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68" r:id="rId5"/>
    <p:sldId id="265" r:id="rId6"/>
    <p:sldId id="259" r:id="rId7"/>
    <p:sldId id="266" r:id="rId8"/>
    <p:sldId id="260" r:id="rId9"/>
    <p:sldId id="267" r:id="rId10"/>
    <p:sldId id="262" r:id="rId11"/>
    <p:sldId id="263" r:id="rId12"/>
    <p:sldId id="26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7"/>
    <p:restoredTop sz="94632"/>
  </p:normalViewPr>
  <p:slideViewPr>
    <p:cSldViewPr snapToGrid="0">
      <p:cViewPr varScale="1">
        <p:scale>
          <a:sx n="106" d="100"/>
          <a:sy n="106"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30BA6-1632-344F-90A4-0E3794678C67}"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46B68-70A6-174A-9EB6-23F9379DEA32}" type="slidenum">
              <a:rPr lang="en-US" smtClean="0"/>
              <a:t>‹#›</a:t>
            </a:fld>
            <a:endParaRPr lang="en-US"/>
          </a:p>
        </p:txBody>
      </p:sp>
    </p:spTree>
    <p:extLst>
      <p:ext uri="{BB962C8B-B14F-4D97-AF65-F5344CB8AC3E}">
        <p14:creationId xmlns:p14="http://schemas.microsoft.com/office/powerpoint/2010/main" val="360767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National Electronic Injury Surveillance System</a:t>
            </a:r>
          </a:p>
        </p:txBody>
      </p:sp>
      <p:sp>
        <p:nvSpPr>
          <p:cNvPr id="4" name="Slide Number Placeholder 3"/>
          <p:cNvSpPr>
            <a:spLocks noGrp="1"/>
          </p:cNvSpPr>
          <p:nvPr>
            <p:ph type="sldNum" sz="quarter" idx="5"/>
          </p:nvPr>
        </p:nvSpPr>
        <p:spPr/>
        <p:txBody>
          <a:bodyPr/>
          <a:lstStyle/>
          <a:p>
            <a:fld id="{3A446B68-70A6-174A-9EB6-23F9379DEA32}" type="slidenum">
              <a:rPr lang="en-US" smtClean="0"/>
              <a:t>3</a:t>
            </a:fld>
            <a:endParaRPr lang="en-US"/>
          </a:p>
        </p:txBody>
      </p:sp>
    </p:spTree>
    <p:extLst>
      <p:ext uri="{BB962C8B-B14F-4D97-AF65-F5344CB8AC3E}">
        <p14:creationId xmlns:p14="http://schemas.microsoft.com/office/powerpoint/2010/main" val="75954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Retrieval</a:t>
            </a:r>
          </a:p>
        </p:txBody>
      </p:sp>
      <p:sp>
        <p:nvSpPr>
          <p:cNvPr id="4" name="Slide Number Placeholder 3"/>
          <p:cNvSpPr>
            <a:spLocks noGrp="1"/>
          </p:cNvSpPr>
          <p:nvPr>
            <p:ph type="sldNum" sz="quarter" idx="5"/>
          </p:nvPr>
        </p:nvSpPr>
        <p:spPr/>
        <p:txBody>
          <a:bodyPr/>
          <a:lstStyle/>
          <a:p>
            <a:fld id="{3A446B68-70A6-174A-9EB6-23F9379DEA32}" type="slidenum">
              <a:rPr lang="en-US" smtClean="0"/>
              <a:t>4</a:t>
            </a:fld>
            <a:endParaRPr lang="en-US"/>
          </a:p>
        </p:txBody>
      </p:sp>
    </p:spTree>
    <p:extLst>
      <p:ext uri="{BB962C8B-B14F-4D97-AF65-F5344CB8AC3E}">
        <p14:creationId xmlns:p14="http://schemas.microsoft.com/office/powerpoint/2010/main" val="250464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Data</a:t>
            </a:r>
          </a:p>
        </p:txBody>
      </p:sp>
      <p:sp>
        <p:nvSpPr>
          <p:cNvPr id="4" name="Slide Number Placeholder 3"/>
          <p:cNvSpPr>
            <a:spLocks noGrp="1"/>
          </p:cNvSpPr>
          <p:nvPr>
            <p:ph type="sldNum" sz="quarter" idx="5"/>
          </p:nvPr>
        </p:nvSpPr>
        <p:spPr/>
        <p:txBody>
          <a:bodyPr/>
          <a:lstStyle/>
          <a:p>
            <a:fld id="{3A446B68-70A6-174A-9EB6-23F9379DEA32}" type="slidenum">
              <a:rPr lang="en-US" smtClean="0"/>
              <a:t>5</a:t>
            </a:fld>
            <a:endParaRPr lang="en-US"/>
          </a:p>
        </p:txBody>
      </p:sp>
    </p:spTree>
    <p:extLst>
      <p:ext uri="{BB962C8B-B14F-4D97-AF65-F5344CB8AC3E}">
        <p14:creationId xmlns:p14="http://schemas.microsoft.com/office/powerpoint/2010/main" val="231496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data I received had 25 columns ranging from information about the patient, the type of injury they received, the circumstances revolving around the injury, etc. so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Not perfect but better than including unnecessary information that is not relevant</a:t>
            </a:r>
          </a:p>
          <a:p>
            <a:endParaRPr lang="en-US" dirty="0"/>
          </a:p>
        </p:txBody>
      </p:sp>
      <p:sp>
        <p:nvSpPr>
          <p:cNvPr id="4" name="Slide Number Placeholder 3"/>
          <p:cNvSpPr>
            <a:spLocks noGrp="1"/>
          </p:cNvSpPr>
          <p:nvPr>
            <p:ph type="sldNum" sz="quarter" idx="5"/>
          </p:nvPr>
        </p:nvSpPr>
        <p:spPr/>
        <p:txBody>
          <a:bodyPr/>
          <a:lstStyle/>
          <a:p>
            <a:fld id="{3A446B68-70A6-174A-9EB6-23F9379DEA32}" type="slidenum">
              <a:rPr lang="en-US" smtClean="0"/>
              <a:t>6</a:t>
            </a:fld>
            <a:endParaRPr lang="en-US"/>
          </a:p>
        </p:txBody>
      </p:sp>
    </p:spTree>
    <p:extLst>
      <p:ext uri="{BB962C8B-B14F-4D97-AF65-F5344CB8AC3E}">
        <p14:creationId xmlns:p14="http://schemas.microsoft.com/office/powerpoint/2010/main" val="182305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looked at the distribution of a few columns</a:t>
            </a:r>
          </a:p>
        </p:txBody>
      </p:sp>
      <p:sp>
        <p:nvSpPr>
          <p:cNvPr id="4" name="Slide Number Placeholder 3"/>
          <p:cNvSpPr>
            <a:spLocks noGrp="1"/>
          </p:cNvSpPr>
          <p:nvPr>
            <p:ph type="sldNum" sz="quarter" idx="5"/>
          </p:nvPr>
        </p:nvSpPr>
        <p:spPr/>
        <p:txBody>
          <a:bodyPr/>
          <a:lstStyle/>
          <a:p>
            <a:fld id="{3A446B68-70A6-174A-9EB6-23F9379DEA32}" type="slidenum">
              <a:rPr lang="en-US" smtClean="0"/>
              <a:t>9</a:t>
            </a:fld>
            <a:endParaRPr lang="en-US"/>
          </a:p>
        </p:txBody>
      </p:sp>
    </p:spTree>
    <p:extLst>
      <p:ext uri="{BB962C8B-B14F-4D97-AF65-F5344CB8AC3E}">
        <p14:creationId xmlns:p14="http://schemas.microsoft.com/office/powerpoint/2010/main" val="2139524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there is a solution but not being able to provide it could cause a lot of guilt</a:t>
            </a:r>
          </a:p>
        </p:txBody>
      </p:sp>
      <p:sp>
        <p:nvSpPr>
          <p:cNvPr id="4" name="Slide Number Placeholder 3"/>
          <p:cNvSpPr>
            <a:spLocks noGrp="1"/>
          </p:cNvSpPr>
          <p:nvPr>
            <p:ph type="sldNum" sz="quarter" idx="5"/>
          </p:nvPr>
        </p:nvSpPr>
        <p:spPr/>
        <p:txBody>
          <a:bodyPr/>
          <a:lstStyle/>
          <a:p>
            <a:fld id="{3A446B68-70A6-174A-9EB6-23F9379DEA32}" type="slidenum">
              <a:rPr lang="en-US" smtClean="0"/>
              <a:t>11</a:t>
            </a:fld>
            <a:endParaRPr lang="en-US"/>
          </a:p>
        </p:txBody>
      </p:sp>
    </p:spTree>
    <p:extLst>
      <p:ext uri="{BB962C8B-B14F-4D97-AF65-F5344CB8AC3E}">
        <p14:creationId xmlns:p14="http://schemas.microsoft.com/office/powerpoint/2010/main" val="334217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C0E473-6F40-8647-BB5D-E60FDB9A39CA}" type="datetimeFigureOut">
              <a:rPr lang="en-US" smtClean="0"/>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21682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0E473-6F40-8647-BB5D-E60FDB9A39CA}" type="datetimeFigureOut">
              <a:rPr lang="en-US" smtClean="0"/>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350490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0E473-6F40-8647-BB5D-E60FDB9A39CA}" type="datetimeFigureOut">
              <a:rPr lang="en-US" smtClean="0"/>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172248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0E473-6F40-8647-BB5D-E60FDB9A39CA}" type="datetimeFigureOut">
              <a:rPr lang="en-US" smtClean="0"/>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407649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0E473-6F40-8647-BB5D-E60FDB9A39CA}" type="datetimeFigureOut">
              <a:rPr lang="en-US" smtClean="0"/>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293400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C0E473-6F40-8647-BB5D-E60FDB9A39CA}" type="datetimeFigureOut">
              <a:rPr lang="en-US" smtClean="0"/>
              <a:t>9/24/24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262775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0E473-6F40-8647-BB5D-E60FDB9A39CA}" type="datetimeFigureOut">
              <a:rPr lang="en-US" smtClean="0"/>
              <a:t>9/24/24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238548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C0E473-6F40-8647-BB5D-E60FDB9A39CA}" type="datetimeFigureOut">
              <a:rPr lang="en-US" smtClean="0"/>
              <a:t>9/24/24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176462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0E473-6F40-8647-BB5D-E60FDB9A39CA}" type="datetimeFigureOut">
              <a:rPr lang="en-US" smtClean="0"/>
              <a:t>9/24/24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179421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C0E473-6F40-8647-BB5D-E60FDB9A39CA}" type="datetimeFigureOut">
              <a:rPr lang="en-US" smtClean="0"/>
              <a:t>9/24/24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22721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C0E473-6F40-8647-BB5D-E60FDB9A39CA}" type="datetimeFigureOut">
              <a:rPr lang="en-US" smtClean="0"/>
              <a:t>9/24/24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9465-51A1-D346-8E35-553482775264}" type="slidenum">
              <a:rPr lang="en-US" smtClean="0"/>
              <a:t>‹#›</a:t>
            </a:fld>
            <a:endParaRPr lang="en-US"/>
          </a:p>
        </p:txBody>
      </p:sp>
    </p:spTree>
    <p:extLst>
      <p:ext uri="{BB962C8B-B14F-4D97-AF65-F5344CB8AC3E}">
        <p14:creationId xmlns:p14="http://schemas.microsoft.com/office/powerpoint/2010/main" val="362528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C0E473-6F40-8647-BB5D-E60FDB9A39CA}" type="datetimeFigureOut">
              <a:rPr lang="en-US" smtClean="0"/>
              <a:t>9/24/24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249465-51A1-D346-8E35-553482775264}" type="slidenum">
              <a:rPr lang="en-US" smtClean="0"/>
              <a:t>‹#›</a:t>
            </a:fld>
            <a:endParaRPr lang="en-US"/>
          </a:p>
        </p:txBody>
      </p:sp>
    </p:spTree>
    <p:extLst>
      <p:ext uri="{BB962C8B-B14F-4D97-AF65-F5344CB8AC3E}">
        <p14:creationId xmlns:p14="http://schemas.microsoft.com/office/powerpoint/2010/main" val="1169092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3DA35-D8A0-0C43-626A-8745662793E6}"/>
              </a:ext>
            </a:extLst>
          </p:cNvPr>
          <p:cNvSpPr>
            <a:spLocks noGrp="1"/>
          </p:cNvSpPr>
          <p:nvPr>
            <p:ph type="ctrTitle"/>
          </p:nvPr>
        </p:nvSpPr>
        <p:spPr>
          <a:xfrm>
            <a:off x="2659529" y="2085788"/>
            <a:ext cx="6884895" cy="1496649"/>
          </a:xfrm>
        </p:spPr>
        <p:txBody>
          <a:bodyPr anchor="b">
            <a:normAutofit/>
          </a:bodyPr>
          <a:lstStyle/>
          <a:p>
            <a:r>
              <a:rPr lang="en-US" sz="3200" dirty="0">
                <a:solidFill>
                  <a:srgbClr val="595959"/>
                </a:solidFill>
              </a:rPr>
              <a:t>Mini-Project Research</a:t>
            </a:r>
          </a:p>
        </p:txBody>
      </p:sp>
      <p:sp>
        <p:nvSpPr>
          <p:cNvPr id="3" name="Subtitle 2">
            <a:extLst>
              <a:ext uri="{FF2B5EF4-FFF2-40B4-BE49-F238E27FC236}">
                <a16:creationId xmlns:a16="http://schemas.microsoft.com/office/drawing/2014/main" id="{AB7B59EE-4493-613B-712F-5CA60554852C}"/>
              </a:ext>
            </a:extLst>
          </p:cNvPr>
          <p:cNvSpPr>
            <a:spLocks noGrp="1"/>
          </p:cNvSpPr>
          <p:nvPr>
            <p:ph type="subTitle" idx="1"/>
          </p:nvPr>
        </p:nvSpPr>
        <p:spPr>
          <a:xfrm>
            <a:off x="3048000" y="3948056"/>
            <a:ext cx="6096000" cy="830134"/>
          </a:xfrm>
        </p:spPr>
        <p:txBody>
          <a:bodyPr anchor="t">
            <a:normAutofit/>
          </a:bodyPr>
          <a:lstStyle/>
          <a:p>
            <a:r>
              <a:rPr lang="en-US" sz="1400">
                <a:solidFill>
                  <a:srgbClr val="595959"/>
                </a:solidFill>
              </a:rPr>
              <a:t>Christine Gurek</a:t>
            </a:r>
          </a:p>
        </p:txBody>
      </p:sp>
    </p:spTree>
    <p:extLst>
      <p:ext uri="{BB962C8B-B14F-4D97-AF65-F5344CB8AC3E}">
        <p14:creationId xmlns:p14="http://schemas.microsoft.com/office/powerpoint/2010/main" val="214801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CBD25-CC61-D73D-3C22-0F6A546E3F37}"/>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Implications for Stake-Holders</a:t>
            </a:r>
          </a:p>
        </p:txBody>
      </p:sp>
      <p:sp>
        <p:nvSpPr>
          <p:cNvPr id="3" name="Content Placeholder 2">
            <a:extLst>
              <a:ext uri="{FF2B5EF4-FFF2-40B4-BE49-F238E27FC236}">
                <a16:creationId xmlns:a16="http://schemas.microsoft.com/office/drawing/2014/main" id="{9A9EFA88-1469-18BD-20E5-93FEC6CC4FF9}"/>
              </a:ext>
            </a:extLst>
          </p:cNvPr>
          <p:cNvSpPr>
            <a:spLocks noGrp="1"/>
          </p:cNvSpPr>
          <p:nvPr>
            <p:ph idx="1"/>
          </p:nvPr>
        </p:nvSpPr>
        <p:spPr>
          <a:xfrm>
            <a:off x="1616054" y="2427383"/>
            <a:ext cx="8959892" cy="3169482"/>
          </a:xfrm>
        </p:spPr>
        <p:txBody>
          <a:bodyPr anchor="t">
            <a:normAutofit/>
          </a:bodyPr>
          <a:lstStyle/>
          <a:p>
            <a:r>
              <a:rPr lang="en-US" sz="2000" dirty="0">
                <a:solidFill>
                  <a:schemeClr val="tx1">
                    <a:lumMod val="65000"/>
                    <a:lumOff val="35000"/>
                  </a:schemeClr>
                </a:solidFill>
              </a:rPr>
              <a:t>Dance Companies:</a:t>
            </a:r>
          </a:p>
          <a:p>
            <a:pPr lvl="1">
              <a:buFont typeface="Courier New" panose="02070309020205020404" pitchFamily="49" charset="0"/>
              <a:buChar char="o"/>
            </a:pPr>
            <a:r>
              <a:rPr lang="en-US" sz="1600" dirty="0">
                <a:solidFill>
                  <a:schemeClr val="tx1">
                    <a:lumMod val="65000"/>
                    <a:lumOff val="35000"/>
                  </a:schemeClr>
                </a:solidFill>
              </a:rPr>
              <a:t>If dancers are experiencing career-ending injuries earlier on in their lives, or do not know how to properly care for their injuries, there will be less dancers able to provide long-term employment with dance companies, or the liability of their more-frequent injuries will fall on the dance company.</a:t>
            </a:r>
          </a:p>
          <a:p>
            <a:r>
              <a:rPr lang="en-US" sz="2000" dirty="0">
                <a:solidFill>
                  <a:schemeClr val="tx1">
                    <a:lumMod val="65000"/>
                    <a:lumOff val="35000"/>
                  </a:schemeClr>
                </a:solidFill>
              </a:rPr>
              <a:t>Dance Teams</a:t>
            </a:r>
          </a:p>
          <a:p>
            <a:pPr lvl="1">
              <a:buFont typeface="Courier New" panose="02070309020205020404" pitchFamily="49" charset="0"/>
              <a:buChar char="o"/>
            </a:pPr>
            <a:r>
              <a:rPr lang="en-US" sz="1600" dirty="0">
                <a:solidFill>
                  <a:schemeClr val="tx1">
                    <a:lumMod val="65000"/>
                    <a:lumOff val="35000"/>
                  </a:schemeClr>
                </a:solidFill>
              </a:rPr>
              <a:t>You cannot have a successful dance team without uninjured dancers, if these injuries are more likely to happen when most dancers are on a dance team, this can impact the competitions and dance studios main source of funding.</a:t>
            </a:r>
          </a:p>
        </p:txBody>
      </p:sp>
    </p:spTree>
    <p:extLst>
      <p:ext uri="{BB962C8B-B14F-4D97-AF65-F5344CB8AC3E}">
        <p14:creationId xmlns:p14="http://schemas.microsoft.com/office/powerpoint/2010/main" val="5825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EED4-30DA-29ED-749B-265E2A2282CF}"/>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Ethical Implications</a:t>
            </a:r>
          </a:p>
        </p:txBody>
      </p:sp>
      <p:sp>
        <p:nvSpPr>
          <p:cNvPr id="3" name="Content Placeholder 2">
            <a:extLst>
              <a:ext uri="{FF2B5EF4-FFF2-40B4-BE49-F238E27FC236}">
                <a16:creationId xmlns:a16="http://schemas.microsoft.com/office/drawing/2014/main" id="{4884B01D-B16B-9EA8-83D3-45FA433958C2}"/>
              </a:ext>
            </a:extLst>
          </p:cNvPr>
          <p:cNvSpPr>
            <a:spLocks noGrp="1"/>
          </p:cNvSpPr>
          <p:nvPr>
            <p:ph idx="1"/>
          </p:nvPr>
        </p:nvSpPr>
        <p:spPr>
          <a:xfrm>
            <a:off x="1616054" y="2427382"/>
            <a:ext cx="8959892" cy="3624501"/>
          </a:xfrm>
        </p:spPr>
        <p:txBody>
          <a:bodyPr anchor="t">
            <a:normAutofit/>
          </a:bodyPr>
          <a:lstStyle/>
          <a:p>
            <a:r>
              <a:rPr lang="en-US" sz="2000" dirty="0">
                <a:solidFill>
                  <a:schemeClr val="tx1">
                    <a:lumMod val="65000"/>
                    <a:lumOff val="35000"/>
                  </a:schemeClr>
                </a:solidFill>
              </a:rPr>
              <a:t>Use of Medical Data</a:t>
            </a:r>
          </a:p>
          <a:p>
            <a:pPr lvl="1">
              <a:buFont typeface="Courier New" panose="02070309020205020404" pitchFamily="49" charset="0"/>
              <a:buChar char="o"/>
            </a:pPr>
            <a:r>
              <a:rPr lang="en-US" sz="1600" dirty="0">
                <a:solidFill>
                  <a:schemeClr val="tx1">
                    <a:lumMod val="65000"/>
                    <a:lumOff val="35000"/>
                  </a:schemeClr>
                </a:solidFill>
              </a:rPr>
              <a:t>One ethical dilemma with using this data is the fact that it is medical data, although there are no identifying pieces of data, people may not like their data being put out in a public way like this.</a:t>
            </a:r>
          </a:p>
          <a:p>
            <a:r>
              <a:rPr lang="en-US" sz="2000" dirty="0">
                <a:solidFill>
                  <a:schemeClr val="tx1">
                    <a:lumMod val="65000"/>
                    <a:lumOff val="35000"/>
                  </a:schemeClr>
                </a:solidFill>
              </a:rPr>
              <a:t>Culture Shift</a:t>
            </a:r>
          </a:p>
          <a:p>
            <a:pPr lvl="1">
              <a:buFont typeface="Courier New" panose="02070309020205020404" pitchFamily="49" charset="0"/>
              <a:buChar char="o"/>
            </a:pPr>
            <a:r>
              <a:rPr lang="en-US" sz="1600" dirty="0">
                <a:solidFill>
                  <a:schemeClr val="tx1">
                    <a:lumMod val="65000"/>
                    <a:lumOff val="35000"/>
                  </a:schemeClr>
                </a:solidFill>
              </a:rPr>
              <a:t>There is often a ‘dance through the pain’ culture in many studios, if there is a connection between age and injury prevention education this culture often toxic culture could be changed</a:t>
            </a:r>
          </a:p>
          <a:p>
            <a:pPr lvl="1">
              <a:buFont typeface="Courier New" panose="02070309020205020404" pitchFamily="49" charset="0"/>
              <a:buChar char="o"/>
            </a:pPr>
            <a:r>
              <a:rPr lang="en-US" sz="1600" dirty="0">
                <a:solidFill>
                  <a:schemeClr val="tx1">
                    <a:lumMod val="65000"/>
                    <a:lumOff val="35000"/>
                  </a:schemeClr>
                </a:solidFill>
              </a:rPr>
              <a:t>Would this research be enough to get that change to happen?</a:t>
            </a:r>
          </a:p>
          <a:p>
            <a:r>
              <a:rPr lang="en-US" sz="2000" dirty="0">
                <a:solidFill>
                  <a:schemeClr val="tx1">
                    <a:lumMod val="65000"/>
                    <a:lumOff val="35000"/>
                  </a:schemeClr>
                </a:solidFill>
              </a:rPr>
              <a:t>Access</a:t>
            </a:r>
          </a:p>
          <a:p>
            <a:pPr lvl="1">
              <a:buFont typeface="Courier New" panose="02070309020205020404" pitchFamily="49" charset="0"/>
              <a:buChar char="o"/>
            </a:pPr>
            <a:r>
              <a:rPr lang="en-US" sz="1600" dirty="0">
                <a:solidFill>
                  <a:schemeClr val="tx1">
                    <a:lumMod val="65000"/>
                    <a:lumOff val="35000"/>
                  </a:schemeClr>
                </a:solidFill>
              </a:rPr>
              <a:t>If a correlation was found, would all dance studios have access to this type of education?</a:t>
            </a:r>
          </a:p>
          <a:p>
            <a:pPr marL="457200" lvl="1" indent="0">
              <a:buNone/>
            </a:pPr>
            <a:endParaRPr lang="en-US" sz="1600" dirty="0">
              <a:solidFill>
                <a:schemeClr val="tx1">
                  <a:lumMod val="65000"/>
                  <a:lumOff val="35000"/>
                </a:schemeClr>
              </a:solidFill>
            </a:endParaRPr>
          </a:p>
        </p:txBody>
      </p:sp>
    </p:spTree>
    <p:extLst>
      <p:ext uri="{BB962C8B-B14F-4D97-AF65-F5344CB8AC3E}">
        <p14:creationId xmlns:p14="http://schemas.microsoft.com/office/powerpoint/2010/main" val="50516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44E3-45BA-CD28-3823-FB44B74E46AC}"/>
              </a:ext>
            </a:extLst>
          </p:cNvPr>
          <p:cNvSpPr>
            <a:spLocks noGrp="1"/>
          </p:cNvSpPr>
          <p:nvPr>
            <p:ph type="title"/>
          </p:nvPr>
        </p:nvSpPr>
        <p:spPr>
          <a:xfrm>
            <a:off x="1616054" y="1261137"/>
            <a:ext cx="8959893" cy="888360"/>
          </a:xfrm>
        </p:spPr>
        <p:txBody>
          <a:bodyPr anchor="b">
            <a:normAutofit/>
          </a:bodyPr>
          <a:lstStyle/>
          <a:p>
            <a:pPr algn="ctr"/>
            <a:r>
              <a:rPr lang="en-US" sz="3200" dirty="0">
                <a:solidFill>
                  <a:schemeClr val="tx1">
                    <a:lumMod val="65000"/>
                    <a:lumOff val="35000"/>
                  </a:schemeClr>
                </a:solidFill>
              </a:rPr>
              <a:t>Conclusions and Considerations</a:t>
            </a:r>
          </a:p>
        </p:txBody>
      </p:sp>
      <p:sp>
        <p:nvSpPr>
          <p:cNvPr id="3" name="Content Placeholder 2">
            <a:extLst>
              <a:ext uri="{FF2B5EF4-FFF2-40B4-BE49-F238E27FC236}">
                <a16:creationId xmlns:a16="http://schemas.microsoft.com/office/drawing/2014/main" id="{23965EAC-CAE0-DCDF-AFA0-CA1FC8952EF1}"/>
              </a:ext>
            </a:extLst>
          </p:cNvPr>
          <p:cNvSpPr>
            <a:spLocks noGrp="1"/>
          </p:cNvSpPr>
          <p:nvPr>
            <p:ph idx="1"/>
          </p:nvPr>
        </p:nvSpPr>
        <p:spPr>
          <a:xfrm>
            <a:off x="1616054" y="2427383"/>
            <a:ext cx="8959892" cy="3431996"/>
          </a:xfrm>
        </p:spPr>
        <p:txBody>
          <a:bodyPr anchor="t">
            <a:normAutofit/>
          </a:bodyPr>
          <a:lstStyle/>
          <a:p>
            <a:r>
              <a:rPr lang="en-US" sz="2000" dirty="0">
                <a:solidFill>
                  <a:schemeClr val="tx1">
                    <a:lumMod val="65000"/>
                    <a:lumOff val="35000"/>
                  </a:schemeClr>
                </a:solidFill>
              </a:rPr>
              <a:t>Conclusion:</a:t>
            </a:r>
          </a:p>
          <a:p>
            <a:pPr lvl="1">
              <a:buFont typeface="Courier New" panose="02070309020205020404" pitchFamily="49" charset="0"/>
              <a:buChar char="o"/>
            </a:pPr>
            <a:r>
              <a:rPr lang="en-US" sz="1800" dirty="0">
                <a:solidFill>
                  <a:schemeClr val="tx1">
                    <a:lumMod val="65000"/>
                    <a:lumOff val="35000"/>
                  </a:schemeClr>
                </a:solidFill>
              </a:rPr>
              <a:t>Through EDA it was found that the average age of the patients was 14, and the most frequent age is around 14, but generally cannot be decided as a pattern until further models and analysis are done </a:t>
            </a:r>
          </a:p>
          <a:p>
            <a:r>
              <a:rPr lang="en-US" sz="2000" dirty="0">
                <a:solidFill>
                  <a:schemeClr val="tx1">
                    <a:lumMod val="65000"/>
                    <a:lumOff val="35000"/>
                  </a:schemeClr>
                </a:solidFill>
              </a:rPr>
              <a:t>Considerations:</a:t>
            </a:r>
          </a:p>
          <a:p>
            <a:pPr lvl="1">
              <a:buFont typeface="Courier New" panose="02070309020205020404" pitchFamily="49" charset="0"/>
              <a:buChar char="o"/>
            </a:pPr>
            <a:r>
              <a:rPr lang="en-US" sz="1800" dirty="0">
                <a:solidFill>
                  <a:schemeClr val="tx1">
                    <a:lumMod val="65000"/>
                    <a:lumOff val="35000"/>
                  </a:schemeClr>
                </a:solidFill>
              </a:rPr>
              <a:t>The most frequent injury was a strain or sprain, how preventable are these types of injuries? </a:t>
            </a:r>
          </a:p>
          <a:p>
            <a:pPr lvl="2">
              <a:buFont typeface="Wingdings" pitchFamily="2" charset="2"/>
              <a:buChar char="§"/>
            </a:pPr>
            <a:r>
              <a:rPr lang="en-US" sz="1800" dirty="0">
                <a:solidFill>
                  <a:schemeClr val="tx1">
                    <a:lumMod val="65000"/>
                    <a:lumOff val="35000"/>
                  </a:schemeClr>
                </a:solidFill>
              </a:rPr>
              <a:t>How soon do these types of injuries add up, until they become a career ending one?</a:t>
            </a:r>
          </a:p>
          <a:p>
            <a:pPr lvl="1">
              <a:buFont typeface="Courier New" panose="02070309020205020404" pitchFamily="49" charset="0"/>
              <a:buChar char="o"/>
            </a:pPr>
            <a:r>
              <a:rPr lang="en-US" sz="1800" dirty="0">
                <a:solidFill>
                  <a:schemeClr val="tx1">
                    <a:lumMod val="65000"/>
                    <a:lumOff val="35000"/>
                  </a:schemeClr>
                </a:solidFill>
              </a:rPr>
              <a:t>What type of injury prevention education are young dancers already receiving?</a:t>
            </a:r>
          </a:p>
        </p:txBody>
      </p:sp>
    </p:spTree>
    <p:extLst>
      <p:ext uri="{BB962C8B-B14F-4D97-AF65-F5344CB8AC3E}">
        <p14:creationId xmlns:p14="http://schemas.microsoft.com/office/powerpoint/2010/main" val="265849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6CEEA-B45C-6CEB-3420-C9766728CAA2}"/>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a:solidFill>
                  <a:srgbClr val="595959"/>
                </a:solidFill>
                <a:latin typeface="+mj-lt"/>
                <a:ea typeface="+mj-ea"/>
                <a:cs typeface="+mj-cs"/>
              </a:rPr>
              <a:t>Questions?</a:t>
            </a:r>
          </a:p>
        </p:txBody>
      </p:sp>
    </p:spTree>
    <p:extLst>
      <p:ext uri="{BB962C8B-B14F-4D97-AF65-F5344CB8AC3E}">
        <p14:creationId xmlns:p14="http://schemas.microsoft.com/office/powerpoint/2010/main" val="415807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35DFB-83AB-DD91-57E2-4A43FE107301}"/>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Research Question</a:t>
            </a:r>
          </a:p>
        </p:txBody>
      </p:sp>
      <p:sp>
        <p:nvSpPr>
          <p:cNvPr id="3" name="Content Placeholder 2">
            <a:extLst>
              <a:ext uri="{FF2B5EF4-FFF2-40B4-BE49-F238E27FC236}">
                <a16:creationId xmlns:a16="http://schemas.microsoft.com/office/drawing/2014/main" id="{F31828B3-88A3-5B7D-1F53-90BC09A753DD}"/>
              </a:ext>
            </a:extLst>
          </p:cNvPr>
          <p:cNvSpPr>
            <a:spLocks noGrp="1"/>
          </p:cNvSpPr>
          <p:nvPr>
            <p:ph idx="1"/>
          </p:nvPr>
        </p:nvSpPr>
        <p:spPr>
          <a:xfrm>
            <a:off x="1616054" y="2427383"/>
            <a:ext cx="8959892" cy="3169482"/>
          </a:xfrm>
        </p:spPr>
        <p:txBody>
          <a:bodyPr anchor="t">
            <a:normAutofit/>
          </a:bodyPr>
          <a:lstStyle/>
          <a:p>
            <a:r>
              <a:rPr lang="en-US" sz="2000" kern="100" dirty="0">
                <a:solidFill>
                  <a:schemeClr val="tx1">
                    <a:lumMod val="65000"/>
                    <a:lumOff val="35000"/>
                  </a:schemeClr>
                </a:solidFill>
                <a:effectLst/>
                <a:latin typeface="Times New Roman" panose="02020603050405020304" pitchFamily="18" charset="0"/>
                <a:ea typeface="Aptos" panose="020B0004020202020204" pitchFamily="34" charset="0"/>
                <a:cs typeface="Times New Roman" panose="02020603050405020304" pitchFamily="18" charset="0"/>
              </a:rPr>
              <a:t>At what age are dancers most vulnerable to injury? </a:t>
            </a:r>
          </a:p>
          <a:p>
            <a:pPr lvl="1">
              <a:buFont typeface="Courier New" panose="02070309020205020404" pitchFamily="49" charset="0"/>
              <a:buChar char="o"/>
            </a:pPr>
            <a:r>
              <a:rPr lang="en-US" sz="1800" kern="100" dirty="0">
                <a:solidFill>
                  <a:schemeClr val="tx1">
                    <a:lumMod val="65000"/>
                    <a:lumOff val="35000"/>
                  </a:schemeClr>
                </a:solidFill>
                <a:effectLst/>
                <a:latin typeface="Times New Roman" panose="02020603050405020304" pitchFamily="18" charset="0"/>
                <a:ea typeface="Aptos" panose="020B0004020202020204" pitchFamily="34" charset="0"/>
                <a:cs typeface="Times New Roman" panose="02020603050405020304" pitchFamily="18" charset="0"/>
              </a:rPr>
              <a:t>When should injury prevention education begin for dancers?</a:t>
            </a:r>
            <a:endParaRPr lang="en-US" sz="1800" kern="100" dirty="0">
              <a:solidFill>
                <a:schemeClr val="tx1">
                  <a:lumMod val="65000"/>
                  <a:lumOff val="35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65337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8283B-A79D-766A-3B69-E708A71F5FF8}"/>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Data</a:t>
            </a:r>
          </a:p>
        </p:txBody>
      </p:sp>
      <p:sp>
        <p:nvSpPr>
          <p:cNvPr id="3" name="Content Placeholder 2">
            <a:extLst>
              <a:ext uri="{FF2B5EF4-FFF2-40B4-BE49-F238E27FC236}">
                <a16:creationId xmlns:a16="http://schemas.microsoft.com/office/drawing/2014/main" id="{6844EE98-FAFE-F154-58D2-BBCB2B2AF745}"/>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NEISS Database</a:t>
            </a:r>
          </a:p>
          <a:p>
            <a:r>
              <a:rPr lang="en-US" sz="2000" dirty="0">
                <a:solidFill>
                  <a:srgbClr val="595959"/>
                </a:solidFill>
              </a:rPr>
              <a:t>Submit a query for dance related injuries</a:t>
            </a:r>
          </a:p>
          <a:p>
            <a:r>
              <a:rPr lang="en-US" sz="2000" dirty="0">
                <a:solidFill>
                  <a:srgbClr val="595959"/>
                </a:solidFill>
              </a:rPr>
              <a:t>Returned an excel sheet with requested data</a:t>
            </a:r>
          </a:p>
          <a:p>
            <a:r>
              <a:rPr lang="en-US" sz="2000" dirty="0">
                <a:solidFill>
                  <a:srgbClr val="595959"/>
                </a:solidFill>
              </a:rPr>
              <a:t>Also returned an excel sheet that can be used as a key for the text data that was transformed into numerical data</a:t>
            </a:r>
          </a:p>
          <a:p>
            <a:r>
              <a:rPr lang="en-US" sz="2000" dirty="0">
                <a:solidFill>
                  <a:srgbClr val="595959"/>
                </a:solidFill>
              </a:rPr>
              <a:t>I had 11 excel sheets; a yearly report on patients, and the key file</a:t>
            </a:r>
          </a:p>
          <a:p>
            <a:endParaRPr lang="en-US" sz="2000" dirty="0">
              <a:solidFill>
                <a:srgbClr val="595959"/>
              </a:solidFill>
            </a:endParaRPr>
          </a:p>
        </p:txBody>
      </p:sp>
      <p:pic>
        <p:nvPicPr>
          <p:cNvPr id="6" name="Picture 5" descr="A screenshot of a computer&#10;&#10;Description automatically generated">
            <a:extLst>
              <a:ext uri="{FF2B5EF4-FFF2-40B4-BE49-F238E27FC236}">
                <a16:creationId xmlns:a16="http://schemas.microsoft.com/office/drawing/2014/main" id="{0D4585F6-5E2F-CD19-4A97-6776E97B66B8}"/>
              </a:ext>
            </a:extLst>
          </p:cNvPr>
          <p:cNvPicPr>
            <a:picLocks noChangeAspect="1"/>
          </p:cNvPicPr>
          <p:nvPr/>
        </p:nvPicPr>
        <p:blipFill>
          <a:blip r:embed="rId3"/>
          <a:stretch>
            <a:fillRect/>
          </a:stretch>
        </p:blipFill>
        <p:spPr>
          <a:xfrm>
            <a:off x="6781801" y="710609"/>
            <a:ext cx="4797056" cy="5482351"/>
          </a:xfrm>
          <a:prstGeom prst="rect">
            <a:avLst/>
          </a:prstGeom>
        </p:spPr>
      </p:pic>
    </p:spTree>
    <p:extLst>
      <p:ext uri="{BB962C8B-B14F-4D97-AF65-F5344CB8AC3E}">
        <p14:creationId xmlns:p14="http://schemas.microsoft.com/office/powerpoint/2010/main" val="110926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667BDA99-1662-E408-50C9-5888728D257C}"/>
              </a:ext>
            </a:extLst>
          </p:cNvPr>
          <p:cNvPicPr>
            <a:picLocks noChangeAspect="1"/>
          </p:cNvPicPr>
          <p:nvPr/>
        </p:nvPicPr>
        <p:blipFill>
          <a:blip r:embed="rId3"/>
          <a:srcRect l="29119" t="9091" r="30728" b="-2157"/>
          <a:stretch/>
        </p:blipFill>
        <p:spPr>
          <a:xfrm>
            <a:off x="3424620" y="1199585"/>
            <a:ext cx="3179253" cy="49596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92865EF-1EA1-A112-41E5-66F4417FE15D}"/>
              </a:ext>
            </a:extLst>
          </p:cNvPr>
          <p:cNvPicPr>
            <a:picLocks noChangeAspect="1"/>
          </p:cNvPicPr>
          <p:nvPr/>
        </p:nvPicPr>
        <p:blipFill>
          <a:blip r:embed="rId4"/>
          <a:srcRect l="29423" t="10391" r="30806" b="-3246"/>
          <a:stretch/>
        </p:blipFill>
        <p:spPr>
          <a:xfrm>
            <a:off x="6478089" y="1379109"/>
            <a:ext cx="2927685" cy="460058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ED63E93-B606-2F84-44A3-141090EC3BC5}"/>
              </a:ext>
            </a:extLst>
          </p:cNvPr>
          <p:cNvPicPr>
            <a:picLocks noChangeAspect="1"/>
          </p:cNvPicPr>
          <p:nvPr/>
        </p:nvPicPr>
        <p:blipFill>
          <a:blip r:embed="rId5"/>
          <a:srcRect l="31201" t="7952" r="32216" b="-1140"/>
          <a:stretch/>
        </p:blipFill>
        <p:spPr>
          <a:xfrm>
            <a:off x="9405774" y="1299377"/>
            <a:ext cx="2786225" cy="4760050"/>
          </a:xfrm>
          <a:prstGeom prst="rect">
            <a:avLst/>
          </a:prstGeom>
        </p:spPr>
      </p:pic>
      <p:pic>
        <p:nvPicPr>
          <p:cNvPr id="5" name="Content Placeholder 4">
            <a:extLst>
              <a:ext uri="{FF2B5EF4-FFF2-40B4-BE49-F238E27FC236}">
                <a16:creationId xmlns:a16="http://schemas.microsoft.com/office/drawing/2014/main" id="{4BDA2D84-4589-F65A-C3F5-CBDCE9F6B8AA}"/>
              </a:ext>
            </a:extLst>
          </p:cNvPr>
          <p:cNvPicPr>
            <a:picLocks noChangeAspect="1"/>
          </p:cNvPicPr>
          <p:nvPr/>
        </p:nvPicPr>
        <p:blipFill>
          <a:blip r:embed="rId6"/>
          <a:srcRect l="20143" t="1654" r="24086" b="14039"/>
          <a:stretch/>
        </p:blipFill>
        <p:spPr>
          <a:xfrm>
            <a:off x="0" y="1717187"/>
            <a:ext cx="3690413" cy="3924430"/>
          </a:xfrm>
          <a:prstGeom prst="rect">
            <a:avLst/>
          </a:prstGeom>
        </p:spPr>
      </p:pic>
    </p:spTree>
    <p:extLst>
      <p:ext uri="{BB962C8B-B14F-4D97-AF65-F5344CB8AC3E}">
        <p14:creationId xmlns:p14="http://schemas.microsoft.com/office/powerpoint/2010/main" val="29824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C90FCEF-C61C-BF29-E18A-DC15DAFED917}"/>
              </a:ext>
            </a:extLst>
          </p:cNvPr>
          <p:cNvPicPr>
            <a:picLocks noGrp="1" noChangeAspect="1"/>
          </p:cNvPicPr>
          <p:nvPr>
            <p:ph idx="1"/>
          </p:nvPr>
        </p:nvPicPr>
        <p:blipFill>
          <a:blip r:embed="rId3"/>
          <a:stretch/>
        </p:blipFill>
        <p:spPr>
          <a:xfrm>
            <a:off x="188495" y="1630278"/>
            <a:ext cx="6246307" cy="359744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0B2F0A2-E302-9A5A-3EE5-C85DFFFBEB63}"/>
              </a:ext>
            </a:extLst>
          </p:cNvPr>
          <p:cNvPicPr>
            <a:picLocks noChangeAspect="1"/>
          </p:cNvPicPr>
          <p:nvPr/>
        </p:nvPicPr>
        <p:blipFill>
          <a:blip r:embed="rId4"/>
          <a:srcRect r="11991" b="3"/>
          <a:stretch/>
        </p:blipFill>
        <p:spPr>
          <a:xfrm>
            <a:off x="6645442" y="1635859"/>
            <a:ext cx="5358063" cy="3591862"/>
          </a:xfrm>
          <a:prstGeom prst="rect">
            <a:avLst/>
          </a:prstGeom>
        </p:spPr>
      </p:pic>
    </p:spTree>
    <p:extLst>
      <p:ext uri="{BB962C8B-B14F-4D97-AF65-F5344CB8AC3E}">
        <p14:creationId xmlns:p14="http://schemas.microsoft.com/office/powerpoint/2010/main" val="30343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CE915-0313-D5CF-8D47-EDA112100AD2}"/>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Data Cleaning Process</a:t>
            </a:r>
          </a:p>
        </p:txBody>
      </p:sp>
      <p:sp>
        <p:nvSpPr>
          <p:cNvPr id="3" name="Content Placeholder 2">
            <a:extLst>
              <a:ext uri="{FF2B5EF4-FFF2-40B4-BE49-F238E27FC236}">
                <a16:creationId xmlns:a16="http://schemas.microsoft.com/office/drawing/2014/main" id="{97F937D6-4EC1-3EEF-3412-54947CAE0931}"/>
              </a:ext>
            </a:extLst>
          </p:cNvPr>
          <p:cNvSpPr>
            <a:spLocks noGrp="1"/>
          </p:cNvSpPr>
          <p:nvPr>
            <p:ph idx="1"/>
          </p:nvPr>
        </p:nvSpPr>
        <p:spPr>
          <a:xfrm>
            <a:off x="1616054" y="2427383"/>
            <a:ext cx="8959892" cy="3169482"/>
          </a:xfrm>
        </p:spPr>
        <p:txBody>
          <a:bodyPr anchor="t">
            <a:normAutofit/>
          </a:bodyPr>
          <a:lstStyle/>
          <a:p>
            <a:r>
              <a:rPr lang="en-US" sz="2000" dirty="0">
                <a:solidFill>
                  <a:schemeClr val="tx1">
                    <a:lumMod val="65000"/>
                    <a:lumOff val="35000"/>
                  </a:schemeClr>
                </a:solidFill>
              </a:rPr>
              <a:t>The first step I did was copy the data to a new excel sheet so I would still have access to an original</a:t>
            </a:r>
          </a:p>
          <a:p>
            <a:r>
              <a:rPr lang="en-US" sz="2000" dirty="0">
                <a:solidFill>
                  <a:schemeClr val="tx1">
                    <a:lumMod val="65000"/>
                    <a:lumOff val="35000"/>
                  </a:schemeClr>
                </a:solidFill>
              </a:rPr>
              <a:t>I removed any unnecessary columns, finished with 9 columns</a:t>
            </a:r>
          </a:p>
          <a:p>
            <a:r>
              <a:rPr lang="en-US" sz="2000" dirty="0">
                <a:solidFill>
                  <a:schemeClr val="tx1">
                    <a:lumMod val="65000"/>
                    <a:lumOff val="35000"/>
                  </a:schemeClr>
                </a:solidFill>
              </a:rPr>
              <a:t>I filtered the data in excel to only include cells that had the words “Dance Class” in them, so it was more likely that the patient was a long-term dancer.</a:t>
            </a:r>
          </a:p>
          <a:p>
            <a:r>
              <a:rPr lang="en-US" sz="2000" dirty="0">
                <a:solidFill>
                  <a:schemeClr val="tx1">
                    <a:lumMod val="65000"/>
                    <a:lumOff val="35000"/>
                  </a:schemeClr>
                </a:solidFill>
              </a:rPr>
              <a:t>I converted the excel file to a csv file </a:t>
            </a:r>
          </a:p>
          <a:p>
            <a:r>
              <a:rPr lang="en-US" sz="2000" dirty="0">
                <a:solidFill>
                  <a:schemeClr val="tx1">
                    <a:lumMod val="65000"/>
                    <a:lumOff val="35000"/>
                  </a:schemeClr>
                </a:solidFill>
              </a:rPr>
              <a:t>Once I imported them all into Jupyter notebook, I concatenated all of them together and was able to start my EDA.</a:t>
            </a:r>
          </a:p>
        </p:txBody>
      </p:sp>
    </p:spTree>
    <p:extLst>
      <p:ext uri="{BB962C8B-B14F-4D97-AF65-F5344CB8AC3E}">
        <p14:creationId xmlns:p14="http://schemas.microsoft.com/office/powerpoint/2010/main" val="233092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74E83-2952-D2C3-8814-169C0ED9B763}"/>
              </a:ext>
            </a:extLst>
          </p:cNvPr>
          <p:cNvSpPr>
            <a:spLocks noGrp="1"/>
          </p:cNvSpPr>
          <p:nvPr>
            <p:ph type="title"/>
          </p:nvPr>
        </p:nvSpPr>
        <p:spPr>
          <a:xfrm>
            <a:off x="871442" y="685800"/>
            <a:ext cx="4353116" cy="1474666"/>
          </a:xfrm>
        </p:spPr>
        <p:txBody>
          <a:bodyPr anchor="b">
            <a:normAutofit/>
          </a:bodyPr>
          <a:lstStyle/>
          <a:p>
            <a:pPr algn="ctr"/>
            <a:r>
              <a:rPr lang="en-US" sz="3200" dirty="0">
                <a:solidFill>
                  <a:srgbClr val="595959"/>
                </a:solidFill>
              </a:rPr>
              <a:t>Cleaned Data</a:t>
            </a:r>
          </a:p>
        </p:txBody>
      </p:sp>
      <p:sp>
        <p:nvSpPr>
          <p:cNvPr id="9" name="Content Placeholder 8">
            <a:extLst>
              <a:ext uri="{FF2B5EF4-FFF2-40B4-BE49-F238E27FC236}">
                <a16:creationId xmlns:a16="http://schemas.microsoft.com/office/drawing/2014/main" id="{48660CE2-E0E3-9921-06C6-44E284A4BD8C}"/>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I ended with only 9 columns</a:t>
            </a:r>
          </a:p>
          <a:p>
            <a:pPr lvl="1"/>
            <a:r>
              <a:rPr lang="en-US" sz="1600" dirty="0" err="1">
                <a:solidFill>
                  <a:srgbClr val="595959"/>
                </a:solidFill>
              </a:rPr>
              <a:t>CPSC_Case_Number</a:t>
            </a:r>
            <a:endParaRPr lang="en-US" sz="1600" dirty="0">
              <a:solidFill>
                <a:srgbClr val="595959"/>
              </a:solidFill>
            </a:endParaRPr>
          </a:p>
          <a:p>
            <a:pPr lvl="1"/>
            <a:r>
              <a:rPr lang="en-US" sz="1600" dirty="0">
                <a:solidFill>
                  <a:srgbClr val="595959"/>
                </a:solidFill>
              </a:rPr>
              <a:t>Treatment_Date</a:t>
            </a:r>
          </a:p>
          <a:p>
            <a:pPr lvl="1"/>
            <a:r>
              <a:rPr lang="en-US" sz="1600" dirty="0">
                <a:solidFill>
                  <a:srgbClr val="595959"/>
                </a:solidFill>
              </a:rPr>
              <a:t>Age</a:t>
            </a:r>
          </a:p>
          <a:p>
            <a:pPr lvl="1"/>
            <a:r>
              <a:rPr lang="en-US" sz="1600" dirty="0">
                <a:solidFill>
                  <a:srgbClr val="595959"/>
                </a:solidFill>
              </a:rPr>
              <a:t>Body Part</a:t>
            </a:r>
          </a:p>
          <a:p>
            <a:pPr lvl="1"/>
            <a:r>
              <a:rPr lang="en-US" sz="1600" dirty="0">
                <a:solidFill>
                  <a:srgbClr val="595959"/>
                </a:solidFill>
              </a:rPr>
              <a:t>Diagnosis</a:t>
            </a:r>
          </a:p>
          <a:p>
            <a:pPr lvl="1"/>
            <a:r>
              <a:rPr lang="en-US" sz="1600" dirty="0">
                <a:solidFill>
                  <a:srgbClr val="595959"/>
                </a:solidFill>
              </a:rPr>
              <a:t>Product_1,2,3</a:t>
            </a:r>
          </a:p>
          <a:p>
            <a:pPr lvl="1"/>
            <a:r>
              <a:rPr lang="en-US" sz="1600" dirty="0">
                <a:solidFill>
                  <a:srgbClr val="595959"/>
                </a:solidFill>
              </a:rPr>
              <a:t>Narrative</a:t>
            </a:r>
          </a:p>
          <a:p>
            <a:r>
              <a:rPr lang="en-US" sz="2000" dirty="0">
                <a:solidFill>
                  <a:srgbClr val="595959"/>
                </a:solidFill>
              </a:rPr>
              <a:t>There are now 4911 rows</a:t>
            </a:r>
          </a:p>
        </p:txBody>
      </p:sp>
      <p:pic>
        <p:nvPicPr>
          <p:cNvPr id="5" name="Content Placeholder 4" descr="A screenshot of a computer&#10;&#10;Description automatically generated">
            <a:extLst>
              <a:ext uri="{FF2B5EF4-FFF2-40B4-BE49-F238E27FC236}">
                <a16:creationId xmlns:a16="http://schemas.microsoft.com/office/drawing/2014/main" id="{751BB446-98F0-082F-8F91-067266976A42}"/>
              </a:ext>
            </a:extLst>
          </p:cNvPr>
          <p:cNvPicPr>
            <a:picLocks noChangeAspect="1"/>
          </p:cNvPicPr>
          <p:nvPr/>
        </p:nvPicPr>
        <p:blipFill>
          <a:blip r:embed="rId2"/>
          <a:stretch>
            <a:fillRect/>
          </a:stretch>
        </p:blipFill>
        <p:spPr>
          <a:xfrm>
            <a:off x="6194618" y="2160465"/>
            <a:ext cx="5881811" cy="2543881"/>
          </a:xfrm>
          <a:prstGeom prst="rect">
            <a:avLst/>
          </a:prstGeom>
        </p:spPr>
      </p:pic>
    </p:spTree>
    <p:extLst>
      <p:ext uri="{BB962C8B-B14F-4D97-AF65-F5344CB8AC3E}">
        <p14:creationId xmlns:p14="http://schemas.microsoft.com/office/powerpoint/2010/main" val="223211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9BF0-0F27-3100-B09E-99ABF552A8F9}"/>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EDA</a:t>
            </a:r>
          </a:p>
        </p:txBody>
      </p:sp>
      <p:sp>
        <p:nvSpPr>
          <p:cNvPr id="10" name="Content Placeholder 9">
            <a:extLst>
              <a:ext uri="{FF2B5EF4-FFF2-40B4-BE49-F238E27FC236}">
                <a16:creationId xmlns:a16="http://schemas.microsoft.com/office/drawing/2014/main" id="{A9253C75-4335-25F4-ABB9-9F7CA7549D24}"/>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The mean age is about 14 years old, which could be helpful in answering the research question</a:t>
            </a:r>
          </a:p>
          <a:p>
            <a:r>
              <a:rPr lang="en-US" sz="2000" dirty="0">
                <a:solidFill>
                  <a:srgbClr val="595959"/>
                </a:solidFill>
              </a:rPr>
              <a:t>The rest of the data represents textual data, so it is not as representative in this way</a:t>
            </a:r>
          </a:p>
          <a:p>
            <a:r>
              <a:rPr lang="en-US" sz="2000" dirty="0">
                <a:solidFill>
                  <a:srgbClr val="595959"/>
                </a:solidFill>
              </a:rPr>
              <a:t>There are no missing values</a:t>
            </a:r>
          </a:p>
          <a:p>
            <a:endParaRPr lang="en-US" sz="2000" dirty="0">
              <a:solidFill>
                <a:srgbClr val="595959"/>
              </a:solidFill>
            </a:endParaRPr>
          </a:p>
        </p:txBody>
      </p:sp>
      <p:pic>
        <p:nvPicPr>
          <p:cNvPr id="6" name="Content Placeholder 5" descr="A screenshot of a computer screen&#10;&#10;Description automatically generated">
            <a:extLst>
              <a:ext uri="{FF2B5EF4-FFF2-40B4-BE49-F238E27FC236}">
                <a16:creationId xmlns:a16="http://schemas.microsoft.com/office/drawing/2014/main" id="{4FBF8200-E0C6-691B-893B-EC0F67A69807}"/>
              </a:ext>
            </a:extLst>
          </p:cNvPr>
          <p:cNvPicPr>
            <a:picLocks noChangeAspect="1"/>
          </p:cNvPicPr>
          <p:nvPr/>
        </p:nvPicPr>
        <p:blipFill>
          <a:blip r:embed="rId2"/>
          <a:srcRect l="1593" r="-1865"/>
          <a:stretch/>
        </p:blipFill>
        <p:spPr>
          <a:xfrm>
            <a:off x="6129916" y="2160466"/>
            <a:ext cx="6130898" cy="2647061"/>
          </a:xfrm>
          <a:prstGeom prst="rect">
            <a:avLst/>
          </a:prstGeom>
        </p:spPr>
      </p:pic>
    </p:spTree>
    <p:extLst>
      <p:ext uri="{BB962C8B-B14F-4D97-AF65-F5344CB8AC3E}">
        <p14:creationId xmlns:p14="http://schemas.microsoft.com/office/powerpoint/2010/main" val="195469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9D95E-888E-338D-329C-89AA232F4D6D}"/>
              </a:ext>
            </a:extLst>
          </p:cNvPr>
          <p:cNvSpPr>
            <a:spLocks noGrp="1"/>
          </p:cNvSpPr>
          <p:nvPr>
            <p:ph type="title"/>
          </p:nvPr>
        </p:nvSpPr>
        <p:spPr>
          <a:xfrm>
            <a:off x="1587794" y="1136478"/>
            <a:ext cx="9016409" cy="1051885"/>
          </a:xfrm>
        </p:spPr>
        <p:txBody>
          <a:bodyPr anchor="ctr">
            <a:normAutofit/>
          </a:bodyPr>
          <a:lstStyle/>
          <a:p>
            <a:pPr algn="ctr"/>
            <a:r>
              <a:rPr lang="en-US" sz="3200">
                <a:solidFill>
                  <a:schemeClr val="tx1">
                    <a:lumMod val="65000"/>
                    <a:lumOff val="35000"/>
                  </a:schemeClr>
                </a:solidFill>
              </a:rPr>
              <a:t>EDA </a:t>
            </a:r>
          </a:p>
        </p:txBody>
      </p:sp>
      <p:pic>
        <p:nvPicPr>
          <p:cNvPr id="2052" name="Picture 4" descr="A graph with numbers and a bar&#10;&#10;Description automatically generated">
            <a:extLst>
              <a:ext uri="{FF2B5EF4-FFF2-40B4-BE49-F238E27FC236}">
                <a16:creationId xmlns:a16="http://schemas.microsoft.com/office/drawing/2014/main" id="{298464C7-91A8-57F3-B96A-25E8EE2D5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7914" y="2034434"/>
            <a:ext cx="2588015" cy="19052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with a number of blue squares&#10;&#10;Description automatically generated">
            <a:extLst>
              <a:ext uri="{FF2B5EF4-FFF2-40B4-BE49-F238E27FC236}">
                <a16:creationId xmlns:a16="http://schemas.microsoft.com/office/drawing/2014/main" id="{E49F43A2-94DD-1FFE-DEC7-7AD10993E99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94245" y="2015617"/>
            <a:ext cx="2588014" cy="19052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diagram of a diagram&#10;&#10;Description automatically generated with medium confidence">
            <a:extLst>
              <a:ext uri="{FF2B5EF4-FFF2-40B4-BE49-F238E27FC236}">
                <a16:creationId xmlns:a16="http://schemas.microsoft.com/office/drawing/2014/main" id="{F30F8C38-863C-082D-9465-676A20E6F25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53686" y="2034434"/>
            <a:ext cx="2568342" cy="1970734"/>
          </a:xfrm>
          <a:prstGeom prst="rect">
            <a:avLst/>
          </a:prstGeom>
          <a:noFill/>
          <a:extLst>
            <a:ext uri="{909E8E84-426E-40DD-AFC4-6F175D3DCCD1}">
              <a14:hiddenFill xmlns:a14="http://schemas.microsoft.com/office/drawing/2010/main">
                <a:solidFill>
                  <a:srgbClr val="FFFFFF"/>
                </a:solidFill>
              </a14:hiddenFill>
            </a:ext>
          </a:extLst>
        </p:spPr>
      </p:pic>
      <p:sp>
        <p:nvSpPr>
          <p:cNvPr id="2058" name="Content Placeholder 2057">
            <a:extLst>
              <a:ext uri="{FF2B5EF4-FFF2-40B4-BE49-F238E27FC236}">
                <a16:creationId xmlns:a16="http://schemas.microsoft.com/office/drawing/2014/main" id="{8F7FFACD-E2E2-54EC-FA07-CE6906726C96}"/>
              </a:ext>
            </a:extLst>
          </p:cNvPr>
          <p:cNvSpPr>
            <a:spLocks noGrp="1"/>
          </p:cNvSpPr>
          <p:nvPr>
            <p:ph idx="1"/>
          </p:nvPr>
        </p:nvSpPr>
        <p:spPr>
          <a:xfrm>
            <a:off x="1757914" y="4628363"/>
            <a:ext cx="8676169" cy="980311"/>
          </a:xfrm>
        </p:spPr>
        <p:txBody>
          <a:bodyPr anchor="t">
            <a:normAutofit fontScale="70000" lnSpcReduction="20000"/>
          </a:bodyPr>
          <a:lstStyle/>
          <a:p>
            <a:pPr algn="ctr"/>
            <a:r>
              <a:rPr lang="en-US" sz="2000" dirty="0">
                <a:solidFill>
                  <a:schemeClr val="tx1">
                    <a:lumMod val="65000"/>
                    <a:lumOff val="35000"/>
                  </a:schemeClr>
                </a:solidFill>
              </a:rPr>
              <a:t>From the first histogram we can see that the most frequent diagnosis was a strain or sprain</a:t>
            </a:r>
          </a:p>
          <a:p>
            <a:pPr algn="ctr"/>
            <a:r>
              <a:rPr lang="en-US" sz="2000" dirty="0">
                <a:solidFill>
                  <a:schemeClr val="tx1">
                    <a:lumMod val="65000"/>
                    <a:lumOff val="35000"/>
                  </a:schemeClr>
                </a:solidFill>
              </a:rPr>
              <a:t>From the second histogram we can see that the most frequent ages are between10-14 years old </a:t>
            </a:r>
          </a:p>
          <a:p>
            <a:pPr algn="ctr"/>
            <a:r>
              <a:rPr lang="en-US" sz="2000" dirty="0">
                <a:solidFill>
                  <a:schemeClr val="tx1">
                    <a:lumMod val="65000"/>
                    <a:lumOff val="35000"/>
                  </a:schemeClr>
                </a:solidFill>
              </a:rPr>
              <a:t>There is not a clear pattern in the diagnosis vs. age graph</a:t>
            </a:r>
          </a:p>
        </p:txBody>
      </p:sp>
      <p:sp>
        <p:nvSpPr>
          <p:cNvPr id="4" name="TextBox 3">
            <a:extLst>
              <a:ext uri="{FF2B5EF4-FFF2-40B4-BE49-F238E27FC236}">
                <a16:creationId xmlns:a16="http://schemas.microsoft.com/office/drawing/2014/main" id="{3A87DB9E-5D7E-0130-345C-56BCC9F1D78C}"/>
              </a:ext>
            </a:extLst>
          </p:cNvPr>
          <p:cNvSpPr txBox="1"/>
          <p:nvPr/>
        </p:nvSpPr>
        <p:spPr>
          <a:xfrm>
            <a:off x="2336656" y="3959844"/>
            <a:ext cx="2009273" cy="261610"/>
          </a:xfrm>
          <a:prstGeom prst="rect">
            <a:avLst/>
          </a:prstGeom>
          <a:noFill/>
        </p:spPr>
        <p:txBody>
          <a:bodyPr wrap="square" rtlCol="0">
            <a:spAutoFit/>
          </a:bodyPr>
          <a:lstStyle/>
          <a:p>
            <a:r>
              <a:rPr lang="en-US" sz="1100" dirty="0">
                <a:solidFill>
                  <a:schemeClr val="tx1">
                    <a:lumMod val="65000"/>
                    <a:lumOff val="35000"/>
                  </a:schemeClr>
                </a:solidFill>
              </a:rPr>
              <a:t>Diagnosis vs. Frequency</a:t>
            </a:r>
          </a:p>
        </p:txBody>
      </p:sp>
      <p:sp>
        <p:nvSpPr>
          <p:cNvPr id="5" name="TextBox 4">
            <a:extLst>
              <a:ext uri="{FF2B5EF4-FFF2-40B4-BE49-F238E27FC236}">
                <a16:creationId xmlns:a16="http://schemas.microsoft.com/office/drawing/2014/main" id="{749CE7AE-BAE6-F16E-F6B6-BBDFDA8D3827}"/>
              </a:ext>
            </a:extLst>
          </p:cNvPr>
          <p:cNvSpPr txBox="1"/>
          <p:nvPr/>
        </p:nvSpPr>
        <p:spPr>
          <a:xfrm>
            <a:off x="5481269" y="3959844"/>
            <a:ext cx="1900990" cy="261610"/>
          </a:xfrm>
          <a:prstGeom prst="rect">
            <a:avLst/>
          </a:prstGeom>
          <a:noFill/>
        </p:spPr>
        <p:txBody>
          <a:bodyPr wrap="square" rtlCol="0">
            <a:spAutoFit/>
          </a:bodyPr>
          <a:lstStyle/>
          <a:p>
            <a:r>
              <a:rPr lang="en-US" sz="1100" dirty="0">
                <a:solidFill>
                  <a:schemeClr val="tx1">
                    <a:lumMod val="65000"/>
                    <a:lumOff val="35000"/>
                  </a:schemeClr>
                </a:solidFill>
              </a:rPr>
              <a:t>Age vs. Frequency</a:t>
            </a:r>
          </a:p>
        </p:txBody>
      </p:sp>
      <p:sp>
        <p:nvSpPr>
          <p:cNvPr id="6" name="TextBox 5">
            <a:extLst>
              <a:ext uri="{FF2B5EF4-FFF2-40B4-BE49-F238E27FC236}">
                <a16:creationId xmlns:a16="http://schemas.microsoft.com/office/drawing/2014/main" id="{4120EF2A-174C-D86C-A6B2-A825168BFBE7}"/>
              </a:ext>
            </a:extLst>
          </p:cNvPr>
          <p:cNvSpPr txBox="1"/>
          <p:nvPr/>
        </p:nvSpPr>
        <p:spPr>
          <a:xfrm>
            <a:off x="8272913" y="4005168"/>
            <a:ext cx="1949115" cy="261610"/>
          </a:xfrm>
          <a:prstGeom prst="rect">
            <a:avLst/>
          </a:prstGeom>
          <a:noFill/>
        </p:spPr>
        <p:txBody>
          <a:bodyPr wrap="square" rtlCol="0">
            <a:spAutoFit/>
          </a:bodyPr>
          <a:lstStyle/>
          <a:p>
            <a:r>
              <a:rPr lang="en-US" sz="1100" dirty="0">
                <a:solidFill>
                  <a:schemeClr val="tx1">
                    <a:lumMod val="65000"/>
                    <a:lumOff val="35000"/>
                  </a:schemeClr>
                </a:solidFill>
              </a:rPr>
              <a:t>Diagnosis vs. Age</a:t>
            </a:r>
          </a:p>
        </p:txBody>
      </p:sp>
    </p:spTree>
    <p:extLst>
      <p:ext uri="{BB962C8B-B14F-4D97-AF65-F5344CB8AC3E}">
        <p14:creationId xmlns:p14="http://schemas.microsoft.com/office/powerpoint/2010/main" val="1323141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8633</TotalTime>
  <Words>712</Words>
  <Application>Microsoft Macintosh PowerPoint</Application>
  <PresentationFormat>Widescreen</PresentationFormat>
  <Paragraphs>72</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Courier New</vt:lpstr>
      <vt:lpstr>Times New Roman</vt:lpstr>
      <vt:lpstr>Wingdings</vt:lpstr>
      <vt:lpstr>Office Theme</vt:lpstr>
      <vt:lpstr>Mini-Project Research</vt:lpstr>
      <vt:lpstr>Research Question</vt:lpstr>
      <vt:lpstr>Data</vt:lpstr>
      <vt:lpstr>PowerPoint Presentation</vt:lpstr>
      <vt:lpstr>PowerPoint Presentation</vt:lpstr>
      <vt:lpstr>Data Cleaning Process</vt:lpstr>
      <vt:lpstr>Cleaned Data</vt:lpstr>
      <vt:lpstr>EDA</vt:lpstr>
      <vt:lpstr>EDA </vt:lpstr>
      <vt:lpstr>Implications for Stake-Holders</vt:lpstr>
      <vt:lpstr>Ethical Implications</vt:lpstr>
      <vt:lpstr>Conclusions and Considerations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Gurek</dc:creator>
  <cp:lastModifiedBy>Christine Gurek</cp:lastModifiedBy>
  <cp:revision>5</cp:revision>
  <dcterms:created xsi:type="dcterms:W3CDTF">2024-09-25T00:20:50Z</dcterms:created>
  <dcterms:modified xsi:type="dcterms:W3CDTF">2024-10-01T00:14:00Z</dcterms:modified>
</cp:coreProperties>
</file>