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  <p:sldId id="268" r:id="rId10"/>
    <p:sldId id="266" r:id="rId11"/>
    <p:sldId id="267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>
        <p:scale>
          <a:sx n="86" d="100"/>
          <a:sy n="86" d="100"/>
        </p:scale>
        <p:origin x="213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BAC07-B64A-F04E-A752-D41E6DCA59DB}" type="datetimeFigureOut">
              <a:rPr lang="en-US" smtClean="0"/>
              <a:t>9/30/24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A00D3-8D1F-A242-9901-AF6B4210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85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A00D3-8D1F-A242-9901-AF6B4210BF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74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119F-AC6C-6209-83CF-DD044C9B4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5B7C8-3CD5-591E-081F-58B7204E5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55535-4809-8A27-C3EA-4811CDBC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DA24-B2D5-9F4C-A68D-EECE22358F67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2F9F7-4BA3-4FA5-BEBE-A74C21943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3A11-527E-34DD-6868-D586141A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D714-87F0-4C4E-8AB4-C979289F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D0A1-514B-19FB-837D-F5581723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4A89B-E688-AD1B-5C41-00B7D5A8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DDE6B-1D80-EF6E-FFCD-BD1C2EC2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DA24-B2D5-9F4C-A68D-EECE22358F67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D61EE-2BCC-0678-1B8E-C8F038AF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8AD04-719D-7124-7751-637A348B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D714-87F0-4C4E-8AB4-C979289F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9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9BCAB4-1E1A-FD76-7B58-0D2E3253D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B539B-76A5-9763-7B9A-7AAF73762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B1321-509D-59BA-E584-949FD06D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DA24-B2D5-9F4C-A68D-EECE22358F67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30613-F1D4-EF39-BB73-17FDB3D3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0077F-C335-7C3F-7BDF-30D81205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D714-87F0-4C4E-8AB4-C979289F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0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80D5-7876-5387-D2C4-FC06CDF2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59948-DC17-E638-0973-CC6475DA8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2752C-A5AA-286A-76F8-94558FAF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DA24-B2D5-9F4C-A68D-EECE22358F67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A98CE-FE07-1D16-A474-853E9C23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2A316-3E7C-9157-10F3-F3B5E831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D714-87F0-4C4E-8AB4-C979289F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5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B473B-F46B-8919-936A-806B32E4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BDAD3-CDFD-532F-0433-E7BB5B5DC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65EF7-C0DF-38A8-D907-5ECB4D54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DA24-B2D5-9F4C-A68D-EECE22358F67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74321-F175-060D-710C-DEAAB616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ED6D-6015-7432-ED2B-B101D7BA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D714-87F0-4C4E-8AB4-C979289F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1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E124-A6E5-24FE-FADE-5F8B9C5A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31D50-9B66-D7EF-1084-7FD3A3C1A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ECD30-8AA1-479B-3B0A-401A9C074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4DB31-0A4A-25CB-0E34-0016AAA86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DA24-B2D5-9F4C-A68D-EECE22358F67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B228F-14BD-3EDE-A767-85DD45F1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0E1EA-B4C3-1524-CBFF-F19D7D7B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D714-87F0-4C4E-8AB4-C979289F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2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A32E-4885-D266-1601-E504E8C5F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9AA12-0CB5-8F74-A3C7-3D8296751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D34F8-C6DF-B819-B295-93842B6FE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E812A-9AAF-7F53-6267-1F6E8723A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EF4D3-4365-F2B7-60CA-D7BCF7789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99155D-B0C6-71DA-436D-C0E08A2F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DA24-B2D5-9F4C-A68D-EECE22358F67}" type="datetimeFigureOut">
              <a:rPr lang="en-US" smtClean="0"/>
              <a:t>9/30/24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F8F15-0209-1B81-430E-9D7E335C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FA893F-7D28-35BB-5695-E94F2234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D714-87F0-4C4E-8AB4-C979289F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9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A5E3-640D-B83C-2A9B-ABB75D25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8CEC6B-A70B-E3B9-AC30-365854E4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DA24-B2D5-9F4C-A68D-EECE22358F67}" type="datetimeFigureOut">
              <a:rPr lang="en-US" smtClean="0"/>
              <a:t>9/30/24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D6079-93A8-0613-BFCC-683F4CF2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8B5BC-FC19-92F8-B04F-5E17F1A0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D714-87F0-4C4E-8AB4-C979289F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4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7B5C8-DC8A-E77C-E8A2-254E9B06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DA24-B2D5-9F4C-A68D-EECE22358F67}" type="datetimeFigureOut">
              <a:rPr lang="en-US" smtClean="0"/>
              <a:t>9/30/24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81505-52CE-D41E-BA31-ADAF2EC69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64E43-50EE-40D3-5E59-9EF979A0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D714-87F0-4C4E-8AB4-C979289F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7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E8BB-EB32-9440-3633-AFF4FA254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587A3-A5AB-21DF-CF3A-3174FC786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8261A-EA58-D14C-0391-27CEA4985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E0FE7-4A19-785B-EFFB-0073CF53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DA24-B2D5-9F4C-A68D-EECE22358F67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1561B-3121-EE3E-A557-58582EA3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1703A-70C9-B094-3AD2-604A6968C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D714-87F0-4C4E-8AB4-C979289F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8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2CE1-EED1-E35E-8C45-2D5D674B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5A27E-61DA-7E27-53A2-EFDE34D4B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6811E-3D55-B5C9-431F-A0F97308A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9CCF4-2D91-8084-1BDB-BFB1C4DA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1DA24-B2D5-9F4C-A68D-EECE22358F67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87DE8-55CE-D509-7C00-D301D493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34CF4-2B09-10A9-59AF-2ED19581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D714-87F0-4C4E-8AB4-C979289F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7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7EA075-365E-7F2E-022D-CA517F99E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360D1-BF60-2B40-8DB2-75282373B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D0C53-9983-EE41-5B47-4746853E8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A1DA24-B2D5-9F4C-A68D-EECE22358F67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90254-4F17-5EBF-9738-EFA0611CC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693E-BA91-6ECA-5443-E209F10FD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BAD714-87F0-4C4E-8AB4-C979289F6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0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w Gene-Editing Technique Offers Scientists Ability to “Turn On” Enzymes  That Cause DNA Base Mutations - Penn Medicine">
            <a:extLst>
              <a:ext uri="{FF2B5EF4-FFF2-40B4-BE49-F238E27FC236}">
                <a16:creationId xmlns:a16="http://schemas.microsoft.com/office/drawing/2014/main" id="{D6DCABEC-0B0E-5509-2842-788ABAA28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1859"/>
            <a:ext cx="12192000" cy="802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03FC05-BF71-03EF-AD60-748088250E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Differential Gene Expression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C4FC6-989C-9828-4666-BC61062BCF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400 Mini Project</a:t>
            </a:r>
          </a:p>
        </p:txBody>
      </p:sp>
    </p:spTree>
    <p:extLst>
      <p:ext uri="{BB962C8B-B14F-4D97-AF65-F5344CB8AC3E}">
        <p14:creationId xmlns:p14="http://schemas.microsoft.com/office/powerpoint/2010/main" val="262613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11FA-F082-5E8C-70FC-A5214DEB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chart with multiple colors&#10;&#10;Description automatically generated with medium confidence">
            <a:extLst>
              <a:ext uri="{FF2B5EF4-FFF2-40B4-BE49-F238E27FC236}">
                <a16:creationId xmlns:a16="http://schemas.microsoft.com/office/drawing/2014/main" id="{1169D269-4038-A785-CB73-01DD551E6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314" y="1243818"/>
            <a:ext cx="8637372" cy="5477179"/>
          </a:xfrm>
        </p:spPr>
      </p:pic>
    </p:spTree>
    <p:extLst>
      <p:ext uri="{BB962C8B-B14F-4D97-AF65-F5344CB8AC3E}">
        <p14:creationId xmlns:p14="http://schemas.microsoft.com/office/powerpoint/2010/main" val="65728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44C4-DED0-48F4-57E6-1CB0ECC7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Genes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7B41-9C7D-4AEC-29ED-1D75DDFE3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ENSG00000105825 – tissue factor pathway inhibitor 2 – REF1: involved in the repair of DNA damage as well as the transcriptional regulation of genes</a:t>
            </a:r>
          </a:p>
          <a:p>
            <a:r>
              <a:rPr lang="en-US" dirty="0"/>
              <a:t>ENSG00000118260 – cAMP responsive element binding protein – CREB1: phosphorylated by several protein kinases, and induces transcription of genes in response to hormonal stimulation of the cAMP pathway</a:t>
            </a:r>
          </a:p>
          <a:p>
            <a:r>
              <a:rPr lang="en-US" dirty="0"/>
              <a:t>ENSG00000183520 – small subunit </a:t>
            </a:r>
            <a:r>
              <a:rPr lang="en-US" dirty="0" err="1"/>
              <a:t>processome</a:t>
            </a:r>
            <a:r>
              <a:rPr lang="en-US" dirty="0"/>
              <a:t> component – UTP11: involved in nervous system development and positive regulation of apoptotic process</a:t>
            </a:r>
          </a:p>
        </p:txBody>
      </p:sp>
    </p:spTree>
    <p:extLst>
      <p:ext uri="{BB962C8B-B14F-4D97-AF65-F5344CB8AC3E}">
        <p14:creationId xmlns:p14="http://schemas.microsoft.com/office/powerpoint/2010/main" val="62510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A88BD-F93B-1904-4D94-76347927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The most common use of DGE Analysis is to examine which genes are up/down regulated</a:t>
            </a:r>
          </a:p>
          <a:p>
            <a:r>
              <a:rPr lang="en-US" dirty="0"/>
              <a:t>This can provide targets for treatment</a:t>
            </a:r>
          </a:p>
          <a:p>
            <a:r>
              <a:rPr lang="en-US" dirty="0"/>
              <a:t>This treatment can help people live longer, more fulfilling lives (especially with Crohn’s disease)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35C10B-A24E-7D6B-1E90-DFAF4329C555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Implications for Stakeholders</a:t>
            </a:r>
          </a:p>
        </p:txBody>
      </p:sp>
    </p:spTree>
    <p:extLst>
      <p:ext uri="{BB962C8B-B14F-4D97-AF65-F5344CB8AC3E}">
        <p14:creationId xmlns:p14="http://schemas.microsoft.com/office/powerpoint/2010/main" val="2321528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3CD2-D744-B193-7F5D-513282C7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25CD7-71E8-E5FE-A61C-FF714EA72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RNA-seq samples came from real people</a:t>
            </a:r>
          </a:p>
          <a:p>
            <a:r>
              <a:rPr lang="en-US" dirty="0"/>
              <a:t>These specific samples came from people with diabetes</a:t>
            </a:r>
          </a:p>
          <a:p>
            <a:r>
              <a:rPr lang="en-US" dirty="0"/>
              <a:t>How are these samples stored? What security measures are in place?</a:t>
            </a:r>
          </a:p>
          <a:p>
            <a:r>
              <a:rPr lang="en-US" dirty="0"/>
              <a:t>How did the original authors censor their data? Is it possible to figure out identities from their work?</a:t>
            </a:r>
          </a:p>
        </p:txBody>
      </p:sp>
    </p:spTree>
    <p:extLst>
      <p:ext uri="{BB962C8B-B14F-4D97-AF65-F5344CB8AC3E}">
        <p14:creationId xmlns:p14="http://schemas.microsoft.com/office/powerpoint/2010/main" val="112634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4525E-7D8F-3C31-CE4F-C9B5B88F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3E288-0C17-BFF9-4E6E-5E756502C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The central dogma of biology governs how your genes function</a:t>
            </a:r>
          </a:p>
        </p:txBody>
      </p:sp>
      <p:pic>
        <p:nvPicPr>
          <p:cNvPr id="2050" name="Picture 2" descr="Central dogma, translation, transcription [with exercise questions] | Dai  Liang Group">
            <a:extLst>
              <a:ext uri="{FF2B5EF4-FFF2-40B4-BE49-F238E27FC236}">
                <a16:creationId xmlns:a16="http://schemas.microsoft.com/office/drawing/2014/main" id="{09710BB5-8E69-ABA5-8565-816724A5A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2492375"/>
            <a:ext cx="88646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233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DE87-F92C-0763-5579-27A3671F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79CE0-77A0-0346-AC7C-DE92654DE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living organisms have a genome</a:t>
            </a:r>
          </a:p>
          <a:p>
            <a:r>
              <a:rPr lang="en-US" dirty="0"/>
              <a:t>That genome creates a transcriptome</a:t>
            </a:r>
          </a:p>
          <a:p>
            <a:r>
              <a:rPr lang="en-US" dirty="0"/>
              <a:t>Transcriptomes are the target of differential gene expression analysis</a:t>
            </a:r>
          </a:p>
          <a:p>
            <a:r>
              <a:rPr lang="en-US" dirty="0"/>
              <a:t>Transcriptomes are made up of the mRNA that the genome produces in a specialized cell</a:t>
            </a:r>
          </a:p>
        </p:txBody>
      </p:sp>
    </p:spTree>
    <p:extLst>
      <p:ext uri="{BB962C8B-B14F-4D97-AF65-F5344CB8AC3E}">
        <p14:creationId xmlns:p14="http://schemas.microsoft.com/office/powerpoint/2010/main" val="73801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F148-E6B6-01D7-0A30-1369C672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E0757-BE37-1A68-3276-0A5B5C308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RNA-seq data from 28 individuals adipose stem cells</a:t>
            </a:r>
          </a:p>
          <a:p>
            <a:r>
              <a:rPr lang="en-US" dirty="0"/>
              <a:t>This data contains uses Illumina’s RNA-seq method</a:t>
            </a:r>
          </a:p>
          <a:p>
            <a:r>
              <a:rPr lang="en-US" dirty="0"/>
              <a:t>These individuals were either healthy or had in/active Crohn’s disease</a:t>
            </a:r>
          </a:p>
          <a:p>
            <a:r>
              <a:rPr lang="en-US" dirty="0"/>
              <a:t>Raw data is stored in FASTQ format with PHRED scores</a:t>
            </a:r>
          </a:p>
          <a:p>
            <a:r>
              <a:rPr lang="en-US" dirty="0"/>
              <a:t>Single-read data</a:t>
            </a:r>
          </a:p>
          <a:p>
            <a:r>
              <a:rPr lang="en-US" dirty="0"/>
              <a:t>Contains several hundred thousand 50-bp reads per sample</a:t>
            </a:r>
          </a:p>
          <a:p>
            <a:r>
              <a:rPr lang="en-US" dirty="0"/>
              <a:t>GEO Accession GSE60450</a:t>
            </a:r>
          </a:p>
        </p:txBody>
      </p:sp>
    </p:spTree>
    <p:extLst>
      <p:ext uri="{BB962C8B-B14F-4D97-AF65-F5344CB8AC3E}">
        <p14:creationId xmlns:p14="http://schemas.microsoft.com/office/powerpoint/2010/main" val="136975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E33E-5BA8-F052-6987-FBD4C468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E52E0-EEFA-11BA-F42F-FC38250BD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What genes are differentially expressed (if any) in people with active/inactive Crohn’s Disease and healthy individuals?</a:t>
            </a:r>
          </a:p>
        </p:txBody>
      </p:sp>
    </p:spTree>
    <p:extLst>
      <p:ext uri="{BB962C8B-B14F-4D97-AF65-F5344CB8AC3E}">
        <p14:creationId xmlns:p14="http://schemas.microsoft.com/office/powerpoint/2010/main" val="70253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6A1D-175E-52D9-A79B-C1090278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37DD7-0095-3379-6277-ECE61A63F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FASTQ files with SRA Toolkit</a:t>
            </a:r>
          </a:p>
          <a:p>
            <a:r>
              <a:rPr lang="en-US" dirty="0"/>
              <a:t>Run preliminary </a:t>
            </a:r>
            <a:r>
              <a:rPr lang="en-US" dirty="0" err="1"/>
              <a:t>FastQC</a:t>
            </a:r>
            <a:r>
              <a:rPr lang="en-US" dirty="0"/>
              <a:t>/</a:t>
            </a:r>
            <a:r>
              <a:rPr lang="en-US" dirty="0" err="1"/>
              <a:t>MultiQC</a:t>
            </a:r>
            <a:r>
              <a:rPr lang="en-US" dirty="0"/>
              <a:t> reports</a:t>
            </a:r>
          </a:p>
          <a:p>
            <a:r>
              <a:rPr lang="en-US" dirty="0"/>
              <a:t>Clean up data with </a:t>
            </a:r>
            <a:r>
              <a:rPr lang="en-US" dirty="0" err="1"/>
              <a:t>Trimmomatic</a:t>
            </a:r>
            <a:endParaRPr lang="en-US" dirty="0"/>
          </a:p>
          <a:p>
            <a:r>
              <a:rPr lang="en-US" dirty="0"/>
              <a:t>Rerun </a:t>
            </a:r>
            <a:r>
              <a:rPr lang="en-US" dirty="0" err="1"/>
              <a:t>FastQC</a:t>
            </a:r>
            <a:r>
              <a:rPr lang="en-US" dirty="0"/>
              <a:t>/</a:t>
            </a:r>
            <a:r>
              <a:rPr lang="en-US" dirty="0" err="1"/>
              <a:t>MultiQC</a:t>
            </a:r>
            <a:r>
              <a:rPr lang="en-US" dirty="0"/>
              <a:t> reports</a:t>
            </a:r>
          </a:p>
          <a:p>
            <a:r>
              <a:rPr lang="en-US" dirty="0"/>
              <a:t>Align to human genome with HISAT2</a:t>
            </a:r>
          </a:p>
          <a:p>
            <a:r>
              <a:rPr lang="en-US" dirty="0"/>
              <a:t>Compress .</a:t>
            </a:r>
            <a:r>
              <a:rPr lang="en-US" dirty="0" err="1"/>
              <a:t>sam</a:t>
            </a:r>
            <a:r>
              <a:rPr lang="en-US" dirty="0"/>
              <a:t> to .bam with </a:t>
            </a:r>
            <a:r>
              <a:rPr lang="en-US" dirty="0" err="1"/>
              <a:t>samtools</a:t>
            </a:r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featureCounts</a:t>
            </a:r>
            <a:r>
              <a:rPr lang="en-US" dirty="0"/>
              <a:t> to obtain counts matrix</a:t>
            </a:r>
          </a:p>
          <a:p>
            <a:r>
              <a:rPr lang="en-US" dirty="0"/>
              <a:t>Compile in R with DESeq2</a:t>
            </a:r>
          </a:p>
        </p:txBody>
      </p:sp>
    </p:spTree>
    <p:extLst>
      <p:ext uri="{BB962C8B-B14F-4D97-AF65-F5344CB8AC3E}">
        <p14:creationId xmlns:p14="http://schemas.microsoft.com/office/powerpoint/2010/main" val="2505132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10F85-4B8A-4745-1402-7EBC56E17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MultiQC</a:t>
            </a:r>
            <a:r>
              <a:rPr lang="en-US" dirty="0"/>
              <a:t> report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F60D3CE-101A-6BF3-8102-B8923A107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146" y="1259760"/>
            <a:ext cx="9341708" cy="5488422"/>
          </a:xfrm>
        </p:spPr>
      </p:pic>
    </p:spTree>
    <p:extLst>
      <p:ext uri="{BB962C8B-B14F-4D97-AF65-F5344CB8AC3E}">
        <p14:creationId xmlns:p14="http://schemas.microsoft.com/office/powerpoint/2010/main" val="236467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3E95-EAEE-BCB3-826B-BEFD212E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graph showing a number of numbers&#10;&#10;Description automatically generated">
            <a:extLst>
              <a:ext uri="{FF2B5EF4-FFF2-40B4-BE49-F238E27FC236}">
                <a16:creationId xmlns:a16="http://schemas.microsoft.com/office/drawing/2014/main" id="{B8B5E16C-3B08-2132-5428-384B9F241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670" y="1264258"/>
            <a:ext cx="9403491" cy="5490908"/>
          </a:xfrm>
        </p:spPr>
      </p:pic>
    </p:spTree>
    <p:extLst>
      <p:ext uri="{BB962C8B-B14F-4D97-AF65-F5344CB8AC3E}">
        <p14:creationId xmlns:p14="http://schemas.microsoft.com/office/powerpoint/2010/main" val="79359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3658-AAC5-A05F-B274-E126936F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graph showing a number of numbers and a red and grey arrow&#10;&#10;Description automatically generated with medium confidence">
            <a:extLst>
              <a:ext uri="{FF2B5EF4-FFF2-40B4-BE49-F238E27FC236}">
                <a16:creationId xmlns:a16="http://schemas.microsoft.com/office/drawing/2014/main" id="{B3EED4EC-041E-B737-D4D6-6A21C6E7D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6486" y="1369942"/>
            <a:ext cx="8279027" cy="5122933"/>
          </a:xfrm>
        </p:spPr>
      </p:pic>
    </p:spTree>
    <p:extLst>
      <p:ext uri="{BB962C8B-B14F-4D97-AF65-F5344CB8AC3E}">
        <p14:creationId xmlns:p14="http://schemas.microsoft.com/office/powerpoint/2010/main" val="107990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355</Words>
  <Application>Microsoft Macintosh PowerPoint</Application>
  <PresentationFormat>Widescreen</PresentationFormat>
  <Paragraphs>46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Differential Gene Expression Analysis</vt:lpstr>
      <vt:lpstr>Biological Background</vt:lpstr>
      <vt:lpstr>Biological Background</vt:lpstr>
      <vt:lpstr>Data</vt:lpstr>
      <vt:lpstr>Research Question</vt:lpstr>
      <vt:lpstr>Data Processing</vt:lpstr>
      <vt:lpstr>MultiQC report</vt:lpstr>
      <vt:lpstr>Results</vt:lpstr>
      <vt:lpstr>Results</vt:lpstr>
      <vt:lpstr>Results</vt:lpstr>
      <vt:lpstr>Significant Genes</vt:lpstr>
      <vt:lpstr>PowerPoint Presentation</vt:lpstr>
      <vt:lpstr>Ethical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West, Ryan</dc:creator>
  <cp:lastModifiedBy>West, Ryan</cp:lastModifiedBy>
  <cp:revision>3</cp:revision>
  <dcterms:created xsi:type="dcterms:W3CDTF">2024-09-30T21:02:34Z</dcterms:created>
  <dcterms:modified xsi:type="dcterms:W3CDTF">2024-10-01T13:55:30Z</dcterms:modified>
</cp:coreProperties>
</file>