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7" autoAdjust="0"/>
    <p:restoredTop sz="94660"/>
  </p:normalViewPr>
  <p:slideViewPr>
    <p:cSldViewPr snapToGrid="0">
      <p:cViewPr varScale="1">
        <p:scale>
          <a:sx n="119" d="100"/>
          <a:sy n="119" d="100"/>
        </p:scale>
        <p:origin x="84" y="3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f1c8d282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bf1c8d282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bf1c8d282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bf1c8d282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bf1c8d2827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bf1c8d282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f1c8d282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bf1c8d2827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f1c8d2827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bf1c8d2827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bf1c8d2827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bf1c8d2827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bf1c8d282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bf1c8d2827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f1c8d2827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f1c8d282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f1c8d2827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bf1c8d2827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bf1c8d2827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bf1c8d2827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bf1c8d2827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bf1c8d2827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bf1c8d2827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bf1c8d2827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f1c8d2827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f1c8d2827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bf1c8d2827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bf1c8d2827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bf1c8d2827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bf1c8d2827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bf1c8d2827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bf1c8d2827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f1c8d2827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bf1c8d2827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bf1c8d2827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bf1c8d2827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f1c8d282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f1c8d282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bf1c8d2827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bf1c8d2827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bf1c8d2827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bf1c8d2827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bf1c8d282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bf1c8d282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bf1c8d2827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bf1c8d2827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bf1c8d282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bf1c8d282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f1c8d282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bf1c8d28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bf1c8d282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bf1c8d282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f1c8d282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f1c8d282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bf1c8d282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bf1c8d2827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f1c8d282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bf1c8d282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dirty="0"/>
              <a:t>DATA 300 RECAP</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Statistical and Machine Learning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vi"/>
              <a:t>Advantages of ARIMA model</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25755" algn="l" rtl="0">
              <a:spcBef>
                <a:spcPts val="0"/>
              </a:spcBef>
              <a:spcAft>
                <a:spcPts val="0"/>
              </a:spcAft>
              <a:buSzPct val="100000"/>
              <a:buChar char="●"/>
            </a:pPr>
            <a:r>
              <a:rPr lang="vi"/>
              <a:t>Handles Non-Stationary Data:</a:t>
            </a:r>
            <a:endParaRPr/>
          </a:p>
          <a:p>
            <a:pPr marL="0" lvl="0" indent="0" algn="l" rtl="0">
              <a:spcBef>
                <a:spcPts val="1200"/>
              </a:spcBef>
              <a:spcAft>
                <a:spcPts val="0"/>
              </a:spcAft>
              <a:buNone/>
            </a:pPr>
            <a:r>
              <a:rPr lang="vi"/>
              <a:t>ARIMA models include an integration (I) component, which allows them to handle non-stationary time series data by differencing the observations. This makes ARIMA suitable for a broader range of datasets.</a:t>
            </a:r>
            <a:endParaRPr/>
          </a:p>
          <a:p>
            <a:pPr marL="457200" lvl="0" indent="-325755" algn="l" rtl="0">
              <a:spcBef>
                <a:spcPts val="1200"/>
              </a:spcBef>
              <a:spcAft>
                <a:spcPts val="0"/>
              </a:spcAft>
              <a:buSzPct val="100000"/>
              <a:buChar char="●"/>
            </a:pPr>
            <a:r>
              <a:rPr lang="vi"/>
              <a:t>Seasonal Adjustment:</a:t>
            </a:r>
            <a:endParaRPr/>
          </a:p>
          <a:p>
            <a:pPr marL="0" lvl="0" indent="0" algn="l" rtl="0">
              <a:spcBef>
                <a:spcPts val="1200"/>
              </a:spcBef>
              <a:spcAft>
                <a:spcPts val="0"/>
              </a:spcAft>
              <a:buNone/>
            </a:pPr>
            <a:r>
              <a:rPr lang="vi"/>
              <a:t>ARIMA models can incorporate seasonality through differencing. Seasonal patterns can be addressed by including a seasonal difference in the model, making it suitable for data with repeating patterns.</a:t>
            </a:r>
            <a:endParaRPr/>
          </a:p>
          <a:p>
            <a:pPr marL="457200" lvl="0" indent="-325755" algn="l" rtl="0">
              <a:spcBef>
                <a:spcPts val="1200"/>
              </a:spcBef>
              <a:spcAft>
                <a:spcPts val="0"/>
              </a:spcAft>
              <a:buSzPct val="100000"/>
              <a:buChar char="●"/>
            </a:pPr>
            <a:r>
              <a:rPr lang="vi"/>
              <a:t>Effective Forecasting:</a:t>
            </a:r>
            <a:endParaRPr/>
          </a:p>
          <a:p>
            <a:pPr marL="0" lvl="0" indent="0" algn="l" rtl="0">
              <a:spcBef>
                <a:spcPts val="1200"/>
              </a:spcBef>
              <a:spcAft>
                <a:spcPts val="1200"/>
              </a:spcAft>
              <a:buNone/>
            </a:pPr>
            <a:r>
              <a:rPr lang="vi"/>
              <a:t>ARIMA models can provide accurate short-term forecasting by considering both autoregressive and moving average components.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Real-world examples</a:t>
            </a:r>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Stock price prediction</a:t>
            </a:r>
            <a:endParaRPr/>
          </a:p>
          <a:p>
            <a:pPr marL="457200" lvl="0" indent="-342900" algn="l" rtl="0">
              <a:spcBef>
                <a:spcPts val="0"/>
              </a:spcBef>
              <a:spcAft>
                <a:spcPts val="0"/>
              </a:spcAft>
              <a:buSzPts val="1800"/>
              <a:buChar char="●"/>
            </a:pPr>
            <a:r>
              <a:rPr lang="vi"/>
              <a:t>Energy consumption forecasting</a:t>
            </a:r>
            <a:endParaRPr/>
          </a:p>
          <a:p>
            <a:pPr marL="457200" lvl="0" indent="-342900" algn="l" rtl="0">
              <a:spcBef>
                <a:spcPts val="0"/>
              </a:spcBef>
              <a:spcAft>
                <a:spcPts val="0"/>
              </a:spcAft>
              <a:buSzPts val="1800"/>
              <a:buChar char="●"/>
            </a:pPr>
            <a:r>
              <a:rPr lang="vi"/>
              <a:t>Sales prediction</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Linear Classification</a:t>
            </a:r>
            <a:endParaRPr/>
          </a:p>
        </p:txBody>
      </p:sp>
      <p:sp>
        <p:nvSpPr>
          <p:cNvPr id="128" name="Google Shape;128;p2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29" name="Google Shape;129;p24"/>
          <p:cNvPicPr preferRelativeResize="0"/>
          <p:nvPr/>
        </p:nvPicPr>
        <p:blipFill>
          <a:blip r:embed="rId3">
            <a:alphaModFix/>
          </a:blip>
          <a:stretch>
            <a:fillRect/>
          </a:stretch>
        </p:blipFill>
        <p:spPr>
          <a:xfrm>
            <a:off x="4814875" y="724075"/>
            <a:ext cx="4086225" cy="3619500"/>
          </a:xfrm>
          <a:prstGeom prst="rect">
            <a:avLst/>
          </a:prstGeom>
          <a:noFill/>
          <a:ln>
            <a:noFill/>
          </a:ln>
        </p:spPr>
      </p:pic>
      <p:sp>
        <p:nvSpPr>
          <p:cNvPr id="130" name="Google Shape;130;p2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Clr>
                <a:schemeClr val="dk1"/>
              </a:buClr>
              <a:buSzPct val="52380"/>
              <a:buFont typeface="Arial"/>
              <a:buNone/>
            </a:pPr>
            <a:r>
              <a:rPr lang="vi"/>
              <a:t>Linear classification is a method for categorizing data points into a discrete class based on a linear combination of its explanatory variables.</a:t>
            </a:r>
            <a:endParaRPr/>
          </a:p>
          <a:p>
            <a:pPr marL="0" lvl="0" indent="0" algn="ctr" rtl="0">
              <a:spcBef>
                <a:spcPts val="0"/>
              </a:spcBef>
              <a:spcAft>
                <a:spcPts val="0"/>
              </a:spcAft>
              <a:buClr>
                <a:schemeClr val="dk1"/>
              </a:buClr>
              <a:buSzPct val="52380"/>
              <a:buFont typeface="Arial"/>
              <a:buNone/>
            </a:pPr>
            <a:r>
              <a:rPr lang="vi"/>
              <a:t>.</a:t>
            </a:r>
            <a:endParaRPr/>
          </a:p>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Different types of linear classifiers</a:t>
            </a:r>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Logistic regression</a:t>
            </a:r>
            <a:endParaRPr/>
          </a:p>
          <a:p>
            <a:pPr marL="457200" lvl="0" indent="-342900" algn="l" rtl="0">
              <a:spcBef>
                <a:spcPts val="0"/>
              </a:spcBef>
              <a:spcAft>
                <a:spcPts val="0"/>
              </a:spcAft>
              <a:buSzPts val="1800"/>
              <a:buChar char="●"/>
            </a:pPr>
            <a:r>
              <a:rPr lang="vi"/>
              <a:t>The naive Bayes classifier</a:t>
            </a:r>
            <a:endParaRPr/>
          </a:p>
          <a:p>
            <a:pPr marL="457200" lvl="0" indent="-342900" algn="l" rtl="0">
              <a:spcBef>
                <a:spcPts val="0"/>
              </a:spcBef>
              <a:spcAft>
                <a:spcPts val="0"/>
              </a:spcAft>
              <a:buSzPts val="1800"/>
              <a:buChar char="●"/>
            </a:pPr>
            <a:r>
              <a:rPr lang="vi"/>
              <a:t>The linear support vector classifier (SVC)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65500" y="1233175"/>
            <a:ext cx="4045200" cy="1185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vi"/>
              <a:t>Logistic Regression</a:t>
            </a:r>
            <a:endParaRPr/>
          </a:p>
        </p:txBody>
      </p:sp>
      <p:sp>
        <p:nvSpPr>
          <p:cNvPr id="142" name="Google Shape;142;p2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sp>
        <p:nvSpPr>
          <p:cNvPr id="143" name="Google Shape;143;p26"/>
          <p:cNvSpPr txBox="1">
            <a:spLocks noGrp="1"/>
          </p:cNvSpPr>
          <p:nvPr>
            <p:ph type="subTitle" idx="1"/>
          </p:nvPr>
        </p:nvSpPr>
        <p:spPr>
          <a:xfrm>
            <a:off x="265500" y="2571750"/>
            <a:ext cx="4045200" cy="14664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0"/>
              </a:spcAft>
              <a:buNone/>
            </a:pPr>
            <a:r>
              <a:rPr lang="vi"/>
              <a:t>Logistic regression is a classifier for predicting the probability of binary output values. It limits the output value to a range between 0 and 1 and produces an S-shaped logistic curve.</a:t>
            </a:r>
            <a:endParaRPr/>
          </a:p>
        </p:txBody>
      </p:sp>
      <p:pic>
        <p:nvPicPr>
          <p:cNvPr id="144" name="Google Shape;144;p26"/>
          <p:cNvPicPr preferRelativeResize="0"/>
          <p:nvPr/>
        </p:nvPicPr>
        <p:blipFill>
          <a:blip r:embed="rId3">
            <a:alphaModFix/>
          </a:blip>
          <a:stretch>
            <a:fillRect/>
          </a:stretch>
        </p:blipFill>
        <p:spPr>
          <a:xfrm>
            <a:off x="4572000" y="545400"/>
            <a:ext cx="4538699" cy="4052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265500" y="1233175"/>
            <a:ext cx="4045200" cy="1113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vi"/>
              <a:t>Naive Bayes Classifier</a:t>
            </a:r>
            <a:endParaRPr/>
          </a:p>
        </p:txBody>
      </p:sp>
      <p:sp>
        <p:nvSpPr>
          <p:cNvPr id="150" name="Google Shape;150;p2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sp>
        <p:nvSpPr>
          <p:cNvPr id="151" name="Google Shape;151;p27"/>
          <p:cNvSpPr txBox="1">
            <a:spLocks noGrp="1"/>
          </p:cNvSpPr>
          <p:nvPr>
            <p:ph type="subTitle" idx="1"/>
          </p:nvPr>
        </p:nvSpPr>
        <p:spPr>
          <a:xfrm>
            <a:off x="265500" y="2403000"/>
            <a:ext cx="4045200" cy="1635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vi"/>
              <a:t>A naive Bayes classifier is also a probabilistic classifier that solves classification problems based on Bayes’ theorem.</a:t>
            </a:r>
            <a:endParaRPr/>
          </a:p>
        </p:txBody>
      </p:sp>
      <p:pic>
        <p:nvPicPr>
          <p:cNvPr id="152" name="Google Shape;152;p27"/>
          <p:cNvPicPr preferRelativeResize="0"/>
          <p:nvPr/>
        </p:nvPicPr>
        <p:blipFill>
          <a:blip r:embed="rId3">
            <a:alphaModFix/>
          </a:blip>
          <a:stretch>
            <a:fillRect/>
          </a:stretch>
        </p:blipFill>
        <p:spPr>
          <a:xfrm>
            <a:off x="4572000" y="1233175"/>
            <a:ext cx="4531499" cy="262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323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Benchmark for classification models</a:t>
            </a:r>
            <a:endParaRPr/>
          </a:p>
        </p:txBody>
      </p:sp>
      <p:sp>
        <p:nvSpPr>
          <p:cNvPr id="158" name="Google Shape;158;p28"/>
          <p:cNvSpPr txBox="1">
            <a:spLocks noGrp="1"/>
          </p:cNvSpPr>
          <p:nvPr>
            <p:ph type="body" idx="1"/>
          </p:nvPr>
        </p:nvSpPr>
        <p:spPr>
          <a:xfrm>
            <a:off x="311700" y="896225"/>
            <a:ext cx="4218900" cy="367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vi"/>
              <a:t>Confusion matrix</a:t>
            </a:r>
            <a:endParaRPr/>
          </a:p>
          <a:p>
            <a:pPr marL="0" lvl="0" indent="0" algn="l" rtl="0">
              <a:spcBef>
                <a:spcPts val="1200"/>
              </a:spcBef>
              <a:spcAft>
                <a:spcPts val="0"/>
              </a:spcAft>
              <a:buClr>
                <a:schemeClr val="dk1"/>
              </a:buClr>
              <a:buSzPts val="1100"/>
              <a:buFont typeface="Arial"/>
              <a:buNone/>
            </a:pPr>
            <a:r>
              <a:rPr lang="vi"/>
              <a:t>A confusion matrix, also called a 2*2 contingency table, compares the predicted class with the actual class.</a:t>
            </a:r>
            <a:endParaRPr/>
          </a:p>
          <a:p>
            <a:pPr marL="0" lvl="0" indent="0" algn="l" rtl="0">
              <a:spcBef>
                <a:spcPts val="1200"/>
              </a:spcBef>
              <a:spcAft>
                <a:spcPts val="1200"/>
              </a:spcAft>
              <a:buNone/>
            </a:pPr>
            <a:endParaRPr/>
          </a:p>
        </p:txBody>
      </p:sp>
      <p:sp>
        <p:nvSpPr>
          <p:cNvPr id="159" name="Google Shape;159;p28"/>
          <p:cNvSpPr txBox="1">
            <a:spLocks noGrp="1"/>
          </p:cNvSpPr>
          <p:nvPr>
            <p:ph type="body" idx="2"/>
          </p:nvPr>
        </p:nvSpPr>
        <p:spPr>
          <a:xfrm>
            <a:off x="4832400" y="945000"/>
            <a:ext cx="3999900" cy="362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ROC curve</a:t>
            </a:r>
            <a:endParaRPr/>
          </a:p>
          <a:p>
            <a:pPr marL="0" lvl="0" indent="0" algn="l" rtl="0">
              <a:spcBef>
                <a:spcPts val="1200"/>
              </a:spcBef>
              <a:spcAft>
                <a:spcPts val="0"/>
              </a:spcAft>
              <a:buClr>
                <a:schemeClr val="dk1"/>
              </a:buClr>
              <a:buSzPts val="1100"/>
              <a:buFont typeface="Arial"/>
              <a:buNone/>
            </a:pPr>
            <a:r>
              <a:rPr lang="vi"/>
              <a:t>A ROC (Receiver Operating Characteristics) curve is to measure the overall performance of a classification model under different thresholds.</a:t>
            </a:r>
            <a:endParaRPr/>
          </a:p>
          <a:p>
            <a:pPr marL="0" lvl="0" indent="0" algn="l" rtl="0">
              <a:spcBef>
                <a:spcPts val="1200"/>
              </a:spcBef>
              <a:spcAft>
                <a:spcPts val="1200"/>
              </a:spcAft>
              <a:buNone/>
            </a:pPr>
            <a:endParaRPr/>
          </a:p>
        </p:txBody>
      </p:sp>
      <p:pic>
        <p:nvPicPr>
          <p:cNvPr id="160" name="Google Shape;160;p28"/>
          <p:cNvPicPr preferRelativeResize="0"/>
          <p:nvPr/>
        </p:nvPicPr>
        <p:blipFill>
          <a:blip r:embed="rId3">
            <a:alphaModFix/>
          </a:blip>
          <a:stretch>
            <a:fillRect/>
          </a:stretch>
        </p:blipFill>
        <p:spPr>
          <a:xfrm>
            <a:off x="81000" y="2151900"/>
            <a:ext cx="4832400" cy="2991150"/>
          </a:xfrm>
          <a:prstGeom prst="rect">
            <a:avLst/>
          </a:prstGeom>
          <a:noFill/>
          <a:ln>
            <a:noFill/>
          </a:ln>
        </p:spPr>
      </p:pic>
      <p:pic>
        <p:nvPicPr>
          <p:cNvPr id="161" name="Google Shape;161;p28"/>
          <p:cNvPicPr preferRelativeResize="0"/>
          <p:nvPr/>
        </p:nvPicPr>
        <p:blipFill>
          <a:blip r:embed="rId4">
            <a:alphaModFix/>
          </a:blip>
          <a:stretch>
            <a:fillRect/>
          </a:stretch>
        </p:blipFill>
        <p:spPr>
          <a:xfrm>
            <a:off x="4913400" y="2151900"/>
            <a:ext cx="3918900" cy="2906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Resampling</a:t>
            </a:r>
            <a:endParaRPr/>
          </a:p>
        </p:txBody>
      </p:sp>
      <p:sp>
        <p:nvSpPr>
          <p:cNvPr id="167" name="Google Shape;167;p2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0"/>
              </a:spcAft>
              <a:buNone/>
            </a:pPr>
            <a:r>
              <a:rPr lang="vi"/>
              <a:t>The creation of new samples based on one observed sample. Resampling methods include permutation tests, bootstrapping, and cross validation.</a:t>
            </a:r>
            <a:endParaRPr/>
          </a:p>
        </p:txBody>
      </p:sp>
      <p:sp>
        <p:nvSpPr>
          <p:cNvPr id="168" name="Google Shape;168;p2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69" name="Google Shape;169;p29"/>
          <p:cNvPicPr preferRelativeResize="0"/>
          <p:nvPr/>
        </p:nvPicPr>
        <p:blipFill>
          <a:blip r:embed="rId3">
            <a:alphaModFix/>
          </a:blip>
          <a:stretch>
            <a:fillRect/>
          </a:stretch>
        </p:blipFill>
        <p:spPr>
          <a:xfrm>
            <a:off x="4572000" y="394200"/>
            <a:ext cx="4572000" cy="402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K-fold cross-validation</a:t>
            </a:r>
            <a:endParaRPr/>
          </a:p>
        </p:txBody>
      </p:sp>
      <p:sp>
        <p:nvSpPr>
          <p:cNvPr id="175" name="Google Shape;175;p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vi"/>
              <a:t>The whole dataset is randomly split into independent k-folds without replacement.</a:t>
            </a:r>
            <a:endParaRPr/>
          </a:p>
          <a:p>
            <a:pPr marL="0" lvl="0" indent="0" algn="just" rtl="0">
              <a:spcBef>
                <a:spcPts val="1200"/>
              </a:spcBef>
              <a:spcAft>
                <a:spcPts val="0"/>
              </a:spcAft>
              <a:buNone/>
            </a:pPr>
            <a:r>
              <a:rPr lang="vi"/>
              <a:t>k-1 folds are used for the model training and one fold is used for performance evaluation.</a:t>
            </a:r>
            <a:endParaRPr/>
          </a:p>
          <a:p>
            <a:pPr marL="0" lvl="0" indent="0" algn="just" rtl="0">
              <a:spcBef>
                <a:spcPts val="1200"/>
              </a:spcBef>
              <a:spcAft>
                <a:spcPts val="0"/>
              </a:spcAft>
              <a:buNone/>
            </a:pPr>
            <a:r>
              <a:rPr lang="vi"/>
              <a:t>This procedure is repeated k times (iterations) so that we obtain k number of performance estimates (e.g. MSE) for each iteration.</a:t>
            </a:r>
            <a:endParaRPr/>
          </a:p>
          <a:p>
            <a:pPr marL="0" lvl="0" indent="0" algn="just" rtl="0">
              <a:spcBef>
                <a:spcPts val="1200"/>
              </a:spcBef>
              <a:spcAft>
                <a:spcPts val="0"/>
              </a:spcAft>
              <a:buNone/>
            </a:pPr>
            <a:r>
              <a:rPr lang="vi"/>
              <a:t>Then we get the mean of k number of performance estimates (e.g. MSE).</a:t>
            </a:r>
            <a:endParaRPr/>
          </a:p>
          <a:p>
            <a:pPr marL="0" lvl="0" indent="0" algn="l" rtl="0">
              <a:spcBef>
                <a:spcPts val="1200"/>
              </a:spcBef>
              <a:spcAft>
                <a:spcPts val="1200"/>
              </a:spcAft>
              <a:buNone/>
            </a:pPr>
            <a:endParaRPr/>
          </a:p>
        </p:txBody>
      </p:sp>
      <p:pic>
        <p:nvPicPr>
          <p:cNvPr id="176" name="Google Shape;176;p30"/>
          <p:cNvPicPr preferRelativeResize="0"/>
          <p:nvPr/>
        </p:nvPicPr>
        <p:blipFill>
          <a:blip r:embed="rId3">
            <a:alphaModFix/>
          </a:blip>
          <a:stretch>
            <a:fillRect/>
          </a:stretch>
        </p:blipFill>
        <p:spPr>
          <a:xfrm>
            <a:off x="3385500" y="646500"/>
            <a:ext cx="5719502" cy="37660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 Bootstrap Sampling Method</a:t>
            </a:r>
            <a:endParaRPr/>
          </a:p>
        </p:txBody>
      </p:sp>
      <p:sp>
        <p:nvSpPr>
          <p:cNvPr id="182" name="Google Shape;182;p31"/>
          <p:cNvSpPr txBox="1">
            <a:spLocks noGrp="1"/>
          </p:cNvSpPr>
          <p:nvPr>
            <p:ph type="body" idx="1"/>
          </p:nvPr>
        </p:nvSpPr>
        <p:spPr>
          <a:xfrm>
            <a:off x="0" y="1152475"/>
            <a:ext cx="91440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vi"/>
              <a:t>The bootstrap sampling method is a resampling method that uses random sampling with replacement. Remember that bootstrap sampling using random sampling with replacement. This means that it is very much possible for an already chosen observation to be chosen again.</a:t>
            </a:r>
            <a:endParaRPr/>
          </a:p>
          <a:p>
            <a:pPr marL="0" lvl="0" indent="0" algn="l" rtl="0">
              <a:spcBef>
                <a:spcPts val="1200"/>
              </a:spcBef>
              <a:spcAft>
                <a:spcPts val="1200"/>
              </a:spcAft>
              <a:buNone/>
            </a:pPr>
            <a:endParaRPr/>
          </a:p>
        </p:txBody>
      </p:sp>
      <p:pic>
        <p:nvPicPr>
          <p:cNvPr id="183" name="Google Shape;183;p31"/>
          <p:cNvPicPr preferRelativeResize="0"/>
          <p:nvPr/>
        </p:nvPicPr>
        <p:blipFill>
          <a:blip r:embed="rId3">
            <a:alphaModFix/>
          </a:blip>
          <a:stretch>
            <a:fillRect/>
          </a:stretch>
        </p:blipFill>
        <p:spPr>
          <a:xfrm>
            <a:off x="0" y="2571739"/>
            <a:ext cx="9143998" cy="22071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vi"/>
              <a:t>Bias-variance Trade-off</a:t>
            </a:r>
            <a:endParaRPr/>
          </a:p>
        </p:txBody>
      </p:sp>
      <p:sp>
        <p:nvSpPr>
          <p:cNvPr id="61" name="Google Shape;61;p14"/>
          <p:cNvSpPr txBox="1">
            <a:spLocks noGrp="1"/>
          </p:cNvSpPr>
          <p:nvPr>
            <p:ph type="body" idx="1"/>
          </p:nvPr>
        </p:nvSpPr>
        <p:spPr>
          <a:xfrm>
            <a:off x="311700" y="1152475"/>
            <a:ext cx="3999900" cy="3990900"/>
          </a:xfrm>
          <a:prstGeom prst="rect">
            <a:avLst/>
          </a:prstGeom>
        </p:spPr>
        <p:txBody>
          <a:bodyPr spcFirstLastPara="1" wrap="square" lIns="91425" tIns="91425" rIns="91425" bIns="91425" anchor="t" anchorCtr="0">
            <a:normAutofit fontScale="55000" lnSpcReduction="20000"/>
          </a:bodyPr>
          <a:lstStyle/>
          <a:p>
            <a:pPr marL="0" lvl="0" indent="0" algn="just" rtl="0">
              <a:spcBef>
                <a:spcPts val="0"/>
              </a:spcBef>
              <a:spcAft>
                <a:spcPts val="0"/>
              </a:spcAft>
              <a:buNone/>
            </a:pPr>
            <a:r>
              <a:rPr lang="vi" sz="2866" dirty="0"/>
              <a:t>Bias: Bias is the difference between the average prediction of our model and the correct value which we are trying to predict.</a:t>
            </a:r>
            <a:endParaRPr sz="2866" dirty="0"/>
          </a:p>
          <a:p>
            <a:pPr marL="0" lvl="0" indent="0" algn="just" rtl="0">
              <a:spcBef>
                <a:spcPts val="1200"/>
              </a:spcBef>
              <a:spcAft>
                <a:spcPts val="0"/>
              </a:spcAft>
              <a:buNone/>
            </a:pPr>
            <a:r>
              <a:rPr lang="vi" sz="2866" dirty="0"/>
              <a:t>Variance: Variance is the variability of model prediction for a given data point or a value which tells us spread of our data.</a:t>
            </a:r>
            <a:endParaRPr sz="2866" dirty="0"/>
          </a:p>
          <a:p>
            <a:pPr marL="0" lvl="0" indent="0" algn="just" rtl="0">
              <a:spcBef>
                <a:spcPts val="1200"/>
              </a:spcBef>
              <a:spcAft>
                <a:spcPts val="0"/>
              </a:spcAft>
              <a:buNone/>
            </a:pPr>
            <a:r>
              <a:rPr lang="vi" sz="2866" dirty="0"/>
              <a:t>High bias: Underfitting</a:t>
            </a:r>
            <a:endParaRPr sz="2866" dirty="0"/>
          </a:p>
          <a:p>
            <a:pPr marL="0" lvl="0" indent="0" algn="just" rtl="0">
              <a:spcBef>
                <a:spcPts val="1200"/>
              </a:spcBef>
              <a:spcAft>
                <a:spcPts val="0"/>
              </a:spcAft>
              <a:buNone/>
            </a:pPr>
            <a:r>
              <a:rPr lang="vi" sz="2866" dirty="0"/>
              <a:t>High variance: Overfitting</a:t>
            </a:r>
            <a:endParaRPr sz="2866" dirty="0"/>
          </a:p>
          <a:p>
            <a:pPr marL="0" lvl="0" indent="0" algn="just" rtl="0">
              <a:spcBef>
                <a:spcPts val="1200"/>
              </a:spcBef>
              <a:spcAft>
                <a:spcPts val="0"/>
              </a:spcAft>
              <a:buClr>
                <a:schemeClr val="dk1"/>
              </a:buClr>
              <a:buSzPct val="38373"/>
              <a:buFont typeface="Arial"/>
              <a:buNone/>
            </a:pPr>
            <a:r>
              <a:rPr lang="vi" sz="2866" dirty="0"/>
              <a:t>To build a good model, we need to find a good balance between bias and variance such that it minimizes the total error.</a:t>
            </a:r>
            <a:endParaRPr sz="2866" dirty="0"/>
          </a:p>
          <a:p>
            <a:pPr marL="0" lvl="0" indent="0" algn="just" rtl="0">
              <a:spcBef>
                <a:spcPts val="1200"/>
              </a:spcBef>
              <a:spcAft>
                <a:spcPts val="0"/>
              </a:spcAft>
              <a:buClr>
                <a:schemeClr val="dk1"/>
              </a:buClr>
              <a:buSzPct val="78571"/>
              <a:buFont typeface="Arial"/>
              <a:buNone/>
            </a:pPr>
            <a:endParaRPr dirty="0"/>
          </a:p>
          <a:p>
            <a:pPr marL="0" lvl="0" indent="0" algn="just" rtl="0">
              <a:spcBef>
                <a:spcPts val="1200"/>
              </a:spcBef>
              <a:spcAft>
                <a:spcPts val="0"/>
              </a:spcAft>
              <a:buNone/>
            </a:pPr>
            <a:endParaRPr dirty="0"/>
          </a:p>
          <a:p>
            <a:pPr marL="0" lvl="0" indent="0" algn="l" rtl="0">
              <a:spcBef>
                <a:spcPts val="1200"/>
              </a:spcBef>
              <a:spcAft>
                <a:spcPts val="1200"/>
              </a:spcAft>
              <a:buNone/>
            </a:pPr>
            <a:endParaRPr dirty="0"/>
          </a:p>
        </p:txBody>
      </p:sp>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3" name="Google Shape;63;p14"/>
          <p:cNvPicPr preferRelativeResize="0"/>
          <p:nvPr/>
        </p:nvPicPr>
        <p:blipFill>
          <a:blip r:embed="rId3">
            <a:alphaModFix/>
          </a:blip>
          <a:stretch>
            <a:fillRect/>
          </a:stretch>
        </p:blipFill>
        <p:spPr>
          <a:xfrm>
            <a:off x="4832400" y="0"/>
            <a:ext cx="4311600" cy="2435400"/>
          </a:xfrm>
          <a:prstGeom prst="rect">
            <a:avLst/>
          </a:prstGeom>
          <a:noFill/>
          <a:ln>
            <a:noFill/>
          </a:ln>
        </p:spPr>
      </p:pic>
      <p:pic>
        <p:nvPicPr>
          <p:cNvPr id="64" name="Google Shape;64;p14"/>
          <p:cNvPicPr preferRelativeResize="0"/>
          <p:nvPr/>
        </p:nvPicPr>
        <p:blipFill>
          <a:blip r:embed="rId4">
            <a:alphaModFix/>
          </a:blip>
          <a:stretch>
            <a:fillRect/>
          </a:stretch>
        </p:blipFill>
        <p:spPr>
          <a:xfrm>
            <a:off x="4832400" y="2484000"/>
            <a:ext cx="4311600" cy="2659500"/>
          </a:xfrm>
          <a:prstGeom prst="rect">
            <a:avLst/>
          </a:prstGeom>
          <a:noFill/>
          <a:ln>
            <a:noFill/>
          </a:ln>
        </p:spPr>
      </p:pic>
      <p:pic>
        <p:nvPicPr>
          <p:cNvPr id="65" name="Google Shape;65;p14"/>
          <p:cNvPicPr preferRelativeResize="0"/>
          <p:nvPr/>
        </p:nvPicPr>
        <p:blipFill>
          <a:blip r:embed="rId5">
            <a:alphaModFix/>
          </a:blip>
          <a:stretch>
            <a:fillRect/>
          </a:stretch>
        </p:blipFill>
        <p:spPr>
          <a:xfrm>
            <a:off x="248999" y="4608576"/>
            <a:ext cx="3901451" cy="534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5100" y="1233175"/>
            <a:ext cx="42756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Variable Selection</a:t>
            </a:r>
            <a:endParaRPr/>
          </a:p>
        </p:txBody>
      </p:sp>
      <p:sp>
        <p:nvSpPr>
          <p:cNvPr id="189" name="Google Shape;189;p32"/>
          <p:cNvSpPr txBox="1">
            <a:spLocks noGrp="1"/>
          </p:cNvSpPr>
          <p:nvPr>
            <p:ph type="subTitle" idx="1"/>
          </p:nvPr>
        </p:nvSpPr>
        <p:spPr>
          <a:xfrm>
            <a:off x="35100" y="2803075"/>
            <a:ext cx="4374000" cy="12351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None/>
            </a:pPr>
            <a:r>
              <a:rPr lang="vi"/>
              <a:t>In the field of machine learning, feature selection plays a crucial role in improving model performance, reducing computational complexity, and enhancing interpretability.</a:t>
            </a:r>
            <a:endParaRPr/>
          </a:p>
        </p:txBody>
      </p:sp>
      <p:sp>
        <p:nvSpPr>
          <p:cNvPr id="190" name="Google Shape;19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91" name="Google Shape;191;p32"/>
          <p:cNvPicPr preferRelativeResize="0"/>
          <p:nvPr/>
        </p:nvPicPr>
        <p:blipFill>
          <a:blip r:embed="rId3">
            <a:alphaModFix/>
          </a:blip>
          <a:stretch>
            <a:fillRect/>
          </a:stretch>
        </p:blipFill>
        <p:spPr>
          <a:xfrm>
            <a:off x="4914451" y="0"/>
            <a:ext cx="3887099"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555600"/>
            <a:ext cx="2808000" cy="755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vi"/>
              <a:t>Forward selection</a:t>
            </a:r>
            <a:endParaRPr/>
          </a:p>
        </p:txBody>
      </p:sp>
      <p:sp>
        <p:nvSpPr>
          <p:cNvPr id="197" name="Google Shape;197;p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vi"/>
              <a:t>Forward Selection: Forward selection is an iterative method in which we start with having no feature in the model. In each iteration, we keep adding the feature which best improves our model till an addition of a new variable does not improve the performance of the model.</a:t>
            </a:r>
            <a:endParaRPr/>
          </a:p>
        </p:txBody>
      </p:sp>
      <p:pic>
        <p:nvPicPr>
          <p:cNvPr id="198" name="Google Shape;198;p33"/>
          <p:cNvPicPr preferRelativeResize="0"/>
          <p:nvPr/>
        </p:nvPicPr>
        <p:blipFill>
          <a:blip r:embed="rId3">
            <a:alphaModFix/>
          </a:blip>
          <a:stretch>
            <a:fillRect/>
          </a:stretch>
        </p:blipFill>
        <p:spPr>
          <a:xfrm>
            <a:off x="4333200" y="152400"/>
            <a:ext cx="4336321"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311700" y="555600"/>
            <a:ext cx="2808000" cy="755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vi"/>
              <a:t>Backward elimination</a:t>
            </a:r>
            <a:endParaRPr/>
          </a:p>
        </p:txBody>
      </p:sp>
      <p:sp>
        <p:nvSpPr>
          <p:cNvPr id="204" name="Google Shape;204;p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vi"/>
              <a:t>In backward elimination, we start with all the features and removes the least significant feature at each iteration which improves the performance of the model. We repeat this until no improvement is observed on removal of features.</a:t>
            </a:r>
            <a:endParaRPr/>
          </a:p>
        </p:txBody>
      </p:sp>
      <p:pic>
        <p:nvPicPr>
          <p:cNvPr id="205" name="Google Shape;205;p34"/>
          <p:cNvPicPr preferRelativeResize="0"/>
          <p:nvPr/>
        </p:nvPicPr>
        <p:blipFill>
          <a:blip r:embed="rId3">
            <a:alphaModFix/>
          </a:blip>
          <a:stretch>
            <a:fillRect/>
          </a:stretch>
        </p:blipFill>
        <p:spPr>
          <a:xfrm>
            <a:off x="4276500" y="152400"/>
            <a:ext cx="4584438"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Shrinkage Methods</a:t>
            </a:r>
            <a:endParaRPr/>
          </a:p>
        </p:txBody>
      </p:sp>
      <p:sp>
        <p:nvSpPr>
          <p:cNvPr id="211" name="Google Shape;211;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a:bodyPr>
          <a:lstStyle/>
          <a:p>
            <a:pPr marL="0" lvl="0" indent="0" algn="just" rtl="0">
              <a:lnSpc>
                <a:spcPct val="200000"/>
              </a:lnSpc>
              <a:spcBef>
                <a:spcPts val="0"/>
              </a:spcBef>
              <a:spcAft>
                <a:spcPts val="0"/>
              </a:spcAft>
              <a:buNone/>
            </a:pPr>
            <a:r>
              <a:rPr lang="vi"/>
              <a:t>LASSO (Least Absolute Shrinkage and Selection Operator) (L1) is a linear regression technique that adds a penalty term to the ordinary least squares method. It minimizes the sum of squared errors while constraining the absolute values of the coefficients, promoting sparsity by </a:t>
            </a:r>
            <a:r>
              <a:rPr lang="vi" u="sng"/>
              <a:t>driving some coefficients to exactly zero</a:t>
            </a:r>
            <a:r>
              <a:rPr lang="vi"/>
              <a:t>, aiding feature selection.</a:t>
            </a:r>
            <a:endParaRPr/>
          </a:p>
          <a:p>
            <a:pPr marL="0" lvl="0" indent="0" algn="just" rtl="0">
              <a:lnSpc>
                <a:spcPct val="200000"/>
              </a:lnSpc>
              <a:spcBef>
                <a:spcPts val="1200"/>
              </a:spcBef>
              <a:spcAft>
                <a:spcPts val="1200"/>
              </a:spcAft>
              <a:buNone/>
            </a:pPr>
            <a:endParaRPr/>
          </a:p>
        </p:txBody>
      </p:sp>
      <p:sp>
        <p:nvSpPr>
          <p:cNvPr id="212" name="Google Shape;212;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a:bodyPr>
          <a:lstStyle/>
          <a:p>
            <a:pPr marL="0" lvl="0" indent="0" algn="just" rtl="0">
              <a:lnSpc>
                <a:spcPct val="200000"/>
              </a:lnSpc>
              <a:spcBef>
                <a:spcPts val="0"/>
              </a:spcBef>
              <a:spcAft>
                <a:spcPts val="0"/>
              </a:spcAft>
              <a:buClr>
                <a:schemeClr val="dk1"/>
              </a:buClr>
              <a:buSzPct val="78571"/>
              <a:buFont typeface="Arial"/>
              <a:buNone/>
            </a:pPr>
            <a:r>
              <a:rPr lang="vi"/>
              <a:t>Ridge regression (L2) is a linear regression technique that introduces a regularization term to the ordinary least squares method. It minimizes the sum of squared errors while adding a penalty for large coefficient values, preventing overfitting. Ridge regression helps improve model stability by reducing the impact of multicollinearity in the data.</a:t>
            </a:r>
            <a:endParaRPr/>
          </a:p>
          <a:p>
            <a:pPr marL="0" lvl="0" indent="0" algn="just" rtl="0">
              <a:lnSpc>
                <a:spcPct val="200000"/>
              </a:lnSpc>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Tree-based methods</a:t>
            </a:r>
            <a:endParaRPr/>
          </a:p>
        </p:txBody>
      </p:sp>
      <p:sp>
        <p:nvSpPr>
          <p:cNvPr id="218" name="Google Shape;218;p3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sp>
        <p:nvSpPr>
          <p:cNvPr id="219" name="Google Shape;219;p3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fontScale="62500" lnSpcReduction="20000"/>
          </a:bodyPr>
          <a:lstStyle/>
          <a:p>
            <a:pPr marL="0" lvl="0" indent="0" algn="just" rtl="0">
              <a:spcBef>
                <a:spcPts val="0"/>
              </a:spcBef>
              <a:spcAft>
                <a:spcPts val="0"/>
              </a:spcAft>
              <a:buNone/>
            </a:pPr>
            <a:r>
              <a:rPr lang="vi"/>
              <a:t>Tree-based methods are simple and intuitive; to predict a class label or value, we start from the top of the tree or the root and, using branches, go to the nodes by comparing features on the basis of which will provide the best split.</a:t>
            </a:r>
            <a:endParaRPr/>
          </a:p>
        </p:txBody>
      </p:sp>
      <p:pic>
        <p:nvPicPr>
          <p:cNvPr id="220" name="Google Shape;220;p36"/>
          <p:cNvPicPr preferRelativeResize="0"/>
          <p:nvPr/>
        </p:nvPicPr>
        <p:blipFill>
          <a:blip r:embed="rId3">
            <a:alphaModFix/>
          </a:blip>
          <a:stretch>
            <a:fillRect/>
          </a:stretch>
        </p:blipFill>
        <p:spPr>
          <a:xfrm>
            <a:off x="4572000" y="771100"/>
            <a:ext cx="4572001" cy="3267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265500" y="9496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Decision Tree </a:t>
            </a:r>
            <a:endParaRPr/>
          </a:p>
        </p:txBody>
      </p:sp>
      <p:sp>
        <p:nvSpPr>
          <p:cNvPr id="226" name="Google Shape;226;p3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sp>
        <p:nvSpPr>
          <p:cNvPr id="227" name="Google Shape;227;p37"/>
          <p:cNvSpPr txBox="1">
            <a:spLocks noGrp="1"/>
          </p:cNvSpPr>
          <p:nvPr>
            <p:ph type="subTitle" idx="1"/>
          </p:nvPr>
        </p:nvSpPr>
        <p:spPr>
          <a:xfrm>
            <a:off x="265500" y="2431975"/>
            <a:ext cx="4045200" cy="19149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None/>
            </a:pPr>
            <a:r>
              <a:rPr lang="vi"/>
              <a:t>A decision tree is a flowchart-like tree structure where each internal node denotes the feature, branches denote the rules and the leaf nodes denote the result of the algorithm. It is a versatile algorithm, which is used for both classification and regression problems. </a:t>
            </a:r>
            <a:endParaRPr/>
          </a:p>
        </p:txBody>
      </p:sp>
      <p:pic>
        <p:nvPicPr>
          <p:cNvPr id="228" name="Google Shape;228;p37"/>
          <p:cNvPicPr preferRelativeResize="0"/>
          <p:nvPr/>
        </p:nvPicPr>
        <p:blipFill>
          <a:blip r:embed="rId3">
            <a:alphaModFix/>
          </a:blip>
          <a:stretch>
            <a:fillRect/>
          </a:stretch>
        </p:blipFill>
        <p:spPr>
          <a:xfrm>
            <a:off x="4572000" y="1074600"/>
            <a:ext cx="4572001" cy="33445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5500" y="9658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Random Forrest</a:t>
            </a:r>
            <a:endParaRPr/>
          </a:p>
        </p:txBody>
      </p:sp>
      <p:sp>
        <p:nvSpPr>
          <p:cNvPr id="234" name="Google Shape;234;p38"/>
          <p:cNvSpPr txBox="1">
            <a:spLocks noGrp="1"/>
          </p:cNvSpPr>
          <p:nvPr>
            <p:ph type="subTitle" idx="1"/>
          </p:nvPr>
        </p:nvSpPr>
        <p:spPr>
          <a:xfrm>
            <a:off x="265500" y="2613600"/>
            <a:ext cx="4045200" cy="16719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None/>
            </a:pPr>
            <a:r>
              <a:rPr lang="vi"/>
              <a:t>The solution to the overfitting problem in Decision Trees is “ensembling” which basically means putting many weak trees together in a strong forest and getting predictions from each of the trees and taking a vote to decide on the winning prediction.</a:t>
            </a:r>
            <a:endParaRPr/>
          </a:p>
        </p:txBody>
      </p:sp>
      <p:sp>
        <p:nvSpPr>
          <p:cNvPr id="235" name="Google Shape;235;p3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236" name="Google Shape;236;p38"/>
          <p:cNvPicPr preferRelativeResize="0"/>
          <p:nvPr/>
        </p:nvPicPr>
        <p:blipFill>
          <a:blip r:embed="rId3">
            <a:alphaModFix/>
          </a:blip>
          <a:stretch>
            <a:fillRect/>
          </a:stretch>
        </p:blipFill>
        <p:spPr>
          <a:xfrm>
            <a:off x="4572000" y="1147500"/>
            <a:ext cx="4572000" cy="3271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Support Vector Machine</a:t>
            </a:r>
            <a:endParaRPr/>
          </a:p>
        </p:txBody>
      </p:sp>
      <p:sp>
        <p:nvSpPr>
          <p:cNvPr id="242" name="Google Shape;242;p39"/>
          <p:cNvSpPr txBox="1">
            <a:spLocks noGrp="1"/>
          </p:cNvSpPr>
          <p:nvPr>
            <p:ph type="subTitle" idx="1"/>
          </p:nvPr>
        </p:nvSpPr>
        <p:spPr>
          <a:xfrm>
            <a:off x="0" y="2803075"/>
            <a:ext cx="4449600" cy="14823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vi"/>
              <a:t>The objective of the support vector machine algorithm is to find a hyperplane in an N-dimensional space (N is the number of features) that distinctly classifies the data points.</a:t>
            </a:r>
            <a:endParaRPr/>
          </a:p>
        </p:txBody>
      </p:sp>
      <p:sp>
        <p:nvSpPr>
          <p:cNvPr id="243" name="Google Shape;243;p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244" name="Google Shape;244;p39"/>
          <p:cNvPicPr preferRelativeResize="0"/>
          <p:nvPr/>
        </p:nvPicPr>
        <p:blipFill>
          <a:blip r:embed="rId3">
            <a:alphaModFix/>
          </a:blip>
          <a:stretch>
            <a:fillRect/>
          </a:stretch>
        </p:blipFill>
        <p:spPr>
          <a:xfrm>
            <a:off x="4572000" y="888300"/>
            <a:ext cx="4572000" cy="3607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185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Support Vector Machine</a:t>
            </a:r>
            <a:endParaRPr/>
          </a:p>
        </p:txBody>
      </p:sp>
      <p:sp>
        <p:nvSpPr>
          <p:cNvPr id="250" name="Google Shape;250;p40"/>
          <p:cNvSpPr txBox="1">
            <a:spLocks noGrp="1"/>
          </p:cNvSpPr>
          <p:nvPr>
            <p:ph type="body" idx="1"/>
          </p:nvPr>
        </p:nvSpPr>
        <p:spPr>
          <a:xfrm>
            <a:off x="311700" y="758525"/>
            <a:ext cx="8520600" cy="38103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vi"/>
              <a:t>Hyperplanes are decision boundaries that help classify the data points. Data points falling on either side of the hyperplane can be attributed to different classes. Also, the dimension of the hyperplane depends upon the number of features. If the number of input features is 2, then the hyperplane is just a line. If the number of input features is 3, then the hyperplane becomes a two-dimensional plane. </a:t>
            </a:r>
            <a:endParaRPr/>
          </a:p>
        </p:txBody>
      </p:sp>
      <p:pic>
        <p:nvPicPr>
          <p:cNvPr id="251" name="Google Shape;251;p40"/>
          <p:cNvPicPr preferRelativeResize="0"/>
          <p:nvPr/>
        </p:nvPicPr>
        <p:blipFill>
          <a:blip r:embed="rId3">
            <a:alphaModFix/>
          </a:blip>
          <a:stretch>
            <a:fillRect/>
          </a:stretch>
        </p:blipFill>
        <p:spPr>
          <a:xfrm>
            <a:off x="311700" y="2451600"/>
            <a:ext cx="8520600" cy="26918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311700" y="555600"/>
            <a:ext cx="3012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Support Vector Machine</a:t>
            </a:r>
            <a:endParaRPr/>
          </a:p>
        </p:txBody>
      </p:sp>
      <p:sp>
        <p:nvSpPr>
          <p:cNvPr id="257" name="Google Shape;257;p4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vi"/>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a:p>
        </p:txBody>
      </p:sp>
      <p:pic>
        <p:nvPicPr>
          <p:cNvPr id="258" name="Google Shape;258;p41"/>
          <p:cNvPicPr preferRelativeResize="0"/>
          <p:nvPr/>
        </p:nvPicPr>
        <p:blipFill>
          <a:blip r:embed="rId3">
            <a:alphaModFix/>
          </a:blip>
          <a:stretch>
            <a:fillRect/>
          </a:stretch>
        </p:blipFill>
        <p:spPr>
          <a:xfrm>
            <a:off x="4229400" y="0"/>
            <a:ext cx="2857500" cy="2571750"/>
          </a:xfrm>
          <a:prstGeom prst="rect">
            <a:avLst/>
          </a:prstGeom>
          <a:noFill/>
          <a:ln>
            <a:noFill/>
          </a:ln>
        </p:spPr>
      </p:pic>
      <p:pic>
        <p:nvPicPr>
          <p:cNvPr id="259" name="Google Shape;259;p41"/>
          <p:cNvPicPr preferRelativeResize="0"/>
          <p:nvPr/>
        </p:nvPicPr>
        <p:blipFill>
          <a:blip r:embed="rId4">
            <a:alphaModFix/>
          </a:blip>
          <a:stretch>
            <a:fillRect/>
          </a:stretch>
        </p:blipFill>
        <p:spPr>
          <a:xfrm>
            <a:off x="4229400" y="2571750"/>
            <a:ext cx="2857500"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Linear Regression</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Linear regression models the relationship between the independent variable (feature) and the dependent variable (target) as a linear equation. </a:t>
            </a: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72" name="Google Shape;72;p15"/>
          <p:cNvPicPr preferRelativeResize="0"/>
          <p:nvPr/>
        </p:nvPicPr>
        <p:blipFill>
          <a:blip r:embed="rId3">
            <a:alphaModFix/>
          </a:blip>
          <a:stretch>
            <a:fillRect/>
          </a:stretch>
        </p:blipFill>
        <p:spPr>
          <a:xfrm>
            <a:off x="311700" y="1917375"/>
            <a:ext cx="4907401" cy="2413425"/>
          </a:xfrm>
          <a:prstGeom prst="rect">
            <a:avLst/>
          </a:prstGeom>
          <a:noFill/>
          <a:ln>
            <a:noFill/>
          </a:ln>
        </p:spPr>
      </p:pic>
      <p:pic>
        <p:nvPicPr>
          <p:cNvPr id="73" name="Google Shape;73;p15"/>
          <p:cNvPicPr preferRelativeResize="0"/>
          <p:nvPr/>
        </p:nvPicPr>
        <p:blipFill>
          <a:blip r:embed="rId4">
            <a:alphaModFix/>
          </a:blip>
          <a:stretch>
            <a:fillRect/>
          </a:stretch>
        </p:blipFill>
        <p:spPr>
          <a:xfrm>
            <a:off x="5161700" y="1836000"/>
            <a:ext cx="3670600" cy="2632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Question</a:t>
            </a:r>
            <a:endParaRPr/>
          </a:p>
        </p:txBody>
      </p:sp>
      <p:sp>
        <p:nvSpPr>
          <p:cNvPr id="265" name="Google Shape;26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Even with superior accuracy demonstrated in numerous benchmark tests, why do people opt for models like linear regression and random forest over support vector machines?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34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Linear Regression</a:t>
            </a:r>
            <a:endParaRPr/>
          </a:p>
        </p:txBody>
      </p:sp>
      <p:sp>
        <p:nvSpPr>
          <p:cNvPr id="79" name="Google Shape;79;p1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500" dirty="0"/>
              <a:t>Assumption:</a:t>
            </a:r>
            <a:endParaRPr sz="1500" dirty="0"/>
          </a:p>
          <a:p>
            <a:pPr marL="0" lvl="0" indent="0" algn="l" rtl="0">
              <a:spcBef>
                <a:spcPts val="1200"/>
              </a:spcBef>
              <a:spcAft>
                <a:spcPts val="0"/>
              </a:spcAft>
              <a:buNone/>
            </a:pPr>
            <a:r>
              <a:rPr lang="vi" sz="1500" dirty="0"/>
              <a:t>Linearity: This is the foundation. It assumes there's a straight-line relationship between the independent variable (X) and the dependent variable (Y).</a:t>
            </a:r>
            <a:endParaRPr sz="1500" dirty="0"/>
          </a:p>
          <a:p>
            <a:pPr marL="0" lvl="0" indent="0" algn="l" rtl="0">
              <a:spcBef>
                <a:spcPts val="1200"/>
              </a:spcBef>
              <a:spcAft>
                <a:spcPts val="0"/>
              </a:spcAft>
              <a:buNone/>
            </a:pPr>
            <a:r>
              <a:rPr lang="vi" sz="1500" dirty="0"/>
              <a:t>Independence: This means the errors (residuals) between the actual data points and the regression line are independent of each other.</a:t>
            </a:r>
            <a:endParaRPr sz="1500" dirty="0"/>
          </a:p>
          <a:p>
            <a:pPr marL="0" lvl="0" indent="0" algn="l" rtl="0">
              <a:spcBef>
                <a:spcPts val="1200"/>
              </a:spcBef>
              <a:spcAft>
                <a:spcPts val="0"/>
              </a:spcAft>
              <a:buNone/>
            </a:pPr>
            <a:r>
              <a:rPr lang="vi" sz="1500" dirty="0"/>
              <a:t>Homoscedasticity (Constant Error Variance): The spread of the residuals should be constant across all levels of the independent variable.</a:t>
            </a:r>
            <a:endParaRPr sz="1500" dirty="0"/>
          </a:p>
          <a:p>
            <a:pPr marL="0" lvl="0" indent="0" algn="l" rtl="0">
              <a:spcBef>
                <a:spcPts val="1200"/>
              </a:spcBef>
              <a:spcAft>
                <a:spcPts val="1200"/>
              </a:spcAft>
              <a:buNone/>
            </a:pPr>
            <a:r>
              <a:rPr lang="vi" sz="1500" dirty="0"/>
              <a:t>Normality: Ideally, the residuals should be normally distributed around the mean (usually zero). </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Linear Regression</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Question:</a:t>
            </a:r>
            <a:endParaRPr/>
          </a:p>
          <a:p>
            <a:pPr marL="0" lvl="0" indent="0" algn="l" rtl="0">
              <a:spcBef>
                <a:spcPts val="1200"/>
              </a:spcBef>
              <a:spcAft>
                <a:spcPts val="1200"/>
              </a:spcAft>
              <a:buNone/>
            </a:pPr>
            <a:r>
              <a:rPr lang="vi"/>
              <a:t>What are the advantages and disadvantages of linear regression?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a:t>Time Series</a:t>
            </a:r>
            <a:endParaRPr/>
          </a:p>
        </p:txBody>
      </p:sp>
      <p:sp>
        <p:nvSpPr>
          <p:cNvPr id="91" name="Google Shape;91;p1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A time series is simply a series of data points ordered in time. In a time series, time is often the independent variable and the goal is usually to make a forecast for the future.</a:t>
            </a:r>
            <a:endParaRPr/>
          </a:p>
          <a:p>
            <a:pPr marL="0" lvl="0" indent="0" algn="l" rtl="0">
              <a:spcBef>
                <a:spcPts val="1200"/>
              </a:spcBef>
              <a:spcAft>
                <a:spcPts val="1200"/>
              </a:spcAft>
              <a:buNone/>
            </a:pPr>
            <a:endParaRPr/>
          </a:p>
        </p:txBody>
      </p:sp>
      <p:pic>
        <p:nvPicPr>
          <p:cNvPr id="92" name="Google Shape;92;p18"/>
          <p:cNvPicPr preferRelativeResize="0"/>
          <p:nvPr/>
        </p:nvPicPr>
        <p:blipFill>
          <a:blip r:embed="rId3">
            <a:alphaModFix/>
          </a:blip>
          <a:stretch>
            <a:fillRect/>
          </a:stretch>
        </p:blipFill>
        <p:spPr>
          <a:xfrm>
            <a:off x="3045600" y="938225"/>
            <a:ext cx="6098400" cy="326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228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Components of Time Series</a:t>
            </a:r>
            <a:endParaRPr/>
          </a:p>
        </p:txBody>
      </p:sp>
      <p:sp>
        <p:nvSpPr>
          <p:cNvPr id="98" name="Google Shape;98;p19"/>
          <p:cNvSpPr txBox="1">
            <a:spLocks noGrp="1"/>
          </p:cNvSpPr>
          <p:nvPr>
            <p:ph type="body" idx="1"/>
          </p:nvPr>
        </p:nvSpPr>
        <p:spPr>
          <a:xfrm>
            <a:off x="311700" y="800700"/>
            <a:ext cx="8520600" cy="40536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vi"/>
              <a:t>Time series data can be broken down into several components, including trend, seasonality, stationary and random noise. The model attempts to capture these components and their interactions.</a:t>
            </a:r>
            <a:endParaRPr/>
          </a:p>
          <a:p>
            <a:pPr marL="457200" lvl="0" indent="-308610" algn="l" rtl="0">
              <a:spcBef>
                <a:spcPts val="1200"/>
              </a:spcBef>
              <a:spcAft>
                <a:spcPts val="0"/>
              </a:spcAft>
              <a:buSzPct val="100000"/>
              <a:buChar char="●"/>
            </a:pPr>
            <a:r>
              <a:rPr lang="vi"/>
              <a:t>Trend:</a:t>
            </a:r>
            <a:endParaRPr/>
          </a:p>
          <a:p>
            <a:pPr marL="0" lvl="0" indent="0" algn="l" rtl="0">
              <a:spcBef>
                <a:spcPts val="1200"/>
              </a:spcBef>
              <a:spcAft>
                <a:spcPts val="0"/>
              </a:spcAft>
              <a:buNone/>
            </a:pPr>
            <a:r>
              <a:rPr lang="vi"/>
              <a:t>Represents the long-term upward or downward movement in the data. It can be linear (straight line), non-linear (curved line), or even flat (no change) over time.</a:t>
            </a:r>
            <a:endParaRPr/>
          </a:p>
          <a:p>
            <a:pPr marL="457200" lvl="0" indent="-308610" algn="l" rtl="0">
              <a:spcBef>
                <a:spcPts val="1200"/>
              </a:spcBef>
              <a:spcAft>
                <a:spcPts val="0"/>
              </a:spcAft>
              <a:buSzPct val="100000"/>
              <a:buChar char="●"/>
            </a:pPr>
            <a:r>
              <a:rPr lang="vi"/>
              <a:t>Seasonality:</a:t>
            </a:r>
            <a:endParaRPr/>
          </a:p>
          <a:p>
            <a:pPr marL="0" lvl="0" indent="0" algn="l" rtl="0">
              <a:spcBef>
                <a:spcPts val="1200"/>
              </a:spcBef>
              <a:spcAft>
                <a:spcPts val="0"/>
              </a:spcAft>
              <a:buNone/>
            </a:pPr>
            <a:r>
              <a:rPr lang="vi"/>
              <a:t>Refers to repetitive patterns that occur at fixed intervals within a specific time period. This interval could be daily, weekly, monthly, yearly, or even seasonal variations within a year (e.g., higher ice cream sales in summer).</a:t>
            </a:r>
            <a:endParaRPr/>
          </a:p>
          <a:p>
            <a:pPr marL="457200" lvl="0" indent="-308610" algn="l" rtl="0">
              <a:spcBef>
                <a:spcPts val="1200"/>
              </a:spcBef>
              <a:spcAft>
                <a:spcPts val="0"/>
              </a:spcAft>
              <a:buSzPct val="100000"/>
              <a:buChar char="●"/>
            </a:pPr>
            <a:r>
              <a:rPr lang="vi"/>
              <a:t>Random Noise:</a:t>
            </a:r>
            <a:endParaRPr/>
          </a:p>
          <a:p>
            <a:pPr marL="0" lvl="0" indent="0" algn="l" rtl="0">
              <a:spcBef>
                <a:spcPts val="1200"/>
              </a:spcBef>
              <a:spcAft>
                <a:spcPts val="0"/>
              </a:spcAft>
              <a:buNone/>
            </a:pPr>
            <a:r>
              <a:rPr lang="vi"/>
              <a:t>Captures the unexplained fluctuations or irregular variations in the data. These random variations cannot be systematically predicted and are often attributed to chance events or factors outside the scope of the model.</a:t>
            </a:r>
            <a:endParaRPr/>
          </a:p>
          <a:p>
            <a:pPr marL="457200" lvl="0" indent="-308610" algn="l" rtl="0">
              <a:spcBef>
                <a:spcPts val="1200"/>
              </a:spcBef>
              <a:spcAft>
                <a:spcPts val="0"/>
              </a:spcAft>
              <a:buSzPct val="100000"/>
              <a:buChar char="●"/>
            </a:pPr>
            <a:r>
              <a:rPr lang="vi"/>
              <a:t>Stationarity:</a:t>
            </a:r>
            <a:endParaRPr/>
          </a:p>
          <a:p>
            <a:pPr marL="0" lvl="0" indent="0" algn="l" rtl="0">
              <a:spcBef>
                <a:spcPts val="1200"/>
              </a:spcBef>
              <a:spcAft>
                <a:spcPts val="1200"/>
              </a:spcAft>
              <a:buNone/>
            </a:pPr>
            <a:r>
              <a:rPr lang="vi"/>
              <a:t>Time series data can be classified into stationary and non-stationary. Stationarity is an important property, as some models relies on the assumption that data is stationary.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Common Time Series Models</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ARMA: Autoregressive + Moving Average</a:t>
            </a:r>
            <a:endParaRPr/>
          </a:p>
          <a:p>
            <a:pPr marL="0" lvl="0" indent="0" algn="l" rtl="0">
              <a:spcBef>
                <a:spcPts val="1200"/>
              </a:spcBef>
              <a:spcAft>
                <a:spcPts val="0"/>
              </a:spcAft>
              <a:buNone/>
            </a:pPr>
            <a:r>
              <a:rPr lang="vi"/>
              <a:t>ARMA stands for Autoregressive Moving Average. As the name suggests, it is a combination of two parts – Autoregressive and Moving Average.</a:t>
            </a:r>
            <a:endParaRPr/>
          </a:p>
          <a:p>
            <a:pPr marL="0" lvl="0" indent="0" algn="l" rtl="0">
              <a:spcBef>
                <a:spcPts val="1200"/>
              </a:spcBef>
              <a:spcAft>
                <a:spcPts val="0"/>
              </a:spcAft>
              <a:buNone/>
            </a:pPr>
            <a:r>
              <a:rPr lang="vi"/>
              <a:t>ARIMA: Autoregressive + Moving Average + Trend Differencing</a:t>
            </a:r>
            <a:endParaRPr/>
          </a:p>
          <a:p>
            <a:pPr marL="0" lvl="0" indent="0" algn="l" rtl="0">
              <a:spcBef>
                <a:spcPts val="1200"/>
              </a:spcBef>
              <a:spcAft>
                <a:spcPts val="1200"/>
              </a:spcAft>
              <a:buNone/>
            </a:pPr>
            <a:r>
              <a:rPr lang="vi"/>
              <a:t>ARIMA stands for Autoregressive Integrated Moving Average, which extends from ARMA model and incorporates the integrated component (inverse of differencing).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Advantages of ARMA model</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25755" algn="l" rtl="0">
              <a:spcBef>
                <a:spcPts val="0"/>
              </a:spcBef>
              <a:spcAft>
                <a:spcPts val="0"/>
              </a:spcAft>
              <a:buSzPct val="100000"/>
              <a:buChar char="●"/>
            </a:pPr>
            <a:r>
              <a:rPr lang="vi"/>
              <a:t>Flexible:</a:t>
            </a:r>
            <a:endParaRPr/>
          </a:p>
          <a:p>
            <a:pPr marL="0" lvl="0" indent="0" algn="l" rtl="0">
              <a:spcBef>
                <a:spcPts val="1200"/>
              </a:spcBef>
              <a:spcAft>
                <a:spcPts val="0"/>
              </a:spcAft>
              <a:buNone/>
            </a:pPr>
            <a:r>
              <a:rPr lang="vi"/>
              <a:t>ARMA models can be flexible in capturing both short-term dependencies through the MA part and long-term dependencies through the AR part, providing a good balance for various time series patterns.</a:t>
            </a:r>
            <a:endParaRPr/>
          </a:p>
          <a:p>
            <a:pPr marL="457200" lvl="0" indent="-325755" algn="l" rtl="0">
              <a:spcBef>
                <a:spcPts val="1200"/>
              </a:spcBef>
              <a:spcAft>
                <a:spcPts val="0"/>
              </a:spcAft>
              <a:buSzPct val="100000"/>
              <a:buChar char="●"/>
            </a:pPr>
            <a:r>
              <a:rPr lang="vi"/>
              <a:t>Useful for Noise Filtering:</a:t>
            </a:r>
            <a:endParaRPr/>
          </a:p>
          <a:p>
            <a:pPr marL="0" lvl="0" indent="0" algn="l" rtl="0">
              <a:spcBef>
                <a:spcPts val="1200"/>
              </a:spcBef>
              <a:spcAft>
                <a:spcPts val="0"/>
              </a:spcAft>
              <a:buNone/>
            </a:pPr>
            <a:r>
              <a:rPr lang="vi"/>
              <a:t>The moving average component helps in filtering out short-term fluctuations or noise, making it useful for smoothing and highlighting underlying trends.</a:t>
            </a:r>
            <a:endParaRPr/>
          </a:p>
          <a:p>
            <a:pPr marL="457200" lvl="0" indent="-325755" algn="l" rtl="0">
              <a:spcBef>
                <a:spcPts val="1200"/>
              </a:spcBef>
              <a:spcAft>
                <a:spcPts val="0"/>
              </a:spcAft>
              <a:buSzPct val="100000"/>
              <a:buChar char="●"/>
            </a:pPr>
            <a:r>
              <a:rPr lang="vi"/>
              <a:t>Interpretability:</a:t>
            </a:r>
            <a:endParaRPr/>
          </a:p>
          <a:p>
            <a:pPr marL="0" lvl="0" indent="0" algn="l" rtl="0">
              <a:spcBef>
                <a:spcPts val="1200"/>
              </a:spcBef>
              <a:spcAft>
                <a:spcPts val="1200"/>
              </a:spcAft>
              <a:buNone/>
            </a:pPr>
            <a:r>
              <a:rPr lang="vi"/>
              <a:t>The model parameters have clear interpretations. The AR component represents the influence of past values on the current value, while the MA component captures the impact of past forecast errors.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7</TotalTime>
  <Words>1623</Words>
  <Application>Microsoft Office PowerPoint</Application>
  <PresentationFormat>On-screen Show (16:9)</PresentationFormat>
  <Paragraphs>104</Paragraphs>
  <Slides>30</Slides>
  <Notes>30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30</vt:i4>
      </vt:variant>
    </vt:vector>
  </HeadingPairs>
  <TitlesOfParts>
    <vt:vector size="32" baseType="lpstr">
      <vt:lpstr>Arial</vt:lpstr>
      <vt:lpstr>Simple Light</vt:lpstr>
      <vt:lpstr>DATA 300 RECAP</vt:lpstr>
      <vt:lpstr>Bias-variance Trade-off</vt:lpstr>
      <vt:lpstr>Linear Regression</vt:lpstr>
      <vt:lpstr>Linear Regression</vt:lpstr>
      <vt:lpstr>Linear Regression</vt:lpstr>
      <vt:lpstr>Time Series</vt:lpstr>
      <vt:lpstr>Components of Time Series</vt:lpstr>
      <vt:lpstr>Common Time Series Models</vt:lpstr>
      <vt:lpstr>Advantages of ARMA model</vt:lpstr>
      <vt:lpstr>Advantages of ARIMA model</vt:lpstr>
      <vt:lpstr>Real-world examples</vt:lpstr>
      <vt:lpstr>Linear Classification</vt:lpstr>
      <vt:lpstr>Different types of linear classifiers</vt:lpstr>
      <vt:lpstr>Logistic Regression</vt:lpstr>
      <vt:lpstr>Naive Bayes Classifier</vt:lpstr>
      <vt:lpstr>Benchmark for classification models</vt:lpstr>
      <vt:lpstr>Resampling</vt:lpstr>
      <vt:lpstr>K-fold cross-validation</vt:lpstr>
      <vt:lpstr> Bootstrap Sampling Method</vt:lpstr>
      <vt:lpstr>Variable Selection</vt:lpstr>
      <vt:lpstr>Forward selection</vt:lpstr>
      <vt:lpstr>Backward elimination</vt:lpstr>
      <vt:lpstr>Shrinkage Methods</vt:lpstr>
      <vt:lpstr>Tree-based methods</vt:lpstr>
      <vt:lpstr>Decision Tree </vt:lpstr>
      <vt:lpstr>Random Forrest</vt:lpstr>
      <vt:lpstr>Support Vector Machine</vt:lpstr>
      <vt:lpstr>Support Vector Machine</vt:lpstr>
      <vt:lpstr>Support Vector Machine</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300 RECAP</dc:title>
  <cp:lastModifiedBy>Nguyen, Quang</cp:lastModifiedBy>
  <cp:revision>3</cp:revision>
  <dcterms:modified xsi:type="dcterms:W3CDTF">2024-03-05T01:38:00Z</dcterms:modified>
</cp:coreProperties>
</file>