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p:scale>
          <a:sx n="94" d="100"/>
          <a:sy n="94" d="100"/>
        </p:scale>
        <p:origin x="4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DF5C4-0355-40C2-BB49-2556A8328474}" type="doc">
      <dgm:prSet loTypeId="urn:microsoft.com/office/officeart/2018/5/layout/IconLeaf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2FA5EE2F-2239-4429-B73A-DAD9CC2422A4}">
      <dgm:prSet/>
      <dgm:spPr/>
      <dgm:t>
        <a:bodyPr/>
        <a:lstStyle/>
        <a:p>
          <a:pPr>
            <a:defRPr cap="all"/>
          </a:pPr>
          <a:r>
            <a:rPr lang="en-US"/>
            <a:t>Statistics of the data</a:t>
          </a:r>
        </a:p>
      </dgm:t>
    </dgm:pt>
    <dgm:pt modelId="{F0E56218-2406-4BD0-9E32-9A649B73D94C}" type="parTrans" cxnId="{39263A60-E0B4-4D8B-9AE4-978DD28958C1}">
      <dgm:prSet/>
      <dgm:spPr/>
      <dgm:t>
        <a:bodyPr/>
        <a:lstStyle/>
        <a:p>
          <a:endParaRPr lang="en-US"/>
        </a:p>
      </dgm:t>
    </dgm:pt>
    <dgm:pt modelId="{49A94141-BB1E-42D1-9E96-B9A987C982D3}" type="sibTrans" cxnId="{39263A60-E0B4-4D8B-9AE4-978DD28958C1}">
      <dgm:prSet/>
      <dgm:spPr/>
      <dgm:t>
        <a:bodyPr/>
        <a:lstStyle/>
        <a:p>
          <a:endParaRPr lang="en-US"/>
        </a:p>
      </dgm:t>
    </dgm:pt>
    <dgm:pt modelId="{CA0B303E-78B3-4BAA-8B91-9CBE558E9939}">
      <dgm:prSet/>
      <dgm:spPr/>
      <dgm:t>
        <a:bodyPr/>
        <a:lstStyle/>
        <a:p>
          <a:pPr>
            <a:defRPr cap="all"/>
          </a:pPr>
          <a:r>
            <a:rPr lang="en-US"/>
            <a:t>Plots for visualization</a:t>
          </a:r>
        </a:p>
      </dgm:t>
    </dgm:pt>
    <dgm:pt modelId="{2DA74520-1EDD-49F2-8C19-3524300CEDD0}" type="parTrans" cxnId="{9F8E6E09-686A-4FFB-BB8C-C0E8BB7273E8}">
      <dgm:prSet/>
      <dgm:spPr/>
      <dgm:t>
        <a:bodyPr/>
        <a:lstStyle/>
        <a:p>
          <a:endParaRPr lang="en-US"/>
        </a:p>
      </dgm:t>
    </dgm:pt>
    <dgm:pt modelId="{7C35F765-C506-48CD-8EE9-4F7982DE3037}" type="sibTrans" cxnId="{9F8E6E09-686A-4FFB-BB8C-C0E8BB7273E8}">
      <dgm:prSet/>
      <dgm:spPr/>
      <dgm:t>
        <a:bodyPr/>
        <a:lstStyle/>
        <a:p>
          <a:endParaRPr lang="en-US"/>
        </a:p>
      </dgm:t>
    </dgm:pt>
    <dgm:pt modelId="{50BBE5B8-7F8A-4640-82A4-1978A4EE20E3}">
      <dgm:prSet/>
      <dgm:spPr/>
      <dgm:t>
        <a:bodyPr/>
        <a:lstStyle/>
        <a:p>
          <a:pPr>
            <a:defRPr cap="all"/>
          </a:pPr>
          <a:r>
            <a:rPr lang="en-US"/>
            <a:t>Text analysis (NLP)</a:t>
          </a:r>
        </a:p>
      </dgm:t>
    </dgm:pt>
    <dgm:pt modelId="{DCF128C3-5894-4FC4-9F29-30BDBAE3CC79}" type="parTrans" cxnId="{24B54FCD-07A5-4D34-9C46-56CFF0C371DC}">
      <dgm:prSet/>
      <dgm:spPr/>
      <dgm:t>
        <a:bodyPr/>
        <a:lstStyle/>
        <a:p>
          <a:endParaRPr lang="en-US"/>
        </a:p>
      </dgm:t>
    </dgm:pt>
    <dgm:pt modelId="{E622400F-390B-4DE3-89CF-9584FEB8C8F3}" type="sibTrans" cxnId="{24B54FCD-07A5-4D34-9C46-56CFF0C371DC}">
      <dgm:prSet/>
      <dgm:spPr/>
      <dgm:t>
        <a:bodyPr/>
        <a:lstStyle/>
        <a:p>
          <a:endParaRPr lang="en-US"/>
        </a:p>
      </dgm:t>
    </dgm:pt>
    <dgm:pt modelId="{8A28F900-BDF8-46E7-B065-6D0FB71E06B5}">
      <dgm:prSet/>
      <dgm:spPr/>
      <dgm:t>
        <a:bodyPr/>
        <a:lstStyle/>
        <a:p>
          <a:pPr>
            <a:defRPr cap="all"/>
          </a:pPr>
          <a:r>
            <a:rPr lang="en-US"/>
            <a:t>Correlation Analysis</a:t>
          </a:r>
        </a:p>
      </dgm:t>
    </dgm:pt>
    <dgm:pt modelId="{ACF99593-E54F-482A-A3DD-62BA29BD01D8}" type="parTrans" cxnId="{A2624272-6916-4595-BC97-578519DD1A8A}">
      <dgm:prSet/>
      <dgm:spPr/>
      <dgm:t>
        <a:bodyPr/>
        <a:lstStyle/>
        <a:p>
          <a:endParaRPr lang="en-US"/>
        </a:p>
      </dgm:t>
    </dgm:pt>
    <dgm:pt modelId="{B44BB495-6968-4982-89ED-CAE2F000E489}" type="sibTrans" cxnId="{A2624272-6916-4595-BC97-578519DD1A8A}">
      <dgm:prSet/>
      <dgm:spPr/>
      <dgm:t>
        <a:bodyPr/>
        <a:lstStyle/>
        <a:p>
          <a:endParaRPr lang="en-US"/>
        </a:p>
      </dgm:t>
    </dgm:pt>
    <dgm:pt modelId="{DCC2A3F2-972E-4A2E-80E6-9808CECE8D2F}" type="pres">
      <dgm:prSet presAssocID="{ED8DF5C4-0355-40C2-BB49-2556A8328474}" presName="root" presStyleCnt="0">
        <dgm:presLayoutVars>
          <dgm:dir/>
          <dgm:resizeHandles val="exact"/>
        </dgm:presLayoutVars>
      </dgm:prSet>
      <dgm:spPr/>
    </dgm:pt>
    <dgm:pt modelId="{F184DBE7-79BF-4E7D-895C-BF03F6D51007}" type="pres">
      <dgm:prSet presAssocID="{2FA5EE2F-2239-4429-B73A-DAD9CC2422A4}" presName="compNode" presStyleCnt="0"/>
      <dgm:spPr/>
    </dgm:pt>
    <dgm:pt modelId="{E4CD14AA-4CB9-4A56-AF97-1D3D5390C83E}" type="pres">
      <dgm:prSet presAssocID="{2FA5EE2F-2239-4429-B73A-DAD9CC2422A4}" presName="iconBgRect" presStyleLbl="bgShp" presStyleIdx="0" presStyleCnt="4"/>
      <dgm:spPr>
        <a:prstGeom prst="round2DiagRect">
          <a:avLst>
            <a:gd name="adj1" fmla="val 29727"/>
            <a:gd name="adj2" fmla="val 0"/>
          </a:avLst>
        </a:prstGeom>
      </dgm:spPr>
    </dgm:pt>
    <dgm:pt modelId="{8EB97C66-0056-43DE-8B10-EBF5D65554FB}" type="pres">
      <dgm:prSet presAssocID="{2FA5EE2F-2239-4429-B73A-DAD9CC2422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A2524BE-7470-4082-9F95-A4653F28A3FF}" type="pres">
      <dgm:prSet presAssocID="{2FA5EE2F-2239-4429-B73A-DAD9CC2422A4}" presName="spaceRect" presStyleCnt="0"/>
      <dgm:spPr/>
    </dgm:pt>
    <dgm:pt modelId="{C694EDA0-916E-4DB2-A13E-64BF30DB794D}" type="pres">
      <dgm:prSet presAssocID="{2FA5EE2F-2239-4429-B73A-DAD9CC2422A4}" presName="textRect" presStyleLbl="revTx" presStyleIdx="0" presStyleCnt="4">
        <dgm:presLayoutVars>
          <dgm:chMax val="1"/>
          <dgm:chPref val="1"/>
        </dgm:presLayoutVars>
      </dgm:prSet>
      <dgm:spPr/>
    </dgm:pt>
    <dgm:pt modelId="{5DD7CF6E-65ED-4D6F-A9EC-36CB9DD7A31D}" type="pres">
      <dgm:prSet presAssocID="{49A94141-BB1E-42D1-9E96-B9A987C982D3}" presName="sibTrans" presStyleCnt="0"/>
      <dgm:spPr/>
    </dgm:pt>
    <dgm:pt modelId="{F39B304D-EE08-46B7-A77F-58BAFA8D429C}" type="pres">
      <dgm:prSet presAssocID="{CA0B303E-78B3-4BAA-8B91-9CBE558E9939}" presName="compNode" presStyleCnt="0"/>
      <dgm:spPr/>
    </dgm:pt>
    <dgm:pt modelId="{5B296F9C-2737-4587-8702-1EA6F95BFF72}" type="pres">
      <dgm:prSet presAssocID="{CA0B303E-78B3-4BAA-8B91-9CBE558E9939}" presName="iconBgRect" presStyleLbl="bgShp" presStyleIdx="1" presStyleCnt="4"/>
      <dgm:spPr>
        <a:prstGeom prst="round2DiagRect">
          <a:avLst>
            <a:gd name="adj1" fmla="val 29727"/>
            <a:gd name="adj2" fmla="val 0"/>
          </a:avLst>
        </a:prstGeom>
      </dgm:spPr>
    </dgm:pt>
    <dgm:pt modelId="{E979CCAC-D7B3-42FF-9A6D-D0616B73EDDC}" type="pres">
      <dgm:prSet presAssocID="{CA0B303E-78B3-4BAA-8B91-9CBE558E993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7F57693-6DAC-4582-B414-9D0CBFD590E2}" type="pres">
      <dgm:prSet presAssocID="{CA0B303E-78B3-4BAA-8B91-9CBE558E9939}" presName="spaceRect" presStyleCnt="0"/>
      <dgm:spPr/>
    </dgm:pt>
    <dgm:pt modelId="{72AC9EDD-9DA0-4F7C-A0AA-A17725E1BD63}" type="pres">
      <dgm:prSet presAssocID="{CA0B303E-78B3-4BAA-8B91-9CBE558E9939}" presName="textRect" presStyleLbl="revTx" presStyleIdx="1" presStyleCnt="4">
        <dgm:presLayoutVars>
          <dgm:chMax val="1"/>
          <dgm:chPref val="1"/>
        </dgm:presLayoutVars>
      </dgm:prSet>
      <dgm:spPr/>
    </dgm:pt>
    <dgm:pt modelId="{002F2B2B-A964-4A13-BACB-20D9A6083A3B}" type="pres">
      <dgm:prSet presAssocID="{7C35F765-C506-48CD-8EE9-4F7982DE3037}" presName="sibTrans" presStyleCnt="0"/>
      <dgm:spPr/>
    </dgm:pt>
    <dgm:pt modelId="{4BD42BB4-845B-4605-9CE9-0C1E5F7B2238}" type="pres">
      <dgm:prSet presAssocID="{50BBE5B8-7F8A-4640-82A4-1978A4EE20E3}" presName="compNode" presStyleCnt="0"/>
      <dgm:spPr/>
    </dgm:pt>
    <dgm:pt modelId="{61B6EB5F-5BE6-4C54-BD81-011085161FA2}" type="pres">
      <dgm:prSet presAssocID="{50BBE5B8-7F8A-4640-82A4-1978A4EE20E3}" presName="iconBgRect" presStyleLbl="bgShp" presStyleIdx="2" presStyleCnt="4"/>
      <dgm:spPr>
        <a:prstGeom prst="round2DiagRect">
          <a:avLst>
            <a:gd name="adj1" fmla="val 29727"/>
            <a:gd name="adj2" fmla="val 0"/>
          </a:avLst>
        </a:prstGeom>
      </dgm:spPr>
    </dgm:pt>
    <dgm:pt modelId="{6ED58F5E-DF2E-4479-ABCE-CC959D6B8016}" type="pres">
      <dgm:prSet presAssocID="{50BBE5B8-7F8A-4640-82A4-1978A4EE20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828F4D1-D4D5-48BC-9A65-32245DC458AD}" type="pres">
      <dgm:prSet presAssocID="{50BBE5B8-7F8A-4640-82A4-1978A4EE20E3}" presName="spaceRect" presStyleCnt="0"/>
      <dgm:spPr/>
    </dgm:pt>
    <dgm:pt modelId="{87F0A0EA-226E-41DA-83B4-A416F06BC6F6}" type="pres">
      <dgm:prSet presAssocID="{50BBE5B8-7F8A-4640-82A4-1978A4EE20E3}" presName="textRect" presStyleLbl="revTx" presStyleIdx="2" presStyleCnt="4">
        <dgm:presLayoutVars>
          <dgm:chMax val="1"/>
          <dgm:chPref val="1"/>
        </dgm:presLayoutVars>
      </dgm:prSet>
      <dgm:spPr/>
    </dgm:pt>
    <dgm:pt modelId="{AA467351-66B0-4FC1-A6CC-926ADD76AABA}" type="pres">
      <dgm:prSet presAssocID="{E622400F-390B-4DE3-89CF-9584FEB8C8F3}" presName="sibTrans" presStyleCnt="0"/>
      <dgm:spPr/>
    </dgm:pt>
    <dgm:pt modelId="{ACB3FD16-CD65-4689-A9FB-D81DABE317EF}" type="pres">
      <dgm:prSet presAssocID="{8A28F900-BDF8-46E7-B065-6D0FB71E06B5}" presName="compNode" presStyleCnt="0"/>
      <dgm:spPr/>
    </dgm:pt>
    <dgm:pt modelId="{78F1B871-E5BF-4BBF-A5F7-402265387F78}" type="pres">
      <dgm:prSet presAssocID="{8A28F900-BDF8-46E7-B065-6D0FB71E06B5}" presName="iconBgRect" presStyleLbl="bgShp" presStyleIdx="3" presStyleCnt="4"/>
      <dgm:spPr>
        <a:prstGeom prst="round2DiagRect">
          <a:avLst>
            <a:gd name="adj1" fmla="val 29727"/>
            <a:gd name="adj2" fmla="val 0"/>
          </a:avLst>
        </a:prstGeom>
      </dgm:spPr>
    </dgm:pt>
    <dgm:pt modelId="{84E8D89E-4060-4FFB-BDE2-F8CB020BCD03}" type="pres">
      <dgm:prSet presAssocID="{8A28F900-BDF8-46E7-B065-6D0FB71E06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827C9EEF-B707-47B5-877A-9C8DB519F7FC}" type="pres">
      <dgm:prSet presAssocID="{8A28F900-BDF8-46E7-B065-6D0FB71E06B5}" presName="spaceRect" presStyleCnt="0"/>
      <dgm:spPr/>
    </dgm:pt>
    <dgm:pt modelId="{5A2CF3AC-439D-4B19-9111-B21BF81F7FD2}" type="pres">
      <dgm:prSet presAssocID="{8A28F900-BDF8-46E7-B065-6D0FB71E06B5}" presName="textRect" presStyleLbl="revTx" presStyleIdx="3" presStyleCnt="4">
        <dgm:presLayoutVars>
          <dgm:chMax val="1"/>
          <dgm:chPref val="1"/>
        </dgm:presLayoutVars>
      </dgm:prSet>
      <dgm:spPr/>
    </dgm:pt>
  </dgm:ptLst>
  <dgm:cxnLst>
    <dgm:cxn modelId="{9F8E6E09-686A-4FFB-BB8C-C0E8BB7273E8}" srcId="{ED8DF5C4-0355-40C2-BB49-2556A8328474}" destId="{CA0B303E-78B3-4BAA-8B91-9CBE558E9939}" srcOrd="1" destOrd="0" parTransId="{2DA74520-1EDD-49F2-8C19-3524300CEDD0}" sibTransId="{7C35F765-C506-48CD-8EE9-4F7982DE3037}"/>
    <dgm:cxn modelId="{381CDD09-890F-416E-8178-30FEAA49CCD2}" type="presOf" srcId="{8A28F900-BDF8-46E7-B065-6D0FB71E06B5}" destId="{5A2CF3AC-439D-4B19-9111-B21BF81F7FD2}" srcOrd="0" destOrd="0" presId="urn:microsoft.com/office/officeart/2018/5/layout/IconLeafLabelList"/>
    <dgm:cxn modelId="{9988D428-AEA0-469B-9E1A-94B71FF11E83}" type="presOf" srcId="{50BBE5B8-7F8A-4640-82A4-1978A4EE20E3}" destId="{87F0A0EA-226E-41DA-83B4-A416F06BC6F6}" srcOrd="0" destOrd="0" presId="urn:microsoft.com/office/officeart/2018/5/layout/IconLeafLabelList"/>
    <dgm:cxn modelId="{39263A60-E0B4-4D8B-9AE4-978DD28958C1}" srcId="{ED8DF5C4-0355-40C2-BB49-2556A8328474}" destId="{2FA5EE2F-2239-4429-B73A-DAD9CC2422A4}" srcOrd="0" destOrd="0" parTransId="{F0E56218-2406-4BD0-9E32-9A649B73D94C}" sibTransId="{49A94141-BB1E-42D1-9E96-B9A987C982D3}"/>
    <dgm:cxn modelId="{79B9FB46-1AEF-44E6-B495-09514AA0C0D3}" type="presOf" srcId="{2FA5EE2F-2239-4429-B73A-DAD9CC2422A4}" destId="{C694EDA0-916E-4DB2-A13E-64BF30DB794D}" srcOrd="0" destOrd="0" presId="urn:microsoft.com/office/officeart/2018/5/layout/IconLeafLabelList"/>
    <dgm:cxn modelId="{65954467-1AE5-42E0-A56C-31DF43C41369}" type="presOf" srcId="{ED8DF5C4-0355-40C2-BB49-2556A8328474}" destId="{DCC2A3F2-972E-4A2E-80E6-9808CECE8D2F}" srcOrd="0" destOrd="0" presId="urn:microsoft.com/office/officeart/2018/5/layout/IconLeafLabelList"/>
    <dgm:cxn modelId="{A2624272-6916-4595-BC97-578519DD1A8A}" srcId="{ED8DF5C4-0355-40C2-BB49-2556A8328474}" destId="{8A28F900-BDF8-46E7-B065-6D0FB71E06B5}" srcOrd="3" destOrd="0" parTransId="{ACF99593-E54F-482A-A3DD-62BA29BD01D8}" sibTransId="{B44BB495-6968-4982-89ED-CAE2F000E489}"/>
    <dgm:cxn modelId="{24B54FCD-07A5-4D34-9C46-56CFF0C371DC}" srcId="{ED8DF5C4-0355-40C2-BB49-2556A8328474}" destId="{50BBE5B8-7F8A-4640-82A4-1978A4EE20E3}" srcOrd="2" destOrd="0" parTransId="{DCF128C3-5894-4FC4-9F29-30BDBAE3CC79}" sibTransId="{E622400F-390B-4DE3-89CF-9584FEB8C8F3}"/>
    <dgm:cxn modelId="{CB2042DE-76F7-4279-8624-9AC8D68AA301}" type="presOf" srcId="{CA0B303E-78B3-4BAA-8B91-9CBE558E9939}" destId="{72AC9EDD-9DA0-4F7C-A0AA-A17725E1BD63}" srcOrd="0" destOrd="0" presId="urn:microsoft.com/office/officeart/2018/5/layout/IconLeafLabelList"/>
    <dgm:cxn modelId="{568AF379-2A36-4557-873D-D2733778A9F4}" type="presParOf" srcId="{DCC2A3F2-972E-4A2E-80E6-9808CECE8D2F}" destId="{F184DBE7-79BF-4E7D-895C-BF03F6D51007}" srcOrd="0" destOrd="0" presId="urn:microsoft.com/office/officeart/2018/5/layout/IconLeafLabelList"/>
    <dgm:cxn modelId="{C10A887C-3A9F-4821-A94A-FCC3CCD015E8}" type="presParOf" srcId="{F184DBE7-79BF-4E7D-895C-BF03F6D51007}" destId="{E4CD14AA-4CB9-4A56-AF97-1D3D5390C83E}" srcOrd="0" destOrd="0" presId="urn:microsoft.com/office/officeart/2018/5/layout/IconLeafLabelList"/>
    <dgm:cxn modelId="{0975C452-BF03-4F06-A595-504D66B9154D}" type="presParOf" srcId="{F184DBE7-79BF-4E7D-895C-BF03F6D51007}" destId="{8EB97C66-0056-43DE-8B10-EBF5D65554FB}" srcOrd="1" destOrd="0" presId="urn:microsoft.com/office/officeart/2018/5/layout/IconLeafLabelList"/>
    <dgm:cxn modelId="{AA8BE362-AC21-4F6C-A69E-55A23C4BC20F}" type="presParOf" srcId="{F184DBE7-79BF-4E7D-895C-BF03F6D51007}" destId="{3A2524BE-7470-4082-9F95-A4653F28A3FF}" srcOrd="2" destOrd="0" presId="urn:microsoft.com/office/officeart/2018/5/layout/IconLeafLabelList"/>
    <dgm:cxn modelId="{02883767-E843-4993-85C4-F91B06D19500}" type="presParOf" srcId="{F184DBE7-79BF-4E7D-895C-BF03F6D51007}" destId="{C694EDA0-916E-4DB2-A13E-64BF30DB794D}" srcOrd="3" destOrd="0" presId="urn:microsoft.com/office/officeart/2018/5/layout/IconLeafLabelList"/>
    <dgm:cxn modelId="{A49DD066-C5C9-4E61-98DD-726C44C9D3B6}" type="presParOf" srcId="{DCC2A3F2-972E-4A2E-80E6-9808CECE8D2F}" destId="{5DD7CF6E-65ED-4D6F-A9EC-36CB9DD7A31D}" srcOrd="1" destOrd="0" presId="urn:microsoft.com/office/officeart/2018/5/layout/IconLeafLabelList"/>
    <dgm:cxn modelId="{2614A8E4-3AC6-4627-B579-3AA37A32448D}" type="presParOf" srcId="{DCC2A3F2-972E-4A2E-80E6-9808CECE8D2F}" destId="{F39B304D-EE08-46B7-A77F-58BAFA8D429C}" srcOrd="2" destOrd="0" presId="urn:microsoft.com/office/officeart/2018/5/layout/IconLeafLabelList"/>
    <dgm:cxn modelId="{22D65575-27F6-43D0-8CA6-8F966FFC47D2}" type="presParOf" srcId="{F39B304D-EE08-46B7-A77F-58BAFA8D429C}" destId="{5B296F9C-2737-4587-8702-1EA6F95BFF72}" srcOrd="0" destOrd="0" presId="urn:microsoft.com/office/officeart/2018/5/layout/IconLeafLabelList"/>
    <dgm:cxn modelId="{266F78F7-4C84-4787-A089-8D4D74BD1720}" type="presParOf" srcId="{F39B304D-EE08-46B7-A77F-58BAFA8D429C}" destId="{E979CCAC-D7B3-42FF-9A6D-D0616B73EDDC}" srcOrd="1" destOrd="0" presId="urn:microsoft.com/office/officeart/2018/5/layout/IconLeafLabelList"/>
    <dgm:cxn modelId="{1A4C2F06-FC9B-4B89-9414-F66BDD7578AD}" type="presParOf" srcId="{F39B304D-EE08-46B7-A77F-58BAFA8D429C}" destId="{87F57693-6DAC-4582-B414-9D0CBFD590E2}" srcOrd="2" destOrd="0" presId="urn:microsoft.com/office/officeart/2018/5/layout/IconLeafLabelList"/>
    <dgm:cxn modelId="{6C0ECEEA-1D0E-45C0-ADBA-E86363B32CB7}" type="presParOf" srcId="{F39B304D-EE08-46B7-A77F-58BAFA8D429C}" destId="{72AC9EDD-9DA0-4F7C-A0AA-A17725E1BD63}" srcOrd="3" destOrd="0" presId="urn:microsoft.com/office/officeart/2018/5/layout/IconLeafLabelList"/>
    <dgm:cxn modelId="{D3B2EF35-B8F6-4172-9A89-2DBC334CE5C8}" type="presParOf" srcId="{DCC2A3F2-972E-4A2E-80E6-9808CECE8D2F}" destId="{002F2B2B-A964-4A13-BACB-20D9A6083A3B}" srcOrd="3" destOrd="0" presId="urn:microsoft.com/office/officeart/2018/5/layout/IconLeafLabelList"/>
    <dgm:cxn modelId="{4F898AA4-90EC-4332-B268-2F0A3565559A}" type="presParOf" srcId="{DCC2A3F2-972E-4A2E-80E6-9808CECE8D2F}" destId="{4BD42BB4-845B-4605-9CE9-0C1E5F7B2238}" srcOrd="4" destOrd="0" presId="urn:microsoft.com/office/officeart/2018/5/layout/IconLeafLabelList"/>
    <dgm:cxn modelId="{C8FF4177-21E0-4E4F-B06A-89B9A08B15AD}" type="presParOf" srcId="{4BD42BB4-845B-4605-9CE9-0C1E5F7B2238}" destId="{61B6EB5F-5BE6-4C54-BD81-011085161FA2}" srcOrd="0" destOrd="0" presId="urn:microsoft.com/office/officeart/2018/5/layout/IconLeafLabelList"/>
    <dgm:cxn modelId="{71D4C6BE-5630-42D4-A0E6-1C23582C133B}" type="presParOf" srcId="{4BD42BB4-845B-4605-9CE9-0C1E5F7B2238}" destId="{6ED58F5E-DF2E-4479-ABCE-CC959D6B8016}" srcOrd="1" destOrd="0" presId="urn:microsoft.com/office/officeart/2018/5/layout/IconLeafLabelList"/>
    <dgm:cxn modelId="{48CC39C8-911C-408E-B83F-37527AD03CC6}" type="presParOf" srcId="{4BD42BB4-845B-4605-9CE9-0C1E5F7B2238}" destId="{F828F4D1-D4D5-48BC-9A65-32245DC458AD}" srcOrd="2" destOrd="0" presId="urn:microsoft.com/office/officeart/2018/5/layout/IconLeafLabelList"/>
    <dgm:cxn modelId="{254E87C1-9240-4F2C-925F-3783A53B1A94}" type="presParOf" srcId="{4BD42BB4-845B-4605-9CE9-0C1E5F7B2238}" destId="{87F0A0EA-226E-41DA-83B4-A416F06BC6F6}" srcOrd="3" destOrd="0" presId="urn:microsoft.com/office/officeart/2018/5/layout/IconLeafLabelList"/>
    <dgm:cxn modelId="{2E183A10-4E76-4935-A53B-B1F841E739FC}" type="presParOf" srcId="{DCC2A3F2-972E-4A2E-80E6-9808CECE8D2F}" destId="{AA467351-66B0-4FC1-A6CC-926ADD76AABA}" srcOrd="5" destOrd="0" presId="urn:microsoft.com/office/officeart/2018/5/layout/IconLeafLabelList"/>
    <dgm:cxn modelId="{4AADEA52-1B11-4770-BEBB-B507CD73BA09}" type="presParOf" srcId="{DCC2A3F2-972E-4A2E-80E6-9808CECE8D2F}" destId="{ACB3FD16-CD65-4689-A9FB-D81DABE317EF}" srcOrd="6" destOrd="0" presId="urn:microsoft.com/office/officeart/2018/5/layout/IconLeafLabelList"/>
    <dgm:cxn modelId="{F1B1A7AB-8E00-442B-9109-13D1F05CA592}" type="presParOf" srcId="{ACB3FD16-CD65-4689-A9FB-D81DABE317EF}" destId="{78F1B871-E5BF-4BBF-A5F7-402265387F78}" srcOrd="0" destOrd="0" presId="urn:microsoft.com/office/officeart/2018/5/layout/IconLeafLabelList"/>
    <dgm:cxn modelId="{2E3E073B-8931-4D33-AF2B-E375A3599025}" type="presParOf" srcId="{ACB3FD16-CD65-4689-A9FB-D81DABE317EF}" destId="{84E8D89E-4060-4FFB-BDE2-F8CB020BCD03}" srcOrd="1" destOrd="0" presId="urn:microsoft.com/office/officeart/2018/5/layout/IconLeafLabelList"/>
    <dgm:cxn modelId="{F7B5890A-DCEE-4A7A-9AA4-AB3F1668DC8A}" type="presParOf" srcId="{ACB3FD16-CD65-4689-A9FB-D81DABE317EF}" destId="{827C9EEF-B707-47B5-877A-9C8DB519F7FC}" srcOrd="2" destOrd="0" presId="urn:microsoft.com/office/officeart/2018/5/layout/IconLeafLabelList"/>
    <dgm:cxn modelId="{2DEE3869-B48F-477E-95CE-197119CEE5C2}" type="presParOf" srcId="{ACB3FD16-CD65-4689-A9FB-D81DABE317EF}" destId="{5A2CF3AC-439D-4B19-9111-B21BF81F7FD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D14AA-4CB9-4A56-AF97-1D3D5390C83E}">
      <dsp:nvSpPr>
        <dsp:cNvPr id="0" name=""/>
        <dsp:cNvSpPr/>
      </dsp:nvSpPr>
      <dsp:spPr>
        <a:xfrm>
          <a:off x="562927" y="788206"/>
          <a:ext cx="1445998" cy="1445998"/>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97C66-0056-43DE-8B10-EBF5D65554FB}">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94EDA0-916E-4DB2-A13E-64BF30DB794D}">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Statistics of the data</a:t>
          </a:r>
        </a:p>
      </dsp:txBody>
      <dsp:txXfrm>
        <a:off x="100682" y="2684598"/>
        <a:ext cx="2370489" cy="720000"/>
      </dsp:txXfrm>
    </dsp:sp>
    <dsp:sp modelId="{5B296F9C-2737-4587-8702-1EA6F95BFF72}">
      <dsp:nvSpPr>
        <dsp:cNvPr id="0" name=""/>
        <dsp:cNvSpPr/>
      </dsp:nvSpPr>
      <dsp:spPr>
        <a:xfrm>
          <a:off x="3348252" y="788206"/>
          <a:ext cx="1445998" cy="1445998"/>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79CCAC-D7B3-42FF-9A6D-D0616B73EDD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AC9EDD-9DA0-4F7C-A0AA-A17725E1BD63}">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Plots for visualization</a:t>
          </a:r>
        </a:p>
      </dsp:txBody>
      <dsp:txXfrm>
        <a:off x="2886007" y="2684598"/>
        <a:ext cx="2370489" cy="720000"/>
      </dsp:txXfrm>
    </dsp:sp>
    <dsp:sp modelId="{61B6EB5F-5BE6-4C54-BD81-011085161FA2}">
      <dsp:nvSpPr>
        <dsp:cNvPr id="0" name=""/>
        <dsp:cNvSpPr/>
      </dsp:nvSpPr>
      <dsp:spPr>
        <a:xfrm>
          <a:off x="6133577" y="788206"/>
          <a:ext cx="1445998" cy="1445998"/>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D58F5E-DF2E-4479-ABCE-CC959D6B8016}">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F0A0EA-226E-41DA-83B4-A416F06BC6F6}">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Text analysis (NLP)</a:t>
          </a:r>
        </a:p>
      </dsp:txBody>
      <dsp:txXfrm>
        <a:off x="5671332" y="2684598"/>
        <a:ext cx="2370489" cy="720000"/>
      </dsp:txXfrm>
    </dsp:sp>
    <dsp:sp modelId="{78F1B871-E5BF-4BBF-A5F7-402265387F78}">
      <dsp:nvSpPr>
        <dsp:cNvPr id="0" name=""/>
        <dsp:cNvSpPr/>
      </dsp:nvSpPr>
      <dsp:spPr>
        <a:xfrm>
          <a:off x="8918902" y="788206"/>
          <a:ext cx="1445998" cy="1445998"/>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8D89E-4060-4FFB-BDE2-F8CB020BCD03}">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CF3AC-439D-4B19-9111-B21BF81F7FD2}">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Correlation Analysis</a:t>
          </a:r>
        </a:p>
      </dsp:txBody>
      <dsp:txXfrm>
        <a:off x="8456657" y="2684598"/>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F0DC-F171-DDD8-F92D-690431EDBB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168CF8-0C4C-9667-C1FF-1A296DAC06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2CEA0C-10DF-9FE9-4F72-EE82EDFB4E35}"/>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5" name="Footer Placeholder 4">
            <a:extLst>
              <a:ext uri="{FF2B5EF4-FFF2-40B4-BE49-F238E27FC236}">
                <a16:creationId xmlns:a16="http://schemas.microsoft.com/office/drawing/2014/main" id="{80C516F2-6C73-5C56-0398-4A222D5D1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21BC3-DB4F-AB03-22CE-8F2E6FC872A1}"/>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383683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EB73-4932-2822-F7DF-0BB3E908A2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994772-703C-0008-7B46-750B58740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29436-99AA-7098-502F-C3A61B476331}"/>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5" name="Footer Placeholder 4">
            <a:extLst>
              <a:ext uri="{FF2B5EF4-FFF2-40B4-BE49-F238E27FC236}">
                <a16:creationId xmlns:a16="http://schemas.microsoft.com/office/drawing/2014/main" id="{27632145-202E-2AE7-7B39-AA9B7426F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3D546-DC9B-085A-D568-01061581144E}"/>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206972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1FF430-7990-1631-2979-CF77C9EFC1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0FE-174A-D098-47B0-2E82E84CE0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EECAF-6739-D80C-6324-8EF8FFD52CA3}"/>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5" name="Footer Placeholder 4">
            <a:extLst>
              <a:ext uri="{FF2B5EF4-FFF2-40B4-BE49-F238E27FC236}">
                <a16:creationId xmlns:a16="http://schemas.microsoft.com/office/drawing/2014/main" id="{EBDC58BC-43CE-D348-810E-8781A155C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0569C-EEB1-45AB-3EAB-7A96F787C827}"/>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2530209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7D9F-5A6B-B83C-F65B-0F10153E5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C9BB8-0C77-18EC-3124-ADF64BE8F4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1A9A3-F124-92E9-7DA2-130FD537B29F}"/>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5" name="Footer Placeholder 4">
            <a:extLst>
              <a:ext uri="{FF2B5EF4-FFF2-40B4-BE49-F238E27FC236}">
                <a16:creationId xmlns:a16="http://schemas.microsoft.com/office/drawing/2014/main" id="{0D5EB1CD-BFF2-FB6C-AA3C-691F3B0A2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DA9D9-369C-9A6B-BD0F-F9F95727B187}"/>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395825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B46C-916A-4597-EF01-5FA098600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1BED28-C748-4C92-9B4B-44034B491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FCE6BA-0747-A956-8073-F5D5895BFBD2}"/>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5" name="Footer Placeholder 4">
            <a:extLst>
              <a:ext uri="{FF2B5EF4-FFF2-40B4-BE49-F238E27FC236}">
                <a16:creationId xmlns:a16="http://schemas.microsoft.com/office/drawing/2014/main" id="{7AADA5C9-D4EC-285B-D094-6126081B6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A7CD5-4686-E068-777E-C3CE43DBCA05}"/>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352884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A62D-FBD7-3EB3-D147-C53BAB15BC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30B716-06C1-BDE9-50F6-7C08F5B285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C336AC-157C-71E5-D1B1-8FFD4450C6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78C23D-82AA-C1DD-6B1A-8B8D89916725}"/>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6" name="Footer Placeholder 5">
            <a:extLst>
              <a:ext uri="{FF2B5EF4-FFF2-40B4-BE49-F238E27FC236}">
                <a16:creationId xmlns:a16="http://schemas.microsoft.com/office/drawing/2014/main" id="{D3CCF162-2B2F-EF4E-53D3-27B7B28B2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0B03B-ADBC-E04C-38FB-F343847420DF}"/>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147547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6EDB-C3B5-36DF-964C-573EF39217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8F085-FF52-D497-53B8-F11F3F737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3E652-DE94-8063-D9E6-B6CA5C236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AFDB12-D61C-E5A4-CF41-1ACFD878F9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C8416C-0CA3-AF04-E6F6-72A984647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E0CCF8-7BB5-375A-CBE3-7AD7590AF092}"/>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8" name="Footer Placeholder 7">
            <a:extLst>
              <a:ext uri="{FF2B5EF4-FFF2-40B4-BE49-F238E27FC236}">
                <a16:creationId xmlns:a16="http://schemas.microsoft.com/office/drawing/2014/main" id="{0F8BF582-CD67-DCCC-916A-BF32727703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99C58-E9ED-BB43-BB9B-1448DF325AE9}"/>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315718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A1EF-FCF9-3489-4E31-98AF57E4CA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8937E-2FB7-C774-7357-29FCBFB66CF1}"/>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4" name="Footer Placeholder 3">
            <a:extLst>
              <a:ext uri="{FF2B5EF4-FFF2-40B4-BE49-F238E27FC236}">
                <a16:creationId xmlns:a16="http://schemas.microsoft.com/office/drawing/2014/main" id="{B8B961B0-6FBA-3ED3-D965-62E812878A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09507-DBE9-1D97-AB17-952D8753A1DF}"/>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119545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7F2A2C-E0B7-6844-EEDC-BBB1AE51F87C}"/>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3" name="Footer Placeholder 2">
            <a:extLst>
              <a:ext uri="{FF2B5EF4-FFF2-40B4-BE49-F238E27FC236}">
                <a16:creationId xmlns:a16="http://schemas.microsoft.com/office/drawing/2014/main" id="{748B0E15-22BD-5770-F6E0-6FBAB45F6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2A1AA2-628C-C0C0-828B-30537D34C2B5}"/>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230774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59D7-43F6-4EAC-A7D5-F95A9A2D4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250553-9CC9-868F-FDB9-62EFEDEED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F56731-1822-47F1-6EFB-1B0C1A903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3C8A4-4D03-4C50-52B8-BC335F65856F}"/>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6" name="Footer Placeholder 5">
            <a:extLst>
              <a:ext uri="{FF2B5EF4-FFF2-40B4-BE49-F238E27FC236}">
                <a16:creationId xmlns:a16="http://schemas.microsoft.com/office/drawing/2014/main" id="{3DC95121-35D1-ACD6-83F8-11C2BBC2D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E783C-A1D4-8DD1-A006-E4DDFB4A09FE}"/>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308782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4E31-AED0-525C-29EF-B6D36C1D7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3EB028-7C39-87B1-8E2C-424E26C3C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7C526-BF82-5708-D7C0-61C3E8A57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57718E-41A4-54B8-B7BA-661F1DC380C3}"/>
              </a:ext>
            </a:extLst>
          </p:cNvPr>
          <p:cNvSpPr>
            <a:spLocks noGrp="1"/>
          </p:cNvSpPr>
          <p:nvPr>
            <p:ph type="dt" sz="half" idx="10"/>
          </p:nvPr>
        </p:nvSpPr>
        <p:spPr/>
        <p:txBody>
          <a:bodyPr/>
          <a:lstStyle/>
          <a:p>
            <a:fld id="{14AE63F8-C016-47EC-BA58-E19B5DF32567}" type="datetimeFigureOut">
              <a:rPr lang="en-US" smtClean="0"/>
              <a:t>2/22/2024</a:t>
            </a:fld>
            <a:endParaRPr lang="en-US"/>
          </a:p>
        </p:txBody>
      </p:sp>
      <p:sp>
        <p:nvSpPr>
          <p:cNvPr id="6" name="Footer Placeholder 5">
            <a:extLst>
              <a:ext uri="{FF2B5EF4-FFF2-40B4-BE49-F238E27FC236}">
                <a16:creationId xmlns:a16="http://schemas.microsoft.com/office/drawing/2014/main" id="{020B1393-8A7E-D54E-B5E4-FFDE933C9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D86A4-0B76-8CB9-E408-06BAFA9EDC67}"/>
              </a:ext>
            </a:extLst>
          </p:cNvPr>
          <p:cNvSpPr>
            <a:spLocks noGrp="1"/>
          </p:cNvSpPr>
          <p:nvPr>
            <p:ph type="sldNum" sz="quarter" idx="12"/>
          </p:nvPr>
        </p:nvSpPr>
        <p:spPr/>
        <p:txBody>
          <a:bodyPr/>
          <a:lstStyle/>
          <a:p>
            <a:fld id="{D205AA71-AA4D-459D-91D0-3A12A239FE2E}" type="slidenum">
              <a:rPr lang="en-US" smtClean="0"/>
              <a:t>‹#›</a:t>
            </a:fld>
            <a:endParaRPr lang="en-US"/>
          </a:p>
        </p:txBody>
      </p:sp>
    </p:spTree>
    <p:extLst>
      <p:ext uri="{BB962C8B-B14F-4D97-AF65-F5344CB8AC3E}">
        <p14:creationId xmlns:p14="http://schemas.microsoft.com/office/powerpoint/2010/main" val="151391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71D03-F050-F922-E433-8DEFBE5CF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40FA56-3831-6F4E-E1B2-975F7D79F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8CACB-7EBB-A34C-FE30-44C68EF92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E63F8-C016-47EC-BA58-E19B5DF32567}" type="datetimeFigureOut">
              <a:rPr lang="en-US" smtClean="0"/>
              <a:t>2/22/2024</a:t>
            </a:fld>
            <a:endParaRPr lang="en-US"/>
          </a:p>
        </p:txBody>
      </p:sp>
      <p:sp>
        <p:nvSpPr>
          <p:cNvPr id="5" name="Footer Placeholder 4">
            <a:extLst>
              <a:ext uri="{FF2B5EF4-FFF2-40B4-BE49-F238E27FC236}">
                <a16:creationId xmlns:a16="http://schemas.microsoft.com/office/drawing/2014/main" id="{6E510238-ADD8-D9D0-E038-A8C5AF975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EB982-3BAF-712E-5224-47C4B2AF9B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5AA71-AA4D-459D-91D0-3A12A239FE2E}" type="slidenum">
              <a:rPr lang="en-US" smtClean="0"/>
              <a:t>‹#›</a:t>
            </a:fld>
            <a:endParaRPr lang="en-US"/>
          </a:p>
        </p:txBody>
      </p:sp>
    </p:spTree>
    <p:extLst>
      <p:ext uri="{BB962C8B-B14F-4D97-AF65-F5344CB8AC3E}">
        <p14:creationId xmlns:p14="http://schemas.microsoft.com/office/powerpoint/2010/main" val="3680914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inance.yahoo.com/quote/%5END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742E6-3FB5-6BE5-C5BD-AEED18F1552C}"/>
              </a:ext>
            </a:extLst>
          </p:cNvPr>
          <p:cNvSpPr>
            <a:spLocks noGrp="1"/>
          </p:cNvSpPr>
          <p:nvPr>
            <p:ph type="ctrTitle"/>
          </p:nvPr>
        </p:nvSpPr>
        <p:spPr>
          <a:xfrm>
            <a:off x="5297762" y="640080"/>
            <a:ext cx="6251110" cy="3566160"/>
          </a:xfrm>
        </p:spPr>
        <p:txBody>
          <a:bodyPr anchor="b">
            <a:normAutofit/>
          </a:bodyPr>
          <a:lstStyle/>
          <a:p>
            <a:pPr algn="l" rtl="0">
              <a:spcBef>
                <a:spcPts val="0"/>
              </a:spcBef>
              <a:spcAft>
                <a:spcPts val="0"/>
              </a:spcAft>
            </a:pPr>
            <a:r>
              <a:rPr lang="en-US" sz="4200" b="0" i="0" u="none" strike="noStrike" dirty="0">
                <a:effectLst/>
                <a:latin typeface="Arial" panose="020B0604020202020204" pitchFamily="34" charset="0"/>
              </a:rPr>
              <a:t>Text Analysis of News Headlines and Correlation Analysis with Tech Stock Prices</a:t>
            </a:r>
            <a:br>
              <a:rPr lang="en-US" sz="4200" b="0" dirty="0">
                <a:effectLst/>
              </a:rPr>
            </a:br>
            <a:br>
              <a:rPr lang="en-US" sz="4200" dirty="0"/>
            </a:br>
            <a:endParaRPr lang="en-US" sz="4200" dirty="0"/>
          </a:p>
        </p:txBody>
      </p:sp>
      <p:sp>
        <p:nvSpPr>
          <p:cNvPr id="3" name="Subtitle 2">
            <a:extLst>
              <a:ext uri="{FF2B5EF4-FFF2-40B4-BE49-F238E27FC236}">
                <a16:creationId xmlns:a16="http://schemas.microsoft.com/office/drawing/2014/main" id="{F86919A1-79BF-E703-7524-ED6416084414}"/>
              </a:ext>
            </a:extLst>
          </p:cNvPr>
          <p:cNvSpPr>
            <a:spLocks noGrp="1"/>
          </p:cNvSpPr>
          <p:nvPr>
            <p:ph type="subTitle" idx="1"/>
          </p:nvPr>
        </p:nvSpPr>
        <p:spPr>
          <a:xfrm>
            <a:off x="5297760" y="4636008"/>
            <a:ext cx="6251111" cy="1572768"/>
          </a:xfrm>
        </p:spPr>
        <p:txBody>
          <a:bodyPr>
            <a:normAutofit/>
          </a:bodyPr>
          <a:lstStyle/>
          <a:p>
            <a:pPr algn="l"/>
            <a:endParaRPr lang="en-US" dirty="0"/>
          </a:p>
        </p:txBody>
      </p:sp>
      <p:pic>
        <p:nvPicPr>
          <p:cNvPr id="5" name="Picture 4" descr="Stock exchange numbers">
            <a:extLst>
              <a:ext uri="{FF2B5EF4-FFF2-40B4-BE49-F238E27FC236}">
                <a16:creationId xmlns:a16="http://schemas.microsoft.com/office/drawing/2014/main" id="{F3F0A69F-43A0-0CE3-6212-260F84BDF3C0}"/>
              </a:ext>
            </a:extLst>
          </p:cNvPr>
          <p:cNvPicPr>
            <a:picLocks noChangeAspect="1"/>
          </p:cNvPicPr>
          <p:nvPr/>
        </p:nvPicPr>
        <p:blipFill rotWithShape="1">
          <a:blip r:embed="rId2"/>
          <a:srcRect l="28075" r="265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119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E39F-ADB2-0A77-A84C-61ECD03AC623}"/>
              </a:ext>
            </a:extLst>
          </p:cNvPr>
          <p:cNvSpPr>
            <a:spLocks noGrp="1"/>
          </p:cNvSpPr>
          <p:nvPr>
            <p:ph type="title"/>
          </p:nvPr>
        </p:nvSpPr>
        <p:spPr>
          <a:xfrm>
            <a:off x="838200" y="365125"/>
            <a:ext cx="10515600" cy="986155"/>
          </a:xfrm>
        </p:spPr>
        <p:txBody>
          <a:bodyPr/>
          <a:lstStyle/>
          <a:p>
            <a:r>
              <a:rPr lang="en-US" dirty="0"/>
              <a:t>Statistics of the data</a:t>
            </a:r>
          </a:p>
        </p:txBody>
      </p:sp>
      <p:sp>
        <p:nvSpPr>
          <p:cNvPr id="3" name="Content Placeholder 2">
            <a:extLst>
              <a:ext uri="{FF2B5EF4-FFF2-40B4-BE49-F238E27FC236}">
                <a16:creationId xmlns:a16="http://schemas.microsoft.com/office/drawing/2014/main" id="{39156FD3-76D5-3F5A-3031-94945F17A2B7}"/>
              </a:ext>
            </a:extLst>
          </p:cNvPr>
          <p:cNvSpPr>
            <a:spLocks noGrp="1"/>
          </p:cNvSpPr>
          <p:nvPr>
            <p:ph idx="1"/>
          </p:nvPr>
        </p:nvSpPr>
        <p:spPr>
          <a:xfrm>
            <a:off x="838200" y="1351280"/>
            <a:ext cx="10515600" cy="4825683"/>
          </a:xfrm>
        </p:spPr>
        <p:txBody>
          <a:bodyPr/>
          <a:lstStyle/>
          <a:p>
            <a:r>
              <a:rPr lang="en-US" dirty="0"/>
              <a:t>After the wrangling process, the data frame contains 1123 rows and 7 columns.</a:t>
            </a:r>
          </a:p>
          <a:p>
            <a:r>
              <a:rPr lang="en-US" dirty="0"/>
              <a:t>126 articles don’t have a keyword.</a:t>
            </a:r>
          </a:p>
          <a:p>
            <a:r>
              <a:rPr lang="en-US" dirty="0"/>
              <a:t>Statistics of the articles’ word count:</a:t>
            </a:r>
          </a:p>
          <a:p>
            <a:endParaRPr lang="en-US" dirty="0"/>
          </a:p>
        </p:txBody>
      </p:sp>
      <p:pic>
        <p:nvPicPr>
          <p:cNvPr id="7" name="Picture 6">
            <a:extLst>
              <a:ext uri="{FF2B5EF4-FFF2-40B4-BE49-F238E27FC236}">
                <a16:creationId xmlns:a16="http://schemas.microsoft.com/office/drawing/2014/main" id="{9727220B-4397-82E0-A8F7-45BAC600E243}"/>
              </a:ext>
            </a:extLst>
          </p:cNvPr>
          <p:cNvPicPr>
            <a:picLocks noChangeAspect="1"/>
          </p:cNvPicPr>
          <p:nvPr/>
        </p:nvPicPr>
        <p:blipFill>
          <a:blip r:embed="rId2"/>
          <a:stretch>
            <a:fillRect/>
          </a:stretch>
        </p:blipFill>
        <p:spPr>
          <a:xfrm>
            <a:off x="1184726" y="3151903"/>
            <a:ext cx="4911274" cy="3025060"/>
          </a:xfrm>
          <a:prstGeom prst="rect">
            <a:avLst/>
          </a:prstGeom>
        </p:spPr>
      </p:pic>
    </p:spTree>
    <p:extLst>
      <p:ext uri="{BB962C8B-B14F-4D97-AF65-F5344CB8AC3E}">
        <p14:creationId xmlns:p14="http://schemas.microsoft.com/office/powerpoint/2010/main" val="425020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5563A-ED32-8B97-75F1-544617FB4C7D}"/>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Statistics of the data</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D839C21-401F-7EEE-17B0-1E7AA10F3D42}"/>
              </a:ext>
            </a:extLst>
          </p:cNvPr>
          <p:cNvPicPr>
            <a:picLocks noChangeAspect="1"/>
          </p:cNvPicPr>
          <p:nvPr/>
        </p:nvPicPr>
        <p:blipFill>
          <a:blip r:embed="rId2"/>
          <a:stretch>
            <a:fillRect/>
          </a:stretch>
        </p:blipFill>
        <p:spPr>
          <a:xfrm>
            <a:off x="191347" y="2893446"/>
            <a:ext cx="5044440" cy="3104124"/>
          </a:xfrm>
          <a:prstGeom prst="rect">
            <a:avLst/>
          </a:prstGeom>
        </p:spPr>
      </p:pic>
      <p:pic>
        <p:nvPicPr>
          <p:cNvPr id="5" name="Content Placeholder 4">
            <a:extLst>
              <a:ext uri="{FF2B5EF4-FFF2-40B4-BE49-F238E27FC236}">
                <a16:creationId xmlns:a16="http://schemas.microsoft.com/office/drawing/2014/main" id="{345C3D50-6EDE-ED85-CCDD-A060BAC66F1E}"/>
              </a:ext>
            </a:extLst>
          </p:cNvPr>
          <p:cNvPicPr>
            <a:picLocks noGrp="1" noChangeAspect="1"/>
          </p:cNvPicPr>
          <p:nvPr>
            <p:ph idx="1"/>
          </p:nvPr>
        </p:nvPicPr>
        <p:blipFill>
          <a:blip r:embed="rId3"/>
          <a:stretch>
            <a:fillRect/>
          </a:stretch>
        </p:blipFill>
        <p:spPr>
          <a:xfrm>
            <a:off x="5373963" y="2893446"/>
            <a:ext cx="5614416" cy="3165977"/>
          </a:xfrm>
          <a:prstGeom prst="rect">
            <a:avLst/>
          </a:prstGeom>
        </p:spPr>
      </p:pic>
    </p:spTree>
    <p:extLst>
      <p:ext uri="{BB962C8B-B14F-4D97-AF65-F5344CB8AC3E}">
        <p14:creationId xmlns:p14="http://schemas.microsoft.com/office/powerpoint/2010/main" val="37826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629F5-09D9-E43B-E4C6-AFF668B62652}"/>
              </a:ext>
            </a:extLst>
          </p:cNvPr>
          <p:cNvSpPr>
            <a:spLocks noGrp="1"/>
          </p:cNvSpPr>
          <p:nvPr>
            <p:ph type="title"/>
          </p:nvPr>
        </p:nvSpPr>
        <p:spPr>
          <a:xfrm>
            <a:off x="630936" y="639520"/>
            <a:ext cx="3429000" cy="1719072"/>
          </a:xfrm>
        </p:spPr>
        <p:txBody>
          <a:bodyPr anchor="b">
            <a:normAutofit/>
          </a:bodyPr>
          <a:lstStyle/>
          <a:p>
            <a:r>
              <a:rPr lang="en-US" sz="5400" dirty="0"/>
              <a:t>Data </a:t>
            </a:r>
            <a:r>
              <a:rPr lang="en-US" sz="5400" dirty="0" err="1"/>
              <a:t>Visulization</a:t>
            </a:r>
            <a:endParaRPr lang="en-US" sz="5400" dirty="0"/>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06597853-B010-35E4-82D9-39978041B6AA}"/>
              </a:ext>
            </a:extLst>
          </p:cNvPr>
          <p:cNvSpPr>
            <a:spLocks noGrp="1"/>
          </p:cNvSpPr>
          <p:nvPr>
            <p:ph idx="1"/>
          </p:nvPr>
        </p:nvSpPr>
        <p:spPr>
          <a:xfrm>
            <a:off x="630936" y="2807208"/>
            <a:ext cx="3429000" cy="3410712"/>
          </a:xfrm>
        </p:spPr>
        <p:txBody>
          <a:bodyPr anchor="t">
            <a:normAutofit/>
          </a:bodyPr>
          <a:lstStyle/>
          <a:p>
            <a:r>
              <a:rPr lang="en-US" sz="2200" dirty="0"/>
              <a:t>Monthly count of articles</a:t>
            </a:r>
          </a:p>
        </p:txBody>
      </p:sp>
      <p:pic>
        <p:nvPicPr>
          <p:cNvPr id="9" name="Content Placeholder 8" descr="A graph with blue lines&#10;&#10;Description automatically generated">
            <a:extLst>
              <a:ext uri="{FF2B5EF4-FFF2-40B4-BE49-F238E27FC236}">
                <a16:creationId xmlns:a16="http://schemas.microsoft.com/office/drawing/2014/main" id="{5582C462-187D-C98A-102D-C545960FA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40105"/>
            <a:ext cx="6903720" cy="5177789"/>
          </a:xfrm>
          <a:prstGeom prst="rect">
            <a:avLst/>
          </a:prstGeom>
        </p:spPr>
      </p:pic>
    </p:spTree>
    <p:extLst>
      <p:ext uri="{BB962C8B-B14F-4D97-AF65-F5344CB8AC3E}">
        <p14:creationId xmlns:p14="http://schemas.microsoft.com/office/powerpoint/2010/main" val="250109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BA434-5173-EA5D-16AC-D470FD21482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Data Visulization</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with a line going up&#10;&#10;Description automatically generated">
            <a:extLst>
              <a:ext uri="{FF2B5EF4-FFF2-40B4-BE49-F238E27FC236}">
                <a16:creationId xmlns:a16="http://schemas.microsoft.com/office/drawing/2014/main" id="{9C80B000-9E09-18EC-B35B-D12C4F685A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129482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05CB-46F4-547E-5599-1FAB04CFD304}"/>
              </a:ext>
            </a:extLst>
          </p:cNvPr>
          <p:cNvSpPr>
            <a:spLocks noGrp="1"/>
          </p:cNvSpPr>
          <p:nvPr>
            <p:ph type="title"/>
          </p:nvPr>
        </p:nvSpPr>
        <p:spPr/>
        <p:txBody>
          <a:bodyPr/>
          <a:lstStyle/>
          <a:p>
            <a:r>
              <a:rPr lang="en-US" dirty="0"/>
              <a:t>Data Visualization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D6202EBA-ACDE-6DCF-930B-64ACDD2ADF36}"/>
                  </a:ext>
                </a:extLst>
              </p:cNvPr>
              <p:cNvGraphicFramePr>
                <a:graphicFrameLocks noGrp="1"/>
              </p:cNvGraphicFramePr>
              <p:nvPr>
                <p:ph idx="1"/>
                <p:extLst>
                  <p:ext uri="{D42A27DB-BD31-4B8C-83A1-F6EECF244321}">
                    <p14:modId xmlns:p14="http://schemas.microsoft.com/office/powerpoint/2010/main" val="3972383847"/>
                  </p:ext>
                </p:extLst>
              </p:nvPr>
            </p:nvGraphicFramePr>
            <p:xfrm>
              <a:off x="88053" y="1690687"/>
              <a:ext cx="11265747" cy="456787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D6202EBA-ACDE-6DCF-930B-64ACDD2ADF36}"/>
                  </a:ext>
                </a:extLst>
              </p:cNvPr>
              <p:cNvPicPr>
                <a:picLocks noGrp="1" noRot="1" noChangeAspect="1" noMove="1" noResize="1" noEditPoints="1" noAdjustHandles="1" noChangeArrowheads="1" noChangeShapeType="1"/>
              </p:cNvPicPr>
              <p:nvPr/>
            </p:nvPicPr>
            <p:blipFill>
              <a:blip r:embed="rId3"/>
              <a:stretch>
                <a:fillRect/>
              </a:stretch>
            </p:blipFill>
            <p:spPr>
              <a:xfrm>
                <a:off x="88053" y="1690687"/>
                <a:ext cx="11265747" cy="4567873"/>
              </a:xfrm>
              <a:prstGeom prst="rect">
                <a:avLst/>
              </a:prstGeom>
            </p:spPr>
          </p:pic>
        </mc:Fallback>
      </mc:AlternateContent>
    </p:spTree>
    <p:extLst>
      <p:ext uri="{BB962C8B-B14F-4D97-AF65-F5344CB8AC3E}">
        <p14:creationId xmlns:p14="http://schemas.microsoft.com/office/powerpoint/2010/main" val="136968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212AF-7BB9-C641-3046-2F41546F1972}"/>
              </a:ext>
            </a:extLst>
          </p:cNvPr>
          <p:cNvSpPr>
            <a:spLocks noGrp="1"/>
          </p:cNvSpPr>
          <p:nvPr>
            <p:ph type="title"/>
          </p:nvPr>
        </p:nvSpPr>
        <p:spPr>
          <a:xfrm>
            <a:off x="761800" y="762001"/>
            <a:ext cx="5334197" cy="1708242"/>
          </a:xfrm>
        </p:spPr>
        <p:txBody>
          <a:bodyPr anchor="ctr">
            <a:normAutofit/>
          </a:bodyPr>
          <a:lstStyle/>
          <a:p>
            <a:r>
              <a:rPr lang="en-US" sz="4000"/>
              <a:t>Text Analysis</a:t>
            </a:r>
          </a:p>
        </p:txBody>
      </p:sp>
      <p:sp>
        <p:nvSpPr>
          <p:cNvPr id="3" name="Content Placeholder 2">
            <a:extLst>
              <a:ext uri="{FF2B5EF4-FFF2-40B4-BE49-F238E27FC236}">
                <a16:creationId xmlns:a16="http://schemas.microsoft.com/office/drawing/2014/main" id="{633F4F11-08AD-F113-B1D4-671AFE22EAEC}"/>
              </a:ext>
            </a:extLst>
          </p:cNvPr>
          <p:cNvSpPr>
            <a:spLocks noGrp="1"/>
          </p:cNvSpPr>
          <p:nvPr>
            <p:ph idx="1"/>
          </p:nvPr>
        </p:nvSpPr>
        <p:spPr>
          <a:xfrm>
            <a:off x="761800" y="2470244"/>
            <a:ext cx="5334197" cy="3769835"/>
          </a:xfrm>
        </p:spPr>
        <p:txBody>
          <a:bodyPr anchor="ctr">
            <a:normAutofit/>
          </a:bodyPr>
          <a:lstStyle/>
          <a:p>
            <a:r>
              <a:rPr lang="en-US" sz="2000"/>
              <a:t>Concatenated the title and the abstract and made words lower case</a:t>
            </a:r>
          </a:p>
          <a:p>
            <a:r>
              <a:rPr lang="en-US" sz="2000"/>
              <a:t>Removed punctuation and special characters</a:t>
            </a:r>
          </a:p>
          <a:p>
            <a:r>
              <a:rPr lang="en-US" sz="2000"/>
              <a:t>Tokenized sentences and removed stop words</a:t>
            </a:r>
          </a:p>
          <a:p>
            <a:r>
              <a:rPr lang="en-US" sz="2000"/>
              <a:t>Made a list of 100 tech-related keywords (AI generated)</a:t>
            </a:r>
          </a:p>
          <a:p>
            <a:r>
              <a:rPr lang="en-US" sz="2000"/>
              <a:t> Calculate similarity scores with tech vocabulary for each token using cosine similarity</a:t>
            </a:r>
          </a:p>
          <a:p>
            <a:pPr lvl="1"/>
            <a:r>
              <a:rPr lang="en-US" sz="2000"/>
              <a:t>If the score &gt; 0.7, the token is counted as a tech-related keyword</a:t>
            </a:r>
          </a:p>
          <a:p>
            <a:endParaRPr lang="en-US" sz="2000"/>
          </a:p>
        </p:txBody>
      </p:sp>
      <p:pic>
        <p:nvPicPr>
          <p:cNvPr id="5" name="Picture 4" descr="Water droplet on a petal">
            <a:extLst>
              <a:ext uri="{FF2B5EF4-FFF2-40B4-BE49-F238E27FC236}">
                <a16:creationId xmlns:a16="http://schemas.microsoft.com/office/drawing/2014/main" id="{77B730BD-67B4-94E8-D7DE-C624DF23BE0A}"/>
              </a:ext>
            </a:extLst>
          </p:cNvPr>
          <p:cNvPicPr>
            <a:picLocks noChangeAspect="1"/>
          </p:cNvPicPr>
          <p:nvPr/>
        </p:nvPicPr>
        <p:blipFill rotWithShape="1">
          <a:blip r:embed="rId2"/>
          <a:srcRect l="31336" r="2498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45807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CBA2EEE-3733-0076-AB56-7204356D7591}"/>
              </a:ext>
            </a:extLst>
          </p:cNvPr>
          <p:cNvPicPr>
            <a:picLocks noChangeAspect="1"/>
          </p:cNvPicPr>
          <p:nvPr/>
        </p:nvPicPr>
        <p:blipFill>
          <a:blip r:embed="rId2"/>
          <a:stretch>
            <a:fillRect/>
          </a:stretch>
        </p:blipFill>
        <p:spPr>
          <a:xfrm>
            <a:off x="757873" y="1674812"/>
            <a:ext cx="2232025" cy="4392613"/>
          </a:xfrm>
          <a:prstGeom prst="rect">
            <a:avLst/>
          </a:prstGeom>
        </p:spPr>
      </p:pic>
      <p:pic>
        <p:nvPicPr>
          <p:cNvPr id="5" name="Content Placeholder 4">
            <a:extLst>
              <a:ext uri="{FF2B5EF4-FFF2-40B4-BE49-F238E27FC236}">
                <a16:creationId xmlns:a16="http://schemas.microsoft.com/office/drawing/2014/main" id="{7B9E9C5F-2993-B02A-F415-23175272534A}"/>
              </a:ext>
            </a:extLst>
          </p:cNvPr>
          <p:cNvPicPr>
            <a:picLocks noGrp="1" noChangeAspect="1"/>
          </p:cNvPicPr>
          <p:nvPr>
            <p:ph idx="1"/>
          </p:nvPr>
        </p:nvPicPr>
        <p:blipFill>
          <a:blip r:embed="rId3"/>
          <a:stretch>
            <a:fillRect/>
          </a:stretch>
        </p:blipFill>
        <p:spPr>
          <a:xfrm>
            <a:off x="3515109" y="1674811"/>
            <a:ext cx="1985963" cy="4392613"/>
          </a:xfrm>
          <a:prstGeom prst="rect">
            <a:avLst/>
          </a:prstGeom>
        </p:spPr>
      </p:pic>
      <p:pic>
        <p:nvPicPr>
          <p:cNvPr id="7" name="Picture 6">
            <a:extLst>
              <a:ext uri="{FF2B5EF4-FFF2-40B4-BE49-F238E27FC236}">
                <a16:creationId xmlns:a16="http://schemas.microsoft.com/office/drawing/2014/main" id="{A9707E0D-F186-73CC-35E7-0EABD80287B2}"/>
              </a:ext>
            </a:extLst>
          </p:cNvPr>
          <p:cNvPicPr>
            <a:picLocks noChangeAspect="1"/>
          </p:cNvPicPr>
          <p:nvPr/>
        </p:nvPicPr>
        <p:blipFill>
          <a:blip r:embed="rId4"/>
          <a:stretch>
            <a:fillRect/>
          </a:stretch>
        </p:blipFill>
        <p:spPr>
          <a:xfrm>
            <a:off x="5761627" y="1674813"/>
            <a:ext cx="6330950" cy="4392613"/>
          </a:xfrm>
          <a:prstGeom prst="rect">
            <a:avLst/>
          </a:prstGeom>
        </p:spPr>
      </p:pic>
      <p:sp>
        <p:nvSpPr>
          <p:cNvPr id="2" name="Title 1">
            <a:extLst>
              <a:ext uri="{FF2B5EF4-FFF2-40B4-BE49-F238E27FC236}">
                <a16:creationId xmlns:a16="http://schemas.microsoft.com/office/drawing/2014/main" id="{9FF895DF-BA15-B939-515D-BA7B1ED11DB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Text Analysis</a:t>
            </a:r>
          </a:p>
        </p:txBody>
      </p:sp>
    </p:spTree>
    <p:extLst>
      <p:ext uri="{BB962C8B-B14F-4D97-AF65-F5344CB8AC3E}">
        <p14:creationId xmlns:p14="http://schemas.microsoft.com/office/powerpoint/2010/main" val="313276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5C29C-A9AD-F748-BAB6-221343C69777}"/>
              </a:ext>
            </a:extLst>
          </p:cNvPr>
          <p:cNvSpPr>
            <a:spLocks noGrp="1"/>
          </p:cNvSpPr>
          <p:nvPr>
            <p:ph type="title"/>
          </p:nvPr>
        </p:nvSpPr>
        <p:spPr>
          <a:xfrm>
            <a:off x="838200" y="365125"/>
            <a:ext cx="10515600" cy="1325563"/>
          </a:xfrm>
        </p:spPr>
        <p:txBody>
          <a:bodyPr>
            <a:normAutofit/>
          </a:bodyPr>
          <a:lstStyle/>
          <a:p>
            <a:r>
              <a:rPr lang="en-US" sz="5400"/>
              <a:t>Correlation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AEA10B-ABC1-1CEA-2097-F0EA4F619ED5}"/>
              </a:ext>
            </a:extLst>
          </p:cNvPr>
          <p:cNvSpPr>
            <a:spLocks noGrp="1"/>
          </p:cNvSpPr>
          <p:nvPr>
            <p:ph idx="1"/>
          </p:nvPr>
        </p:nvSpPr>
        <p:spPr>
          <a:xfrm>
            <a:off x="838200" y="1929384"/>
            <a:ext cx="10515600" cy="4251960"/>
          </a:xfrm>
        </p:spPr>
        <p:txBody>
          <a:bodyPr>
            <a:normAutofit/>
          </a:bodyPr>
          <a:lstStyle/>
          <a:p>
            <a:pPr marL="0" indent="0">
              <a:buNone/>
            </a:pPr>
            <a:r>
              <a:rPr lang="en-US" sz="2200" dirty="0"/>
              <a:t>Pearson coefficient: </a:t>
            </a:r>
            <a:r>
              <a:rPr lang="en-US" sz="2200" b="0" i="0" dirty="0">
                <a:effectLst/>
                <a:latin typeface="Söhne"/>
              </a:rPr>
              <a:t>quantifies the strength and direction of a linear relationship between two variables. In this case, they are the number of keywords and the adjusted closing price.</a:t>
            </a:r>
          </a:p>
          <a:p>
            <a:pPr marL="0" indent="0">
              <a:buNone/>
            </a:pPr>
            <a:r>
              <a:rPr lang="en-US" sz="2200" dirty="0">
                <a:latin typeface="Söhne"/>
              </a:rPr>
              <a:t>Using the .</a:t>
            </a:r>
            <a:r>
              <a:rPr lang="en-US" sz="2200" dirty="0" err="1">
                <a:latin typeface="Söhne"/>
              </a:rPr>
              <a:t>corr</a:t>
            </a:r>
            <a:r>
              <a:rPr lang="en-US" sz="2200" dirty="0">
                <a:latin typeface="Söhne"/>
              </a:rPr>
              <a:t>() method, the result is: 0.822</a:t>
            </a:r>
          </a:p>
          <a:p>
            <a:pPr marL="0" indent="0">
              <a:buNone/>
            </a:pPr>
            <a:r>
              <a:rPr lang="en-US" sz="2200" dirty="0">
                <a:latin typeface="Söhne"/>
              </a:rPr>
              <a:t>This suggests a strong linear relationship between the 2 variables.</a:t>
            </a:r>
          </a:p>
          <a:p>
            <a:pPr marL="0" indent="0">
              <a:buNone/>
            </a:pPr>
            <a:r>
              <a:rPr lang="en-US" sz="2200" dirty="0">
                <a:latin typeface="Söhne"/>
              </a:rPr>
              <a:t>But …</a:t>
            </a:r>
          </a:p>
          <a:p>
            <a:pPr marL="0" indent="0">
              <a:buNone/>
            </a:pPr>
            <a:r>
              <a:rPr lang="en-US" sz="2200" dirty="0">
                <a:latin typeface="Söhne"/>
              </a:rPr>
              <a:t>Let’s look at the scatter plot of these 2 variables</a:t>
            </a:r>
            <a:endParaRPr lang="en-US" sz="2200" dirty="0"/>
          </a:p>
        </p:txBody>
      </p:sp>
    </p:spTree>
    <p:extLst>
      <p:ext uri="{BB962C8B-B14F-4D97-AF65-F5344CB8AC3E}">
        <p14:creationId xmlns:p14="http://schemas.microsoft.com/office/powerpoint/2010/main" val="276267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09B68-7AE6-FEB1-A2DD-BDB7B1497F5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Correlation Analysis</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0FE529F7-6CBC-2BA2-7F5C-DDE923AAC044}"/>
              </a:ext>
            </a:extLst>
          </p:cNvPr>
          <p:cNvSpPr>
            <a:spLocks noGrp="1"/>
          </p:cNvSpPr>
          <p:nvPr>
            <p:ph idx="1"/>
          </p:nvPr>
        </p:nvSpPr>
        <p:spPr>
          <a:xfrm>
            <a:off x="630936" y="2807208"/>
            <a:ext cx="3429000" cy="3410712"/>
          </a:xfrm>
        </p:spPr>
        <p:txBody>
          <a:bodyPr anchor="t">
            <a:normAutofit/>
          </a:bodyPr>
          <a:lstStyle/>
          <a:p>
            <a:r>
              <a:rPr lang="en-US" sz="2200" dirty="0"/>
              <a:t>It doesn’t look right, does it?</a:t>
            </a:r>
          </a:p>
          <a:p>
            <a:r>
              <a:rPr lang="en-US" sz="2200" dirty="0"/>
              <a:t>This is because Pearson’s method assume that the distribution of both variables are normal.</a:t>
            </a:r>
          </a:p>
          <a:p>
            <a:r>
              <a:rPr lang="en-US" sz="2200" dirty="0"/>
              <a:t>However, they are not. (According to the Shapiro-Wilk test)</a:t>
            </a:r>
          </a:p>
        </p:txBody>
      </p:sp>
      <p:pic>
        <p:nvPicPr>
          <p:cNvPr id="5" name="Content Placeholder 4" descr="A graph with blue dots&#10;&#10;Description automatically generated">
            <a:extLst>
              <a:ext uri="{FF2B5EF4-FFF2-40B4-BE49-F238E27FC236}">
                <a16:creationId xmlns:a16="http://schemas.microsoft.com/office/drawing/2014/main" id="{76BE7BF5-DA6A-C74F-6E2D-C6B5CC9B3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40105"/>
            <a:ext cx="6903720" cy="5177789"/>
          </a:xfrm>
          <a:prstGeom prst="rect">
            <a:avLst/>
          </a:prstGeom>
        </p:spPr>
      </p:pic>
    </p:spTree>
    <p:extLst>
      <p:ext uri="{BB962C8B-B14F-4D97-AF65-F5344CB8AC3E}">
        <p14:creationId xmlns:p14="http://schemas.microsoft.com/office/powerpoint/2010/main" val="346401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613F2-8227-DDA4-C8C6-D6DB83A51C92}"/>
              </a:ext>
            </a:extLst>
          </p:cNvPr>
          <p:cNvSpPr>
            <a:spLocks noGrp="1"/>
          </p:cNvSpPr>
          <p:nvPr>
            <p:ph type="title"/>
          </p:nvPr>
        </p:nvSpPr>
        <p:spPr>
          <a:xfrm>
            <a:off x="838200" y="365125"/>
            <a:ext cx="10515600" cy="1325563"/>
          </a:xfrm>
        </p:spPr>
        <p:txBody>
          <a:bodyPr>
            <a:normAutofit/>
          </a:bodyPr>
          <a:lstStyle/>
          <a:p>
            <a:r>
              <a:rPr lang="en-US" sz="5400"/>
              <a:t>Correlation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30FF68-0DD7-19F1-8A00-A1EBB89FA8F9}"/>
              </a:ext>
            </a:extLst>
          </p:cNvPr>
          <p:cNvSpPr>
            <a:spLocks noGrp="1"/>
          </p:cNvSpPr>
          <p:nvPr>
            <p:ph idx="1"/>
          </p:nvPr>
        </p:nvSpPr>
        <p:spPr>
          <a:xfrm>
            <a:off x="838200" y="1929384"/>
            <a:ext cx="10515600" cy="4251960"/>
          </a:xfrm>
        </p:spPr>
        <p:txBody>
          <a:bodyPr>
            <a:normAutofit/>
          </a:bodyPr>
          <a:lstStyle/>
          <a:p>
            <a:r>
              <a:rPr lang="en-US" sz="2200"/>
              <a:t>So, the alternative method is the Spearman method.</a:t>
            </a:r>
          </a:p>
          <a:p>
            <a:r>
              <a:rPr lang="en-US" sz="2200"/>
              <a:t>This method is suitable because:</a:t>
            </a:r>
          </a:p>
          <a:p>
            <a:pPr lvl="1"/>
            <a:r>
              <a:rPr lang="en-US" sz="2200" b="0" i="0">
                <a:effectLst/>
                <a:latin typeface="Söhne"/>
              </a:rPr>
              <a:t>It is a non-parametric measure of statistical dependence between two variables.</a:t>
            </a:r>
          </a:p>
          <a:p>
            <a:pPr lvl="1"/>
            <a:r>
              <a:rPr lang="en-US" sz="2200">
                <a:latin typeface="Söhne"/>
              </a:rPr>
              <a:t>It doesn’t assume normality of the data.</a:t>
            </a:r>
          </a:p>
          <a:p>
            <a:r>
              <a:rPr lang="en-US" sz="2200">
                <a:latin typeface="Söhne"/>
              </a:rPr>
              <a:t>The result is: 0.211</a:t>
            </a:r>
          </a:p>
          <a:p>
            <a:r>
              <a:rPr lang="en-US" sz="2200">
                <a:latin typeface="Söhne"/>
              </a:rPr>
              <a:t>This indicates a </a:t>
            </a:r>
            <a:r>
              <a:rPr lang="en-US" sz="2200" b="1">
                <a:latin typeface="Söhne"/>
              </a:rPr>
              <a:t>weak</a:t>
            </a:r>
            <a:r>
              <a:rPr lang="en-US" sz="2200">
                <a:latin typeface="Söhne"/>
              </a:rPr>
              <a:t> positive correlation. This means there's a </a:t>
            </a:r>
            <a:r>
              <a:rPr lang="en-US" sz="2200" b="1">
                <a:latin typeface="Söhne"/>
              </a:rPr>
              <a:t>slight tendency</a:t>
            </a:r>
            <a:r>
              <a:rPr lang="en-US" sz="2200">
                <a:latin typeface="Söhne"/>
              </a:rPr>
              <a:t> for stocks with more keywords in their news titles to have higher prices, but the relationship is not very strong.</a:t>
            </a:r>
          </a:p>
          <a:p>
            <a:pPr lvl="1"/>
            <a:endParaRPr lang="en-US" sz="2200">
              <a:latin typeface="Söhne"/>
            </a:endParaRPr>
          </a:p>
        </p:txBody>
      </p:sp>
    </p:spTree>
    <p:extLst>
      <p:ext uri="{BB962C8B-B14F-4D97-AF65-F5344CB8AC3E}">
        <p14:creationId xmlns:p14="http://schemas.microsoft.com/office/powerpoint/2010/main" val="265234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EE7AE-6CE0-BD0F-C16F-AA8B1D0D7B82}"/>
              </a:ext>
            </a:extLst>
          </p:cNvPr>
          <p:cNvSpPr>
            <a:spLocks noGrp="1"/>
          </p:cNvSpPr>
          <p:nvPr>
            <p:ph type="title"/>
          </p:nvPr>
        </p:nvSpPr>
        <p:spPr>
          <a:xfrm>
            <a:off x="5297762" y="329184"/>
            <a:ext cx="6251110" cy="1783080"/>
          </a:xfrm>
        </p:spPr>
        <p:txBody>
          <a:bodyPr anchor="b">
            <a:normAutofit/>
          </a:bodyPr>
          <a:lstStyle/>
          <a:p>
            <a:r>
              <a:rPr lang="en-US" sz="5400"/>
              <a:t>Agenda</a:t>
            </a:r>
          </a:p>
        </p:txBody>
      </p:sp>
      <p:pic>
        <p:nvPicPr>
          <p:cNvPr id="5" name="Picture 4" descr="Graph on document with pen">
            <a:extLst>
              <a:ext uri="{FF2B5EF4-FFF2-40B4-BE49-F238E27FC236}">
                <a16:creationId xmlns:a16="http://schemas.microsoft.com/office/drawing/2014/main" id="{A89FBAB6-39E8-0AFE-1C1C-94A9C7700FFC}"/>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23039D-DF01-BD0B-44F6-48CF0CBB8263}"/>
              </a:ext>
            </a:extLst>
          </p:cNvPr>
          <p:cNvSpPr>
            <a:spLocks noGrp="1"/>
          </p:cNvSpPr>
          <p:nvPr>
            <p:ph idx="1"/>
          </p:nvPr>
        </p:nvSpPr>
        <p:spPr>
          <a:xfrm>
            <a:off x="5297762" y="2706624"/>
            <a:ext cx="6251110" cy="3483864"/>
          </a:xfrm>
        </p:spPr>
        <p:txBody>
          <a:bodyPr>
            <a:normAutofit/>
          </a:bodyPr>
          <a:lstStyle/>
          <a:p>
            <a:r>
              <a:rPr lang="en-US" sz="2200" b="0" i="0" dirty="0">
                <a:effectLst/>
                <a:latin typeface="-apple-system"/>
              </a:rPr>
              <a:t>Tractable data</a:t>
            </a:r>
          </a:p>
          <a:p>
            <a:r>
              <a:rPr lang="en-US" sz="2200" b="0" i="0" dirty="0">
                <a:effectLst/>
                <a:latin typeface="-apple-system"/>
              </a:rPr>
              <a:t>Data retrieval</a:t>
            </a:r>
            <a:endParaRPr lang="en-US" sz="2200" dirty="0">
              <a:latin typeface="-apple-system"/>
            </a:endParaRPr>
          </a:p>
          <a:p>
            <a:r>
              <a:rPr lang="en-US" sz="2200" b="0" i="0" dirty="0">
                <a:effectLst/>
                <a:latin typeface="-apple-system"/>
              </a:rPr>
              <a:t>Exploratory Data Analysis</a:t>
            </a:r>
          </a:p>
          <a:p>
            <a:r>
              <a:rPr lang="en-US" sz="2200" b="0" i="0" dirty="0">
                <a:effectLst/>
                <a:latin typeface="-apple-system"/>
              </a:rPr>
              <a:t>Implications for stakeholders</a:t>
            </a:r>
            <a:endParaRPr lang="en-US" sz="2200" dirty="0">
              <a:latin typeface="-apple-system"/>
            </a:endParaRPr>
          </a:p>
          <a:p>
            <a:r>
              <a:rPr lang="en-US" sz="2200" b="0" i="0" dirty="0">
                <a:effectLst/>
                <a:latin typeface="-apple-system"/>
              </a:rPr>
              <a:t>Ethical, legal, societal implications</a:t>
            </a:r>
            <a:endParaRPr lang="en-US" sz="2200" dirty="0"/>
          </a:p>
        </p:txBody>
      </p:sp>
    </p:spTree>
    <p:extLst>
      <p:ext uri="{BB962C8B-B14F-4D97-AF65-F5344CB8AC3E}">
        <p14:creationId xmlns:p14="http://schemas.microsoft.com/office/powerpoint/2010/main" val="1286536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78BA9DB-DFA7-CE57-4271-F6A96C3D71A1}"/>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Implications for stakeholders</a:t>
            </a:r>
          </a:p>
        </p:txBody>
      </p:sp>
      <p:sp>
        <p:nvSpPr>
          <p:cNvPr id="3" name="Content Placeholder 2">
            <a:extLst>
              <a:ext uri="{FF2B5EF4-FFF2-40B4-BE49-F238E27FC236}">
                <a16:creationId xmlns:a16="http://schemas.microsoft.com/office/drawing/2014/main" id="{E07C7C48-68C6-1E7A-6ACC-54CBA052346E}"/>
              </a:ext>
            </a:extLst>
          </p:cNvPr>
          <p:cNvSpPr>
            <a:spLocks noGrp="1"/>
          </p:cNvSpPr>
          <p:nvPr>
            <p:ph idx="1"/>
          </p:nvPr>
        </p:nvSpPr>
        <p:spPr>
          <a:xfrm>
            <a:off x="838200" y="2586789"/>
            <a:ext cx="10515600" cy="3590174"/>
          </a:xfrm>
        </p:spPr>
        <p:txBody>
          <a:bodyPr>
            <a:normAutofit/>
          </a:bodyPr>
          <a:lstStyle/>
          <a:p>
            <a:r>
              <a:rPr lang="en-US" sz="1900" dirty="0"/>
              <a:t>Investors:</a:t>
            </a:r>
          </a:p>
          <a:p>
            <a:pPr lvl="1"/>
            <a:r>
              <a:rPr lang="en-US" sz="1900" b="0" i="0" dirty="0">
                <a:effectLst/>
                <a:latin typeface="Söhne"/>
              </a:rPr>
              <a:t>Relying solely on media content for investment decisions may not be advisable. Other fundamental and technical factors should also be considered.</a:t>
            </a:r>
          </a:p>
          <a:p>
            <a:r>
              <a:rPr lang="en-US" sz="1900" dirty="0"/>
              <a:t>Financial Media:</a:t>
            </a:r>
          </a:p>
          <a:p>
            <a:pPr lvl="1"/>
            <a:r>
              <a:rPr lang="en-US" sz="1900" b="0" i="0" dirty="0">
                <a:effectLst/>
                <a:latin typeface="Söhne"/>
              </a:rPr>
              <a:t>Media outlets may consider creating educational content to help investors understand how various factors, including media coverage, can influence stock prices. This can empower investors to make more informed decisions based on a deeper understanding of market dynamics.</a:t>
            </a:r>
          </a:p>
          <a:p>
            <a:r>
              <a:rPr lang="en-US" sz="1900" dirty="0">
                <a:latin typeface="Söhne"/>
              </a:rPr>
              <a:t>Tech companies:</a:t>
            </a:r>
          </a:p>
          <a:p>
            <a:pPr lvl="1"/>
            <a:r>
              <a:rPr lang="en-US" sz="1900" b="0" i="0" dirty="0">
                <a:effectLst/>
                <a:latin typeface="Söhne"/>
              </a:rPr>
              <a:t>Tech companies might want to be aware of the potential impact of media coverage on their stock prices. However, they should also recognize that other factors, such as financial performance and market trends, play a significant role.</a:t>
            </a:r>
            <a:endParaRPr lang="en-US" sz="1900" dirty="0"/>
          </a:p>
          <a:p>
            <a:endParaRPr lang="en-US" sz="1900" dirty="0"/>
          </a:p>
        </p:txBody>
      </p:sp>
    </p:spTree>
    <p:extLst>
      <p:ext uri="{BB962C8B-B14F-4D97-AF65-F5344CB8AC3E}">
        <p14:creationId xmlns:p14="http://schemas.microsoft.com/office/powerpoint/2010/main" val="174089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C8329-D50F-866E-C35C-2EE5626C54D9}"/>
              </a:ext>
            </a:extLst>
          </p:cNvPr>
          <p:cNvSpPr>
            <a:spLocks noGrp="1"/>
          </p:cNvSpPr>
          <p:nvPr>
            <p:ph type="title"/>
          </p:nvPr>
        </p:nvSpPr>
        <p:spPr>
          <a:xfrm>
            <a:off x="838200" y="365125"/>
            <a:ext cx="10515600" cy="1325563"/>
          </a:xfrm>
        </p:spPr>
        <p:txBody>
          <a:bodyPr>
            <a:normAutofit/>
          </a:bodyPr>
          <a:lstStyle/>
          <a:p>
            <a:r>
              <a:rPr lang="en-US" sz="5400" b="0" i="0">
                <a:effectLst/>
                <a:latin typeface="-apple-system"/>
              </a:rPr>
              <a:t>Ethical, legal, societal implications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F5842B-4305-D3BE-68DC-ACCDCC9BAEE0}"/>
              </a:ext>
            </a:extLst>
          </p:cNvPr>
          <p:cNvSpPr>
            <a:spLocks noGrp="1"/>
          </p:cNvSpPr>
          <p:nvPr>
            <p:ph idx="1"/>
          </p:nvPr>
        </p:nvSpPr>
        <p:spPr>
          <a:xfrm>
            <a:off x="838200" y="1929384"/>
            <a:ext cx="10515600" cy="4251960"/>
          </a:xfrm>
        </p:spPr>
        <p:txBody>
          <a:bodyPr>
            <a:normAutofit/>
          </a:bodyPr>
          <a:lstStyle/>
          <a:p>
            <a:r>
              <a:rPr lang="en-US" sz="1700" dirty="0"/>
              <a:t>Ethical</a:t>
            </a:r>
          </a:p>
          <a:p>
            <a:pPr lvl="1"/>
            <a:r>
              <a:rPr lang="en-US" sz="1700" b="0" i="0" dirty="0">
                <a:effectLst/>
                <a:latin typeface="Söhne"/>
              </a:rPr>
              <a:t>Prioritize accurate and truthful reporting to fulfill the ethical responsibility of providing reliable information, avoiding potential impacts on stock prices and maintaining transparency and ethical journalism standards.</a:t>
            </a:r>
          </a:p>
          <a:p>
            <a:r>
              <a:rPr lang="en-US" sz="1700" dirty="0">
                <a:latin typeface="Söhne"/>
              </a:rPr>
              <a:t>Legal </a:t>
            </a:r>
          </a:p>
          <a:p>
            <a:pPr lvl="1"/>
            <a:r>
              <a:rPr lang="en-US" sz="1700" b="0" i="0" dirty="0">
                <a:effectLst/>
                <a:latin typeface="Söhne"/>
              </a:rPr>
              <a:t>Exercise caution to prevent legal actions due to false statements or misinformation harming the reputation of companies or individuals.</a:t>
            </a:r>
          </a:p>
          <a:p>
            <a:r>
              <a:rPr lang="en-US" sz="1700" dirty="0"/>
              <a:t>Societal</a:t>
            </a:r>
          </a:p>
          <a:p>
            <a:pPr lvl="1"/>
            <a:r>
              <a:rPr lang="en-US" sz="1700" b="0" i="0" dirty="0">
                <a:effectLst/>
                <a:latin typeface="Söhne"/>
              </a:rPr>
              <a:t>Even weak media influence on stock prices can impact market stability, affecting investors and the broader economy.</a:t>
            </a:r>
          </a:p>
          <a:p>
            <a:pPr lvl="1"/>
            <a:r>
              <a:rPr lang="en-US" sz="1700" b="0" i="0" dirty="0">
                <a:effectLst/>
                <a:latin typeface="Söhne"/>
              </a:rPr>
              <a:t>Ethical and accurate reporting enhances investor confidence, while mismanagement of information may erode trust in the financial media.</a:t>
            </a:r>
          </a:p>
          <a:p>
            <a:pPr lvl="1"/>
            <a:r>
              <a:rPr lang="en-US" sz="1700" dirty="0"/>
              <a:t>Promoting information appropriately and transparently helps to level the playing field for all investors and improves financial literacy.</a:t>
            </a:r>
          </a:p>
        </p:txBody>
      </p:sp>
    </p:spTree>
    <p:extLst>
      <p:ext uri="{BB962C8B-B14F-4D97-AF65-F5344CB8AC3E}">
        <p14:creationId xmlns:p14="http://schemas.microsoft.com/office/powerpoint/2010/main" val="181730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08B3E-6EE6-953E-D609-FDD27A63D865}"/>
              </a:ext>
            </a:extLst>
          </p:cNvPr>
          <p:cNvSpPr>
            <a:spLocks noGrp="1"/>
          </p:cNvSpPr>
          <p:nvPr>
            <p:ph type="title"/>
          </p:nvPr>
        </p:nvSpPr>
        <p:spPr>
          <a:xfrm>
            <a:off x="630936" y="502920"/>
            <a:ext cx="3419856" cy="1463040"/>
          </a:xfrm>
        </p:spPr>
        <p:txBody>
          <a:bodyPr anchor="ctr">
            <a:normAutofit/>
          </a:bodyPr>
          <a:lstStyle/>
          <a:p>
            <a:r>
              <a:rPr lang="en-US" b="0" i="0">
                <a:effectLst/>
                <a:latin typeface="-apple-system"/>
              </a:rPr>
              <a:t>Tractable data</a:t>
            </a:r>
            <a:br>
              <a:rPr lang="en-US" b="0" i="0">
                <a:effectLst/>
                <a:latin typeface="-apple-system"/>
              </a:rPr>
            </a:br>
            <a:endParaRPr lang="en-US" dirty="0"/>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27FDE-C32A-3FE6-F35E-BAD465EF90A1}"/>
              </a:ext>
            </a:extLst>
          </p:cNvPr>
          <p:cNvSpPr>
            <a:spLocks noGrp="1"/>
          </p:cNvSpPr>
          <p:nvPr>
            <p:ph idx="1"/>
          </p:nvPr>
        </p:nvSpPr>
        <p:spPr>
          <a:xfrm>
            <a:off x="4654295" y="502920"/>
            <a:ext cx="6894576" cy="1711960"/>
          </a:xfrm>
        </p:spPr>
        <p:txBody>
          <a:bodyPr anchor="ctr">
            <a:normAutofit/>
          </a:bodyPr>
          <a:lstStyle/>
          <a:p>
            <a:r>
              <a:rPr lang="en-US" sz="2200" dirty="0"/>
              <a:t>New York Times API</a:t>
            </a:r>
          </a:p>
          <a:p>
            <a:pPr lvl="1"/>
            <a:r>
              <a:rPr lang="en-US" sz="2200" dirty="0"/>
              <a:t>Create a developer account and enable the API to get the archival articles metadata.</a:t>
            </a:r>
          </a:p>
          <a:p>
            <a:pPr lvl="1"/>
            <a:r>
              <a:rPr lang="en-US" sz="2200" dirty="0"/>
              <a:t>Link: https://developer.nytimes.com/apis</a:t>
            </a:r>
          </a:p>
          <a:p>
            <a:pPr lvl="1"/>
            <a:endParaRPr lang="en-US" sz="2200" dirty="0"/>
          </a:p>
        </p:txBody>
      </p:sp>
      <p:pic>
        <p:nvPicPr>
          <p:cNvPr id="5" name="Picture 4" descr="A close-up of a white background&#10;&#10;Description automatically generated">
            <a:extLst>
              <a:ext uri="{FF2B5EF4-FFF2-40B4-BE49-F238E27FC236}">
                <a16:creationId xmlns:a16="http://schemas.microsoft.com/office/drawing/2014/main" id="{C4BAAE2C-C130-319B-B8BA-DDE41A24D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6560"/>
            <a:ext cx="12192000" cy="2306319"/>
          </a:xfrm>
          <a:prstGeom prst="rect">
            <a:avLst/>
          </a:prstGeom>
        </p:spPr>
      </p:pic>
    </p:spTree>
    <p:extLst>
      <p:ext uri="{BB962C8B-B14F-4D97-AF65-F5344CB8AC3E}">
        <p14:creationId xmlns:p14="http://schemas.microsoft.com/office/powerpoint/2010/main" val="428582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23C74-B9C3-F251-236C-6ECD6B72D388}"/>
              </a:ext>
            </a:extLst>
          </p:cNvPr>
          <p:cNvSpPr>
            <a:spLocks noGrp="1"/>
          </p:cNvSpPr>
          <p:nvPr>
            <p:ph type="title"/>
          </p:nvPr>
        </p:nvSpPr>
        <p:spPr>
          <a:xfrm>
            <a:off x="630936" y="639520"/>
            <a:ext cx="3429000" cy="1719072"/>
          </a:xfrm>
        </p:spPr>
        <p:txBody>
          <a:bodyPr anchor="b">
            <a:normAutofit/>
          </a:bodyPr>
          <a:lstStyle/>
          <a:p>
            <a:r>
              <a:rPr lang="en-US" sz="5400"/>
              <a:t>Tractable data</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1A966E-6C4F-B116-6976-C53D0CB4F02D}"/>
              </a:ext>
            </a:extLst>
          </p:cNvPr>
          <p:cNvSpPr>
            <a:spLocks noGrp="1"/>
          </p:cNvSpPr>
          <p:nvPr>
            <p:ph idx="1"/>
          </p:nvPr>
        </p:nvSpPr>
        <p:spPr>
          <a:xfrm>
            <a:off x="630936" y="2807208"/>
            <a:ext cx="3429000" cy="3410712"/>
          </a:xfrm>
        </p:spPr>
        <p:txBody>
          <a:bodyPr anchor="t">
            <a:normAutofit/>
          </a:bodyPr>
          <a:lstStyle/>
          <a:p>
            <a:r>
              <a:rPr lang="en-US" sz="2200" dirty="0">
                <a:ea typeface="+mj-ea"/>
                <a:cs typeface="+mj-cs"/>
              </a:rPr>
              <a:t>NASDAQ 100 Technology Sector (^NDXT) from Yahoo Finance</a:t>
            </a:r>
          </a:p>
          <a:p>
            <a:r>
              <a:rPr lang="en-US" sz="2200" dirty="0">
                <a:ea typeface="+mj-ea"/>
                <a:cs typeface="+mj-cs"/>
              </a:rPr>
              <a:t>Link: </a:t>
            </a:r>
            <a:r>
              <a:rPr lang="en-US" sz="2200" dirty="0">
                <a:ea typeface="+mj-ea"/>
                <a:cs typeface="+mj-cs"/>
                <a:hlinkClick r:id="rId2"/>
              </a:rPr>
              <a:t>https://finance.yahoo.com/quote/%5ENDXT/</a:t>
            </a:r>
            <a:endParaRPr lang="en-US" sz="2200" dirty="0">
              <a:ea typeface="+mj-ea"/>
              <a:cs typeface="+mj-cs"/>
            </a:endParaRPr>
          </a:p>
          <a:p>
            <a:endParaRPr lang="en-US" sz="2200" dirty="0">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BCD98DC2-BC6D-1BCA-0CED-464AB845F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728959"/>
            <a:ext cx="6903720" cy="3400082"/>
          </a:xfrm>
          <a:prstGeom prst="rect">
            <a:avLst/>
          </a:prstGeom>
        </p:spPr>
      </p:pic>
    </p:spTree>
    <p:extLst>
      <p:ext uri="{BB962C8B-B14F-4D97-AF65-F5344CB8AC3E}">
        <p14:creationId xmlns:p14="http://schemas.microsoft.com/office/powerpoint/2010/main" val="221666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718A4-87B9-0371-74AB-02B24CEF30BC}"/>
              </a:ext>
            </a:extLst>
          </p:cNvPr>
          <p:cNvSpPr>
            <a:spLocks noGrp="1"/>
          </p:cNvSpPr>
          <p:nvPr>
            <p:ph type="title"/>
          </p:nvPr>
        </p:nvSpPr>
        <p:spPr>
          <a:xfrm>
            <a:off x="630936" y="640823"/>
            <a:ext cx="3419856" cy="5583148"/>
          </a:xfrm>
        </p:spPr>
        <p:txBody>
          <a:bodyPr anchor="ctr">
            <a:normAutofit/>
          </a:bodyPr>
          <a:lstStyle/>
          <a:p>
            <a:r>
              <a:rPr lang="en-US" sz="5400" dirty="0"/>
              <a:t>Data retrieval</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shot of a code&#10;&#10;Description automatically generated">
            <a:extLst>
              <a:ext uri="{FF2B5EF4-FFF2-40B4-BE49-F238E27FC236}">
                <a16:creationId xmlns:a16="http://schemas.microsoft.com/office/drawing/2014/main" id="{41D2B098-FFD4-DAAE-10B5-AF1A0591E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088182"/>
            <a:ext cx="6894576" cy="2999139"/>
          </a:xfrm>
          <a:prstGeom prst="rect">
            <a:avLst/>
          </a:prstGeom>
        </p:spPr>
      </p:pic>
      <p:sp>
        <p:nvSpPr>
          <p:cNvPr id="3" name="Content Placeholder 2">
            <a:extLst>
              <a:ext uri="{FF2B5EF4-FFF2-40B4-BE49-F238E27FC236}">
                <a16:creationId xmlns:a16="http://schemas.microsoft.com/office/drawing/2014/main" id="{F3C1EDB4-C395-F6B9-1B9B-365FB8582DDB}"/>
              </a:ext>
            </a:extLst>
          </p:cNvPr>
          <p:cNvSpPr>
            <a:spLocks noGrp="1"/>
          </p:cNvSpPr>
          <p:nvPr>
            <p:ph idx="1"/>
          </p:nvPr>
        </p:nvSpPr>
        <p:spPr>
          <a:xfrm>
            <a:off x="4654296" y="4798577"/>
            <a:ext cx="6894576" cy="1428487"/>
          </a:xfrm>
        </p:spPr>
        <p:txBody>
          <a:bodyPr anchor="t">
            <a:normAutofit/>
          </a:bodyPr>
          <a:lstStyle/>
          <a:p>
            <a:r>
              <a:rPr lang="en-US" sz="2200"/>
              <a:t>New York Times data</a:t>
            </a:r>
          </a:p>
          <a:p>
            <a:pPr lvl="1"/>
            <a:r>
              <a:rPr lang="en-US" sz="2200"/>
              <a:t>Get archived technology articles from 120 pages</a:t>
            </a:r>
          </a:p>
          <a:p>
            <a:pPr lvl="1"/>
            <a:r>
              <a:rPr lang="en-US" sz="2200"/>
              <a:t>Filtered some features: titles, abstracts, published date, keywords, word counts</a:t>
            </a:r>
          </a:p>
          <a:p>
            <a:pPr lvl="1"/>
            <a:endParaRPr lang="en-US" sz="2200"/>
          </a:p>
        </p:txBody>
      </p:sp>
    </p:spTree>
    <p:extLst>
      <p:ext uri="{BB962C8B-B14F-4D97-AF65-F5344CB8AC3E}">
        <p14:creationId xmlns:p14="http://schemas.microsoft.com/office/powerpoint/2010/main" val="410913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F58168-ABB8-A44B-43B4-C0E85F4071D0}"/>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Data retrieval</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39DD723-375E-FD0F-2EBA-1E5FC7808EB2}"/>
              </a:ext>
            </a:extLst>
          </p:cNvPr>
          <p:cNvSpPr>
            <a:spLocks noGrp="1"/>
          </p:cNvSpPr>
          <p:nvPr>
            <p:ph idx="1"/>
          </p:nvPr>
        </p:nvSpPr>
        <p:spPr>
          <a:xfrm>
            <a:off x="4474462" y="630936"/>
            <a:ext cx="7074409" cy="1463040"/>
          </a:xfrm>
        </p:spPr>
        <p:txBody>
          <a:bodyPr anchor="ctr">
            <a:normAutofit/>
          </a:bodyPr>
          <a:lstStyle/>
          <a:p>
            <a:endParaRPr lang="en-US" sz="2200">
              <a:solidFill>
                <a:srgbClr val="FFFFFF"/>
              </a:solidFill>
            </a:endParaRPr>
          </a:p>
        </p:txBody>
      </p:sp>
      <p:pic>
        <p:nvPicPr>
          <p:cNvPr id="5" name="Content Placeholder 4" descr="A screenshot of a computer&#10;&#10;Description automatically generated">
            <a:extLst>
              <a:ext uri="{FF2B5EF4-FFF2-40B4-BE49-F238E27FC236}">
                <a16:creationId xmlns:a16="http://schemas.microsoft.com/office/drawing/2014/main" id="{5ED20628-EBCC-D79F-8082-E93F620DA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246302"/>
            <a:ext cx="10917936" cy="2729484"/>
          </a:xfrm>
          <a:prstGeom prst="rect">
            <a:avLst/>
          </a:prstGeom>
        </p:spPr>
      </p:pic>
    </p:spTree>
    <p:extLst>
      <p:ext uri="{BB962C8B-B14F-4D97-AF65-F5344CB8AC3E}">
        <p14:creationId xmlns:p14="http://schemas.microsoft.com/office/powerpoint/2010/main" val="183267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E37E1-6B72-B56C-1977-F7757B37BBB5}"/>
              </a:ext>
            </a:extLst>
          </p:cNvPr>
          <p:cNvSpPr>
            <a:spLocks noGrp="1"/>
          </p:cNvSpPr>
          <p:nvPr>
            <p:ph type="title"/>
          </p:nvPr>
        </p:nvSpPr>
        <p:spPr>
          <a:xfrm>
            <a:off x="630936" y="639520"/>
            <a:ext cx="3429000" cy="1719072"/>
          </a:xfrm>
        </p:spPr>
        <p:txBody>
          <a:bodyPr anchor="b">
            <a:normAutofit/>
          </a:bodyPr>
          <a:lstStyle/>
          <a:p>
            <a:r>
              <a:rPr lang="en-US" sz="5400"/>
              <a:t>Data retrieval</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5C000E-4B95-0DAD-BD18-C51DEB8ED9BA}"/>
              </a:ext>
            </a:extLst>
          </p:cNvPr>
          <p:cNvSpPr>
            <a:spLocks noGrp="1"/>
          </p:cNvSpPr>
          <p:nvPr>
            <p:ph idx="1"/>
          </p:nvPr>
        </p:nvSpPr>
        <p:spPr>
          <a:xfrm>
            <a:off x="630936" y="2807208"/>
            <a:ext cx="3429000" cy="3410712"/>
          </a:xfrm>
        </p:spPr>
        <p:txBody>
          <a:bodyPr anchor="t">
            <a:normAutofit/>
          </a:bodyPr>
          <a:lstStyle/>
          <a:p>
            <a:r>
              <a:rPr lang="en-US" sz="2200">
                <a:ea typeface="+mj-ea"/>
                <a:cs typeface="+mj-cs"/>
              </a:rPr>
              <a:t>NASDAQ 100 Technology Sector</a:t>
            </a:r>
          </a:p>
          <a:p>
            <a:endParaRPr lang="en-US" sz="2200"/>
          </a:p>
        </p:txBody>
      </p:sp>
      <p:pic>
        <p:nvPicPr>
          <p:cNvPr id="5" name="Picture 4" descr="A screenshot of a computer&#10;&#10;Description automatically generated">
            <a:extLst>
              <a:ext uri="{FF2B5EF4-FFF2-40B4-BE49-F238E27FC236}">
                <a16:creationId xmlns:a16="http://schemas.microsoft.com/office/drawing/2014/main" id="{EEE6D35E-F703-ECDC-BF6C-BCAF31253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92402"/>
            <a:ext cx="6903720" cy="4073195"/>
          </a:xfrm>
          <a:prstGeom prst="rect">
            <a:avLst/>
          </a:prstGeom>
        </p:spPr>
      </p:pic>
    </p:spTree>
    <p:extLst>
      <p:ext uri="{BB962C8B-B14F-4D97-AF65-F5344CB8AC3E}">
        <p14:creationId xmlns:p14="http://schemas.microsoft.com/office/powerpoint/2010/main" val="281184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026B6-ECDA-A500-7450-B1F5DE41B61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Data retrieval</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247EFB-B0E1-0B19-916F-477D2B6E5874}"/>
              </a:ext>
            </a:extLst>
          </p:cNvPr>
          <p:cNvPicPr>
            <a:picLocks noGrp="1" noChangeAspect="1"/>
          </p:cNvPicPr>
          <p:nvPr>
            <p:ph idx="1"/>
          </p:nvPr>
        </p:nvPicPr>
        <p:blipFill>
          <a:blip r:embed="rId2"/>
          <a:stretch>
            <a:fillRect/>
          </a:stretch>
        </p:blipFill>
        <p:spPr>
          <a:xfrm>
            <a:off x="4654296" y="909493"/>
            <a:ext cx="7214616" cy="5011581"/>
          </a:xfrm>
          <a:prstGeom prst="rect">
            <a:avLst/>
          </a:prstGeom>
        </p:spPr>
      </p:pic>
    </p:spTree>
    <p:extLst>
      <p:ext uri="{BB962C8B-B14F-4D97-AF65-F5344CB8AC3E}">
        <p14:creationId xmlns:p14="http://schemas.microsoft.com/office/powerpoint/2010/main" val="239579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58FDE1-6C84-C69F-7A69-568515A86D1A}"/>
              </a:ext>
            </a:extLst>
          </p:cNvPr>
          <p:cNvSpPr>
            <a:spLocks noGrp="1"/>
          </p:cNvSpPr>
          <p:nvPr>
            <p:ph type="title"/>
          </p:nvPr>
        </p:nvSpPr>
        <p:spPr>
          <a:xfrm>
            <a:off x="1371597" y="348865"/>
            <a:ext cx="10044023" cy="877729"/>
          </a:xfrm>
        </p:spPr>
        <p:txBody>
          <a:bodyPr anchor="ctr">
            <a:normAutofit/>
          </a:bodyPr>
          <a:lstStyle/>
          <a:p>
            <a:r>
              <a:rPr lang="en-US" sz="2800" b="0" i="0">
                <a:solidFill>
                  <a:srgbClr val="FFFFFF"/>
                </a:solidFill>
                <a:effectLst/>
                <a:latin typeface="-apple-system"/>
              </a:rPr>
              <a:t>Exploratory Data Analysis</a:t>
            </a:r>
            <a:br>
              <a:rPr lang="en-US" sz="2800" b="0" i="0">
                <a:solidFill>
                  <a:srgbClr val="FFFFFF"/>
                </a:solidFill>
                <a:effectLst/>
                <a:latin typeface="-apple-system"/>
              </a:rPr>
            </a:br>
            <a:endParaRPr lang="en-US" sz="2800">
              <a:solidFill>
                <a:srgbClr val="FFFFFF"/>
              </a:solidFill>
            </a:endParaRPr>
          </a:p>
        </p:txBody>
      </p:sp>
      <p:graphicFrame>
        <p:nvGraphicFramePr>
          <p:cNvPr id="5" name="Content Placeholder 2">
            <a:extLst>
              <a:ext uri="{FF2B5EF4-FFF2-40B4-BE49-F238E27FC236}">
                <a16:creationId xmlns:a16="http://schemas.microsoft.com/office/drawing/2014/main" id="{D95315FE-E9A6-6F6D-6586-B4CE6E20328A}"/>
              </a:ext>
            </a:extLst>
          </p:cNvPr>
          <p:cNvGraphicFramePr>
            <a:graphicFrameLocks noGrp="1"/>
          </p:cNvGraphicFramePr>
          <p:nvPr>
            <p:ph idx="1"/>
            <p:extLst>
              <p:ext uri="{D42A27DB-BD31-4B8C-83A1-F6EECF244321}">
                <p14:modId xmlns:p14="http://schemas.microsoft.com/office/powerpoint/2010/main" val="341615087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363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2.png"/></Relationships>
</file>

<file path=ppt/webextensions/webextension1.xml><?xml version="1.0" encoding="utf-8"?>
<we:webextension xmlns:we="http://schemas.microsoft.com/office/webextensions/webextension/2010/11" id="{D68DAB4C-C6DE-46CA-9989-80BD1A5496C9}">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lotly.com/~nguyenqm/1/&quot;,&quot;values&quot;:{},&quot;data&quot;:{&quot;uri&quot;:&quot;plotly.com/~nguyenqm/1/&quot;},&quot;secure&quot;:false}],&quot;name&quot;:&quot;plotly.com/~nguyenqm/1/&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490</TotalTime>
  <Words>677</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Calibri Light</vt:lpstr>
      <vt:lpstr>Söhne</vt:lpstr>
      <vt:lpstr>Office Theme</vt:lpstr>
      <vt:lpstr>Text Analysis of News Headlines and Correlation Analysis with Tech Stock Prices  </vt:lpstr>
      <vt:lpstr>Agenda</vt:lpstr>
      <vt:lpstr>Tractable data </vt:lpstr>
      <vt:lpstr>Tractable data</vt:lpstr>
      <vt:lpstr>Data retrieval</vt:lpstr>
      <vt:lpstr>Data retrieval</vt:lpstr>
      <vt:lpstr>Data retrieval</vt:lpstr>
      <vt:lpstr>Data retrieval</vt:lpstr>
      <vt:lpstr>Exploratory Data Analysis </vt:lpstr>
      <vt:lpstr>Statistics of the data</vt:lpstr>
      <vt:lpstr>Statistics of the data</vt:lpstr>
      <vt:lpstr>Data Visulization</vt:lpstr>
      <vt:lpstr>Data Visulization</vt:lpstr>
      <vt:lpstr>Data Visualization</vt:lpstr>
      <vt:lpstr>Text Analysis</vt:lpstr>
      <vt:lpstr>Text Analysis</vt:lpstr>
      <vt:lpstr>Correlation Analysis</vt:lpstr>
      <vt:lpstr>Correlation Analysis</vt:lpstr>
      <vt:lpstr>Correlation Analysis</vt:lpstr>
      <vt:lpstr>Implications for stakeholders</vt:lpstr>
      <vt:lpstr>Ethical, legal, societal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Analysis of News Headlines and Correlation Analysis with Tech Stock Prices  </dc:title>
  <dc:creator>Nguyen, Quang</dc:creator>
  <cp:lastModifiedBy>Nguyen, Quang</cp:lastModifiedBy>
  <cp:revision>8</cp:revision>
  <dcterms:created xsi:type="dcterms:W3CDTF">2024-02-22T22:52:13Z</dcterms:created>
  <dcterms:modified xsi:type="dcterms:W3CDTF">2024-02-23T07:02:18Z</dcterms:modified>
</cp:coreProperties>
</file>