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55760-32E4-4BD4-A8A5-5DD025E55055}" v="463" dt="2024-02-27T17:51:07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8D07A3-31E5-487A-9046-2646BCD4D71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B64950-B0F1-42CD-B7AD-C7C2EC7CE781}">
      <dgm:prSet/>
      <dgm:spPr/>
      <dgm:t>
        <a:bodyPr/>
        <a:lstStyle/>
        <a:p>
          <a:r>
            <a:rPr lang="en-US"/>
            <a:t>Old website build</a:t>
          </a:r>
        </a:p>
      </dgm:t>
    </dgm:pt>
    <dgm:pt modelId="{D105E947-55AF-42AD-8925-9B7E8D0F079A}" type="parTrans" cxnId="{538E1FAF-8C2E-4C4A-BBD0-7E9AF8F75537}">
      <dgm:prSet/>
      <dgm:spPr/>
      <dgm:t>
        <a:bodyPr/>
        <a:lstStyle/>
        <a:p>
          <a:endParaRPr lang="en-US"/>
        </a:p>
      </dgm:t>
    </dgm:pt>
    <dgm:pt modelId="{90B0C70C-9D33-4B2F-9159-07246698CF6F}" type="sibTrans" cxnId="{538E1FAF-8C2E-4C4A-BBD0-7E9AF8F75537}">
      <dgm:prSet/>
      <dgm:spPr/>
      <dgm:t>
        <a:bodyPr/>
        <a:lstStyle/>
        <a:p>
          <a:endParaRPr lang="en-US"/>
        </a:p>
      </dgm:t>
    </dgm:pt>
    <dgm:pt modelId="{92CDC973-42C4-4CD6-B4A7-9CC1C1711A67}">
      <dgm:prSet/>
      <dgm:spPr/>
      <dgm:t>
        <a:bodyPr/>
        <a:lstStyle/>
        <a:p>
          <a:r>
            <a:rPr lang="en-US"/>
            <a:t>Subsections for Blitz, Rapid, Standard</a:t>
          </a:r>
        </a:p>
      </dgm:t>
    </dgm:pt>
    <dgm:pt modelId="{401173A9-9658-47AD-BDB3-1A4994F7B55A}" type="parTrans" cxnId="{A3F7EB93-186D-4287-96FD-562761F4F75D}">
      <dgm:prSet/>
      <dgm:spPr/>
      <dgm:t>
        <a:bodyPr/>
        <a:lstStyle/>
        <a:p>
          <a:endParaRPr lang="en-US"/>
        </a:p>
      </dgm:t>
    </dgm:pt>
    <dgm:pt modelId="{083CB794-FE73-4BCD-BDB5-68F85E7BBCF1}" type="sibTrans" cxnId="{A3F7EB93-186D-4287-96FD-562761F4F75D}">
      <dgm:prSet/>
      <dgm:spPr/>
      <dgm:t>
        <a:bodyPr/>
        <a:lstStyle/>
        <a:p>
          <a:endParaRPr lang="en-US"/>
        </a:p>
      </dgm:t>
    </dgm:pt>
    <dgm:pt modelId="{7984A633-AB44-492D-B03E-75A1F1B45F02}">
      <dgm:prSet/>
      <dgm:spPr/>
      <dgm:t>
        <a:bodyPr/>
        <a:lstStyle/>
        <a:p>
          <a:r>
            <a:rPr lang="en-US"/>
            <a:t>GitHub</a:t>
          </a:r>
        </a:p>
      </dgm:t>
    </dgm:pt>
    <dgm:pt modelId="{1B513C40-6D9D-40B6-A12F-A3890A77D5FF}" type="parTrans" cxnId="{6BC8BDF6-426E-4797-9985-DCDF91FF6C22}">
      <dgm:prSet/>
      <dgm:spPr/>
      <dgm:t>
        <a:bodyPr/>
        <a:lstStyle/>
        <a:p>
          <a:endParaRPr lang="en-US"/>
        </a:p>
      </dgm:t>
    </dgm:pt>
    <dgm:pt modelId="{75688925-FE6E-4186-A574-E1919E40E749}" type="sibTrans" cxnId="{6BC8BDF6-426E-4797-9985-DCDF91FF6C22}">
      <dgm:prSet/>
      <dgm:spPr/>
      <dgm:t>
        <a:bodyPr/>
        <a:lstStyle/>
        <a:p>
          <a:endParaRPr lang="en-US"/>
        </a:p>
      </dgm:t>
    </dgm:pt>
    <dgm:pt modelId="{80A50247-D1A0-45A1-B065-9EF20DDA7FCC}">
      <dgm:prSet/>
      <dgm:spPr/>
      <dgm:t>
        <a:bodyPr/>
        <a:lstStyle/>
        <a:p>
          <a:r>
            <a:rPr lang="en-US"/>
            <a:t>Clean and Combine Standard Rankings from 2001-2005</a:t>
          </a:r>
        </a:p>
      </dgm:t>
    </dgm:pt>
    <dgm:pt modelId="{88534AC6-6551-4B4D-802D-5F283A1D076E}" type="parTrans" cxnId="{F3FD5D4F-12D3-492C-BED8-F5A02A590452}">
      <dgm:prSet/>
      <dgm:spPr/>
      <dgm:t>
        <a:bodyPr/>
        <a:lstStyle/>
        <a:p>
          <a:endParaRPr lang="en-US"/>
        </a:p>
      </dgm:t>
    </dgm:pt>
    <dgm:pt modelId="{2FD3787B-673B-49AA-9FC7-F3413377C1B3}" type="sibTrans" cxnId="{F3FD5D4F-12D3-492C-BED8-F5A02A590452}">
      <dgm:prSet/>
      <dgm:spPr/>
      <dgm:t>
        <a:bodyPr/>
        <a:lstStyle/>
        <a:p>
          <a:endParaRPr lang="en-US"/>
        </a:p>
      </dgm:t>
    </dgm:pt>
    <dgm:pt modelId="{B975AD1D-69CA-484F-8E2A-7759350DDCA3}" type="pres">
      <dgm:prSet presAssocID="{398D07A3-31E5-487A-9046-2646BCD4D719}" presName="linear" presStyleCnt="0">
        <dgm:presLayoutVars>
          <dgm:animLvl val="lvl"/>
          <dgm:resizeHandles val="exact"/>
        </dgm:presLayoutVars>
      </dgm:prSet>
      <dgm:spPr/>
    </dgm:pt>
    <dgm:pt modelId="{4E385BED-D464-4D25-970A-C035CC77506D}" type="pres">
      <dgm:prSet presAssocID="{C9B64950-B0F1-42CD-B7AD-C7C2EC7CE7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2AE208-3D99-4808-8948-B1973B367255}" type="pres">
      <dgm:prSet presAssocID="{90B0C70C-9D33-4B2F-9159-07246698CF6F}" presName="spacer" presStyleCnt="0"/>
      <dgm:spPr/>
    </dgm:pt>
    <dgm:pt modelId="{9625A076-50DA-4BB7-8A65-0C98D49AC1E0}" type="pres">
      <dgm:prSet presAssocID="{92CDC973-42C4-4CD6-B4A7-9CC1C1711A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3D08F4-5EF4-4B78-9E40-7F2D2253847A}" type="pres">
      <dgm:prSet presAssocID="{083CB794-FE73-4BCD-BDB5-68F85E7BBCF1}" presName="spacer" presStyleCnt="0"/>
      <dgm:spPr/>
    </dgm:pt>
    <dgm:pt modelId="{A1790ADE-4D0B-42DD-A0AC-7DA8E72EF331}" type="pres">
      <dgm:prSet presAssocID="{7984A633-AB44-492D-B03E-75A1F1B45F0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F1B7F3-4E8A-46CA-977E-40C42B0AD6D4}" type="pres">
      <dgm:prSet presAssocID="{75688925-FE6E-4186-A574-E1919E40E749}" presName="spacer" presStyleCnt="0"/>
      <dgm:spPr/>
    </dgm:pt>
    <dgm:pt modelId="{D81217E2-5EC2-43A7-B3D4-94475E5B3CBC}" type="pres">
      <dgm:prSet presAssocID="{80A50247-D1A0-45A1-B065-9EF20DDA7FC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659042C-9C94-439C-A24F-2589702C4A8A}" type="presOf" srcId="{398D07A3-31E5-487A-9046-2646BCD4D719}" destId="{B975AD1D-69CA-484F-8E2A-7759350DDCA3}" srcOrd="0" destOrd="0" presId="urn:microsoft.com/office/officeart/2005/8/layout/vList2"/>
    <dgm:cxn modelId="{DEB9CF33-51A6-4B31-84D3-A33281BC4A94}" type="presOf" srcId="{92CDC973-42C4-4CD6-B4A7-9CC1C1711A67}" destId="{9625A076-50DA-4BB7-8A65-0C98D49AC1E0}" srcOrd="0" destOrd="0" presId="urn:microsoft.com/office/officeart/2005/8/layout/vList2"/>
    <dgm:cxn modelId="{F3FD5D4F-12D3-492C-BED8-F5A02A590452}" srcId="{398D07A3-31E5-487A-9046-2646BCD4D719}" destId="{80A50247-D1A0-45A1-B065-9EF20DDA7FCC}" srcOrd="3" destOrd="0" parTransId="{88534AC6-6551-4B4D-802D-5F283A1D076E}" sibTransId="{2FD3787B-673B-49AA-9FC7-F3413377C1B3}"/>
    <dgm:cxn modelId="{D61BAE7F-5430-4C5B-A229-8B265F29C400}" type="presOf" srcId="{C9B64950-B0F1-42CD-B7AD-C7C2EC7CE781}" destId="{4E385BED-D464-4D25-970A-C035CC77506D}" srcOrd="0" destOrd="0" presId="urn:microsoft.com/office/officeart/2005/8/layout/vList2"/>
    <dgm:cxn modelId="{A3F7EB93-186D-4287-96FD-562761F4F75D}" srcId="{398D07A3-31E5-487A-9046-2646BCD4D719}" destId="{92CDC973-42C4-4CD6-B4A7-9CC1C1711A67}" srcOrd="1" destOrd="0" parTransId="{401173A9-9658-47AD-BDB3-1A4994F7B55A}" sibTransId="{083CB794-FE73-4BCD-BDB5-68F85E7BBCF1}"/>
    <dgm:cxn modelId="{538E1FAF-8C2E-4C4A-BBD0-7E9AF8F75537}" srcId="{398D07A3-31E5-487A-9046-2646BCD4D719}" destId="{C9B64950-B0F1-42CD-B7AD-C7C2EC7CE781}" srcOrd="0" destOrd="0" parTransId="{D105E947-55AF-42AD-8925-9B7E8D0F079A}" sibTransId="{90B0C70C-9D33-4B2F-9159-07246698CF6F}"/>
    <dgm:cxn modelId="{AAA353D7-7840-4197-9BA4-15A127FCDAAA}" type="presOf" srcId="{7984A633-AB44-492D-B03E-75A1F1B45F02}" destId="{A1790ADE-4D0B-42DD-A0AC-7DA8E72EF331}" srcOrd="0" destOrd="0" presId="urn:microsoft.com/office/officeart/2005/8/layout/vList2"/>
    <dgm:cxn modelId="{6BC8BDF6-426E-4797-9985-DCDF91FF6C22}" srcId="{398D07A3-31E5-487A-9046-2646BCD4D719}" destId="{7984A633-AB44-492D-B03E-75A1F1B45F02}" srcOrd="2" destOrd="0" parTransId="{1B513C40-6D9D-40B6-A12F-A3890A77D5FF}" sibTransId="{75688925-FE6E-4186-A574-E1919E40E749}"/>
    <dgm:cxn modelId="{2CA0D3FC-530D-4812-B5F7-A00BF5C9178D}" type="presOf" srcId="{80A50247-D1A0-45A1-B065-9EF20DDA7FCC}" destId="{D81217E2-5EC2-43A7-B3D4-94475E5B3CBC}" srcOrd="0" destOrd="0" presId="urn:microsoft.com/office/officeart/2005/8/layout/vList2"/>
    <dgm:cxn modelId="{774C1B24-FDE6-4241-821B-B86E59E65A0F}" type="presParOf" srcId="{B975AD1D-69CA-484F-8E2A-7759350DDCA3}" destId="{4E385BED-D464-4D25-970A-C035CC77506D}" srcOrd="0" destOrd="0" presId="urn:microsoft.com/office/officeart/2005/8/layout/vList2"/>
    <dgm:cxn modelId="{2D3AF8D7-FD8E-4185-A268-45068908CCCC}" type="presParOf" srcId="{B975AD1D-69CA-484F-8E2A-7759350DDCA3}" destId="{5C2AE208-3D99-4808-8948-B1973B367255}" srcOrd="1" destOrd="0" presId="urn:microsoft.com/office/officeart/2005/8/layout/vList2"/>
    <dgm:cxn modelId="{B04B7429-05B2-4610-A132-A9627F031C92}" type="presParOf" srcId="{B975AD1D-69CA-484F-8E2A-7759350DDCA3}" destId="{9625A076-50DA-4BB7-8A65-0C98D49AC1E0}" srcOrd="2" destOrd="0" presId="urn:microsoft.com/office/officeart/2005/8/layout/vList2"/>
    <dgm:cxn modelId="{2E9C66E7-ABCA-44E2-BEA0-D267CEF2D969}" type="presParOf" srcId="{B975AD1D-69CA-484F-8E2A-7759350DDCA3}" destId="{4C3D08F4-5EF4-4B78-9E40-7F2D2253847A}" srcOrd="3" destOrd="0" presId="urn:microsoft.com/office/officeart/2005/8/layout/vList2"/>
    <dgm:cxn modelId="{1617E6AA-DFA7-4A82-A860-49C2ABB8F00A}" type="presParOf" srcId="{B975AD1D-69CA-484F-8E2A-7759350DDCA3}" destId="{A1790ADE-4D0B-42DD-A0AC-7DA8E72EF331}" srcOrd="4" destOrd="0" presId="urn:microsoft.com/office/officeart/2005/8/layout/vList2"/>
    <dgm:cxn modelId="{E6724A88-4249-4547-95CD-3D44E37EADA3}" type="presParOf" srcId="{B975AD1D-69CA-484F-8E2A-7759350DDCA3}" destId="{A7F1B7F3-4E8A-46CA-977E-40C42B0AD6D4}" srcOrd="5" destOrd="0" presId="urn:microsoft.com/office/officeart/2005/8/layout/vList2"/>
    <dgm:cxn modelId="{CA781CA6-E148-4A9C-B26A-560D3EA6A0C5}" type="presParOf" srcId="{B975AD1D-69CA-484F-8E2A-7759350DDCA3}" destId="{D81217E2-5EC2-43A7-B3D4-94475E5B3CB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8F55CC-8A86-4DE0-BEB6-87B902772F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68F456-F626-472C-B3EA-CE8845673A06}">
      <dgm:prSet/>
      <dgm:spPr/>
      <dgm:t>
        <a:bodyPr/>
        <a:lstStyle/>
        <a:p>
          <a:r>
            <a:rPr lang="en-US"/>
            <a:t>World Bank Economic Indicators</a:t>
          </a:r>
        </a:p>
      </dgm:t>
    </dgm:pt>
    <dgm:pt modelId="{E5AB76C2-CAFD-4AD0-8606-77395BDB428C}" type="parTrans" cxnId="{005A0816-29EB-4442-B02E-6FEABE53CF64}">
      <dgm:prSet/>
      <dgm:spPr/>
      <dgm:t>
        <a:bodyPr/>
        <a:lstStyle/>
        <a:p>
          <a:endParaRPr lang="en-US"/>
        </a:p>
      </dgm:t>
    </dgm:pt>
    <dgm:pt modelId="{48B01D3A-F15C-47A8-BE56-918F227DC264}" type="sibTrans" cxnId="{005A0816-29EB-4442-B02E-6FEABE53CF64}">
      <dgm:prSet/>
      <dgm:spPr/>
      <dgm:t>
        <a:bodyPr/>
        <a:lstStyle/>
        <a:p>
          <a:endParaRPr lang="en-US"/>
        </a:p>
      </dgm:t>
    </dgm:pt>
    <dgm:pt modelId="{3CF5F68B-6D23-402A-A899-284E4E823808}">
      <dgm:prSet/>
      <dgm:spPr/>
      <dgm:t>
        <a:bodyPr/>
        <a:lstStyle/>
        <a:p>
          <a:r>
            <a:rPr lang="en-US"/>
            <a:t>GDP per capita, Unemployment, Real Interest Rates</a:t>
          </a:r>
        </a:p>
      </dgm:t>
    </dgm:pt>
    <dgm:pt modelId="{EE82C05B-F491-4F1F-8636-710239F9BD31}" type="parTrans" cxnId="{DA2E4745-ACAC-45F5-AF4B-1A97F60D6F87}">
      <dgm:prSet/>
      <dgm:spPr/>
      <dgm:t>
        <a:bodyPr/>
        <a:lstStyle/>
        <a:p>
          <a:endParaRPr lang="en-US"/>
        </a:p>
      </dgm:t>
    </dgm:pt>
    <dgm:pt modelId="{8CA1DFD0-DADC-489E-A73F-BD2965AEE0AA}" type="sibTrans" cxnId="{DA2E4745-ACAC-45F5-AF4B-1A97F60D6F87}">
      <dgm:prSet/>
      <dgm:spPr/>
      <dgm:t>
        <a:bodyPr/>
        <a:lstStyle/>
        <a:p>
          <a:endParaRPr lang="en-US"/>
        </a:p>
      </dgm:t>
    </dgm:pt>
    <dgm:pt modelId="{6EDF0B10-4E66-4461-A9BC-B85D5B5E8B7D}" type="pres">
      <dgm:prSet presAssocID="{DA8F55CC-8A86-4DE0-BEB6-87B902772F00}" presName="root" presStyleCnt="0">
        <dgm:presLayoutVars>
          <dgm:dir/>
          <dgm:resizeHandles val="exact"/>
        </dgm:presLayoutVars>
      </dgm:prSet>
      <dgm:spPr/>
    </dgm:pt>
    <dgm:pt modelId="{BF7CEEBE-AC2C-4282-8081-CBACB4DD915F}" type="pres">
      <dgm:prSet presAssocID="{ED68F456-F626-472C-B3EA-CE8845673A06}" presName="compNode" presStyleCnt="0"/>
      <dgm:spPr/>
    </dgm:pt>
    <dgm:pt modelId="{2676B374-6EBF-48E0-AD82-81000A0A5A4A}" type="pres">
      <dgm:prSet presAssocID="{ED68F456-F626-472C-B3EA-CE8845673A06}" presName="bgRect" presStyleLbl="bgShp" presStyleIdx="0" presStyleCnt="2"/>
      <dgm:spPr/>
    </dgm:pt>
    <dgm:pt modelId="{96E6CE3E-6CA5-4E85-832E-7FAC2CD6F11C}" type="pres">
      <dgm:prSet presAssocID="{ED68F456-F626-472C-B3EA-CE8845673A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9E9F10B-6CDB-49B6-9793-5CBA121F8FF0}" type="pres">
      <dgm:prSet presAssocID="{ED68F456-F626-472C-B3EA-CE8845673A06}" presName="spaceRect" presStyleCnt="0"/>
      <dgm:spPr/>
    </dgm:pt>
    <dgm:pt modelId="{3C380C78-0CC8-413A-84EE-B976850D3D3E}" type="pres">
      <dgm:prSet presAssocID="{ED68F456-F626-472C-B3EA-CE8845673A06}" presName="parTx" presStyleLbl="revTx" presStyleIdx="0" presStyleCnt="2">
        <dgm:presLayoutVars>
          <dgm:chMax val="0"/>
          <dgm:chPref val="0"/>
        </dgm:presLayoutVars>
      </dgm:prSet>
      <dgm:spPr/>
    </dgm:pt>
    <dgm:pt modelId="{D707D8EF-3765-4C43-83E7-48D199C7C58A}" type="pres">
      <dgm:prSet presAssocID="{48B01D3A-F15C-47A8-BE56-918F227DC264}" presName="sibTrans" presStyleCnt="0"/>
      <dgm:spPr/>
    </dgm:pt>
    <dgm:pt modelId="{4C9F6860-C97E-4284-B18A-BD2A490798F8}" type="pres">
      <dgm:prSet presAssocID="{3CF5F68B-6D23-402A-A899-284E4E823808}" presName="compNode" presStyleCnt="0"/>
      <dgm:spPr/>
    </dgm:pt>
    <dgm:pt modelId="{2E5EEA85-6633-4ED7-ABDE-9B67C6C6CFB7}" type="pres">
      <dgm:prSet presAssocID="{3CF5F68B-6D23-402A-A899-284E4E823808}" presName="bgRect" presStyleLbl="bgShp" presStyleIdx="1" presStyleCnt="2"/>
      <dgm:spPr/>
    </dgm:pt>
    <dgm:pt modelId="{72F567FE-58E1-4614-854D-77B61CF3B342}" type="pres">
      <dgm:prSet presAssocID="{3CF5F68B-6D23-402A-A899-284E4E8238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0D7D7A1-E97A-400E-974C-D586F8694478}" type="pres">
      <dgm:prSet presAssocID="{3CF5F68B-6D23-402A-A899-284E4E823808}" presName="spaceRect" presStyleCnt="0"/>
      <dgm:spPr/>
    </dgm:pt>
    <dgm:pt modelId="{48ED14DC-98FD-439D-BEB1-03D2169F6E38}" type="pres">
      <dgm:prSet presAssocID="{3CF5F68B-6D23-402A-A899-284E4E82380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05A0816-29EB-4442-B02E-6FEABE53CF64}" srcId="{DA8F55CC-8A86-4DE0-BEB6-87B902772F00}" destId="{ED68F456-F626-472C-B3EA-CE8845673A06}" srcOrd="0" destOrd="0" parTransId="{E5AB76C2-CAFD-4AD0-8606-77395BDB428C}" sibTransId="{48B01D3A-F15C-47A8-BE56-918F227DC264}"/>
    <dgm:cxn modelId="{DA2E4745-ACAC-45F5-AF4B-1A97F60D6F87}" srcId="{DA8F55CC-8A86-4DE0-BEB6-87B902772F00}" destId="{3CF5F68B-6D23-402A-A899-284E4E823808}" srcOrd="1" destOrd="0" parTransId="{EE82C05B-F491-4F1F-8636-710239F9BD31}" sibTransId="{8CA1DFD0-DADC-489E-A73F-BD2965AEE0AA}"/>
    <dgm:cxn modelId="{9B776F71-D4DD-4A1A-A172-263212F20618}" type="presOf" srcId="{3CF5F68B-6D23-402A-A899-284E4E823808}" destId="{48ED14DC-98FD-439D-BEB1-03D2169F6E38}" srcOrd="0" destOrd="0" presId="urn:microsoft.com/office/officeart/2018/2/layout/IconVerticalSolidList"/>
    <dgm:cxn modelId="{67B27DC1-DD87-4295-A817-4C310767685B}" type="presOf" srcId="{DA8F55CC-8A86-4DE0-BEB6-87B902772F00}" destId="{6EDF0B10-4E66-4461-A9BC-B85D5B5E8B7D}" srcOrd="0" destOrd="0" presId="urn:microsoft.com/office/officeart/2018/2/layout/IconVerticalSolidList"/>
    <dgm:cxn modelId="{35C626E2-C40E-4322-8455-4958F0DD9153}" type="presOf" srcId="{ED68F456-F626-472C-B3EA-CE8845673A06}" destId="{3C380C78-0CC8-413A-84EE-B976850D3D3E}" srcOrd="0" destOrd="0" presId="urn:microsoft.com/office/officeart/2018/2/layout/IconVerticalSolidList"/>
    <dgm:cxn modelId="{1222829E-1DD6-418F-952E-08F29C5BFAC7}" type="presParOf" srcId="{6EDF0B10-4E66-4461-A9BC-B85D5B5E8B7D}" destId="{BF7CEEBE-AC2C-4282-8081-CBACB4DD915F}" srcOrd="0" destOrd="0" presId="urn:microsoft.com/office/officeart/2018/2/layout/IconVerticalSolidList"/>
    <dgm:cxn modelId="{8A053787-0FDD-464A-8AA8-9431B4C56A1F}" type="presParOf" srcId="{BF7CEEBE-AC2C-4282-8081-CBACB4DD915F}" destId="{2676B374-6EBF-48E0-AD82-81000A0A5A4A}" srcOrd="0" destOrd="0" presId="urn:microsoft.com/office/officeart/2018/2/layout/IconVerticalSolidList"/>
    <dgm:cxn modelId="{777A4674-9D51-4DFC-8586-1923A56FA8C7}" type="presParOf" srcId="{BF7CEEBE-AC2C-4282-8081-CBACB4DD915F}" destId="{96E6CE3E-6CA5-4E85-832E-7FAC2CD6F11C}" srcOrd="1" destOrd="0" presId="urn:microsoft.com/office/officeart/2018/2/layout/IconVerticalSolidList"/>
    <dgm:cxn modelId="{3EFBACEF-DE9C-4CD2-AEE4-4E9C30FE7270}" type="presParOf" srcId="{BF7CEEBE-AC2C-4282-8081-CBACB4DD915F}" destId="{19E9F10B-6CDB-49B6-9793-5CBA121F8FF0}" srcOrd="2" destOrd="0" presId="urn:microsoft.com/office/officeart/2018/2/layout/IconVerticalSolidList"/>
    <dgm:cxn modelId="{A9633747-50AD-431A-8125-E8324F295C27}" type="presParOf" srcId="{BF7CEEBE-AC2C-4282-8081-CBACB4DD915F}" destId="{3C380C78-0CC8-413A-84EE-B976850D3D3E}" srcOrd="3" destOrd="0" presId="urn:microsoft.com/office/officeart/2018/2/layout/IconVerticalSolidList"/>
    <dgm:cxn modelId="{12722D9F-07BC-4EF3-81BF-8F7B57B334A7}" type="presParOf" srcId="{6EDF0B10-4E66-4461-A9BC-B85D5B5E8B7D}" destId="{D707D8EF-3765-4C43-83E7-48D199C7C58A}" srcOrd="1" destOrd="0" presId="urn:microsoft.com/office/officeart/2018/2/layout/IconVerticalSolidList"/>
    <dgm:cxn modelId="{F5C24F79-E772-49AC-8557-89CF72F034CD}" type="presParOf" srcId="{6EDF0B10-4E66-4461-A9BC-B85D5B5E8B7D}" destId="{4C9F6860-C97E-4284-B18A-BD2A490798F8}" srcOrd="2" destOrd="0" presId="urn:microsoft.com/office/officeart/2018/2/layout/IconVerticalSolidList"/>
    <dgm:cxn modelId="{88895255-EAE9-4509-970F-76C3B89FB6BB}" type="presParOf" srcId="{4C9F6860-C97E-4284-B18A-BD2A490798F8}" destId="{2E5EEA85-6633-4ED7-ABDE-9B67C6C6CFB7}" srcOrd="0" destOrd="0" presId="urn:microsoft.com/office/officeart/2018/2/layout/IconVerticalSolidList"/>
    <dgm:cxn modelId="{4AEA3F99-31D5-4437-B249-ABF65AD9578A}" type="presParOf" srcId="{4C9F6860-C97E-4284-B18A-BD2A490798F8}" destId="{72F567FE-58E1-4614-854D-77B61CF3B342}" srcOrd="1" destOrd="0" presId="urn:microsoft.com/office/officeart/2018/2/layout/IconVerticalSolidList"/>
    <dgm:cxn modelId="{9AA8B4DE-6D85-4F5A-B71A-532DE537C5D6}" type="presParOf" srcId="{4C9F6860-C97E-4284-B18A-BD2A490798F8}" destId="{D0D7D7A1-E97A-400E-974C-D586F8694478}" srcOrd="2" destOrd="0" presId="urn:microsoft.com/office/officeart/2018/2/layout/IconVerticalSolidList"/>
    <dgm:cxn modelId="{1C99FB8E-E976-4BAD-BD28-BB9AC695095A}" type="presParOf" srcId="{4C9F6860-C97E-4284-B18A-BD2A490798F8}" destId="{48ED14DC-98FD-439D-BEB1-03D2169F6E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85BED-D464-4D25-970A-C035CC77506D}">
      <dsp:nvSpPr>
        <dsp:cNvPr id="0" name=""/>
        <dsp:cNvSpPr/>
      </dsp:nvSpPr>
      <dsp:spPr>
        <a:xfrm>
          <a:off x="0" y="73611"/>
          <a:ext cx="7003777" cy="1350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Old website build</a:t>
          </a:r>
        </a:p>
      </dsp:txBody>
      <dsp:txXfrm>
        <a:off x="65934" y="139545"/>
        <a:ext cx="6871909" cy="1218787"/>
      </dsp:txXfrm>
    </dsp:sp>
    <dsp:sp modelId="{9625A076-50DA-4BB7-8A65-0C98D49AC1E0}">
      <dsp:nvSpPr>
        <dsp:cNvPr id="0" name=""/>
        <dsp:cNvSpPr/>
      </dsp:nvSpPr>
      <dsp:spPr>
        <a:xfrm>
          <a:off x="0" y="1522187"/>
          <a:ext cx="7003777" cy="1350655"/>
        </a:xfrm>
        <a:prstGeom prst="round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Subsections for Blitz, Rapid, Standard</a:t>
          </a:r>
        </a:p>
      </dsp:txBody>
      <dsp:txXfrm>
        <a:off x="65934" y="1588121"/>
        <a:ext cx="6871909" cy="1218787"/>
      </dsp:txXfrm>
    </dsp:sp>
    <dsp:sp modelId="{A1790ADE-4D0B-42DD-A0AC-7DA8E72EF331}">
      <dsp:nvSpPr>
        <dsp:cNvPr id="0" name=""/>
        <dsp:cNvSpPr/>
      </dsp:nvSpPr>
      <dsp:spPr>
        <a:xfrm>
          <a:off x="0" y="2970762"/>
          <a:ext cx="7003777" cy="1350655"/>
        </a:xfrm>
        <a:prstGeom prst="roundRect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GitHub</a:t>
          </a:r>
        </a:p>
      </dsp:txBody>
      <dsp:txXfrm>
        <a:off x="65934" y="3036696"/>
        <a:ext cx="6871909" cy="1218787"/>
      </dsp:txXfrm>
    </dsp:sp>
    <dsp:sp modelId="{D81217E2-5EC2-43A7-B3D4-94475E5B3CBC}">
      <dsp:nvSpPr>
        <dsp:cNvPr id="0" name=""/>
        <dsp:cNvSpPr/>
      </dsp:nvSpPr>
      <dsp:spPr>
        <a:xfrm>
          <a:off x="0" y="4419337"/>
          <a:ext cx="7003777" cy="135065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Clean and Combine Standard Rankings from 2001-2005</a:t>
          </a:r>
        </a:p>
      </dsp:txBody>
      <dsp:txXfrm>
        <a:off x="65934" y="4485271"/>
        <a:ext cx="6871909" cy="1218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6B374-6EBF-48E0-AD82-81000A0A5A4A}">
      <dsp:nvSpPr>
        <dsp:cNvPr id="0" name=""/>
        <dsp:cNvSpPr/>
      </dsp:nvSpPr>
      <dsp:spPr>
        <a:xfrm>
          <a:off x="0" y="949585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6CE3E-6CA5-4E85-832E-7FAC2CD6F11C}">
      <dsp:nvSpPr>
        <dsp:cNvPr id="0" name=""/>
        <dsp:cNvSpPr/>
      </dsp:nvSpPr>
      <dsp:spPr>
        <a:xfrm>
          <a:off x="530307" y="1344029"/>
          <a:ext cx="964194" cy="964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80C78-0CC8-413A-84EE-B976850D3D3E}">
      <dsp:nvSpPr>
        <dsp:cNvPr id="0" name=""/>
        <dsp:cNvSpPr/>
      </dsp:nvSpPr>
      <dsp:spPr>
        <a:xfrm>
          <a:off x="2024809" y="949585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World Bank Economic Indicators</a:t>
          </a:r>
        </a:p>
      </dsp:txBody>
      <dsp:txXfrm>
        <a:off x="2024809" y="949585"/>
        <a:ext cx="4978967" cy="1753081"/>
      </dsp:txXfrm>
    </dsp:sp>
    <dsp:sp modelId="{2E5EEA85-6633-4ED7-ABDE-9B67C6C6CFB7}">
      <dsp:nvSpPr>
        <dsp:cNvPr id="0" name=""/>
        <dsp:cNvSpPr/>
      </dsp:nvSpPr>
      <dsp:spPr>
        <a:xfrm>
          <a:off x="0" y="3140937"/>
          <a:ext cx="7003777" cy="175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567FE-58E1-4614-854D-77B61CF3B342}">
      <dsp:nvSpPr>
        <dsp:cNvPr id="0" name=""/>
        <dsp:cNvSpPr/>
      </dsp:nvSpPr>
      <dsp:spPr>
        <a:xfrm>
          <a:off x="530307" y="3535381"/>
          <a:ext cx="964194" cy="964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D14DC-98FD-439D-BEB1-03D2169F6E38}">
      <dsp:nvSpPr>
        <dsp:cNvPr id="0" name=""/>
        <dsp:cNvSpPr/>
      </dsp:nvSpPr>
      <dsp:spPr>
        <a:xfrm>
          <a:off x="2024809" y="3140937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GDP per capita, Unemployment, Real Interest Rates</a:t>
          </a:r>
        </a:p>
      </dsp:txBody>
      <dsp:txXfrm>
        <a:off x="2024809" y="3140937"/>
        <a:ext cx="4978967" cy="175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9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0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8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5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8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7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5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Chess checkmate">
            <a:extLst>
              <a:ext uri="{FF2B5EF4-FFF2-40B4-BE49-F238E27FC236}">
                <a16:creationId xmlns:a16="http://schemas.microsoft.com/office/drawing/2014/main" id="{FCC4BD0D-384B-7D68-90B1-40F5CBCDB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636" r="6" b="6970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Chess and Economic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Sam Campbell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9031-AE81-421D-A916-6D94E980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2A0F-3433-EB12-6139-8AA7EA7F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Personal Interest</a:t>
            </a:r>
          </a:p>
          <a:p>
            <a:r>
              <a:rPr lang="en-US" dirty="0"/>
              <a:t>Popularization of Chess in the U.S.</a:t>
            </a:r>
          </a:p>
          <a:p>
            <a:r>
              <a:rPr lang="en-US" dirty="0"/>
              <a:t>Studies on Sports and Economics</a:t>
            </a:r>
          </a:p>
          <a:p>
            <a:r>
              <a:rPr lang="en-US" dirty="0"/>
              <a:t>Pre-Computing Age</a:t>
            </a:r>
          </a:p>
        </p:txBody>
      </p:sp>
    </p:spTree>
    <p:extLst>
      <p:ext uri="{BB962C8B-B14F-4D97-AF65-F5344CB8AC3E}">
        <p14:creationId xmlns:p14="http://schemas.microsoft.com/office/powerpoint/2010/main" val="78020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89BDBF-FC85-35A1-B03A-7A5BFAD2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>
                <a:cs typeface="Sabon Next LT"/>
              </a:rPr>
              <a:t>FIDE Chess Ranking Data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2E65CD-0ED6-E0E9-D5AE-388CE1833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836074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814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04498B-761B-FE2F-1195-77A7A68D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>
                <a:cs typeface="Sabon Next LT"/>
              </a:rPr>
              <a:t>Economic Development Data</a:t>
            </a:r>
            <a:endParaRPr lang="en-US" sz="400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B84CA659-D584-C79D-6B68-9FC272D01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399037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575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FE7A50-2D5F-4DF3-B28D-A8F7E624D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26F236B-5DB7-4DCD-947A-8DDD0C76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CC716D4-FE59-42BE-AA9B-254EF6C1B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1BED02-B9DC-43BF-6CC4-1BF5472E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5562600" cy="2607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Base 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B2E3AA-B9C0-ECAA-E4E8-4F4EFBD5E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500" y="893927"/>
            <a:ext cx="7210146" cy="56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1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CABB-99C3-37A2-E6C1-AF998BE2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Where are the Top Players From? (2001-2005)</a:t>
            </a:r>
            <a:endParaRPr lang="en-US" dirty="0"/>
          </a:p>
        </p:txBody>
      </p:sp>
      <p:pic>
        <p:nvPicPr>
          <p:cNvPr id="4" name="Content Placeholder 3" descr="A graph of blue bars&#10;&#10;Description automatically generated">
            <a:extLst>
              <a:ext uri="{FF2B5EF4-FFF2-40B4-BE49-F238E27FC236}">
                <a16:creationId xmlns:a16="http://schemas.microsoft.com/office/drawing/2014/main" id="{BD397D94-2239-A486-5B26-66E59CF9C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989931"/>
            <a:ext cx="6858000" cy="4114800"/>
          </a:xfrm>
        </p:spPr>
      </p:pic>
    </p:spTree>
    <p:extLst>
      <p:ext uri="{BB962C8B-B14F-4D97-AF65-F5344CB8AC3E}">
        <p14:creationId xmlns:p14="http://schemas.microsoft.com/office/powerpoint/2010/main" val="336403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4D97-7107-AD49-99F5-63976CB8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One-Way Fixed Effect Regression</a:t>
            </a:r>
            <a:endParaRPr lang="en-US" dirty="0"/>
          </a:p>
        </p:txBody>
      </p:sp>
      <p:pic>
        <p:nvPicPr>
          <p:cNvPr id="4" name="Content Placeholder 3" descr="A white sheet with black text&#10;&#10;Description automatically generated">
            <a:extLst>
              <a:ext uri="{FF2B5EF4-FFF2-40B4-BE49-F238E27FC236}">
                <a16:creationId xmlns:a16="http://schemas.microsoft.com/office/drawing/2014/main" id="{BD0B8AF2-9FA2-C7E5-6EB9-F9BE73471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363" y="1949450"/>
            <a:ext cx="6829274" cy="4195763"/>
          </a:xfrm>
        </p:spPr>
      </p:pic>
    </p:spTree>
    <p:extLst>
      <p:ext uri="{BB962C8B-B14F-4D97-AF65-F5344CB8AC3E}">
        <p14:creationId xmlns:p14="http://schemas.microsoft.com/office/powerpoint/2010/main" val="240048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3BB2-822F-A782-6AAC-B283A682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Implications for Stakeholders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43A1-A238-F813-AF04-EBD5C5EF7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Chess as a low barrier to entry activity</a:t>
            </a:r>
          </a:p>
          <a:p>
            <a:r>
              <a:rPr lang="en-US" dirty="0"/>
              <a:t>Promising for Nations looking to improve their Chess programs</a:t>
            </a:r>
          </a:p>
          <a:p>
            <a:r>
              <a:rPr lang="en-US" dirty="0"/>
              <a:t>Would the results stay the same today? (ex: Neimann </a:t>
            </a:r>
            <a:r>
              <a:rPr lang="en-US" dirty="0" err="1"/>
              <a:t>v.s</a:t>
            </a:r>
            <a:r>
              <a:rPr lang="en-US" dirty="0"/>
              <a:t>. Carlsen)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3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F673-5A9A-5E7C-F073-85A09F9E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Ethical, Legal, and Societal Implications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5EB6-E442-3931-AED3-060014B0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Non-causal and no reverse causality (hopefully)</a:t>
            </a:r>
          </a:p>
          <a:p>
            <a:r>
              <a:rPr lang="en-US" dirty="0"/>
              <a:t>Cultural shifts and nationwide Chess improvement</a:t>
            </a:r>
          </a:p>
          <a:p>
            <a:r>
              <a:rPr lang="en-US" dirty="0"/>
              <a:t>Further Research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95989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DappledVTI</vt:lpstr>
      <vt:lpstr>Chess and Economic Development</vt:lpstr>
      <vt:lpstr>Background</vt:lpstr>
      <vt:lpstr>FIDE Chess Ranking Data</vt:lpstr>
      <vt:lpstr>Economic Development Data</vt:lpstr>
      <vt:lpstr>Base Data</vt:lpstr>
      <vt:lpstr>Where are the Top Players From? (2001-2005)</vt:lpstr>
      <vt:lpstr>One-Way Fixed Effect Regression</vt:lpstr>
      <vt:lpstr>Implications for Stakeholders</vt:lpstr>
      <vt:lpstr>Ethical, Legal, and Societal 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149</cp:revision>
  <dcterms:created xsi:type="dcterms:W3CDTF">2024-02-27T14:12:50Z</dcterms:created>
  <dcterms:modified xsi:type="dcterms:W3CDTF">2024-02-27T17:59:09Z</dcterms:modified>
</cp:coreProperties>
</file>