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70" r:id="rId6"/>
    <p:sldId id="263" r:id="rId7"/>
    <p:sldId id="264" r:id="rId8"/>
    <p:sldId id="272" r:id="rId9"/>
    <p:sldId id="266" r:id="rId10"/>
    <p:sldId id="271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582"/>
  </p:normalViewPr>
  <p:slideViewPr>
    <p:cSldViewPr snapToGrid="0">
      <p:cViewPr>
        <p:scale>
          <a:sx n="83" d="100"/>
          <a:sy n="83" d="100"/>
        </p:scale>
        <p:origin x="5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2063F-5AED-9E43-850D-12DF67B7E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71337-CBF3-FA4F-8124-3D58CEC31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udofiaetietop</a:t>
            </a:r>
            <a:r>
              <a:rPr lang="en-US" dirty="0"/>
              <a:t>/webscrapping-beautifulsoup-or-selenium-3467edb3c0d9#:~:text=Beautiful%20Soup%20is%20effective%20at,online%20interaction%20and%20browser%20automation.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1337-CBF3-FA4F-8124-3D58CEC31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6F61-1EB2-6C4D-491B-36EFF6DD8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77980-5113-6C22-E372-286C20938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FFBD-0516-504B-2F21-281DE0CF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DB55-4E69-80B0-E67E-127233F0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3514-1A6F-67C4-6305-B4A69291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10DA-2CEB-C955-2649-91D686C9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9DAFA-0D43-C30B-B2B5-3A2F6A9CE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2098-F738-82B9-7CC5-C9E0408F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8267-0F59-D7EA-6F92-6060D005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245B7-2991-1905-9300-2B396B83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427A8-5BFD-48B0-880C-0CBE13F5E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D9D12-1C09-9FA7-24B8-3728C3BD3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1471-5749-F1CB-A546-7E7C4ABE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AAC5D-F45F-A61F-9321-6A828DB1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DBB-06A3-9914-880E-FBEE5483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2829-2F82-7771-2203-F9BDBDD5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0C60-7A41-8D00-C357-50F7F51C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D73F-623D-0F80-6119-5B203D23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8341-9B85-4CF5-7AD4-75933783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A80F-0C57-06E2-9E94-E2A6C45F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4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44BA-6965-283D-84CF-36ECAD47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380EF-791D-08A8-0BD0-9ECB9F09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DB30-2640-1746-DEE4-C1C86EA2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007E-6B69-91A6-78C8-78585FBF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FDB0-1DA7-A683-15EB-4562924C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30BA-3B98-8E1A-AF99-33723910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8846-66CE-DB60-611F-A4F0ECDA0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59095-3C69-A203-7AEB-66D47274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09948-C7D9-3AD8-A2AC-25399559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43780-F55C-183C-3EF5-78FD6F77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F5BBE-35AA-502E-C8CE-2703AF8B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FFAC-9027-23A0-DBA5-3F9C94C6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8092-0F79-DBBD-CEC7-87966BC0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F9E6F-5EF0-A37A-10BD-F75B1D02C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DFCEB-253B-8C43-1F5F-B26B3DDE7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F6737-FFB2-CA8F-40E2-5FC92696D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B1A95-23B2-EFF7-F336-D27CB195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39619-DC8B-D3A0-4499-2EDB602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068E0-C7D7-C072-0632-ED5D05A5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9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41CF-0789-999B-EC57-6964D09D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3BE34-A7EF-33A5-68C2-62C936C8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8A1C-C149-1C1E-7272-A9016CB7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24DA6-DF84-3D75-5E59-E814B281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7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E579C-667D-81F3-BAC8-9A96DB3B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4769F-12C8-D2D7-3E1B-6E15E704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CBEBD-A09F-9766-7FDB-B902279E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FA7C-6A3E-4AF7-2769-B665B2AA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EF2-8B23-4CC9-6575-A29F249C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75897-6A7A-A874-6F9B-5B6F38CD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D99-C197-2883-1168-E882AEDB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F1899-3FC7-C16A-FFDC-0F0401AA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1C67-2D1E-D502-691E-489AE256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CF75-DAED-1A83-4932-61F4C722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44406-3070-2A8F-77C7-05C75725F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480BE-8A6E-BC20-D5F7-1F2024AC1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4563A-F1A5-AE38-23CB-90CABFE0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3D88-05CE-B6DE-7B3C-1D2B9898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5F2A6-338C-DC92-5939-3C4687DD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0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C00F8-492A-B4A7-CF67-E6B11903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9347-50E8-3E9D-7DE7-8FD2860A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0E51-3B54-36D2-0767-FCE8B3C09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877-6D81-194F-84B7-4BC7BDE3AE84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208A-02CE-D858-43D4-3C36AC2E4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FC1D-489B-3E1B-A3C8-D9EB564B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129-EDAE-9F45-A400-D7983DDF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how-to-use-selenium-to-web-scrape-with-example-80f9b23a843a" TargetMode="External"/><Relationship Id="rId3" Type="http://schemas.openxmlformats.org/officeDocument/2006/relationships/hyperlink" Target="https://www.scaler.com/topics/data-science/web-scraping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routines.statistics.html" TargetMode="External"/><Relationship Id="rId2" Type="http://schemas.openxmlformats.org/officeDocument/2006/relationships/hyperlink" Target="https://pandas.pydata.org/docs/reference/i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ata system&#10;&#10;Description automatically generated">
            <a:extLst>
              <a:ext uri="{FF2B5EF4-FFF2-40B4-BE49-F238E27FC236}">
                <a16:creationId xmlns:a16="http://schemas.microsoft.com/office/drawing/2014/main" id="{6CBB490B-94E3-C9FE-9C74-C879AADF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603422"/>
            <a:ext cx="6286500" cy="520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3A77D-8309-DDFB-4311-933BCF3A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88" y="-406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Data 200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22778-04EB-976E-DE63-AE8C820C5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91" y="2339161"/>
            <a:ext cx="4907238" cy="806995"/>
          </a:xfrm>
        </p:spPr>
        <p:txBody>
          <a:bodyPr>
            <a:normAutofit fontScale="92500"/>
          </a:bodyPr>
          <a:lstStyle/>
          <a:p>
            <a:r>
              <a:rPr lang="en-US" sz="4800" b="1" i="0" u="none" strike="noStrike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Data Management</a:t>
            </a:r>
          </a:p>
          <a:p>
            <a:endParaRPr 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1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F379E9-5B4D-7F65-A0A0-75794F64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330" y="-343583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IPython</a:t>
            </a:r>
            <a:r>
              <a:rPr lang="en-US" sz="52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SQL Magic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A9075F-5FE9-8378-888E-82D81772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4" y="1283701"/>
            <a:ext cx="4391168" cy="54379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4A836BD-1215-1379-AC1A-CB5F7B8044B4}"/>
              </a:ext>
            </a:extLst>
          </p:cNvPr>
          <p:cNvGrpSpPr/>
          <p:nvPr/>
        </p:nvGrpSpPr>
        <p:grpSpPr>
          <a:xfrm>
            <a:off x="6310966" y="1487130"/>
            <a:ext cx="5041309" cy="5246176"/>
            <a:chOff x="5661796" y="611906"/>
            <a:chExt cx="5690479" cy="61214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0B9CDCB-5418-911A-F67A-9434A520D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1796" y="611906"/>
              <a:ext cx="5372100" cy="6121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849706-81C2-0D7E-DC35-94A94C513FC0}"/>
                </a:ext>
              </a:extLst>
            </p:cNvPr>
            <p:cNvSpPr/>
            <p:nvPr/>
          </p:nvSpPr>
          <p:spPr>
            <a:xfrm>
              <a:off x="8539566" y="2712203"/>
              <a:ext cx="2812709" cy="32546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91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5C263F-1AC6-124D-DFBE-63677CD1837A}"/>
              </a:ext>
            </a:extLst>
          </p:cNvPr>
          <p:cNvSpPr txBox="1">
            <a:spLocks/>
          </p:cNvSpPr>
          <p:nvPr/>
        </p:nvSpPr>
        <p:spPr>
          <a:xfrm>
            <a:off x="727128" y="319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C00000"/>
                </a:solidFill>
              </a:rPr>
              <a:t>Webscrapping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4BD508-5133-B0B7-38BC-92950081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973" y="2244079"/>
            <a:ext cx="6446003" cy="3189288"/>
          </a:xfrm>
        </p:spPr>
        <p:txBody>
          <a:bodyPr/>
          <a:lstStyle/>
          <a:p>
            <a:r>
              <a:rPr lang="en-US" b="1" i="0" u="none" strike="noStrike" dirty="0">
                <a:effectLst/>
                <a:latin typeface="__Source_Sans_Pro_fea366"/>
              </a:rPr>
              <a:t>Identify the URLs</a:t>
            </a:r>
          </a:p>
          <a:p>
            <a:r>
              <a:rPr lang="en-US" b="1" i="0" u="none" strike="noStrike" dirty="0">
                <a:effectLst/>
                <a:latin typeface="__Source_Sans_Pro_fea366"/>
              </a:rPr>
              <a:t>Inspect the Webpage</a:t>
            </a:r>
          </a:p>
          <a:p>
            <a:r>
              <a:rPr lang="en-US" b="1" i="0" u="none" strike="noStrike" dirty="0">
                <a:effectLst/>
                <a:latin typeface="__Source_Sans_Pro_fea366"/>
              </a:rPr>
              <a:t>Identify the Data You Want to Scrape</a:t>
            </a:r>
          </a:p>
          <a:p>
            <a:r>
              <a:rPr lang="en-US" b="1" i="0" u="none" strike="noStrike" dirty="0">
                <a:effectLst/>
                <a:latin typeface="__Source_Sans_Pro_fea366"/>
              </a:rPr>
              <a:t>Write Code for Web Scraping</a:t>
            </a:r>
          </a:p>
          <a:p>
            <a:r>
              <a:rPr lang="en-US" b="1" i="0" u="none" strike="noStrike" dirty="0">
                <a:effectLst/>
                <a:latin typeface="__Source_Sans_Pro_fea366"/>
              </a:rPr>
              <a:t>Code Execution</a:t>
            </a:r>
          </a:p>
          <a:p>
            <a:r>
              <a:rPr lang="en-US" b="1" i="0" u="none" strike="noStrike" dirty="0">
                <a:effectLst/>
                <a:latin typeface="__Source_Sans_Pro_fea366"/>
              </a:rPr>
              <a:t>Store Final Data</a:t>
            </a:r>
          </a:p>
          <a:p>
            <a:endParaRPr lang="en-US" dirty="0"/>
          </a:p>
        </p:txBody>
      </p:sp>
      <p:pic>
        <p:nvPicPr>
          <p:cNvPr id="12" name="Picture 11" descr="A diagram of a computer that is being scrapping&#10;&#10;Description automatically generated with medium confidence">
            <a:extLst>
              <a:ext uri="{FF2B5EF4-FFF2-40B4-BE49-F238E27FC236}">
                <a16:creationId xmlns:a16="http://schemas.microsoft.com/office/drawing/2014/main" id="{58956A62-7F0F-6CC7-0F17-C19A0F66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02" y="2372559"/>
            <a:ext cx="5908098" cy="29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1A1368-57E5-2B23-16A8-89D49CFF759D}"/>
              </a:ext>
            </a:extLst>
          </p:cNvPr>
          <p:cNvSpPr txBox="1"/>
          <p:nvPr/>
        </p:nvSpPr>
        <p:spPr>
          <a:xfrm>
            <a:off x="2847765" y="243170"/>
            <a:ext cx="65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none" strike="noStrike" dirty="0">
                <a:solidFill>
                  <a:srgbClr val="C00000"/>
                </a:solidFill>
                <a:effectLst/>
                <a:latin typeface="var(--header-font-family)"/>
              </a:rPr>
              <a:t>Useful Libraries for Web Scraping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BE974-0B76-39A7-E8C7-0466D1375A01}"/>
              </a:ext>
            </a:extLst>
          </p:cNvPr>
          <p:cNvSpPr txBox="1"/>
          <p:nvPr/>
        </p:nvSpPr>
        <p:spPr>
          <a:xfrm>
            <a:off x="285526" y="2132809"/>
            <a:ext cx="597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https://www.scaler.com/topics/data-science/web-scraping/</a:t>
            </a:r>
            <a:endParaRPr lang="en-US" dirty="0"/>
          </a:p>
        </p:txBody>
      </p:sp>
      <p:pic>
        <p:nvPicPr>
          <p:cNvPr id="16" name="Picture 1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984AFBA-8D5F-0F79-F990-A7439C7A4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95" y="3290317"/>
            <a:ext cx="5495444" cy="2211581"/>
          </a:xfrm>
          <a:prstGeom prst="rect">
            <a:avLst/>
          </a:prstGeom>
        </p:spPr>
      </p:pic>
      <p:pic>
        <p:nvPicPr>
          <p:cNvPr id="19" name="Picture 18" descr="A close-up of a webdriver&#10;&#10;Description automatically generated">
            <a:extLst>
              <a:ext uri="{FF2B5EF4-FFF2-40B4-BE49-F238E27FC236}">
                <a16:creationId xmlns:a16="http://schemas.microsoft.com/office/drawing/2014/main" id="{9ED32F1A-3DCE-91EB-D6F4-CDC6B7CAD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88" y="3290318"/>
            <a:ext cx="5449142" cy="7523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7CFC77-FC14-85F6-113F-B4B47D5B0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487" y="4267086"/>
            <a:ext cx="5449141" cy="404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EE4CDA-C3C3-37A3-AFF4-E021E7431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486" y="4888582"/>
            <a:ext cx="5449141" cy="4046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4FC052-DE3C-3ACD-34FE-E652E173798E}"/>
              </a:ext>
            </a:extLst>
          </p:cNvPr>
          <p:cNvSpPr/>
          <p:nvPr/>
        </p:nvSpPr>
        <p:spPr>
          <a:xfrm>
            <a:off x="1845967" y="1659101"/>
            <a:ext cx="23150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 Soup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186DF9-A57F-53B6-0B69-8AA7AC457252}"/>
              </a:ext>
            </a:extLst>
          </p:cNvPr>
          <p:cNvSpPr/>
          <p:nvPr/>
        </p:nvSpPr>
        <p:spPr>
          <a:xfrm>
            <a:off x="8411791" y="1675382"/>
            <a:ext cx="1534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A499A2-239B-0DEC-F9FA-99825C9C83AE}"/>
              </a:ext>
            </a:extLst>
          </p:cNvPr>
          <p:cNvSpPr txBox="1"/>
          <p:nvPr/>
        </p:nvSpPr>
        <p:spPr>
          <a:xfrm>
            <a:off x="6575488" y="2152910"/>
            <a:ext cx="520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https://towardsdatascience.com/how-to-use-selenium-to-web-scrape-with-example-80f9b23a843a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9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81B3-4B77-CAF9-D301-3B0F7C46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Three Main Sources of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D23A-4D83-56CF-037E-6CF1A2CD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22222"/>
                </a:solidFill>
                <a:effectLst/>
                <a:latin typeface="inherit"/>
              </a:rPr>
              <a:t>Local files: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inherit"/>
              </a:rPr>
              <a:t> files downloaded or present in the file system.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222222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22222"/>
                </a:solidFill>
                <a:effectLst/>
                <a:latin typeface="inherit"/>
              </a:rPr>
              <a:t>Relational databases: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inherit"/>
              </a:rPr>
              <a:t> provides data in the form of relational tables in response to queries 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222222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22222"/>
                </a:solidFill>
                <a:effectLst/>
                <a:latin typeface="inherit"/>
              </a:rPr>
              <a:t>API Service Providers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inherit"/>
              </a:rPr>
              <a:t>: “Application Programming Interface, (API)” allows clients to access data over the network.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79505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72851-C183-08B4-45D0-58A62454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b="1" i="0" u="none" strike="noStrike" dirty="0">
                <a:solidFill>
                  <a:srgbClr val="C00000"/>
                </a:solidFill>
                <a:effectLst/>
                <a:latin typeface="Source Sans Pro" panose="020B0503030403020204" pitchFamily="34" charset="0"/>
              </a:rPr>
              <a:t>The Three Main Data Models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23BB-79BC-7D5F-B448-058B7085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endParaRPr lang="en-US" sz="1800" b="0" i="0" u="none" strike="noStrike" dirty="0">
              <a:effectLst/>
              <a:latin typeface="Source Sans Pro" panose="020B0503030403020204" pitchFamily="34" charset="0"/>
            </a:endParaRPr>
          </a:p>
          <a:p>
            <a:pPr marL="0" indent="0" fontAlgn="base">
              <a:buNone/>
            </a:pPr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1. Tabular data model</a:t>
            </a:r>
          </a:p>
          <a:p>
            <a:pPr marL="0" indent="0" fontAlgn="base">
              <a:buNone/>
            </a:pPr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2. Relational data model</a:t>
            </a:r>
          </a:p>
          <a:p>
            <a:pPr marL="0" indent="0" fontAlgn="base">
              <a:buNone/>
            </a:pPr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3. Hierarchical data model</a:t>
            </a:r>
          </a:p>
          <a:p>
            <a:endParaRPr lang="en-US" sz="1800" dirty="0"/>
          </a:p>
        </p:txBody>
      </p:sp>
      <p:pic>
        <p:nvPicPr>
          <p:cNvPr id="1030" name="Picture 6" descr="What is a Hierarchical Database? Definition and FAQs | HEAVY.AI">
            <a:extLst>
              <a:ext uri="{FF2B5EF4-FFF2-40B4-BE49-F238E27FC236}">
                <a16:creationId xmlns:a16="http://schemas.microsoft.com/office/drawing/2014/main" id="{946C448C-AD5C-BC93-4929-27000B4BD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29" y="3106241"/>
            <a:ext cx="4105403" cy="257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ional vs Non-Relational Databases | insightsoftware">
            <a:extLst>
              <a:ext uri="{FF2B5EF4-FFF2-40B4-BE49-F238E27FC236}">
                <a16:creationId xmlns:a16="http://schemas.microsoft.com/office/drawing/2014/main" id="{17D0AB0C-D2A6-5252-A6FE-5F78B652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1528" y="3341670"/>
            <a:ext cx="3975955" cy="1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xcel Tabular Data • Excel Table • My Online Training Hub">
            <a:extLst>
              <a:ext uri="{FF2B5EF4-FFF2-40B4-BE49-F238E27FC236}">
                <a16:creationId xmlns:a16="http://schemas.microsoft.com/office/drawing/2014/main" id="{F08BE55F-1C96-168C-00E2-1E9C5FF1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7517" y="3480402"/>
            <a:ext cx="3584448" cy="160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ED10C-7A93-35D0-917B-9817912C1507}"/>
              </a:ext>
            </a:extLst>
          </p:cNvPr>
          <p:cNvSpPr txBox="1"/>
          <p:nvPr/>
        </p:nvSpPr>
        <p:spPr>
          <a:xfrm>
            <a:off x="9266146" y="5785122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Tabular data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4FF26-A76A-A4E6-FF3A-26C08E0488A1}"/>
              </a:ext>
            </a:extLst>
          </p:cNvPr>
          <p:cNvSpPr txBox="1"/>
          <p:nvPr/>
        </p:nvSpPr>
        <p:spPr>
          <a:xfrm>
            <a:off x="5296545" y="5785122"/>
            <a:ext cx="2530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Relational data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4ED2E-DEA6-4F75-5D91-C4EFDBA72169}"/>
              </a:ext>
            </a:extLst>
          </p:cNvPr>
          <p:cNvSpPr txBox="1"/>
          <p:nvPr/>
        </p:nvSpPr>
        <p:spPr>
          <a:xfrm>
            <a:off x="882390" y="5785122"/>
            <a:ext cx="2744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Hierarchical data model</a:t>
            </a:r>
          </a:p>
        </p:txBody>
      </p:sp>
    </p:spTree>
    <p:extLst>
      <p:ext uri="{BB962C8B-B14F-4D97-AF65-F5344CB8AC3E}">
        <p14:creationId xmlns:p14="http://schemas.microsoft.com/office/powerpoint/2010/main" val="16361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3492-E764-4AD7-246B-4A93D6DE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546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Jupyter</a:t>
            </a:r>
            <a:r>
              <a:rPr lang="en-US" b="1" dirty="0">
                <a:solidFill>
                  <a:srgbClr val="C00000"/>
                </a:solidFill>
              </a:rPr>
              <a:t> notebook + </a:t>
            </a:r>
            <a:r>
              <a:rPr lang="en-US" b="1" dirty="0" err="1">
                <a:solidFill>
                  <a:srgbClr val="C00000"/>
                </a:solidFill>
              </a:rPr>
              <a:t>Github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6F89-835E-9D82-1FA8-30DFFC4E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83" y="2766218"/>
            <a:ext cx="10515600" cy="13255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How do you call a snake that’s exactly 3.14 meters long?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3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65B1E-DD7D-B13A-7A99-D69D1AD3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546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Panda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B3EC0-5B7E-8587-3476-2071DC990C49}"/>
              </a:ext>
            </a:extLst>
          </p:cNvPr>
          <p:cNvSpPr txBox="1"/>
          <p:nvPr/>
        </p:nvSpPr>
        <p:spPr>
          <a:xfrm>
            <a:off x="838200" y="2228671"/>
            <a:ext cx="9628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2"/>
              </a:rPr>
              <a:t>https://pandas.pydata.org/docs/reference/io.html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1E3CAD-A424-E7C8-1DC9-B988957EB112}"/>
              </a:ext>
            </a:extLst>
          </p:cNvPr>
          <p:cNvSpPr txBox="1">
            <a:spLocks/>
          </p:cNvSpPr>
          <p:nvPr/>
        </p:nvSpPr>
        <p:spPr>
          <a:xfrm>
            <a:off x="838200" y="30297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>
                <a:solidFill>
                  <a:srgbClr val="C00000"/>
                </a:solidFill>
              </a:rPr>
              <a:t>Numpy</a:t>
            </a:r>
            <a:endParaRPr lang="en-US" sz="66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297413-ABD9-A3D0-7CAE-32E0B2DC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0280"/>
            <a:ext cx="10515600" cy="669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https://numpy.org/doc/stable/reference/routines.statistics.html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973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475C66-482C-F331-E59C-EF2DA0805BC8}"/>
              </a:ext>
            </a:extLst>
          </p:cNvPr>
          <p:cNvSpPr txBox="1"/>
          <p:nvPr/>
        </p:nvSpPr>
        <p:spPr>
          <a:xfrm>
            <a:off x="8625655" y="6184543"/>
            <a:ext cx="159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Many-to-many</a:t>
            </a:r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128EC886-7D07-B5A9-BB06-661A6497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5" y="39016"/>
            <a:ext cx="6667500" cy="25527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5EA94A1-E745-8CF3-C836-BBFA5945D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0" y="3428998"/>
            <a:ext cx="6447209" cy="2940211"/>
          </a:xfrm>
          <a:prstGeom prst="rect">
            <a:avLst/>
          </a:prstGeom>
        </p:spPr>
      </p:pic>
      <p:pic>
        <p:nvPicPr>
          <p:cNvPr id="10" name="Picture 9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72C19792-1D2D-87F1-A523-0D6813265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349" y="3668565"/>
            <a:ext cx="5517396" cy="24610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A8C4F-24EE-228E-754C-125E28A1A178}"/>
              </a:ext>
            </a:extLst>
          </p:cNvPr>
          <p:cNvSpPr txBox="1"/>
          <p:nvPr/>
        </p:nvSpPr>
        <p:spPr>
          <a:xfrm>
            <a:off x="2495086" y="2641025"/>
            <a:ext cx="12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One-to-one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CF6D4-B6BC-1E4F-3546-47BC2B213C2D}"/>
              </a:ext>
            </a:extLst>
          </p:cNvPr>
          <p:cNvSpPr txBox="1"/>
          <p:nvPr/>
        </p:nvSpPr>
        <p:spPr>
          <a:xfrm>
            <a:off x="2338536" y="6184543"/>
            <a:ext cx="159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One-to-many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BEFE23-372A-8EBA-C2FB-D2AE8238C17A}"/>
              </a:ext>
            </a:extLst>
          </p:cNvPr>
          <p:cNvSpPr txBox="1">
            <a:spLocks/>
          </p:cNvSpPr>
          <p:nvPr/>
        </p:nvSpPr>
        <p:spPr>
          <a:xfrm>
            <a:off x="5548393" y="482950"/>
            <a:ext cx="5191932" cy="2287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>
                <a:solidFill>
                  <a:srgbClr val="C00000"/>
                </a:solidFill>
              </a:rPr>
              <a:t>Relational Database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23243C7-61AE-04ED-88B7-619AC92D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1820" y="4400567"/>
            <a:ext cx="10515600" cy="1325563"/>
          </a:xfrm>
        </p:spPr>
        <p:txBody>
          <a:bodyPr/>
          <a:lstStyle/>
          <a:p>
            <a:r>
              <a:rPr lang="en-US" i="1" dirty="0"/>
              <a:t>Linking table</a:t>
            </a:r>
          </a:p>
        </p:txBody>
      </p:sp>
    </p:spTree>
    <p:extLst>
      <p:ext uri="{BB962C8B-B14F-4D97-AF65-F5344CB8AC3E}">
        <p14:creationId xmlns:p14="http://schemas.microsoft.com/office/powerpoint/2010/main" val="159191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B00A-EA2E-C55D-832D-5963B775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58" y="287634"/>
            <a:ext cx="10515600" cy="1325563"/>
          </a:xfrm>
        </p:spPr>
        <p:txBody>
          <a:bodyPr/>
          <a:lstStyle/>
          <a:p>
            <a:r>
              <a:rPr lang="en-US" dirty="0"/>
              <a:t>Linking table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95960E-DD0E-D6D1-0041-7EC4B1F84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72"/>
          <a:stretch/>
        </p:blipFill>
        <p:spPr>
          <a:xfrm>
            <a:off x="1691898" y="1460957"/>
            <a:ext cx="9778804" cy="5443537"/>
          </a:xfrm>
        </p:spPr>
      </p:pic>
    </p:spTree>
    <p:extLst>
      <p:ext uri="{BB962C8B-B14F-4D97-AF65-F5344CB8AC3E}">
        <p14:creationId xmlns:p14="http://schemas.microsoft.com/office/powerpoint/2010/main" val="186604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AAE7-C2BC-22C8-4DB4-E0BAFCE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C00000"/>
                </a:solidFill>
                <a:effectLst/>
                <a:latin typeface="var(--header-font-family)"/>
              </a:rPr>
              <a:t>Database Management System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9F4A-5B06-D114-49DE-295D92789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DBMS can: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ore remove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note of integrity rules (constraints)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note of authorizations (who is allowed do what, on what)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variables (honoring constraints and authorizations)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results of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 more…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6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F379E9-5B4D-7F65-A0A0-75794F64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31" y="19009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9125B-D909-E046-C3C3-9CE3C3CFFB66}"/>
              </a:ext>
            </a:extLst>
          </p:cNvPr>
          <p:cNvSpPr txBox="1"/>
          <p:nvPr/>
        </p:nvSpPr>
        <p:spPr>
          <a:xfrm>
            <a:off x="559231" y="1515658"/>
            <a:ext cx="26136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SQLiteStudio</a:t>
            </a:r>
            <a:endParaRPr lang="en-US" sz="32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ED2D86E-9DAE-7B5C-E449-7AD9B417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19" y="493381"/>
            <a:ext cx="8145650" cy="56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7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294</Words>
  <Application>Microsoft Macintosh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__Source_Sans_Pro_fea366</vt:lpstr>
      <vt:lpstr>Arial</vt:lpstr>
      <vt:lpstr>Calibri</vt:lpstr>
      <vt:lpstr>Calibri Light</vt:lpstr>
      <vt:lpstr>inherit</vt:lpstr>
      <vt:lpstr>Source Sans Pro</vt:lpstr>
      <vt:lpstr>var(--header-font-family)</vt:lpstr>
      <vt:lpstr>Office Theme</vt:lpstr>
      <vt:lpstr>Data 200 review</vt:lpstr>
      <vt:lpstr>Three Main Sources of Data</vt:lpstr>
      <vt:lpstr>The Three Main Data Models</vt:lpstr>
      <vt:lpstr>Jupyter notebook + Github</vt:lpstr>
      <vt:lpstr>Panda</vt:lpstr>
      <vt:lpstr>Linking table</vt:lpstr>
      <vt:lpstr>Linking table</vt:lpstr>
      <vt:lpstr>Database Management System</vt:lpstr>
      <vt:lpstr>SQL</vt:lpstr>
      <vt:lpstr>IPython SQL Magic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200 review</dc:title>
  <dc:creator>Tran, Suong</dc:creator>
  <cp:lastModifiedBy>Tran, Suong</cp:lastModifiedBy>
  <cp:revision>2</cp:revision>
  <dcterms:created xsi:type="dcterms:W3CDTF">2024-02-11T19:33:32Z</dcterms:created>
  <dcterms:modified xsi:type="dcterms:W3CDTF">2024-02-13T06:25:00Z</dcterms:modified>
</cp:coreProperties>
</file>