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965" r:id="rId3"/>
    <p:sldId id="983" r:id="rId4"/>
    <p:sldId id="984" r:id="rId5"/>
    <p:sldId id="994" r:id="rId6"/>
    <p:sldId id="1000" r:id="rId7"/>
    <p:sldId id="997" r:id="rId8"/>
    <p:sldId id="998" r:id="rId9"/>
    <p:sldId id="991" r:id="rId10"/>
    <p:sldId id="992" r:id="rId11"/>
    <p:sldId id="9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A321A05-B988-CBAB-DA75-F1F914DFFC96}" name="Wilkerson, Billy" initials="BW" userId="S::wilkersb@dickinson.edu::5b78fa57-55aa-4d32-8113-964705c91c23" providerId="AD"/>
  <p188:author id="{6F7B63DD-FC82-EA99-301E-956B13BADF30}" name="jinclan@vet.upenn.edu" initials="ji" userId="S::urn:spo:guest#jinclan@vet.upenn.edu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A244E-87A0-A447-9FD0-D9C5A5941BCF}" v="517" dt="2024-04-05T17:26:50.925"/>
    <p1510:client id="{B47DD5DD-7411-AB4E-A053-AA5DD2982170}" v="4100" dt="2024-04-05T17:11:38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16"/>
    <p:restoredTop sz="95940"/>
  </p:normalViewPr>
  <p:slideViewPr>
    <p:cSldViewPr snapToGrid="0">
      <p:cViewPr varScale="1">
        <p:scale>
          <a:sx n="121" d="100"/>
          <a:sy n="121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D22FE-7083-8145-BD53-7987B2E3ACC6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F3AF1-6592-0C49-BAF5-0B72CBFA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3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3FB69-599D-8D49-B3F4-74FB4257F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94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3FB69-599D-8D49-B3F4-74FB4257F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9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3FB69-599D-8D49-B3F4-74FB4257F2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7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3FB69-599D-8D49-B3F4-74FB4257F2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3FB69-599D-8D49-B3F4-74FB4257F2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3FB69-599D-8D49-B3F4-74FB4257F2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3FB69-599D-8D49-B3F4-74FB4257F2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8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3FB69-599D-8D49-B3F4-74FB4257F2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18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3FB69-599D-8D49-B3F4-74FB4257F2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ECD0-17EA-FFE0-E0CE-D7DC8450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919B0-4884-4095-2CE7-73EBED0A6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50478-3418-C849-3BE5-83554502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3239-2EE3-7441-AE41-C84DD2987E54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C832-D79F-B950-0EF0-462FC7DE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2F831-7564-AD44-364C-085B16C8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E432-496A-AF49-8184-AD242DC4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7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8409-CDA9-2110-56CD-A5955F6F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BEEC0-E2F3-4FDF-4BD3-9FAFBCE2E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89313-5DD4-4115-7207-657445A6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3239-2EE3-7441-AE41-C84DD2987E54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5FC5-72C7-72AD-BA6E-04A42CDD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4A0DF-83A9-B93C-605E-E7B2E32D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E432-496A-AF49-8184-AD242DC4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1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60495-3245-0746-6B46-F87E2993D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C9095-26E5-02B3-0537-D1A4D387C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9F84-0BDB-A8F0-9136-4B54D131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3239-2EE3-7441-AE41-C84DD2987E54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DBF6F-4C81-A91C-7FB3-63A29F89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3934-7DF0-A5E2-41B8-72A47261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E432-496A-AF49-8184-AD242DC4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3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A349-A998-90B7-3923-FBDC95B9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478A-1459-F363-CAE4-B990C72D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3AC0C-221A-20BE-298A-24FA31BE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3239-2EE3-7441-AE41-C84DD2987E54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73B0B-B154-1D15-9ED4-093C2BE5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3C55-8B1C-6702-514D-5F3FDEC2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E432-496A-AF49-8184-AD242DC4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1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66AF-22A4-C50B-251E-F7365D84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C94D6-6A9A-F45A-1D37-DFB647B8E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97B2-2F3B-69B2-1481-DCC97E3C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3239-2EE3-7441-AE41-C84DD2987E54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1D88-27AD-7ED6-C8E1-85DE9DC6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B2E8-A871-8FB7-6A89-3469B3C7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E432-496A-AF49-8184-AD242DC4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1D42-438E-BFC0-26BC-C47A9A3D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EBA8-FEE7-E719-28E3-60CE1E70B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71D7C-875C-FE80-79AA-35F7F753F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A702E-E231-670E-7650-A2112694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3239-2EE3-7441-AE41-C84DD2987E54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8B520-0DE7-A663-B660-D9B20ADD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9F486-4A98-B5E4-8B81-E369AE1F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E432-496A-AF49-8184-AD242DC4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7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30DA-B072-85BC-4014-EB6D31BB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54294-FB32-0E11-D2D7-0E775FBB7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984AE-D32F-6ECD-2FB8-38CE1F6CF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CEE38-2A7E-E71D-B7DA-0DB832AC1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3B7CC-B5B9-D32F-DBA5-F26BED829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192DF-5709-4111-B6E4-02BA4A4E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3239-2EE3-7441-AE41-C84DD2987E54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F87F6-BCD5-A7F6-5B9E-C204E2BF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D554D-C605-FE40-599A-B15038C0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E432-496A-AF49-8184-AD242DC4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8F69-4242-B8D6-260B-E9247ED0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DA914-7F93-EE73-8264-DAE42551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3239-2EE3-7441-AE41-C84DD2987E54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8BC9F-1F46-D7F3-94E8-53C99E26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2121-FA78-E073-60E4-B516F759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E432-496A-AF49-8184-AD242DC4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8B725-59FD-4EB6-4B67-A19FFC6C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3239-2EE3-7441-AE41-C84DD2987E54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7D02D-F567-4985-3095-3ABD2D26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919EB-3103-20B9-2474-610AFDA2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E432-496A-AF49-8184-AD242DC4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2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9609-E1CF-531A-258F-7F8FAE3A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5B37-5E38-A06A-5891-EAEE3F02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1BC3C-F3C4-FDA5-5F3F-EB10AD8B3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E19FC-4AA5-7CA9-4220-FB20B486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3239-2EE3-7441-AE41-C84DD2987E54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7F0D5-DA99-3907-A95A-AF2EBA34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8ABD7-5093-8B43-124E-4B2FA661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E432-496A-AF49-8184-AD242DC4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8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28AA-B0ED-A8D7-0568-38AF4303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2B149-448C-A565-B724-B91C2B32E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27669-5F76-6EBF-D502-B0CF2E463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269C1-C8FB-1DBD-F331-04FE3D00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3239-2EE3-7441-AE41-C84DD2987E54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C0CDA-00B0-7F76-EF8A-151969BA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7C330-AF94-5300-F866-F87B022B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E432-496A-AF49-8184-AD242DC4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5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1978F-6EAA-8C3E-1F44-F11C8D08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BC09F-C599-9A46-00CB-02A4E7778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39E4-5BAD-E4A6-332D-7C3738D2F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3239-2EE3-7441-AE41-C84DD2987E54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7C1A-3F5B-17A3-17EB-1B7DDEC97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17488-B95C-C443-064A-74F780894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E432-496A-AF49-8184-AD242DC4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colnc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669A-773F-DEF2-CB19-4FB92295C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895" y="2428081"/>
            <a:ext cx="10878207" cy="2001838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highlight>
                  <a:srgbClr val="000000"/>
                </a:highlight>
              </a:rPr>
              <a:t>Predicting Overall Survival in Lung Adenocarcinoma Patients Based on Mutational Profile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473B5-FBD6-25A8-7C6C-DDB9F5B5F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598356"/>
            <a:ext cx="9144000" cy="6643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000000"/>
                </a:highlight>
              </a:rPr>
              <a:t>Billy Wilkerson and Whitney Finney</a:t>
            </a:r>
          </a:p>
        </p:txBody>
      </p:sp>
    </p:spTree>
    <p:extLst>
      <p:ext uri="{BB962C8B-B14F-4D97-AF65-F5344CB8AC3E}">
        <p14:creationId xmlns:p14="http://schemas.microsoft.com/office/powerpoint/2010/main" val="353014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568A-C620-3C14-D672-0DBDE41E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240"/>
            <a:ext cx="12192000" cy="960640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Considerations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211BCF1-50DA-4CE4-450C-B7EFBF69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| </a:t>
            </a:r>
            <a:fld id="{298F1D03-1965-0C40-A00A-225DE5C611AC}" type="slidenum">
              <a:rPr lang="en-US" b="1" smtClean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10</a:t>
            </a:fld>
            <a:endParaRPr lang="en-US" b="1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F84138-CE9F-9B0D-6E7F-DA061DB0812C}"/>
              </a:ext>
            </a:extLst>
          </p:cNvPr>
          <p:cNvSpPr txBox="1"/>
          <p:nvPr/>
        </p:nvSpPr>
        <p:spPr>
          <a:xfrm>
            <a:off x="554636" y="1602203"/>
            <a:ext cx="5762445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2400">
              <a:cs typeface="Calibri"/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D22B0D8-E360-7C36-B442-917D1E30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1" y="1008638"/>
            <a:ext cx="11472478" cy="512327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>
                <a:cs typeface="Calibri" panose="020F0502020204030204"/>
              </a:rPr>
              <a:t>Ethical and legal considerations need to be made regarding patient consent and data privacy.</a:t>
            </a:r>
          </a:p>
          <a:p>
            <a:pPr>
              <a:lnSpc>
                <a:spcPct val="100000"/>
              </a:lnSpc>
            </a:pPr>
            <a:r>
              <a:rPr lang="en-US" sz="2700">
                <a:cs typeface="Calibri" panose="020F0502020204030204"/>
              </a:rPr>
              <a:t>The data obtained through studies conducted at cancer research centers with informed consent and have been made publicly available. </a:t>
            </a:r>
          </a:p>
          <a:p>
            <a:pPr>
              <a:lnSpc>
                <a:spcPct val="100000"/>
              </a:lnSpc>
            </a:pPr>
            <a:r>
              <a:rPr lang="en-US" sz="2700">
                <a:cs typeface="Calibri" panose="020F0502020204030204"/>
              </a:rPr>
              <a:t>The application of a patient-cell line matching model presents no major ethical concerns.</a:t>
            </a:r>
          </a:p>
          <a:p>
            <a:pPr>
              <a:lnSpc>
                <a:spcPct val="100000"/>
              </a:lnSpc>
            </a:pPr>
            <a:r>
              <a:rPr lang="en-US" sz="2700">
                <a:cs typeface="Calibri" panose="020F0502020204030204"/>
              </a:rPr>
              <a:t>Ethics of telling a patient when they will die. </a:t>
            </a:r>
          </a:p>
          <a:p>
            <a:pPr>
              <a:lnSpc>
                <a:spcPct val="100000"/>
              </a:lnSpc>
            </a:pPr>
            <a:r>
              <a:rPr lang="en-US" sz="2700">
                <a:cs typeface="Calibri" panose="020F0502020204030204"/>
              </a:rPr>
              <a:t>Do we put more resources into those deemed more likely to survive? (ethical and societal implications)</a:t>
            </a:r>
          </a:p>
          <a:p>
            <a:pPr>
              <a:lnSpc>
                <a:spcPct val="100000"/>
              </a:lnSpc>
            </a:pPr>
            <a:r>
              <a:rPr lang="en-US" sz="2700">
                <a:cs typeface="Calibri" panose="020F0502020204030204"/>
              </a:rPr>
              <a:t>The interesting backstory of HL-60 and the importance of informed consent</a:t>
            </a:r>
          </a:p>
          <a:p>
            <a:pPr>
              <a:lnSpc>
                <a:spcPct val="100000"/>
              </a:lnSpc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 i="1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/>
          </a:p>
          <a:p>
            <a:pPr marL="0" indent="0">
              <a:lnSpc>
                <a:spcPct val="130000"/>
              </a:lnSpc>
              <a:buNone/>
            </a:pPr>
            <a:endParaRPr lang="en-US" sz="2200"/>
          </a:p>
          <a:p>
            <a:pPr>
              <a:lnSpc>
                <a:spcPct val="130000"/>
              </a:lnSpc>
            </a:pP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345BEB-0C1F-3E6B-BA76-5767855DE3C6}"/>
              </a:ext>
            </a:extLst>
          </p:cNvPr>
          <p:cNvSpPr/>
          <p:nvPr/>
        </p:nvSpPr>
        <p:spPr>
          <a:xfrm>
            <a:off x="359761" y="2030828"/>
            <a:ext cx="1156227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7005C-3223-36B8-D6CF-D7DDC2337E40}"/>
              </a:ext>
            </a:extLst>
          </p:cNvPr>
          <p:cNvSpPr/>
          <p:nvPr/>
        </p:nvSpPr>
        <p:spPr>
          <a:xfrm>
            <a:off x="269969" y="2971288"/>
            <a:ext cx="1156227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B551-1F05-AD7B-6144-D8A553917766}"/>
              </a:ext>
            </a:extLst>
          </p:cNvPr>
          <p:cNvSpPr/>
          <p:nvPr/>
        </p:nvSpPr>
        <p:spPr>
          <a:xfrm>
            <a:off x="314865" y="3828537"/>
            <a:ext cx="11562270" cy="510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471D01-7996-3823-3663-80412652FD83}"/>
              </a:ext>
            </a:extLst>
          </p:cNvPr>
          <p:cNvSpPr/>
          <p:nvPr/>
        </p:nvSpPr>
        <p:spPr>
          <a:xfrm>
            <a:off x="359761" y="4422101"/>
            <a:ext cx="1156227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3AA314-E7B7-1980-0549-714F13EF32DB}"/>
              </a:ext>
            </a:extLst>
          </p:cNvPr>
          <p:cNvSpPr/>
          <p:nvPr/>
        </p:nvSpPr>
        <p:spPr>
          <a:xfrm>
            <a:off x="314865" y="5352101"/>
            <a:ext cx="1156227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5CD9-EB19-811B-312A-5123725C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1188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>
                <a:solidFill>
                  <a:schemeClr val="bg1"/>
                </a:solidFill>
                <a:highlight>
                  <a:srgbClr val="000000"/>
                </a:highligh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7856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568A-C620-3C14-D672-0DBDE41E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What Is Cancer?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211BCF1-50DA-4CE4-450C-B7EFBF69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| </a:t>
            </a:r>
            <a:fld id="{298F1D03-1965-0C40-A00A-225DE5C611AC}" type="slidenum">
              <a:rPr lang="en-US" b="1" smtClean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fld>
            <a:endParaRPr lang="en-US" b="1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F84138-CE9F-9B0D-6E7F-DA061DB0812C}"/>
              </a:ext>
            </a:extLst>
          </p:cNvPr>
          <p:cNvSpPr txBox="1"/>
          <p:nvPr/>
        </p:nvSpPr>
        <p:spPr>
          <a:xfrm>
            <a:off x="554636" y="1602203"/>
            <a:ext cx="5762445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2400">
              <a:cs typeface="Calibri"/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D22B0D8-E360-7C36-B442-917D1E30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73" y="1156223"/>
            <a:ext cx="6426203" cy="512327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cs typeface="Calibri" panose="020F0502020204030204"/>
              </a:rPr>
              <a:t>1 in 2 men and 1 in 3 women will be diagnosed with cancer in their lifetime</a:t>
            </a:r>
          </a:p>
          <a:p>
            <a:pPr>
              <a:lnSpc>
                <a:spcPct val="100000"/>
              </a:lnSpc>
            </a:pPr>
            <a:r>
              <a:rPr lang="en-US">
                <a:cs typeface="Calibri" panose="020F0502020204030204"/>
              </a:rPr>
              <a:t>Many different diseases defined by uncontrolled cell growth and eventually invade healthy tissue</a:t>
            </a:r>
          </a:p>
          <a:p>
            <a:pPr>
              <a:lnSpc>
                <a:spcPct val="100000"/>
              </a:lnSpc>
            </a:pPr>
            <a:r>
              <a:rPr lang="en-US">
                <a:cs typeface="Calibri" panose="020F0502020204030204"/>
              </a:rPr>
              <a:t>Genes affecting the signaling and control of cell cycle become dysregulated</a:t>
            </a:r>
          </a:p>
          <a:p>
            <a:pPr>
              <a:lnSpc>
                <a:spcPct val="100000"/>
              </a:lnSpc>
            </a:pPr>
            <a:r>
              <a:rPr lang="en-US">
                <a:cs typeface="Calibri" panose="020F0502020204030204"/>
              </a:rPr>
              <a:t>Every patient’s disease is unique, and must be treated as such (personalized medicine)</a:t>
            </a:r>
          </a:p>
          <a:p>
            <a:pPr>
              <a:lnSpc>
                <a:spcPct val="100000"/>
              </a:lnSpc>
            </a:pPr>
            <a:r>
              <a:rPr lang="en-US">
                <a:cs typeface="Calibri" panose="020F0502020204030204"/>
              </a:rPr>
              <a:t>Check out </a:t>
            </a:r>
            <a:r>
              <a:rPr lang="en-US">
                <a:cs typeface="Calibri" panose="020F0502020204030204"/>
                <a:hlinkClick r:id="rId3"/>
              </a:rPr>
              <a:t>http://www.oncolnc.org/</a:t>
            </a:r>
            <a:endParaRPr lang="en-US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 i="1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/>
          </a:p>
          <a:p>
            <a:pPr marL="0" indent="0">
              <a:lnSpc>
                <a:spcPct val="130000"/>
              </a:lnSpc>
              <a:buNone/>
            </a:pPr>
            <a:endParaRPr lang="en-US" sz="2200"/>
          </a:p>
          <a:p>
            <a:pPr>
              <a:lnSpc>
                <a:spcPct val="130000"/>
              </a:lnSpc>
            </a:pPr>
            <a:endParaRPr lang="en-US" sz="2400"/>
          </a:p>
        </p:txBody>
      </p:sp>
      <p:pic>
        <p:nvPicPr>
          <p:cNvPr id="1027" name="Picture 3" descr="The Cell Cycle – MCAT Biology | MedSchoolCoach">
            <a:extLst>
              <a:ext uri="{FF2B5EF4-FFF2-40B4-BE49-F238E27FC236}">
                <a16:creationId xmlns:a16="http://schemas.microsoft.com/office/drawing/2014/main" id="{B8AEC62D-A7E5-8691-686B-AAA4409BD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900" y="-4648200"/>
            <a:ext cx="32639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diagram of a dna structure&#10;&#10;Description automatically generated">
            <a:extLst>
              <a:ext uri="{FF2B5EF4-FFF2-40B4-BE49-F238E27FC236}">
                <a16:creationId xmlns:a16="http://schemas.microsoft.com/office/drawing/2014/main" id="{A17225D0-0BDB-884A-BA15-1F3D95D1E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056" y="1679542"/>
            <a:ext cx="5290871" cy="38200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1A211C-CF97-D29D-CB32-E2EF4FC75AF1}"/>
              </a:ext>
            </a:extLst>
          </p:cNvPr>
          <p:cNvSpPr txBox="1"/>
          <p:nvPr/>
        </p:nvSpPr>
        <p:spPr>
          <a:xfrm>
            <a:off x="0" y="6581001"/>
            <a:ext cx="291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Image taken from </a:t>
            </a:r>
            <a:r>
              <a:rPr lang="en-US" sz="1200" i="1" err="1"/>
              <a:t>medznat.ru</a:t>
            </a:r>
            <a:endParaRPr lang="en-US" sz="1200" i="1"/>
          </a:p>
          <a:p>
            <a:endParaRPr lang="en-US" sz="1200" i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5A8C8A-EA09-35B3-F8D4-88700040353C}"/>
              </a:ext>
            </a:extLst>
          </p:cNvPr>
          <p:cNvSpPr/>
          <p:nvPr/>
        </p:nvSpPr>
        <p:spPr>
          <a:xfrm>
            <a:off x="103926" y="2177730"/>
            <a:ext cx="6663864" cy="1251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33CAF-4E40-E21A-92B3-D58C62F9997E}"/>
              </a:ext>
            </a:extLst>
          </p:cNvPr>
          <p:cNvSpPr/>
          <p:nvPr/>
        </p:nvSpPr>
        <p:spPr>
          <a:xfrm>
            <a:off x="62242" y="3429000"/>
            <a:ext cx="6663864" cy="995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E5386-3F2E-E2FF-0CE5-59FD3E5587E6}"/>
              </a:ext>
            </a:extLst>
          </p:cNvPr>
          <p:cNvSpPr/>
          <p:nvPr/>
        </p:nvSpPr>
        <p:spPr>
          <a:xfrm>
            <a:off x="181073" y="4591591"/>
            <a:ext cx="6663864" cy="1382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9AD20-EDDF-A259-9C09-6778B529D79E}"/>
              </a:ext>
            </a:extLst>
          </p:cNvPr>
          <p:cNvSpPr/>
          <p:nvPr/>
        </p:nvSpPr>
        <p:spPr>
          <a:xfrm>
            <a:off x="137116" y="5896941"/>
            <a:ext cx="6663864" cy="720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7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568A-C620-3C14-D672-0DBDE41E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Introduction of Lung Adenocarcinoma (LUAD)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211BCF1-50DA-4CE4-450C-B7EFBF69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| </a:t>
            </a:r>
            <a:fld id="{298F1D03-1965-0C40-A00A-225DE5C611AC}" type="slidenum">
              <a:rPr lang="en-US" b="1" smtClean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fld>
            <a:endParaRPr lang="en-US" b="1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F84138-CE9F-9B0D-6E7F-DA061DB0812C}"/>
              </a:ext>
            </a:extLst>
          </p:cNvPr>
          <p:cNvSpPr txBox="1"/>
          <p:nvPr/>
        </p:nvSpPr>
        <p:spPr>
          <a:xfrm>
            <a:off x="554636" y="1602203"/>
            <a:ext cx="5762445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2400">
              <a:cs typeface="Calibri"/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D22B0D8-E360-7C36-B442-917D1E30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1" y="1113427"/>
            <a:ext cx="7151382" cy="512327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/>
              <a:t>There were an estimated 238,340 new lung cancer cases in the US in 2023.</a:t>
            </a:r>
          </a:p>
          <a:p>
            <a:pPr>
              <a:lnSpc>
                <a:spcPct val="100000"/>
              </a:lnSpc>
            </a:pPr>
            <a:r>
              <a:rPr lang="en-US"/>
              <a:t>Accounts for 1 in 5 of all cancer deaths.</a:t>
            </a:r>
          </a:p>
          <a:p>
            <a:pPr>
              <a:lnSpc>
                <a:spcPct val="100000"/>
              </a:lnSpc>
            </a:pPr>
            <a:r>
              <a:rPr lang="en-US"/>
              <a:t>Lung adenocarcinomas originate from bronchioles, mucus-producing cells lining the small airways of the lung.</a:t>
            </a:r>
          </a:p>
          <a:p>
            <a:pPr>
              <a:lnSpc>
                <a:spcPct val="100000"/>
              </a:lnSpc>
            </a:pPr>
            <a:r>
              <a:rPr lang="en-US"/>
              <a:t>Affects smokers and non-smokers.</a:t>
            </a:r>
          </a:p>
          <a:p>
            <a:pPr>
              <a:lnSpc>
                <a:spcPct val="100000"/>
              </a:lnSpc>
            </a:pPr>
            <a:r>
              <a:rPr lang="en-US"/>
              <a:t>85% of lung cancers are non-small cell lung cancers (NSCLC)</a:t>
            </a:r>
          </a:p>
          <a:p>
            <a:pPr lvl="1">
              <a:lnSpc>
                <a:spcPct val="100000"/>
              </a:lnSpc>
            </a:pPr>
            <a:r>
              <a:rPr lang="en-US" sz="2800"/>
              <a:t>40% of NSCLC diagnoses are lung adenocarcinomas</a:t>
            </a:r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36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 i="1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/>
          </a:p>
          <a:p>
            <a:pPr marL="0" indent="0">
              <a:lnSpc>
                <a:spcPct val="130000"/>
              </a:lnSpc>
              <a:buNone/>
            </a:pPr>
            <a:endParaRPr lang="en-US" sz="2200"/>
          </a:p>
          <a:p>
            <a:pPr>
              <a:lnSpc>
                <a:spcPct val="130000"/>
              </a:lnSpc>
            </a:pP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DDE0F-A9DC-109F-1B21-806C5130890E}"/>
              </a:ext>
            </a:extLst>
          </p:cNvPr>
          <p:cNvSpPr txBox="1"/>
          <p:nvPr/>
        </p:nvSpPr>
        <p:spPr>
          <a:xfrm>
            <a:off x="0" y="6581001"/>
            <a:ext cx="291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Image taken from </a:t>
            </a:r>
            <a:r>
              <a:rPr lang="en-US" sz="1200" i="1" err="1"/>
              <a:t>dogodan.com</a:t>
            </a:r>
            <a:r>
              <a:rPr lang="en-US" sz="1200" i="1"/>
              <a:t>/home/</a:t>
            </a:r>
            <a:r>
              <a:rPr lang="en-US" sz="1200" i="1" err="1"/>
              <a:t>luad</a:t>
            </a:r>
            <a:endParaRPr lang="en-US" sz="1200" i="1"/>
          </a:p>
          <a:p>
            <a:endParaRPr lang="en-US" sz="1200" i="1"/>
          </a:p>
        </p:txBody>
      </p:sp>
      <p:pic>
        <p:nvPicPr>
          <p:cNvPr id="9" name="Picture 8" descr="A diagram of a lung&#10;&#10;Description automatically generated">
            <a:extLst>
              <a:ext uri="{FF2B5EF4-FFF2-40B4-BE49-F238E27FC236}">
                <a16:creationId xmlns:a16="http://schemas.microsoft.com/office/drawing/2014/main" id="{09204976-E8EF-2BC2-F1C3-120A546DA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574" y="1884743"/>
            <a:ext cx="4756426" cy="35806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97CB2D-5FBF-1B9A-5DA7-7937E01E004B}"/>
              </a:ext>
            </a:extLst>
          </p:cNvPr>
          <p:cNvSpPr/>
          <p:nvPr/>
        </p:nvSpPr>
        <p:spPr>
          <a:xfrm>
            <a:off x="212464" y="2017701"/>
            <a:ext cx="6663864" cy="522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00EA7-D65B-05C6-848C-C5FFC6ABC78D}"/>
              </a:ext>
            </a:extLst>
          </p:cNvPr>
          <p:cNvSpPr/>
          <p:nvPr/>
        </p:nvSpPr>
        <p:spPr>
          <a:xfrm>
            <a:off x="212463" y="2777504"/>
            <a:ext cx="7075813" cy="1271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BF6B8A-309A-EA11-D281-3D4FA9488F3B}"/>
              </a:ext>
            </a:extLst>
          </p:cNvPr>
          <p:cNvSpPr/>
          <p:nvPr/>
        </p:nvSpPr>
        <p:spPr>
          <a:xfrm>
            <a:off x="212464" y="4097276"/>
            <a:ext cx="6663864" cy="643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5E820-B732-F78D-7EBA-E290D2FF6CB1}"/>
              </a:ext>
            </a:extLst>
          </p:cNvPr>
          <p:cNvSpPr/>
          <p:nvPr/>
        </p:nvSpPr>
        <p:spPr>
          <a:xfrm>
            <a:off x="212464" y="4682351"/>
            <a:ext cx="6663864" cy="1787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568A-C620-3C14-D672-0DBDE41E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Cell Line and Patient Datasets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211BCF1-50DA-4CE4-450C-B7EFBF69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| </a:t>
            </a:r>
            <a:fld id="{298F1D03-1965-0C40-A00A-225DE5C611AC}" type="slidenum">
              <a:rPr lang="en-US" b="1" smtClean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fld>
            <a:endParaRPr lang="en-US" b="1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F84138-CE9F-9B0D-6E7F-DA061DB0812C}"/>
              </a:ext>
            </a:extLst>
          </p:cNvPr>
          <p:cNvSpPr txBox="1"/>
          <p:nvPr/>
        </p:nvSpPr>
        <p:spPr>
          <a:xfrm>
            <a:off x="554636" y="1602203"/>
            <a:ext cx="5762445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2400">
              <a:cs typeface="Calibri"/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D22B0D8-E360-7C36-B442-917D1E30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55" y="1113427"/>
            <a:ext cx="11698889" cy="512327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>
                <a:cs typeface="Calibri" panose="020F0502020204030204"/>
              </a:rPr>
              <a:t>Cancer Cell Line (CCL) Data from Broad, 2019</a:t>
            </a:r>
          </a:p>
          <a:p>
            <a:pPr lvl="1">
              <a:lnSpc>
                <a:spcPct val="100000"/>
              </a:lnSpc>
            </a:pPr>
            <a:r>
              <a:rPr lang="en-US" sz="2800">
                <a:cs typeface="Calibri" panose="020F0502020204030204"/>
              </a:rPr>
              <a:t>Contains clinical and sample data, RNA-seq, drug treatment response and </a:t>
            </a:r>
            <a:r>
              <a:rPr lang="en-US" sz="2800" u="sng">
                <a:cs typeface="Calibri" panose="020F0502020204030204"/>
              </a:rPr>
              <a:t>exome sequencing</a:t>
            </a:r>
            <a:r>
              <a:rPr lang="en-US" sz="2800">
                <a:cs typeface="Calibri" panose="020F0502020204030204"/>
              </a:rPr>
              <a:t> data on 1,570 CCL</a:t>
            </a:r>
          </a:p>
          <a:p>
            <a:pPr lvl="1">
              <a:lnSpc>
                <a:spcPct val="100000"/>
              </a:lnSpc>
            </a:pPr>
            <a:r>
              <a:rPr lang="en-US" sz="2800">
                <a:cs typeface="Calibri" panose="020F0502020204030204"/>
              </a:rPr>
              <a:t>This includes 89 LUAD CCLs</a:t>
            </a:r>
          </a:p>
          <a:p>
            <a:pPr>
              <a:lnSpc>
                <a:spcPct val="100000"/>
              </a:lnSpc>
            </a:pPr>
            <a:r>
              <a:rPr lang="en-US" sz="3200">
                <a:cs typeface="Calibri" panose="020F0502020204030204"/>
              </a:rPr>
              <a:t>Patient Data from MSK, Nature Medicine 2022 and MSK, Cancer Cell 2023</a:t>
            </a:r>
          </a:p>
          <a:p>
            <a:pPr lvl="1">
              <a:lnSpc>
                <a:spcPct val="100000"/>
              </a:lnSpc>
            </a:pPr>
            <a:r>
              <a:rPr lang="en-US" sz="2800">
                <a:cs typeface="Calibri" panose="020F0502020204030204"/>
              </a:rPr>
              <a:t>These combined dataset contain clinical and sample data, RNA-seq and exome sequencing data on 2,324 LUAD patients</a:t>
            </a:r>
            <a:endParaRPr lang="en-US" sz="32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3200">
                <a:cs typeface="Calibri" panose="020F0502020204030204"/>
              </a:rPr>
              <a:t>Data obtained from studies available on </a:t>
            </a:r>
            <a:r>
              <a:rPr lang="en-US" sz="3200" i="1" err="1">
                <a:cs typeface="Calibri" panose="020F0502020204030204"/>
              </a:rPr>
              <a:t>cbioportal.org</a:t>
            </a:r>
            <a:endParaRPr lang="en-US" sz="3200" i="1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32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>
              <a:cs typeface="Calibri" panose="020F0502020204030204"/>
            </a:endParaRPr>
          </a:p>
          <a:p>
            <a:pPr lvl="1">
              <a:lnSpc>
                <a:spcPct val="100000"/>
              </a:lnSpc>
            </a:pPr>
            <a:endParaRPr lang="en-US">
              <a:cs typeface="Calibri" panose="020F0502020204030204"/>
            </a:endParaRPr>
          </a:p>
          <a:p>
            <a:pPr lvl="1">
              <a:lnSpc>
                <a:spcPct val="100000"/>
              </a:lnSpc>
            </a:pPr>
            <a:endParaRPr lang="en-US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>
              <a:cs typeface="Calibri" panose="020F0502020204030204"/>
            </a:endParaRPr>
          </a:p>
          <a:p>
            <a:pPr lvl="1">
              <a:lnSpc>
                <a:spcPct val="100000"/>
              </a:lnSpc>
            </a:pPr>
            <a:endParaRPr lang="en-US"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i="1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 i="1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/>
          </a:p>
          <a:p>
            <a:pPr marL="0" indent="0">
              <a:lnSpc>
                <a:spcPct val="130000"/>
              </a:lnSpc>
              <a:buNone/>
            </a:pPr>
            <a:endParaRPr lang="en-US" sz="2200"/>
          </a:p>
          <a:p>
            <a:pPr>
              <a:lnSpc>
                <a:spcPct val="130000"/>
              </a:lnSpc>
            </a:pPr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2C09C-26B7-89EF-3ED0-112EF3FF9CB4}"/>
              </a:ext>
            </a:extLst>
          </p:cNvPr>
          <p:cNvSpPr txBox="1"/>
          <p:nvPr/>
        </p:nvSpPr>
        <p:spPr>
          <a:xfrm>
            <a:off x="3579541" y="4616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595E4-CF7A-A1E8-E78C-85577F134147}"/>
              </a:ext>
            </a:extLst>
          </p:cNvPr>
          <p:cNvSpPr/>
          <p:nvPr/>
        </p:nvSpPr>
        <p:spPr>
          <a:xfrm>
            <a:off x="246553" y="3078507"/>
            <a:ext cx="11698889" cy="195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AD735C-60F8-48DE-1761-180E56EFF593}"/>
              </a:ext>
            </a:extLst>
          </p:cNvPr>
          <p:cNvSpPr/>
          <p:nvPr/>
        </p:nvSpPr>
        <p:spPr>
          <a:xfrm>
            <a:off x="246554" y="5032972"/>
            <a:ext cx="11562270" cy="160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6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568A-C620-3C14-D672-0DBDE41E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Cleaning and Preprocessing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211BCF1-50DA-4CE4-450C-B7EFBF69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| </a:t>
            </a:r>
            <a:fld id="{298F1D03-1965-0C40-A00A-225DE5C611AC}" type="slidenum">
              <a:rPr lang="en-US" b="1" smtClean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fld>
            <a:endParaRPr lang="en-US" b="1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F84138-CE9F-9B0D-6E7F-DA061DB0812C}"/>
              </a:ext>
            </a:extLst>
          </p:cNvPr>
          <p:cNvSpPr txBox="1"/>
          <p:nvPr/>
        </p:nvSpPr>
        <p:spPr>
          <a:xfrm>
            <a:off x="554636" y="1602203"/>
            <a:ext cx="5762445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2400">
              <a:cs typeface="Calibri"/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D22B0D8-E360-7C36-B442-917D1E30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1" y="1113427"/>
            <a:ext cx="11472478" cy="512327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cs typeface="Calibri" panose="020F0502020204030204"/>
              </a:rPr>
              <a:t>Conventional cleaning and preprocessing (removing NAs,  long -&gt; wide, etc.)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cs typeface="Calibri" panose="020F0502020204030204"/>
              </a:rPr>
              <a:t>Removed patients without overall survival data and exome sequencing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cs typeface="Calibri" panose="020F0502020204030204"/>
              </a:rPr>
              <a:t>Mutational datasets contain a lot of mutations that are unlikely to be oncogenic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cs typeface="Calibri" panose="020F0502020204030204"/>
              </a:rPr>
              <a:t>Use cancer hotspots identified by </a:t>
            </a:r>
            <a:r>
              <a:rPr lang="en-US" sz="2800" i="1" dirty="0">
                <a:cs typeface="Calibri" panose="020F0502020204030204"/>
              </a:rPr>
              <a:t>Chang et al. 2017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cs typeface="Calibri" panose="020F0502020204030204"/>
              </a:rPr>
              <a:t>1,165 mutational hotspots in 247 genes </a:t>
            </a:r>
          </a:p>
          <a:p>
            <a:pPr>
              <a:lnSpc>
                <a:spcPct val="100000"/>
              </a:lnSpc>
            </a:pP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400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400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 i="1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  <a:p>
            <a:pPr marL="0" indent="0">
              <a:lnSpc>
                <a:spcPct val="130000"/>
              </a:lnSpc>
              <a:buNone/>
            </a:pPr>
            <a:endParaRPr lang="en-US" sz="2200" dirty="0"/>
          </a:p>
          <a:p>
            <a:pPr>
              <a:lnSpc>
                <a:spcPct val="130000"/>
              </a:lnSpc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3DAC24-9D17-999A-F6E9-79776AB505C8}"/>
              </a:ext>
            </a:extLst>
          </p:cNvPr>
          <p:cNvSpPr/>
          <p:nvPr/>
        </p:nvSpPr>
        <p:spPr>
          <a:xfrm>
            <a:off x="269969" y="2237239"/>
            <a:ext cx="11562270" cy="103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FF455-A85F-EE52-7BDF-212E6DA147B2}"/>
              </a:ext>
            </a:extLst>
          </p:cNvPr>
          <p:cNvSpPr/>
          <p:nvPr/>
        </p:nvSpPr>
        <p:spPr>
          <a:xfrm>
            <a:off x="269969" y="3296382"/>
            <a:ext cx="11562270" cy="2198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1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568A-C620-3C14-D672-0DBDE41E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Processed Datasets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211BCF1-50DA-4CE4-450C-B7EFBF69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| </a:t>
            </a:r>
            <a:fld id="{298F1D03-1965-0C40-A00A-225DE5C611AC}" type="slidenum">
              <a:rPr lang="en-US" b="1" smtClean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6</a:t>
            </a:fld>
            <a:endParaRPr lang="en-US" b="1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F84138-CE9F-9B0D-6E7F-DA061DB0812C}"/>
              </a:ext>
            </a:extLst>
          </p:cNvPr>
          <p:cNvSpPr txBox="1"/>
          <p:nvPr/>
        </p:nvSpPr>
        <p:spPr>
          <a:xfrm>
            <a:off x="554636" y="1602203"/>
            <a:ext cx="5762445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2400">
              <a:cs typeface="Calibri"/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D22B0D8-E360-7C36-B442-917D1E30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1" y="1113427"/>
            <a:ext cx="11472478" cy="512327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Calibri" panose="020F0502020204030204"/>
              </a:rPr>
              <a:t>1,314 patients with both overall survival and exome sequencing data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alibri" panose="020F0502020204030204"/>
              </a:rPr>
              <a:t>Pre-processed data looks like this:</a:t>
            </a:r>
          </a:p>
          <a:p>
            <a:pPr>
              <a:lnSpc>
                <a:spcPct val="100000"/>
              </a:lnSpc>
            </a:pP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Calibri" panose="020F0502020204030204"/>
              </a:rPr>
              <a:t>10 clinical variables of interest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alibri" panose="020F0502020204030204"/>
              </a:rPr>
              <a:t>299 mutational hotspots (297 not shown)</a:t>
            </a:r>
          </a:p>
          <a:p>
            <a:pPr>
              <a:lnSpc>
                <a:spcPct val="100000"/>
              </a:lnSpc>
            </a:pPr>
            <a:r>
              <a:rPr lang="en-US" i="1" dirty="0">
                <a:cs typeface="Calibri" panose="020F0502020204030204"/>
              </a:rPr>
              <a:t>Broad, 2019 </a:t>
            </a:r>
            <a:r>
              <a:rPr lang="en-US" dirty="0">
                <a:cs typeface="Calibri" panose="020F0502020204030204"/>
              </a:rPr>
              <a:t>LUAD CCL lacks overall survival data – other clinical variables are included</a:t>
            </a:r>
          </a:p>
          <a:p>
            <a:pPr>
              <a:lnSpc>
                <a:spcPct val="100000"/>
              </a:lnSpc>
            </a:pP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 i="1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  <a:p>
            <a:pPr marL="0" indent="0">
              <a:lnSpc>
                <a:spcPct val="130000"/>
              </a:lnSpc>
              <a:buNone/>
            </a:pPr>
            <a:endParaRPr lang="en-US" sz="2200" dirty="0"/>
          </a:p>
          <a:p>
            <a:pPr>
              <a:lnSpc>
                <a:spcPct val="130000"/>
              </a:lnSpc>
            </a:pPr>
            <a:endParaRPr lang="en-US" sz="24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91E4182-4511-394E-30B3-24233DBEF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24" y="2272342"/>
            <a:ext cx="11339151" cy="19398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267B39-0747-74D3-6080-4F07C0DA46BF}"/>
              </a:ext>
            </a:extLst>
          </p:cNvPr>
          <p:cNvSpPr/>
          <p:nvPr/>
        </p:nvSpPr>
        <p:spPr>
          <a:xfrm>
            <a:off x="203305" y="1654778"/>
            <a:ext cx="11562270" cy="2557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0AC9E1-B679-BE52-6FA2-642B15A8C237}"/>
              </a:ext>
            </a:extLst>
          </p:cNvPr>
          <p:cNvSpPr/>
          <p:nvPr/>
        </p:nvSpPr>
        <p:spPr>
          <a:xfrm>
            <a:off x="314864" y="4513484"/>
            <a:ext cx="11562270" cy="1231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3A6B21-6A4C-DA10-0B82-653E5960BEB3}"/>
              </a:ext>
            </a:extLst>
          </p:cNvPr>
          <p:cNvSpPr/>
          <p:nvPr/>
        </p:nvSpPr>
        <p:spPr>
          <a:xfrm>
            <a:off x="269969" y="5621152"/>
            <a:ext cx="11562270" cy="1231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568A-C620-3C14-D672-0DBDE41E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Unsupervised Models and EDA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211BCF1-50DA-4CE4-450C-B7EFBF69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| </a:t>
            </a:r>
            <a:fld id="{298F1D03-1965-0C40-A00A-225DE5C611AC}" type="slidenum">
              <a:rPr lang="en-US" b="1" smtClean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7</a:t>
            </a:fld>
            <a:endParaRPr lang="en-US" b="1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F84138-CE9F-9B0D-6E7F-DA061DB0812C}"/>
              </a:ext>
            </a:extLst>
          </p:cNvPr>
          <p:cNvSpPr txBox="1"/>
          <p:nvPr/>
        </p:nvSpPr>
        <p:spPr>
          <a:xfrm>
            <a:off x="554636" y="1602203"/>
            <a:ext cx="5762445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2400">
              <a:cs typeface="Calibri"/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D22B0D8-E360-7C36-B442-917D1E30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1" y="1113427"/>
            <a:ext cx="11472478" cy="512327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>
                <a:cs typeface="Calibri" panose="020F0502020204030204"/>
              </a:rPr>
              <a:t>Clustering patient with LUAD CCL</a:t>
            </a:r>
          </a:p>
          <a:p>
            <a:pPr lvl="1">
              <a:lnSpc>
                <a:spcPct val="100000"/>
              </a:lnSpc>
            </a:pPr>
            <a:r>
              <a:rPr lang="en-US" sz="3600">
                <a:cs typeface="Calibri" panose="020F0502020204030204"/>
              </a:rPr>
              <a:t>Prediction of best treatment through CCLE drug response data</a:t>
            </a:r>
          </a:p>
          <a:p>
            <a:pPr>
              <a:lnSpc>
                <a:spcPct val="100000"/>
              </a:lnSpc>
            </a:pPr>
            <a:r>
              <a:rPr lang="en-US" sz="4000">
                <a:cs typeface="Calibri" panose="020F0502020204030204"/>
              </a:rPr>
              <a:t>Hierarchical clustering of LUAD patients</a:t>
            </a:r>
          </a:p>
          <a:p>
            <a:pPr>
              <a:lnSpc>
                <a:spcPct val="100000"/>
              </a:lnSpc>
            </a:pPr>
            <a:r>
              <a:rPr lang="en-US" sz="4000">
                <a:cs typeface="Calibri" panose="020F0502020204030204"/>
              </a:rPr>
              <a:t>Survival analysis of patients assigned to different clusters (more EDA)</a:t>
            </a:r>
          </a:p>
          <a:p>
            <a:pPr>
              <a:lnSpc>
                <a:spcPct val="100000"/>
              </a:lnSpc>
            </a:pPr>
            <a:endParaRPr lang="en-US" sz="36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 i="1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/>
          </a:p>
          <a:p>
            <a:pPr marL="0" indent="0">
              <a:lnSpc>
                <a:spcPct val="130000"/>
              </a:lnSpc>
              <a:buNone/>
            </a:pPr>
            <a:endParaRPr lang="en-US" sz="2200"/>
          </a:p>
          <a:p>
            <a:pPr>
              <a:lnSpc>
                <a:spcPct val="130000"/>
              </a:lnSpc>
            </a:pP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918B-BF88-BA8E-7A4F-82C0DFC6FDB0}"/>
              </a:ext>
            </a:extLst>
          </p:cNvPr>
          <p:cNvSpPr/>
          <p:nvPr/>
        </p:nvSpPr>
        <p:spPr>
          <a:xfrm>
            <a:off x="314865" y="1803551"/>
            <a:ext cx="11562270" cy="123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F6660-4825-87D6-43C5-6F246CA50DBF}"/>
              </a:ext>
            </a:extLst>
          </p:cNvPr>
          <p:cNvSpPr/>
          <p:nvPr/>
        </p:nvSpPr>
        <p:spPr>
          <a:xfrm>
            <a:off x="269969" y="2813455"/>
            <a:ext cx="11562270" cy="1009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7165B-CFDC-A53C-339E-C50A30126DC5}"/>
              </a:ext>
            </a:extLst>
          </p:cNvPr>
          <p:cNvSpPr/>
          <p:nvPr/>
        </p:nvSpPr>
        <p:spPr>
          <a:xfrm>
            <a:off x="269969" y="3759755"/>
            <a:ext cx="11562270" cy="1231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568A-C620-3C14-D672-0DBDE41E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Supervised Models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211BCF1-50DA-4CE4-450C-B7EFBF69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| </a:t>
            </a:r>
            <a:fld id="{298F1D03-1965-0C40-A00A-225DE5C611AC}" type="slidenum">
              <a:rPr lang="en-US" b="1" smtClean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8</a:t>
            </a:fld>
            <a:endParaRPr lang="en-US" b="1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F84138-CE9F-9B0D-6E7F-DA061DB0812C}"/>
              </a:ext>
            </a:extLst>
          </p:cNvPr>
          <p:cNvSpPr txBox="1"/>
          <p:nvPr/>
        </p:nvSpPr>
        <p:spPr>
          <a:xfrm>
            <a:off x="554636" y="1602203"/>
            <a:ext cx="5762445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2400">
              <a:cs typeface="Calibri"/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6A859-6582-DC9E-0D0C-D0C271745AE8}"/>
              </a:ext>
            </a:extLst>
          </p:cNvPr>
          <p:cNvSpPr txBox="1">
            <a:spLocks/>
          </p:cNvSpPr>
          <p:nvPr/>
        </p:nvSpPr>
        <p:spPr>
          <a:xfrm>
            <a:off x="554636" y="1113427"/>
            <a:ext cx="11125897" cy="51232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>
                <a:cs typeface="Calibri" panose="020F0502020204030204"/>
              </a:rPr>
              <a:t>Multiple Linear Regression</a:t>
            </a:r>
          </a:p>
          <a:p>
            <a:pPr>
              <a:lnSpc>
                <a:spcPct val="100000"/>
              </a:lnSpc>
            </a:pPr>
            <a:r>
              <a:rPr lang="en-US" sz="3600">
                <a:cs typeface="Calibri" panose="020F0502020204030204"/>
              </a:rPr>
              <a:t>Logarithmic Regression</a:t>
            </a:r>
          </a:p>
          <a:p>
            <a:pPr>
              <a:lnSpc>
                <a:spcPct val="100000"/>
              </a:lnSpc>
            </a:pPr>
            <a:r>
              <a:rPr lang="en-US" sz="3600">
                <a:cs typeface="Calibri" panose="020F0502020204030204"/>
              </a:rPr>
              <a:t>Logistic Regression (6 months, 1 year, 2 years, 5 years)</a:t>
            </a:r>
          </a:p>
          <a:p>
            <a:pPr>
              <a:lnSpc>
                <a:spcPct val="100000"/>
              </a:lnSpc>
            </a:pPr>
            <a:endParaRPr lang="en-US" sz="36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36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36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3600">
                <a:cs typeface="Calibri" panose="020F0502020204030204"/>
              </a:rPr>
              <a:t>Feature selection and over-fitting concerns</a:t>
            </a:r>
          </a:p>
          <a:p>
            <a:pPr>
              <a:lnSpc>
                <a:spcPct val="100000"/>
              </a:lnSpc>
            </a:pPr>
            <a:endParaRPr lang="en-US" sz="3600">
              <a:cs typeface="Calibri" panose="020F0502020204030204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05798FD-2FE2-8585-7567-9C5BA22D9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39" y="3400649"/>
            <a:ext cx="10788922" cy="18066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320780-7815-D4C7-F9AF-38BFBA1E4575}"/>
              </a:ext>
            </a:extLst>
          </p:cNvPr>
          <p:cNvSpPr/>
          <p:nvPr/>
        </p:nvSpPr>
        <p:spPr>
          <a:xfrm>
            <a:off x="75094" y="5459086"/>
            <a:ext cx="11562270" cy="1033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0B3360-65C0-4FF2-A32F-DD33D22F4DC4}"/>
              </a:ext>
            </a:extLst>
          </p:cNvPr>
          <p:cNvSpPr/>
          <p:nvPr/>
        </p:nvSpPr>
        <p:spPr>
          <a:xfrm>
            <a:off x="336449" y="2546660"/>
            <a:ext cx="11562270" cy="276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9C997B-E907-B28E-38E8-EBF7F695F1BC}"/>
              </a:ext>
            </a:extLst>
          </p:cNvPr>
          <p:cNvSpPr/>
          <p:nvPr/>
        </p:nvSpPr>
        <p:spPr>
          <a:xfrm>
            <a:off x="554636" y="1803664"/>
            <a:ext cx="11562270" cy="629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2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568A-C620-3C14-D672-0DBDE41E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Why Does This Matter? - Update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211BCF1-50DA-4CE4-450C-B7EFBF69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| </a:t>
            </a:r>
            <a:fld id="{298F1D03-1965-0C40-A00A-225DE5C611AC}" type="slidenum">
              <a:rPr lang="en-US" b="1" smtClean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9</a:t>
            </a:fld>
            <a:endParaRPr lang="en-US" b="1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F84138-CE9F-9B0D-6E7F-DA061DB0812C}"/>
              </a:ext>
            </a:extLst>
          </p:cNvPr>
          <p:cNvSpPr txBox="1"/>
          <p:nvPr/>
        </p:nvSpPr>
        <p:spPr>
          <a:xfrm>
            <a:off x="554636" y="1602203"/>
            <a:ext cx="5762445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2400">
              <a:cs typeface="Calibri"/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D22B0D8-E360-7C36-B442-917D1E30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1" y="1113427"/>
            <a:ext cx="11472478" cy="512327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>
                <a:cs typeface="Calibri" panose="020F0502020204030204"/>
              </a:rPr>
              <a:t>Opportunity to improve LUAD treatment regimens</a:t>
            </a:r>
          </a:p>
          <a:p>
            <a:pPr>
              <a:lnSpc>
                <a:spcPct val="100000"/>
              </a:lnSpc>
            </a:pPr>
            <a:r>
              <a:rPr lang="en-US" sz="3200">
                <a:cs typeface="Calibri" panose="020F0502020204030204"/>
              </a:rPr>
              <a:t>Impacts patients and their families, healthcare providers, and the cancer research community</a:t>
            </a:r>
          </a:p>
          <a:p>
            <a:pPr>
              <a:lnSpc>
                <a:spcPct val="100000"/>
              </a:lnSpc>
            </a:pPr>
            <a:r>
              <a:rPr lang="en-US" sz="3200">
                <a:cs typeface="Calibri" panose="020F0502020204030204"/>
              </a:rPr>
              <a:t>Unsupervised model has the potential to guide and inform further research endeavors, contributing to the advancement of LUAD treatment strategies.</a:t>
            </a:r>
          </a:p>
          <a:p>
            <a:pPr>
              <a:lnSpc>
                <a:spcPct val="100000"/>
              </a:lnSpc>
            </a:pPr>
            <a:r>
              <a:rPr lang="en-US" sz="3200">
                <a:cs typeface="Calibri" panose="020F0502020204030204"/>
              </a:rPr>
              <a:t>Supervised model could help patients to better understand their life expectancy + informed decisions on </a:t>
            </a:r>
          </a:p>
          <a:p>
            <a:pPr>
              <a:lnSpc>
                <a:spcPct val="100000"/>
              </a:lnSpc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 i="1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200"/>
          </a:p>
          <a:p>
            <a:pPr marL="0" indent="0">
              <a:lnSpc>
                <a:spcPct val="130000"/>
              </a:lnSpc>
              <a:buNone/>
            </a:pPr>
            <a:endParaRPr lang="en-US" sz="2200"/>
          </a:p>
          <a:p>
            <a:pPr>
              <a:lnSpc>
                <a:spcPct val="130000"/>
              </a:lnSpc>
            </a:pPr>
            <a:endParaRPr 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D6D878-D5A3-E0CC-D1D9-D0CDA86969AB}"/>
              </a:ext>
            </a:extLst>
          </p:cNvPr>
          <p:cNvSpPr/>
          <p:nvPr/>
        </p:nvSpPr>
        <p:spPr>
          <a:xfrm>
            <a:off x="269969" y="1832127"/>
            <a:ext cx="1156227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CB349B-3D7B-0015-DB29-CEF0004FA3F4}"/>
              </a:ext>
            </a:extLst>
          </p:cNvPr>
          <p:cNvSpPr/>
          <p:nvPr/>
        </p:nvSpPr>
        <p:spPr>
          <a:xfrm>
            <a:off x="359761" y="2919301"/>
            <a:ext cx="11562270" cy="1414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CBBEE-1282-5A2F-31E6-B13687BBD3CE}"/>
              </a:ext>
            </a:extLst>
          </p:cNvPr>
          <p:cNvSpPr/>
          <p:nvPr/>
        </p:nvSpPr>
        <p:spPr>
          <a:xfrm>
            <a:off x="314865" y="4511238"/>
            <a:ext cx="1156227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2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604</Words>
  <Application>Microsoft Macintosh PowerPoint</Application>
  <PresentationFormat>Widescreen</PresentationFormat>
  <Paragraphs>148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 LIGHT</vt:lpstr>
      <vt:lpstr>Office Theme</vt:lpstr>
      <vt:lpstr>Predicting Overall Survival in Lung Adenocarcinoma Patients Based on Mutational Profile</vt:lpstr>
      <vt:lpstr>What Is Cancer?</vt:lpstr>
      <vt:lpstr>Introduction of Lung Adenocarcinoma (LUAD)</vt:lpstr>
      <vt:lpstr>Cell Line and Patient Datasets</vt:lpstr>
      <vt:lpstr>Cleaning and Preprocessing</vt:lpstr>
      <vt:lpstr>Processed Datasets</vt:lpstr>
      <vt:lpstr>Unsupervised Models and EDA</vt:lpstr>
      <vt:lpstr>Supervised Models</vt:lpstr>
      <vt:lpstr>Why Does This Matter? - Update</vt:lpstr>
      <vt:lpstr>Considerations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Acute Myeloid Leukemia Patients with Cancer Cell Line Based on Mutational Profile</dc:title>
  <dc:creator>Wilkerson, Billy</dc:creator>
  <cp:lastModifiedBy>Finney, Whitney</cp:lastModifiedBy>
  <cp:revision>5</cp:revision>
  <dcterms:created xsi:type="dcterms:W3CDTF">2024-02-27T14:41:32Z</dcterms:created>
  <dcterms:modified xsi:type="dcterms:W3CDTF">2024-04-05T17:26:50Z</dcterms:modified>
</cp:coreProperties>
</file>