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4" r:id="rId3"/>
    <p:sldId id="265" r:id="rId4"/>
    <p:sldId id="271" r:id="rId5"/>
    <p:sldId id="272" r:id="rId6"/>
    <p:sldId id="266" r:id="rId7"/>
    <p:sldId id="267" r:id="rId8"/>
    <p:sldId id="273" r:id="rId9"/>
    <p:sldId id="281" r:id="rId10"/>
    <p:sldId id="274" r:id="rId11"/>
    <p:sldId id="283" r:id="rId12"/>
    <p:sldId id="276" r:id="rId13"/>
    <p:sldId id="282" r:id="rId14"/>
    <p:sldId id="257" r:id="rId15"/>
    <p:sldId id="258" r:id="rId16"/>
    <p:sldId id="263" r:id="rId17"/>
    <p:sldId id="259" r:id="rId18"/>
    <p:sldId id="280" r:id="rId19"/>
    <p:sldId id="260" r:id="rId20"/>
    <p:sldId id="279" r:id="rId21"/>
    <p:sldId id="26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E86E-7272-0B32-EAE2-E493A2F8BAF5}" v="37" dt="2024-03-01T15:58:07.651"/>
    <p1510:client id="{3D196C9B-D9C0-8240-2B65-9E5F04B33AE1}" v="11" dt="2024-03-01T17:41:39.572"/>
    <p1510:client id="{3D2DC679-E816-7345-9944-EAB7A9498477}" v="118" dt="2024-03-01T04:18:10.473"/>
    <p1510:client id="{A83B2449-AEDE-CB49-B4B2-467A3CF4A1B7}" v="943" dt="2024-03-01T18:25:45.651"/>
    <p1510:client id="{A90F851A-714C-7E15-4BA5-90341D5FA1C0}" v="86" dt="2024-03-01T02:08:38.068"/>
    <p1510:client id="{AD63B93A-62E9-BC86-CE19-51473B08C66E}" v="29" dt="2024-03-01T03:26:52.967"/>
    <p1510:client id="{B43D141E-B10B-FCED-C092-724DDCAF7090}" v="310" dt="2024-02-29T06:17:15.128"/>
    <p1510:client id="{B4A7CBAE-D5B0-A941-B3E3-210A4DEF8965}" v="18" dt="2024-02-29T21:39:40.548"/>
    <p1510:client id="{C317EE32-70B3-1D9C-8816-D35A2CCABE49}" v="1332" dt="2024-03-01T02:46:42.588"/>
    <p1510:client id="{F2F94926-2594-8C49-748D-E7354CE44626}" v="927" dt="2024-02-29T21:19:24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8EE2-205C-B80D-4002-0B238FC80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B806-B6A6-461A-CBB9-157D14AF5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E46C-AF59-8FE3-C66D-016866D6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7A59-4F3E-777A-3033-85A57FAF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A48C-9D18-CE6E-876A-651E10E2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F93A-9FC7-9E59-4AE1-97E24F71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B469-0CD3-714A-0DEB-44EA8F63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515C-1444-AC08-0AA0-20049E7E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6FF9-E756-A40A-6F13-0E262089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0DB3-BBFC-0ED7-37D1-12A0671B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8E26C-2FC4-F052-5912-A7CBDE94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6303-A284-081A-5F25-41EEEB39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4E37-C02C-1EF9-C5F3-EAE7B8E3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7BA5-B204-7F17-AC33-95E4966C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2155-F706-5ECE-2BB2-5676E0BE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1CAB-D205-4A78-5D77-E04E2CC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7662-EAE1-7A6E-5EFD-168A5266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D5D7-9844-EF63-0592-ACBFDD4F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A418-19DC-ED69-CC35-5E8CBD2A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F21D-88AD-0C2C-8A1C-87083030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C3FA-196D-7D4D-F9F4-5AD47B49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718E-4877-4939-5F7D-8A9183F4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8C3B-1E57-0B98-793B-3C690298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E56F-4C38-FF79-13F8-DDF4A32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9EBF-59AB-016A-C107-D3DA210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BB5-5417-12F6-AA0D-F28D0702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FD77-E440-5AC8-4EAD-550702588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926B6-2D5A-2E42-F22D-91EC0428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9CD4A-552F-A4AC-64DA-93E0BCC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6114-AFD5-C20F-CD7F-64CAC4E8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F5C0-571E-393F-C2B0-428858FB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641-488F-FED6-42B7-E594B466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2D35B-6E76-C11F-8E26-84F53347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5866B-F267-E31D-F8AB-0906D0E2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28E2D-3F70-A046-6E47-DE208125C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6BC58-A725-43D9-886D-7145D75B6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57AF0-F508-22BB-7049-218F057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5D532-6F61-5B70-E50D-D8B34313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FE54-34FE-97C8-7F91-6E53178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436C-6309-5CBC-84FB-25BDF494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C502D-6BDD-460F-B1D2-02570A4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8D36D-9B98-81B1-56BF-14BDFEAB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0620-B42B-EE91-A39F-24478DF3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ABA6F-23F4-889D-5A78-5BA6040B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FF8A7-3349-055E-DD62-F26DC61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EE476-679A-75F1-7287-E9E45E4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F8F8-D69E-2AEB-3B86-B56E6503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F559-DFBE-37C3-BB03-A4F84C5D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0E9D-5AB0-1857-464F-E5A5BF22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63E-AE57-42DC-237C-5AC02EF3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C30A7-8E43-E3C0-879A-834D466E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ED19-3C55-D55A-524E-C7CEEEBA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C4BA-1013-5FE2-B045-A1C954B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3D7D1-4C56-98FF-6615-135F752FB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7959-96B1-654B-B13C-2D4DF49DD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02FB-A663-94D1-F813-10A4BCD2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40DE-5AAA-545D-AC0A-14F81D10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8FD5-C7B2-B971-69B3-2857B31D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6DAD5-8C25-946B-915A-2B71A3D7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9DFC-4BEA-6E99-AB51-2595B348D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380C-0071-8B7F-B0A6-F46DD248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01F2-D140-AEF9-E9FC-9E57074FE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50FD-6F11-9BB5-89B7-2B88C072B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dofasclepius.com/philosophy-of-data-science" TargetMode="External"/><Relationship Id="rId2" Type="http://schemas.openxmlformats.org/officeDocument/2006/relationships/hyperlink" Target="https://medium.com/@kurt.r.peters/the-philosophy-of-data-science-4fa9e071553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Philosophy of Data 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Maia, </a:t>
            </a:r>
            <a:r>
              <a:rPr lang="en-US" err="1"/>
              <a:t>Ziwei</a:t>
            </a:r>
            <a:r>
              <a:rPr lang="en-US"/>
              <a:t>, Ben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8C2-89B8-C3D7-BC2D-F65C5D11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7026-A079-D298-162D-7F385CB5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Scientific realism emphasizes the importance of scientific theories and models in providing accurate descriptions of the world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Scientific realists aim to accurately represent the structure and workings of reality, even if our current understanding is incomplete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Two versions: Focus on the results of science or focus on the aims of science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Toward different branches of science and different aspects of theory, we should have different levels of confidence about the accuracy</a:t>
            </a:r>
          </a:p>
        </p:txBody>
      </p:sp>
    </p:spTree>
    <p:extLst>
      <p:ext uri="{BB962C8B-B14F-4D97-AF65-F5344CB8AC3E}">
        <p14:creationId xmlns:p14="http://schemas.microsoft.com/office/powerpoint/2010/main" val="217452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1734-5975-6710-0A05-5A93174A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Naturalism, Realism &amp; Data Science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99D7-17F1-335F-CAA3-5E3AFE98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>
                <a:ea typeface="Calibri" panose="020F0502020204030204"/>
                <a:cs typeface="Calibri" panose="020F0502020204030204"/>
              </a:rPr>
              <a:t>Naturalism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Emphasis on empirical observations 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Commitment to scientific methods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Naturalistic assumptions (belief in reliability of data, pursuing natural explanations in analysis and rejecting supernatural/non-natural)</a:t>
            </a:r>
          </a:p>
          <a:p>
            <a:pPr marL="0" indent="0">
              <a:buNone/>
            </a:pPr>
            <a:r>
              <a:rPr lang="en-US" u="sng">
                <a:ea typeface="Calibri" panose="020F0502020204030204"/>
                <a:cs typeface="Calibri" panose="020F0502020204030204"/>
              </a:rPr>
              <a:t>Realism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Objective reality in data interpretations (confidence in underlying patterns and relationships)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Ethical realism and ethics in data (ethical standards grounded in objective moral truths)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Objective truths about the world can only be known through reliable methods of analysis 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0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81C9-6CEF-99FB-045F-18D87799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Normative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C8EF-83BC-7997-445C-E26E3F75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Calibri"/>
                <a:cs typeface="Calibri"/>
              </a:rPr>
              <a:t>Branch of philosophy concerned with establishing principles or norms to determine what actions are morally right or wrong</a:t>
            </a:r>
          </a:p>
          <a:p>
            <a:r>
              <a:rPr lang="en-US">
                <a:ea typeface="Calibri"/>
                <a:cs typeface="Calibri"/>
              </a:rPr>
              <a:t>Questions how individuals </a:t>
            </a:r>
            <a:r>
              <a:rPr lang="en-US" i="1">
                <a:ea typeface="Calibri"/>
                <a:cs typeface="Calibri"/>
              </a:rPr>
              <a:t>ought</a:t>
            </a:r>
            <a:r>
              <a:rPr lang="en-US">
                <a:ea typeface="Calibri"/>
                <a:cs typeface="Calibri"/>
              </a:rPr>
              <a:t> to act</a:t>
            </a:r>
          </a:p>
          <a:p>
            <a:r>
              <a:rPr lang="en-US">
                <a:ea typeface="Calibri"/>
                <a:cs typeface="Calibri"/>
              </a:rPr>
              <a:t>Several branches:</a:t>
            </a:r>
          </a:p>
          <a:p>
            <a:r>
              <a:rPr lang="en-US">
                <a:ea typeface="Calibri"/>
                <a:cs typeface="Calibri"/>
              </a:rPr>
              <a:t>Consequentialism – Theories that evaluate the morality of actions based on their outcomes or consequences (Does the end justify the means?)</a:t>
            </a:r>
          </a:p>
          <a:p>
            <a:r>
              <a:rPr lang="en-US">
                <a:ea typeface="+mn-lt"/>
                <a:cs typeface="+mn-lt"/>
              </a:rPr>
              <a:t>Psychological egoism – Theory that humans are self-interested and that all actions are motivated by self-interest (regardless of consciousness)</a:t>
            </a:r>
          </a:p>
          <a:p>
            <a:r>
              <a:rPr lang="en-US">
                <a:ea typeface="+mn-lt"/>
                <a:cs typeface="+mn-lt"/>
              </a:rPr>
              <a:t>Ethical egoism – Theory that advocates for individuals to act in their own self-interest and prioritize their well-being (self-interest as a moral principle)</a:t>
            </a:r>
          </a:p>
          <a:p>
            <a:r>
              <a:rPr lang="en-US">
                <a:ea typeface="+mn-lt"/>
                <a:cs typeface="+mn-lt"/>
              </a:rPr>
              <a:t>Moral nihilism – Theory that there is no morally right or wrong decision, however society puts pressure on us to make us think there is </a:t>
            </a:r>
          </a:p>
        </p:txBody>
      </p:sp>
    </p:spTree>
    <p:extLst>
      <p:ext uri="{BB962C8B-B14F-4D97-AF65-F5344CB8AC3E}">
        <p14:creationId xmlns:p14="http://schemas.microsoft.com/office/powerpoint/2010/main" val="24986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EEE8-0F3E-FD2B-0E3E-13C94140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Normative Ethics &amp; Data Science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3F72-7187-FF12-7248-85467613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u="sng">
                <a:solidFill>
                  <a:srgbClr val="000000"/>
                </a:solidFill>
                <a:ea typeface="+mn-lt"/>
                <a:cs typeface="+mn-lt"/>
              </a:rPr>
              <a:t>Ethical Data Collection</a:t>
            </a:r>
            <a:r>
              <a:rPr lang="en-US">
                <a:ea typeface="+mn-lt"/>
                <a:cs typeface="+mn-lt"/>
              </a:rPr>
              <a:t>: Normative ethics provides principles for ethically collecting data (consent, privacy, confidentiality)</a:t>
            </a:r>
          </a:p>
          <a:p>
            <a:r>
              <a:rPr lang="en-US" i="1" u="sng">
                <a:ea typeface="+mn-lt"/>
                <a:cs typeface="+mn-lt"/>
              </a:rPr>
              <a:t>Fairness and Bias:</a:t>
            </a:r>
            <a:r>
              <a:rPr lang="en-US">
                <a:ea typeface="+mn-lt"/>
                <a:cs typeface="+mn-lt"/>
              </a:rPr>
              <a:t> Normative ethics emphasizes principles of fairness and justice, which are crucial in addressing biases in data collection, analysis, and the decision-making processes (protecting certain groups)</a:t>
            </a:r>
          </a:p>
          <a:p>
            <a:r>
              <a:rPr lang="en-US" i="1" u="sng">
                <a:ea typeface="+mn-lt"/>
                <a:cs typeface="+mn-lt"/>
              </a:rPr>
              <a:t>Social Impact and Responsibility:</a:t>
            </a:r>
            <a:r>
              <a:rPr lang="en-US">
                <a:ea typeface="+mn-lt"/>
                <a:cs typeface="+mn-lt"/>
              </a:rPr>
              <a:t> Normative ethics encourages consideration of the broader social impact of data science projects and applications (how do findings impact the public good)</a:t>
            </a:r>
          </a:p>
        </p:txBody>
      </p:sp>
    </p:spTree>
    <p:extLst>
      <p:ext uri="{BB962C8B-B14F-4D97-AF65-F5344CB8AC3E}">
        <p14:creationId xmlns:p14="http://schemas.microsoft.com/office/powerpoint/2010/main" val="30148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4D09-455A-5453-0419-354BAD09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Calibri"/>
                <a:cs typeface="Calibri"/>
              </a:rPr>
              <a:t>Who’s to say what’s right or wrong?</a:t>
            </a:r>
            <a:endParaRPr lang="en-US" sz="4200"/>
          </a:p>
          <a:p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8C5D-71D1-B0AA-F01C-B1C932D7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36" y="1766824"/>
            <a:ext cx="5906008" cy="43505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>
                <a:latin typeface="Calibri"/>
                <a:cs typeface="Calibri"/>
              </a:rPr>
              <a:t>Ethical subjectivism :moral judgments are true if they accurately report an individual's feelings or commitments, making morality relative to personal views.</a:t>
            </a: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—how one's subjective view can influence data interpretation and decision-making.</a:t>
            </a:r>
            <a:endParaRPr lang="en-US" sz="22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latin typeface="Calibri"/>
              <a:cs typeface="Calibri"/>
            </a:endParaRPr>
          </a:p>
          <a:p>
            <a:r>
              <a:rPr lang="en-US" sz="2200">
                <a:latin typeface="Calibri"/>
                <a:cs typeface="Calibri"/>
              </a:rPr>
              <a:t> Cultural(Moral) relativism: moral standards are correct relative to cultural or societal norms.</a:t>
            </a:r>
            <a:endParaRPr lang="en-US" sz="2200">
              <a:latin typeface="Aptos" panose="020B0004020202020204"/>
              <a:cs typeface="Calibri"/>
            </a:endParaRPr>
          </a:p>
          <a:p>
            <a:endParaRPr lang="en-US" sz="2200">
              <a:latin typeface="Calibri"/>
              <a:cs typeface="Calibri"/>
            </a:endParaRPr>
          </a:p>
          <a:p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When analyzing data or implementing data-driven policies, should we adhere to universal standards, or should we adapt to cultural specificities?</a:t>
            </a:r>
            <a:endParaRPr lang="en-US" sz="2200">
              <a:solidFill>
                <a:srgbClr val="000000"/>
              </a:solidFill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762A-B54E-7F97-10B5-4072D4C6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48" y="808695"/>
            <a:ext cx="5458968" cy="52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4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C47F-15B4-6DC3-5A3D-358154C5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8763"/>
          </a:xfrm>
        </p:spPr>
        <p:txBody>
          <a:bodyPr>
            <a:normAutofit/>
          </a:bodyPr>
          <a:lstStyle/>
          <a:p>
            <a:r>
              <a:rPr lang="en-US" sz="2400" b="1">
                <a:latin typeface="Calibri"/>
                <a:cs typeface="Calibri"/>
              </a:rPr>
              <a:t>Is there such a thing as right and wrong?</a:t>
            </a:r>
            <a:br>
              <a:rPr lang="en-US"/>
            </a:br>
            <a:endParaRPr lang="en-US" sz="2000" b="1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B5CB-43D6-67F0-CE92-DFDDDF1E100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714503" y="1323787"/>
            <a:ext cx="6068906" cy="2540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Calibri"/>
                <a:cs typeface="Calibri"/>
              </a:rPr>
              <a:t>Moral nihilism:</a:t>
            </a:r>
            <a:r>
              <a:rPr 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moral facts do not exist;</a:t>
            </a:r>
            <a:endParaRPr lang="en-US" sz="2000">
              <a:solidFill>
                <a:srgbClr val="000000"/>
              </a:solidFill>
              <a:latin typeface="Aptos" panose="020B0004020202020204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Thus, no action is inherently moral or immoral</a:t>
            </a:r>
            <a:endParaRPr lang="en-US" sz="2000">
              <a:solidFill>
                <a:srgbClr val="000000"/>
              </a:solidFill>
              <a:latin typeface="Aptos" panose="020B0004020202020204"/>
              <a:cs typeface="Calibri"/>
            </a:endParaRPr>
          </a:p>
          <a:p>
            <a:pPr marL="0" indent="0">
              <a:buNone/>
            </a:pPr>
            <a:endParaRPr lang="en-US" sz="20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absence of inherent moral values could lead to ethical problems in decision-making processes, where decisions are made based on personal preferences, rather than universal ethical standards.</a:t>
            </a:r>
            <a:endParaRPr lang="en-US"/>
          </a:p>
          <a:p>
            <a:endParaRPr lang="en-US" sz="2000">
              <a:latin typeface="Calibri"/>
              <a:cs typeface="Calibri"/>
            </a:endParaRPr>
          </a:p>
          <a:p>
            <a:endParaRPr lang="en-US" sz="2000">
              <a:latin typeface="Calibri"/>
              <a:cs typeface="Calibri"/>
            </a:endParaRPr>
          </a:p>
          <a:p>
            <a:endParaRPr lang="en-US" sz="2000">
              <a:latin typeface="Calibri"/>
              <a:cs typeface="Calibri"/>
            </a:endParaRPr>
          </a:p>
          <a:p>
            <a:endParaRPr lang="en-US" sz="2000" b="1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7EC45-DB34-41B5-13CD-06CE21EB2102}"/>
              </a:ext>
            </a:extLst>
          </p:cNvPr>
          <p:cNvSpPr txBox="1"/>
          <p:nvPr/>
        </p:nvSpPr>
        <p:spPr>
          <a:xfrm>
            <a:off x="759398" y="3831311"/>
            <a:ext cx="981456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Doesn’t morality require religion or a god?</a:t>
            </a:r>
          </a:p>
          <a:p>
            <a:endParaRPr lang="en-US" sz="2000" b="1">
              <a:latin typeface="Calibri"/>
              <a:cs typeface="Calibri"/>
            </a:endParaRPr>
          </a:p>
          <a:p>
            <a:endParaRPr lang="en-US" sz="2000" b="1">
              <a:latin typeface="Calibri"/>
              <a:cs typeface="Calibri"/>
            </a:endParaRPr>
          </a:p>
          <a:p>
            <a:r>
              <a:rPr lang="en-US" sz="2000">
                <a:latin typeface="Calibri"/>
                <a:cs typeface="Calibri"/>
              </a:rPr>
              <a:t>Moral laws and principles can exist independently of religious beliefs, and individuals can find moral motivation and guidance through secular means. </a:t>
            </a:r>
            <a:endParaRPr lang="en-US"/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In data science, this encourages us to find secular, rational foundations for ethical decision-making, beyond religious.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2FCCE-BA88-7221-609D-7D631BD1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64" y="197023"/>
            <a:ext cx="5334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76D9-0332-F4B8-5455-B3CECBA2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35" y="503896"/>
            <a:ext cx="10515600" cy="2290763"/>
          </a:xfrm>
        </p:spPr>
        <p:txBody>
          <a:bodyPr>
            <a:normAutofit/>
          </a:bodyPr>
          <a:lstStyle/>
          <a:p>
            <a:r>
              <a:rPr lang="en-US" sz="2400" b="1">
                <a:latin typeface="Calibri"/>
                <a:cs typeface="Calibri"/>
              </a:rPr>
              <a:t>Aren’t we always motivated by self-interest?</a:t>
            </a:r>
            <a:endParaRPr lang="en-US" sz="2400"/>
          </a:p>
          <a:p>
            <a:br>
              <a:rPr lang="en-US"/>
            </a:br>
            <a:r>
              <a:rPr lang="en-US" sz="2000">
                <a:latin typeface="Calibri"/>
                <a:cs typeface="Calibri"/>
              </a:rPr>
              <a:t>Psychological egoism :</a:t>
            </a: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latin typeface="Calibri"/>
                <a:cs typeface="Calibri"/>
              </a:rPr>
              <a:t>all human actions are ultimately motivated by self-interest. </a:t>
            </a:r>
            <a:endParaRPr lang="en-US" sz="20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CFCF-A79E-956E-F02E-40202400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9" y="3170724"/>
            <a:ext cx="10515600" cy="2932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Calibri"/>
                <a:cs typeface="Calibri"/>
              </a:rPr>
              <a:t>Should we be motivated by self-interest?</a:t>
            </a:r>
            <a:endParaRPr lang="en-US" sz="2400"/>
          </a:p>
          <a:p>
            <a:endParaRPr lang="en-US"/>
          </a:p>
          <a:p>
            <a:pPr marL="0" indent="0">
              <a:buNone/>
            </a:pPr>
            <a:r>
              <a:rPr lang="en-US" sz="2000">
                <a:latin typeface="Calibri"/>
                <a:cs typeface="Calibri"/>
              </a:rPr>
              <a:t>Ethical Egoism prescribes that individuals ought to act in their own self-interest.</a:t>
            </a:r>
            <a:endParaRPr lang="en-US" sz="2000"/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Ethical egoism might undermine efforts in data science that are aimed at the public good or require collaboration and data sharing. For example, in a pandemic, withholding valuable data or models for personal or corporate gain could hinder public health efforts.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C02C3-BD3F-FAD2-5530-627D8537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62" y="313473"/>
            <a:ext cx="5276409" cy="37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070-D5D0-C1D5-DC3F-B1BA4836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4" y="5216994"/>
            <a:ext cx="5790076" cy="16433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>
                <a:latin typeface="Calibri"/>
                <a:cs typeface="Calibri"/>
              </a:rPr>
              <a:t>Shouldn’t we aim to maximize goodness in the world?</a:t>
            </a:r>
            <a:br>
              <a:rPr lang="en-US" sz="2000" b="1">
                <a:latin typeface="Calibri"/>
                <a:cs typeface="Calibri"/>
              </a:rPr>
            </a:br>
            <a:br>
              <a:rPr lang="en-US" sz="2000" b="1">
                <a:latin typeface="Calibri"/>
                <a:cs typeface="Calibri"/>
              </a:rPr>
            </a:br>
            <a:br>
              <a:rPr lang="en-US" sz="2000" b="1">
                <a:latin typeface="Calibri"/>
                <a:cs typeface="Calibri"/>
              </a:rPr>
            </a:br>
            <a:r>
              <a:rPr lang="en-US" sz="2000">
                <a:latin typeface="Calibri"/>
                <a:cs typeface="Calibri"/>
              </a:rPr>
              <a:t>Consequentialism: the morality of an action is determined by its consequences,  whether it produces the best overall results or maximizes well-being.</a:t>
            </a:r>
            <a:br>
              <a:rPr lang="en-US" sz="2000">
                <a:latin typeface="Calibri"/>
                <a:cs typeface="Calibri"/>
              </a:rPr>
            </a:b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ea typeface="+mj-lt"/>
                <a:cs typeface="+mj-lt"/>
              </a:rPr>
              <a:t>Data Privacy vs. Public Good: Data scientists might face situations where collecting and analyzing personal data could lead to significant public benefits but at the cost of individual privacy.</a:t>
            </a:r>
            <a:br>
              <a:rPr lang="en-US" sz="2000">
                <a:latin typeface="Calibri"/>
                <a:cs typeface="Calibri"/>
              </a:rPr>
            </a:b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ea typeface="+mj-lt"/>
                <a:cs typeface="+mj-lt"/>
              </a:rPr>
              <a:t>Autonomous Vehicles: make split-second decisions in crash scenarios. Should our algorithm be programmed to minimize overall harm, even if it means sacrificing the vehicle's occupants?</a:t>
            </a:r>
            <a:endParaRPr lang="en-US" sz="2000">
              <a:latin typeface="Calibri Light"/>
              <a:cs typeface="Calibri Light"/>
            </a:endParaRPr>
          </a:p>
          <a:p>
            <a:endParaRPr lang="en-US" sz="1400" b="1">
              <a:latin typeface="Calibri"/>
              <a:cs typeface="Calibri"/>
            </a:endParaRPr>
          </a:p>
          <a:p>
            <a:endParaRPr lang="en-US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2150-53EC-D29D-8EE3-CADB5AC6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b="1">
              <a:latin typeface="Calibri"/>
              <a:cs typeface="Calibri"/>
            </a:endParaRP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4DE9E-EDEE-B727-E1D2-B362107B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39" y="806081"/>
            <a:ext cx="5247302" cy="45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0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9A660-6DD8-EE0B-BF5A-0AE53CB9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Is perceptual experience the only source of genuine knowledge?</a:t>
            </a:r>
            <a:endParaRPr lang="en-US" sz="3300" b="1">
              <a:solidFill>
                <a:schemeClr val="tx2"/>
              </a:solidFill>
            </a:endParaRPr>
          </a:p>
          <a:p>
            <a:endParaRPr lang="en-US" sz="33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3CC9-12F1-3BFD-51C6-2731FAC8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25" y="2428456"/>
            <a:ext cx="7121829" cy="3973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 panose="020F0502020204030204"/>
                <a:cs typeface="Calibri" panose="020F0502020204030204"/>
              </a:rPr>
              <a:t>Empiricism:</a:t>
            </a:r>
            <a:r>
              <a:rPr lang="en-US" sz="2000">
                <a:ea typeface="+mn-lt"/>
                <a:cs typeface="+mn-lt"/>
              </a:rPr>
              <a:t> knowledge comes primarily from sensory experience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Logical Positivism:</a:t>
            </a:r>
            <a:r>
              <a:rPr lang="en-US" sz="2000">
                <a:ea typeface="+mn-lt"/>
                <a:cs typeface="+mn-lt"/>
              </a:rPr>
              <a:t> a statement is only meaningful if it can be empirically verified. In data science, a model or hypothesis gains credibility only when it can be verified with data.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4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he Return of the Logical Positivist | Paul Gould Paul Gould">
            <a:extLst>
              <a:ext uri="{FF2B5EF4-FFF2-40B4-BE49-F238E27FC236}">
                <a16:creationId xmlns:a16="http://schemas.microsoft.com/office/drawing/2014/main" id="{496A9BF6-DF61-A0D4-24BF-6544443D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918709"/>
            <a:ext cx="4142232" cy="39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D5D-A1CB-D39A-3D72-31CAEB5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28" y="240495"/>
            <a:ext cx="5367156" cy="1880913"/>
          </a:xfrm>
        </p:spPr>
        <p:txBody>
          <a:bodyPr anchor="b">
            <a:normAutofit/>
          </a:bodyPr>
          <a:lstStyle/>
          <a:p>
            <a:r>
              <a:rPr lang="en-US" sz="2400" b="1">
                <a:latin typeface="Calibri"/>
                <a:cs typeface="Calibri"/>
              </a:rPr>
              <a:t>“What if everyone did that?” </a:t>
            </a:r>
            <a:br>
              <a:rPr lang="en-US" sz="2400" b="1">
                <a:latin typeface="Calibri"/>
                <a:cs typeface="Calibri"/>
              </a:rPr>
            </a:br>
            <a:r>
              <a:rPr lang="en-US" sz="2400" b="1">
                <a:latin typeface="Calibri"/>
                <a:cs typeface="Calibri"/>
              </a:rPr>
              <a:t>Shouldn’t fairness guide our actions? Shouldn’t we refrain from treating humans as mere things? 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FB66-087E-2ADA-4A4F-AE2B6787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28" y="2263385"/>
            <a:ext cx="6164261" cy="43526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500" b="1">
              <a:latin typeface="Calibri"/>
              <a:cs typeface="Calibri"/>
            </a:endParaRPr>
          </a:p>
          <a:p>
            <a:r>
              <a:rPr lang="en-US" sz="2000">
                <a:latin typeface="Arial"/>
                <a:cs typeface="Arial"/>
              </a:rPr>
              <a:t>Universalizability principle</a:t>
            </a:r>
            <a:endParaRPr lang="en-US" sz="1600">
              <a:latin typeface="Calibri"/>
              <a:cs typeface="Calibri"/>
            </a:endParaRP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>
                <a:latin typeface="Calibri"/>
                <a:cs typeface="Calibri"/>
              </a:rPr>
              <a:t>treating humans as ends in themselves, rather than as mere means</a:t>
            </a:r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User Privacy and Consent: Respecting individuals' autonomy by ensuring that data is collected and used with informed consent. Data should not be exploited merely for benefit without considering individuals' rights.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33FDD-42D9-C2E2-67CB-8EDD311D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23" y="640080"/>
            <a:ext cx="4643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E3D1-FC3D-BC40-824E-8695F50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>
            <a:normAutofit/>
          </a:bodyPr>
          <a:lstStyle/>
          <a:p>
            <a:r>
              <a:rPr lang="en-US"/>
              <a:t>Textbooks</a:t>
            </a:r>
          </a:p>
        </p:txBody>
      </p:sp>
      <p:pic>
        <p:nvPicPr>
          <p:cNvPr id="4" name="Content Placeholder 3" descr="Weapons of Math Destruction : How Big Data Increases Inequality and Threatens Democracy (Paperback)">
            <a:extLst>
              <a:ext uri="{FF2B5EF4-FFF2-40B4-BE49-F238E27FC236}">
                <a16:creationId xmlns:a16="http://schemas.microsoft.com/office/drawing/2014/main" id="{B1CE80C5-2C0A-E671-9244-A0A764EE7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27" y="1642745"/>
            <a:ext cx="4351338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D0EF9-F117-D270-AC3C-8F1FF186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91" y="1653817"/>
            <a:ext cx="2905759" cy="4340266"/>
          </a:xfrm>
          <a:prstGeom prst="rect">
            <a:avLst/>
          </a:prstGeom>
        </p:spPr>
      </p:pic>
      <p:pic>
        <p:nvPicPr>
          <p:cNvPr id="6" name="Picture 5" descr="Theory and Reality : An Introduction to the Philosophy of Science 9780226300634 Used / Pre-owned">
            <a:extLst>
              <a:ext uri="{FF2B5EF4-FFF2-40B4-BE49-F238E27FC236}">
                <a16:creationId xmlns:a16="http://schemas.microsoft.com/office/drawing/2014/main" id="{A21CE084-694C-33A2-6042-D0413441BD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14" t="237" r="16114" b="-237"/>
          <a:stretch/>
        </p:blipFill>
        <p:spPr>
          <a:xfrm>
            <a:off x="7951293" y="1645598"/>
            <a:ext cx="2905764" cy="43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8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17E8E-DD95-61AD-8AE1-655BE9AE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93" y="77701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Should we focus on falsifiability, rather than confirmability? </a:t>
            </a:r>
            <a:endParaRPr lang="en-US" sz="3600"/>
          </a:p>
          <a:p>
            <a:endParaRPr lang="en-US" sz="4600">
              <a:ea typeface="Calibri Light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15B5-4080-3079-6A7C-DBEB445C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13" y="2599636"/>
            <a:ext cx="7780352" cy="4423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Calibri"/>
                <a:cs typeface="Calibri"/>
              </a:rPr>
              <a:t>Falsificationism</a:t>
            </a:r>
            <a:r>
              <a:rPr lang="en-US" sz="2000">
                <a:ea typeface="Calibri"/>
                <a:cs typeface="Calibri"/>
              </a:rPr>
              <a:t>:</a:t>
            </a:r>
            <a:r>
              <a:rPr lang="en-US" sz="2000">
                <a:ea typeface="+mn-lt"/>
                <a:cs typeface="+mn-lt"/>
              </a:rPr>
              <a:t> for a theory to be considered scientific, 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it must be testable and falsifiable. </a:t>
            </a:r>
            <a:endParaRPr lang="en-US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Consider the theory that "All swans are white." This statement is falsifiable because it can be tested by observation. 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If someone finds a single black swan, the theory is falsified.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3" descr="Space Oddity: Planet Nine, Falsification, and the Impossible Dream -  Treehouse">
            <a:extLst>
              <a:ext uri="{FF2B5EF4-FFF2-40B4-BE49-F238E27FC236}">
                <a16:creationId xmlns:a16="http://schemas.microsoft.com/office/drawing/2014/main" id="{8A30A65B-7B59-5D25-2615-DE3862CD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4" r="25445" b="-1"/>
          <a:stretch/>
        </p:blipFill>
        <p:spPr>
          <a:xfrm>
            <a:off x="7698936" y="2014239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FCE7-3C51-6868-9E0D-0A4923E0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71F1-2B98-E081-C323-FE963E0D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use philosophy in data analytics?: </a:t>
            </a:r>
            <a:r>
              <a:rPr lang="en-US">
                <a:hlinkClick r:id="rId2"/>
              </a:rPr>
              <a:t>https://medium.com/@kurt.r.peters/the-philosophy-of-data-science-4fa9e0715531</a:t>
            </a:r>
            <a:r>
              <a:rPr lang="en-US"/>
              <a:t> </a:t>
            </a:r>
          </a:p>
          <a:p>
            <a:r>
              <a:rPr lang="en-US"/>
              <a:t>YouTube series: </a:t>
            </a:r>
            <a:r>
              <a:rPr lang="en-US">
                <a:hlinkClick r:id="rId3"/>
              </a:rPr>
              <a:t>https://www.podofasclepius.com/philosophy-of-data-science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C2C6-92D1-5AD9-91B1-E3DBEA019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714" y="2929871"/>
            <a:ext cx="4066572" cy="998257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27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1E1-9EC8-2BA0-8E1C-CBA4BC27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9B15-9131-3D51-829F-30E19C84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42" y="1716415"/>
            <a:ext cx="10515600" cy="4797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Definition: a list of statements, one of which is the conclusion and the others are "premises"</a:t>
            </a:r>
          </a:p>
          <a:p>
            <a:r>
              <a:rPr lang="en-US"/>
              <a:t>Logic: the study of the strength of the evidence of an argument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>
              <a:buNone/>
            </a:pPr>
            <a:r>
              <a:rPr lang="en-US" sz="2400" b="1">
                <a:ea typeface="+mn-lt"/>
                <a:cs typeface="+mn-lt"/>
              </a:rPr>
              <a:t>Premise 1</a:t>
            </a:r>
            <a:r>
              <a:rPr lang="en-US" sz="2400">
                <a:ea typeface="+mn-lt"/>
                <a:cs typeface="+mn-lt"/>
              </a:rPr>
              <a:t> - All flowers are plants.</a:t>
            </a:r>
            <a:endParaRPr lang="en-US"/>
          </a:p>
          <a:p>
            <a:pPr>
              <a:buNone/>
            </a:pPr>
            <a:r>
              <a:rPr lang="en-US" sz="2400" b="1">
                <a:ea typeface="+mn-lt"/>
                <a:cs typeface="+mn-lt"/>
              </a:rPr>
              <a:t>Premise 2</a:t>
            </a:r>
            <a:r>
              <a:rPr lang="en-US" sz="2400">
                <a:ea typeface="+mn-lt"/>
                <a:cs typeface="+mn-lt"/>
              </a:rPr>
              <a:t> - All daisies are flowers.</a:t>
            </a:r>
            <a:endParaRPr lang="en-US"/>
          </a:p>
          <a:p>
            <a:pPr>
              <a:buNone/>
            </a:pPr>
            <a:r>
              <a:rPr lang="en-US" sz="2400" b="1">
                <a:ea typeface="+mn-lt"/>
                <a:cs typeface="+mn-lt"/>
              </a:rPr>
              <a:t>Conclusion</a:t>
            </a:r>
            <a:r>
              <a:rPr lang="en-US" sz="2400">
                <a:ea typeface="+mn-lt"/>
                <a:cs typeface="+mn-lt"/>
              </a:rPr>
              <a:t> - Therefore, all daisies are plants.</a:t>
            </a:r>
            <a:endParaRPr lang="en-US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1600"/>
              <a:t>This a valid inductive argument – the conclusion is true if the premises are true!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EEEB-D30E-3D91-3178-B07845B4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and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35C1-D171-A958-B9BA-58C9F2C9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738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accent6"/>
                </a:solidFill>
              </a:rPr>
              <a:t>Strong </a:t>
            </a:r>
            <a:r>
              <a:rPr lang="en-US"/>
              <a:t>prediction: 100% of mornings start with a sunrise. Tomorrow morning will start with a sunrise.</a:t>
            </a:r>
          </a:p>
          <a:p>
            <a:r>
              <a:rPr lang="en-US">
                <a:solidFill>
                  <a:srgbClr val="FF0000"/>
                </a:solidFill>
              </a:rPr>
              <a:t>Weak </a:t>
            </a:r>
            <a:r>
              <a:rPr lang="en-US"/>
              <a:t>prediction: 80% of students have passed this class. The next student will pass this class.</a:t>
            </a:r>
          </a:p>
          <a:p>
            <a:endParaRPr lang="en-US"/>
          </a:p>
          <a:p>
            <a:r>
              <a:rPr lang="en-US">
                <a:solidFill>
                  <a:schemeClr val="accent6"/>
                </a:solidFill>
              </a:rPr>
              <a:t>Strong </a:t>
            </a:r>
            <a:r>
              <a:rPr lang="en-US"/>
              <a:t>generalization: 100% of mornings have started with a sunrise. So, all mornings will start with a sunrise.</a:t>
            </a:r>
          </a:p>
          <a:p>
            <a:r>
              <a:rPr lang="en-US">
                <a:solidFill>
                  <a:srgbClr val="FF0000"/>
                </a:solidFill>
              </a:rPr>
              <a:t>Weak </a:t>
            </a:r>
            <a:r>
              <a:rPr lang="en-US"/>
              <a:t>generalization: 80% of students in this class have passed. All students will pass this class. </a:t>
            </a:r>
          </a:p>
        </p:txBody>
      </p:sp>
    </p:spTree>
    <p:extLst>
      <p:ext uri="{BB962C8B-B14F-4D97-AF65-F5344CB8AC3E}">
        <p14:creationId xmlns:p14="http://schemas.microsoft.com/office/powerpoint/2010/main" val="42515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E2B6-94EC-2E00-2656-5A02DF8E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to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4F5A-AC2C-B1EE-2238-29721995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is the basis of what's called Goodman's Paradox, in which arguments are deemed "predictable" or "unpredictable"</a:t>
            </a:r>
          </a:p>
          <a:p>
            <a:r>
              <a:rPr lang="en-US"/>
              <a:t>Predicting the future with an algorithm inherently involves generalization!! -- we should acknowledge this</a:t>
            </a:r>
          </a:p>
          <a:p>
            <a:r>
              <a:rPr lang="en-US"/>
              <a:t>Everything in data analytics is possible because the world has regularities, but this is an assumption...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Ex: sunrises = assumption!</a:t>
            </a:r>
          </a:p>
        </p:txBody>
      </p:sp>
      <p:pic>
        <p:nvPicPr>
          <p:cNvPr id="4" name="Picture 3" descr="Sun Rising Stock Illustrations – 13,454 Sun Rising Stock Illustrations,  Vectors &amp; Clipart - Dreamstime">
            <a:extLst>
              <a:ext uri="{FF2B5EF4-FFF2-40B4-BE49-F238E27FC236}">
                <a16:creationId xmlns:a16="http://schemas.microsoft.com/office/drawing/2014/main" id="{B2D7D51A-1119-7DF0-B383-297C76F3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24" y="4116651"/>
            <a:ext cx="3328170" cy="25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6854-77C8-7DFC-3FAF-90014D2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Machines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1207-9571-F7AE-5A13-A5E974AA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9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Alan Turing's "imitation game" in 1950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If machines pass this test, they can "think"</a:t>
            </a:r>
          </a:p>
          <a:p>
            <a:r>
              <a:rPr lang="en-US"/>
              <a:t>Lots of issues with the validity of this...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Evidence of thinking ≠ thinking</a:t>
            </a:r>
          </a:p>
          <a:p>
            <a:endParaRPr lang="en-US"/>
          </a:p>
          <a:p>
            <a:r>
              <a:rPr lang="en-US"/>
              <a:t>What does it mean to "think"?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Does following direction (aka completing an algorithm) count as thinking?</a:t>
            </a:r>
          </a:p>
        </p:txBody>
      </p:sp>
      <p:pic>
        <p:nvPicPr>
          <p:cNvPr id="4" name="Picture 3" descr="Turing Test: Applications and Limitations | BotPenguin">
            <a:extLst>
              <a:ext uri="{FF2B5EF4-FFF2-40B4-BE49-F238E27FC236}">
                <a16:creationId xmlns:a16="http://schemas.microsoft.com/office/drawing/2014/main" id="{C7412DFF-043F-2946-E007-79F759F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612" y="949810"/>
            <a:ext cx="4652047" cy="46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3D9-B5EE-BFCB-725F-25E5B9C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Language Room Argument</a:t>
            </a:r>
          </a:p>
        </p:txBody>
      </p:sp>
      <p:pic>
        <p:nvPicPr>
          <p:cNvPr id="4" name="Content Placeholder 3" descr="A cartoon of a person writing on a book&#10;&#10;Description automatically generated">
            <a:extLst>
              <a:ext uri="{FF2B5EF4-FFF2-40B4-BE49-F238E27FC236}">
                <a16:creationId xmlns:a16="http://schemas.microsoft.com/office/drawing/2014/main" id="{3C6D0291-79DD-A127-2AB9-65407E3C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858" y="2465705"/>
            <a:ext cx="4509219" cy="227393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791F-6301-9DA1-574F-DDFBD0F1AA3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539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Left: asks a question</a:t>
            </a:r>
          </a:p>
          <a:p>
            <a:r>
              <a:rPr lang="en-US"/>
              <a:t>Middle: has a rulebook</a:t>
            </a:r>
          </a:p>
          <a:p>
            <a:r>
              <a:rPr lang="en-US"/>
              <a:t>Right: gets an answer</a:t>
            </a:r>
          </a:p>
          <a:p>
            <a:pPr lvl="1"/>
            <a:r>
              <a:rPr lang="en-US"/>
              <a:t>You would think the person in the middle knows this language!</a:t>
            </a:r>
          </a:p>
          <a:p>
            <a:r>
              <a:rPr lang="en-US"/>
              <a:t>Does the room itself understand this language? – connection to computers</a:t>
            </a:r>
          </a:p>
          <a:p>
            <a:r>
              <a:rPr lang="en-US"/>
              <a:t>Need to comprehend </a:t>
            </a:r>
            <a:r>
              <a:rPr lang="en-US" b="1"/>
              <a:t>semantics</a:t>
            </a:r>
          </a:p>
          <a:p>
            <a:pPr lvl="1"/>
            <a:r>
              <a:rPr lang="en-US"/>
              <a:t>Interpretation and symbolic meaning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0757-4246-D3A5-DA24-5D1C1BC0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0FB7-0EC2-754D-1D27-4B40AD24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Scientific naturalism emphasizes the importance of scientific methods and findings in understanding the world </a:t>
            </a:r>
          </a:p>
          <a:p>
            <a:r>
              <a:rPr lang="en-US">
                <a:cs typeface="Calibri"/>
              </a:rPr>
              <a:t>"Philosophy should be continuous with science"</a:t>
            </a:r>
          </a:p>
          <a:p>
            <a:r>
              <a:rPr lang="en-US">
                <a:cs typeface="Calibri"/>
              </a:rPr>
              <a:t>Foundationalism (philosophy of science should work from an external and secure standpoint)</a:t>
            </a:r>
          </a:p>
          <a:p>
            <a:r>
              <a:rPr lang="en-US">
                <a:cs typeface="Calibri"/>
              </a:rPr>
              <a:t>We do not know yet whether scientific ideas are reliable thus we cannot assume they are reliable</a:t>
            </a:r>
          </a:p>
          <a:p>
            <a:r>
              <a:rPr lang="en-US">
                <a:cs typeface="Calibri"/>
              </a:rPr>
              <a:t>Naturalism opposes foundationalism </a:t>
            </a:r>
          </a:p>
          <a:p>
            <a:r>
              <a:rPr lang="en-US">
                <a:cs typeface="Calibri"/>
              </a:rPr>
              <a:t>Naturalism proposes we aim instead to develop an adequate description of how knowledge and science work if we draw on scientific ideas as we go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48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F208-0A82-BFDC-A119-6CFA8DFD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>
                <a:cs typeface="Calibri Light"/>
              </a:rPr>
              <a:t>The Mueller-Llyer Illusion</a:t>
            </a:r>
            <a:endParaRPr lang="en-US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C097-BF4F-D8D7-4C6E-E3391295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70053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pic>
        <p:nvPicPr>
          <p:cNvPr id="4" name="Picture 3" descr="A black arrows pointing to the left&#10;&#10;Description automatically generated">
            <a:extLst>
              <a:ext uri="{FF2B5EF4-FFF2-40B4-BE49-F238E27FC236}">
                <a16:creationId xmlns:a16="http://schemas.microsoft.com/office/drawing/2014/main" id="{0C5316C5-F160-FE04-9B8E-47802FF3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158"/>
            <a:ext cx="6903720" cy="53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1406</Words>
  <Application>Microsoft Macintosh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Courier New</vt:lpstr>
      <vt:lpstr>Office Theme</vt:lpstr>
      <vt:lpstr>Philosophy of Data Recap</vt:lpstr>
      <vt:lpstr>Textbooks</vt:lpstr>
      <vt:lpstr>Basics of Arguments</vt:lpstr>
      <vt:lpstr>Prediction and Generalization</vt:lpstr>
      <vt:lpstr>Connection to Data Analytics</vt:lpstr>
      <vt:lpstr>Can Machines Think?</vt:lpstr>
      <vt:lpstr>The Language Room Argument</vt:lpstr>
      <vt:lpstr>Naturalism</vt:lpstr>
      <vt:lpstr>The Mueller-Llyer Illusion</vt:lpstr>
      <vt:lpstr>Realism</vt:lpstr>
      <vt:lpstr>Naturalism, Realism &amp; Data Science</vt:lpstr>
      <vt:lpstr>Intro to Normative Ethics</vt:lpstr>
      <vt:lpstr>Normative Ethics &amp; Data Science</vt:lpstr>
      <vt:lpstr>Who’s to say what’s right or wrong? </vt:lpstr>
      <vt:lpstr>Is there such a thing as right and wrong?  </vt:lpstr>
      <vt:lpstr>Aren’t we always motivated by self-interest?  Psychological egoism : all human actions are ultimately motivated by self-interest.  </vt:lpstr>
      <vt:lpstr>Shouldn’t we aim to maximize goodness in the world?   Consequentialism: the morality of an action is determined by its consequences,  whether it produces the best overall results or maximizes well-being.  Data Privacy vs. Public Good: Data scientists might face situations where collecting and analyzing personal data could lead to significant public benefits but at the cost of individual privacy.  Autonomous Vehicles: make split-second decisions in crash scenarios. Should our algorithm be programmed to minimize overall harm, even if it means sacrificing the vehicle's occupants?  </vt:lpstr>
      <vt:lpstr>Is perceptual experience the only source of genuine knowledge? </vt:lpstr>
      <vt:lpstr>“What if everyone did that?”  Shouldn’t fairness guide our actions? Shouldn’t we refrain from treating humans as mere things? </vt:lpstr>
      <vt:lpstr>Should we focus on falsifiability, rather than confirmability?  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Vachon, Maia</cp:lastModifiedBy>
  <cp:revision>4</cp:revision>
  <dcterms:created xsi:type="dcterms:W3CDTF">2024-02-27T19:34:05Z</dcterms:created>
  <dcterms:modified xsi:type="dcterms:W3CDTF">2024-03-01T18:29:31Z</dcterms:modified>
</cp:coreProperties>
</file>