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5" r:id="rId6"/>
    <p:sldId id="260" r:id="rId7"/>
    <p:sldId id="268" r:id="rId8"/>
    <p:sldId id="264" r:id="rId9"/>
    <p:sldId id="267" r:id="rId10"/>
    <p:sldId id="266" r:id="rId11"/>
    <p:sldId id="272" r:id="rId12"/>
    <p:sldId id="273" r:id="rId13"/>
    <p:sldId id="275" r:id="rId14"/>
    <p:sldId id="274" r:id="rId15"/>
    <p:sldId id="270" r:id="rId16"/>
    <p:sldId id="271" r:id="rId17"/>
    <p:sldId id="261"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C8869-208B-8D7E-B511-DA8244EAF19C}" v="564" dt="2025-05-04T21:01:39.120"/>
    <p1510:client id="{88073B30-DF06-B873-E3F0-6563D65F4050}" v="428" dt="2025-05-04T20:34:16.387"/>
    <p1510:client id="{C3400DC1-EE60-BD4A-757D-444E270D1C23}" v="644" dt="2025-05-05T14:51:13.404"/>
    <p1510:client id="{F887A691-9421-DEB8-6B44-C8DCB8EF5B1C}" v="342" dt="2025-05-04T18:24:45.2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724A-B700-4266-9637-5A2BEFA90C39}"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05AEE-1171-4E33-ADED-B7054BCFEA93}" type="slidenum">
              <a:rPr lang="en-US" smtClean="0"/>
              <a:t>‹#›</a:t>
            </a:fld>
            <a:endParaRPr lang="en-US"/>
          </a:p>
        </p:txBody>
      </p:sp>
    </p:spTree>
    <p:extLst>
      <p:ext uri="{BB962C8B-B14F-4D97-AF65-F5344CB8AC3E}">
        <p14:creationId xmlns:p14="http://schemas.microsoft.com/office/powerpoint/2010/main" val="350722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A05AEE-1171-4E33-ADED-B7054BCFEA93}" type="slidenum">
              <a:rPr lang="en-US" smtClean="0"/>
              <a:t>8</a:t>
            </a:fld>
            <a:endParaRPr lang="en-US"/>
          </a:p>
        </p:txBody>
      </p:sp>
    </p:spTree>
    <p:extLst>
      <p:ext uri="{BB962C8B-B14F-4D97-AF65-F5344CB8AC3E}">
        <p14:creationId xmlns:p14="http://schemas.microsoft.com/office/powerpoint/2010/main" val="387236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840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5/5/2025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765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5/5/2025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8905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558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5/5/2025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193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4005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5/5/2025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4457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79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8097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5/5/2025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0358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287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5/5/2025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1680878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olorful liquid art">
            <a:extLst>
              <a:ext uri="{FF2B5EF4-FFF2-40B4-BE49-F238E27FC236}">
                <a16:creationId xmlns:a16="http://schemas.microsoft.com/office/drawing/2014/main" id="{4923BF67-2AD3-5772-470D-0B6079C89E15}"/>
              </a:ext>
            </a:extLst>
          </p:cNvPr>
          <p:cNvPicPr>
            <a:picLocks noChangeAspect="1"/>
          </p:cNvPicPr>
          <p:nvPr/>
        </p:nvPicPr>
        <p:blipFill>
          <a:blip r:embed="rId2"/>
          <a:srcRect t="10153" b="949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145A070-7CDB-B77E-2646-C52AE37D7545}"/>
              </a:ext>
            </a:extLst>
          </p:cNvPr>
          <p:cNvSpPr>
            <a:spLocks noGrp="1"/>
          </p:cNvSpPr>
          <p:nvPr>
            <p:ph type="ctrTitle"/>
          </p:nvPr>
        </p:nvSpPr>
        <p:spPr>
          <a:xfrm>
            <a:off x="286506" y="603315"/>
            <a:ext cx="5649211" cy="3685731"/>
          </a:xfrm>
        </p:spPr>
        <p:txBody>
          <a:bodyPr anchor="t">
            <a:normAutofit/>
          </a:bodyPr>
          <a:lstStyle/>
          <a:p>
            <a:pPr algn="l"/>
            <a:r>
              <a:rPr lang="en-US" sz="6600"/>
              <a:t>Forecasting in Shipping &amp; Distribution</a:t>
            </a:r>
          </a:p>
        </p:txBody>
      </p:sp>
      <p:sp>
        <p:nvSpPr>
          <p:cNvPr id="3" name="Subtitle 2">
            <a:extLst>
              <a:ext uri="{FF2B5EF4-FFF2-40B4-BE49-F238E27FC236}">
                <a16:creationId xmlns:a16="http://schemas.microsoft.com/office/drawing/2014/main" id="{4657DEFD-2DF8-E1FD-3D65-63271A0313B4}"/>
              </a:ext>
            </a:extLst>
          </p:cNvPr>
          <p:cNvSpPr>
            <a:spLocks noGrp="1"/>
          </p:cNvSpPr>
          <p:nvPr>
            <p:ph type="subTitle" idx="1"/>
          </p:nvPr>
        </p:nvSpPr>
        <p:spPr>
          <a:xfrm>
            <a:off x="286507" y="4437176"/>
            <a:ext cx="4007587" cy="1290807"/>
          </a:xfrm>
        </p:spPr>
        <p:txBody>
          <a:bodyPr anchor="ctr">
            <a:normAutofit/>
          </a:bodyPr>
          <a:lstStyle/>
          <a:p>
            <a:pPr algn="l"/>
            <a:r>
              <a:rPr lang="en-US" sz="2200"/>
              <a:t>Paul Florio &amp; George Thorp </a:t>
            </a:r>
          </a:p>
        </p:txBody>
      </p:sp>
      <p:sp>
        <p:nvSpPr>
          <p:cNvPr id="13" name="Frame 12">
            <a:extLst>
              <a:ext uri="{FF2B5EF4-FFF2-40B4-BE49-F238E27FC236}">
                <a16:creationId xmlns:a16="http://schemas.microsoft.com/office/drawing/2014/main" id="{060123A9-B0F8-BA4B-9C41-F1FCAB03E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2224" y="188537"/>
            <a:ext cx="5683270" cy="6264464"/>
          </a:xfrm>
          <a:prstGeom prst="frame">
            <a:avLst>
              <a:gd name="adj1" fmla="val 8000"/>
            </a:avLst>
          </a:pr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utoShape 2" descr="How to Forecast the Volumes: A Guide for Logistics Professionals - Linbis  Logistics Software">
            <a:extLst>
              <a:ext uri="{FF2B5EF4-FFF2-40B4-BE49-F238E27FC236}">
                <a16:creationId xmlns:a16="http://schemas.microsoft.com/office/drawing/2014/main" id="{7952CB6C-5509-900C-6446-E3156879F13D}"/>
              </a:ext>
            </a:extLst>
          </p:cNvPr>
          <p:cNvSpPr>
            <a:spLocks noChangeAspect="1" noChangeArrowheads="1"/>
          </p:cNvSpPr>
          <p:nvPr/>
        </p:nvSpPr>
        <p:spPr bwMode="auto">
          <a:xfrm>
            <a:off x="5943599" y="3276599"/>
            <a:ext cx="2846439" cy="28464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ow to Forecast the Volumes: A Guide for Logistics Professionals - Linbis  Logistics Software">
            <a:extLst>
              <a:ext uri="{FF2B5EF4-FFF2-40B4-BE49-F238E27FC236}">
                <a16:creationId xmlns:a16="http://schemas.microsoft.com/office/drawing/2014/main" id="{168E16A7-E2F9-E3D8-0061-472BC700C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FCC4058-3D49-D5D1-3ADD-C78539D68852}"/>
              </a:ext>
            </a:extLst>
          </p:cNvPr>
          <p:cNvPicPr>
            <a:picLocks noChangeAspect="1"/>
          </p:cNvPicPr>
          <p:nvPr/>
        </p:nvPicPr>
        <p:blipFill>
          <a:blip r:embed="rId3"/>
          <a:stretch>
            <a:fillRect/>
          </a:stretch>
        </p:blipFill>
        <p:spPr>
          <a:xfrm>
            <a:off x="6637749" y="612945"/>
            <a:ext cx="4852220" cy="5415648"/>
          </a:xfrm>
          <a:prstGeom prst="rect">
            <a:avLst/>
          </a:prstGeom>
        </p:spPr>
      </p:pic>
    </p:spTree>
    <p:extLst>
      <p:ext uri="{BB962C8B-B14F-4D97-AF65-F5344CB8AC3E}">
        <p14:creationId xmlns:p14="http://schemas.microsoft.com/office/powerpoint/2010/main" val="35272202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ADE-2147-1C2B-CD39-7ECB653222C9}"/>
              </a:ext>
            </a:extLst>
          </p:cNvPr>
          <p:cNvSpPr>
            <a:spLocks noGrp="1"/>
          </p:cNvSpPr>
          <p:nvPr>
            <p:ph type="title"/>
          </p:nvPr>
        </p:nvSpPr>
        <p:spPr>
          <a:xfrm>
            <a:off x="347177" y="125853"/>
            <a:ext cx="10653578" cy="572237"/>
          </a:xfrm>
        </p:spPr>
        <p:txBody>
          <a:bodyPr>
            <a:normAutofit fontScale="90000"/>
          </a:bodyPr>
          <a:lstStyle/>
          <a:p>
            <a:r>
              <a:rPr lang="en-US"/>
              <a:t>Residual Plot (Prediction Errors)</a:t>
            </a:r>
            <a:br>
              <a:rPr lang="en-US"/>
            </a:br>
            <a:endParaRPr lang="en-US"/>
          </a:p>
        </p:txBody>
      </p:sp>
      <p:pic>
        <p:nvPicPr>
          <p:cNvPr id="5" name="Picture 4">
            <a:extLst>
              <a:ext uri="{FF2B5EF4-FFF2-40B4-BE49-F238E27FC236}">
                <a16:creationId xmlns:a16="http://schemas.microsoft.com/office/drawing/2014/main" id="{1D33F40A-57C9-0521-95B3-27D887C19607}"/>
              </a:ext>
            </a:extLst>
          </p:cNvPr>
          <p:cNvPicPr>
            <a:picLocks noChangeAspect="1"/>
          </p:cNvPicPr>
          <p:nvPr/>
        </p:nvPicPr>
        <p:blipFill>
          <a:blip r:embed="rId2"/>
          <a:srcRect t="1439"/>
          <a:stretch/>
        </p:blipFill>
        <p:spPr>
          <a:xfrm>
            <a:off x="1870524" y="1680898"/>
            <a:ext cx="7440063" cy="4938765"/>
          </a:xfrm>
          <a:prstGeom prst="rect">
            <a:avLst/>
          </a:prstGeom>
          <a:ln w="76200">
            <a:noFill/>
          </a:ln>
        </p:spPr>
      </p:pic>
      <p:sp>
        <p:nvSpPr>
          <p:cNvPr id="6" name="Content Placeholder 6">
            <a:extLst>
              <a:ext uri="{FF2B5EF4-FFF2-40B4-BE49-F238E27FC236}">
                <a16:creationId xmlns:a16="http://schemas.microsoft.com/office/drawing/2014/main" id="{A2DEDC72-BC94-8307-76E6-225933A84B44}"/>
              </a:ext>
            </a:extLst>
          </p:cNvPr>
          <p:cNvSpPr>
            <a:spLocks noGrp="1"/>
          </p:cNvSpPr>
          <p:nvPr>
            <p:ph idx="1"/>
          </p:nvPr>
        </p:nvSpPr>
        <p:spPr>
          <a:xfrm>
            <a:off x="560331" y="698090"/>
            <a:ext cx="11071337" cy="747252"/>
          </a:xfrm>
          <a:ln w="28575">
            <a:solidFill>
              <a:schemeClr val="accent1"/>
            </a:solidFill>
          </a:ln>
        </p:spPr>
        <p:txBody>
          <a:bodyPr>
            <a:normAutofit fontScale="32500" lnSpcReduction="20000"/>
          </a:bodyPr>
          <a:lstStyle/>
          <a:p>
            <a:pPr marL="0" indent="0" eaLnBrk="0" fontAlgn="base" hangingPunct="0">
              <a:spcBef>
                <a:spcPct val="0"/>
              </a:spcBef>
              <a:spcAft>
                <a:spcPct val="0"/>
              </a:spcAft>
              <a:buNone/>
            </a:pPr>
            <a:r>
              <a:rPr lang="en-US" sz="6000"/>
              <a:t>Checks if errors are randomly distributed (a good sign) or show patterns (a bad sign), If the plot was right-skewed the Model underpredicts or left-skewed the Model overpredicts.</a:t>
            </a:r>
            <a:endParaRPr lang="en-US"/>
          </a:p>
        </p:txBody>
      </p:sp>
    </p:spTree>
    <p:extLst>
      <p:ext uri="{BB962C8B-B14F-4D97-AF65-F5344CB8AC3E}">
        <p14:creationId xmlns:p14="http://schemas.microsoft.com/office/powerpoint/2010/main" val="163301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5EAF0-081B-65ED-F545-CD59471D404F}"/>
              </a:ext>
            </a:extLst>
          </p:cNvPr>
          <p:cNvSpPr>
            <a:spLocks noGrp="1"/>
          </p:cNvSpPr>
          <p:nvPr>
            <p:ph type="title"/>
          </p:nvPr>
        </p:nvSpPr>
        <p:spPr>
          <a:xfrm>
            <a:off x="612648" y="548640"/>
            <a:ext cx="10653578" cy="773670"/>
          </a:xfrm>
        </p:spPr>
        <p:txBody>
          <a:bodyPr/>
          <a:lstStyle/>
          <a:p>
            <a:r>
              <a:rPr lang="en-US" dirty="0"/>
              <a:t>Additions of Geopolitical Events </a:t>
            </a:r>
          </a:p>
        </p:txBody>
      </p:sp>
      <p:sp>
        <p:nvSpPr>
          <p:cNvPr id="3" name="Content Placeholder 2">
            <a:extLst>
              <a:ext uri="{FF2B5EF4-FFF2-40B4-BE49-F238E27FC236}">
                <a16:creationId xmlns:a16="http://schemas.microsoft.com/office/drawing/2014/main" id="{D0800555-9425-C117-E35B-D4F1151D4C0F}"/>
              </a:ext>
            </a:extLst>
          </p:cNvPr>
          <p:cNvSpPr>
            <a:spLocks noGrp="1"/>
          </p:cNvSpPr>
          <p:nvPr>
            <p:ph idx="1"/>
          </p:nvPr>
        </p:nvSpPr>
        <p:spPr>
          <a:xfrm>
            <a:off x="225243" y="1551713"/>
            <a:ext cx="5980725" cy="4200022"/>
          </a:xfrm>
          <a:ln w="28575">
            <a:solidFill>
              <a:schemeClr val="accent1"/>
            </a:solidFill>
          </a:ln>
        </p:spPr>
        <p:txBody>
          <a:bodyPr vert="horz" lIns="91440" tIns="45720" rIns="91440" bIns="45720" rtlCol="0" anchor="t">
            <a:normAutofit/>
          </a:bodyPr>
          <a:lstStyle/>
          <a:p>
            <a:pPr>
              <a:buFont typeface="+mj-lt"/>
              <a:buAutoNum type="arabicPeriod"/>
            </a:pPr>
            <a:r>
              <a:rPr lang="en-US" dirty="0">
                <a:latin typeface="var(--artdeco-reset-typography-font-family-sans)"/>
              </a:rPr>
              <a:t>We investigated the idea of adding a Geopolitical Risk Index Feature, where it captures geopolitical risk for each shipment, possibly based on origin and destination countries &amp; global geopolitical risk </a:t>
            </a:r>
            <a:r>
              <a:rPr lang="en-US">
                <a:latin typeface="var(--artdeco-reset-typography-font-family-sans)"/>
              </a:rPr>
              <a:t>index.</a:t>
            </a:r>
          </a:p>
          <a:p>
            <a:pPr>
              <a:buFont typeface="+mj-lt"/>
              <a:buAutoNum type="arabicPeriod"/>
            </a:pPr>
            <a:r>
              <a:rPr lang="en-US" dirty="0">
                <a:latin typeface="var(--artdeco-reset-typography-font-family-sans)"/>
              </a:rPr>
              <a:t>Conflict Zones or Trade Routes were another feature to include, such that creating this as a binary </a:t>
            </a:r>
            <a:r>
              <a:rPr lang="en-US">
                <a:latin typeface="var(--artdeco-reset-typography-font-family-sans)"/>
              </a:rPr>
              <a:t>value adds to the complexity of our model. </a:t>
            </a:r>
          </a:p>
          <a:p>
            <a:pPr>
              <a:buFont typeface="+mj-lt"/>
              <a:buAutoNum type="arabicPeriod"/>
            </a:pPr>
            <a:r>
              <a:rPr lang="en-US" dirty="0">
                <a:latin typeface="var(--artdeco-reset-typography-font-family-sans)"/>
              </a:rPr>
              <a:t>Event-Based Delays with Time Features, here we can take events that have happened during the shipment to better predict and evaluate delays. </a:t>
            </a:r>
          </a:p>
          <a:p>
            <a:endParaRPr lang="en-US" dirty="0"/>
          </a:p>
          <a:p>
            <a:pPr marL="0" indent="0">
              <a:buNone/>
            </a:pPr>
            <a:endParaRPr lang="en-US" dirty="0"/>
          </a:p>
        </p:txBody>
      </p:sp>
      <p:pic>
        <p:nvPicPr>
          <p:cNvPr id="4" name="Picture 3" descr="Geopolitical Risk: Political, Capital Markets and Real Estate Uncertainty -  Counselors of Real Estate">
            <a:extLst>
              <a:ext uri="{FF2B5EF4-FFF2-40B4-BE49-F238E27FC236}">
                <a16:creationId xmlns:a16="http://schemas.microsoft.com/office/drawing/2014/main" id="{BDBB5A95-0978-8FF6-1F55-82EC3F339549}"/>
              </a:ext>
            </a:extLst>
          </p:cNvPr>
          <p:cNvPicPr>
            <a:picLocks noChangeAspect="1"/>
          </p:cNvPicPr>
          <p:nvPr/>
        </p:nvPicPr>
        <p:blipFill>
          <a:blip r:embed="rId2"/>
          <a:stretch>
            <a:fillRect/>
          </a:stretch>
        </p:blipFill>
        <p:spPr>
          <a:xfrm>
            <a:off x="6419157" y="1548656"/>
            <a:ext cx="5426029" cy="4211773"/>
          </a:xfrm>
          <a:prstGeom prst="rect">
            <a:avLst/>
          </a:prstGeom>
          <a:ln w="57150">
            <a:solidFill>
              <a:schemeClr val="accent3"/>
            </a:solidFill>
          </a:ln>
        </p:spPr>
      </p:pic>
    </p:spTree>
    <p:extLst>
      <p:ext uri="{BB962C8B-B14F-4D97-AF65-F5344CB8AC3E}">
        <p14:creationId xmlns:p14="http://schemas.microsoft.com/office/powerpoint/2010/main" val="279759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5816-DC06-A263-9F22-5AB267C882CC}"/>
              </a:ext>
            </a:extLst>
          </p:cNvPr>
          <p:cNvSpPr>
            <a:spLocks noGrp="1"/>
          </p:cNvSpPr>
          <p:nvPr>
            <p:ph type="title"/>
          </p:nvPr>
        </p:nvSpPr>
        <p:spPr>
          <a:xfrm>
            <a:off x="407029" y="379307"/>
            <a:ext cx="10653578" cy="1132258"/>
          </a:xfrm>
        </p:spPr>
        <p:txBody>
          <a:bodyPr/>
          <a:lstStyle/>
          <a:p>
            <a:r>
              <a:rPr lang="en-US" dirty="0"/>
              <a:t>Code Implementations </a:t>
            </a:r>
          </a:p>
        </p:txBody>
      </p:sp>
      <p:pic>
        <p:nvPicPr>
          <p:cNvPr id="4" name="Picture 3" descr="A black background with red and green text&#10;&#10;AI-generated content may be incorrect.">
            <a:extLst>
              <a:ext uri="{FF2B5EF4-FFF2-40B4-BE49-F238E27FC236}">
                <a16:creationId xmlns:a16="http://schemas.microsoft.com/office/drawing/2014/main" id="{4DB5C5E3-1A4A-275E-F1ED-42A8F4EA2686}"/>
              </a:ext>
            </a:extLst>
          </p:cNvPr>
          <p:cNvPicPr>
            <a:picLocks noChangeAspect="1"/>
          </p:cNvPicPr>
          <p:nvPr/>
        </p:nvPicPr>
        <p:blipFill>
          <a:blip r:embed="rId2"/>
          <a:stretch>
            <a:fillRect/>
          </a:stretch>
        </p:blipFill>
        <p:spPr>
          <a:xfrm>
            <a:off x="887528" y="1242582"/>
            <a:ext cx="7808819" cy="953620"/>
          </a:xfrm>
          <a:prstGeom prst="rect">
            <a:avLst/>
          </a:prstGeom>
          <a:ln w="57150">
            <a:solidFill>
              <a:schemeClr val="accent3"/>
            </a:solidFill>
          </a:ln>
        </p:spPr>
      </p:pic>
      <p:pic>
        <p:nvPicPr>
          <p:cNvPr id="5" name="Picture 4" descr="A black background with red text&#10;&#10;AI-generated content may be incorrect.">
            <a:extLst>
              <a:ext uri="{FF2B5EF4-FFF2-40B4-BE49-F238E27FC236}">
                <a16:creationId xmlns:a16="http://schemas.microsoft.com/office/drawing/2014/main" id="{5B2F3748-2BBB-47C4-5634-8A649CA644B1}"/>
              </a:ext>
            </a:extLst>
          </p:cNvPr>
          <p:cNvPicPr>
            <a:picLocks noChangeAspect="1"/>
          </p:cNvPicPr>
          <p:nvPr/>
        </p:nvPicPr>
        <p:blipFill>
          <a:blip r:embed="rId3"/>
          <a:stretch>
            <a:fillRect/>
          </a:stretch>
        </p:blipFill>
        <p:spPr>
          <a:xfrm>
            <a:off x="886688" y="3218014"/>
            <a:ext cx="8113058" cy="677395"/>
          </a:xfrm>
          <a:prstGeom prst="rect">
            <a:avLst/>
          </a:prstGeom>
          <a:ln w="57150">
            <a:solidFill>
              <a:schemeClr val="accent3"/>
            </a:solidFill>
          </a:ln>
        </p:spPr>
      </p:pic>
      <p:pic>
        <p:nvPicPr>
          <p:cNvPr id="6" name="Picture 5" descr="A screen shot of a computer&#10;&#10;AI-generated content may be incorrect.">
            <a:extLst>
              <a:ext uri="{FF2B5EF4-FFF2-40B4-BE49-F238E27FC236}">
                <a16:creationId xmlns:a16="http://schemas.microsoft.com/office/drawing/2014/main" id="{7E1B812A-6637-880A-CD30-C11F6965F517}"/>
              </a:ext>
            </a:extLst>
          </p:cNvPr>
          <p:cNvPicPr>
            <a:picLocks noChangeAspect="1"/>
          </p:cNvPicPr>
          <p:nvPr/>
        </p:nvPicPr>
        <p:blipFill>
          <a:blip r:embed="rId4"/>
          <a:stretch>
            <a:fillRect/>
          </a:stretch>
        </p:blipFill>
        <p:spPr>
          <a:xfrm>
            <a:off x="891730" y="4915822"/>
            <a:ext cx="9055473" cy="799539"/>
          </a:xfrm>
          <a:prstGeom prst="rect">
            <a:avLst/>
          </a:prstGeom>
          <a:ln w="57150">
            <a:solidFill>
              <a:schemeClr val="accent3"/>
            </a:solidFill>
          </a:ln>
        </p:spPr>
      </p:pic>
      <p:sp>
        <p:nvSpPr>
          <p:cNvPr id="7" name="TextBox 6">
            <a:extLst>
              <a:ext uri="{FF2B5EF4-FFF2-40B4-BE49-F238E27FC236}">
                <a16:creationId xmlns:a16="http://schemas.microsoft.com/office/drawing/2014/main" id="{082052A9-9541-21C2-1B47-C8B1A5D8F66E}"/>
              </a:ext>
            </a:extLst>
          </p:cNvPr>
          <p:cNvSpPr txBox="1"/>
          <p:nvPr/>
        </p:nvSpPr>
        <p:spPr>
          <a:xfrm>
            <a:off x="1783072" y="2327028"/>
            <a:ext cx="9884571" cy="707886"/>
          </a:xfrm>
          <a:prstGeom prst="rect">
            <a:avLst/>
          </a:prstGeom>
          <a:no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ar(--artdeco-reset-typography-font-family-sans)"/>
              </a:rPr>
              <a:t>Geopolitical Risk Index is shown and gives decimal values to indicate the level of risk in each country.</a:t>
            </a:r>
          </a:p>
        </p:txBody>
      </p:sp>
      <p:sp>
        <p:nvSpPr>
          <p:cNvPr id="8" name="TextBox 7">
            <a:extLst>
              <a:ext uri="{FF2B5EF4-FFF2-40B4-BE49-F238E27FC236}">
                <a16:creationId xmlns:a16="http://schemas.microsoft.com/office/drawing/2014/main" id="{63AEC59A-B014-0864-A209-20B409346A57}"/>
              </a:ext>
            </a:extLst>
          </p:cNvPr>
          <p:cNvSpPr txBox="1"/>
          <p:nvPr/>
        </p:nvSpPr>
        <p:spPr>
          <a:xfrm>
            <a:off x="1783071" y="4032456"/>
            <a:ext cx="9884571" cy="707886"/>
          </a:xfrm>
          <a:prstGeom prst="rect">
            <a:avLst/>
          </a:prstGeom>
          <a:no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ar(--artdeco-reset-typography-font-family-sans)"/>
              </a:rPr>
              <a:t>Conflict Zones are assigned binary values based on the countries that are designated in the conflict zone data frame. </a:t>
            </a:r>
          </a:p>
        </p:txBody>
      </p:sp>
      <p:sp>
        <p:nvSpPr>
          <p:cNvPr id="9" name="TextBox 8">
            <a:extLst>
              <a:ext uri="{FF2B5EF4-FFF2-40B4-BE49-F238E27FC236}">
                <a16:creationId xmlns:a16="http://schemas.microsoft.com/office/drawing/2014/main" id="{3C83E9C4-94BB-E19A-71F1-448B68124F6C}"/>
              </a:ext>
            </a:extLst>
          </p:cNvPr>
          <p:cNvSpPr txBox="1"/>
          <p:nvPr/>
        </p:nvSpPr>
        <p:spPr>
          <a:xfrm>
            <a:off x="1783070" y="5931408"/>
            <a:ext cx="9884571" cy="707886"/>
          </a:xfrm>
          <a:prstGeom prst="rect">
            <a:avLst/>
          </a:prstGeom>
          <a:noFill/>
          <a:ln w="28575">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var(--artdeco-reset-typography-font-family-sans)"/>
              </a:rPr>
              <a:t>Disruptions during the shipments are flagged here for patterns that associates spikes in delays with real world events.</a:t>
            </a:r>
          </a:p>
        </p:txBody>
      </p:sp>
    </p:spTree>
    <p:extLst>
      <p:ext uri="{BB962C8B-B14F-4D97-AF65-F5344CB8AC3E}">
        <p14:creationId xmlns:p14="http://schemas.microsoft.com/office/powerpoint/2010/main" val="1195417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1EDF-9F4C-CC9F-92D1-A911C7195580}"/>
              </a:ext>
            </a:extLst>
          </p:cNvPr>
          <p:cNvSpPr>
            <a:spLocks noGrp="1"/>
          </p:cNvSpPr>
          <p:nvPr>
            <p:ph type="title"/>
          </p:nvPr>
        </p:nvSpPr>
        <p:spPr/>
        <p:txBody>
          <a:bodyPr/>
          <a:lstStyle/>
          <a:p>
            <a:r>
              <a:rPr lang="en-US" dirty="0"/>
              <a:t>Affected Model </a:t>
            </a:r>
          </a:p>
        </p:txBody>
      </p:sp>
      <p:graphicFrame>
        <p:nvGraphicFramePr>
          <p:cNvPr id="4" name="Content Placeholder 3">
            <a:extLst>
              <a:ext uri="{FF2B5EF4-FFF2-40B4-BE49-F238E27FC236}">
                <a16:creationId xmlns:a16="http://schemas.microsoft.com/office/drawing/2014/main" id="{26F64ACD-4467-5D35-C089-F92E31A0042C}"/>
              </a:ext>
            </a:extLst>
          </p:cNvPr>
          <p:cNvGraphicFramePr>
            <a:graphicFrameLocks noGrp="1"/>
          </p:cNvGraphicFramePr>
          <p:nvPr>
            <p:ph idx="1"/>
            <p:extLst>
              <p:ext uri="{D42A27DB-BD31-4B8C-83A1-F6EECF244321}">
                <p14:modId xmlns:p14="http://schemas.microsoft.com/office/powerpoint/2010/main" val="873191598"/>
              </p:ext>
            </p:extLst>
          </p:nvPr>
        </p:nvGraphicFramePr>
        <p:xfrm>
          <a:off x="612775" y="1189945"/>
          <a:ext cx="10653710" cy="5348644"/>
        </p:xfrm>
        <a:graphic>
          <a:graphicData uri="http://schemas.openxmlformats.org/drawingml/2006/table">
            <a:tbl>
              <a:tblPr firstRow="1" bandRow="1">
                <a:tableStyleId>{5C22544A-7EE6-4342-B048-85BDC9FD1C3A}</a:tableStyleId>
              </a:tblPr>
              <a:tblGrid>
                <a:gridCol w="3551237">
                  <a:extLst>
                    <a:ext uri="{9D8B030D-6E8A-4147-A177-3AD203B41FA5}">
                      <a16:colId xmlns:a16="http://schemas.microsoft.com/office/drawing/2014/main" val="1937965314"/>
                    </a:ext>
                  </a:extLst>
                </a:gridCol>
                <a:gridCol w="3779761">
                  <a:extLst>
                    <a:ext uri="{9D8B030D-6E8A-4147-A177-3AD203B41FA5}">
                      <a16:colId xmlns:a16="http://schemas.microsoft.com/office/drawing/2014/main" val="2112452674"/>
                    </a:ext>
                  </a:extLst>
                </a:gridCol>
                <a:gridCol w="3322712">
                  <a:extLst>
                    <a:ext uri="{9D8B030D-6E8A-4147-A177-3AD203B41FA5}">
                      <a16:colId xmlns:a16="http://schemas.microsoft.com/office/drawing/2014/main" val="2680176275"/>
                    </a:ext>
                  </a:extLst>
                </a:gridCol>
              </a:tblGrid>
              <a:tr h="945391">
                <a:tc>
                  <a:txBody>
                    <a:bodyPr/>
                    <a:lstStyle/>
                    <a:p>
                      <a:pPr algn="ctr"/>
                      <a:r>
                        <a:rPr lang="en-US" sz="2000" kern="1200" dirty="0">
                          <a:solidFill>
                            <a:schemeClr val="tx1"/>
                          </a:solidFill>
                          <a:latin typeface="var(--artdeco-reset-typography-font-family-sans)"/>
                          <a:ea typeface="+mn-ea"/>
                          <a:cs typeface="+mn-cs"/>
                        </a:rPr>
                        <a:t>Improvements  </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tc>
                  <a:txBody>
                    <a:bodyPr/>
                    <a:lstStyle/>
                    <a:p>
                      <a:pPr algn="ctr"/>
                      <a:r>
                        <a:rPr lang="en-US" sz="2000" kern="1200" dirty="0">
                          <a:solidFill>
                            <a:schemeClr val="tx1"/>
                          </a:solidFill>
                          <a:latin typeface="var(--artdeco-reset-typography-font-family-sans)"/>
                          <a:ea typeface="+mn-ea"/>
                          <a:cs typeface="+mn-cs"/>
                        </a:rPr>
                        <a:t>Which Variables ?</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tc>
                  <a:txBody>
                    <a:bodyPr/>
                    <a:lstStyle/>
                    <a:p>
                      <a:pPr algn="ctr"/>
                      <a:r>
                        <a:rPr lang="en-US" sz="2000" kern="1200" dirty="0">
                          <a:solidFill>
                            <a:schemeClr val="tx1"/>
                          </a:solidFill>
                          <a:latin typeface="var(--artdeco-reset-typography-font-family-sans)"/>
                          <a:ea typeface="+mn-ea"/>
                          <a:cs typeface="+mn-cs"/>
                        </a:rPr>
                        <a:t>Output's Outcome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3"/>
                    </a:solidFill>
                  </a:tcPr>
                </a:tc>
                <a:extLst>
                  <a:ext uri="{0D108BD9-81ED-4DB2-BD59-A6C34878D82A}">
                    <a16:rowId xmlns:a16="http://schemas.microsoft.com/office/drawing/2014/main" val="3382769224"/>
                  </a:ext>
                </a:extLst>
              </a:tr>
              <a:tr h="1477173">
                <a:tc>
                  <a:txBody>
                    <a:bodyPr/>
                    <a:lstStyle/>
                    <a:p>
                      <a:pPr lvl="0" algn="ctr">
                        <a:buNone/>
                      </a:pPr>
                      <a:r>
                        <a:rPr lang="en-US" sz="2000" kern="1200" noProof="0" dirty="0">
                          <a:solidFill>
                            <a:schemeClr val="tx1"/>
                          </a:solidFill>
                          <a:latin typeface="var(--artdeco-reset-typography-font-family-sans)"/>
                          <a:ea typeface="+mn-ea"/>
                          <a:cs typeface="+mn-cs"/>
                        </a:rPr>
                        <a:t>Sudden delays not explained by distance, weight, or traffic cause large residuals</a:t>
                      </a:r>
                      <a:r>
                        <a:rPr lang="en-US" sz="1800" b="0" i="0" u="none" strike="noStrike" noProof="0" dirty="0">
                          <a:latin typeface="Neue Haas Grotesk Text Pro"/>
                        </a:rPr>
                        <a:t>.</a:t>
                      </a:r>
                      <a:endParaRPr lang="en-US" dirty="0"/>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2000" kern="1200" noProof="0" dirty="0">
                          <a:solidFill>
                            <a:schemeClr val="tx1"/>
                          </a:solidFill>
                          <a:latin typeface="var(--artdeco-reset-typography-font-family-sans)"/>
                          <a:ea typeface="+mn-ea"/>
                          <a:cs typeface="+mn-cs"/>
                        </a:rPr>
                        <a:t>Event indicators such as </a:t>
                      </a:r>
                      <a:r>
                        <a:rPr lang="en-US" sz="2000" kern="1200" noProof="0" dirty="0" err="1">
                          <a:solidFill>
                            <a:schemeClr val="tx1"/>
                          </a:solidFill>
                          <a:latin typeface="var(--artdeco-reset-typography-font-family-sans)"/>
                          <a:ea typeface="+mn-ea"/>
                          <a:cs typeface="+mn-cs"/>
                        </a:rPr>
                        <a:t>geo_disruption_event</a:t>
                      </a:r>
                      <a:r>
                        <a:rPr lang="en-US" sz="2000" kern="1200" noProof="0" dirty="0">
                          <a:solidFill>
                            <a:schemeClr val="tx1"/>
                          </a:solidFill>
                          <a:latin typeface="var(--artdeco-reset-typography-font-family-sans)"/>
                          <a:ea typeface="+mn-ea"/>
                          <a:cs typeface="+mn-cs"/>
                        </a:rPr>
                        <a:t> helps the model learn that delays are not random.</a:t>
                      </a:r>
                      <a:endParaRPr lang="en-US" sz="2000" kern="1200" dirty="0">
                        <a:solidFill>
                          <a:schemeClr val="tx1"/>
                        </a:solidFill>
                        <a:latin typeface="var(--artdeco-reset-typography-font-family-sans)"/>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2000" kern="1200" dirty="0">
                          <a:solidFill>
                            <a:schemeClr val="tx1"/>
                          </a:solidFill>
                          <a:latin typeface="var(--artdeco-reset-typography-font-family-sans)"/>
                          <a:ea typeface="+mn-ea"/>
                          <a:cs typeface="+mn-cs"/>
                        </a:rPr>
                        <a:t>Lowers MAE &amp; RMSE</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014066635"/>
                  </a:ext>
                </a:extLst>
              </a:tr>
              <a:tr h="1551032">
                <a:tc>
                  <a:txBody>
                    <a:bodyPr/>
                    <a:lstStyle/>
                    <a:p>
                      <a:pPr marL="0" lvl="0" algn="ctr" defTabSz="914400" rtl="0" eaLnBrk="1" latinLnBrk="0" hangingPunct="1">
                        <a:buNone/>
                      </a:pPr>
                      <a:r>
                        <a:rPr lang="en-US" sz="2000" kern="1200" noProof="0" dirty="0">
                          <a:solidFill>
                            <a:schemeClr val="tx1"/>
                          </a:solidFill>
                          <a:latin typeface="var(--artdeco-reset-typography-font-family-sans)"/>
                          <a:ea typeface="+mn-ea"/>
                          <a:cs typeface="+mn-cs"/>
                        </a:rPr>
                        <a:t>Model assumes all months are equal which underpredicts in disruption months.</a:t>
                      </a:r>
                      <a:endParaRPr lang="en-US" sz="2000" kern="1200" dirty="0">
                        <a:solidFill>
                          <a:schemeClr val="tx1"/>
                        </a:solidFill>
                        <a:latin typeface="var(--artdeco-reset-typography-font-family-sans)"/>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ctr" defTabSz="914400" rtl="0" eaLnBrk="1" latinLnBrk="0" hangingPunct="1">
                        <a:buNone/>
                      </a:pPr>
                      <a:r>
                        <a:rPr lang="en-US" sz="2000" kern="1200" noProof="0" err="1">
                          <a:solidFill>
                            <a:schemeClr val="tx1"/>
                          </a:solidFill>
                          <a:latin typeface="var(--artdeco-reset-typography-font-family-sans)"/>
                          <a:ea typeface="+mn-ea"/>
                          <a:cs typeface="+mn-cs"/>
                        </a:rPr>
                        <a:t>shipment_month</a:t>
                      </a:r>
                      <a:r>
                        <a:rPr lang="en-US" sz="2000" kern="1200" noProof="0" dirty="0">
                          <a:solidFill>
                            <a:schemeClr val="tx1"/>
                          </a:solidFill>
                          <a:latin typeface="var(--artdeco-reset-typography-font-family-sans)"/>
                          <a:ea typeface="+mn-ea"/>
                          <a:cs typeface="+mn-cs"/>
                        </a:rPr>
                        <a:t>, </a:t>
                      </a:r>
                      <a:r>
                        <a:rPr lang="en-US" sz="2000" kern="1200" noProof="0" err="1">
                          <a:solidFill>
                            <a:schemeClr val="tx1"/>
                          </a:solidFill>
                          <a:latin typeface="var(--artdeco-reset-typography-font-family-sans)"/>
                          <a:ea typeface="+mn-ea"/>
                          <a:cs typeface="+mn-cs"/>
                        </a:rPr>
                        <a:t>geo_disruption_event</a:t>
                      </a:r>
                      <a:r>
                        <a:rPr lang="en-US" sz="2000" kern="1200" noProof="0" dirty="0">
                          <a:solidFill>
                            <a:schemeClr val="tx1"/>
                          </a:solidFill>
                          <a:latin typeface="var(--artdeco-reset-typography-font-family-sans)"/>
                          <a:ea typeface="+mn-ea"/>
                          <a:cs typeface="+mn-cs"/>
                        </a:rPr>
                        <a:t>, or </a:t>
                      </a:r>
                      <a:r>
                        <a:rPr lang="en-US" sz="2000" kern="1200" noProof="0" err="1">
                          <a:solidFill>
                            <a:schemeClr val="tx1"/>
                          </a:solidFill>
                          <a:latin typeface="var(--artdeco-reset-typography-font-family-sans)"/>
                          <a:ea typeface="+mn-ea"/>
                          <a:cs typeface="+mn-cs"/>
                        </a:rPr>
                        <a:t>is_conflict_zone</a:t>
                      </a:r>
                      <a:r>
                        <a:rPr lang="en-US" sz="2000" kern="1200" noProof="0" dirty="0">
                          <a:solidFill>
                            <a:schemeClr val="tx1"/>
                          </a:solidFill>
                          <a:latin typeface="var(--artdeco-reset-typography-font-family-sans)"/>
                          <a:ea typeface="+mn-ea"/>
                          <a:cs typeface="+mn-cs"/>
                        </a:rPr>
                        <a:t> gives context to predict higher delays during unstable periods.</a:t>
                      </a:r>
                      <a:endParaRPr lang="en-US" sz="2000" kern="1200" dirty="0">
                        <a:solidFill>
                          <a:schemeClr val="tx1"/>
                        </a:solidFill>
                        <a:latin typeface="var(--artdeco-reset-typography-font-family-sans)"/>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ctr" defTabSz="914400" rtl="0" eaLnBrk="1" latinLnBrk="0" hangingPunct="1">
                        <a:lnSpc>
                          <a:spcPct val="100000"/>
                        </a:lnSpc>
                        <a:spcBef>
                          <a:spcPts val="0"/>
                        </a:spcBef>
                        <a:spcAft>
                          <a:spcPts val="0"/>
                        </a:spcAft>
                        <a:buNone/>
                      </a:pPr>
                      <a:r>
                        <a:rPr lang="en-US" sz="2000" kern="1200" noProof="0" dirty="0">
                          <a:solidFill>
                            <a:schemeClr val="tx1"/>
                          </a:solidFill>
                          <a:latin typeface="var(--artdeco-reset-typography-font-family-sans)"/>
                          <a:ea typeface="+mn-ea"/>
                          <a:cs typeface="+mn-cs"/>
                        </a:rPr>
                        <a:t>Lowers MSE &amp; RMSE</a:t>
                      </a:r>
                    </a:p>
                    <a:p>
                      <a:pPr marL="0" lvl="0" algn="ctr" defTabSz="914400" rtl="0" eaLnBrk="1" latinLnBrk="0" hangingPunct="1">
                        <a:buNone/>
                      </a:pPr>
                      <a:endParaRPr lang="en-US" sz="2000" kern="1200" dirty="0">
                        <a:solidFill>
                          <a:schemeClr val="tx1"/>
                        </a:solidFill>
                        <a:latin typeface="var(--artdeco-reset-typography-font-family-sans)"/>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998901235"/>
                  </a:ext>
                </a:extLst>
              </a:tr>
              <a:tr h="1152195">
                <a:tc>
                  <a:txBody>
                    <a:bodyPr/>
                    <a:lstStyle/>
                    <a:p>
                      <a:pPr marL="0" lvl="0" algn="ctr" defTabSz="914400" rtl="0" eaLnBrk="1" latinLnBrk="0" hangingPunct="1">
                        <a:buNone/>
                      </a:pPr>
                      <a:r>
                        <a:rPr lang="en-US" sz="2000" kern="1200" noProof="0" dirty="0">
                          <a:solidFill>
                            <a:schemeClr val="tx1"/>
                          </a:solidFill>
                          <a:latin typeface="var(--artdeco-reset-typography-font-family-sans)"/>
                          <a:ea typeface="+mn-ea"/>
                          <a:cs typeface="+mn-cs"/>
                        </a:rPr>
                        <a:t>Shipping to conflict zones is sporadically late, making training data messy.</a:t>
                      </a:r>
                      <a:endParaRPr lang="en-US" sz="2000" kern="1200" dirty="0">
                        <a:solidFill>
                          <a:schemeClr val="tx1"/>
                        </a:solidFill>
                        <a:latin typeface="var(--artdeco-reset-typography-font-family-sans)"/>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ctr" rtl="0" eaLnBrk="1" latinLnBrk="0" hangingPunct="1">
                        <a:buNone/>
                      </a:pPr>
                      <a:r>
                        <a:rPr lang="en-US" sz="2000" kern="1200" noProof="0" dirty="0" err="1">
                          <a:solidFill>
                            <a:schemeClr val="tx1"/>
                          </a:solidFill>
                          <a:latin typeface="var(--artdeco-reset-typography-font-family-sans)"/>
                          <a:ea typeface="+mn-ea"/>
                          <a:cs typeface="+mn-cs"/>
                        </a:rPr>
                        <a:t>is_conflict_zone</a:t>
                      </a:r>
                      <a:r>
                        <a:rPr lang="en-US" sz="2000" kern="1200" noProof="0" dirty="0">
                          <a:solidFill>
                            <a:schemeClr val="tx1"/>
                          </a:solidFill>
                          <a:latin typeface="var(--artdeco-reset-typography-font-family-sans)"/>
                          <a:ea typeface="+mn-ea"/>
                          <a:cs typeface="+mn-cs"/>
                        </a:rPr>
                        <a:t> or </a:t>
                      </a:r>
                      <a:r>
                        <a:rPr lang="en-US" sz="2000" kern="1200" noProof="0" dirty="0" err="1">
                          <a:solidFill>
                            <a:schemeClr val="tx1"/>
                          </a:solidFill>
                          <a:latin typeface="var(--artdeco-reset-typography-font-family-sans)"/>
                          <a:ea typeface="+mn-ea"/>
                          <a:cs typeface="+mn-cs"/>
                        </a:rPr>
                        <a:t>geopolitical_risk_index</a:t>
                      </a:r>
                      <a:r>
                        <a:rPr lang="en-US" sz="2000" kern="1200" noProof="0" dirty="0">
                          <a:solidFill>
                            <a:schemeClr val="tx1"/>
                          </a:solidFill>
                          <a:latin typeface="var(--artdeco-reset-typography-font-family-sans)"/>
                          <a:ea typeface="+mn-ea"/>
                          <a:cs typeface="+mn-cs"/>
                        </a:rPr>
                        <a:t> provides clarity on which regions are high risk.</a:t>
                      </a:r>
                      <a:endParaRPr lang="en-US" sz="2000" kern="1200" dirty="0">
                        <a:solidFill>
                          <a:schemeClr val="tx1"/>
                        </a:solidFill>
                        <a:latin typeface="var(--artdeco-reset-typography-font-family-sans)"/>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lvl="0" algn="ctr" defTabSz="914400" rtl="0" eaLnBrk="1" latinLnBrk="0" hangingPunct="1">
                        <a:lnSpc>
                          <a:spcPct val="100000"/>
                        </a:lnSpc>
                        <a:spcBef>
                          <a:spcPts val="0"/>
                        </a:spcBef>
                        <a:spcAft>
                          <a:spcPts val="0"/>
                        </a:spcAft>
                        <a:buNone/>
                      </a:pPr>
                      <a:r>
                        <a:rPr lang="en-US" sz="2000" kern="1200" noProof="0" dirty="0">
                          <a:solidFill>
                            <a:schemeClr val="tx1"/>
                          </a:solidFill>
                          <a:latin typeface="var(--artdeco-reset-typography-font-family-sans)"/>
                          <a:ea typeface="+mn-ea"/>
                          <a:cs typeface="+mn-cs"/>
                        </a:rPr>
                        <a:t>Lowers MAE, MSE, &amp; RMSE</a:t>
                      </a:r>
                    </a:p>
                    <a:p>
                      <a:pPr marL="0" lvl="0" algn="ctr" defTabSz="914400" rtl="0" eaLnBrk="1" latinLnBrk="0" hangingPunct="1">
                        <a:buNone/>
                      </a:pPr>
                      <a:endParaRPr lang="en-US" sz="2000" kern="1200" dirty="0">
                        <a:solidFill>
                          <a:schemeClr val="tx1"/>
                        </a:solidFill>
                        <a:latin typeface="var(--artdeco-reset-typography-font-family-sans)"/>
                        <a:ea typeface="+mn-ea"/>
                        <a:cs typeface="+mn-cs"/>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004900804"/>
                  </a:ext>
                </a:extLst>
              </a:tr>
            </a:tbl>
          </a:graphicData>
        </a:graphic>
      </p:graphicFrame>
    </p:spTree>
    <p:extLst>
      <p:ext uri="{BB962C8B-B14F-4D97-AF65-F5344CB8AC3E}">
        <p14:creationId xmlns:p14="http://schemas.microsoft.com/office/powerpoint/2010/main" val="774114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F2AC-19BD-3FB9-A4D1-1FD53B4EC102}"/>
              </a:ext>
            </a:extLst>
          </p:cNvPr>
          <p:cNvSpPr>
            <a:spLocks noGrp="1"/>
          </p:cNvSpPr>
          <p:nvPr>
            <p:ph type="title"/>
          </p:nvPr>
        </p:nvSpPr>
        <p:spPr>
          <a:xfrm>
            <a:off x="612648" y="548640"/>
            <a:ext cx="10653578" cy="784876"/>
          </a:xfrm>
        </p:spPr>
        <p:txBody>
          <a:bodyPr/>
          <a:lstStyle/>
          <a:p>
            <a:r>
              <a:rPr lang="en-US" dirty="0"/>
              <a:t>Complications with these Additions</a:t>
            </a:r>
          </a:p>
        </p:txBody>
      </p:sp>
      <p:sp>
        <p:nvSpPr>
          <p:cNvPr id="3" name="Content Placeholder 2">
            <a:extLst>
              <a:ext uri="{FF2B5EF4-FFF2-40B4-BE49-F238E27FC236}">
                <a16:creationId xmlns:a16="http://schemas.microsoft.com/office/drawing/2014/main" id="{B07A98AA-20BA-50B8-40CB-D6E9DD9B0F93}"/>
              </a:ext>
            </a:extLst>
          </p:cNvPr>
          <p:cNvSpPr>
            <a:spLocks noGrp="1"/>
          </p:cNvSpPr>
          <p:nvPr>
            <p:ph idx="1"/>
          </p:nvPr>
        </p:nvSpPr>
        <p:spPr>
          <a:xfrm>
            <a:off x="612647" y="1340579"/>
            <a:ext cx="4424532" cy="4968779"/>
          </a:xfrm>
          <a:ln w="28575">
            <a:solidFill>
              <a:schemeClr val="accent1"/>
            </a:solidFill>
          </a:ln>
        </p:spPr>
        <p:txBody>
          <a:bodyPr vert="horz" lIns="91440" tIns="45720" rIns="91440" bIns="45720" rtlCol="0" anchor="t">
            <a:noAutofit/>
          </a:bodyPr>
          <a:lstStyle/>
          <a:p>
            <a:pPr marL="0" indent="0">
              <a:lnSpc>
                <a:spcPct val="130000"/>
              </a:lnSpc>
              <a:buNone/>
            </a:pPr>
            <a:r>
              <a:rPr lang="en-US" dirty="0">
                <a:latin typeface="var(--artdeco-reset-typography-font-family-sans)"/>
              </a:rPr>
              <a:t>Incorporating geopolitics into shipping prediction is valuable but requires:</a:t>
            </a:r>
            <a:endParaRPr lang="en-US"/>
          </a:p>
          <a:p>
            <a:pPr marL="228600" lvl="1">
              <a:lnSpc>
                <a:spcPct val="130000"/>
              </a:lnSpc>
              <a:spcBef>
                <a:spcPts val="1000"/>
              </a:spcBef>
              <a:buFont typeface="+mj-lt"/>
              <a:buAutoNum type="arabicPeriod"/>
            </a:pPr>
            <a:r>
              <a:rPr lang="en-US" sz="2000" dirty="0">
                <a:latin typeface="var(--artdeco-reset-typography-font-family-sans)"/>
              </a:rPr>
              <a:t>External data mapping (countries, dates, events).</a:t>
            </a:r>
          </a:p>
          <a:p>
            <a:pPr marL="228600" lvl="1">
              <a:lnSpc>
                <a:spcPct val="130000"/>
              </a:lnSpc>
              <a:spcBef>
                <a:spcPts val="1000"/>
              </a:spcBef>
              <a:buFont typeface="+mj-lt"/>
              <a:buAutoNum type="arabicPeriod"/>
            </a:pPr>
            <a:r>
              <a:rPr lang="en-US" sz="2000" dirty="0">
                <a:latin typeface="var(--artdeco-reset-typography-font-family-sans)"/>
              </a:rPr>
              <a:t>Preprocessing and imputation (some data may be missing or outdated).</a:t>
            </a:r>
          </a:p>
          <a:p>
            <a:pPr marL="228600" lvl="1">
              <a:lnSpc>
                <a:spcPct val="130000"/>
              </a:lnSpc>
              <a:spcBef>
                <a:spcPts val="1000"/>
              </a:spcBef>
              <a:buFont typeface="+mj-lt"/>
              <a:buAutoNum type="arabicPeriod"/>
            </a:pPr>
            <a:r>
              <a:rPr lang="en-US" sz="2000" dirty="0">
                <a:latin typeface="var(--artdeco-reset-typography-font-family-sans)"/>
              </a:rPr>
              <a:t>Awareness of correlation vs causation; adding poorly sourced or noisy geopolitical data could harm model performance.</a:t>
            </a:r>
          </a:p>
        </p:txBody>
      </p:sp>
      <p:pic>
        <p:nvPicPr>
          <p:cNvPr id="4" name="Picture 3" descr="Mapped: Global Macroeconomic Risk, by Country in 2022">
            <a:extLst>
              <a:ext uri="{FF2B5EF4-FFF2-40B4-BE49-F238E27FC236}">
                <a16:creationId xmlns:a16="http://schemas.microsoft.com/office/drawing/2014/main" id="{2F485D6A-8C37-895E-3A47-6D7658803A2E}"/>
              </a:ext>
            </a:extLst>
          </p:cNvPr>
          <p:cNvPicPr>
            <a:picLocks noChangeAspect="1"/>
          </p:cNvPicPr>
          <p:nvPr/>
        </p:nvPicPr>
        <p:blipFill>
          <a:blip r:embed="rId2"/>
          <a:stretch>
            <a:fillRect/>
          </a:stretch>
        </p:blipFill>
        <p:spPr>
          <a:xfrm>
            <a:off x="5304972" y="1710992"/>
            <a:ext cx="6504819" cy="3931920"/>
          </a:xfrm>
          <a:prstGeom prst="rect">
            <a:avLst/>
          </a:prstGeom>
          <a:ln w="57150">
            <a:solidFill>
              <a:schemeClr val="accent3"/>
            </a:solidFill>
          </a:ln>
        </p:spPr>
      </p:pic>
    </p:spTree>
    <p:extLst>
      <p:ext uri="{BB962C8B-B14F-4D97-AF65-F5344CB8AC3E}">
        <p14:creationId xmlns:p14="http://schemas.microsoft.com/office/powerpoint/2010/main" val="51947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CD02-E7F5-FD5E-8FB9-6C5B20426C2E}"/>
              </a:ext>
            </a:extLst>
          </p:cNvPr>
          <p:cNvSpPr>
            <a:spLocks noGrp="1"/>
          </p:cNvSpPr>
          <p:nvPr>
            <p:ph type="title"/>
          </p:nvPr>
        </p:nvSpPr>
        <p:spPr>
          <a:xfrm>
            <a:off x="254060" y="122816"/>
            <a:ext cx="10653578" cy="1132258"/>
          </a:xfrm>
        </p:spPr>
        <p:txBody>
          <a:bodyPr/>
          <a:lstStyle/>
          <a:p>
            <a:r>
              <a:rPr lang="en-US"/>
              <a:t>Tariffs</a:t>
            </a:r>
          </a:p>
        </p:txBody>
      </p:sp>
      <p:sp>
        <p:nvSpPr>
          <p:cNvPr id="3" name="Content Placeholder 2">
            <a:extLst>
              <a:ext uri="{FF2B5EF4-FFF2-40B4-BE49-F238E27FC236}">
                <a16:creationId xmlns:a16="http://schemas.microsoft.com/office/drawing/2014/main" id="{E2611E19-F1B5-4ECD-E6CC-552C4A4982A8}"/>
              </a:ext>
            </a:extLst>
          </p:cNvPr>
          <p:cNvSpPr>
            <a:spLocks noGrp="1"/>
          </p:cNvSpPr>
          <p:nvPr>
            <p:ph idx="1"/>
          </p:nvPr>
        </p:nvSpPr>
        <p:spPr>
          <a:xfrm>
            <a:off x="254058" y="819062"/>
            <a:ext cx="11684520" cy="3428416"/>
          </a:xfrm>
          <a:ln w="28575">
            <a:solidFill>
              <a:schemeClr val="accent1"/>
            </a:solidFill>
          </a:ln>
        </p:spPr>
        <p:txBody>
          <a:bodyPr vert="horz" lIns="91440" tIns="45720" rIns="91440" bIns="45720" rtlCol="0" anchor="t">
            <a:normAutofit/>
          </a:bodyPr>
          <a:lstStyle/>
          <a:p>
            <a:pPr>
              <a:buFont typeface="+mj-lt"/>
              <a:buAutoNum type="arabicPeriod"/>
            </a:pPr>
            <a:r>
              <a:rPr lang="en-US" b="1" dirty="0">
                <a:latin typeface="var(--artdeco-reset-typography-font-family-sans)"/>
              </a:rPr>
              <a:t>Increased customs processing time: </a:t>
            </a:r>
            <a:r>
              <a:rPr lang="en-US" dirty="0">
                <a:latin typeface="var(--artdeco-reset-typography-font-family-sans)"/>
              </a:rPr>
              <a:t>Higher tariffs typically lead to more thorough customs inspections and documentation reviews, potentially adding delays that our current model might not account for.</a:t>
            </a:r>
          </a:p>
          <a:p>
            <a:pPr>
              <a:buFont typeface="+mj-lt"/>
              <a:buAutoNum type="arabicPeriod"/>
            </a:pPr>
            <a:r>
              <a:rPr lang="en-US" b="1" dirty="0">
                <a:latin typeface="var(--artdeco-reset-typography-font-family-sans)"/>
              </a:rPr>
              <a:t>Supplier behavior changes: </a:t>
            </a:r>
            <a:r>
              <a:rPr lang="en-US" dirty="0">
                <a:latin typeface="var(--artdeco-reset-typography-font-family-sans)"/>
              </a:rPr>
              <a:t>Suppliers might consolidate shipments differently to minimize tariff impacts, changing typical shipping patterns and timelines.</a:t>
            </a:r>
          </a:p>
          <a:p>
            <a:pPr>
              <a:buFont typeface="+mj-lt"/>
              <a:buAutoNum type="arabicPeriod"/>
            </a:pPr>
            <a:r>
              <a:rPr lang="en-US" b="1" dirty="0">
                <a:latin typeface="var(--artdeco-reset-typography-font-family-sans)"/>
              </a:rPr>
              <a:t>Port congestion:</a:t>
            </a:r>
            <a:r>
              <a:rPr lang="en-US" dirty="0">
                <a:latin typeface="var(--artdeco-reset-typography-font-family-sans)"/>
              </a:rPr>
              <a:t> If there's a rush to import goods before tariffs take effect or changes in shipping volumes afterward, this could create unusual port congestion patterns as has happened throughout April 2025</a:t>
            </a:r>
          </a:p>
          <a:p>
            <a:pPr>
              <a:buFont typeface="+mj-lt"/>
              <a:buAutoNum type="arabicPeriod"/>
            </a:pPr>
            <a:r>
              <a:rPr lang="en-US" b="1" dirty="0">
                <a:latin typeface="var(--artdeco-reset-typography-font-family-sans)"/>
              </a:rPr>
              <a:t>Routing changes:</a:t>
            </a:r>
            <a:r>
              <a:rPr lang="en-US" dirty="0">
                <a:latin typeface="var(--artdeco-reset-typography-font-family-sans)"/>
              </a:rPr>
              <a:t> Shippers might choose different routes or transportation methods to optimize for cost rather than speed, affecting typical transit times.</a:t>
            </a:r>
          </a:p>
          <a:p>
            <a:pPr marL="457200" indent="-457200">
              <a:buAutoNum type="arabicPeriod"/>
            </a:pPr>
            <a:endParaRPr lang="en-US"/>
          </a:p>
          <a:p>
            <a:pPr marL="457200" indent="-457200">
              <a:buAutoNum type="arabicPeriod"/>
            </a:pPr>
            <a:endParaRPr lang="en-US"/>
          </a:p>
        </p:txBody>
      </p:sp>
      <p:pic>
        <p:nvPicPr>
          <p:cNvPr id="4" name="Picture 3" descr="A Beautiful Word? The Facts About Tariffs – AMG National Trust">
            <a:extLst>
              <a:ext uri="{FF2B5EF4-FFF2-40B4-BE49-F238E27FC236}">
                <a16:creationId xmlns:a16="http://schemas.microsoft.com/office/drawing/2014/main" id="{938349AF-B493-2614-7580-99D1E82B4BD9}"/>
              </a:ext>
            </a:extLst>
          </p:cNvPr>
          <p:cNvPicPr>
            <a:picLocks noChangeAspect="1"/>
          </p:cNvPicPr>
          <p:nvPr/>
        </p:nvPicPr>
        <p:blipFill>
          <a:blip r:embed="rId2"/>
          <a:stretch>
            <a:fillRect/>
          </a:stretch>
        </p:blipFill>
        <p:spPr>
          <a:xfrm>
            <a:off x="4152900" y="4375844"/>
            <a:ext cx="3994165" cy="2339821"/>
          </a:xfrm>
          <a:prstGeom prst="rect">
            <a:avLst/>
          </a:prstGeom>
          <a:ln w="57150">
            <a:solidFill>
              <a:schemeClr val="accent3"/>
            </a:solidFill>
          </a:ln>
        </p:spPr>
      </p:pic>
    </p:spTree>
    <p:extLst>
      <p:ext uri="{BB962C8B-B14F-4D97-AF65-F5344CB8AC3E}">
        <p14:creationId xmlns:p14="http://schemas.microsoft.com/office/powerpoint/2010/main" val="242743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4CB02-4629-E96E-4026-50295968BF7A}"/>
              </a:ext>
            </a:extLst>
          </p:cNvPr>
          <p:cNvSpPr>
            <a:spLocks noGrp="1"/>
          </p:cNvSpPr>
          <p:nvPr>
            <p:ph type="title"/>
          </p:nvPr>
        </p:nvSpPr>
        <p:spPr/>
        <p:txBody>
          <a:bodyPr/>
          <a:lstStyle/>
          <a:p>
            <a:r>
              <a:rPr lang="en-US"/>
              <a:t>Prospective Refinements</a:t>
            </a:r>
          </a:p>
        </p:txBody>
      </p:sp>
      <p:sp>
        <p:nvSpPr>
          <p:cNvPr id="3" name="Content Placeholder 2">
            <a:extLst>
              <a:ext uri="{FF2B5EF4-FFF2-40B4-BE49-F238E27FC236}">
                <a16:creationId xmlns:a16="http://schemas.microsoft.com/office/drawing/2014/main" id="{E226C48C-28E3-DB47-BD76-42983DC2FCB4}"/>
              </a:ext>
            </a:extLst>
          </p:cNvPr>
          <p:cNvSpPr>
            <a:spLocks noGrp="1"/>
          </p:cNvSpPr>
          <p:nvPr>
            <p:ph idx="1"/>
          </p:nvPr>
        </p:nvSpPr>
        <p:spPr>
          <a:xfrm>
            <a:off x="612647" y="1280104"/>
            <a:ext cx="10653579" cy="3360114"/>
          </a:xfrm>
          <a:ln w="28575">
            <a:solidFill>
              <a:schemeClr val="accent1"/>
            </a:solidFill>
          </a:ln>
        </p:spPr>
        <p:txBody>
          <a:bodyPr vert="horz" lIns="91440" tIns="45720" rIns="91440" bIns="45720" rtlCol="0" anchor="t">
            <a:normAutofit/>
          </a:bodyPr>
          <a:lstStyle/>
          <a:p>
            <a:pPr>
              <a:buFont typeface="+mj-lt"/>
              <a:buAutoNum type="arabicPeriod"/>
            </a:pPr>
            <a:r>
              <a:rPr lang="en-US" b="1" dirty="0">
                <a:latin typeface="var(--artdeco-reset-typography-font-family-sans)"/>
              </a:rPr>
              <a:t>Tariff-Related Variables: </a:t>
            </a:r>
            <a:r>
              <a:rPr lang="en-US" dirty="0">
                <a:latin typeface="var(--artdeco-reset-typography-font-family-sans)"/>
              </a:rPr>
              <a:t>Adding variables such as customs processing time by product category, the country-of-origin risk factor, and factoring in a potential tariff rate percentage</a:t>
            </a:r>
          </a:p>
          <a:p>
            <a:pPr>
              <a:buFont typeface="+mj-lt"/>
              <a:buAutoNum type="arabicPeriod"/>
            </a:pPr>
            <a:r>
              <a:rPr lang="en-US" b="1" dirty="0">
                <a:latin typeface="var(--artdeco-reset-typography-font-family-sans)"/>
              </a:rPr>
              <a:t>Other External Factors:</a:t>
            </a:r>
            <a:r>
              <a:rPr lang="en-US" dirty="0">
                <a:latin typeface="var(--artdeco-reset-typography-font-family-sans)"/>
              </a:rPr>
              <a:t> Potentially accounting for weather pattern disruptions along shipping routes, port congestion metrics and historical trends, construction and infrastructure delays, and seasonal shipping volume variations.</a:t>
            </a:r>
          </a:p>
          <a:p>
            <a:pPr>
              <a:buFont typeface="+mj-lt"/>
              <a:buAutoNum type="arabicPeriod"/>
            </a:pPr>
            <a:r>
              <a:rPr lang="en-US" b="1" dirty="0">
                <a:latin typeface="var(--artdeco-reset-typography-font-family-sans)"/>
              </a:rPr>
              <a:t>Cost-Optimization Variables: </a:t>
            </a:r>
            <a:r>
              <a:rPr lang="en-US" dirty="0">
                <a:latin typeface="var(--artdeco-reset-typography-font-family-sans)"/>
              </a:rPr>
              <a:t>Finding ways to incorporate fuel price fluctuations and projections along with supply &amp; demand pricing dynamics would help eliminate the variability that we may have in the model.</a:t>
            </a:r>
          </a:p>
          <a:p>
            <a:endParaRPr lang="en-US">
              <a:latin typeface="Times New Roman"/>
              <a:cs typeface="Times New Roman"/>
            </a:endParaRPr>
          </a:p>
        </p:txBody>
      </p:sp>
      <p:pic>
        <p:nvPicPr>
          <p:cNvPr id="4" name="Graphic 3" descr="Clipboard Mixed with solid fill">
            <a:extLst>
              <a:ext uri="{FF2B5EF4-FFF2-40B4-BE49-F238E27FC236}">
                <a16:creationId xmlns:a16="http://schemas.microsoft.com/office/drawing/2014/main" id="{E21B2F48-39ED-DACD-9E3B-D2A5EA5BC6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04228" y="4677228"/>
            <a:ext cx="2015065" cy="2002971"/>
          </a:xfrm>
          <a:prstGeom prst="rect">
            <a:avLst/>
          </a:prstGeom>
        </p:spPr>
      </p:pic>
      <p:pic>
        <p:nvPicPr>
          <p:cNvPr id="5" name="Graphic 4" descr="Gears with solid fill">
            <a:extLst>
              <a:ext uri="{FF2B5EF4-FFF2-40B4-BE49-F238E27FC236}">
                <a16:creationId xmlns:a16="http://schemas.microsoft.com/office/drawing/2014/main" id="{F7E09094-C612-AA14-B7B9-51719BBA76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49961" y="4638674"/>
            <a:ext cx="2002971" cy="1990876"/>
          </a:xfrm>
          <a:prstGeom prst="rect">
            <a:avLst/>
          </a:prstGeom>
        </p:spPr>
      </p:pic>
      <p:pic>
        <p:nvPicPr>
          <p:cNvPr id="6" name="Graphic 5" descr="Tools with solid fill">
            <a:extLst>
              <a:ext uri="{FF2B5EF4-FFF2-40B4-BE49-F238E27FC236}">
                <a16:creationId xmlns:a16="http://schemas.microsoft.com/office/drawing/2014/main" id="{BB2BFDAB-908D-E86C-29CD-A1F054663A5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42835" y="4684787"/>
            <a:ext cx="1773161" cy="1978780"/>
          </a:xfrm>
          <a:prstGeom prst="rect">
            <a:avLst/>
          </a:prstGeom>
        </p:spPr>
      </p:pic>
    </p:spTree>
    <p:extLst>
      <p:ext uri="{BB962C8B-B14F-4D97-AF65-F5344CB8AC3E}">
        <p14:creationId xmlns:p14="http://schemas.microsoft.com/office/powerpoint/2010/main" val="310754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3339-6FF7-A489-35A2-418EBCFCE684}"/>
              </a:ext>
            </a:extLst>
          </p:cNvPr>
          <p:cNvSpPr>
            <a:spLocks noGrp="1"/>
          </p:cNvSpPr>
          <p:nvPr>
            <p:ph type="title"/>
          </p:nvPr>
        </p:nvSpPr>
        <p:spPr/>
        <p:txBody>
          <a:bodyPr/>
          <a:lstStyle/>
          <a:p>
            <a:r>
              <a:rPr lang="en-US"/>
              <a:t>Stakeholder’s Implications</a:t>
            </a:r>
          </a:p>
        </p:txBody>
      </p:sp>
      <p:sp>
        <p:nvSpPr>
          <p:cNvPr id="3" name="Content Placeholder 2">
            <a:extLst>
              <a:ext uri="{FF2B5EF4-FFF2-40B4-BE49-F238E27FC236}">
                <a16:creationId xmlns:a16="http://schemas.microsoft.com/office/drawing/2014/main" id="{59B679B6-C53A-F4CA-3461-ACADC9F779E9}"/>
              </a:ext>
            </a:extLst>
          </p:cNvPr>
          <p:cNvSpPr>
            <a:spLocks noGrp="1"/>
          </p:cNvSpPr>
          <p:nvPr>
            <p:ph idx="1"/>
          </p:nvPr>
        </p:nvSpPr>
        <p:spPr>
          <a:xfrm>
            <a:off x="612648" y="1312644"/>
            <a:ext cx="10653579" cy="3073714"/>
          </a:xfrm>
          <a:ln w="28575">
            <a:solidFill>
              <a:schemeClr val="accent1"/>
            </a:solidFill>
          </a:ln>
        </p:spPr>
        <p:txBody>
          <a:bodyPr vert="horz" lIns="91440" tIns="45720" rIns="91440" bIns="45720" rtlCol="0" anchor="t">
            <a:normAutofit lnSpcReduction="10000"/>
          </a:bodyPr>
          <a:lstStyle/>
          <a:p>
            <a:pPr algn="l" fontAlgn="auto">
              <a:buFont typeface="+mj-lt"/>
              <a:buAutoNum type="arabicPeriod"/>
            </a:pPr>
            <a:r>
              <a:rPr lang="en-US" b="1" i="0" dirty="0">
                <a:effectLst/>
                <a:latin typeface="var(--artdeco-reset-typography-font-family-sans)"/>
              </a:rPr>
              <a:t>Risk Management</a:t>
            </a:r>
            <a:r>
              <a:rPr lang="en-US" i="0" dirty="0">
                <a:effectLst/>
                <a:latin typeface="var(--artdeco-reset-typography-font-family-sans)"/>
              </a:rPr>
              <a:t>: </a:t>
            </a:r>
            <a:r>
              <a:rPr lang="en-US" b="0" i="0" dirty="0">
                <a:effectLst/>
                <a:latin typeface="var(--artdeco-reset-typography-font-family-sans)"/>
              </a:rPr>
              <a:t>Accurate forecasts help mitigate risks associated with fluctuating shipping rates. By anticipating rate changes, companies can better manage their exposure to market volatility.</a:t>
            </a:r>
          </a:p>
          <a:p>
            <a:pPr algn="l" fontAlgn="auto">
              <a:buFont typeface="+mj-lt"/>
              <a:buAutoNum type="arabicPeriod"/>
            </a:pPr>
            <a:r>
              <a:rPr lang="en-US" b="1" i="0" dirty="0">
                <a:effectLst/>
                <a:latin typeface="var(--artdeco-reset-typography-font-family-sans)"/>
              </a:rPr>
              <a:t>Operational Efficiency</a:t>
            </a:r>
            <a:r>
              <a:rPr lang="en-US" i="0" dirty="0">
                <a:effectLst/>
                <a:latin typeface="var(--artdeco-reset-typography-font-family-sans)"/>
              </a:rPr>
              <a:t>: </a:t>
            </a:r>
            <a:r>
              <a:rPr lang="en-US" b="0" i="0" dirty="0">
                <a:effectLst/>
                <a:latin typeface="var(--artdeco-reset-typography-font-family-sans)"/>
              </a:rPr>
              <a:t>Forecasting enables more efficient planning of shipping routes, vessel utilization, and maintenance schedules, leading to cost savings and improved operational performance.</a:t>
            </a:r>
          </a:p>
          <a:p>
            <a:pPr algn="l" fontAlgn="auto">
              <a:buFont typeface="+mj-lt"/>
              <a:buAutoNum type="arabicPeriod"/>
            </a:pPr>
            <a:r>
              <a:rPr lang="en-US" b="1" i="0" dirty="0">
                <a:effectLst/>
                <a:latin typeface="var(--artdeco-reset-typography-font-family-sans)"/>
              </a:rPr>
              <a:t>Strategic Planning:</a:t>
            </a:r>
            <a:r>
              <a:rPr lang="en-US" b="0" i="0" dirty="0">
                <a:effectLst/>
                <a:latin typeface="var(--artdeco-reset-typography-font-family-sans)"/>
              </a:rPr>
              <a:t> Long-term forecasts support strategic planning and investment decisions, helping companies allocate resources effectively and pursue growth opportunities</a:t>
            </a:r>
            <a:r>
              <a:rPr lang="en-US" dirty="0">
                <a:latin typeface="var(--artdeco-reset-typography-font-family-sans)"/>
              </a:rPr>
              <a:t>.</a:t>
            </a:r>
          </a:p>
        </p:txBody>
      </p:sp>
    </p:spTree>
    <p:extLst>
      <p:ext uri="{BB962C8B-B14F-4D97-AF65-F5344CB8AC3E}">
        <p14:creationId xmlns:p14="http://schemas.microsoft.com/office/powerpoint/2010/main" val="3154945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5AA2-4116-6DE5-918E-BABB44003EB7}"/>
              </a:ext>
            </a:extLst>
          </p:cNvPr>
          <p:cNvSpPr>
            <a:spLocks noGrp="1"/>
          </p:cNvSpPr>
          <p:nvPr>
            <p:ph type="title"/>
          </p:nvPr>
        </p:nvSpPr>
        <p:spPr/>
        <p:txBody>
          <a:bodyPr/>
          <a:lstStyle/>
          <a:p>
            <a:r>
              <a:rPr lang="en-US"/>
              <a:t>Ethical, Legal, Social Implications</a:t>
            </a:r>
          </a:p>
        </p:txBody>
      </p:sp>
      <p:sp>
        <p:nvSpPr>
          <p:cNvPr id="8" name="Content Placeholder 2">
            <a:extLst>
              <a:ext uri="{FF2B5EF4-FFF2-40B4-BE49-F238E27FC236}">
                <a16:creationId xmlns:a16="http://schemas.microsoft.com/office/drawing/2014/main" id="{C61494B1-66FB-5C49-472F-A1A285574B8C}"/>
              </a:ext>
            </a:extLst>
          </p:cNvPr>
          <p:cNvSpPr>
            <a:spLocks noGrp="1"/>
          </p:cNvSpPr>
          <p:nvPr>
            <p:ph idx="1"/>
          </p:nvPr>
        </p:nvSpPr>
        <p:spPr>
          <a:xfrm>
            <a:off x="612647" y="1420565"/>
            <a:ext cx="10653579" cy="3800364"/>
          </a:xfrm>
          <a:ln w="28575">
            <a:solidFill>
              <a:schemeClr val="accent1"/>
            </a:solidFill>
          </a:ln>
        </p:spPr>
        <p:txBody>
          <a:bodyPr/>
          <a:lstStyle/>
          <a:p>
            <a:pPr algn="l" fontAlgn="auto">
              <a:buFont typeface="+mj-lt"/>
              <a:buAutoNum type="arabicPeriod"/>
            </a:pPr>
            <a:r>
              <a:rPr lang="en-US" b="1" i="0">
                <a:effectLst/>
                <a:latin typeface="var(--artdeco-reset-typography-font-family-sans)"/>
              </a:rPr>
              <a:t>Supply and Demand:</a:t>
            </a:r>
            <a:r>
              <a:rPr lang="en-US" b="0" i="0">
                <a:effectLst/>
                <a:latin typeface="var(--artdeco-reset-typography-font-family-sans)"/>
              </a:rPr>
              <a:t> The balance between the supply of shipping capacity and the demand for shipping services is a primary driver of shipping rates. Factors such as global trade volumes, economic growth, and seasonal variations impact this balance.</a:t>
            </a:r>
          </a:p>
          <a:p>
            <a:pPr algn="l" fontAlgn="auto">
              <a:buFont typeface="+mj-lt"/>
              <a:buAutoNum type="arabicPeriod"/>
            </a:pPr>
            <a:r>
              <a:rPr lang="en-US" b="1" i="0">
                <a:effectLst/>
                <a:latin typeface="var(--artdeco-reset-typography-font-family-sans)"/>
              </a:rPr>
              <a:t>Fuel Prices:</a:t>
            </a:r>
            <a:r>
              <a:rPr lang="en-US" b="0" i="0">
                <a:effectLst/>
                <a:latin typeface="var(--artdeco-reset-typography-font-family-sans)"/>
              </a:rPr>
              <a:t> Fuel costs are a significant component of shipping expenses. Changes in fuel prices directly affect shipping rates, with higher fuel costs typically leading to higher rates.</a:t>
            </a:r>
          </a:p>
          <a:p>
            <a:pPr algn="l" fontAlgn="auto">
              <a:buFont typeface="+mj-lt"/>
              <a:buAutoNum type="arabicPeriod"/>
            </a:pPr>
            <a:r>
              <a:rPr lang="en-US" b="1" i="0">
                <a:effectLst/>
                <a:latin typeface="var(--artdeco-reset-typography-font-family-sans)"/>
              </a:rPr>
              <a:t>Regulatory Changes:</a:t>
            </a:r>
            <a:r>
              <a:rPr lang="en-US" b="0" i="0">
                <a:effectLst/>
                <a:latin typeface="var(--artdeco-reset-typography-font-family-sans)"/>
              </a:rPr>
              <a:t> Environmental regulations, such as those related to sulfur emissions, can influence shipping rates by increasing operational costs.</a:t>
            </a:r>
          </a:p>
          <a:p>
            <a:pPr algn="l" fontAlgn="auto">
              <a:buFont typeface="+mj-lt"/>
              <a:buAutoNum type="arabicPeriod"/>
            </a:pPr>
            <a:r>
              <a:rPr lang="en-US" b="1" i="0">
                <a:effectLst/>
                <a:latin typeface="var(--artdeco-reset-typography-font-family-sans)"/>
              </a:rPr>
              <a:t>Geopolitical Events:</a:t>
            </a:r>
            <a:r>
              <a:rPr lang="en-US" b="0" i="0">
                <a:effectLst/>
                <a:latin typeface="var(--artdeco-reset-typography-font-family-sans)"/>
              </a:rPr>
              <a:t> Political instability, trade disputes, and natural disasters can disrupt shipping routes and impact shipping rates.</a:t>
            </a:r>
          </a:p>
          <a:p>
            <a:endParaRPr lang="en-US"/>
          </a:p>
        </p:txBody>
      </p:sp>
    </p:spTree>
    <p:extLst>
      <p:ext uri="{BB962C8B-B14F-4D97-AF65-F5344CB8AC3E}">
        <p14:creationId xmlns:p14="http://schemas.microsoft.com/office/powerpoint/2010/main" val="409476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C919-386F-8054-5506-629D5A455B68}"/>
              </a:ext>
            </a:extLst>
          </p:cNvPr>
          <p:cNvSpPr>
            <a:spLocks noGrp="1"/>
          </p:cNvSpPr>
          <p:nvPr>
            <p:ph type="title"/>
          </p:nvPr>
        </p:nvSpPr>
        <p:spPr>
          <a:xfrm>
            <a:off x="311992" y="425958"/>
            <a:ext cx="11254887" cy="1132258"/>
          </a:xfrm>
        </p:spPr>
        <p:txBody>
          <a:bodyPr>
            <a:normAutofit fontScale="90000"/>
          </a:bodyPr>
          <a:lstStyle/>
          <a:p>
            <a:r>
              <a:rPr lang="en-US"/>
              <a:t>Importance of Forecasting in Shipping and Distribution</a:t>
            </a:r>
            <a:br>
              <a:rPr lang="en-US"/>
            </a:br>
            <a:endParaRPr lang="en-US"/>
          </a:p>
        </p:txBody>
      </p:sp>
      <p:sp>
        <p:nvSpPr>
          <p:cNvPr id="3" name="Content Placeholder 2">
            <a:extLst>
              <a:ext uri="{FF2B5EF4-FFF2-40B4-BE49-F238E27FC236}">
                <a16:creationId xmlns:a16="http://schemas.microsoft.com/office/drawing/2014/main" id="{8048C293-11C8-34F0-855F-EE37E0E17EEE}"/>
              </a:ext>
            </a:extLst>
          </p:cNvPr>
          <p:cNvSpPr>
            <a:spLocks noGrp="1"/>
          </p:cNvSpPr>
          <p:nvPr>
            <p:ph idx="1"/>
          </p:nvPr>
        </p:nvSpPr>
        <p:spPr>
          <a:xfrm>
            <a:off x="612645" y="1420564"/>
            <a:ext cx="10653579" cy="1755255"/>
          </a:xfrm>
          <a:ln w="28575">
            <a:solidFill>
              <a:schemeClr val="accent1"/>
            </a:solidFill>
          </a:ln>
        </p:spPr>
        <p:txBody>
          <a:bodyPr/>
          <a:lstStyle/>
          <a:p>
            <a:pPr marL="0" indent="0">
              <a:buNone/>
            </a:pPr>
            <a:r>
              <a:rPr lang="en-US" b="0" i="0">
                <a:effectLst/>
                <a:latin typeface="-apple-system"/>
              </a:rPr>
              <a:t>Shipping rate forecasting involves predicting future shipping rates based on historical data, market trends, and various economic indicators. These forecasts are essential for planning and decision-making, helping companies anticipate market changes and make informed decisions about fleet management, chartering, and pricing strategies.</a:t>
            </a:r>
            <a:endParaRPr lang="en-US"/>
          </a:p>
        </p:txBody>
      </p:sp>
      <p:pic>
        <p:nvPicPr>
          <p:cNvPr id="3074" name="Picture 2" descr="Logistics Forecasting in 2025 - The Know-how Guide">
            <a:extLst>
              <a:ext uri="{FF2B5EF4-FFF2-40B4-BE49-F238E27FC236}">
                <a16:creationId xmlns:a16="http://schemas.microsoft.com/office/drawing/2014/main" id="{61D9A9B4-8D8D-0DDA-C074-F5E63467F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935" y="3348534"/>
            <a:ext cx="6997002" cy="3278023"/>
          </a:xfrm>
          <a:prstGeom prst="rect">
            <a:avLst/>
          </a:prstGeom>
          <a:solidFill>
            <a:schemeClr val="accent2"/>
          </a:solidFill>
          <a:ln w="76200">
            <a:solidFill>
              <a:schemeClr val="accent3"/>
            </a:solidFill>
          </a:ln>
        </p:spPr>
      </p:pic>
    </p:spTree>
    <p:extLst>
      <p:ext uri="{BB962C8B-B14F-4D97-AF65-F5344CB8AC3E}">
        <p14:creationId xmlns:p14="http://schemas.microsoft.com/office/powerpoint/2010/main" val="378990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9B8E-E01A-5F9E-C460-F13223DB3F0F}"/>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9A6EB5F1-2978-3085-315E-F1EA211921B8}"/>
              </a:ext>
            </a:extLst>
          </p:cNvPr>
          <p:cNvSpPr>
            <a:spLocks noGrp="1"/>
          </p:cNvSpPr>
          <p:nvPr>
            <p:ph idx="1"/>
          </p:nvPr>
        </p:nvSpPr>
        <p:spPr>
          <a:xfrm>
            <a:off x="612648" y="1071716"/>
            <a:ext cx="10653579" cy="1034525"/>
          </a:xfrm>
          <a:ln w="28575">
            <a:solidFill>
              <a:schemeClr val="accent1"/>
            </a:solidFill>
          </a:ln>
        </p:spPr>
        <p:txBody>
          <a:bodyPr>
            <a:normAutofit fontScale="92500" lnSpcReduction="10000"/>
          </a:bodyPr>
          <a:lstStyle/>
          <a:p>
            <a:pPr marL="0" indent="0">
              <a:buNone/>
            </a:pPr>
            <a:r>
              <a:rPr lang="en-US"/>
              <a:t>From Notions Marketing Database, 10,000 records were pulled containing their Shipping Distance in kilometers, Weight in kilograms, Time Processed in hours, Traffic Conditions Index, Delay Times in hours, and Total Time of Delivery in hours.</a:t>
            </a:r>
          </a:p>
        </p:txBody>
      </p:sp>
      <p:pic>
        <p:nvPicPr>
          <p:cNvPr id="5" name="Picture 4">
            <a:extLst>
              <a:ext uri="{FF2B5EF4-FFF2-40B4-BE49-F238E27FC236}">
                <a16:creationId xmlns:a16="http://schemas.microsoft.com/office/drawing/2014/main" id="{D5076C3C-93C1-7D86-62EE-3640EFB34635}"/>
              </a:ext>
            </a:extLst>
          </p:cNvPr>
          <p:cNvPicPr>
            <a:picLocks noChangeAspect="1"/>
          </p:cNvPicPr>
          <p:nvPr/>
        </p:nvPicPr>
        <p:blipFill>
          <a:blip r:embed="rId2"/>
          <a:srcRect t="1" b="8787"/>
          <a:stretch/>
        </p:blipFill>
        <p:spPr>
          <a:xfrm>
            <a:off x="1714980" y="2269824"/>
            <a:ext cx="8235266" cy="4247029"/>
          </a:xfrm>
          <a:prstGeom prst="rect">
            <a:avLst/>
          </a:prstGeom>
          <a:ln w="76200">
            <a:solidFill>
              <a:schemeClr val="accent3"/>
            </a:solidFill>
          </a:ln>
        </p:spPr>
      </p:pic>
    </p:spTree>
    <p:extLst>
      <p:ext uri="{BB962C8B-B14F-4D97-AF65-F5344CB8AC3E}">
        <p14:creationId xmlns:p14="http://schemas.microsoft.com/office/powerpoint/2010/main" val="122207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92A1-21C5-712C-5AAE-00A2EAEA3191}"/>
              </a:ext>
            </a:extLst>
          </p:cNvPr>
          <p:cNvSpPr>
            <a:spLocks noGrp="1"/>
          </p:cNvSpPr>
          <p:nvPr>
            <p:ph type="title"/>
          </p:nvPr>
        </p:nvSpPr>
        <p:spPr/>
        <p:txBody>
          <a:bodyPr/>
          <a:lstStyle/>
          <a:p>
            <a:r>
              <a:rPr lang="en-US"/>
              <a:t>Model: Random Forest Regressor</a:t>
            </a:r>
          </a:p>
        </p:txBody>
      </p:sp>
      <p:sp>
        <p:nvSpPr>
          <p:cNvPr id="3" name="Content Placeholder 2">
            <a:extLst>
              <a:ext uri="{FF2B5EF4-FFF2-40B4-BE49-F238E27FC236}">
                <a16:creationId xmlns:a16="http://schemas.microsoft.com/office/drawing/2014/main" id="{C7EE38E9-9D26-D3DF-E530-E5FAB69D4D73}"/>
              </a:ext>
            </a:extLst>
          </p:cNvPr>
          <p:cNvSpPr>
            <a:spLocks noGrp="1"/>
          </p:cNvSpPr>
          <p:nvPr>
            <p:ph idx="1"/>
          </p:nvPr>
        </p:nvSpPr>
        <p:spPr>
          <a:xfrm>
            <a:off x="612647" y="1381236"/>
            <a:ext cx="10653579" cy="1204648"/>
          </a:xfrm>
          <a:ln w="28575">
            <a:solidFill>
              <a:schemeClr val="accent1"/>
            </a:solidFill>
          </a:ln>
        </p:spPr>
        <p:txBody>
          <a:bodyPr/>
          <a:lstStyle/>
          <a:p>
            <a:r>
              <a:rPr lang="en-US"/>
              <a:t>Random Forest is an ensemble learning technique that builds multiple decision trees and combines their outputs to make a prediction. In regression tasks, it averages the predictions of all trees to provide a more stable and accurate estimate.</a:t>
            </a:r>
          </a:p>
        </p:txBody>
      </p:sp>
      <p:pic>
        <p:nvPicPr>
          <p:cNvPr id="5122" name="Picture 2" descr="Random Forest Regression. Random Forest Regression is a… | by Chaya | Level  Up Coding">
            <a:extLst>
              <a:ext uri="{FF2B5EF4-FFF2-40B4-BE49-F238E27FC236}">
                <a16:creationId xmlns:a16="http://schemas.microsoft.com/office/drawing/2014/main" id="{01E443C8-FB96-1FEC-A973-B0472A7F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251" y="2768722"/>
            <a:ext cx="5930370" cy="3763345"/>
          </a:xfrm>
          <a:prstGeom prst="rect">
            <a:avLst/>
          </a:prstGeom>
          <a:noFill/>
          <a:ln w="76200">
            <a:solidFill>
              <a:schemeClr val="accent3"/>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31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BC32-A82D-7F3C-F11F-F962DA4C4651}"/>
              </a:ext>
            </a:extLst>
          </p:cNvPr>
          <p:cNvSpPr>
            <a:spLocks noGrp="1"/>
          </p:cNvSpPr>
          <p:nvPr>
            <p:ph type="title"/>
          </p:nvPr>
        </p:nvSpPr>
        <p:spPr>
          <a:xfrm>
            <a:off x="602853" y="171128"/>
            <a:ext cx="10653578" cy="668844"/>
          </a:xfrm>
        </p:spPr>
        <p:txBody>
          <a:bodyPr>
            <a:normAutofit fontScale="90000"/>
          </a:bodyPr>
          <a:lstStyle/>
          <a:p>
            <a:r>
              <a:rPr lang="en-US"/>
              <a:t>Purpose of Model and Forecasting </a:t>
            </a:r>
            <a:br>
              <a:rPr lang="en-US"/>
            </a:br>
            <a:endParaRPr lang="en-US"/>
          </a:p>
        </p:txBody>
      </p:sp>
      <p:sp>
        <p:nvSpPr>
          <p:cNvPr id="3" name="Content Placeholder 2">
            <a:extLst>
              <a:ext uri="{FF2B5EF4-FFF2-40B4-BE49-F238E27FC236}">
                <a16:creationId xmlns:a16="http://schemas.microsoft.com/office/drawing/2014/main" id="{0A18C07D-593B-C536-920F-8352378D6623}"/>
              </a:ext>
            </a:extLst>
          </p:cNvPr>
          <p:cNvSpPr>
            <a:spLocks noGrp="1"/>
          </p:cNvSpPr>
          <p:nvPr>
            <p:ph idx="1"/>
          </p:nvPr>
        </p:nvSpPr>
        <p:spPr>
          <a:xfrm>
            <a:off x="935569" y="989923"/>
            <a:ext cx="10330656" cy="2601824"/>
          </a:xfrm>
          <a:ln w="28575">
            <a:solidFill>
              <a:schemeClr val="accent1"/>
            </a:solidFill>
          </a:ln>
        </p:spPr>
        <p:txBody>
          <a:bodyPr>
            <a:normAutofit lnSpcReduction="10000"/>
          </a:bodyPr>
          <a:lstStyle/>
          <a:p>
            <a:pPr marL="0" indent="0">
              <a:buNone/>
            </a:pPr>
            <a:r>
              <a:rPr lang="en-US"/>
              <a:t> Looking to improve delivery estimates, optimize logistics, and reducing costs.</a:t>
            </a:r>
          </a:p>
          <a:p>
            <a:pPr marL="0" indent="0">
              <a:buNone/>
            </a:pPr>
            <a:endParaRPr lang="en-US"/>
          </a:p>
          <a:p>
            <a:pPr marL="0" indent="0">
              <a:buNone/>
            </a:pPr>
            <a:r>
              <a:rPr lang="en-US"/>
              <a:t>This model is used for how it handles the complex interactions such that it accounts for how features impact each other (high traffic + long distance = more delays).</a:t>
            </a:r>
          </a:p>
          <a:p>
            <a:pPr marL="0" indent="0">
              <a:buNone/>
            </a:pPr>
            <a:r>
              <a:rPr lang="en-US"/>
              <a:t>Works well with missing data, it can handle missing values better than other models.</a:t>
            </a:r>
          </a:p>
          <a:p>
            <a:pPr marL="0" indent="0">
              <a:buNone/>
            </a:pPr>
            <a:r>
              <a:rPr lang="en-US"/>
              <a:t>Avoids Overfitting, this generalizes well to new shipping data.</a:t>
            </a:r>
          </a:p>
        </p:txBody>
      </p:sp>
      <p:pic>
        <p:nvPicPr>
          <p:cNvPr id="1026" name="Picture 2" descr="Three golden rules for forecasting">
            <a:extLst>
              <a:ext uri="{FF2B5EF4-FFF2-40B4-BE49-F238E27FC236}">
                <a16:creationId xmlns:a16="http://schemas.microsoft.com/office/drawing/2014/main" id="{171F7D3E-ECAF-1CE1-4D42-C848E62D5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031" y="3844413"/>
            <a:ext cx="5121349" cy="2880759"/>
          </a:xfrm>
          <a:prstGeom prst="rect">
            <a:avLst/>
          </a:prstGeom>
          <a:solidFill>
            <a:schemeClr val="accent2"/>
          </a:solidFill>
          <a:ln w="76200">
            <a:solidFill>
              <a:schemeClr val="accent3"/>
            </a:solidFill>
          </a:ln>
        </p:spPr>
      </p:pic>
    </p:spTree>
    <p:extLst>
      <p:ext uri="{BB962C8B-B14F-4D97-AF65-F5344CB8AC3E}">
        <p14:creationId xmlns:p14="http://schemas.microsoft.com/office/powerpoint/2010/main" val="174499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B0FE-2BDA-EE52-8196-F68E50C76339}"/>
              </a:ext>
            </a:extLst>
          </p:cNvPr>
          <p:cNvSpPr>
            <a:spLocks noGrp="1"/>
          </p:cNvSpPr>
          <p:nvPr>
            <p:ph type="title"/>
          </p:nvPr>
        </p:nvSpPr>
        <p:spPr/>
        <p:txBody>
          <a:bodyPr/>
          <a:lstStyle/>
          <a:p>
            <a:r>
              <a:rPr lang="en-US"/>
              <a:t>Code </a:t>
            </a:r>
          </a:p>
        </p:txBody>
      </p:sp>
      <p:pic>
        <p:nvPicPr>
          <p:cNvPr id="5" name="Content Placeholder 4">
            <a:extLst>
              <a:ext uri="{FF2B5EF4-FFF2-40B4-BE49-F238E27FC236}">
                <a16:creationId xmlns:a16="http://schemas.microsoft.com/office/drawing/2014/main" id="{1BC002D9-BD72-DEA8-7713-992DF3ED4C73}"/>
              </a:ext>
            </a:extLst>
          </p:cNvPr>
          <p:cNvPicPr>
            <a:picLocks noGrp="1" noChangeAspect="1"/>
          </p:cNvPicPr>
          <p:nvPr>
            <p:ph idx="1"/>
          </p:nvPr>
        </p:nvPicPr>
        <p:blipFill>
          <a:blip r:embed="rId2"/>
          <a:stretch>
            <a:fillRect/>
          </a:stretch>
        </p:blipFill>
        <p:spPr>
          <a:xfrm>
            <a:off x="925774" y="1440299"/>
            <a:ext cx="7020905" cy="581106"/>
          </a:xfrm>
          <a:ln w="76200">
            <a:solidFill>
              <a:schemeClr val="accent3"/>
            </a:solidFill>
          </a:ln>
        </p:spPr>
      </p:pic>
      <p:sp>
        <p:nvSpPr>
          <p:cNvPr id="9" name="Rectangle 2">
            <a:extLst>
              <a:ext uri="{FF2B5EF4-FFF2-40B4-BE49-F238E27FC236}">
                <a16:creationId xmlns:a16="http://schemas.microsoft.com/office/drawing/2014/main" id="{0ED6D2FF-7B84-6BDA-C4DB-D11821C53917}"/>
              </a:ext>
            </a:extLst>
          </p:cNvPr>
          <p:cNvSpPr>
            <a:spLocks noChangeArrowheads="1"/>
          </p:cNvSpPr>
          <p:nvPr/>
        </p:nvSpPr>
        <p:spPr bwMode="auto">
          <a:xfrm>
            <a:off x="1976284" y="2079738"/>
            <a:ext cx="6830716" cy="369332"/>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a:latin typeface="Arial" panose="020B0604020202020204" pitchFamily="34" charset="0"/>
              </a:rPr>
              <a:t>80% of data is used for training &amp; 20% of data is used for testing.</a:t>
            </a:r>
          </a:p>
        </p:txBody>
      </p:sp>
      <p:pic>
        <p:nvPicPr>
          <p:cNvPr id="11" name="Picture 10">
            <a:extLst>
              <a:ext uri="{FF2B5EF4-FFF2-40B4-BE49-F238E27FC236}">
                <a16:creationId xmlns:a16="http://schemas.microsoft.com/office/drawing/2014/main" id="{A02A39CF-9E8A-50B9-4F60-43AF85A4A573}"/>
              </a:ext>
            </a:extLst>
          </p:cNvPr>
          <p:cNvPicPr>
            <a:picLocks noChangeAspect="1"/>
          </p:cNvPicPr>
          <p:nvPr/>
        </p:nvPicPr>
        <p:blipFill>
          <a:blip r:embed="rId3"/>
          <a:stretch>
            <a:fillRect/>
          </a:stretch>
        </p:blipFill>
        <p:spPr>
          <a:xfrm>
            <a:off x="925774" y="2798748"/>
            <a:ext cx="3267531" cy="933580"/>
          </a:xfrm>
          <a:prstGeom prst="rect">
            <a:avLst/>
          </a:prstGeom>
          <a:ln w="76200">
            <a:solidFill>
              <a:schemeClr val="accent3"/>
            </a:solidFill>
          </a:ln>
        </p:spPr>
      </p:pic>
      <p:sp>
        <p:nvSpPr>
          <p:cNvPr id="12" name="Rectangle 2">
            <a:extLst>
              <a:ext uri="{FF2B5EF4-FFF2-40B4-BE49-F238E27FC236}">
                <a16:creationId xmlns:a16="http://schemas.microsoft.com/office/drawing/2014/main" id="{9867E457-AC59-8119-7E83-B9E9DB0445E7}"/>
              </a:ext>
            </a:extLst>
          </p:cNvPr>
          <p:cNvSpPr>
            <a:spLocks noChangeArrowheads="1"/>
          </p:cNvSpPr>
          <p:nvPr/>
        </p:nvSpPr>
        <p:spPr bwMode="auto">
          <a:xfrm>
            <a:off x="1976284" y="3816690"/>
            <a:ext cx="9456435" cy="369332"/>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t>Scaling here ensures the model doesn’t give more importance to large-scale features</a:t>
            </a:r>
            <a:endParaRPr lang="en-US" altLang="en-US">
              <a:latin typeface="Arial" panose="020B0604020202020204" pitchFamily="34" charset="0"/>
            </a:endParaRPr>
          </a:p>
        </p:txBody>
      </p:sp>
      <p:pic>
        <p:nvPicPr>
          <p:cNvPr id="14" name="Picture 13">
            <a:extLst>
              <a:ext uri="{FF2B5EF4-FFF2-40B4-BE49-F238E27FC236}">
                <a16:creationId xmlns:a16="http://schemas.microsoft.com/office/drawing/2014/main" id="{065F5875-A2BF-9510-3A7B-32886AB4CABE}"/>
              </a:ext>
            </a:extLst>
          </p:cNvPr>
          <p:cNvPicPr>
            <a:picLocks noChangeAspect="1"/>
          </p:cNvPicPr>
          <p:nvPr/>
        </p:nvPicPr>
        <p:blipFill>
          <a:blip r:embed="rId4"/>
          <a:stretch>
            <a:fillRect/>
          </a:stretch>
        </p:blipFill>
        <p:spPr>
          <a:xfrm>
            <a:off x="925774" y="4509671"/>
            <a:ext cx="4963218" cy="685896"/>
          </a:xfrm>
          <a:prstGeom prst="rect">
            <a:avLst/>
          </a:prstGeom>
          <a:ln w="76200">
            <a:solidFill>
              <a:schemeClr val="accent3"/>
            </a:solidFill>
          </a:ln>
        </p:spPr>
      </p:pic>
      <p:sp>
        <p:nvSpPr>
          <p:cNvPr id="17" name="Rectangle 4">
            <a:extLst>
              <a:ext uri="{FF2B5EF4-FFF2-40B4-BE49-F238E27FC236}">
                <a16:creationId xmlns:a16="http://schemas.microsoft.com/office/drawing/2014/main" id="{55A96900-9E76-28BA-213E-A6161A9120EE}"/>
              </a:ext>
            </a:extLst>
          </p:cNvPr>
          <p:cNvSpPr>
            <a:spLocks noChangeArrowheads="1"/>
          </p:cNvSpPr>
          <p:nvPr/>
        </p:nvSpPr>
        <p:spPr bwMode="auto">
          <a:xfrm>
            <a:off x="1828799" y="5274225"/>
            <a:ext cx="9603920" cy="92333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a:t>Using </a:t>
            </a:r>
            <a:r>
              <a:rPr lang="en-US" altLang="en-US" err="1"/>
              <a:t>n_estimators</a:t>
            </a:r>
            <a:r>
              <a:rPr lang="en-US" altLang="en-US"/>
              <a:t>=100 makes the model create 100 decision trees. Each tree is trained on a random subset of data (boosting diversity). The model learns patterns from X_train to predict </a:t>
            </a:r>
            <a:r>
              <a:rPr lang="en-US" altLang="en-US" err="1"/>
              <a:t>delivery_time_hours</a:t>
            </a:r>
            <a:r>
              <a:rPr lang="en-US" altLang="en-US"/>
              <a:t>.</a:t>
            </a:r>
          </a:p>
        </p:txBody>
      </p:sp>
    </p:spTree>
    <p:extLst>
      <p:ext uri="{BB962C8B-B14F-4D97-AF65-F5344CB8AC3E}">
        <p14:creationId xmlns:p14="http://schemas.microsoft.com/office/powerpoint/2010/main" val="348924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18B0-277A-02AD-8AE6-6936DFFD17E0}"/>
              </a:ext>
            </a:extLst>
          </p:cNvPr>
          <p:cNvSpPr>
            <a:spLocks noGrp="1"/>
          </p:cNvSpPr>
          <p:nvPr>
            <p:ph type="title"/>
          </p:nvPr>
        </p:nvSpPr>
        <p:spPr/>
        <p:txBody>
          <a:bodyPr/>
          <a:lstStyle/>
          <a:p>
            <a:r>
              <a:rPr lang="en-US"/>
              <a:t>Predictions/Outputs</a:t>
            </a:r>
          </a:p>
        </p:txBody>
      </p:sp>
      <p:sp>
        <p:nvSpPr>
          <p:cNvPr id="3" name="Content Placeholder 2">
            <a:extLst>
              <a:ext uri="{FF2B5EF4-FFF2-40B4-BE49-F238E27FC236}">
                <a16:creationId xmlns:a16="http://schemas.microsoft.com/office/drawing/2014/main" id="{A01C4DF2-0BA7-C1B7-895F-EB34D6AE07C1}"/>
              </a:ext>
            </a:extLst>
          </p:cNvPr>
          <p:cNvSpPr>
            <a:spLocks noGrp="1"/>
          </p:cNvSpPr>
          <p:nvPr>
            <p:ph idx="1"/>
          </p:nvPr>
        </p:nvSpPr>
        <p:spPr>
          <a:xfrm>
            <a:off x="612647" y="1509054"/>
            <a:ext cx="10773108" cy="811359"/>
          </a:xfrm>
          <a:ln w="28575">
            <a:solidFill>
              <a:schemeClr val="accent1"/>
            </a:solidFill>
          </a:ln>
        </p:spPr>
        <p:txBody>
          <a:bodyPr/>
          <a:lstStyle/>
          <a:p>
            <a:pPr marL="0" indent="0">
              <a:buNone/>
            </a:pPr>
            <a:r>
              <a:rPr lang="en-US"/>
              <a:t>The model returns the Mean Absolute Error, Mean Squared Error, and Root Mean Squared Error for expected delivery time.</a:t>
            </a:r>
          </a:p>
        </p:txBody>
      </p:sp>
      <p:pic>
        <p:nvPicPr>
          <p:cNvPr id="5" name="Picture 4">
            <a:extLst>
              <a:ext uri="{FF2B5EF4-FFF2-40B4-BE49-F238E27FC236}">
                <a16:creationId xmlns:a16="http://schemas.microsoft.com/office/drawing/2014/main" id="{AC39AA7C-9C67-42B0-CDAB-53E6AA355F4A}"/>
              </a:ext>
            </a:extLst>
          </p:cNvPr>
          <p:cNvPicPr>
            <a:picLocks noChangeAspect="1"/>
          </p:cNvPicPr>
          <p:nvPr/>
        </p:nvPicPr>
        <p:blipFill>
          <a:blip r:embed="rId2"/>
          <a:stretch>
            <a:fillRect/>
          </a:stretch>
        </p:blipFill>
        <p:spPr>
          <a:xfrm>
            <a:off x="1719168" y="2512488"/>
            <a:ext cx="8149825" cy="257648"/>
          </a:xfrm>
          <a:prstGeom prst="rect">
            <a:avLst/>
          </a:prstGeom>
          <a:ln w="76200">
            <a:solidFill>
              <a:schemeClr val="accent3"/>
            </a:solidFill>
          </a:ln>
        </p:spPr>
      </p:pic>
      <p:sp>
        <p:nvSpPr>
          <p:cNvPr id="6" name="TextBox 5">
            <a:extLst>
              <a:ext uri="{FF2B5EF4-FFF2-40B4-BE49-F238E27FC236}">
                <a16:creationId xmlns:a16="http://schemas.microsoft.com/office/drawing/2014/main" id="{36D92393-A289-D94B-907C-CC3C1A35E562}"/>
              </a:ext>
            </a:extLst>
          </p:cNvPr>
          <p:cNvSpPr txBox="1"/>
          <p:nvPr/>
        </p:nvSpPr>
        <p:spPr>
          <a:xfrm>
            <a:off x="612647" y="3164535"/>
            <a:ext cx="10773108" cy="1200329"/>
          </a:xfrm>
          <a:prstGeom prst="rect">
            <a:avLst/>
          </a:prstGeom>
          <a:noFill/>
          <a:ln w="28575">
            <a:solidFill>
              <a:schemeClr val="accent1"/>
            </a:solidFill>
          </a:ln>
        </p:spPr>
        <p:txBody>
          <a:bodyPr wrap="square" rtlCol="0">
            <a:spAutoFit/>
          </a:bodyPr>
          <a:lstStyle/>
          <a:p>
            <a:pPr marL="285750" indent="-285750">
              <a:buFont typeface="Arial" panose="020B0604020202020204" pitchFamily="34" charset="0"/>
              <a:buChar char="•"/>
            </a:pPr>
            <a:r>
              <a:rPr lang="en-US"/>
              <a:t>On average, the model's predictions are off by 48.15 hours (~2 days) from the Mean Absolute Error.</a:t>
            </a:r>
          </a:p>
          <a:p>
            <a:pPr marL="285750" indent="-285750">
              <a:buFont typeface="Arial" panose="020B0604020202020204" pitchFamily="34" charset="0"/>
              <a:buChar char="•"/>
            </a:pPr>
            <a:r>
              <a:rPr lang="en-US"/>
              <a:t>A high Mean Squared Error suggests that a few extreme mispredictions are skewing the results.</a:t>
            </a:r>
          </a:p>
          <a:p>
            <a:pPr marL="285750" indent="-285750">
              <a:buFont typeface="Arial" panose="020B0604020202020204" pitchFamily="34" charset="0"/>
              <a:buChar char="•"/>
            </a:pPr>
            <a:r>
              <a:rPr lang="en-US"/>
              <a:t>For the Root Mean Squared Error the model's typical error is almost 56 hours (~2.3 days).</a:t>
            </a:r>
          </a:p>
        </p:txBody>
      </p:sp>
      <p:sp>
        <p:nvSpPr>
          <p:cNvPr id="4" name="TextBox 3">
            <a:extLst>
              <a:ext uri="{FF2B5EF4-FFF2-40B4-BE49-F238E27FC236}">
                <a16:creationId xmlns:a16="http://schemas.microsoft.com/office/drawing/2014/main" id="{64E507F8-2F3A-BBCE-C1FD-B320341F616F}"/>
              </a:ext>
            </a:extLst>
          </p:cNvPr>
          <p:cNvSpPr txBox="1"/>
          <p:nvPr/>
        </p:nvSpPr>
        <p:spPr>
          <a:xfrm>
            <a:off x="612646" y="4910010"/>
            <a:ext cx="10773108" cy="646331"/>
          </a:xfrm>
          <a:prstGeom prst="rect">
            <a:avLst/>
          </a:prstGeom>
          <a:noFill/>
          <a:ln w="28575">
            <a:solidFill>
              <a:schemeClr val="accent1"/>
            </a:solidFill>
          </a:ln>
        </p:spPr>
        <p:txBody>
          <a:bodyPr wrap="square" lIns="91440" tIns="45720" rIns="91440" bIns="45720" rtlCol="0" anchor="t">
            <a:spAutoFit/>
          </a:bodyPr>
          <a:lstStyle/>
          <a:p>
            <a:r>
              <a:rPr lang="en-US" dirty="0"/>
              <a:t>Initially, we thought that the model was flawed but after looking at many other outside factors.  An estimate of 2 days is a good timeframe on when to expect our deliveries.</a:t>
            </a:r>
          </a:p>
        </p:txBody>
      </p:sp>
    </p:spTree>
    <p:extLst>
      <p:ext uri="{BB962C8B-B14F-4D97-AF65-F5344CB8AC3E}">
        <p14:creationId xmlns:p14="http://schemas.microsoft.com/office/powerpoint/2010/main" val="172302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F443-D8D4-8BD0-60BD-A47267AFDD7F}"/>
              </a:ext>
            </a:extLst>
          </p:cNvPr>
          <p:cNvSpPr>
            <a:spLocks noGrp="1"/>
          </p:cNvSpPr>
          <p:nvPr>
            <p:ph type="title"/>
          </p:nvPr>
        </p:nvSpPr>
        <p:spPr>
          <a:xfrm>
            <a:off x="612648" y="548640"/>
            <a:ext cx="10653578" cy="650895"/>
          </a:xfrm>
        </p:spPr>
        <p:txBody>
          <a:bodyPr/>
          <a:lstStyle/>
          <a:p>
            <a:r>
              <a:rPr lang="en-US"/>
              <a:t>Feature Importance (Bar Chart)</a:t>
            </a:r>
          </a:p>
        </p:txBody>
      </p:sp>
      <p:sp>
        <p:nvSpPr>
          <p:cNvPr id="7" name="Content Placeholder 6">
            <a:extLst>
              <a:ext uri="{FF2B5EF4-FFF2-40B4-BE49-F238E27FC236}">
                <a16:creationId xmlns:a16="http://schemas.microsoft.com/office/drawing/2014/main" id="{10729EEF-8FA9-C5FD-44E4-E4DCFA640D35}"/>
              </a:ext>
            </a:extLst>
          </p:cNvPr>
          <p:cNvSpPr>
            <a:spLocks noGrp="1"/>
          </p:cNvSpPr>
          <p:nvPr>
            <p:ph idx="1"/>
          </p:nvPr>
        </p:nvSpPr>
        <p:spPr>
          <a:xfrm>
            <a:off x="925774" y="1170038"/>
            <a:ext cx="11071337" cy="511278"/>
          </a:xfrm>
          <a:ln w="28575">
            <a:solidFill>
              <a:schemeClr val="accent1"/>
            </a:solidFill>
          </a:ln>
        </p:spPr>
        <p:txBody>
          <a:bodyPr>
            <a:normAutofit fontScale="25000" lnSpcReduction="20000"/>
          </a:bodyPr>
          <a:lstStyle/>
          <a:p>
            <a:pPr marL="0" indent="0" eaLnBrk="0" fontAlgn="base" hangingPunct="0">
              <a:spcBef>
                <a:spcPct val="0"/>
              </a:spcBef>
              <a:spcAft>
                <a:spcPct val="0"/>
              </a:spcAft>
              <a:buNone/>
            </a:pPr>
            <a:r>
              <a:rPr lang="en-US" sz="6400">
                <a:latin typeface="Arial" panose="020B0604020202020204" pitchFamily="34" charset="0"/>
              </a:rPr>
              <a:t>Shows which features impact delivery time (hours) the most, and the higher values indicate more influence on delivery time.</a:t>
            </a:r>
          </a:p>
          <a:p>
            <a:pPr marL="0" indent="0">
              <a:buNone/>
            </a:pPr>
            <a:endParaRPr lang="en-US"/>
          </a:p>
        </p:txBody>
      </p:sp>
      <p:pic>
        <p:nvPicPr>
          <p:cNvPr id="9" name="Picture 8">
            <a:extLst>
              <a:ext uri="{FF2B5EF4-FFF2-40B4-BE49-F238E27FC236}">
                <a16:creationId xmlns:a16="http://schemas.microsoft.com/office/drawing/2014/main" id="{E2634AC4-5D4A-3CCC-7E23-9041A8F90FB7}"/>
              </a:ext>
            </a:extLst>
          </p:cNvPr>
          <p:cNvPicPr>
            <a:picLocks noChangeAspect="1"/>
          </p:cNvPicPr>
          <p:nvPr/>
        </p:nvPicPr>
        <p:blipFill>
          <a:blip r:embed="rId3"/>
          <a:stretch>
            <a:fillRect/>
          </a:stretch>
        </p:blipFill>
        <p:spPr>
          <a:xfrm>
            <a:off x="1078075" y="1850430"/>
            <a:ext cx="10188151" cy="4634404"/>
          </a:xfrm>
          <a:prstGeom prst="rect">
            <a:avLst/>
          </a:prstGeom>
          <a:ln w="76200">
            <a:solidFill>
              <a:schemeClr val="accent3"/>
            </a:solidFill>
          </a:ln>
        </p:spPr>
      </p:pic>
    </p:spTree>
    <p:extLst>
      <p:ext uri="{BB962C8B-B14F-4D97-AF65-F5344CB8AC3E}">
        <p14:creationId xmlns:p14="http://schemas.microsoft.com/office/powerpoint/2010/main" val="295910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6BA6-E59E-D832-4AAD-4410198959D9}"/>
              </a:ext>
            </a:extLst>
          </p:cNvPr>
          <p:cNvSpPr>
            <a:spLocks noGrp="1"/>
          </p:cNvSpPr>
          <p:nvPr>
            <p:ph type="title"/>
          </p:nvPr>
        </p:nvSpPr>
        <p:spPr>
          <a:xfrm>
            <a:off x="357008" y="322498"/>
            <a:ext cx="11087739" cy="670560"/>
          </a:xfrm>
        </p:spPr>
        <p:txBody>
          <a:bodyPr/>
          <a:lstStyle/>
          <a:p>
            <a:r>
              <a:rPr lang="en-US"/>
              <a:t>Actual vs. Predicted Delivery Time (Scatter Plot)</a:t>
            </a:r>
          </a:p>
        </p:txBody>
      </p:sp>
      <p:pic>
        <p:nvPicPr>
          <p:cNvPr id="5" name="Picture 4">
            <a:extLst>
              <a:ext uri="{FF2B5EF4-FFF2-40B4-BE49-F238E27FC236}">
                <a16:creationId xmlns:a16="http://schemas.microsoft.com/office/drawing/2014/main" id="{73BCBE1F-402C-3883-1BDB-B1C5AC231D52}"/>
              </a:ext>
            </a:extLst>
          </p:cNvPr>
          <p:cNvPicPr>
            <a:picLocks noChangeAspect="1"/>
          </p:cNvPicPr>
          <p:nvPr/>
        </p:nvPicPr>
        <p:blipFill>
          <a:blip r:embed="rId2"/>
          <a:stretch>
            <a:fillRect/>
          </a:stretch>
        </p:blipFill>
        <p:spPr>
          <a:xfrm>
            <a:off x="2912076" y="2280666"/>
            <a:ext cx="5681089" cy="4438804"/>
          </a:xfrm>
          <a:prstGeom prst="rect">
            <a:avLst/>
          </a:prstGeom>
          <a:ln w="76200">
            <a:solidFill>
              <a:schemeClr val="accent3"/>
            </a:solidFill>
          </a:ln>
        </p:spPr>
      </p:pic>
      <p:sp>
        <p:nvSpPr>
          <p:cNvPr id="6" name="Content Placeholder 6">
            <a:extLst>
              <a:ext uri="{FF2B5EF4-FFF2-40B4-BE49-F238E27FC236}">
                <a16:creationId xmlns:a16="http://schemas.microsoft.com/office/drawing/2014/main" id="{153050EC-E70C-FC44-A74A-524C471D0C85}"/>
              </a:ext>
            </a:extLst>
          </p:cNvPr>
          <p:cNvSpPr>
            <a:spLocks noGrp="1"/>
          </p:cNvSpPr>
          <p:nvPr>
            <p:ph idx="1"/>
          </p:nvPr>
        </p:nvSpPr>
        <p:spPr>
          <a:xfrm>
            <a:off x="791167" y="993058"/>
            <a:ext cx="10545427" cy="1052052"/>
          </a:xfrm>
          <a:ln w="28575">
            <a:solidFill>
              <a:schemeClr val="accent1"/>
            </a:solidFill>
          </a:ln>
        </p:spPr>
        <p:txBody>
          <a:bodyPr>
            <a:noAutofit/>
          </a:bodyPr>
          <a:lstStyle/>
          <a:p>
            <a:pPr marL="0" indent="0">
              <a:buNone/>
            </a:pPr>
            <a:r>
              <a:rPr lang="en-US" sz="1800"/>
              <a:t>Helps visualize model accuracy and detect over/under-prediction, If points are close to the red diagonal line, predictions are accurate &amp; Large deviations mean the model is over/under-predicting.</a:t>
            </a:r>
          </a:p>
        </p:txBody>
      </p:sp>
    </p:spTree>
    <p:extLst>
      <p:ext uri="{BB962C8B-B14F-4D97-AF65-F5344CB8AC3E}">
        <p14:creationId xmlns:p14="http://schemas.microsoft.com/office/powerpoint/2010/main" val="299006774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1</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VanillaVTI</vt:lpstr>
      <vt:lpstr>Forecasting in Shipping &amp; Distribution</vt:lpstr>
      <vt:lpstr>Importance of Forecasting in Shipping and Distribution </vt:lpstr>
      <vt:lpstr>Data</vt:lpstr>
      <vt:lpstr>Model: Random Forest Regressor</vt:lpstr>
      <vt:lpstr>Purpose of Model and Forecasting  </vt:lpstr>
      <vt:lpstr>Code </vt:lpstr>
      <vt:lpstr>Predictions/Outputs</vt:lpstr>
      <vt:lpstr>Feature Importance (Bar Chart)</vt:lpstr>
      <vt:lpstr>Actual vs. Predicted Delivery Time (Scatter Plot)</vt:lpstr>
      <vt:lpstr>Residual Plot (Prediction Errors) </vt:lpstr>
      <vt:lpstr>Additions of Geopolitical Events </vt:lpstr>
      <vt:lpstr>Code Implementations </vt:lpstr>
      <vt:lpstr>Affected Model </vt:lpstr>
      <vt:lpstr>Complications with these Additions</vt:lpstr>
      <vt:lpstr>Tariffs</vt:lpstr>
      <vt:lpstr>Prospective Refinements</vt:lpstr>
      <vt:lpstr>Stakeholder’s Implications</vt:lpstr>
      <vt:lpstr>Ethical, Legal, Social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Thorp, George</dc:creator>
  <cp:revision>373</cp:revision>
  <dcterms:created xsi:type="dcterms:W3CDTF">2025-03-24T23:56:44Z</dcterms:created>
  <dcterms:modified xsi:type="dcterms:W3CDTF">2025-05-05T14:51:29Z</dcterms:modified>
</cp:coreProperties>
</file>