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The Seasons" charset="1" panose="00000000000000000000"/>
      <p:regular r:id="rId24"/>
    </p:embeddedFont>
    <p:embeddedFont>
      <p:font typeface="Be Vietnam" charset="1" panose="00000500000000000000"/>
      <p:regular r:id="rId25"/>
    </p:embeddedFont>
    <p:embeddedFont>
      <p:font typeface="The Seasons Bold" charset="1" panose="00000000000000000000"/>
      <p:regular r:id="rId26"/>
    </p:embeddedFont>
    <p:embeddedFont>
      <p:font typeface="Agrandir Bold" charset="1" panose="00000800000000000000"/>
      <p:regular r:id="rId27"/>
    </p:embeddedFont>
    <p:embeddedFont>
      <p:font typeface="Agrandir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9583" y="4431788"/>
            <a:ext cx="15647884" cy="5969512"/>
            <a:chOff x="0" y="0"/>
            <a:chExt cx="4121253" cy="15722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21253" cy="1572217"/>
            </a:xfrm>
            <a:custGeom>
              <a:avLst/>
              <a:gdLst/>
              <a:ahLst/>
              <a:cxnLst/>
              <a:rect r="r" b="b" t="t" l="l"/>
              <a:pathLst>
                <a:path h="1572217" w="4121253">
                  <a:moveTo>
                    <a:pt x="0" y="0"/>
                  </a:moveTo>
                  <a:lnTo>
                    <a:pt x="4121253" y="0"/>
                  </a:lnTo>
                  <a:lnTo>
                    <a:pt x="4121253" y="1572217"/>
                  </a:lnTo>
                  <a:lnTo>
                    <a:pt x="0" y="15722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121253" cy="1657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408837" y="1737723"/>
            <a:ext cx="13470325" cy="5388130"/>
            <a:chOff x="0" y="0"/>
            <a:chExt cx="6350000" cy="254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2540000"/>
            </a:xfrm>
            <a:custGeom>
              <a:avLst/>
              <a:gdLst/>
              <a:ahLst/>
              <a:cxnLst/>
              <a:rect r="r" b="b" t="t" l="l"/>
              <a:pathLst>
                <a:path h="2540000" w="6350000">
                  <a:moveTo>
                    <a:pt x="0" y="2159000"/>
                  </a:moveTo>
                  <a:lnTo>
                    <a:pt x="0" y="381000"/>
                  </a:lnTo>
                  <a:cubicBezTo>
                    <a:pt x="0" y="170180"/>
                    <a:pt x="170180" y="0"/>
                    <a:pt x="381000" y="0"/>
                  </a:cubicBezTo>
                  <a:lnTo>
                    <a:pt x="5969000" y="0"/>
                  </a:lnTo>
                  <a:cubicBezTo>
                    <a:pt x="6179820" y="0"/>
                    <a:pt x="6350000" y="170180"/>
                    <a:pt x="6350000" y="381000"/>
                  </a:cubicBezTo>
                  <a:lnTo>
                    <a:pt x="6350000" y="2159000"/>
                  </a:lnTo>
                  <a:cubicBezTo>
                    <a:pt x="6350000" y="2369820"/>
                    <a:pt x="6179820" y="2540000"/>
                    <a:pt x="5969000" y="2540000"/>
                  </a:cubicBezTo>
                  <a:lnTo>
                    <a:pt x="381000" y="2540000"/>
                  </a:lnTo>
                  <a:cubicBezTo>
                    <a:pt x="170180" y="2540000"/>
                    <a:pt x="0" y="2369820"/>
                    <a:pt x="0" y="2159000"/>
                  </a:cubicBezTo>
                  <a:close/>
                </a:path>
              </a:pathLst>
            </a:custGeom>
            <a:blipFill>
              <a:blip r:embed="rId2"/>
              <a:stretch>
                <a:fillRect l="0" t="-50205" r="0" b="-16356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5536832" y="933498"/>
            <a:ext cx="7790878" cy="0"/>
          </a:xfrm>
          <a:prstGeom prst="line">
            <a:avLst/>
          </a:prstGeom>
          <a:ln cap="flat" w="19050">
            <a:solidFill>
              <a:srgbClr val="C7B6A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2308361" y="6611704"/>
            <a:ext cx="13671278" cy="1609681"/>
            <a:chOff x="0" y="0"/>
            <a:chExt cx="3600666" cy="4239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00666" cy="423949"/>
            </a:xfrm>
            <a:custGeom>
              <a:avLst/>
              <a:gdLst/>
              <a:ahLst/>
              <a:cxnLst/>
              <a:rect r="r" b="b" t="t" l="l"/>
              <a:pathLst>
                <a:path h="423949" w="3600666">
                  <a:moveTo>
                    <a:pt x="0" y="0"/>
                  </a:moveTo>
                  <a:lnTo>
                    <a:pt x="3600666" y="0"/>
                  </a:lnTo>
                  <a:lnTo>
                    <a:pt x="3600666" y="423949"/>
                  </a:lnTo>
                  <a:lnTo>
                    <a:pt x="0" y="423949"/>
                  </a:lnTo>
                  <a:close/>
                </a:path>
              </a:pathLst>
            </a:custGeom>
            <a:solidFill>
              <a:srgbClr val="40322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3600666" cy="509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2616500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676584" y="2616500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2109984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676584" y="2109984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1603468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676584" y="1603468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694672" y="7169149"/>
            <a:ext cx="12898657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7500">
                <a:solidFill>
                  <a:srgbClr val="C7B6A4"/>
                </a:solidFill>
                <a:latin typeface="The Seasons"/>
                <a:ea typeface="The Seasons"/>
                <a:cs typeface="The Seasons"/>
                <a:sym typeface="The Seasons"/>
              </a:rPr>
              <a:t>PREDICTING RENT PRICES IN THE BRONX, NY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08837" y="761095"/>
            <a:ext cx="312799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DATA 400, MINI PROJECT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327710" y="761095"/>
            <a:ext cx="255145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BY DARCELY PEÑA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48386" y="1028700"/>
            <a:ext cx="10991228" cy="8229600"/>
            <a:chOff x="0" y="0"/>
            <a:chExt cx="2894809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4809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94809">
                  <a:moveTo>
                    <a:pt x="0" y="0"/>
                  </a:moveTo>
                  <a:lnTo>
                    <a:pt x="2894809" y="0"/>
                  </a:lnTo>
                  <a:lnTo>
                    <a:pt x="289480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894809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51671" y="1028700"/>
            <a:ext cx="3290815" cy="8229600"/>
            <a:chOff x="0" y="0"/>
            <a:chExt cx="866717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6717" cy="2167467"/>
            </a:xfrm>
            <a:custGeom>
              <a:avLst/>
              <a:gdLst/>
              <a:ahLst/>
              <a:cxnLst/>
              <a:rect r="r" b="b" t="t" l="l"/>
              <a:pathLst>
                <a:path h="2167467" w="866717">
                  <a:moveTo>
                    <a:pt x="0" y="0"/>
                  </a:moveTo>
                  <a:lnTo>
                    <a:pt x="866717" y="0"/>
                  </a:lnTo>
                  <a:lnTo>
                    <a:pt x="86671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866717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148911" y="1028700"/>
            <a:ext cx="3462265" cy="8229600"/>
            <a:chOff x="0" y="0"/>
            <a:chExt cx="911872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1872" cy="2167467"/>
            </a:xfrm>
            <a:custGeom>
              <a:avLst/>
              <a:gdLst/>
              <a:ahLst/>
              <a:cxnLst/>
              <a:rect r="r" b="b" t="t" l="l"/>
              <a:pathLst>
                <a:path h="2167467" w="911872">
                  <a:moveTo>
                    <a:pt x="0" y="0"/>
                  </a:moveTo>
                  <a:lnTo>
                    <a:pt x="911872" y="0"/>
                  </a:lnTo>
                  <a:lnTo>
                    <a:pt x="91187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911872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-1087996" y="4431702"/>
            <a:ext cx="6454280" cy="1423596"/>
            <a:chOff x="0" y="0"/>
            <a:chExt cx="1699893" cy="3749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9893" cy="374939"/>
            </a:xfrm>
            <a:custGeom>
              <a:avLst/>
              <a:gdLst/>
              <a:ahLst/>
              <a:cxnLst/>
              <a:rect r="r" b="b" t="t" l="l"/>
              <a:pathLst>
                <a:path h="374939" w="1699893">
                  <a:moveTo>
                    <a:pt x="0" y="0"/>
                  </a:moveTo>
                  <a:lnTo>
                    <a:pt x="1699893" y="0"/>
                  </a:lnTo>
                  <a:lnTo>
                    <a:pt x="1699893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699893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2924372" y="4431702"/>
            <a:ext cx="6454280" cy="1423596"/>
            <a:chOff x="0" y="0"/>
            <a:chExt cx="1699893" cy="37493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99893" cy="374939"/>
            </a:xfrm>
            <a:custGeom>
              <a:avLst/>
              <a:gdLst/>
              <a:ahLst/>
              <a:cxnLst/>
              <a:rect r="r" b="b" t="t" l="l"/>
              <a:pathLst>
                <a:path h="374939" w="1699893">
                  <a:moveTo>
                    <a:pt x="0" y="0"/>
                  </a:moveTo>
                  <a:lnTo>
                    <a:pt x="1699893" y="0"/>
                  </a:lnTo>
                  <a:lnTo>
                    <a:pt x="1699893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1699893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5851930" y="5444383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849329" y="48426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849329" y="4240852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-5400000">
            <a:off x="15385574" y="1947581"/>
            <a:ext cx="1534477" cy="1423596"/>
            <a:chOff x="0" y="0"/>
            <a:chExt cx="404142" cy="37493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04142" cy="374939"/>
            </a:xfrm>
            <a:custGeom>
              <a:avLst/>
              <a:gdLst/>
              <a:ahLst/>
              <a:cxnLst/>
              <a:rect r="r" b="b" t="t" l="l"/>
              <a:pathLst>
                <a:path h="374939" w="404142">
                  <a:moveTo>
                    <a:pt x="0" y="0"/>
                  </a:moveTo>
                  <a:lnTo>
                    <a:pt x="404142" y="0"/>
                  </a:lnTo>
                  <a:lnTo>
                    <a:pt x="404142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85725"/>
              <a:ext cx="404142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5385574" y="6891604"/>
            <a:ext cx="1534477" cy="1423596"/>
            <a:chOff x="0" y="0"/>
            <a:chExt cx="404142" cy="37493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04142" cy="374939"/>
            </a:xfrm>
            <a:custGeom>
              <a:avLst/>
              <a:gdLst/>
              <a:ahLst/>
              <a:cxnLst/>
              <a:rect r="r" b="b" t="t" l="l"/>
              <a:pathLst>
                <a:path h="374939" w="404142">
                  <a:moveTo>
                    <a:pt x="0" y="0"/>
                  </a:moveTo>
                  <a:lnTo>
                    <a:pt x="404142" y="0"/>
                  </a:lnTo>
                  <a:lnTo>
                    <a:pt x="404142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404142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4374428" y="2164422"/>
            <a:ext cx="9539145" cy="5958156"/>
          </a:xfrm>
          <a:custGeom>
            <a:avLst/>
            <a:gdLst/>
            <a:ahLst/>
            <a:cxnLst/>
            <a:rect r="r" b="b" t="t" l="l"/>
            <a:pathLst>
              <a:path h="5958156" w="9539145">
                <a:moveTo>
                  <a:pt x="0" y="0"/>
                </a:moveTo>
                <a:lnTo>
                  <a:pt x="9539144" y="0"/>
                </a:lnTo>
                <a:lnTo>
                  <a:pt x="9539144" y="5958156"/>
                </a:lnTo>
                <a:lnTo>
                  <a:pt x="0" y="59581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-5400000">
            <a:off x="-966084" y="4733925"/>
            <a:ext cx="6115205" cy="81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C7B6A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TRENDS OVER TIME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48386" y="1028700"/>
            <a:ext cx="10991228" cy="8229600"/>
            <a:chOff x="0" y="0"/>
            <a:chExt cx="2894809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4809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94809">
                  <a:moveTo>
                    <a:pt x="0" y="0"/>
                  </a:moveTo>
                  <a:lnTo>
                    <a:pt x="2894809" y="0"/>
                  </a:lnTo>
                  <a:lnTo>
                    <a:pt x="289480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894809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51671" y="1028700"/>
            <a:ext cx="3290815" cy="8229600"/>
            <a:chOff x="0" y="0"/>
            <a:chExt cx="866717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6717" cy="2167467"/>
            </a:xfrm>
            <a:custGeom>
              <a:avLst/>
              <a:gdLst/>
              <a:ahLst/>
              <a:cxnLst/>
              <a:rect r="r" b="b" t="t" l="l"/>
              <a:pathLst>
                <a:path h="2167467" w="866717">
                  <a:moveTo>
                    <a:pt x="0" y="0"/>
                  </a:moveTo>
                  <a:lnTo>
                    <a:pt x="866717" y="0"/>
                  </a:lnTo>
                  <a:lnTo>
                    <a:pt x="86671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866717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148911" y="1028700"/>
            <a:ext cx="3462265" cy="8229600"/>
            <a:chOff x="0" y="0"/>
            <a:chExt cx="911872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1872" cy="2167467"/>
            </a:xfrm>
            <a:custGeom>
              <a:avLst/>
              <a:gdLst/>
              <a:ahLst/>
              <a:cxnLst/>
              <a:rect r="r" b="b" t="t" l="l"/>
              <a:pathLst>
                <a:path h="2167467" w="911872">
                  <a:moveTo>
                    <a:pt x="0" y="0"/>
                  </a:moveTo>
                  <a:lnTo>
                    <a:pt x="911872" y="0"/>
                  </a:lnTo>
                  <a:lnTo>
                    <a:pt x="91187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911872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-1087996" y="4431702"/>
            <a:ext cx="6454280" cy="1423596"/>
            <a:chOff x="0" y="0"/>
            <a:chExt cx="1699893" cy="3749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9893" cy="374939"/>
            </a:xfrm>
            <a:custGeom>
              <a:avLst/>
              <a:gdLst/>
              <a:ahLst/>
              <a:cxnLst/>
              <a:rect r="r" b="b" t="t" l="l"/>
              <a:pathLst>
                <a:path h="374939" w="1699893">
                  <a:moveTo>
                    <a:pt x="0" y="0"/>
                  </a:moveTo>
                  <a:lnTo>
                    <a:pt x="1699893" y="0"/>
                  </a:lnTo>
                  <a:lnTo>
                    <a:pt x="1699893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699893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2924372" y="4431702"/>
            <a:ext cx="6454280" cy="1423596"/>
            <a:chOff x="0" y="0"/>
            <a:chExt cx="1699893" cy="37493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99893" cy="374939"/>
            </a:xfrm>
            <a:custGeom>
              <a:avLst/>
              <a:gdLst/>
              <a:ahLst/>
              <a:cxnLst/>
              <a:rect r="r" b="b" t="t" l="l"/>
              <a:pathLst>
                <a:path h="374939" w="1699893">
                  <a:moveTo>
                    <a:pt x="0" y="0"/>
                  </a:moveTo>
                  <a:lnTo>
                    <a:pt x="1699893" y="0"/>
                  </a:lnTo>
                  <a:lnTo>
                    <a:pt x="1699893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1699893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5851930" y="5444383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849329" y="48426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849329" y="4240852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-5400000">
            <a:off x="15385574" y="1947581"/>
            <a:ext cx="1534477" cy="1423596"/>
            <a:chOff x="0" y="0"/>
            <a:chExt cx="404142" cy="37493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04142" cy="374939"/>
            </a:xfrm>
            <a:custGeom>
              <a:avLst/>
              <a:gdLst/>
              <a:ahLst/>
              <a:cxnLst/>
              <a:rect r="r" b="b" t="t" l="l"/>
              <a:pathLst>
                <a:path h="374939" w="404142">
                  <a:moveTo>
                    <a:pt x="0" y="0"/>
                  </a:moveTo>
                  <a:lnTo>
                    <a:pt x="404142" y="0"/>
                  </a:lnTo>
                  <a:lnTo>
                    <a:pt x="404142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85725"/>
              <a:ext cx="404142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5385574" y="6891604"/>
            <a:ext cx="1534477" cy="1423596"/>
            <a:chOff x="0" y="0"/>
            <a:chExt cx="404142" cy="37493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04142" cy="374939"/>
            </a:xfrm>
            <a:custGeom>
              <a:avLst/>
              <a:gdLst/>
              <a:ahLst/>
              <a:cxnLst/>
              <a:rect r="r" b="b" t="t" l="l"/>
              <a:pathLst>
                <a:path h="374939" w="404142">
                  <a:moveTo>
                    <a:pt x="0" y="0"/>
                  </a:moveTo>
                  <a:lnTo>
                    <a:pt x="404142" y="0"/>
                  </a:lnTo>
                  <a:lnTo>
                    <a:pt x="404142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404142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4210512" y="2047201"/>
            <a:ext cx="9866977" cy="6192597"/>
          </a:xfrm>
          <a:custGeom>
            <a:avLst/>
            <a:gdLst/>
            <a:ahLst/>
            <a:cxnLst/>
            <a:rect r="r" b="b" t="t" l="l"/>
            <a:pathLst>
              <a:path h="6192597" w="9866977">
                <a:moveTo>
                  <a:pt x="0" y="0"/>
                </a:moveTo>
                <a:lnTo>
                  <a:pt x="9866976" y="0"/>
                </a:lnTo>
                <a:lnTo>
                  <a:pt x="9866976" y="6192598"/>
                </a:lnTo>
                <a:lnTo>
                  <a:pt x="0" y="61925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-5400000">
            <a:off x="-966084" y="4733925"/>
            <a:ext cx="6115205" cy="81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C7B6A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TRENDS OVER TIME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48386" y="1028700"/>
            <a:ext cx="10991228" cy="8229600"/>
            <a:chOff x="0" y="0"/>
            <a:chExt cx="2894809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4809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94809">
                  <a:moveTo>
                    <a:pt x="0" y="0"/>
                  </a:moveTo>
                  <a:lnTo>
                    <a:pt x="2894809" y="0"/>
                  </a:lnTo>
                  <a:lnTo>
                    <a:pt x="289480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894809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51671" y="1028700"/>
            <a:ext cx="3290815" cy="8229600"/>
            <a:chOff x="0" y="0"/>
            <a:chExt cx="866717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6717" cy="2167467"/>
            </a:xfrm>
            <a:custGeom>
              <a:avLst/>
              <a:gdLst/>
              <a:ahLst/>
              <a:cxnLst/>
              <a:rect r="r" b="b" t="t" l="l"/>
              <a:pathLst>
                <a:path h="2167467" w="866717">
                  <a:moveTo>
                    <a:pt x="0" y="0"/>
                  </a:moveTo>
                  <a:lnTo>
                    <a:pt x="866717" y="0"/>
                  </a:lnTo>
                  <a:lnTo>
                    <a:pt x="86671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866717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148911" y="1028700"/>
            <a:ext cx="3462265" cy="8229600"/>
            <a:chOff x="0" y="0"/>
            <a:chExt cx="911872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1872" cy="2167467"/>
            </a:xfrm>
            <a:custGeom>
              <a:avLst/>
              <a:gdLst/>
              <a:ahLst/>
              <a:cxnLst/>
              <a:rect r="r" b="b" t="t" l="l"/>
              <a:pathLst>
                <a:path h="2167467" w="911872">
                  <a:moveTo>
                    <a:pt x="0" y="0"/>
                  </a:moveTo>
                  <a:lnTo>
                    <a:pt x="911872" y="0"/>
                  </a:lnTo>
                  <a:lnTo>
                    <a:pt x="91187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911872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-1087996" y="4431702"/>
            <a:ext cx="6454280" cy="1423596"/>
            <a:chOff x="0" y="0"/>
            <a:chExt cx="1699893" cy="3749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9893" cy="374939"/>
            </a:xfrm>
            <a:custGeom>
              <a:avLst/>
              <a:gdLst/>
              <a:ahLst/>
              <a:cxnLst/>
              <a:rect r="r" b="b" t="t" l="l"/>
              <a:pathLst>
                <a:path h="374939" w="1699893">
                  <a:moveTo>
                    <a:pt x="0" y="0"/>
                  </a:moveTo>
                  <a:lnTo>
                    <a:pt x="1699893" y="0"/>
                  </a:lnTo>
                  <a:lnTo>
                    <a:pt x="1699893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699893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2924372" y="4431702"/>
            <a:ext cx="6454280" cy="1423596"/>
            <a:chOff x="0" y="0"/>
            <a:chExt cx="1699893" cy="37493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99893" cy="374939"/>
            </a:xfrm>
            <a:custGeom>
              <a:avLst/>
              <a:gdLst/>
              <a:ahLst/>
              <a:cxnLst/>
              <a:rect r="r" b="b" t="t" l="l"/>
              <a:pathLst>
                <a:path h="374939" w="1699893">
                  <a:moveTo>
                    <a:pt x="0" y="0"/>
                  </a:moveTo>
                  <a:lnTo>
                    <a:pt x="1699893" y="0"/>
                  </a:lnTo>
                  <a:lnTo>
                    <a:pt x="1699893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1699893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5851930" y="5444383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849329" y="48426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849329" y="4240852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-5400000">
            <a:off x="15385574" y="1947581"/>
            <a:ext cx="1534477" cy="1423596"/>
            <a:chOff x="0" y="0"/>
            <a:chExt cx="404142" cy="37493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04142" cy="374939"/>
            </a:xfrm>
            <a:custGeom>
              <a:avLst/>
              <a:gdLst/>
              <a:ahLst/>
              <a:cxnLst/>
              <a:rect r="r" b="b" t="t" l="l"/>
              <a:pathLst>
                <a:path h="374939" w="404142">
                  <a:moveTo>
                    <a:pt x="0" y="0"/>
                  </a:moveTo>
                  <a:lnTo>
                    <a:pt x="404142" y="0"/>
                  </a:lnTo>
                  <a:lnTo>
                    <a:pt x="404142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85725"/>
              <a:ext cx="404142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5385574" y="6891604"/>
            <a:ext cx="1534477" cy="1423596"/>
            <a:chOff x="0" y="0"/>
            <a:chExt cx="404142" cy="37493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04142" cy="374939"/>
            </a:xfrm>
            <a:custGeom>
              <a:avLst/>
              <a:gdLst/>
              <a:ahLst/>
              <a:cxnLst/>
              <a:rect r="r" b="b" t="t" l="l"/>
              <a:pathLst>
                <a:path h="374939" w="404142">
                  <a:moveTo>
                    <a:pt x="0" y="0"/>
                  </a:moveTo>
                  <a:lnTo>
                    <a:pt x="404142" y="0"/>
                  </a:lnTo>
                  <a:lnTo>
                    <a:pt x="404142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404142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4089224" y="2114166"/>
            <a:ext cx="10112207" cy="6058669"/>
          </a:xfrm>
          <a:custGeom>
            <a:avLst/>
            <a:gdLst/>
            <a:ahLst/>
            <a:cxnLst/>
            <a:rect r="r" b="b" t="t" l="l"/>
            <a:pathLst>
              <a:path h="6058669" w="10112207">
                <a:moveTo>
                  <a:pt x="0" y="0"/>
                </a:moveTo>
                <a:lnTo>
                  <a:pt x="10112207" y="0"/>
                </a:lnTo>
                <a:lnTo>
                  <a:pt x="10112207" y="6058668"/>
                </a:lnTo>
                <a:lnTo>
                  <a:pt x="0" y="6058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-5400000">
            <a:off x="-966084" y="4733925"/>
            <a:ext cx="6115205" cy="81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C7B6A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TRENDS OVER TIME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48386" y="1028700"/>
            <a:ext cx="10991228" cy="8229600"/>
            <a:chOff x="0" y="0"/>
            <a:chExt cx="2894809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4809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94809">
                  <a:moveTo>
                    <a:pt x="0" y="0"/>
                  </a:moveTo>
                  <a:lnTo>
                    <a:pt x="2894809" y="0"/>
                  </a:lnTo>
                  <a:lnTo>
                    <a:pt x="289480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894809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51671" y="1028700"/>
            <a:ext cx="3290815" cy="8229600"/>
            <a:chOff x="0" y="0"/>
            <a:chExt cx="866717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6717" cy="2167467"/>
            </a:xfrm>
            <a:custGeom>
              <a:avLst/>
              <a:gdLst/>
              <a:ahLst/>
              <a:cxnLst/>
              <a:rect r="r" b="b" t="t" l="l"/>
              <a:pathLst>
                <a:path h="2167467" w="866717">
                  <a:moveTo>
                    <a:pt x="0" y="0"/>
                  </a:moveTo>
                  <a:lnTo>
                    <a:pt x="866717" y="0"/>
                  </a:lnTo>
                  <a:lnTo>
                    <a:pt x="86671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866717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148911" y="1028700"/>
            <a:ext cx="3462265" cy="8229600"/>
            <a:chOff x="0" y="0"/>
            <a:chExt cx="911872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1872" cy="2167467"/>
            </a:xfrm>
            <a:custGeom>
              <a:avLst/>
              <a:gdLst/>
              <a:ahLst/>
              <a:cxnLst/>
              <a:rect r="r" b="b" t="t" l="l"/>
              <a:pathLst>
                <a:path h="2167467" w="911872">
                  <a:moveTo>
                    <a:pt x="0" y="0"/>
                  </a:moveTo>
                  <a:lnTo>
                    <a:pt x="911872" y="0"/>
                  </a:lnTo>
                  <a:lnTo>
                    <a:pt x="91187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911872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-1087996" y="4431702"/>
            <a:ext cx="6454280" cy="1423596"/>
            <a:chOff x="0" y="0"/>
            <a:chExt cx="1699893" cy="3749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9893" cy="374939"/>
            </a:xfrm>
            <a:custGeom>
              <a:avLst/>
              <a:gdLst/>
              <a:ahLst/>
              <a:cxnLst/>
              <a:rect r="r" b="b" t="t" l="l"/>
              <a:pathLst>
                <a:path h="374939" w="1699893">
                  <a:moveTo>
                    <a:pt x="0" y="0"/>
                  </a:moveTo>
                  <a:lnTo>
                    <a:pt x="1699893" y="0"/>
                  </a:lnTo>
                  <a:lnTo>
                    <a:pt x="1699893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699893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2924372" y="4431702"/>
            <a:ext cx="6454280" cy="1423596"/>
            <a:chOff x="0" y="0"/>
            <a:chExt cx="1699893" cy="37493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99893" cy="374939"/>
            </a:xfrm>
            <a:custGeom>
              <a:avLst/>
              <a:gdLst/>
              <a:ahLst/>
              <a:cxnLst/>
              <a:rect r="r" b="b" t="t" l="l"/>
              <a:pathLst>
                <a:path h="374939" w="1699893">
                  <a:moveTo>
                    <a:pt x="0" y="0"/>
                  </a:moveTo>
                  <a:lnTo>
                    <a:pt x="1699893" y="0"/>
                  </a:lnTo>
                  <a:lnTo>
                    <a:pt x="1699893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1699893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5851930" y="5444383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849329" y="48426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849329" y="4240852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-5400000">
            <a:off x="15385574" y="1947581"/>
            <a:ext cx="1534477" cy="1423596"/>
            <a:chOff x="0" y="0"/>
            <a:chExt cx="404142" cy="37493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04142" cy="374939"/>
            </a:xfrm>
            <a:custGeom>
              <a:avLst/>
              <a:gdLst/>
              <a:ahLst/>
              <a:cxnLst/>
              <a:rect r="r" b="b" t="t" l="l"/>
              <a:pathLst>
                <a:path h="374939" w="404142">
                  <a:moveTo>
                    <a:pt x="0" y="0"/>
                  </a:moveTo>
                  <a:lnTo>
                    <a:pt x="404142" y="0"/>
                  </a:lnTo>
                  <a:lnTo>
                    <a:pt x="404142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85725"/>
              <a:ext cx="404142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5385574" y="6891604"/>
            <a:ext cx="1534477" cy="1423596"/>
            <a:chOff x="0" y="0"/>
            <a:chExt cx="404142" cy="37493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04142" cy="374939"/>
            </a:xfrm>
            <a:custGeom>
              <a:avLst/>
              <a:gdLst/>
              <a:ahLst/>
              <a:cxnLst/>
              <a:rect r="r" b="b" t="t" l="l"/>
              <a:pathLst>
                <a:path h="374939" w="404142">
                  <a:moveTo>
                    <a:pt x="0" y="0"/>
                  </a:moveTo>
                  <a:lnTo>
                    <a:pt x="404142" y="0"/>
                  </a:lnTo>
                  <a:lnTo>
                    <a:pt x="404142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404142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3998459" y="2229489"/>
            <a:ext cx="10293739" cy="6141151"/>
          </a:xfrm>
          <a:custGeom>
            <a:avLst/>
            <a:gdLst/>
            <a:ahLst/>
            <a:cxnLst/>
            <a:rect r="r" b="b" t="t" l="l"/>
            <a:pathLst>
              <a:path h="6141151" w="10293739">
                <a:moveTo>
                  <a:pt x="0" y="0"/>
                </a:moveTo>
                <a:lnTo>
                  <a:pt x="10293738" y="0"/>
                </a:lnTo>
                <a:lnTo>
                  <a:pt x="10293738" y="6141151"/>
                </a:lnTo>
                <a:lnTo>
                  <a:pt x="0" y="6141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-5400000">
            <a:off x="-966084" y="4733925"/>
            <a:ext cx="6115205" cy="81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C7B6A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TRENDS OVER TIME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7130" y="-791177"/>
            <a:ext cx="6176563" cy="3274261"/>
            <a:chOff x="0" y="0"/>
            <a:chExt cx="1626749" cy="8623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26749" cy="862357"/>
            </a:xfrm>
            <a:custGeom>
              <a:avLst/>
              <a:gdLst/>
              <a:ahLst/>
              <a:cxnLst/>
              <a:rect r="r" b="b" t="t" l="l"/>
              <a:pathLst>
                <a:path h="862357" w="1626749">
                  <a:moveTo>
                    <a:pt x="0" y="0"/>
                  </a:moveTo>
                  <a:lnTo>
                    <a:pt x="1626749" y="0"/>
                  </a:lnTo>
                  <a:lnTo>
                    <a:pt x="1626749" y="862357"/>
                  </a:lnTo>
                  <a:lnTo>
                    <a:pt x="0" y="8623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1626749" cy="948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232231" y="426934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0466" y="426934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26934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7130" y="3755160"/>
            <a:ext cx="5417190" cy="5540474"/>
          </a:xfrm>
          <a:custGeom>
            <a:avLst/>
            <a:gdLst/>
            <a:ahLst/>
            <a:cxnLst/>
            <a:rect r="r" b="b" t="t" l="l"/>
            <a:pathLst>
              <a:path h="5540474" w="5417190">
                <a:moveTo>
                  <a:pt x="0" y="0"/>
                </a:moveTo>
                <a:lnTo>
                  <a:pt x="5417191" y="0"/>
                </a:lnTo>
                <a:lnTo>
                  <a:pt x="5417191" y="5540473"/>
                </a:lnTo>
                <a:lnTo>
                  <a:pt x="0" y="5540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681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49089" y="3755160"/>
            <a:ext cx="5419259" cy="5540474"/>
          </a:xfrm>
          <a:custGeom>
            <a:avLst/>
            <a:gdLst/>
            <a:ahLst/>
            <a:cxnLst/>
            <a:rect r="r" b="b" t="t" l="l"/>
            <a:pathLst>
              <a:path h="5540474" w="5419259">
                <a:moveTo>
                  <a:pt x="0" y="0"/>
                </a:moveTo>
                <a:lnTo>
                  <a:pt x="5419259" y="0"/>
                </a:lnTo>
                <a:lnTo>
                  <a:pt x="5419259" y="5540473"/>
                </a:lnTo>
                <a:lnTo>
                  <a:pt x="0" y="55404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48" t="0" r="-4496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082673" y="3755160"/>
            <a:ext cx="5690317" cy="5540474"/>
          </a:xfrm>
          <a:custGeom>
            <a:avLst/>
            <a:gdLst/>
            <a:ahLst/>
            <a:cxnLst/>
            <a:rect r="r" b="b" t="t" l="l"/>
            <a:pathLst>
              <a:path h="5540474" w="5690317">
                <a:moveTo>
                  <a:pt x="0" y="0"/>
                </a:moveTo>
                <a:lnTo>
                  <a:pt x="5690317" y="0"/>
                </a:lnTo>
                <a:lnTo>
                  <a:pt x="5690317" y="5540473"/>
                </a:lnTo>
                <a:lnTo>
                  <a:pt x="0" y="55404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354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070627"/>
            <a:ext cx="6356016" cy="1005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 b="true">
                <a:solidFill>
                  <a:srgbClr val="C7B6A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SCATTER PLOTS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7130" y="2809010"/>
            <a:ext cx="9763637" cy="49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C7B6A4"/>
                </a:solidFill>
                <a:latin typeface="Agrandir Bold"/>
                <a:ea typeface="Agrandir Bold"/>
                <a:cs typeface="Agrandir Bold"/>
                <a:sym typeface="Agrandir Bold"/>
              </a:rPr>
              <a:t>1 Bedroom Gross Rent vs Possible Predictors: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07779" y="765304"/>
            <a:ext cx="13072442" cy="1423596"/>
            <a:chOff x="0" y="0"/>
            <a:chExt cx="3442948" cy="3749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2948" cy="374939"/>
            </a:xfrm>
            <a:custGeom>
              <a:avLst/>
              <a:gdLst/>
              <a:ahLst/>
              <a:cxnLst/>
              <a:rect r="r" b="b" t="t" l="l"/>
              <a:pathLst>
                <a:path h="374939" w="3442948">
                  <a:moveTo>
                    <a:pt x="0" y="0"/>
                  </a:moveTo>
                  <a:lnTo>
                    <a:pt x="3442948" y="0"/>
                  </a:lnTo>
                  <a:lnTo>
                    <a:pt x="3442948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442948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07779" y="765304"/>
            <a:ext cx="1547356" cy="1423596"/>
            <a:chOff x="0" y="0"/>
            <a:chExt cx="407534" cy="3749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7534" cy="374939"/>
            </a:xfrm>
            <a:custGeom>
              <a:avLst/>
              <a:gdLst/>
              <a:ahLst/>
              <a:cxnLst/>
              <a:rect r="r" b="b" t="t" l="l"/>
              <a:pathLst>
                <a:path h="374939" w="407534">
                  <a:moveTo>
                    <a:pt x="0" y="0"/>
                  </a:moveTo>
                  <a:lnTo>
                    <a:pt x="407534" y="0"/>
                  </a:lnTo>
                  <a:lnTo>
                    <a:pt x="407534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407534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132865" y="765304"/>
            <a:ext cx="1547356" cy="1423596"/>
            <a:chOff x="0" y="0"/>
            <a:chExt cx="407534" cy="3749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7534" cy="374939"/>
            </a:xfrm>
            <a:custGeom>
              <a:avLst/>
              <a:gdLst/>
              <a:ahLst/>
              <a:cxnLst/>
              <a:rect r="r" b="b" t="t" l="l"/>
              <a:pathLst>
                <a:path h="374939" w="407534">
                  <a:moveTo>
                    <a:pt x="0" y="0"/>
                  </a:moveTo>
                  <a:lnTo>
                    <a:pt x="407534" y="0"/>
                  </a:lnTo>
                  <a:lnTo>
                    <a:pt x="407534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407534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2778635"/>
            <a:ext cx="7133920" cy="5619004"/>
            <a:chOff x="0" y="0"/>
            <a:chExt cx="1878893" cy="14799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78893" cy="1479902"/>
            </a:xfrm>
            <a:custGeom>
              <a:avLst/>
              <a:gdLst/>
              <a:ahLst/>
              <a:cxnLst/>
              <a:rect r="r" b="b" t="t" l="l"/>
              <a:pathLst>
                <a:path h="1479902" w="1878893">
                  <a:moveTo>
                    <a:pt x="0" y="0"/>
                  </a:moveTo>
                  <a:lnTo>
                    <a:pt x="1878893" y="0"/>
                  </a:lnTo>
                  <a:lnTo>
                    <a:pt x="1878893" y="1479902"/>
                  </a:lnTo>
                  <a:lnTo>
                    <a:pt x="0" y="1479902"/>
                  </a:lnTo>
                  <a:close/>
                </a:path>
              </a:pathLst>
            </a:custGeom>
            <a:solidFill>
              <a:srgbClr val="C7B6A4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878893" cy="1565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44000" y="2778635"/>
            <a:ext cx="7084516" cy="5619004"/>
            <a:chOff x="0" y="0"/>
            <a:chExt cx="1865881" cy="14799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65881" cy="1479902"/>
            </a:xfrm>
            <a:custGeom>
              <a:avLst/>
              <a:gdLst/>
              <a:ahLst/>
              <a:cxnLst/>
              <a:rect r="r" b="b" t="t" l="l"/>
              <a:pathLst>
                <a:path h="1479902" w="1865881">
                  <a:moveTo>
                    <a:pt x="0" y="0"/>
                  </a:moveTo>
                  <a:lnTo>
                    <a:pt x="1865881" y="0"/>
                  </a:lnTo>
                  <a:lnTo>
                    <a:pt x="1865881" y="1479902"/>
                  </a:lnTo>
                  <a:lnTo>
                    <a:pt x="0" y="1479902"/>
                  </a:lnTo>
                  <a:close/>
                </a:path>
              </a:pathLst>
            </a:custGeom>
            <a:solidFill>
              <a:srgbClr val="C7B6A4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1865881" cy="1565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841294" y="2630984"/>
            <a:ext cx="7078523" cy="5524701"/>
          </a:xfrm>
          <a:custGeom>
            <a:avLst/>
            <a:gdLst/>
            <a:ahLst/>
            <a:cxnLst/>
            <a:rect r="r" b="b" t="t" l="l"/>
            <a:pathLst>
              <a:path h="5524701" w="7078523">
                <a:moveTo>
                  <a:pt x="0" y="0"/>
                </a:moveTo>
                <a:lnTo>
                  <a:pt x="7078523" y="0"/>
                </a:lnTo>
                <a:lnTo>
                  <a:pt x="7078523" y="5524702"/>
                </a:lnTo>
                <a:lnTo>
                  <a:pt x="0" y="5524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24373" y="2631151"/>
            <a:ext cx="7078310" cy="5524535"/>
          </a:xfrm>
          <a:custGeom>
            <a:avLst/>
            <a:gdLst/>
            <a:ahLst/>
            <a:cxnLst/>
            <a:rect r="r" b="b" t="t" l="l"/>
            <a:pathLst>
              <a:path h="5524535" w="7078310">
                <a:moveTo>
                  <a:pt x="0" y="0"/>
                </a:moveTo>
                <a:lnTo>
                  <a:pt x="7078310" y="0"/>
                </a:lnTo>
                <a:lnTo>
                  <a:pt x="7078310" y="5524535"/>
                </a:lnTo>
                <a:lnTo>
                  <a:pt x="0" y="55245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883013" y="1124676"/>
            <a:ext cx="8521973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C7B6A4"/>
                </a:solidFill>
                <a:latin typeface="The Seasons"/>
                <a:ea typeface="The Seasons"/>
                <a:cs typeface="The Seasons"/>
                <a:sym typeface="The Seasons"/>
              </a:rPr>
              <a:t>MOST RECENT YEAR (2023)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4373" y="8642985"/>
            <a:ext cx="7404114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b="true" sz="1500">
                <a:solidFill>
                  <a:srgbClr val="C7B6A4"/>
                </a:solidFill>
                <a:latin typeface="Agrandir Bold"/>
                <a:ea typeface="Agrandir Bold"/>
                <a:cs typeface="Agrandir Bold"/>
                <a:sym typeface="Agrandir Bold"/>
              </a:rPr>
              <a:t>Three Highest Zip Codes:</a:t>
            </a:r>
            <a:r>
              <a:rPr lang="en-US" sz="1500">
                <a:solidFill>
                  <a:srgbClr val="C7B6A4"/>
                </a:solidFill>
                <a:latin typeface="Agrandir"/>
                <a:ea typeface="Agrandir"/>
                <a:cs typeface="Agrandir"/>
                <a:sym typeface="Agrandir"/>
              </a:rPr>
              <a:t> Riverdale &amp; Fieldston (10471), City Island (10464),  Throggs Neck, Country Club, and Edgewater Park (10465 )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841294" y="8642985"/>
            <a:ext cx="746132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b="true" sz="1500">
                <a:solidFill>
                  <a:srgbClr val="C7B6A4"/>
                </a:solidFill>
                <a:latin typeface="Agrandir Bold"/>
                <a:ea typeface="Agrandir Bold"/>
                <a:cs typeface="Agrandir Bold"/>
                <a:sym typeface="Agrandir Bold"/>
              </a:rPr>
              <a:t>Three HIghest Zip Codes: </a:t>
            </a:r>
            <a:r>
              <a:rPr lang="en-US" sz="1500">
                <a:solidFill>
                  <a:srgbClr val="C7B6A4"/>
                </a:solidFill>
                <a:latin typeface="Agrandir"/>
                <a:ea typeface="Agrandir"/>
                <a:cs typeface="Agrandir"/>
                <a:sym typeface="Agrandir"/>
              </a:rPr>
              <a:t>City Island (10464),  Throggs Neck, Country Club, and Edgewater Park (10465 ), Pelham Gardens, Baychester, Bronx Park (10461)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24373" y="9385935"/>
            <a:ext cx="7404114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b="true" sz="1500">
                <a:solidFill>
                  <a:srgbClr val="C7B6A4"/>
                </a:solidFill>
                <a:latin typeface="Agrandir Bold"/>
                <a:ea typeface="Agrandir Bold"/>
                <a:cs typeface="Agrandir Bold"/>
                <a:sym typeface="Agrandir Bold"/>
              </a:rPr>
              <a:t>Three Lowest Zip Codes:</a:t>
            </a:r>
            <a:r>
              <a:rPr lang="en-US" sz="1500">
                <a:solidFill>
                  <a:srgbClr val="C7B6A4"/>
                </a:solidFill>
                <a:latin typeface="Agrandir"/>
                <a:ea typeface="Agrandir"/>
                <a:cs typeface="Agrandir"/>
                <a:sym typeface="Agrandir"/>
              </a:rPr>
              <a:t> Melrose (10456), Longwood, Mott Haven, and Morrisania (10455), Morris Heights (10453)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841294" y="9385935"/>
            <a:ext cx="746132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b="true" sz="1500">
                <a:solidFill>
                  <a:srgbClr val="C7B6A4"/>
                </a:solidFill>
                <a:latin typeface="Agrandir Bold"/>
                <a:ea typeface="Agrandir Bold"/>
                <a:cs typeface="Agrandir Bold"/>
                <a:sym typeface="Agrandir Bold"/>
              </a:rPr>
              <a:t>Three Lowest Zip Codes: </a:t>
            </a:r>
            <a:r>
              <a:rPr lang="en-US" sz="1500">
                <a:solidFill>
                  <a:srgbClr val="C7B6A4"/>
                </a:solidFill>
                <a:latin typeface="Agrandir"/>
                <a:ea typeface="Agrandir"/>
                <a:cs typeface="Agrandir"/>
                <a:sym typeface="Agrandir"/>
              </a:rPr>
              <a:t>Mott Haven (10454), Longwood, Mott Haven, and Morrisania neighborhoods (10455), Soundview and Clason Point (10473)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4635" y="1028700"/>
            <a:ext cx="17573935" cy="8229600"/>
            <a:chOff x="0" y="0"/>
            <a:chExt cx="46285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85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628526">
                  <a:moveTo>
                    <a:pt x="0" y="0"/>
                  </a:moveTo>
                  <a:lnTo>
                    <a:pt x="4628526" y="0"/>
                  </a:lnTo>
                  <a:lnTo>
                    <a:pt x="46285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628526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2550" y="-770804"/>
            <a:ext cx="6079365" cy="3408507"/>
            <a:chOff x="0" y="0"/>
            <a:chExt cx="1601150" cy="8977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1150" cy="897714"/>
            </a:xfrm>
            <a:custGeom>
              <a:avLst/>
              <a:gdLst/>
              <a:ahLst/>
              <a:cxnLst/>
              <a:rect r="r" b="b" t="t" l="l"/>
              <a:pathLst>
                <a:path h="897714" w="1601150">
                  <a:moveTo>
                    <a:pt x="0" y="0"/>
                  </a:moveTo>
                  <a:lnTo>
                    <a:pt x="1601150" y="0"/>
                  </a:lnTo>
                  <a:lnTo>
                    <a:pt x="1601150" y="897714"/>
                  </a:lnTo>
                  <a:lnTo>
                    <a:pt x="0" y="8977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601150" cy="9834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21667" y="7278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01032" y="7278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22550" y="3665696"/>
            <a:ext cx="12351285" cy="5002271"/>
          </a:xfrm>
          <a:custGeom>
            <a:avLst/>
            <a:gdLst/>
            <a:ahLst/>
            <a:cxnLst/>
            <a:rect r="r" b="b" t="t" l="l"/>
            <a:pathLst>
              <a:path h="5002271" w="12351285">
                <a:moveTo>
                  <a:pt x="0" y="0"/>
                </a:moveTo>
                <a:lnTo>
                  <a:pt x="12351285" y="0"/>
                </a:lnTo>
                <a:lnTo>
                  <a:pt x="12351285" y="5002270"/>
                </a:lnTo>
                <a:lnTo>
                  <a:pt x="0" y="5002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22550" y="2938622"/>
            <a:ext cx="9763637" cy="49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C7B6A4"/>
                </a:solidFill>
                <a:latin typeface="Agrandir Bold"/>
                <a:ea typeface="Agrandir Bold"/>
                <a:cs typeface="Agrandir Bold"/>
                <a:sym typeface="Agrandir Bold"/>
              </a:rPr>
              <a:t>Summary statistics for gross rent prices by bedroom in 2023: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22550" y="1471988"/>
            <a:ext cx="600791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C7B6A4"/>
                </a:solidFill>
                <a:latin typeface="The Seasons"/>
                <a:ea typeface="The Seasons"/>
                <a:cs typeface="The Seasons"/>
                <a:sym typeface="The Seasons"/>
              </a:rPr>
              <a:t>MOST RECENT YEAR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4635" y="1028700"/>
            <a:ext cx="9458635" cy="8229600"/>
            <a:chOff x="0" y="0"/>
            <a:chExt cx="2491163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1163" cy="2167467"/>
            </a:xfrm>
            <a:custGeom>
              <a:avLst/>
              <a:gdLst/>
              <a:ahLst/>
              <a:cxnLst/>
              <a:rect r="r" b="b" t="t" l="l"/>
              <a:pathLst>
                <a:path h="2167467" w="2491163">
                  <a:moveTo>
                    <a:pt x="0" y="0"/>
                  </a:moveTo>
                  <a:lnTo>
                    <a:pt x="2491163" y="0"/>
                  </a:lnTo>
                  <a:lnTo>
                    <a:pt x="249116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491163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612059" y="1028700"/>
            <a:ext cx="8229600" cy="8229600"/>
            <a:chOff x="0" y="0"/>
            <a:chExt cx="3282950" cy="3282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5968" t="0" r="-15834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482642" y="2983206"/>
            <a:ext cx="6898992" cy="598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Bronx residents can make informed decisions about whether they can afford to continue living in their area or if they should consider relocating to more affordable neighborhoods.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Policymakers can better understand the extent of gentrification and develop strategies to keep housing affordable for long-time residents, preventing displacement.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Urban planners, housing advocates, and community organizations can leverage this data to push for equitable housing policies and sustainable development that prioritizes affordability and inclusivity.</a:t>
            </a:r>
          </a:p>
          <a:p>
            <a:pPr algn="l">
              <a:lnSpc>
                <a:spcPts val="307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522550" y="-770804"/>
            <a:ext cx="6079365" cy="3408507"/>
            <a:chOff x="0" y="0"/>
            <a:chExt cx="1601150" cy="8977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01150" cy="897714"/>
            </a:xfrm>
            <a:custGeom>
              <a:avLst/>
              <a:gdLst/>
              <a:ahLst/>
              <a:cxnLst/>
              <a:rect r="r" b="b" t="t" l="l"/>
              <a:pathLst>
                <a:path h="897714" w="1601150">
                  <a:moveTo>
                    <a:pt x="0" y="0"/>
                  </a:moveTo>
                  <a:lnTo>
                    <a:pt x="1601150" y="0"/>
                  </a:lnTo>
                  <a:lnTo>
                    <a:pt x="1601150" y="897714"/>
                  </a:lnTo>
                  <a:lnTo>
                    <a:pt x="0" y="8977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1601150" cy="9834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894881" y="1294144"/>
            <a:ext cx="5294794" cy="962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C7B6A4"/>
                </a:solidFill>
                <a:latin typeface="The Seasons"/>
                <a:ea typeface="The Seasons"/>
                <a:cs typeface="The Seasons"/>
                <a:sym typeface="The Seasons"/>
              </a:rPr>
              <a:t>IMPLICATIONS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21667" y="7278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01032" y="7278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6662" y="3191670"/>
            <a:ext cx="9914675" cy="2833635"/>
            <a:chOff x="0" y="0"/>
            <a:chExt cx="2611273" cy="7463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11273" cy="746307"/>
            </a:xfrm>
            <a:custGeom>
              <a:avLst/>
              <a:gdLst/>
              <a:ahLst/>
              <a:cxnLst/>
              <a:rect r="r" b="b" t="t" l="l"/>
              <a:pathLst>
                <a:path h="746307" w="2611273">
                  <a:moveTo>
                    <a:pt x="0" y="0"/>
                  </a:moveTo>
                  <a:lnTo>
                    <a:pt x="2611273" y="0"/>
                  </a:lnTo>
                  <a:lnTo>
                    <a:pt x="2611273" y="746307"/>
                  </a:lnTo>
                  <a:lnTo>
                    <a:pt x="0" y="7463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611273" cy="8320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412255" y="4019267"/>
            <a:ext cx="946349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C7B6A4"/>
                </a:solidFill>
                <a:latin typeface="The Seasons"/>
                <a:ea typeface="The Seasons"/>
                <a:cs typeface="The Seasons"/>
                <a:sym typeface="The Seasons"/>
              </a:rPr>
              <a:t>THANK YOU! QUESTIONS?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441494" y="5143500"/>
            <a:ext cx="468337" cy="468337"/>
          </a:xfrm>
          <a:custGeom>
            <a:avLst/>
            <a:gdLst/>
            <a:ahLst/>
            <a:cxnLst/>
            <a:rect r="r" b="b" t="t" l="l"/>
            <a:pathLst>
              <a:path h="468337" w="468337">
                <a:moveTo>
                  <a:pt x="0" y="0"/>
                </a:moveTo>
                <a:lnTo>
                  <a:pt x="468337" y="0"/>
                </a:lnTo>
                <a:lnTo>
                  <a:pt x="468337" y="468337"/>
                </a:lnTo>
                <a:lnTo>
                  <a:pt x="0" y="468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09831" y="5143500"/>
            <a:ext cx="468337" cy="468337"/>
          </a:xfrm>
          <a:custGeom>
            <a:avLst/>
            <a:gdLst/>
            <a:ahLst/>
            <a:cxnLst/>
            <a:rect r="r" b="b" t="t" l="l"/>
            <a:pathLst>
              <a:path h="468337" w="468337">
                <a:moveTo>
                  <a:pt x="0" y="0"/>
                </a:moveTo>
                <a:lnTo>
                  <a:pt x="468338" y="0"/>
                </a:lnTo>
                <a:lnTo>
                  <a:pt x="468338" y="468337"/>
                </a:lnTo>
                <a:lnTo>
                  <a:pt x="0" y="468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78169" y="5143500"/>
            <a:ext cx="468337" cy="468337"/>
          </a:xfrm>
          <a:custGeom>
            <a:avLst/>
            <a:gdLst/>
            <a:ahLst/>
            <a:cxnLst/>
            <a:rect r="r" b="b" t="t" l="l"/>
            <a:pathLst>
              <a:path h="468337" w="468337">
                <a:moveTo>
                  <a:pt x="0" y="0"/>
                </a:moveTo>
                <a:lnTo>
                  <a:pt x="468337" y="0"/>
                </a:lnTo>
                <a:lnTo>
                  <a:pt x="468337" y="468337"/>
                </a:lnTo>
                <a:lnTo>
                  <a:pt x="0" y="468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52494" y="5143500"/>
            <a:ext cx="468337" cy="468337"/>
          </a:xfrm>
          <a:custGeom>
            <a:avLst/>
            <a:gdLst/>
            <a:ahLst/>
            <a:cxnLst/>
            <a:rect r="r" b="b" t="t" l="l"/>
            <a:pathLst>
              <a:path h="468337" w="468337">
                <a:moveTo>
                  <a:pt x="0" y="0"/>
                </a:moveTo>
                <a:lnTo>
                  <a:pt x="468337" y="0"/>
                </a:lnTo>
                <a:lnTo>
                  <a:pt x="468337" y="468337"/>
                </a:lnTo>
                <a:lnTo>
                  <a:pt x="0" y="468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67169" y="3560454"/>
            <a:ext cx="468337" cy="468337"/>
          </a:xfrm>
          <a:custGeom>
            <a:avLst/>
            <a:gdLst/>
            <a:ahLst/>
            <a:cxnLst/>
            <a:rect r="r" b="b" t="t" l="l"/>
            <a:pathLst>
              <a:path h="468337" w="468337">
                <a:moveTo>
                  <a:pt x="0" y="0"/>
                </a:moveTo>
                <a:lnTo>
                  <a:pt x="468337" y="0"/>
                </a:lnTo>
                <a:lnTo>
                  <a:pt x="468337" y="468338"/>
                </a:lnTo>
                <a:lnTo>
                  <a:pt x="0" y="468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3683" y="1028700"/>
            <a:ext cx="18016267" cy="8229600"/>
            <a:chOff x="0" y="0"/>
            <a:chExt cx="4745025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45025" cy="2167467"/>
            </a:xfrm>
            <a:custGeom>
              <a:avLst/>
              <a:gdLst/>
              <a:ahLst/>
              <a:cxnLst/>
              <a:rect r="r" b="b" t="t" l="l"/>
              <a:pathLst>
                <a:path h="2167467" w="4745025">
                  <a:moveTo>
                    <a:pt x="0" y="0"/>
                  </a:moveTo>
                  <a:lnTo>
                    <a:pt x="4745025" y="0"/>
                  </a:lnTo>
                  <a:lnTo>
                    <a:pt x="4745025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745025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9969" y="-156924"/>
            <a:ext cx="1553720" cy="10600848"/>
            <a:chOff x="0" y="0"/>
            <a:chExt cx="409210" cy="27919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9210" cy="2791993"/>
            </a:xfrm>
            <a:custGeom>
              <a:avLst/>
              <a:gdLst/>
              <a:ahLst/>
              <a:cxnLst/>
              <a:rect r="r" b="b" t="t" l="l"/>
              <a:pathLst>
                <a:path h="2791993" w="409210">
                  <a:moveTo>
                    <a:pt x="0" y="0"/>
                  </a:moveTo>
                  <a:lnTo>
                    <a:pt x="409210" y="0"/>
                  </a:lnTo>
                  <a:lnTo>
                    <a:pt x="409210" y="2791993"/>
                  </a:lnTo>
                  <a:lnTo>
                    <a:pt x="0" y="2791993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409210" cy="2877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-5400000">
            <a:off x="-1191496" y="4829175"/>
            <a:ext cx="6197601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C7B6A4"/>
                </a:solidFill>
                <a:latin typeface="The Seasons"/>
                <a:ea typeface="The Seasons"/>
                <a:cs typeface="The Seasons"/>
                <a:sym typeface="The Seasons"/>
              </a:rPr>
              <a:t>TABLE OF CONTENTS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06434" y="2457227"/>
            <a:ext cx="3815724" cy="514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C7B6A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01. Research Question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06434" y="3412960"/>
            <a:ext cx="6032517" cy="514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C7B6A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02. Data Retrival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06434" y="4370539"/>
            <a:ext cx="4958789" cy="514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C7B6A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03. Exploratory Data 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06434" y="5328119"/>
            <a:ext cx="4250239" cy="514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C7B6A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04. Models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841702" y="48426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399819" y="48426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39086" y="48426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841702" y="7278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466813" y="7278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399819" y="7278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39086" y="7278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6841702" y="89574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466813" y="89574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399819" y="89574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39086" y="89574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706434" y="6285699"/>
            <a:ext cx="6333400" cy="514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C7B6A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05. Implications for Stakeholders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706434" y="7243278"/>
            <a:ext cx="6333400" cy="514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C7B6A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06. Ethical Implications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28700"/>
            <a:ext cx="9144000" cy="8229600"/>
            <a:chOff x="0" y="0"/>
            <a:chExt cx="240829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167467"/>
            </a:xfrm>
            <a:custGeom>
              <a:avLst/>
              <a:gdLst/>
              <a:ahLst/>
              <a:cxnLst/>
              <a:rect r="r" b="b" t="t" l="l"/>
              <a:pathLst>
                <a:path h="2167467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408296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515475" y="1028700"/>
            <a:ext cx="8229600" cy="8229600"/>
            <a:chOff x="0" y="0"/>
            <a:chExt cx="3282950" cy="3282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666" t="0" r="-16666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522550" y="3054964"/>
            <a:ext cx="450199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C7B6A4"/>
                </a:solidFill>
                <a:latin typeface="The Seasons"/>
                <a:ea typeface="The Seasons"/>
                <a:cs typeface="The Seasons"/>
                <a:sym typeface="The Seasons"/>
              </a:rPr>
              <a:t>RESEARCH QUESTION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2550" y="4699613"/>
            <a:ext cx="402552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C7B6A4"/>
                </a:solidFill>
                <a:latin typeface="The Seasons"/>
                <a:ea typeface="The Seasons"/>
                <a:cs typeface="The Seasons"/>
                <a:sym typeface="The Seasons"/>
              </a:rPr>
              <a:t>POSSIBLE FACTORS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2550" y="6306163"/>
            <a:ext cx="3854970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C7B6A4"/>
                </a:solidFill>
                <a:latin typeface="The Seasons"/>
                <a:ea typeface="The Seasons"/>
                <a:cs typeface="The Seasons"/>
                <a:sym typeface="The Seasons"/>
              </a:rPr>
              <a:t>GOALS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2596" y="6935432"/>
            <a:ext cx="6119273" cy="187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Determine which ZIP codes in the Bronx have the highest gross rent prices and the fastest rent growth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Identifies key predictors of gross rent prices</a:t>
            </a:r>
          </a:p>
          <a:p>
            <a:pPr algn="l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Forecasts gross rent prices in the upcoming year</a:t>
            </a:r>
          </a:p>
          <a:p>
            <a:pPr algn="just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502596" y="5332708"/>
            <a:ext cx="6119273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Race &amp; Ethnicity, A</a:t>
            </a: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ge, Gender, Household Income, Unemployment Rates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22550" y="3726159"/>
            <a:ext cx="7276405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Which demographic, social, and economic factors strongly predict gross rent prices in the Bronx, New York?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22550" y="-1085129"/>
            <a:ext cx="6079365" cy="3785841"/>
            <a:chOff x="0" y="0"/>
            <a:chExt cx="1601150" cy="99709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01150" cy="997094"/>
            </a:xfrm>
            <a:custGeom>
              <a:avLst/>
              <a:gdLst/>
              <a:ahLst/>
              <a:cxnLst/>
              <a:rect r="r" b="b" t="t" l="l"/>
              <a:pathLst>
                <a:path h="997094" w="1601150">
                  <a:moveTo>
                    <a:pt x="0" y="0"/>
                  </a:moveTo>
                  <a:lnTo>
                    <a:pt x="1601150" y="0"/>
                  </a:lnTo>
                  <a:lnTo>
                    <a:pt x="1601150" y="997094"/>
                  </a:lnTo>
                  <a:lnTo>
                    <a:pt x="0" y="9970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1601150" cy="1082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902918" y="1235183"/>
            <a:ext cx="5023528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sz="4500">
                <a:solidFill>
                  <a:srgbClr val="C7B6A4"/>
                </a:solidFill>
                <a:latin typeface="The Seasons"/>
                <a:ea typeface="The Seasons"/>
                <a:cs typeface="The Seasons"/>
                <a:sym typeface="The Seasons"/>
              </a:rPr>
              <a:t>RESEARCH QUESTION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221667" y="7278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301032" y="7278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6" y="0"/>
                </a:lnTo>
                <a:lnTo>
                  <a:pt x="601766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8239" y="1783360"/>
            <a:ext cx="14651521" cy="7517802"/>
            <a:chOff x="0" y="0"/>
            <a:chExt cx="3858837" cy="19799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58837" cy="1979997"/>
            </a:xfrm>
            <a:custGeom>
              <a:avLst/>
              <a:gdLst/>
              <a:ahLst/>
              <a:cxnLst/>
              <a:rect r="r" b="b" t="t" l="l"/>
              <a:pathLst>
                <a:path h="1979997" w="3858837">
                  <a:moveTo>
                    <a:pt x="0" y="0"/>
                  </a:moveTo>
                  <a:lnTo>
                    <a:pt x="3858837" y="0"/>
                  </a:lnTo>
                  <a:lnTo>
                    <a:pt x="3858837" y="1979997"/>
                  </a:lnTo>
                  <a:lnTo>
                    <a:pt x="0" y="1979997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858837" cy="20657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07779" y="985837"/>
            <a:ext cx="13072442" cy="1423596"/>
            <a:chOff x="0" y="0"/>
            <a:chExt cx="3442948" cy="3749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42948" cy="374939"/>
            </a:xfrm>
            <a:custGeom>
              <a:avLst/>
              <a:gdLst/>
              <a:ahLst/>
              <a:cxnLst/>
              <a:rect r="r" b="b" t="t" l="l"/>
              <a:pathLst>
                <a:path h="374939" w="3442948">
                  <a:moveTo>
                    <a:pt x="0" y="0"/>
                  </a:moveTo>
                  <a:lnTo>
                    <a:pt x="3442948" y="0"/>
                  </a:lnTo>
                  <a:lnTo>
                    <a:pt x="3442948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3442948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07779" y="985837"/>
            <a:ext cx="1547356" cy="1423596"/>
            <a:chOff x="0" y="0"/>
            <a:chExt cx="407534" cy="3749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7534" cy="374939"/>
            </a:xfrm>
            <a:custGeom>
              <a:avLst/>
              <a:gdLst/>
              <a:ahLst/>
              <a:cxnLst/>
              <a:rect r="r" b="b" t="t" l="l"/>
              <a:pathLst>
                <a:path h="374939" w="407534">
                  <a:moveTo>
                    <a:pt x="0" y="0"/>
                  </a:moveTo>
                  <a:lnTo>
                    <a:pt x="407534" y="0"/>
                  </a:lnTo>
                  <a:lnTo>
                    <a:pt x="407534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407534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132865" y="985837"/>
            <a:ext cx="1547356" cy="1423596"/>
            <a:chOff x="0" y="0"/>
            <a:chExt cx="407534" cy="3749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7534" cy="374939"/>
            </a:xfrm>
            <a:custGeom>
              <a:avLst/>
              <a:gdLst/>
              <a:ahLst/>
              <a:cxnLst/>
              <a:rect r="r" b="b" t="t" l="l"/>
              <a:pathLst>
                <a:path h="374939" w="407534">
                  <a:moveTo>
                    <a:pt x="0" y="0"/>
                  </a:moveTo>
                  <a:lnTo>
                    <a:pt x="407534" y="0"/>
                  </a:lnTo>
                  <a:lnTo>
                    <a:pt x="407534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407534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168878" y="8355652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68878" y="2121498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17357" y="8355652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17357" y="1820615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059573" y="1264248"/>
            <a:ext cx="8168854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C7B6A4"/>
                </a:solidFill>
                <a:latin typeface="The Seasons"/>
                <a:ea typeface="The Seasons"/>
                <a:cs typeface="The Seasons"/>
                <a:sym typeface="The Seasons"/>
              </a:rPr>
              <a:t>DATA RETRIVAL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07779" y="3373136"/>
            <a:ext cx="10602106" cy="313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Source: U.S. Census Bureau, American Community Survey (ACS)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Datasets Used:</a:t>
            </a:r>
          </a:p>
          <a:p>
            <a:pPr algn="just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Demographic and Housing Estimates</a:t>
            </a:r>
          </a:p>
          <a:p>
            <a:pPr algn="just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Economic Characteristics</a:t>
            </a:r>
          </a:p>
          <a:p>
            <a:pPr algn="just" marL="863601" indent="-287867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Median Gross Rent Prices by # of Bedrooms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Timeframe: 2016–2023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Scope: 25 ZIP codes in the Bronx, NY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Final Dataset: 200 rows, 40 columns</a:t>
            </a: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2626829" y="2832032"/>
            <a:ext cx="5761432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C7B6A4"/>
                </a:solidFill>
                <a:latin typeface="Agrandir Bold"/>
                <a:ea typeface="Agrandir Bold"/>
                <a:cs typeface="Agrandir Bold"/>
                <a:sym typeface="Agrandir Bold"/>
              </a:rPr>
              <a:t>U.S. Census American Community Survey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07779" y="6582426"/>
            <a:ext cx="5761432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C7B6A4"/>
                </a:solidFill>
                <a:latin typeface="Agrandir Bold"/>
                <a:ea typeface="Agrandir Bold"/>
                <a:cs typeface="Agrandir Bold"/>
                <a:sym typeface="Agrandir Bold"/>
              </a:rPr>
              <a:t>Methodology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607779" y="7122175"/>
            <a:ext cx="12298764" cy="2075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Download the dataset for each year (8) for each survey (3)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Reformat each dataset so that it can be imported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Concatenate yearly datasets for each survey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Merge all 3 survey datasets into a final dataset using inner join on zip code and year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Custom columns: calculated racial &amp; ethnic group percentages and unemployment rate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8239" y="1783360"/>
            <a:ext cx="14651521" cy="7517802"/>
            <a:chOff x="0" y="0"/>
            <a:chExt cx="3858837" cy="19799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58837" cy="1979997"/>
            </a:xfrm>
            <a:custGeom>
              <a:avLst/>
              <a:gdLst/>
              <a:ahLst/>
              <a:cxnLst/>
              <a:rect r="r" b="b" t="t" l="l"/>
              <a:pathLst>
                <a:path h="1979997" w="3858837">
                  <a:moveTo>
                    <a:pt x="0" y="0"/>
                  </a:moveTo>
                  <a:lnTo>
                    <a:pt x="3858837" y="0"/>
                  </a:lnTo>
                  <a:lnTo>
                    <a:pt x="3858837" y="1979997"/>
                  </a:lnTo>
                  <a:lnTo>
                    <a:pt x="0" y="1979997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858837" cy="20657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07779" y="985837"/>
            <a:ext cx="13072442" cy="1423596"/>
            <a:chOff x="0" y="0"/>
            <a:chExt cx="3442948" cy="3749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42948" cy="374939"/>
            </a:xfrm>
            <a:custGeom>
              <a:avLst/>
              <a:gdLst/>
              <a:ahLst/>
              <a:cxnLst/>
              <a:rect r="r" b="b" t="t" l="l"/>
              <a:pathLst>
                <a:path h="374939" w="3442948">
                  <a:moveTo>
                    <a:pt x="0" y="0"/>
                  </a:moveTo>
                  <a:lnTo>
                    <a:pt x="3442948" y="0"/>
                  </a:lnTo>
                  <a:lnTo>
                    <a:pt x="3442948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3442948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07779" y="985837"/>
            <a:ext cx="1547356" cy="1423596"/>
            <a:chOff x="0" y="0"/>
            <a:chExt cx="407534" cy="3749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7534" cy="374939"/>
            </a:xfrm>
            <a:custGeom>
              <a:avLst/>
              <a:gdLst/>
              <a:ahLst/>
              <a:cxnLst/>
              <a:rect r="r" b="b" t="t" l="l"/>
              <a:pathLst>
                <a:path h="374939" w="407534">
                  <a:moveTo>
                    <a:pt x="0" y="0"/>
                  </a:moveTo>
                  <a:lnTo>
                    <a:pt x="407534" y="0"/>
                  </a:lnTo>
                  <a:lnTo>
                    <a:pt x="407534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407534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132865" y="985837"/>
            <a:ext cx="1547356" cy="1423596"/>
            <a:chOff x="0" y="0"/>
            <a:chExt cx="407534" cy="3749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7534" cy="374939"/>
            </a:xfrm>
            <a:custGeom>
              <a:avLst/>
              <a:gdLst/>
              <a:ahLst/>
              <a:cxnLst/>
              <a:rect r="r" b="b" t="t" l="l"/>
              <a:pathLst>
                <a:path h="374939" w="407534">
                  <a:moveTo>
                    <a:pt x="0" y="0"/>
                  </a:moveTo>
                  <a:lnTo>
                    <a:pt x="407534" y="0"/>
                  </a:lnTo>
                  <a:lnTo>
                    <a:pt x="407534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407534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168878" y="8355652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68878" y="2121498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17357" y="8355652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17357" y="1820615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059573" y="1264248"/>
            <a:ext cx="8168854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C7B6A4"/>
                </a:solidFill>
                <a:latin typeface="The Seasons"/>
                <a:ea typeface="The Seasons"/>
                <a:cs typeface="The Seasons"/>
                <a:sym typeface="The Seasons"/>
              </a:rPr>
              <a:t>VARIABLES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07779" y="2707957"/>
            <a:ext cx="6533430" cy="6593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Zip Code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Total population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Male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Female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Median age (years)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One race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White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Black or African American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American Indian and Alaska Native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Asian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Native Hawaiian and Other Pacific Islander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Some Other Race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Two or More Races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Hispanic or Latino (of any race)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Year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Population 16 years and over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In labor force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Employed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Unemployed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Total households</a:t>
            </a: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915278" y="2707957"/>
            <a:ext cx="7554482" cy="6593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Median household income (dollars)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Mean household income (dollars)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With cash public assistance income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With Food Stamp/SNAP benefits in the past 12 months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Total 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No bedroom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1</a:t>
            </a: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 bedroom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 bedrooms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3 bedrooms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4 bedrooms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5 or more bedrooms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White_percentage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Black or African American_percentage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American Indian and Alaska Native_percentage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Asian_percentage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Native Hawaiian and Other Pacific Islander_percentage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Some Other Race_percentage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</a:t>
            </a: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wo or More Races_percentage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Hispanic or Latino (of any race)_percentage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Unemployment Rate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07779" y="765304"/>
            <a:ext cx="13072442" cy="1423596"/>
            <a:chOff x="0" y="0"/>
            <a:chExt cx="3442948" cy="3749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2948" cy="374939"/>
            </a:xfrm>
            <a:custGeom>
              <a:avLst/>
              <a:gdLst/>
              <a:ahLst/>
              <a:cxnLst/>
              <a:rect r="r" b="b" t="t" l="l"/>
              <a:pathLst>
                <a:path h="374939" w="3442948">
                  <a:moveTo>
                    <a:pt x="0" y="0"/>
                  </a:moveTo>
                  <a:lnTo>
                    <a:pt x="3442948" y="0"/>
                  </a:lnTo>
                  <a:lnTo>
                    <a:pt x="3442948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442948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07779" y="765304"/>
            <a:ext cx="1547356" cy="1423596"/>
            <a:chOff x="0" y="0"/>
            <a:chExt cx="407534" cy="3749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7534" cy="374939"/>
            </a:xfrm>
            <a:custGeom>
              <a:avLst/>
              <a:gdLst/>
              <a:ahLst/>
              <a:cxnLst/>
              <a:rect r="r" b="b" t="t" l="l"/>
              <a:pathLst>
                <a:path h="374939" w="407534">
                  <a:moveTo>
                    <a:pt x="0" y="0"/>
                  </a:moveTo>
                  <a:lnTo>
                    <a:pt x="407534" y="0"/>
                  </a:lnTo>
                  <a:lnTo>
                    <a:pt x="407534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407534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132865" y="765304"/>
            <a:ext cx="1547356" cy="1423596"/>
            <a:chOff x="0" y="0"/>
            <a:chExt cx="407534" cy="3749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7534" cy="374939"/>
            </a:xfrm>
            <a:custGeom>
              <a:avLst/>
              <a:gdLst/>
              <a:ahLst/>
              <a:cxnLst/>
              <a:rect r="r" b="b" t="t" l="l"/>
              <a:pathLst>
                <a:path h="374939" w="407534">
                  <a:moveTo>
                    <a:pt x="0" y="0"/>
                  </a:moveTo>
                  <a:lnTo>
                    <a:pt x="407534" y="0"/>
                  </a:lnTo>
                  <a:lnTo>
                    <a:pt x="407534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407534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058837" y="3518697"/>
            <a:ext cx="12879687" cy="5197497"/>
            <a:chOff x="0" y="0"/>
            <a:chExt cx="3392181" cy="13688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392181" cy="1368888"/>
            </a:xfrm>
            <a:custGeom>
              <a:avLst/>
              <a:gdLst/>
              <a:ahLst/>
              <a:cxnLst/>
              <a:rect r="r" b="b" t="t" l="l"/>
              <a:pathLst>
                <a:path h="1368888" w="3392181">
                  <a:moveTo>
                    <a:pt x="0" y="0"/>
                  </a:moveTo>
                  <a:lnTo>
                    <a:pt x="3392181" y="0"/>
                  </a:lnTo>
                  <a:lnTo>
                    <a:pt x="3392181" y="1368888"/>
                  </a:lnTo>
                  <a:lnTo>
                    <a:pt x="0" y="1368888"/>
                  </a:lnTo>
                  <a:close/>
                </a:path>
              </a:pathLst>
            </a:custGeom>
            <a:solidFill>
              <a:srgbClr val="C7B6A4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3392181" cy="14546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49881" y="4317488"/>
            <a:ext cx="14788237" cy="5969512"/>
            <a:chOff x="0" y="0"/>
            <a:chExt cx="3894844" cy="15722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94844" cy="1572217"/>
            </a:xfrm>
            <a:custGeom>
              <a:avLst/>
              <a:gdLst/>
              <a:ahLst/>
              <a:cxnLst/>
              <a:rect r="r" b="b" t="t" l="l"/>
              <a:pathLst>
                <a:path h="1572217" w="3894844">
                  <a:moveTo>
                    <a:pt x="0" y="0"/>
                  </a:moveTo>
                  <a:lnTo>
                    <a:pt x="3894844" y="0"/>
                  </a:lnTo>
                  <a:lnTo>
                    <a:pt x="3894844" y="1572217"/>
                  </a:lnTo>
                  <a:lnTo>
                    <a:pt x="0" y="15722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3894844" cy="1657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686775" y="3285914"/>
            <a:ext cx="12914451" cy="5085065"/>
          </a:xfrm>
          <a:custGeom>
            <a:avLst/>
            <a:gdLst/>
            <a:ahLst/>
            <a:cxnLst/>
            <a:rect r="r" b="b" t="t" l="l"/>
            <a:pathLst>
              <a:path h="5085065" w="12914451">
                <a:moveTo>
                  <a:pt x="0" y="0"/>
                </a:moveTo>
                <a:lnTo>
                  <a:pt x="12914450" y="0"/>
                </a:lnTo>
                <a:lnTo>
                  <a:pt x="12914450" y="5085065"/>
                </a:lnTo>
                <a:lnTo>
                  <a:pt x="0" y="5085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408098" y="1148489"/>
            <a:ext cx="9471805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C7B6A4"/>
                </a:solidFill>
                <a:latin typeface="The Seasons"/>
                <a:ea typeface="The Seasons"/>
                <a:cs typeface="The Seasons"/>
                <a:sym typeface="The Seasons"/>
              </a:rPr>
              <a:t>CONCATENATING YEARLY DATASETS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07779" y="765304"/>
            <a:ext cx="13072442" cy="1423596"/>
            <a:chOff x="0" y="0"/>
            <a:chExt cx="3442948" cy="3749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2948" cy="374939"/>
            </a:xfrm>
            <a:custGeom>
              <a:avLst/>
              <a:gdLst/>
              <a:ahLst/>
              <a:cxnLst/>
              <a:rect r="r" b="b" t="t" l="l"/>
              <a:pathLst>
                <a:path h="374939" w="3442948">
                  <a:moveTo>
                    <a:pt x="0" y="0"/>
                  </a:moveTo>
                  <a:lnTo>
                    <a:pt x="3442948" y="0"/>
                  </a:lnTo>
                  <a:lnTo>
                    <a:pt x="3442948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442948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07779" y="765304"/>
            <a:ext cx="1547356" cy="1423596"/>
            <a:chOff x="0" y="0"/>
            <a:chExt cx="407534" cy="3749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7534" cy="374939"/>
            </a:xfrm>
            <a:custGeom>
              <a:avLst/>
              <a:gdLst/>
              <a:ahLst/>
              <a:cxnLst/>
              <a:rect r="r" b="b" t="t" l="l"/>
              <a:pathLst>
                <a:path h="374939" w="407534">
                  <a:moveTo>
                    <a:pt x="0" y="0"/>
                  </a:moveTo>
                  <a:lnTo>
                    <a:pt x="407534" y="0"/>
                  </a:lnTo>
                  <a:lnTo>
                    <a:pt x="407534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407534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132865" y="765304"/>
            <a:ext cx="1547356" cy="1423596"/>
            <a:chOff x="0" y="0"/>
            <a:chExt cx="407534" cy="3749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7534" cy="374939"/>
            </a:xfrm>
            <a:custGeom>
              <a:avLst/>
              <a:gdLst/>
              <a:ahLst/>
              <a:cxnLst/>
              <a:rect r="r" b="b" t="t" l="l"/>
              <a:pathLst>
                <a:path h="374939" w="407534">
                  <a:moveTo>
                    <a:pt x="0" y="0"/>
                  </a:moveTo>
                  <a:lnTo>
                    <a:pt x="407534" y="0"/>
                  </a:lnTo>
                  <a:lnTo>
                    <a:pt x="407534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407534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36774" y="4245079"/>
            <a:ext cx="15414452" cy="1796842"/>
            <a:chOff x="0" y="0"/>
            <a:chExt cx="4059773" cy="4732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59773" cy="473242"/>
            </a:xfrm>
            <a:custGeom>
              <a:avLst/>
              <a:gdLst/>
              <a:ahLst/>
              <a:cxnLst/>
              <a:rect r="r" b="b" t="t" l="l"/>
              <a:pathLst>
                <a:path h="473242" w="4059773">
                  <a:moveTo>
                    <a:pt x="0" y="0"/>
                  </a:moveTo>
                  <a:lnTo>
                    <a:pt x="4059773" y="0"/>
                  </a:lnTo>
                  <a:lnTo>
                    <a:pt x="4059773" y="473242"/>
                  </a:lnTo>
                  <a:lnTo>
                    <a:pt x="0" y="473242"/>
                  </a:lnTo>
                  <a:close/>
                </a:path>
              </a:pathLst>
            </a:custGeom>
            <a:solidFill>
              <a:srgbClr val="C7B6A4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4059773" cy="558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842030" y="4641490"/>
            <a:ext cx="14603941" cy="1004021"/>
          </a:xfrm>
          <a:custGeom>
            <a:avLst/>
            <a:gdLst/>
            <a:ahLst/>
            <a:cxnLst/>
            <a:rect r="r" b="b" t="t" l="l"/>
            <a:pathLst>
              <a:path h="1004021" w="14603941">
                <a:moveTo>
                  <a:pt x="0" y="0"/>
                </a:moveTo>
                <a:lnTo>
                  <a:pt x="14603940" y="0"/>
                </a:lnTo>
                <a:lnTo>
                  <a:pt x="14603940" y="1004020"/>
                </a:lnTo>
                <a:lnTo>
                  <a:pt x="0" y="1004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408098" y="1148489"/>
            <a:ext cx="9471805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C7B6A4"/>
                </a:solidFill>
                <a:latin typeface="The Seasons"/>
                <a:ea typeface="The Seasons"/>
                <a:cs typeface="The Seasons"/>
                <a:sym typeface="The Seasons"/>
              </a:rPr>
              <a:t>MERGING EACH SURVEY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07779" y="765304"/>
            <a:ext cx="13072442" cy="1423596"/>
            <a:chOff x="0" y="0"/>
            <a:chExt cx="3442948" cy="3749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2948" cy="374939"/>
            </a:xfrm>
            <a:custGeom>
              <a:avLst/>
              <a:gdLst/>
              <a:ahLst/>
              <a:cxnLst/>
              <a:rect r="r" b="b" t="t" l="l"/>
              <a:pathLst>
                <a:path h="374939" w="3442948">
                  <a:moveTo>
                    <a:pt x="0" y="0"/>
                  </a:moveTo>
                  <a:lnTo>
                    <a:pt x="3442948" y="0"/>
                  </a:lnTo>
                  <a:lnTo>
                    <a:pt x="3442948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442948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07779" y="765304"/>
            <a:ext cx="1547356" cy="1423596"/>
            <a:chOff x="0" y="0"/>
            <a:chExt cx="407534" cy="3749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7534" cy="374939"/>
            </a:xfrm>
            <a:custGeom>
              <a:avLst/>
              <a:gdLst/>
              <a:ahLst/>
              <a:cxnLst/>
              <a:rect r="r" b="b" t="t" l="l"/>
              <a:pathLst>
                <a:path h="374939" w="407534">
                  <a:moveTo>
                    <a:pt x="0" y="0"/>
                  </a:moveTo>
                  <a:lnTo>
                    <a:pt x="407534" y="0"/>
                  </a:lnTo>
                  <a:lnTo>
                    <a:pt x="407534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407534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132865" y="765304"/>
            <a:ext cx="1547356" cy="1423596"/>
            <a:chOff x="0" y="0"/>
            <a:chExt cx="407534" cy="3749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7534" cy="374939"/>
            </a:xfrm>
            <a:custGeom>
              <a:avLst/>
              <a:gdLst/>
              <a:ahLst/>
              <a:cxnLst/>
              <a:rect r="r" b="b" t="t" l="l"/>
              <a:pathLst>
                <a:path h="374939" w="407534">
                  <a:moveTo>
                    <a:pt x="0" y="0"/>
                  </a:moveTo>
                  <a:lnTo>
                    <a:pt x="407534" y="0"/>
                  </a:lnTo>
                  <a:lnTo>
                    <a:pt x="407534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407534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789124" y="3088374"/>
            <a:ext cx="11388526" cy="6317803"/>
            <a:chOff x="0" y="0"/>
            <a:chExt cx="2999447" cy="16639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99447" cy="1663948"/>
            </a:xfrm>
            <a:custGeom>
              <a:avLst/>
              <a:gdLst/>
              <a:ahLst/>
              <a:cxnLst/>
              <a:rect r="r" b="b" t="t" l="l"/>
              <a:pathLst>
                <a:path h="1663948" w="2999447">
                  <a:moveTo>
                    <a:pt x="0" y="0"/>
                  </a:moveTo>
                  <a:lnTo>
                    <a:pt x="2999447" y="0"/>
                  </a:lnTo>
                  <a:lnTo>
                    <a:pt x="2999447" y="1663948"/>
                  </a:lnTo>
                  <a:lnTo>
                    <a:pt x="0" y="1663948"/>
                  </a:lnTo>
                  <a:close/>
                </a:path>
              </a:pathLst>
            </a:custGeom>
            <a:solidFill>
              <a:srgbClr val="C7B6A4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2999447" cy="1749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49881" y="4625931"/>
            <a:ext cx="14788237" cy="5969512"/>
            <a:chOff x="0" y="0"/>
            <a:chExt cx="3894844" cy="15722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94844" cy="1572217"/>
            </a:xfrm>
            <a:custGeom>
              <a:avLst/>
              <a:gdLst/>
              <a:ahLst/>
              <a:cxnLst/>
              <a:rect r="r" b="b" t="t" l="l"/>
              <a:pathLst>
                <a:path h="1572217" w="3894844">
                  <a:moveTo>
                    <a:pt x="0" y="0"/>
                  </a:moveTo>
                  <a:lnTo>
                    <a:pt x="3894844" y="0"/>
                  </a:lnTo>
                  <a:lnTo>
                    <a:pt x="3894844" y="1572217"/>
                  </a:lnTo>
                  <a:lnTo>
                    <a:pt x="0" y="15722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3894844" cy="1657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493371" y="2767974"/>
            <a:ext cx="11301259" cy="6229819"/>
          </a:xfrm>
          <a:custGeom>
            <a:avLst/>
            <a:gdLst/>
            <a:ahLst/>
            <a:cxnLst/>
            <a:rect r="r" b="b" t="t" l="l"/>
            <a:pathLst>
              <a:path h="6229819" w="11301259">
                <a:moveTo>
                  <a:pt x="0" y="0"/>
                </a:moveTo>
                <a:lnTo>
                  <a:pt x="11301258" y="0"/>
                </a:lnTo>
                <a:lnTo>
                  <a:pt x="11301258" y="6229819"/>
                </a:lnTo>
                <a:lnTo>
                  <a:pt x="0" y="62298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408098" y="1148489"/>
            <a:ext cx="9471805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C7B6A4"/>
                </a:solidFill>
                <a:latin typeface="The Seasons"/>
                <a:ea typeface="The Seasons"/>
                <a:cs typeface="The Seasons"/>
                <a:sym typeface="The Seasons"/>
              </a:rPr>
              <a:t>FINAL DATASET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032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48386" y="1028700"/>
            <a:ext cx="10991228" cy="8229600"/>
            <a:chOff x="0" y="0"/>
            <a:chExt cx="2894809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4809" cy="2167467"/>
            </a:xfrm>
            <a:custGeom>
              <a:avLst/>
              <a:gdLst/>
              <a:ahLst/>
              <a:cxnLst/>
              <a:rect r="r" b="b" t="t" l="l"/>
              <a:pathLst>
                <a:path h="2167467" w="2894809">
                  <a:moveTo>
                    <a:pt x="0" y="0"/>
                  </a:moveTo>
                  <a:lnTo>
                    <a:pt x="2894809" y="0"/>
                  </a:lnTo>
                  <a:lnTo>
                    <a:pt x="289480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894809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51671" y="1028700"/>
            <a:ext cx="3290815" cy="8229600"/>
            <a:chOff x="0" y="0"/>
            <a:chExt cx="866717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6717" cy="2167467"/>
            </a:xfrm>
            <a:custGeom>
              <a:avLst/>
              <a:gdLst/>
              <a:ahLst/>
              <a:cxnLst/>
              <a:rect r="r" b="b" t="t" l="l"/>
              <a:pathLst>
                <a:path h="2167467" w="866717">
                  <a:moveTo>
                    <a:pt x="0" y="0"/>
                  </a:moveTo>
                  <a:lnTo>
                    <a:pt x="866717" y="0"/>
                  </a:lnTo>
                  <a:lnTo>
                    <a:pt x="86671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866717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148911" y="1028700"/>
            <a:ext cx="3462265" cy="8229600"/>
            <a:chOff x="0" y="0"/>
            <a:chExt cx="911872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1872" cy="2167467"/>
            </a:xfrm>
            <a:custGeom>
              <a:avLst/>
              <a:gdLst/>
              <a:ahLst/>
              <a:cxnLst/>
              <a:rect r="r" b="b" t="t" l="l"/>
              <a:pathLst>
                <a:path h="2167467" w="911872">
                  <a:moveTo>
                    <a:pt x="0" y="0"/>
                  </a:moveTo>
                  <a:lnTo>
                    <a:pt x="911872" y="0"/>
                  </a:lnTo>
                  <a:lnTo>
                    <a:pt x="91187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911872" cy="2253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-1087996" y="4431702"/>
            <a:ext cx="6454280" cy="1423596"/>
            <a:chOff x="0" y="0"/>
            <a:chExt cx="1699893" cy="3749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99893" cy="374939"/>
            </a:xfrm>
            <a:custGeom>
              <a:avLst/>
              <a:gdLst/>
              <a:ahLst/>
              <a:cxnLst/>
              <a:rect r="r" b="b" t="t" l="l"/>
              <a:pathLst>
                <a:path h="374939" w="1699893">
                  <a:moveTo>
                    <a:pt x="0" y="0"/>
                  </a:moveTo>
                  <a:lnTo>
                    <a:pt x="1699893" y="0"/>
                  </a:lnTo>
                  <a:lnTo>
                    <a:pt x="1699893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699893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12924372" y="4431702"/>
            <a:ext cx="6454280" cy="1423596"/>
            <a:chOff x="0" y="0"/>
            <a:chExt cx="1699893" cy="37493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99893" cy="374939"/>
            </a:xfrm>
            <a:custGeom>
              <a:avLst/>
              <a:gdLst/>
              <a:ahLst/>
              <a:cxnLst/>
              <a:rect r="r" b="b" t="t" l="l"/>
              <a:pathLst>
                <a:path h="374939" w="1699893">
                  <a:moveTo>
                    <a:pt x="0" y="0"/>
                  </a:moveTo>
                  <a:lnTo>
                    <a:pt x="1699893" y="0"/>
                  </a:lnTo>
                  <a:lnTo>
                    <a:pt x="1699893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1699893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5851930" y="5444383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849329" y="4842617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6"/>
                </a:lnTo>
                <a:lnTo>
                  <a:pt x="0" y="601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849329" y="4240852"/>
            <a:ext cx="601766" cy="601766"/>
          </a:xfrm>
          <a:custGeom>
            <a:avLst/>
            <a:gdLst/>
            <a:ahLst/>
            <a:cxnLst/>
            <a:rect r="r" b="b" t="t" l="l"/>
            <a:pathLst>
              <a:path h="601766" w="601766">
                <a:moveTo>
                  <a:pt x="0" y="0"/>
                </a:moveTo>
                <a:lnTo>
                  <a:pt x="601765" y="0"/>
                </a:lnTo>
                <a:lnTo>
                  <a:pt x="601765" y="601765"/>
                </a:lnTo>
                <a:lnTo>
                  <a:pt x="0" y="601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-5400000">
            <a:off x="15385574" y="1947581"/>
            <a:ext cx="1534477" cy="1423596"/>
            <a:chOff x="0" y="0"/>
            <a:chExt cx="404142" cy="37493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04142" cy="374939"/>
            </a:xfrm>
            <a:custGeom>
              <a:avLst/>
              <a:gdLst/>
              <a:ahLst/>
              <a:cxnLst/>
              <a:rect r="r" b="b" t="t" l="l"/>
              <a:pathLst>
                <a:path h="374939" w="404142">
                  <a:moveTo>
                    <a:pt x="0" y="0"/>
                  </a:moveTo>
                  <a:lnTo>
                    <a:pt x="404142" y="0"/>
                  </a:lnTo>
                  <a:lnTo>
                    <a:pt x="404142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85725"/>
              <a:ext cx="404142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15385574" y="6891604"/>
            <a:ext cx="1534477" cy="1423596"/>
            <a:chOff x="0" y="0"/>
            <a:chExt cx="404142" cy="37493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04142" cy="374939"/>
            </a:xfrm>
            <a:custGeom>
              <a:avLst/>
              <a:gdLst/>
              <a:ahLst/>
              <a:cxnLst/>
              <a:rect r="r" b="b" t="t" l="l"/>
              <a:pathLst>
                <a:path h="374939" w="404142">
                  <a:moveTo>
                    <a:pt x="0" y="0"/>
                  </a:moveTo>
                  <a:lnTo>
                    <a:pt x="404142" y="0"/>
                  </a:lnTo>
                  <a:lnTo>
                    <a:pt x="404142" y="374939"/>
                  </a:lnTo>
                  <a:lnTo>
                    <a:pt x="0" y="374939"/>
                  </a:lnTo>
                  <a:close/>
                </a:path>
              </a:pathLst>
            </a:custGeom>
            <a:solidFill>
              <a:srgbClr val="403226"/>
            </a:solidFill>
            <a:ln w="19050" cap="sq">
              <a:solidFill>
                <a:srgbClr val="C7B6A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404142" cy="4606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4199987" y="2055466"/>
            <a:ext cx="9888027" cy="6176068"/>
          </a:xfrm>
          <a:custGeom>
            <a:avLst/>
            <a:gdLst/>
            <a:ahLst/>
            <a:cxnLst/>
            <a:rect r="r" b="b" t="t" l="l"/>
            <a:pathLst>
              <a:path h="6176068" w="9888027">
                <a:moveTo>
                  <a:pt x="0" y="0"/>
                </a:moveTo>
                <a:lnTo>
                  <a:pt x="9888026" y="0"/>
                </a:lnTo>
                <a:lnTo>
                  <a:pt x="9888026" y="6176068"/>
                </a:lnTo>
                <a:lnTo>
                  <a:pt x="0" y="61760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-5400000">
            <a:off x="-966084" y="4733925"/>
            <a:ext cx="6115205" cy="81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4500">
                <a:solidFill>
                  <a:srgbClr val="C7B6A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TRENDS OVER 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DAGfZ7y308I</dc:identifier>
  <dcterms:modified xsi:type="dcterms:W3CDTF">2011-08-01T06:04:30Z</dcterms:modified>
  <cp:revision>1</cp:revision>
  <dc:title>Brown and Cream Vintage Minimalist Real Estate Listing Presentation</dc:title>
</cp:coreProperties>
</file>