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22"/>
  </p:notesMasterIdLst>
  <p:handoutMasterIdLst>
    <p:handoutMasterId r:id="rId23"/>
  </p:handoutMasterIdLst>
  <p:sldIdLst>
    <p:sldId id="400" r:id="rId5"/>
    <p:sldId id="401" r:id="rId6"/>
    <p:sldId id="402" r:id="rId7"/>
    <p:sldId id="403" r:id="rId8"/>
    <p:sldId id="404" r:id="rId9"/>
    <p:sldId id="405" r:id="rId10"/>
    <p:sldId id="413" r:id="rId11"/>
    <p:sldId id="406" r:id="rId12"/>
    <p:sldId id="414" r:id="rId13"/>
    <p:sldId id="415" r:id="rId14"/>
    <p:sldId id="407" r:id="rId15"/>
    <p:sldId id="408" r:id="rId16"/>
    <p:sldId id="416" r:id="rId17"/>
    <p:sldId id="417" r:id="rId18"/>
    <p:sldId id="409" r:id="rId19"/>
    <p:sldId id="411" r:id="rId20"/>
    <p:sldId id="4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FF7ED-B8B9-B84F-A1A9-9E7CF6F9ADB4}" v="235" dt="2025-05-05T17:11:06.316"/>
    <p1510:client id="{7B40A826-8485-4BF6-112F-98337F26D0C4}" v="253" dt="2025-05-05T06:41:17.366"/>
    <p1510:client id="{CB9D5345-DFD3-2614-8915-6045539FE28F}" v="896" dt="2025-05-05T17:32:27.246"/>
  </p1510:revLst>
</p1510:revInfo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Training Error (Red Line):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Starts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high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then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increases slightly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(peaks around 1000), and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gradually decreases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as training size increases.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Suggests that as more data is fed into the model, the model fits the training data better, reducing error.</a:t>
            </a:r>
          </a:p>
          <a:p>
            <a:endParaRPr lang="en-US"/>
          </a:p>
          <a:p>
            <a:pPr algn="l"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Testing Error (Blue Line):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Remains relatively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flat and low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consistently around ~0.26 MSE.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Indicates good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generalization performance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— the model doesn’t overfit as the training data increases.</a:t>
            </a:r>
          </a:p>
          <a:p>
            <a:endParaRPr lang="en-US"/>
          </a:p>
          <a:p>
            <a:pPr>
              <a:buNone/>
            </a:pPr>
            <a:r>
              <a:rPr lang="en-US"/>
              <a:t>The linear regression model is </a:t>
            </a:r>
            <a:r>
              <a:rPr lang="en-US" b="1"/>
              <a:t>not overfitting or underfitting</a:t>
            </a:r>
            <a:r>
              <a:rPr lang="en-US"/>
              <a:t> — it generalizes well.</a:t>
            </a:r>
          </a:p>
          <a:p>
            <a:pPr>
              <a:buNone/>
            </a:pPr>
            <a:r>
              <a:rPr lang="en-US" b="1"/>
              <a:t>Increasing training data</a:t>
            </a:r>
            <a:r>
              <a:rPr lang="en-US"/>
              <a:t> improves performance slightly, but gains plateau after ~3000 samples.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7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8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18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7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2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54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92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C946-4FAE-32C5-3C0A-43362CE4F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7BB829-BF85-6A4E-1CEC-22A146D6A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09EA3-76A0-B708-1547-0236093A0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ED08-4F10-A569-FB0E-A6D14D6B8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DE78-0A80-91AF-364D-8B1DB557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5ACAE-C7F7-1A8C-FE6C-0A933CD25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1D0BF-0443-A214-56C1-4ACA771B1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Giant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Cheese and Protein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are by far the most important features (importance scores &gt; 4), indicating that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these categories strongly affect Giant's pricing strategy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Giant's pricing model is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heavily skewed toward a few high-priced categories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especially Cheese and Protein — consistent with your earlier charts.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Walmart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Walmart’s model is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more evenly distributed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with multiple moderate-scoring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u="none" strike="noStrike">
                <a:solidFill>
                  <a:srgbClr val="000000"/>
                </a:solidFill>
                <a:effectLst/>
              </a:rPr>
              <a:t>Rice (0.41)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 </a:t>
            </a:r>
            <a:r>
              <a:rPr lang="en-US" b="0" i="1" u="none" strike="noStrike">
                <a:solidFill>
                  <a:srgbClr val="000000"/>
                </a:solidFill>
                <a:effectLst/>
              </a:rPr>
              <a:t>Fruit (0.37)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and </a:t>
            </a:r>
            <a:r>
              <a:rPr lang="en-US" b="0" i="1" u="none" strike="noStrike">
                <a:solidFill>
                  <a:srgbClr val="000000"/>
                </a:solidFill>
                <a:effectLst/>
              </a:rPr>
              <a:t>Milk (0.56)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are especially influential.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This suggests Walmart’s pricing is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less influenced by luxury categories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and more by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staple or essential goods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Target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Feature importances are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very low overall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the highest being </a:t>
            </a:r>
            <a:r>
              <a:rPr lang="en-US" b="0" i="1" u="none" strike="noStrike">
                <a:solidFill>
                  <a:srgbClr val="000000"/>
                </a:solidFill>
                <a:effectLst/>
              </a:rPr>
              <a:t>Yogurt (0.27)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and </a:t>
            </a:r>
            <a:r>
              <a:rPr lang="en-US" b="0" i="1" u="none" strike="noStrike">
                <a:solidFill>
                  <a:srgbClr val="000000"/>
                </a:solidFill>
                <a:effectLst/>
              </a:rPr>
              <a:t>Milk (0.20)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This implies that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Target has more consistent pricing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 across product types, possibly due to centralized pricing, fewer extreme price ranges, or emphasis on house brands.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27E1-FC71-725D-0828-BF936C4D5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D0BC5-116C-42CF-8B28-245F66D50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11850" y="2343150"/>
            <a:ext cx="5568950" cy="43640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2607" y="2343150"/>
            <a:ext cx="8828193" cy="43594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12DB-62CB-A384-9219-BA28D4BC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63040"/>
            <a:ext cx="10360152" cy="4471416"/>
          </a:xfrm>
        </p:spPr>
        <p:txBody>
          <a:bodyPr/>
          <a:lstStyle/>
          <a:p>
            <a:r>
              <a:rPr lang="en-US" b="1">
                <a:latin typeface="Century Gothic"/>
              </a:rPr>
              <a:t>Same Product, Different Price: </a:t>
            </a:r>
            <a:br>
              <a:rPr lang="en-US" b="1">
                <a:latin typeface="Century Gothic"/>
              </a:rPr>
            </a:br>
            <a:br>
              <a:rPr lang="en-US" sz="4800">
                <a:latin typeface="Century Gothic"/>
              </a:rPr>
            </a:br>
            <a:r>
              <a:rPr lang="en-US" sz="4000">
                <a:latin typeface="Century Gothic"/>
              </a:rPr>
              <a:t>A Comparative Study of Retail Pricing Strategies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D0FEE-2793-F8B7-5A52-B9799CE21645}"/>
              </a:ext>
            </a:extLst>
          </p:cNvPr>
          <p:cNvSpPr txBox="1"/>
          <p:nvPr/>
        </p:nvSpPr>
        <p:spPr>
          <a:xfrm>
            <a:off x="4473879" y="5281599"/>
            <a:ext cx="31711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Michelle Cao &amp; Liz Nguyen</a:t>
            </a:r>
          </a:p>
          <a:p>
            <a:pPr algn="ctr"/>
            <a:r>
              <a:rPr lang="en-US"/>
              <a:t>May 5, 2025</a:t>
            </a:r>
          </a:p>
        </p:txBody>
      </p:sp>
    </p:spTree>
    <p:extLst>
      <p:ext uri="{BB962C8B-B14F-4D97-AF65-F5344CB8AC3E}">
        <p14:creationId xmlns:p14="http://schemas.microsoft.com/office/powerpoint/2010/main" val="31103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D042-3885-C485-80AF-62D90B9CA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EA421-53D3-B437-CFBE-DBD48B1F2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graph with green and blue lines and points&#10;&#10;AI-generated content may be incorrect.">
            <a:extLst>
              <a:ext uri="{FF2B5EF4-FFF2-40B4-BE49-F238E27FC236}">
                <a16:creationId xmlns:a16="http://schemas.microsoft.com/office/drawing/2014/main" id="{CE7FF8BA-DD4D-1055-8A5C-8EA4C411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09" y="19141"/>
            <a:ext cx="9166981" cy="6838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21054E-C58D-26BD-9BB8-54AECB2B8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631" y="-19141"/>
            <a:ext cx="10106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E480A-9D16-B69D-A4C7-539066CB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A0739-A373-5507-F605-6994BA2E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9" y="39627"/>
            <a:ext cx="10595661" cy="67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5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DA9D-F9A0-352D-02B1-FA47D3FA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ABBA2-0ED7-057D-8D49-DFB27E4AF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280" y="4085617"/>
            <a:ext cx="5309062" cy="1947429"/>
          </a:xfrm>
          <a:prstGeom prst="rect">
            <a:avLst/>
          </a:prstGeom>
        </p:spPr>
      </p:pic>
      <p:pic>
        <p:nvPicPr>
          <p:cNvPr id="4" name="Picture 3" descr="A green line with white text&#10;&#10;AI-generated content may be incorrect.">
            <a:extLst>
              <a:ext uri="{FF2B5EF4-FFF2-40B4-BE49-F238E27FC236}">
                <a16:creationId xmlns:a16="http://schemas.microsoft.com/office/drawing/2014/main" id="{550F95F8-F061-EA0E-90D7-616310D4E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782"/>
            <a:ext cx="12192000" cy="3339340"/>
          </a:xfrm>
          <a:prstGeom prst="rect">
            <a:avLst/>
          </a:prstGeom>
        </p:spPr>
      </p:pic>
      <p:pic>
        <p:nvPicPr>
          <p:cNvPr id="6" name="Picture 5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8CB99EDB-A8CB-D055-82F0-62856A9F7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66" y="4081723"/>
            <a:ext cx="4315868" cy="18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BD9F-F082-CC8F-D0AF-C81E8AF9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Hist Gradient Boosting Regressor</a:t>
            </a:r>
            <a:endParaRPr lang="en-US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49C0-C5EB-2611-8475-D97AEF5E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F77BA46-5CE2-E0F5-9ECB-6C76455167A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05051" y="2544347"/>
            <a:ext cx="3462402" cy="2449360"/>
          </a:xfrm>
        </p:spPr>
      </p:pic>
      <p:pic>
        <p:nvPicPr>
          <p:cNvPr id="9" name="Picture 8" descr="A graph of a graph with blue and orange lines&#10;&#10;AI-generated content may be incorrect.">
            <a:extLst>
              <a:ext uri="{FF2B5EF4-FFF2-40B4-BE49-F238E27FC236}">
                <a16:creationId xmlns:a16="http://schemas.microsoft.com/office/drawing/2014/main" id="{3E8D7D69-0458-E151-206E-EF6B8FBC9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747" y="1124136"/>
            <a:ext cx="6181799" cy="4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8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43A-E986-D9B0-4F00-4A7D8E35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A385-FA95-3C0E-3C7B-FB27C7F5D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82854-9F42-13ED-A960-68BE58CB97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199" y="1719123"/>
            <a:ext cx="10237503" cy="4245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Dataset related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Collect more data!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Expand to beauty, household, personal care, etc.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Expand bulk purchases (like Costco, Sam's Club, </a:t>
            </a:r>
            <a:r>
              <a:rPr lang="en-US" dirty="0" err="1"/>
              <a:t>Bjs</a:t>
            </a:r>
            <a:r>
              <a:rPr lang="en-US" dirty="0"/>
              <a:t>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Larger geographic scope (CA vs. PA)</a:t>
            </a:r>
          </a:p>
          <a:p>
            <a:r>
              <a:rPr lang="en-US" b="1"/>
              <a:t>Modeling related</a:t>
            </a:r>
            <a:r>
              <a:rPr lang="en-US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Tune Multi-LR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predictions, generate a * size of product estimate = more applicable for shoppers (us!)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Try Light GBM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Handle missing values effectively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Bigger datasets</a:t>
            </a:r>
          </a:p>
        </p:txBody>
      </p:sp>
    </p:spTree>
    <p:extLst>
      <p:ext uri="{BB962C8B-B14F-4D97-AF65-F5344CB8AC3E}">
        <p14:creationId xmlns:p14="http://schemas.microsoft.com/office/powerpoint/2010/main" val="143836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9696E0-336E-D986-FE89-0E20663A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5394692" cy="1827039"/>
          </a:xfrm>
        </p:spPr>
        <p:txBody>
          <a:bodyPr/>
          <a:lstStyle/>
          <a:p>
            <a:r>
              <a:rPr lang="en-US" sz="4200" dirty="0">
                <a:latin typeface="Century Gothic"/>
              </a:rPr>
              <a:t>Implications to stakeholders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9E234-6BBC-3E47-94AE-0DF630905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5A9F14D-A015-8FF2-EBA9-B0A9EABBB985}"/>
              </a:ext>
            </a:extLst>
          </p:cNvPr>
          <p:cNvSpPr txBox="1">
            <a:spLocks/>
          </p:cNvSpPr>
          <p:nvPr/>
        </p:nvSpPr>
        <p:spPr>
          <a:xfrm>
            <a:off x="703472" y="2367433"/>
            <a:ext cx="10707877" cy="436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>
                <a:latin typeface="Century Gothic"/>
              </a:rPr>
              <a:t>Customers</a:t>
            </a:r>
            <a:r>
              <a:rPr lang="en-US" sz="2800" dirty="0">
                <a:latin typeface="Century Gothic"/>
              </a:rPr>
              <a:t>: Informed purchasing decision &amp; transparency</a:t>
            </a:r>
            <a:endParaRPr lang="en-US" dirty="0"/>
          </a:p>
          <a:p>
            <a:r>
              <a:rPr lang="en-US" sz="2800" u="sng" dirty="0">
                <a:latin typeface="Century Gothic"/>
              </a:rPr>
              <a:t>Retailers</a:t>
            </a:r>
            <a:r>
              <a:rPr lang="en-US" sz="2800" dirty="0">
                <a:latin typeface="Century Gothic"/>
              </a:rPr>
              <a:t>: Pricing strategy (competitor, geography)</a:t>
            </a:r>
            <a:endParaRPr lang="en-US" dirty="0"/>
          </a:p>
          <a:p>
            <a:r>
              <a:rPr lang="en-US" sz="2800" u="sng" dirty="0">
                <a:latin typeface="Century Gothic"/>
              </a:rPr>
              <a:t>Investors and Shareholders</a:t>
            </a:r>
            <a:r>
              <a:rPr lang="en-US" sz="2800" dirty="0">
                <a:latin typeface="Century Gothic"/>
              </a:rPr>
              <a:t>: Market insight; risk assessment</a:t>
            </a:r>
          </a:p>
          <a:p>
            <a:r>
              <a:rPr lang="en-US" sz="2800" u="sng" dirty="0">
                <a:latin typeface="Century Gothic"/>
              </a:rPr>
              <a:t>Policymakers</a:t>
            </a:r>
            <a:r>
              <a:rPr lang="en-US" sz="2800" dirty="0">
                <a:latin typeface="Century Gothic"/>
              </a:rPr>
              <a:t>: Regulate pricing (to a degree)</a:t>
            </a:r>
          </a:p>
          <a:p>
            <a:r>
              <a:rPr lang="en-US" sz="2800" u="sng" dirty="0">
                <a:latin typeface="Century Gothic"/>
              </a:rPr>
              <a:t>Economists and Academics</a:t>
            </a:r>
            <a:r>
              <a:rPr lang="en-US" sz="2800" dirty="0">
                <a:latin typeface="Century Gothic"/>
              </a:rPr>
              <a:t>: Consumer behavior research</a:t>
            </a:r>
          </a:p>
        </p:txBody>
      </p:sp>
    </p:spTree>
    <p:extLst>
      <p:ext uri="{BB962C8B-B14F-4D97-AF65-F5344CB8AC3E}">
        <p14:creationId xmlns:p14="http://schemas.microsoft.com/office/powerpoint/2010/main" val="264369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19D38-2C1B-0638-41FF-4A0634BC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5133734" cy="1837478"/>
          </a:xfrm>
        </p:spPr>
        <p:txBody>
          <a:bodyPr/>
          <a:lstStyle/>
          <a:p>
            <a:r>
              <a:rPr lang="en-US" sz="3600">
                <a:latin typeface="Century Gothic"/>
              </a:rPr>
              <a:t>Ethical, Legal, Social Concerns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B1A8-29AB-231C-F7F3-64BE7C0D5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C1D82-139C-82AC-55F4-E3E89012CDF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3472" y="2377871"/>
            <a:ext cx="8787220" cy="4359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1810" indent="-51181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Ensure fair comparisons (same product size/type)</a:t>
            </a:r>
          </a:p>
          <a:p>
            <a:pPr marL="511810" indent="-51181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Present findings objectively to avoid consumer panic</a:t>
            </a:r>
          </a:p>
          <a:p>
            <a:pPr marL="511810" indent="-51181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Respect website Terms of Service when scraping data</a:t>
            </a:r>
          </a:p>
          <a:p>
            <a:pPr marL="511810" indent="-51181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Consider how findings may affect retailer reputations</a:t>
            </a:r>
          </a:p>
          <a:p>
            <a:pPr marL="511810" indent="-51181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Avoid implying unfair pricing without strong evidence</a:t>
            </a:r>
          </a:p>
        </p:txBody>
      </p:sp>
    </p:spTree>
    <p:extLst>
      <p:ext uri="{BB962C8B-B14F-4D97-AF65-F5344CB8AC3E}">
        <p14:creationId xmlns:p14="http://schemas.microsoft.com/office/powerpoint/2010/main" val="32459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7C8F-9C78-8509-A3A3-F349BD6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3657600"/>
          </a:xfrm>
        </p:spPr>
        <p:txBody>
          <a:bodyPr/>
          <a:lstStyle/>
          <a:p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854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F6524-F7ED-4A7D-26BB-56EB992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5044668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EF451-55E7-0F63-38C4-6695709D0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C52F232-E382-1875-253E-990D50C628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22288" y="1967369"/>
            <a:ext cx="5568950" cy="43640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Background &amp; Motivation</a:t>
            </a:r>
          </a:p>
          <a:p>
            <a:r>
              <a:rPr lang="en-US"/>
              <a:t>Research Questions</a:t>
            </a:r>
          </a:p>
          <a:p>
            <a:r>
              <a:rPr lang="en-US"/>
              <a:t>Methods</a:t>
            </a:r>
          </a:p>
          <a:p>
            <a:r>
              <a:rPr lang="en-US"/>
              <a:t>Dataset overview</a:t>
            </a:r>
          </a:p>
          <a:p>
            <a:r>
              <a:rPr lang="en-US"/>
              <a:t>Models (Multi-LR, Decision trees)</a:t>
            </a:r>
          </a:p>
          <a:p>
            <a:r>
              <a:rPr lang="en-US"/>
              <a:t>Validation + Tuning</a:t>
            </a:r>
          </a:p>
          <a:p>
            <a:r>
              <a:rPr lang="en-US"/>
              <a:t>Our Findings</a:t>
            </a:r>
          </a:p>
          <a:p>
            <a:r>
              <a:rPr lang="en-US"/>
              <a:t>Implications to Stakeholders</a:t>
            </a:r>
          </a:p>
          <a:p>
            <a:r>
              <a:rPr lang="en-US"/>
              <a:t>Ethical, Legal, and Societal Concerns</a:t>
            </a:r>
          </a:p>
        </p:txBody>
      </p:sp>
    </p:spTree>
    <p:extLst>
      <p:ext uri="{BB962C8B-B14F-4D97-AF65-F5344CB8AC3E}">
        <p14:creationId xmlns:p14="http://schemas.microsoft.com/office/powerpoint/2010/main" val="23276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A869-4EB2-E7DC-53B9-A04817B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363249"/>
            <a:ext cx="10360152" cy="1799573"/>
          </a:xfrm>
        </p:spPr>
        <p:txBody>
          <a:bodyPr/>
          <a:lstStyle/>
          <a:p>
            <a:r>
              <a:rPr lang="en-US"/>
              <a:t>Which is your go-to supermarket?</a:t>
            </a:r>
          </a:p>
        </p:txBody>
      </p:sp>
      <p:pic>
        <p:nvPicPr>
          <p:cNvPr id="6" name="Picture 5" descr="Walmart Carlisle">
            <a:extLst>
              <a:ext uri="{FF2B5EF4-FFF2-40B4-BE49-F238E27FC236}">
                <a16:creationId xmlns:a16="http://schemas.microsoft.com/office/drawing/2014/main" id="{9FDB44DF-7E72-D734-FF35-12FD7C8F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88" y="3703985"/>
            <a:ext cx="1777783" cy="1683838"/>
          </a:xfrm>
          <a:prstGeom prst="rect">
            <a:avLst/>
          </a:prstGeom>
        </p:spPr>
      </p:pic>
      <p:pic>
        <p:nvPicPr>
          <p:cNvPr id="7" name="Picture 6" descr="Android Apps by Target Corporation on Google Play">
            <a:extLst>
              <a:ext uri="{FF2B5EF4-FFF2-40B4-BE49-F238E27FC236}">
                <a16:creationId xmlns:a16="http://schemas.microsoft.com/office/drawing/2014/main" id="{8940F1C7-B6BC-866F-D0EB-FD5D1772E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93" y="3706659"/>
            <a:ext cx="1793311" cy="1678491"/>
          </a:xfrm>
          <a:prstGeom prst="rect">
            <a:avLst/>
          </a:prstGeom>
        </p:spPr>
      </p:pic>
      <p:pic>
        <p:nvPicPr>
          <p:cNvPr id="8" name="Picture 7" descr="GIANT Food Stores">
            <a:extLst>
              <a:ext uri="{FF2B5EF4-FFF2-40B4-BE49-F238E27FC236}">
                <a16:creationId xmlns:a16="http://schemas.microsoft.com/office/drawing/2014/main" id="{5CF699BD-AABF-0EEC-9E08-A34E65BAA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149" y="3703985"/>
            <a:ext cx="1777783" cy="1683838"/>
          </a:xfrm>
          <a:prstGeom prst="rect">
            <a:avLst/>
          </a:prstGeom>
        </p:spPr>
      </p:pic>
      <p:pic>
        <p:nvPicPr>
          <p:cNvPr id="9" name="Picture 8" descr="How to use &quot;Other&quot; in English Grammar | LanGeek">
            <a:extLst>
              <a:ext uri="{FF2B5EF4-FFF2-40B4-BE49-F238E27FC236}">
                <a16:creationId xmlns:a16="http://schemas.microsoft.com/office/drawing/2014/main" id="{B4492BEF-B9BA-EE83-62DA-12F8CC85F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921" y="3631504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CDCDE-8EB0-3D83-1F39-CB53BAF0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3"/>
            <a:ext cx="4987598" cy="1806163"/>
          </a:xfrm>
        </p:spPr>
        <p:txBody>
          <a:bodyPr/>
          <a:lstStyle/>
          <a:p>
            <a:r>
              <a:rPr lang="en-US"/>
              <a:t>Background and motivations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26092-ED3F-6860-C98A-3479C60F2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C13AF-FE5A-2F78-5482-680D477ECA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52607" y="2343150"/>
            <a:ext cx="8828193" cy="43594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800" b="1">
                <a:latin typeface="Century Gothic"/>
              </a:rPr>
              <a:t>Pricing transparency</a:t>
            </a:r>
            <a:r>
              <a:rPr lang="en-US" sz="2800">
                <a:latin typeface="Century Gothic"/>
              </a:rPr>
              <a:t> is increasingly important – nearly 70% of Americans report worry about grocery costs </a:t>
            </a:r>
          </a:p>
          <a:p>
            <a:pPr lvl="1">
              <a:spcBef>
                <a:spcPts val="5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Identical items cost about 20% more at one supermarket location than another just a few miles away 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800" b="1">
                <a:latin typeface="Century Gothic"/>
              </a:rPr>
              <a:t>Consumer empowerment</a:t>
            </a:r>
            <a:r>
              <a:rPr lang="en-US" sz="2800">
                <a:latin typeface="Century Gothic"/>
              </a:rPr>
              <a:t> - knowledge of which stores offer better value helps them make informed decisions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800">
                <a:latin typeface="Century Gothic"/>
              </a:rPr>
              <a:t>Comparing prices reveals each </a:t>
            </a:r>
            <a:r>
              <a:rPr lang="en-US" sz="2800" b="1">
                <a:latin typeface="Century Gothic"/>
              </a:rPr>
              <a:t>retailer’s pricing strategy</a:t>
            </a:r>
            <a:endParaRPr lang="en-US" sz="2800">
              <a:latin typeface="Century Gothic"/>
            </a:endParaRPr>
          </a:p>
          <a:p>
            <a:pPr lvl="1">
              <a:spcBef>
                <a:spcPts val="500"/>
              </a:spcBef>
              <a:spcAft>
                <a:spcPts val="0"/>
              </a:spcAft>
            </a:pPr>
            <a:r>
              <a:rPr lang="en-US" sz="2400">
                <a:latin typeface="Century Gothic"/>
              </a:rPr>
              <a:t>Walmart’s basket of branded goods about 4% cheaper than Target’s (with certain categories like groceries 14% cheaper), reflecting Walmart’s Everyday Low Price (EDLP) strategy 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82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C201AE1-5F17-CEE6-48AC-9FD23B54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1515316"/>
          </a:xfrm>
        </p:spPr>
        <p:txBody>
          <a:bodyPr/>
          <a:lstStyle/>
          <a:p>
            <a:r>
              <a:rPr lang="en-US"/>
              <a:t>Research question</a:t>
            </a:r>
          </a:p>
        </p:txBody>
      </p:sp>
      <p:pic>
        <p:nvPicPr>
          <p:cNvPr id="14" name="Picture Placeholder 13" descr="Family BBQ">
            <a:extLst>
              <a:ext uri="{FF2B5EF4-FFF2-40B4-BE49-F238E27FC236}">
                <a16:creationId xmlns:a16="http://schemas.microsoft.com/office/drawing/2014/main" id="{B3982553-C21D-E145-6CA0-6A391B9F82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8" b="38"/>
          <a:stretch/>
        </p:blipFill>
        <p:spPr>
          <a:xfrm>
            <a:off x="0" y="0"/>
            <a:ext cx="4943475" cy="6858000"/>
          </a:xfr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4722EF44-93CA-1B7B-04EB-D0CEFB784C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35600" y="2827477"/>
            <a:ext cx="5718896" cy="24972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2000">
                <a:latin typeface="Century Gothic"/>
              </a:rPr>
              <a:t>How much do prices vary for the same product between different stores?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2000">
                <a:latin typeface="Century Gothic"/>
              </a:rPr>
              <a:t>Are certain retailers consistently more expensive or cheaper?</a:t>
            </a:r>
          </a:p>
          <a:p>
            <a:pPr marL="514350" indent="-514350">
              <a:spcBef>
                <a:spcPts val="1000"/>
              </a:spcBef>
              <a:spcAft>
                <a:spcPts val="0"/>
              </a:spcAft>
              <a:buAutoNum type="arabicParenR"/>
            </a:pPr>
            <a:r>
              <a:rPr lang="en-US" sz="2000">
                <a:latin typeface="Century Gothic"/>
              </a:rPr>
              <a:t>Do pricing differences depend on product category or type?</a:t>
            </a:r>
          </a:p>
        </p:txBody>
      </p:sp>
    </p:spTree>
    <p:extLst>
      <p:ext uri="{BB962C8B-B14F-4D97-AF65-F5344CB8AC3E}">
        <p14:creationId xmlns:p14="http://schemas.microsoft.com/office/powerpoint/2010/main" val="15546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D00C4-9BD6-9815-A7C9-CC493433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72" y="536984"/>
            <a:ext cx="4987598" cy="1794590"/>
          </a:xfrm>
        </p:spPr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2A267-D680-AAEC-C3D3-4D42F5C0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ABC3-3B34-7E1E-AAD0-5E980D2349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488" y="1605437"/>
            <a:ext cx="10811612" cy="4160709"/>
          </a:xfrm>
        </p:spPr>
        <p:txBody>
          <a:bodyPr vert="horz" lIns="0" tIns="0" rIns="91440" bIns="4572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b="1">
                <a:latin typeface="Century Gothic"/>
              </a:rPr>
              <a:t>Stores</a:t>
            </a:r>
            <a:r>
              <a:rPr lang="en-US" sz="2400">
                <a:latin typeface="Century Gothic"/>
              </a:rPr>
              <a:t>: Walmart, Target, Giants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entury Gothic"/>
              </a:rPr>
              <a:t>Product Selection: ~1000 common grocery items per store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entury Gothic"/>
              </a:rPr>
              <a:t>Location Control: Carlisle, PA (one fixed geographic location to ensure regional price comparability)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Century Gothic"/>
              </a:rPr>
              <a:t>Data Fields Collected:</a:t>
            </a:r>
          </a:p>
          <a:p>
            <a:pPr lvl="1">
              <a:lnSpc>
                <a:spcPct val="110000"/>
              </a:lnSpc>
              <a:spcBef>
                <a:spcPts val="500"/>
              </a:spcBef>
            </a:pPr>
            <a:r>
              <a:rPr lang="en-US" sz="1700">
                <a:latin typeface="Century Gothic"/>
              </a:rPr>
              <a:t>Product name, brand, size/quantity </a:t>
            </a:r>
            <a:endParaRPr lang="en-US" sz="1700">
              <a:solidFill>
                <a:srgbClr val="FFFFFF"/>
              </a:solidFill>
              <a:latin typeface="Century Gothic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</a:pPr>
            <a:r>
              <a:rPr lang="en-US" sz="1700">
                <a:latin typeface="Century Gothic"/>
              </a:rPr>
              <a:t>Price at Walmart </a:t>
            </a:r>
            <a:endParaRPr lang="en-US" sz="1700">
              <a:solidFill>
                <a:srgbClr val="FFFFFF"/>
              </a:solidFill>
              <a:latin typeface="Century Gothic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</a:pPr>
            <a:r>
              <a:rPr lang="en-US" sz="1700">
                <a:latin typeface="Century Gothic"/>
              </a:rPr>
              <a:t>Price at Target </a:t>
            </a:r>
            <a:endParaRPr lang="en-US" sz="1700">
              <a:solidFill>
                <a:srgbClr val="FFFFFF"/>
              </a:solidFill>
              <a:latin typeface="Century Gothic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</a:pPr>
            <a:r>
              <a:rPr lang="en-US" sz="1700">
                <a:latin typeface="Century Gothic"/>
              </a:rPr>
              <a:t>Price at Giant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2400">
                <a:latin typeface="Century Gothic"/>
              </a:rPr>
              <a:t>Fields added: 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latin typeface="Century Gothic"/>
              </a:rPr>
              <a:t>Calculated unit price per oz</a:t>
            </a:r>
          </a:p>
          <a:p>
            <a:pPr lvl="1">
              <a:lnSpc>
                <a:spcPct val="110000"/>
              </a:lnSpc>
            </a:pPr>
            <a:r>
              <a:rPr lang="en-US" sz="1600">
                <a:latin typeface="Century Gothic"/>
              </a:rPr>
              <a:t>Generate food group and product type categories</a:t>
            </a:r>
          </a:p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latin typeface="Century Gothic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latin typeface="Century Gothic"/>
            </a:endParaRPr>
          </a:p>
          <a:p>
            <a:pPr lvl="1">
              <a:lnSpc>
                <a:spcPct val="110000"/>
              </a:lnSpc>
              <a:spcBef>
                <a:spcPts val="500"/>
              </a:spcBef>
            </a:pP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302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04AC-1FDB-DD6C-4E29-571EE087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076B9-44A0-F3E9-2A40-7EAFB5F1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A9617A-49FD-B954-4304-3C9CA0DC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92" y="1023742"/>
            <a:ext cx="7143750" cy="18669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4558A9-7D43-D240-BC90-F7CFB8CF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042" y="2895145"/>
            <a:ext cx="7791450" cy="181927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C2CBFE-C15F-239D-BFD8-2AB9E2A58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342" y="4720943"/>
            <a:ext cx="7562850" cy="18002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584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120BD-672B-4100-98E5-79A160ADC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50D74DF-56AC-01A2-C02C-6FEDAE42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448"/>
            <a:ext cx="6096001" cy="4547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6073F1-0931-959D-5087-B28F0FE1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9225"/>
            <a:ext cx="6096000" cy="4547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71BFE-0E95-5679-FC9C-A2EBB2CD35B0}"/>
              </a:ext>
            </a:extLst>
          </p:cNvPr>
          <p:cNvSpPr txBox="1"/>
          <p:nvPr/>
        </p:nvSpPr>
        <p:spPr>
          <a:xfrm>
            <a:off x="0" y="4777693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American consumers’ fast-paced lifestyles and preference for ready-to-eat or easily consumable products.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Giant: Focuses on broad selection to attract variety-seeking and possibly more health-conscious or time-constrained consumers.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Walmart: Likely targets price-sensitive shoppers with a more limited but essential inventory.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Target: Balances between selection and convenience, possibly geared toward urban, brand-aware consumers.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5078-2C47-9A1C-64E3-F9EE6ACE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3EA7E0-7995-CD78-94CC-7F87069B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 graph with green and blue lines and points&#10;&#10;AI-generated content may be incorrect.">
            <a:extLst>
              <a:ext uri="{FF2B5EF4-FFF2-40B4-BE49-F238E27FC236}">
                <a16:creationId xmlns:a16="http://schemas.microsoft.com/office/drawing/2014/main" id="{E359C7D2-F4F9-3038-EDAD-34816437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97" y="860299"/>
            <a:ext cx="6886303" cy="5137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BDB470-1A7C-6705-49C3-65065DC85BA4}"/>
              </a:ext>
            </a:extLst>
          </p:cNvPr>
          <p:cNvSpPr txBox="1"/>
          <p:nvPr/>
        </p:nvSpPr>
        <p:spPr>
          <a:xfrm>
            <a:off x="537754" y="627120"/>
            <a:ext cx="46046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Smaller package sizes: Target often sells smaller units, resulting in lower per-item or per-unit prices.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Walmart’s online variance: Some Walmart listings may reflect third-party sellers or higher-priced bulk items.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  <a:sym typeface="Wingdings" pitchFamily="2" charset="2"/>
              </a:rPr>
              <a:t>Walmart prices often end in ".97" or ".88" (psychological pricing), but in rare cases, rounding or formatting issues can misrepresent them as higher.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</a:rPr>
              <a:t>Wider product variety: Giant offers more options per category, including premium and specialty items, raising average prices.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US">
                <a:solidFill>
                  <a:schemeClr val="bg1"/>
                </a:solidFill>
              </a:rPr>
              <a:t>In-store shopping experience: Giant may target convenience-driven shoppers willing to pay more for location or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357295059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8C71B42-4016-428B-9745-27057802D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C9B6E4-47D3-464E-8364-AD7B35DA4B5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Same Product, Different Price:   A Comparative Study of Retail Pricing Strategies </vt:lpstr>
      <vt:lpstr>AGENDA</vt:lpstr>
      <vt:lpstr>Which is your go-to supermarket?</vt:lpstr>
      <vt:lpstr>Background and motivations </vt:lpstr>
      <vt:lpstr>Research question</vt:lpstr>
      <vt:lpstr>Methods</vt:lpstr>
      <vt:lpstr>About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Hist Gradient Boosting Regressor</vt:lpstr>
      <vt:lpstr>Future Direction</vt:lpstr>
      <vt:lpstr>Implications to stakeholders</vt:lpstr>
      <vt:lpstr>Ethical, Legal, Social Concerns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484</cp:revision>
  <dcterms:created xsi:type="dcterms:W3CDTF">2025-05-05T05:45:31Z</dcterms:created>
  <dcterms:modified xsi:type="dcterms:W3CDTF">2025-05-05T17:32:32Z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