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83" d="100"/>
          <a:sy n="83" d="100"/>
        </p:scale>
        <p:origin x="43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78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2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7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724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55464E1-0587-4079-8FF9-0270A5B9A6C6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05D4A95-9615-4CD4-AE08-CAB0E6DEB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womenofcertainage.blogspot.com/2013/10/another-flaw-in-system-nfl-doesnt-pay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football logo&#10;&#10;AI-generated content may be incorrect.">
            <a:extLst>
              <a:ext uri="{FF2B5EF4-FFF2-40B4-BE49-F238E27FC236}">
                <a16:creationId xmlns:a16="http://schemas.microsoft.com/office/drawing/2014/main" id="{6D539E62-6228-5255-0457-69B79DE509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0" r="1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BB9924-901E-9469-F384-F3BBF304B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Analyzing Home vs. Away Performance in the NFL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11780-DC74-9A06-9B81-BADBDD043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Presented by: Paul Florio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9755A-A1A0-B749-A7B2-1915FF0CC074}"/>
              </a:ext>
            </a:extLst>
          </p:cNvPr>
          <p:cNvSpPr txBox="1"/>
          <p:nvPr/>
        </p:nvSpPr>
        <p:spPr>
          <a:xfrm>
            <a:off x="9900988" y="6657945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omenofcertainage.blogspot.com/2013/10/another-flaw-in-system-nfl-doesnt-pay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3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3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73C3D-47D0-98A9-F2B4-EFD86B87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Quick Background 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69F6B-0034-ABF1-AC51-577BDF61818B}"/>
              </a:ext>
            </a:extLst>
          </p:cNvPr>
          <p:cNvSpPr txBox="1"/>
          <p:nvPr/>
        </p:nvSpPr>
        <p:spPr>
          <a:xfrm>
            <a:off x="786477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Does “Home-Field Advantage” still hold true in the modern NFL?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“Home-Field Advantage” is a term used in every sport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Impacts each sport separately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Impact on NFL Games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Travel</a:t>
            </a:r>
          </a:p>
          <a:p>
            <a:pPr marL="1200150" lvl="2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Ex: Playing on the East Coast as a West Coast team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Weather</a:t>
            </a:r>
          </a:p>
          <a:p>
            <a:pPr marL="1200150" lvl="2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Ex: Indoors vs Outdoors, Cold vs. Warm Weather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Game Noise on Offense and Defense</a:t>
            </a:r>
          </a:p>
          <a:p>
            <a:pPr marL="1200150" lvl="2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Communication between players and coaches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029" name="Picture 5" descr="Image result for lumen field">
            <a:extLst>
              <a:ext uri="{FF2B5EF4-FFF2-40B4-BE49-F238E27FC236}">
                <a16:creationId xmlns:a16="http://schemas.microsoft.com/office/drawing/2014/main" id="{19611CCA-1D32-DF65-466D-C1AA6034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40" r="3" b="3"/>
          <a:stretch/>
        </p:blipFill>
        <p:spPr bwMode="auto">
          <a:xfrm>
            <a:off x="6876939" y="-2"/>
            <a:ext cx="5315061" cy="342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Image result for snow nfl stadium">
            <a:extLst>
              <a:ext uri="{FF2B5EF4-FFF2-40B4-BE49-F238E27FC236}">
                <a16:creationId xmlns:a16="http://schemas.microsoft.com/office/drawing/2014/main" id="{1AF19C46-15C1-7CEA-C27C-969EA1F4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1" r="-2" b="-2"/>
          <a:stretch/>
        </p:blipFill>
        <p:spPr bwMode="auto">
          <a:xfrm>
            <a:off x="6876939" y="3429001"/>
            <a:ext cx="531506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33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6B95-4069-7FE8-4CE7-3D38A21C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Data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4E74F-EAA9-5C9D-EA37-EE5C96CA4417}"/>
              </a:ext>
            </a:extLst>
          </p:cNvPr>
          <p:cNvSpPr txBox="1"/>
          <p:nvPr/>
        </p:nvSpPr>
        <p:spPr>
          <a:xfrm>
            <a:off x="803243" y="2638044"/>
            <a:ext cx="5963317" cy="3263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 Source: NFL Fast R (www.nflfastr.com)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 package containing game data since the 1999 season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Points Scored, Points Allowed, Game Date/Type, Betting Odds</a:t>
            </a:r>
          </a:p>
          <a:p>
            <a:pPr marL="285750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Focus on 2024 season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Difference in points scored/allowed in home vs away games per team</a:t>
            </a:r>
          </a:p>
          <a:p>
            <a:pPr marL="742950" lvl="1"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Win Percentage (Do certain teams play better at home or away)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exagon with a football field and numbers&#10;&#10;AI-generated content may be incorrect.">
            <a:extLst>
              <a:ext uri="{FF2B5EF4-FFF2-40B4-BE49-F238E27FC236}">
                <a16:creationId xmlns:a16="http://schemas.microsoft.com/office/drawing/2014/main" id="{5651881D-8293-9741-F621-E61015AEC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966884"/>
            <a:ext cx="3328416" cy="29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C001-9E24-9815-5508-8E88117D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Overall Win Percentage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F675C1-429E-B411-37B5-3983295CC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468" y="2638044"/>
            <a:ext cx="3363974" cy="34156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 scatterplot to identify any outliers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Ignore teams with ~= win % at home and away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Great teams can win in any environment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Horrible teams will lose in any environment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Two main types of outliers: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 Left – Teams that win at </a:t>
            </a: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ome more often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Bottom Right – Teams that lose at home more often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1300" dirty="0">
                <a:solidFill>
                  <a:schemeClr val="bg1"/>
                </a:solidFill>
                <a:latin typeface="Arial" panose="020B0604020202020204" pitchFamily="34" charset="0"/>
              </a:rPr>
              <a:t>Key Takeaways: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Top Left and Bottom Right boxes are equal</a:t>
            </a:r>
          </a:p>
          <a:p>
            <a:pPr lvl="1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No significant sign of majority of teams being home winners</a:t>
            </a:r>
          </a:p>
        </p:txBody>
      </p:sp>
      <p:pic>
        <p:nvPicPr>
          <p:cNvPr id="16" name="Picture 15" descr="A graph with blue dots&#10;&#10;AI-generated content may be incorrect.">
            <a:extLst>
              <a:ext uri="{FF2B5EF4-FFF2-40B4-BE49-F238E27FC236}">
                <a16:creationId xmlns:a16="http://schemas.microsoft.com/office/drawing/2014/main" id="{DAC0E588-FC60-20E4-F09B-F7FDCC752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63" y="1252095"/>
            <a:ext cx="6250769" cy="41929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F3B59-EC45-ECD3-97C4-CDF649D1AF11}"/>
              </a:ext>
            </a:extLst>
          </p:cNvPr>
          <p:cNvCxnSpPr/>
          <p:nvPr/>
        </p:nvCxnSpPr>
        <p:spPr>
          <a:xfrm>
            <a:off x="8321615" y="1708030"/>
            <a:ext cx="0" cy="328954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CB23B5-4C4E-9481-B44E-F4B22C7F65D9}"/>
              </a:ext>
            </a:extLst>
          </p:cNvPr>
          <p:cNvCxnSpPr/>
          <p:nvPr/>
        </p:nvCxnSpPr>
        <p:spPr>
          <a:xfrm>
            <a:off x="5808453" y="3490823"/>
            <a:ext cx="540013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159F94-98D7-BF8E-01BB-7B5825E77F4E}"/>
              </a:ext>
            </a:extLst>
          </p:cNvPr>
          <p:cNvSpPr txBox="1"/>
          <p:nvPr/>
        </p:nvSpPr>
        <p:spPr>
          <a:xfrm>
            <a:off x="6177279" y="1895279"/>
            <a:ext cx="170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Good Home </a:t>
            </a:r>
          </a:p>
          <a:p>
            <a:r>
              <a:rPr lang="en-US" b="1" dirty="0">
                <a:solidFill>
                  <a:srgbClr val="FF0000"/>
                </a:solidFill>
              </a:rPr>
              <a:t>Bad Away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04A75-960D-F903-4882-4FA6BDE43D2E}"/>
              </a:ext>
            </a:extLst>
          </p:cNvPr>
          <p:cNvSpPr txBox="1"/>
          <p:nvPr/>
        </p:nvSpPr>
        <p:spPr>
          <a:xfrm>
            <a:off x="9784244" y="2639314"/>
            <a:ext cx="163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Good Teams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DC88A-3E41-E1EA-846F-5CD937B69AEF}"/>
              </a:ext>
            </a:extLst>
          </p:cNvPr>
          <p:cNvSpPr txBox="1"/>
          <p:nvPr/>
        </p:nvSpPr>
        <p:spPr>
          <a:xfrm>
            <a:off x="9217098" y="4096588"/>
            <a:ext cx="163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Bad Home</a:t>
            </a:r>
          </a:p>
          <a:p>
            <a:r>
              <a:rPr lang="en-US" b="1" dirty="0">
                <a:solidFill>
                  <a:srgbClr val="00B050"/>
                </a:solidFill>
              </a:rPr>
              <a:t>Good Away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A0DAE4-B52A-E2A2-283D-C2F9D4CD8F31}"/>
              </a:ext>
            </a:extLst>
          </p:cNvPr>
          <p:cNvSpPr txBox="1"/>
          <p:nvPr/>
        </p:nvSpPr>
        <p:spPr>
          <a:xfrm>
            <a:off x="7037176" y="4026615"/>
            <a:ext cx="138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Bad Teams</a:t>
            </a:r>
          </a:p>
        </p:txBody>
      </p:sp>
    </p:spTree>
    <p:extLst>
      <p:ext uri="{BB962C8B-B14F-4D97-AF65-F5344CB8AC3E}">
        <p14:creationId xmlns:p14="http://schemas.microsoft.com/office/powerpoint/2010/main" val="11434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0BC020-BDBF-49EB-9898-BAB5BF55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950C64-5D81-40F1-9601-8BA0D63BA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28E95-7727-4E19-8A88-6EC4FF9F4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860" y="3574207"/>
            <a:ext cx="7729729" cy="855406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Offense + Defense Performance Impacts</a:t>
            </a:r>
          </a:p>
        </p:txBody>
      </p:sp>
      <p:pic>
        <p:nvPicPr>
          <p:cNvPr id="12" name="Picture 1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7BA8DC5-2D1A-1421-4338-1F4333065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085" y="643467"/>
            <a:ext cx="3873164" cy="2576105"/>
          </a:xfrm>
          <a:prstGeom prst="rect">
            <a:avLst/>
          </a:prstGeom>
        </p:spPr>
      </p:pic>
      <p:pic>
        <p:nvPicPr>
          <p:cNvPr id="9" name="Content Placeholder 8" descr="A graph of different colored columns&#10;&#10;AI-generated content may be incorrect.">
            <a:extLst>
              <a:ext uri="{FF2B5EF4-FFF2-40B4-BE49-F238E27FC236}">
                <a16:creationId xmlns:a16="http://schemas.microsoft.com/office/drawing/2014/main" id="{D0428062-CB31-7028-EFD3-459104A7D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127" y="643468"/>
            <a:ext cx="3840413" cy="2576104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0947248-2834-F039-C51F-3A642BA6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4574819"/>
            <a:ext cx="7715177" cy="190649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Created bar plots to depict the advantage or disadvantage</a:t>
            </a:r>
          </a:p>
          <a:p>
            <a:r>
              <a:rPr lang="en-US" dirty="0">
                <a:solidFill>
                  <a:schemeClr val="bg1"/>
                </a:solidFill>
              </a:rPr>
              <a:t>Green = Better home metric (More points scored or Fewer points allowed)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Examples: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Miami – Better Offense at home but worse Defense (Higher Scoring Home Games)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Los Angeles – Both teams underperformed significantly at home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Known for drawing large away crowds</a:t>
            </a:r>
          </a:p>
        </p:txBody>
      </p:sp>
    </p:spTree>
    <p:extLst>
      <p:ext uri="{BB962C8B-B14F-4D97-AF65-F5344CB8AC3E}">
        <p14:creationId xmlns:p14="http://schemas.microsoft.com/office/powerpoint/2010/main" val="124428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C556-99C8-0EDD-9F78-B14BC737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400" dirty="0"/>
              <a:t>Data Impacts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D2349-E4DB-BBA9-D5F2-AE5462135C44}"/>
              </a:ext>
            </a:extLst>
          </p:cNvPr>
          <p:cNvSpPr txBox="1"/>
          <p:nvPr/>
        </p:nvSpPr>
        <p:spPr>
          <a:xfrm>
            <a:off x="804672" y="2640692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Playoffs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Teams with best records in each conference receive “Home-Field Advantage” for playoffs</a:t>
            </a:r>
          </a:p>
          <a:p>
            <a:pPr marL="1200150" lvl="2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Analyzing whether this helps the best teams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Coaches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Preparing for an opponent knowing that they are better in one situation or another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 affect plays called by the coaches and change the overall team strategy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Bettors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Often a home team is favored by a few points more because of being the home team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Either helps the sports books set fairer lines or helps bettors invest in better than advertised lines</a:t>
            </a:r>
          </a:p>
          <a:p>
            <a:pPr marL="285750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Schedule Makers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Attempting to balance team schedules</a:t>
            </a:r>
          </a:p>
          <a:p>
            <a:pPr marL="742950" lvl="1"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Avoid forcing teams to be at other disadvantages knowingly ahead of the game</a:t>
            </a:r>
          </a:p>
        </p:txBody>
      </p:sp>
      <p:pic>
        <p:nvPicPr>
          <p:cNvPr id="4099" name="Picture 3" descr="Image result for nfl qb ear cover from noise">
            <a:extLst>
              <a:ext uri="{FF2B5EF4-FFF2-40B4-BE49-F238E27FC236}">
                <a16:creationId xmlns:a16="http://schemas.microsoft.com/office/drawing/2014/main" id="{760EE25A-80B1-BC0A-FE82-C926B0A28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08" r="32152" b="-1"/>
          <a:stretch/>
        </p:blipFill>
        <p:spPr bwMode="auto">
          <a:xfrm>
            <a:off x="7534654" y="10"/>
            <a:ext cx="465734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38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54B7-793E-A057-52DA-D1325647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+ Future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7AC1B-76A8-501D-F052-E418C2A749D5}"/>
              </a:ext>
            </a:extLst>
          </p:cNvPr>
          <p:cNvSpPr txBox="1"/>
          <p:nvPr/>
        </p:nvSpPr>
        <p:spPr>
          <a:xfrm>
            <a:off x="2150853" y="2438400"/>
            <a:ext cx="79075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Home-Field Advantage has very minimal performance 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Still advantageous to be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Future Research: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to other seasons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Are certain teams naturally “home advantageous teams”?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Playoff only impacts (Compare with regular season)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External Factors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Weather Impact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Altitude (Miami vs. Denver)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Time between games/Travel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07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746</TotalTime>
  <Words>478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Analyzing Home vs. Away Performance in the NFL</vt:lpstr>
      <vt:lpstr>Quick Background Information</vt:lpstr>
      <vt:lpstr>Data Source</vt:lpstr>
      <vt:lpstr>Overall Win Percentage</vt:lpstr>
      <vt:lpstr>Offense + Defense Performance Impacts</vt:lpstr>
      <vt:lpstr>Data Impacts</vt:lpstr>
      <vt:lpstr>Takeaways + 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Florio, Paul</dc:creator>
  <cp:lastModifiedBy>Florio, Paul</cp:lastModifiedBy>
  <cp:revision>6</cp:revision>
  <dcterms:created xsi:type="dcterms:W3CDTF">2025-02-16T18:18:39Z</dcterms:created>
  <dcterms:modified xsi:type="dcterms:W3CDTF">2025-02-18T04:54:07Z</dcterms:modified>
</cp:coreProperties>
</file>