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Raleway SemiBold"/>
      <p:regular r:id="rId25"/>
      <p:bold r:id="rId26"/>
      <p:italic r:id="rId27"/>
      <p:boldItalic r:id="rId28"/>
    </p:embeddedFont>
    <p:embeddedFont>
      <p:font typeface="Raleway ExtraBold"/>
      <p:bold r:id="rId29"/>
      <p:boldItalic r:id="rId30"/>
    </p:embeddedFont>
    <p:embeddedFont>
      <p:font typeface="Raleway Medium"/>
      <p:regular r:id="rId31"/>
      <p:bold r:id="rId32"/>
      <p:italic r:id="rId33"/>
      <p:boldItalic r:id="rId34"/>
    </p:embeddedFont>
    <p:embeddedFont>
      <p:font typeface="PT Sans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69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69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SemiBold-bold.fntdata"/><Relationship Id="rId25" Type="http://schemas.openxmlformats.org/officeDocument/2006/relationships/font" Target="fonts/RalewaySemiBold-regular.fntdata"/><Relationship Id="rId28" Type="http://schemas.openxmlformats.org/officeDocument/2006/relationships/font" Target="fonts/RalewaySemiBold-boldItalic.fntdata"/><Relationship Id="rId27" Type="http://schemas.openxmlformats.org/officeDocument/2006/relationships/font" Target="fonts/Raleway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Medium-regular.fntdata"/><Relationship Id="rId30" Type="http://schemas.openxmlformats.org/officeDocument/2006/relationships/font" Target="fonts/RalewayExtraBold-boldItalic.fntdata"/><Relationship Id="rId11" Type="http://schemas.openxmlformats.org/officeDocument/2006/relationships/slide" Target="slides/slide6.xml"/><Relationship Id="rId33" Type="http://schemas.openxmlformats.org/officeDocument/2006/relationships/font" Target="fonts/RalewayMedium-italic.fntdata"/><Relationship Id="rId10" Type="http://schemas.openxmlformats.org/officeDocument/2006/relationships/slide" Target="slides/slide5.xml"/><Relationship Id="rId32" Type="http://schemas.openxmlformats.org/officeDocument/2006/relationships/font" Target="fonts/RalewayMedium-bold.fntdata"/><Relationship Id="rId13" Type="http://schemas.openxmlformats.org/officeDocument/2006/relationships/slide" Target="slides/slide8.xml"/><Relationship Id="rId35" Type="http://schemas.openxmlformats.org/officeDocument/2006/relationships/font" Target="fonts/PTSans-regular.fntdata"/><Relationship Id="rId12" Type="http://schemas.openxmlformats.org/officeDocument/2006/relationships/slide" Target="slides/slide7.xml"/><Relationship Id="rId34" Type="http://schemas.openxmlformats.org/officeDocument/2006/relationships/font" Target="fonts/Raleway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PTSans-italic.fntdata"/><Relationship Id="rId14" Type="http://schemas.openxmlformats.org/officeDocument/2006/relationships/slide" Target="slides/slide9.xml"/><Relationship Id="rId36" Type="http://schemas.openxmlformats.org/officeDocument/2006/relationships/font" Target="fonts/PTSans-bold.fntdata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5def8a64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5def8a64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5def8a648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55def8a648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5def8a64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5def8a64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5def8a64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5def8a64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5def8a6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5def8a6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5def8a64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5def8a64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897050"/>
            <a:ext cx="6651600" cy="156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324" y="3906950"/>
            <a:ext cx="6065400" cy="414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2617600" y="2118550"/>
            <a:ext cx="3908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2817525" y="3212000"/>
            <a:ext cx="3509100" cy="4173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hasCustomPrompt="1" idx="2" type="title"/>
          </p:nvPr>
        </p:nvSpPr>
        <p:spPr>
          <a:xfrm>
            <a:off x="720000" y="1615673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hasCustomPrompt="1" idx="3" type="title"/>
          </p:nvPr>
        </p:nvSpPr>
        <p:spPr>
          <a:xfrm>
            <a:off x="4572000" y="1615673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4" type="title"/>
          </p:nvPr>
        </p:nvSpPr>
        <p:spPr>
          <a:xfrm>
            <a:off x="720000" y="2706036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5" type="title"/>
          </p:nvPr>
        </p:nvSpPr>
        <p:spPr>
          <a:xfrm>
            <a:off x="4572000" y="2706036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6" type="title"/>
          </p:nvPr>
        </p:nvSpPr>
        <p:spPr>
          <a:xfrm>
            <a:off x="720000" y="3796398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4572000" y="3796398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607100" y="1762373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8" type="subTitle"/>
          </p:nvPr>
        </p:nvSpPr>
        <p:spPr>
          <a:xfrm>
            <a:off x="1607100" y="2852736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9" type="subTitle"/>
          </p:nvPr>
        </p:nvSpPr>
        <p:spPr>
          <a:xfrm>
            <a:off x="1607100" y="3943098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3" type="subTitle"/>
          </p:nvPr>
        </p:nvSpPr>
        <p:spPr>
          <a:xfrm>
            <a:off x="5459100" y="1762373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4" type="subTitle"/>
          </p:nvPr>
        </p:nvSpPr>
        <p:spPr>
          <a:xfrm>
            <a:off x="5459100" y="2852736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5" type="subTitle"/>
          </p:nvPr>
        </p:nvSpPr>
        <p:spPr>
          <a:xfrm>
            <a:off x="5459100" y="3943098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92" name="Google Shape;92;p13"/>
          <p:cNvGrpSpPr/>
          <p:nvPr/>
        </p:nvGrpSpPr>
        <p:grpSpPr>
          <a:xfrm>
            <a:off x="8424000" y="-4125"/>
            <a:ext cx="720300" cy="5143600"/>
            <a:chOff x="8424000" y="-4125"/>
            <a:chExt cx="720300" cy="5143600"/>
          </a:xfrm>
        </p:grpSpPr>
        <p:grpSp>
          <p:nvGrpSpPr>
            <p:cNvPr id="93" name="Google Shape;93;p13"/>
            <p:cNvGrpSpPr/>
            <p:nvPr/>
          </p:nvGrpSpPr>
          <p:grpSpPr>
            <a:xfrm>
              <a:off x="8584500" y="-4125"/>
              <a:ext cx="559800" cy="5143600"/>
              <a:chOff x="8584500" y="-4125"/>
              <a:chExt cx="559800" cy="5143600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8584500" y="-4125"/>
                <a:ext cx="559800" cy="1714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8584500" y="1710575"/>
                <a:ext cx="559800" cy="171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8584500" y="3424975"/>
                <a:ext cx="559800" cy="171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97" name="Google Shape;97;p13"/>
            <p:cNvSpPr/>
            <p:nvPr/>
          </p:nvSpPr>
          <p:spPr>
            <a:xfrm rot="5400000">
              <a:off x="5934900" y="2489132"/>
              <a:ext cx="5138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8" name="Google Shape;98;p13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3718663" y="959100"/>
            <a:ext cx="28725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subTitle"/>
          </p:nvPr>
        </p:nvSpPr>
        <p:spPr>
          <a:xfrm>
            <a:off x="3718675" y="2167200"/>
            <a:ext cx="4142400" cy="20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grpSp>
        <p:nvGrpSpPr>
          <p:cNvPr id="102" name="Google Shape;102;p14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103" name="Google Shape;103;p14"/>
            <p:cNvSpPr/>
            <p:nvPr/>
          </p:nvSpPr>
          <p:spPr>
            <a:xfrm flipH="1" rot="10800000">
              <a:off x="0" y="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 flipH="1" rot="10800000">
              <a:off x="8430775" y="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 flipH="1" rot="10800000">
              <a:off x="8430775" y="8571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 flipH="1" rot="10800000">
              <a:off x="8430775" y="42864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 flipH="1" rot="10800000"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flipH="1" rot="10800000">
              <a:off x="0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997325" y="1045900"/>
            <a:ext cx="4433700" cy="14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" type="subTitle"/>
          </p:nvPr>
        </p:nvSpPr>
        <p:spPr>
          <a:xfrm>
            <a:off x="3997325" y="2430553"/>
            <a:ext cx="44337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15"/>
          <p:cNvSpPr/>
          <p:nvPr>
            <p:ph idx="2" type="pic"/>
          </p:nvPr>
        </p:nvSpPr>
        <p:spPr>
          <a:xfrm>
            <a:off x="71322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3" name="Google Shape;113;p15"/>
          <p:cNvGrpSpPr/>
          <p:nvPr/>
        </p:nvGrpSpPr>
        <p:grpSpPr>
          <a:xfrm>
            <a:off x="0" y="0"/>
            <a:ext cx="713100" cy="5143500"/>
            <a:chOff x="0" y="0"/>
            <a:chExt cx="713100" cy="5143500"/>
          </a:xfrm>
        </p:grpSpPr>
        <p:sp>
          <p:nvSpPr>
            <p:cNvPr id="114" name="Google Shape;114;p15"/>
            <p:cNvSpPr/>
            <p:nvPr/>
          </p:nvSpPr>
          <p:spPr>
            <a:xfrm flipH="1" rot="10800000">
              <a:off x="0" y="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 flipH="1" rot="10800000">
              <a:off x="0" y="8571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 flipH="1" rot="10800000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7" name="Google Shape;117;p15"/>
          <p:cNvSpPr/>
          <p:nvPr/>
        </p:nvSpPr>
        <p:spPr>
          <a:xfrm flipH="1" rot="10800000">
            <a:off x="8430775" y="0"/>
            <a:ext cx="713100" cy="85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626177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713225" y="539504"/>
            <a:ext cx="419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713225" y="1237654"/>
            <a:ext cx="4195500" cy="30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22" name="Google Shape;122;p16"/>
          <p:cNvGrpSpPr/>
          <p:nvPr/>
        </p:nvGrpSpPr>
        <p:grpSpPr>
          <a:xfrm>
            <a:off x="0" y="4662000"/>
            <a:ext cx="9144000" cy="481500"/>
            <a:chOff x="0" y="4662000"/>
            <a:chExt cx="9144000" cy="481500"/>
          </a:xfrm>
        </p:grpSpPr>
        <p:sp>
          <p:nvSpPr>
            <p:cNvPr id="123" name="Google Shape;123;p16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0" y="4662000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26" name="Google Shape;126;p16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713225" y="666225"/>
            <a:ext cx="6923100" cy="7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9" name="Google Shape;129;p17"/>
          <p:cNvGrpSpPr/>
          <p:nvPr/>
        </p:nvGrpSpPr>
        <p:grpSpPr>
          <a:xfrm>
            <a:off x="0" y="0"/>
            <a:ext cx="9144000" cy="481500"/>
            <a:chOff x="0" y="4662000"/>
            <a:chExt cx="9144000" cy="481500"/>
          </a:xfrm>
        </p:grpSpPr>
        <p:sp>
          <p:nvSpPr>
            <p:cNvPr id="130" name="Google Shape;130;p17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0" y="4662000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33" name="Google Shape;133;p17"/>
          <p:cNvSpPr/>
          <p:nvPr/>
        </p:nvSpPr>
        <p:spPr>
          <a:xfrm>
            <a:off x="713225" y="476431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17"/>
          <p:cNvSpPr txBox="1"/>
          <p:nvPr>
            <p:ph idx="1" type="subTitle"/>
          </p:nvPr>
        </p:nvSpPr>
        <p:spPr>
          <a:xfrm>
            <a:off x="713225" y="1558450"/>
            <a:ext cx="69519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" type="subTitle"/>
          </p:nvPr>
        </p:nvSpPr>
        <p:spPr>
          <a:xfrm>
            <a:off x="713225" y="2785400"/>
            <a:ext cx="23697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2" type="subTitle"/>
          </p:nvPr>
        </p:nvSpPr>
        <p:spPr>
          <a:xfrm>
            <a:off x="3231361" y="2785400"/>
            <a:ext cx="23697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3" type="subTitle"/>
          </p:nvPr>
        </p:nvSpPr>
        <p:spPr>
          <a:xfrm>
            <a:off x="5749496" y="2785400"/>
            <a:ext cx="23697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4" type="subTitle"/>
          </p:nvPr>
        </p:nvSpPr>
        <p:spPr>
          <a:xfrm>
            <a:off x="713225" y="2202125"/>
            <a:ext cx="2369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5" type="subTitle"/>
          </p:nvPr>
        </p:nvSpPr>
        <p:spPr>
          <a:xfrm>
            <a:off x="3231357" y="2202125"/>
            <a:ext cx="2369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6" type="subTitle"/>
          </p:nvPr>
        </p:nvSpPr>
        <p:spPr>
          <a:xfrm>
            <a:off x="5749488" y="2202125"/>
            <a:ext cx="2369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43" name="Google Shape;143;p18"/>
          <p:cNvGrpSpPr/>
          <p:nvPr/>
        </p:nvGrpSpPr>
        <p:grpSpPr>
          <a:xfrm>
            <a:off x="8795925" y="2411700"/>
            <a:ext cx="364500" cy="2731800"/>
            <a:chOff x="8795925" y="2411700"/>
            <a:chExt cx="364500" cy="2731800"/>
          </a:xfrm>
        </p:grpSpPr>
        <p:sp>
          <p:nvSpPr>
            <p:cNvPr id="144" name="Google Shape;144;p18"/>
            <p:cNvSpPr/>
            <p:nvPr/>
          </p:nvSpPr>
          <p:spPr>
            <a:xfrm flipH="1" rot="10800000">
              <a:off x="8795925" y="4286400"/>
              <a:ext cx="3645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 flipH="1" rot="10800000">
              <a:off x="8795925" y="3429300"/>
              <a:ext cx="3645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 flipH="1" rot="10800000">
              <a:off x="8795925" y="2572200"/>
              <a:ext cx="3645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8795925" y="2411700"/>
              <a:ext cx="364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713225" y="1659425"/>
            <a:ext cx="328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2" type="subTitle"/>
          </p:nvPr>
        </p:nvSpPr>
        <p:spPr>
          <a:xfrm>
            <a:off x="4698825" y="1659425"/>
            <a:ext cx="328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3" type="subTitle"/>
          </p:nvPr>
        </p:nvSpPr>
        <p:spPr>
          <a:xfrm>
            <a:off x="713225" y="3396200"/>
            <a:ext cx="328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19"/>
          <p:cNvSpPr txBox="1"/>
          <p:nvPr>
            <p:ph idx="4" type="subTitle"/>
          </p:nvPr>
        </p:nvSpPr>
        <p:spPr>
          <a:xfrm>
            <a:off x="4698825" y="3396200"/>
            <a:ext cx="328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5" type="subTitle"/>
          </p:nvPr>
        </p:nvSpPr>
        <p:spPr>
          <a:xfrm>
            <a:off x="713225" y="13384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6" type="subTitle"/>
          </p:nvPr>
        </p:nvSpPr>
        <p:spPr>
          <a:xfrm>
            <a:off x="713225" y="30752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7" type="subTitle"/>
          </p:nvPr>
        </p:nvSpPr>
        <p:spPr>
          <a:xfrm>
            <a:off x="4698825" y="13384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8" type="subTitle"/>
          </p:nvPr>
        </p:nvSpPr>
        <p:spPr>
          <a:xfrm>
            <a:off x="4698825" y="30752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59" name="Google Shape;159;p19"/>
          <p:cNvGrpSpPr/>
          <p:nvPr/>
        </p:nvGrpSpPr>
        <p:grpSpPr>
          <a:xfrm>
            <a:off x="0" y="3429300"/>
            <a:ext cx="9160425" cy="1714200"/>
            <a:chOff x="0" y="3429300"/>
            <a:chExt cx="9160425" cy="1714200"/>
          </a:xfrm>
        </p:grpSpPr>
        <p:grpSp>
          <p:nvGrpSpPr>
            <p:cNvPr id="160" name="Google Shape;160;p19"/>
            <p:cNvGrpSpPr/>
            <p:nvPr/>
          </p:nvGrpSpPr>
          <p:grpSpPr>
            <a:xfrm>
              <a:off x="8795925" y="3429300"/>
              <a:ext cx="364500" cy="1714200"/>
              <a:chOff x="8795925" y="3429300"/>
              <a:chExt cx="364500" cy="1714200"/>
            </a:xfrm>
          </p:grpSpPr>
          <p:sp>
            <p:nvSpPr>
              <p:cNvPr id="161" name="Google Shape;161;p19"/>
              <p:cNvSpPr/>
              <p:nvPr/>
            </p:nvSpPr>
            <p:spPr>
              <a:xfrm flipH="1" rot="10800000">
                <a:off x="8795925" y="4286400"/>
                <a:ext cx="364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2" name="Google Shape;162;p19"/>
              <p:cNvSpPr/>
              <p:nvPr/>
            </p:nvSpPr>
            <p:spPr>
              <a:xfrm flipH="1" rot="10800000">
                <a:off x="8795925" y="3429300"/>
                <a:ext cx="364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63" name="Google Shape;163;p19"/>
            <p:cNvGrpSpPr/>
            <p:nvPr/>
          </p:nvGrpSpPr>
          <p:grpSpPr>
            <a:xfrm>
              <a:off x="0" y="3429300"/>
              <a:ext cx="364500" cy="1714200"/>
              <a:chOff x="0" y="3429300"/>
              <a:chExt cx="364500" cy="1714200"/>
            </a:xfrm>
          </p:grpSpPr>
          <p:sp>
            <p:nvSpPr>
              <p:cNvPr id="164" name="Google Shape;164;p19"/>
              <p:cNvSpPr/>
              <p:nvPr/>
            </p:nvSpPr>
            <p:spPr>
              <a:xfrm flipH="1" rot="10800000">
                <a:off x="0" y="4286400"/>
                <a:ext cx="3645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 flipH="1" rot="10800000">
                <a:off x="0" y="3429300"/>
                <a:ext cx="364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6" name="Google Shape;166;p19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" type="subTitle"/>
          </p:nvPr>
        </p:nvSpPr>
        <p:spPr>
          <a:xfrm>
            <a:off x="713100" y="15577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2" type="subTitle"/>
          </p:nvPr>
        </p:nvSpPr>
        <p:spPr>
          <a:xfrm>
            <a:off x="3455250" y="15577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3" type="subTitle"/>
          </p:nvPr>
        </p:nvSpPr>
        <p:spPr>
          <a:xfrm>
            <a:off x="713100" y="328805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>
            <p:ph idx="4" type="subTitle"/>
          </p:nvPr>
        </p:nvSpPr>
        <p:spPr>
          <a:xfrm>
            <a:off x="3455250" y="328805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3" name="Google Shape;173;p20"/>
          <p:cNvSpPr txBox="1"/>
          <p:nvPr>
            <p:ph idx="5" type="subTitle"/>
          </p:nvPr>
        </p:nvSpPr>
        <p:spPr>
          <a:xfrm>
            <a:off x="6197400" y="155776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" name="Google Shape;174;p20"/>
          <p:cNvSpPr txBox="1"/>
          <p:nvPr>
            <p:ph idx="6" type="subTitle"/>
          </p:nvPr>
        </p:nvSpPr>
        <p:spPr>
          <a:xfrm>
            <a:off x="6197400" y="328805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20"/>
          <p:cNvSpPr txBox="1"/>
          <p:nvPr>
            <p:ph idx="7" type="subTitle"/>
          </p:nvPr>
        </p:nvSpPr>
        <p:spPr>
          <a:xfrm>
            <a:off x="713100" y="1307112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6" name="Google Shape;176;p20"/>
          <p:cNvSpPr txBox="1"/>
          <p:nvPr>
            <p:ph idx="8" type="subTitle"/>
          </p:nvPr>
        </p:nvSpPr>
        <p:spPr>
          <a:xfrm>
            <a:off x="3457650" y="1307112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7" name="Google Shape;177;p20"/>
          <p:cNvSpPr txBox="1"/>
          <p:nvPr>
            <p:ph idx="9" type="subTitle"/>
          </p:nvPr>
        </p:nvSpPr>
        <p:spPr>
          <a:xfrm>
            <a:off x="6199800" y="1307112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" name="Google Shape;178;p20"/>
          <p:cNvSpPr txBox="1"/>
          <p:nvPr>
            <p:ph idx="13" type="subTitle"/>
          </p:nvPr>
        </p:nvSpPr>
        <p:spPr>
          <a:xfrm>
            <a:off x="713100" y="3034188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9" name="Google Shape;179;p20"/>
          <p:cNvSpPr txBox="1"/>
          <p:nvPr>
            <p:ph idx="14" type="subTitle"/>
          </p:nvPr>
        </p:nvSpPr>
        <p:spPr>
          <a:xfrm>
            <a:off x="3457650" y="3034193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0" name="Google Shape;180;p20"/>
          <p:cNvSpPr txBox="1"/>
          <p:nvPr>
            <p:ph idx="15" type="subTitle"/>
          </p:nvPr>
        </p:nvSpPr>
        <p:spPr>
          <a:xfrm>
            <a:off x="6199800" y="3034193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81" name="Google Shape;181;p20"/>
          <p:cNvGrpSpPr/>
          <p:nvPr/>
        </p:nvGrpSpPr>
        <p:grpSpPr>
          <a:xfrm>
            <a:off x="0" y="4661988"/>
            <a:ext cx="9144000" cy="481513"/>
            <a:chOff x="0" y="4661988"/>
            <a:chExt cx="9144000" cy="481513"/>
          </a:xfrm>
        </p:grpSpPr>
        <p:sp>
          <p:nvSpPr>
            <p:cNvPr id="182" name="Google Shape;182;p20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0" y="4661988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5" name="Google Shape;185;p20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858075" y="1948525"/>
            <a:ext cx="3918900" cy="19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4963434" y="924863"/>
            <a:ext cx="954000" cy="954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/>
          <p:nvPr>
            <p:ph idx="3" type="pic"/>
          </p:nvPr>
        </p:nvSpPr>
        <p:spPr>
          <a:xfrm>
            <a:off x="1322338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" name="Google Shape;15;p3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16" name="Google Shape;16;p3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flipH="1" rot="10800000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flipH="1" rot="10800000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 rot="10800000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hasCustomPrompt="1" type="title"/>
          </p:nvPr>
        </p:nvSpPr>
        <p:spPr>
          <a:xfrm>
            <a:off x="3287850" y="2064188"/>
            <a:ext cx="2568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21"/>
          <p:cNvSpPr txBox="1"/>
          <p:nvPr>
            <p:ph idx="1" type="subTitle"/>
          </p:nvPr>
        </p:nvSpPr>
        <p:spPr>
          <a:xfrm>
            <a:off x="3287850" y="2746902"/>
            <a:ext cx="2568300" cy="3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9" name="Google Shape;189;p21"/>
          <p:cNvSpPr txBox="1"/>
          <p:nvPr>
            <p:ph hasCustomPrompt="1" idx="2" type="title"/>
          </p:nvPr>
        </p:nvSpPr>
        <p:spPr>
          <a:xfrm>
            <a:off x="3287850" y="915175"/>
            <a:ext cx="2568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1"/>
          <p:cNvSpPr txBox="1"/>
          <p:nvPr>
            <p:ph idx="3" type="subTitle"/>
          </p:nvPr>
        </p:nvSpPr>
        <p:spPr>
          <a:xfrm>
            <a:off x="3287850" y="1597879"/>
            <a:ext cx="2568300" cy="3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1" name="Google Shape;191;p21"/>
          <p:cNvSpPr txBox="1"/>
          <p:nvPr>
            <p:ph hasCustomPrompt="1" idx="4" type="title"/>
          </p:nvPr>
        </p:nvSpPr>
        <p:spPr>
          <a:xfrm>
            <a:off x="3287850" y="3213200"/>
            <a:ext cx="25683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1"/>
          <p:cNvSpPr txBox="1"/>
          <p:nvPr>
            <p:ph idx="5" type="subTitle"/>
          </p:nvPr>
        </p:nvSpPr>
        <p:spPr>
          <a:xfrm>
            <a:off x="3287850" y="3895925"/>
            <a:ext cx="2568300" cy="3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193" name="Google Shape;193;p21"/>
          <p:cNvGrpSpPr/>
          <p:nvPr/>
        </p:nvGrpSpPr>
        <p:grpSpPr>
          <a:xfrm>
            <a:off x="3847050" y="378431"/>
            <a:ext cx="1449900" cy="4386056"/>
            <a:chOff x="3847050" y="378431"/>
            <a:chExt cx="1449900" cy="4386056"/>
          </a:xfrm>
        </p:grpSpPr>
        <p:sp>
          <p:nvSpPr>
            <p:cNvPr id="194" name="Google Shape;194;p21"/>
            <p:cNvSpPr/>
            <p:nvPr/>
          </p:nvSpPr>
          <p:spPr>
            <a:xfrm>
              <a:off x="3847050" y="378431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3847050" y="4603988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8" name="Google Shape;198;p22"/>
          <p:cNvGrpSpPr/>
          <p:nvPr/>
        </p:nvGrpSpPr>
        <p:grpSpPr>
          <a:xfrm>
            <a:off x="0" y="275063"/>
            <a:ext cx="9144000" cy="4868438"/>
            <a:chOff x="0" y="275063"/>
            <a:chExt cx="9144000" cy="4868438"/>
          </a:xfrm>
        </p:grpSpPr>
        <p:sp>
          <p:nvSpPr>
            <p:cNvPr id="199" name="Google Shape;199;p22"/>
            <p:cNvSpPr/>
            <p:nvPr/>
          </p:nvSpPr>
          <p:spPr>
            <a:xfrm>
              <a:off x="713225" y="275063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0" name="Google Shape;200;p22"/>
            <p:cNvGrpSpPr/>
            <p:nvPr/>
          </p:nvGrpSpPr>
          <p:grpSpPr>
            <a:xfrm>
              <a:off x="0" y="4822500"/>
              <a:ext cx="9144000" cy="321000"/>
              <a:chOff x="0" y="4822500"/>
              <a:chExt cx="9144000" cy="321000"/>
            </a:xfrm>
          </p:grpSpPr>
          <p:sp>
            <p:nvSpPr>
              <p:cNvPr id="201" name="Google Shape;201;p22"/>
              <p:cNvSpPr/>
              <p:nvPr/>
            </p:nvSpPr>
            <p:spPr>
              <a:xfrm>
                <a:off x="0" y="4983000"/>
                <a:ext cx="91440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2" name="Google Shape;202;p22"/>
              <p:cNvSpPr/>
              <p:nvPr/>
            </p:nvSpPr>
            <p:spPr>
              <a:xfrm>
                <a:off x="0" y="4822500"/>
                <a:ext cx="91440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203" name="Google Shape;203;p22"/>
          <p:cNvGrpSpPr/>
          <p:nvPr/>
        </p:nvGrpSpPr>
        <p:grpSpPr>
          <a:xfrm>
            <a:off x="8430775" y="0"/>
            <a:ext cx="713318" cy="857100"/>
            <a:chOff x="8430775" y="0"/>
            <a:chExt cx="713318" cy="857100"/>
          </a:xfrm>
        </p:grpSpPr>
        <p:sp>
          <p:nvSpPr>
            <p:cNvPr id="204" name="Google Shape;204;p22"/>
            <p:cNvSpPr/>
            <p:nvPr/>
          </p:nvSpPr>
          <p:spPr>
            <a:xfrm flipH="1" rot="10800000">
              <a:off x="8787393" y="0"/>
              <a:ext cx="356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 flipH="1" rot="10800000">
              <a:off x="8430775" y="0"/>
              <a:ext cx="356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8" name="Google Shape;208;p23"/>
          <p:cNvGrpSpPr/>
          <p:nvPr/>
        </p:nvGrpSpPr>
        <p:grpSpPr>
          <a:xfrm>
            <a:off x="-100" y="3429300"/>
            <a:ext cx="1433325" cy="1714200"/>
            <a:chOff x="-100" y="3429300"/>
            <a:chExt cx="1433325" cy="1714200"/>
          </a:xfrm>
        </p:grpSpPr>
        <p:sp>
          <p:nvSpPr>
            <p:cNvPr id="209" name="Google Shape;209;p23"/>
            <p:cNvSpPr/>
            <p:nvPr/>
          </p:nvSpPr>
          <p:spPr>
            <a:xfrm>
              <a:off x="720125" y="42864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-100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-100" y="34293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12" name="Google Shape;212;p23"/>
          <p:cNvSpPr/>
          <p:nvPr/>
        </p:nvSpPr>
        <p:spPr>
          <a:xfrm>
            <a:off x="713000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5" name="Google Shape;215;p24"/>
          <p:cNvGrpSpPr/>
          <p:nvPr/>
        </p:nvGrpSpPr>
        <p:grpSpPr>
          <a:xfrm>
            <a:off x="0" y="0"/>
            <a:ext cx="9144000" cy="5160150"/>
            <a:chOff x="0" y="0"/>
            <a:chExt cx="9144000" cy="5160150"/>
          </a:xfrm>
        </p:grpSpPr>
        <p:grpSp>
          <p:nvGrpSpPr>
            <p:cNvPr id="216" name="Google Shape;216;p24"/>
            <p:cNvGrpSpPr/>
            <p:nvPr/>
          </p:nvGrpSpPr>
          <p:grpSpPr>
            <a:xfrm>
              <a:off x="0" y="3445950"/>
              <a:ext cx="568500" cy="1714200"/>
              <a:chOff x="0" y="3445950"/>
              <a:chExt cx="568500" cy="1714200"/>
            </a:xfrm>
          </p:grpSpPr>
          <p:sp>
            <p:nvSpPr>
              <p:cNvPr id="217" name="Google Shape;217;p24"/>
              <p:cNvSpPr/>
              <p:nvPr/>
            </p:nvSpPr>
            <p:spPr>
              <a:xfrm flipH="1" rot="10800000">
                <a:off x="0" y="4303050"/>
                <a:ext cx="568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 flipH="1" rot="10800000">
                <a:off x="0" y="3445950"/>
                <a:ext cx="568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19" name="Google Shape;219;p24"/>
            <p:cNvGrpSpPr/>
            <p:nvPr/>
          </p:nvGrpSpPr>
          <p:grpSpPr>
            <a:xfrm>
              <a:off x="8575500" y="0"/>
              <a:ext cx="568500" cy="5160150"/>
              <a:chOff x="8575500" y="0"/>
              <a:chExt cx="568500" cy="5160150"/>
            </a:xfrm>
          </p:grpSpPr>
          <p:sp>
            <p:nvSpPr>
              <p:cNvPr id="220" name="Google Shape;220;p24"/>
              <p:cNvSpPr/>
              <p:nvPr/>
            </p:nvSpPr>
            <p:spPr>
              <a:xfrm flipH="1" rot="10800000">
                <a:off x="8575500" y="4303050"/>
                <a:ext cx="568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 flipH="1" rot="10800000">
                <a:off x="8575500" y="3445950"/>
                <a:ext cx="5685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 flipH="1" rot="10800000">
                <a:off x="8575500" y="0"/>
                <a:ext cx="568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23" name="Google Shape;223;p24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6" name="Google Shape;226;p25"/>
          <p:cNvGrpSpPr/>
          <p:nvPr/>
        </p:nvGrpSpPr>
        <p:grpSpPr>
          <a:xfrm>
            <a:off x="0" y="0"/>
            <a:ext cx="9145075" cy="5143500"/>
            <a:chOff x="0" y="0"/>
            <a:chExt cx="9145075" cy="5143500"/>
          </a:xfrm>
        </p:grpSpPr>
        <p:sp>
          <p:nvSpPr>
            <p:cNvPr id="227" name="Google Shape;227;p25"/>
            <p:cNvSpPr/>
            <p:nvPr/>
          </p:nvSpPr>
          <p:spPr>
            <a:xfrm flipH="1" rot="10800000">
              <a:off x="0" y="4286400"/>
              <a:ext cx="7143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 flipH="1" rot="10800000">
              <a:off x="0" y="3429300"/>
              <a:ext cx="7143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 flipH="1" rot="10800000">
              <a:off x="0" y="2572200"/>
              <a:ext cx="7143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 flipH="1" rot="10800000">
              <a:off x="8430775" y="0"/>
              <a:ext cx="7143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 flipH="1" rot="10800000">
              <a:off x="8430775" y="4286400"/>
              <a:ext cx="7143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32" name="Google Shape;232;p25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5" name="Google Shape;235;p26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236" name="Google Shape;236;p26"/>
            <p:cNvSpPr/>
            <p:nvPr/>
          </p:nvSpPr>
          <p:spPr>
            <a:xfrm flipH="1" rot="10800000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 flipH="1" rot="10800000">
              <a:off x="0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 flipH="1" rot="10800000">
              <a:off x="8430775" y="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 flipH="1" rot="10800000">
              <a:off x="8430775" y="8571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8430775" y="1714200"/>
              <a:ext cx="7131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41" name="Google Shape;241;p26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4" name="Google Shape;244;p27"/>
          <p:cNvGrpSpPr/>
          <p:nvPr/>
        </p:nvGrpSpPr>
        <p:grpSpPr>
          <a:xfrm>
            <a:off x="0" y="3275875"/>
            <a:ext cx="9144000" cy="1863925"/>
            <a:chOff x="0" y="3275875"/>
            <a:chExt cx="9144000" cy="1863925"/>
          </a:xfrm>
        </p:grpSpPr>
        <p:sp>
          <p:nvSpPr>
            <p:cNvPr id="245" name="Google Shape;245;p27"/>
            <p:cNvSpPr/>
            <p:nvPr/>
          </p:nvSpPr>
          <p:spPr>
            <a:xfrm flipH="1" rot="10800000">
              <a:off x="0" y="4282700"/>
              <a:ext cx="7083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46" name="Google Shape;246;p27"/>
            <p:cNvGrpSpPr/>
            <p:nvPr/>
          </p:nvGrpSpPr>
          <p:grpSpPr>
            <a:xfrm>
              <a:off x="8435700" y="3275875"/>
              <a:ext cx="708300" cy="1863925"/>
              <a:chOff x="8435700" y="3275875"/>
              <a:chExt cx="708300" cy="1863925"/>
            </a:xfrm>
          </p:grpSpPr>
          <p:sp>
            <p:nvSpPr>
              <p:cNvPr id="247" name="Google Shape;247;p27"/>
              <p:cNvSpPr/>
              <p:nvPr/>
            </p:nvSpPr>
            <p:spPr>
              <a:xfrm>
                <a:off x="8435700" y="3275875"/>
                <a:ext cx="7083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 flipH="1" rot="10800000">
                <a:off x="8435700" y="4282700"/>
                <a:ext cx="7083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 flipH="1" rot="10800000">
                <a:off x="8435700" y="3436375"/>
                <a:ext cx="7083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50" name="Google Shape;250;p27"/>
            <p:cNvSpPr/>
            <p:nvPr/>
          </p:nvSpPr>
          <p:spPr>
            <a:xfrm>
              <a:off x="0" y="4132975"/>
              <a:ext cx="7083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51" name="Google Shape;251;p27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4" name="Google Shape;254;p28"/>
          <p:cNvSpPr txBox="1"/>
          <p:nvPr>
            <p:ph idx="1" type="subTitle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255" name="Google Shape;255;p28"/>
          <p:cNvSpPr/>
          <p:nvPr>
            <p:ph idx="2" type="pic"/>
          </p:nvPr>
        </p:nvSpPr>
        <p:spPr>
          <a:xfrm>
            <a:off x="5479825" y="539500"/>
            <a:ext cx="29508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56" name="Google Shape;256;p28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257" name="Google Shape;257;p28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60" name="Google Shape;260;p28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4253750" y="769400"/>
            <a:ext cx="39558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3" name="Google Shape;263;p29"/>
          <p:cNvSpPr txBox="1"/>
          <p:nvPr>
            <p:ph idx="1" type="subTitle"/>
          </p:nvPr>
        </p:nvSpPr>
        <p:spPr>
          <a:xfrm>
            <a:off x="4253750" y="1859617"/>
            <a:ext cx="36840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4" name="Google Shape;264;p29"/>
          <p:cNvSpPr txBox="1"/>
          <p:nvPr/>
        </p:nvSpPr>
        <p:spPr>
          <a:xfrm>
            <a:off x="4253760" y="3320333"/>
            <a:ext cx="36840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and includes icons, infographics &amp; images by </a:t>
            </a:r>
            <a:r>
              <a:rPr b="1" lang="en" sz="1200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endParaRPr sz="1200" u="sng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0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267" name="Google Shape;267;p30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 flipH="1" rot="10800000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 flipH="1" rot="10800000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 flipH="1" rot="10800000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1350150"/>
            <a:ext cx="2776200" cy="1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25" y="2469150"/>
            <a:ext cx="2776200" cy="1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1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276" name="Google Shape;276;p31"/>
            <p:cNvSpPr/>
            <p:nvPr/>
          </p:nvSpPr>
          <p:spPr>
            <a:xfrm flipH="1" rot="10800000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 flipH="1" rot="10800000">
              <a:off x="0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 flipH="1" rot="10800000">
              <a:off x="8430775" y="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 flipH="1" rot="10800000">
              <a:off x="8430775" y="8571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430775" y="1714200"/>
              <a:ext cx="7131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81" name="Google Shape;281;p31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1628225" y="3279925"/>
            <a:ext cx="62676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628225" y="1845299"/>
            <a:ext cx="62676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1628225" y="1588175"/>
            <a:ext cx="6267600" cy="3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1628225" y="3022850"/>
            <a:ext cx="6267600" cy="3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32" name="Google Shape;32;p5"/>
          <p:cNvGrpSpPr/>
          <p:nvPr/>
        </p:nvGrpSpPr>
        <p:grpSpPr>
          <a:xfrm>
            <a:off x="0" y="4661988"/>
            <a:ext cx="9144000" cy="481513"/>
            <a:chOff x="0" y="4661988"/>
            <a:chExt cx="9144000" cy="481513"/>
          </a:xfrm>
        </p:grpSpPr>
        <p:sp>
          <p:nvSpPr>
            <p:cNvPr id="33" name="Google Shape;33;p5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0" y="4661988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" name="Google Shape;36;p5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0" y="3429300"/>
            <a:ext cx="9141475" cy="1714200"/>
            <a:chOff x="0" y="3429300"/>
            <a:chExt cx="9141475" cy="1714200"/>
          </a:xfrm>
        </p:grpSpPr>
        <p:sp>
          <p:nvSpPr>
            <p:cNvPr id="40" name="Google Shape;40;p6"/>
            <p:cNvSpPr/>
            <p:nvPr/>
          </p:nvSpPr>
          <p:spPr>
            <a:xfrm flipH="1" rot="10800000">
              <a:off x="0" y="4286400"/>
              <a:ext cx="710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 flipH="1" rot="10800000">
              <a:off x="0" y="3429300"/>
              <a:ext cx="710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 flipH="1" rot="10800000">
              <a:off x="8430775" y="4286400"/>
              <a:ext cx="710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8430775" y="4125900"/>
              <a:ext cx="710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4" name="Google Shape;44;p6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713225" y="845825"/>
            <a:ext cx="4294800" cy="12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713225" y="2141075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48" name="Google Shape;48;p7"/>
          <p:cNvSpPr/>
          <p:nvPr>
            <p:ph idx="2" type="pic"/>
          </p:nvPr>
        </p:nvSpPr>
        <p:spPr>
          <a:xfrm>
            <a:off x="5479825" y="539500"/>
            <a:ext cx="29508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50" name="Google Shape;50;p7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3" name="Google Shape;53;p7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6" name="Google Shape;56;p8"/>
          <p:cNvGrpSpPr/>
          <p:nvPr/>
        </p:nvGrpSpPr>
        <p:grpSpPr>
          <a:xfrm>
            <a:off x="8424000" y="-4125"/>
            <a:ext cx="720300" cy="5143600"/>
            <a:chOff x="8424000" y="-4125"/>
            <a:chExt cx="720300" cy="5143600"/>
          </a:xfrm>
        </p:grpSpPr>
        <p:grpSp>
          <p:nvGrpSpPr>
            <p:cNvPr id="57" name="Google Shape;57;p8"/>
            <p:cNvGrpSpPr/>
            <p:nvPr/>
          </p:nvGrpSpPr>
          <p:grpSpPr>
            <a:xfrm>
              <a:off x="8584500" y="-4125"/>
              <a:ext cx="559800" cy="5143600"/>
              <a:chOff x="8584500" y="-4125"/>
              <a:chExt cx="559800" cy="5143600"/>
            </a:xfrm>
          </p:grpSpPr>
          <p:sp>
            <p:nvSpPr>
              <p:cNvPr id="58" name="Google Shape;58;p8"/>
              <p:cNvSpPr/>
              <p:nvPr/>
            </p:nvSpPr>
            <p:spPr>
              <a:xfrm>
                <a:off x="8584500" y="-4125"/>
                <a:ext cx="559800" cy="1714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9" name="Google Shape;59;p8"/>
              <p:cNvSpPr/>
              <p:nvPr/>
            </p:nvSpPr>
            <p:spPr>
              <a:xfrm>
                <a:off x="8584500" y="1710575"/>
                <a:ext cx="559800" cy="171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>
                <a:off x="8584500" y="3424975"/>
                <a:ext cx="559800" cy="171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61" name="Google Shape;61;p8"/>
            <p:cNvSpPr/>
            <p:nvPr/>
          </p:nvSpPr>
          <p:spPr>
            <a:xfrm rot="5400000">
              <a:off x="5934900" y="2489132"/>
              <a:ext cx="5138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62" name="Google Shape;62;p8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6" name="Google Shape;66;p9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67" name="Google Shape;67;p9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70" name="Google Shape;70;p9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ortfolio-analysis-tool-fnpuqigmxbsmnj6szbisaa.streamlit.app/Dashboard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32"/>
          <p:cNvGrpSpPr/>
          <p:nvPr/>
        </p:nvGrpSpPr>
        <p:grpSpPr>
          <a:xfrm>
            <a:off x="9043690" y="2150"/>
            <a:ext cx="100512" cy="5139225"/>
            <a:chOff x="7468800" y="0"/>
            <a:chExt cx="1675200" cy="5139225"/>
          </a:xfrm>
        </p:grpSpPr>
        <p:grpSp>
          <p:nvGrpSpPr>
            <p:cNvPr id="287" name="Google Shape;287;p32"/>
            <p:cNvGrpSpPr/>
            <p:nvPr/>
          </p:nvGrpSpPr>
          <p:grpSpPr>
            <a:xfrm>
              <a:off x="7468800" y="0"/>
              <a:ext cx="1675200" cy="5139225"/>
              <a:chOff x="7468800" y="0"/>
              <a:chExt cx="1675200" cy="5139225"/>
            </a:xfrm>
          </p:grpSpPr>
          <p:sp>
            <p:nvSpPr>
              <p:cNvPr id="288" name="Google Shape;288;p32"/>
              <p:cNvSpPr/>
              <p:nvPr/>
            </p:nvSpPr>
            <p:spPr>
              <a:xfrm>
                <a:off x="7468800" y="3464996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7468800" y="4282125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0" name="Google Shape;290;p32"/>
              <p:cNvSpPr/>
              <p:nvPr/>
            </p:nvSpPr>
            <p:spPr>
              <a:xfrm>
                <a:off x="7468800" y="2647875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1" name="Google Shape;291;p32"/>
              <p:cNvSpPr/>
              <p:nvPr/>
            </p:nvSpPr>
            <p:spPr>
              <a:xfrm flipH="1" rot="10800000">
                <a:off x="7468800" y="857329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 flipH="1" rot="10800000">
                <a:off x="7468800" y="0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3" name="Google Shape;293;p32"/>
              <p:cNvSpPr/>
              <p:nvPr/>
            </p:nvSpPr>
            <p:spPr>
              <a:xfrm flipH="1" rot="10800000">
                <a:off x="7468800" y="1674450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294" name="Google Shape;294;p32"/>
            <p:cNvSpPr/>
            <p:nvPr/>
          </p:nvSpPr>
          <p:spPr>
            <a:xfrm>
              <a:off x="7468800" y="2491500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95" name="Google Shape;295;p32"/>
          <p:cNvSpPr txBox="1"/>
          <p:nvPr>
            <p:ph type="ctrTitle"/>
          </p:nvPr>
        </p:nvSpPr>
        <p:spPr>
          <a:xfrm>
            <a:off x="713225" y="897050"/>
            <a:ext cx="6651600" cy="15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Portfolio Dashboard</a:t>
            </a:r>
            <a:endParaRPr/>
          </a:p>
        </p:txBody>
      </p:sp>
      <p:sp>
        <p:nvSpPr>
          <p:cNvPr id="296" name="Google Shape;296;p32"/>
          <p:cNvSpPr txBox="1"/>
          <p:nvPr>
            <p:ph idx="1" type="subTitle"/>
          </p:nvPr>
        </p:nvSpPr>
        <p:spPr>
          <a:xfrm>
            <a:off x="833324" y="3906950"/>
            <a:ext cx="60654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Daulton Kendall and Justin Wong</a:t>
            </a:r>
            <a:endParaRPr/>
          </a:p>
        </p:txBody>
      </p:sp>
      <p:sp>
        <p:nvSpPr>
          <p:cNvPr id="297" name="Google Shape;297;p32"/>
          <p:cNvSpPr/>
          <p:nvPr/>
        </p:nvSpPr>
        <p:spPr>
          <a:xfrm>
            <a:off x="833327" y="773016"/>
            <a:ext cx="1449900" cy="5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1"/>
          <p:cNvSpPr txBox="1"/>
          <p:nvPr>
            <p:ph type="title"/>
          </p:nvPr>
        </p:nvSpPr>
        <p:spPr>
          <a:xfrm>
            <a:off x="713225" y="737850"/>
            <a:ext cx="6652500" cy="13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 SLIDE</a:t>
            </a:r>
            <a:endParaRPr sz="6000"/>
          </a:p>
        </p:txBody>
      </p:sp>
      <p:sp>
        <p:nvSpPr>
          <p:cNvPr id="381" name="Google Shape;381;p41"/>
          <p:cNvSpPr txBox="1"/>
          <p:nvPr>
            <p:ph idx="1" type="subTitle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Portfolio </a:t>
            </a:r>
            <a:r>
              <a:rPr lang="en"/>
              <a:t>management</a:t>
            </a:r>
            <a:r>
              <a:rPr lang="en"/>
              <a:t>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387" name="Google Shape;387;p42"/>
          <p:cNvSpPr txBox="1"/>
          <p:nvPr>
            <p:ph idx="4" type="subTitle"/>
          </p:nvPr>
        </p:nvSpPr>
        <p:spPr>
          <a:xfrm>
            <a:off x="638875" y="2202100"/>
            <a:ext cx="2369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Retail Investors</a:t>
            </a:r>
            <a:endParaRPr/>
          </a:p>
        </p:txBody>
      </p:sp>
      <p:sp>
        <p:nvSpPr>
          <p:cNvPr id="388" name="Google Shape;388;p42"/>
          <p:cNvSpPr txBox="1"/>
          <p:nvPr>
            <p:ph idx="5" type="subTitle"/>
          </p:nvPr>
        </p:nvSpPr>
        <p:spPr>
          <a:xfrm>
            <a:off x="3387182" y="2202100"/>
            <a:ext cx="2369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Managers</a:t>
            </a:r>
            <a:endParaRPr/>
          </a:p>
        </p:txBody>
      </p:sp>
      <p:sp>
        <p:nvSpPr>
          <p:cNvPr id="389" name="Google Shape;389;p42"/>
          <p:cNvSpPr txBox="1"/>
          <p:nvPr>
            <p:ph idx="1" type="subTitle"/>
          </p:nvPr>
        </p:nvSpPr>
        <p:spPr>
          <a:xfrm>
            <a:off x="638875" y="2785375"/>
            <a:ext cx="23697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Gain personalized insights into diversification, risk exposure, and growth trends. Easily visualize portfolio allocations and identify actionable areas for rebalancing.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2"/>
          <p:cNvSpPr txBox="1"/>
          <p:nvPr>
            <p:ph idx="2" type="subTitle"/>
          </p:nvPr>
        </p:nvSpPr>
        <p:spPr>
          <a:xfrm>
            <a:off x="3387186" y="2785425"/>
            <a:ext cx="23697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Assess sector and regional exposure at scale with integrated metrics and risk classifiers. Export reports for investment committees and strategy updates.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2"/>
          <p:cNvSpPr txBox="1"/>
          <p:nvPr>
            <p:ph idx="3" type="subTitle"/>
          </p:nvPr>
        </p:nvSpPr>
        <p:spPr>
          <a:xfrm>
            <a:off x="6135471" y="2838675"/>
            <a:ext cx="23697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historical price, volatility, and valuation trends to build research narratives. Access deep technical charts and rolling performance benchmarks for modeling.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2"/>
          <p:cNvSpPr txBox="1"/>
          <p:nvPr>
            <p:ph idx="6" type="subTitle"/>
          </p:nvPr>
        </p:nvSpPr>
        <p:spPr>
          <a:xfrm>
            <a:off x="6135463" y="2255400"/>
            <a:ext cx="23697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Analysts</a:t>
            </a:r>
            <a:endParaRPr/>
          </a:p>
        </p:txBody>
      </p:sp>
      <p:sp>
        <p:nvSpPr>
          <p:cNvPr id="393" name="Google Shape;393;p42"/>
          <p:cNvSpPr/>
          <p:nvPr/>
        </p:nvSpPr>
        <p:spPr>
          <a:xfrm>
            <a:off x="1544075" y="1430303"/>
            <a:ext cx="5592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94" name="Google Shape;394;p42"/>
          <p:cNvSpPr/>
          <p:nvPr/>
        </p:nvSpPr>
        <p:spPr>
          <a:xfrm>
            <a:off x="4292400" y="1370799"/>
            <a:ext cx="5592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95" name="Google Shape;395;p42"/>
          <p:cNvSpPr/>
          <p:nvPr/>
        </p:nvSpPr>
        <p:spPr>
          <a:xfrm>
            <a:off x="7040725" y="1370824"/>
            <a:ext cx="5592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96" name="Google Shape;396;p42"/>
          <p:cNvSpPr/>
          <p:nvPr/>
        </p:nvSpPr>
        <p:spPr>
          <a:xfrm>
            <a:off x="8498000" y="2131150"/>
            <a:ext cx="672600" cy="30123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397" name="Google Shape;397;p42"/>
          <p:cNvGrpSpPr/>
          <p:nvPr/>
        </p:nvGrpSpPr>
        <p:grpSpPr>
          <a:xfrm>
            <a:off x="7137101" y="1475027"/>
            <a:ext cx="368186" cy="364224"/>
            <a:chOff x="-64406125" y="3362225"/>
            <a:chExt cx="318225" cy="314800"/>
          </a:xfrm>
        </p:grpSpPr>
        <p:sp>
          <p:nvSpPr>
            <p:cNvPr id="398" name="Google Shape;398;p42"/>
            <p:cNvSpPr/>
            <p:nvPr/>
          </p:nvSpPr>
          <p:spPr>
            <a:xfrm>
              <a:off x="-64332100" y="3362225"/>
              <a:ext cx="170150" cy="199025"/>
            </a:xfrm>
            <a:custGeom>
              <a:rect b="b" l="l" r="r" t="t"/>
              <a:pathLst>
                <a:path extrusionOk="0" h="7961" w="6806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-64406125" y="3559050"/>
              <a:ext cx="318225" cy="117975"/>
            </a:xfrm>
            <a:custGeom>
              <a:rect b="b" l="l" r="r" t="t"/>
              <a:pathLst>
                <a:path extrusionOk="0" h="4719" w="12729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42"/>
          <p:cNvGrpSpPr/>
          <p:nvPr/>
        </p:nvGrpSpPr>
        <p:grpSpPr>
          <a:xfrm>
            <a:off x="4388814" y="1474543"/>
            <a:ext cx="366364" cy="365207"/>
            <a:chOff x="-60987850" y="4100950"/>
            <a:chExt cx="316650" cy="315650"/>
          </a:xfrm>
        </p:grpSpPr>
        <p:sp>
          <p:nvSpPr>
            <p:cNvPr id="401" name="Google Shape;401;p42"/>
            <p:cNvSpPr/>
            <p:nvPr/>
          </p:nvSpPr>
          <p:spPr>
            <a:xfrm>
              <a:off x="-60987850" y="4355925"/>
              <a:ext cx="315875" cy="60675"/>
            </a:xfrm>
            <a:custGeom>
              <a:rect b="b" l="l" r="r" t="t"/>
              <a:pathLst>
                <a:path extrusionOk="0" h="2427" w="12635">
                  <a:moveTo>
                    <a:pt x="1230" y="1"/>
                  </a:moveTo>
                  <a:cubicBezTo>
                    <a:pt x="537" y="1"/>
                    <a:pt x="1" y="536"/>
                    <a:pt x="1" y="1198"/>
                  </a:cubicBezTo>
                  <a:lnTo>
                    <a:pt x="1" y="2049"/>
                  </a:lnTo>
                  <a:cubicBezTo>
                    <a:pt x="1" y="2269"/>
                    <a:pt x="190" y="2427"/>
                    <a:pt x="379" y="2427"/>
                  </a:cubicBezTo>
                  <a:lnTo>
                    <a:pt x="12256" y="2427"/>
                  </a:lnTo>
                  <a:cubicBezTo>
                    <a:pt x="12477" y="2427"/>
                    <a:pt x="12634" y="2238"/>
                    <a:pt x="12634" y="2049"/>
                  </a:cubicBezTo>
                  <a:lnTo>
                    <a:pt x="12634" y="1198"/>
                  </a:lnTo>
                  <a:cubicBezTo>
                    <a:pt x="12634" y="536"/>
                    <a:pt x="12099" y="1"/>
                    <a:pt x="114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-60987050" y="4100950"/>
              <a:ext cx="315850" cy="123475"/>
            </a:xfrm>
            <a:custGeom>
              <a:rect b="b" l="l" r="r" t="t"/>
              <a:pathLst>
                <a:path extrusionOk="0" h="4939" w="12634">
                  <a:moveTo>
                    <a:pt x="6270" y="2355"/>
                  </a:moveTo>
                  <a:cubicBezTo>
                    <a:pt x="6490" y="2355"/>
                    <a:pt x="6711" y="2544"/>
                    <a:pt x="6711" y="2796"/>
                  </a:cubicBezTo>
                  <a:cubicBezTo>
                    <a:pt x="6711" y="2985"/>
                    <a:pt x="6490" y="3174"/>
                    <a:pt x="6270" y="3174"/>
                  </a:cubicBezTo>
                  <a:cubicBezTo>
                    <a:pt x="6018" y="3174"/>
                    <a:pt x="5860" y="2985"/>
                    <a:pt x="5860" y="2796"/>
                  </a:cubicBezTo>
                  <a:cubicBezTo>
                    <a:pt x="5860" y="2544"/>
                    <a:pt x="6081" y="2355"/>
                    <a:pt x="6270" y="2355"/>
                  </a:cubicBezTo>
                  <a:close/>
                  <a:moveTo>
                    <a:pt x="6290" y="0"/>
                  </a:moveTo>
                  <a:cubicBezTo>
                    <a:pt x="6238" y="0"/>
                    <a:pt x="6191" y="8"/>
                    <a:pt x="6144" y="24"/>
                  </a:cubicBezTo>
                  <a:lnTo>
                    <a:pt x="252" y="2513"/>
                  </a:lnTo>
                  <a:cubicBezTo>
                    <a:pt x="95" y="2576"/>
                    <a:pt x="0" y="2702"/>
                    <a:pt x="0" y="2891"/>
                  </a:cubicBezTo>
                  <a:lnTo>
                    <a:pt x="0" y="4561"/>
                  </a:lnTo>
                  <a:cubicBezTo>
                    <a:pt x="0" y="4781"/>
                    <a:pt x="189" y="4939"/>
                    <a:pt x="410" y="4939"/>
                  </a:cubicBezTo>
                  <a:lnTo>
                    <a:pt x="12256" y="4939"/>
                  </a:lnTo>
                  <a:cubicBezTo>
                    <a:pt x="12476" y="4939"/>
                    <a:pt x="12634" y="4750"/>
                    <a:pt x="12634" y="4561"/>
                  </a:cubicBezTo>
                  <a:lnTo>
                    <a:pt x="12634" y="2891"/>
                  </a:lnTo>
                  <a:cubicBezTo>
                    <a:pt x="12602" y="2702"/>
                    <a:pt x="12539" y="2544"/>
                    <a:pt x="12382" y="2513"/>
                  </a:cubicBezTo>
                  <a:lnTo>
                    <a:pt x="6459" y="24"/>
                  </a:lnTo>
                  <a:cubicBezTo>
                    <a:pt x="6396" y="8"/>
                    <a:pt x="6341" y="0"/>
                    <a:pt x="6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-60757075" y="4245675"/>
              <a:ext cx="61475" cy="89025"/>
            </a:xfrm>
            <a:custGeom>
              <a:rect b="b" l="l" r="r" t="t"/>
              <a:pathLst>
                <a:path extrusionOk="0" h="3561" w="2459">
                  <a:moveTo>
                    <a:pt x="1" y="0"/>
                  </a:moveTo>
                  <a:lnTo>
                    <a:pt x="1" y="3560"/>
                  </a:lnTo>
                  <a:lnTo>
                    <a:pt x="2458" y="3560"/>
                  </a:lnTo>
                  <a:lnTo>
                    <a:pt x="2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-60861025" y="4245675"/>
              <a:ext cx="62225" cy="89025"/>
            </a:xfrm>
            <a:custGeom>
              <a:rect b="b" l="l" r="r" t="t"/>
              <a:pathLst>
                <a:path extrusionOk="0" h="3561" w="2489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-60964200" y="4245675"/>
              <a:ext cx="62225" cy="89025"/>
            </a:xfrm>
            <a:custGeom>
              <a:rect b="b" l="l" r="r" t="t"/>
              <a:pathLst>
                <a:path extrusionOk="0" h="3561" w="2489">
                  <a:moveTo>
                    <a:pt x="0" y="0"/>
                  </a:moveTo>
                  <a:lnTo>
                    <a:pt x="0" y="3560"/>
                  </a:lnTo>
                  <a:lnTo>
                    <a:pt x="2489" y="3560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42"/>
          <p:cNvGrpSpPr/>
          <p:nvPr/>
        </p:nvGrpSpPr>
        <p:grpSpPr>
          <a:xfrm>
            <a:off x="1640543" y="1533008"/>
            <a:ext cx="366364" cy="367290"/>
            <a:chOff x="-61784125" y="3377700"/>
            <a:chExt cx="316650" cy="317450"/>
          </a:xfrm>
        </p:grpSpPr>
        <p:sp>
          <p:nvSpPr>
            <p:cNvPr id="407" name="Google Shape;407;p42"/>
            <p:cNvSpPr/>
            <p:nvPr/>
          </p:nvSpPr>
          <p:spPr>
            <a:xfrm>
              <a:off x="-61688025" y="3460400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-61677800" y="3518900"/>
              <a:ext cx="104775" cy="61850"/>
            </a:xfrm>
            <a:custGeom>
              <a:rect b="b" l="l" r="r" t="t"/>
              <a:pathLst>
                <a:path extrusionOk="0" h="2474" w="4191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-61667550" y="3377700"/>
              <a:ext cx="82700" cy="82725"/>
            </a:xfrm>
            <a:custGeom>
              <a:rect b="b" l="l" r="r" t="t"/>
              <a:pathLst>
                <a:path extrusionOk="0" h="3309" w="3308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-61591150" y="3643150"/>
              <a:ext cx="123675" cy="51200"/>
            </a:xfrm>
            <a:custGeom>
              <a:rect b="b" l="l" r="r" t="t"/>
              <a:pathLst>
                <a:path extrusionOk="0" h="2048" w="4947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-61570675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-61784125" y="3643925"/>
              <a:ext cx="124450" cy="51225"/>
            </a:xfrm>
            <a:custGeom>
              <a:rect b="b" l="l" r="r" t="t"/>
              <a:pathLst>
                <a:path extrusionOk="0" h="2049" w="4978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-61763650" y="3560450"/>
              <a:ext cx="82725" cy="82725"/>
            </a:xfrm>
            <a:custGeom>
              <a:rect b="b" l="l" r="r" t="t"/>
              <a:pathLst>
                <a:path extrusionOk="0" h="3309" w="3309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/>
          <p:nvPr>
            <p:ph idx="6" type="subTitle"/>
          </p:nvPr>
        </p:nvSpPr>
        <p:spPr>
          <a:xfrm>
            <a:off x="713225" y="30752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Model</a:t>
            </a:r>
            <a:endParaRPr/>
          </a:p>
        </p:txBody>
      </p:sp>
      <p:sp>
        <p:nvSpPr>
          <p:cNvPr id="419" name="Google Shape;419;p4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420" name="Google Shape;420;p43"/>
          <p:cNvSpPr txBox="1"/>
          <p:nvPr>
            <p:ph idx="1" type="subTitle"/>
          </p:nvPr>
        </p:nvSpPr>
        <p:spPr>
          <a:xfrm>
            <a:off x="713225" y="1518450"/>
            <a:ext cx="32862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Currently relies on Yahoo Finance, which offers free but throttled data with occasional delays or missing fields. A future version could integrate premium APIs like Bloomberg or Polygon for higher reliability and institutional-grade coverage.</a:t>
            </a:r>
            <a:endParaRPr/>
          </a:p>
        </p:txBody>
      </p:sp>
      <p:sp>
        <p:nvSpPr>
          <p:cNvPr id="421" name="Google Shape;421;p43"/>
          <p:cNvSpPr txBox="1"/>
          <p:nvPr>
            <p:ph idx="2" type="subTitle"/>
          </p:nvPr>
        </p:nvSpPr>
        <p:spPr>
          <a:xfrm>
            <a:off x="4698825" y="1518425"/>
            <a:ext cx="32862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 input tickers manually, limiting scale and integration. Enabling CSV import, brokerage API sync, or OAuth login would streamline data entry and allow real-time updates.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3"/>
          <p:cNvSpPr txBox="1"/>
          <p:nvPr>
            <p:ph idx="3" type="subTitle"/>
          </p:nvPr>
        </p:nvSpPr>
        <p:spPr>
          <a:xfrm>
            <a:off x="713225" y="3255200"/>
            <a:ext cx="32862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Uses a single Random Forest Classifier for risk prediction. Future expansion could include ensemble models or regression for expected return forecasting, enhancing predictive power.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3"/>
          <p:cNvSpPr txBox="1"/>
          <p:nvPr>
            <p:ph idx="4" type="subTitle"/>
          </p:nvPr>
        </p:nvSpPr>
        <p:spPr>
          <a:xfrm>
            <a:off x="4698825" y="3255200"/>
            <a:ext cx="32862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Focused solely on equities. Expanding to ETFs, fixed income, or crypto would support a broader investor base and enhance portfolio diversification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3"/>
          <p:cNvSpPr txBox="1"/>
          <p:nvPr>
            <p:ph idx="5" type="subTitle"/>
          </p:nvPr>
        </p:nvSpPr>
        <p:spPr>
          <a:xfrm>
            <a:off x="713225" y="13384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425" name="Google Shape;425;p43"/>
          <p:cNvSpPr txBox="1"/>
          <p:nvPr>
            <p:ph idx="7" type="subTitle"/>
          </p:nvPr>
        </p:nvSpPr>
        <p:spPr>
          <a:xfrm>
            <a:off x="4698825" y="13384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Method</a:t>
            </a:r>
            <a:endParaRPr/>
          </a:p>
        </p:txBody>
      </p:sp>
      <p:sp>
        <p:nvSpPr>
          <p:cNvPr id="426" name="Google Shape;426;p43"/>
          <p:cNvSpPr txBox="1"/>
          <p:nvPr>
            <p:ph idx="8" type="subTitle"/>
          </p:nvPr>
        </p:nvSpPr>
        <p:spPr>
          <a:xfrm>
            <a:off x="4698825" y="3075275"/>
            <a:ext cx="3286200" cy="40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Classes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4"/>
          <p:cNvSpPr txBox="1"/>
          <p:nvPr>
            <p:ph idx="4294967295" type="title"/>
          </p:nvPr>
        </p:nvSpPr>
        <p:spPr>
          <a:xfrm>
            <a:off x="1211125" y="307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Ethical, Legal, Societal Implications</a:t>
            </a:r>
            <a:endParaRPr/>
          </a:p>
        </p:txBody>
      </p:sp>
      <p:sp>
        <p:nvSpPr>
          <p:cNvPr id="432" name="Google Shape;432;p44"/>
          <p:cNvSpPr txBox="1"/>
          <p:nvPr/>
        </p:nvSpPr>
        <p:spPr>
          <a:xfrm>
            <a:off x="1211125" y="1472775"/>
            <a:ext cx="57564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Transparency</a:t>
            </a:r>
            <a:r>
              <a:rPr lang="en" sz="1100"/>
              <a:t>: Model decisions (e.g. risk classification) are explainable and based on well-defined financial metrics.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Data Limitations</a:t>
            </a:r>
            <a:r>
              <a:rPr lang="en" sz="1100"/>
              <a:t>: Yahoo Finance is a free and public data source with throttling and gaps; results may vary depending on data completeness.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Model Caution</a:t>
            </a:r>
            <a:r>
              <a:rPr lang="en" sz="1100"/>
              <a:t>: Outputs are based on historical metrics and machine learning predictions. These should inform—not replace—human judgment.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No Financial Advice</a:t>
            </a:r>
            <a:r>
              <a:rPr lang="en" sz="1100"/>
              <a:t>: This tool is intended for </a:t>
            </a:r>
            <a:r>
              <a:rPr b="1" lang="en" sz="1100"/>
              <a:t>educational and informational purposes only</a:t>
            </a:r>
            <a:r>
              <a:rPr lang="en" sz="1100"/>
              <a:t>. It does </a:t>
            </a:r>
            <a:r>
              <a:rPr b="1" lang="en" sz="1100"/>
              <a:t>not provide personalized investment advice</a:t>
            </a:r>
            <a:r>
              <a:rPr lang="en" sz="1100"/>
              <a:t> or recommendations.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Privacy Awareness</a:t>
            </a:r>
            <a:r>
              <a:rPr lang="en" sz="1100"/>
              <a:t>: While current inputs are manual, any future integration with brokerage APIs or login features would require strict </a:t>
            </a:r>
            <a:r>
              <a:rPr b="1" lang="en" sz="1100"/>
              <a:t>data protection and user consent policies</a:t>
            </a:r>
            <a:r>
              <a:rPr lang="en" sz="1100"/>
              <a:t>.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"/>
          <p:cNvSpPr txBox="1"/>
          <p:nvPr>
            <p:ph type="title"/>
          </p:nvPr>
        </p:nvSpPr>
        <p:spPr>
          <a:xfrm>
            <a:off x="713225" y="666225"/>
            <a:ext cx="6923100" cy="7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Takeaways</a:t>
            </a:r>
            <a:endParaRPr/>
          </a:p>
        </p:txBody>
      </p:sp>
      <p:sp>
        <p:nvSpPr>
          <p:cNvPr id="438" name="Google Shape;438;p45"/>
          <p:cNvSpPr txBox="1"/>
          <p:nvPr>
            <p:ph idx="1" type="subTitle"/>
          </p:nvPr>
        </p:nvSpPr>
        <p:spPr>
          <a:xfrm>
            <a:off x="713225" y="1558450"/>
            <a:ext cx="69519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400"/>
              <a:t>Designed to serve as a personal investment co-pilot: insightful, adaptive, and exportable.</a:t>
            </a:r>
            <a:endParaRPr sz="1400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400"/>
              <a:t>Combines machine learning and data visualization to reveal hidden portfolio risks and tactical opportunities.</a:t>
            </a:r>
            <a:endParaRPr sz="14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400"/>
              <a:t>A foundation ready to be extended into a full fintech product or integrated into institutional research workflows.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/>
          <p:nvPr>
            <p:ph type="title"/>
          </p:nvPr>
        </p:nvSpPr>
        <p:spPr>
          <a:xfrm>
            <a:off x="2617600" y="2118550"/>
            <a:ext cx="3908700" cy="10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300"/>
              <a:t>Q&amp;A</a:t>
            </a:r>
            <a:endParaRPr sz="8300"/>
          </a:p>
        </p:txBody>
      </p:sp>
      <p:sp>
        <p:nvSpPr>
          <p:cNvPr id="444" name="Google Shape;444;p46"/>
          <p:cNvSpPr/>
          <p:nvPr/>
        </p:nvSpPr>
        <p:spPr>
          <a:xfrm>
            <a:off x="3847000" y="15141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45" name="Google Shape;445;p46"/>
          <p:cNvGrpSpPr/>
          <p:nvPr/>
        </p:nvGrpSpPr>
        <p:grpSpPr>
          <a:xfrm>
            <a:off x="0" y="0"/>
            <a:ext cx="1199700" cy="2654850"/>
            <a:chOff x="0" y="0"/>
            <a:chExt cx="1199700" cy="2654850"/>
          </a:xfrm>
        </p:grpSpPr>
        <p:sp>
          <p:nvSpPr>
            <p:cNvPr id="446" name="Google Shape;446;p46"/>
            <p:cNvSpPr/>
            <p:nvPr/>
          </p:nvSpPr>
          <p:spPr>
            <a:xfrm>
              <a:off x="0" y="857100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7" name="Google Shape;447;p46"/>
            <p:cNvSpPr/>
            <p:nvPr/>
          </p:nvSpPr>
          <p:spPr>
            <a:xfrm>
              <a:off x="0" y="0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8" name="Google Shape;448;p46"/>
            <p:cNvSpPr/>
            <p:nvPr/>
          </p:nvSpPr>
          <p:spPr>
            <a:xfrm>
              <a:off x="0" y="17142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9" name="Google Shape;449;p46"/>
            <p:cNvSpPr/>
            <p:nvPr/>
          </p:nvSpPr>
          <p:spPr>
            <a:xfrm>
              <a:off x="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450" name="Google Shape;450;p46"/>
          <p:cNvGrpSpPr/>
          <p:nvPr/>
        </p:nvGrpSpPr>
        <p:grpSpPr>
          <a:xfrm>
            <a:off x="7944300" y="2494350"/>
            <a:ext cx="1199700" cy="2654875"/>
            <a:chOff x="7944300" y="2494350"/>
            <a:chExt cx="1199700" cy="2654875"/>
          </a:xfrm>
        </p:grpSpPr>
        <p:sp>
          <p:nvSpPr>
            <p:cNvPr id="451" name="Google Shape;451;p46"/>
            <p:cNvSpPr/>
            <p:nvPr/>
          </p:nvSpPr>
          <p:spPr>
            <a:xfrm>
              <a:off x="7944300" y="3434891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2" name="Google Shape;452;p46"/>
            <p:cNvSpPr/>
            <p:nvPr/>
          </p:nvSpPr>
          <p:spPr>
            <a:xfrm>
              <a:off x="7944300" y="25778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3" name="Google Shape;453;p46"/>
            <p:cNvSpPr/>
            <p:nvPr/>
          </p:nvSpPr>
          <p:spPr>
            <a:xfrm>
              <a:off x="7944300" y="4292125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4" name="Google Shape;454;p46"/>
            <p:cNvSpPr/>
            <p:nvPr/>
          </p:nvSpPr>
          <p:spPr>
            <a:xfrm>
              <a:off x="794430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303" name="Google Shape;303;p33"/>
          <p:cNvSpPr txBox="1"/>
          <p:nvPr>
            <p:ph idx="2" type="title"/>
          </p:nvPr>
        </p:nvSpPr>
        <p:spPr>
          <a:xfrm>
            <a:off x="720000" y="1261398"/>
            <a:ext cx="734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04" name="Google Shape;304;p33"/>
          <p:cNvSpPr txBox="1"/>
          <p:nvPr>
            <p:ph idx="3" type="title"/>
          </p:nvPr>
        </p:nvSpPr>
        <p:spPr>
          <a:xfrm>
            <a:off x="4572000" y="1261398"/>
            <a:ext cx="734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05" name="Google Shape;305;p33"/>
          <p:cNvSpPr txBox="1"/>
          <p:nvPr>
            <p:ph idx="4" type="title"/>
          </p:nvPr>
        </p:nvSpPr>
        <p:spPr>
          <a:xfrm>
            <a:off x="720000" y="2206061"/>
            <a:ext cx="734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06" name="Google Shape;306;p33"/>
          <p:cNvSpPr txBox="1"/>
          <p:nvPr>
            <p:ph idx="5" type="title"/>
          </p:nvPr>
        </p:nvSpPr>
        <p:spPr>
          <a:xfrm>
            <a:off x="4572000" y="2206061"/>
            <a:ext cx="734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07" name="Google Shape;307;p33"/>
          <p:cNvSpPr txBox="1"/>
          <p:nvPr>
            <p:ph idx="6" type="title"/>
          </p:nvPr>
        </p:nvSpPr>
        <p:spPr>
          <a:xfrm>
            <a:off x="720000" y="3150698"/>
            <a:ext cx="734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8" name="Google Shape;308;p33"/>
          <p:cNvSpPr txBox="1"/>
          <p:nvPr>
            <p:ph idx="7" type="title"/>
          </p:nvPr>
        </p:nvSpPr>
        <p:spPr>
          <a:xfrm>
            <a:off x="4572000" y="3150698"/>
            <a:ext cx="734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309" name="Google Shape;309;p33"/>
          <p:cNvSpPr txBox="1"/>
          <p:nvPr>
            <p:ph idx="1" type="subTitle"/>
          </p:nvPr>
        </p:nvSpPr>
        <p:spPr>
          <a:xfrm>
            <a:off x="1607100" y="1408098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10" name="Google Shape;310;p33"/>
          <p:cNvSpPr txBox="1"/>
          <p:nvPr>
            <p:ph idx="8" type="subTitle"/>
          </p:nvPr>
        </p:nvSpPr>
        <p:spPr>
          <a:xfrm>
            <a:off x="1607100" y="2352761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Architecture</a:t>
            </a:r>
            <a:endParaRPr/>
          </a:p>
        </p:txBody>
      </p:sp>
      <p:sp>
        <p:nvSpPr>
          <p:cNvPr id="311" name="Google Shape;311;p33"/>
          <p:cNvSpPr txBox="1"/>
          <p:nvPr>
            <p:ph idx="9" type="subTitle"/>
          </p:nvPr>
        </p:nvSpPr>
        <p:spPr>
          <a:xfrm>
            <a:off x="1607100" y="3297398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view</a:t>
            </a:r>
            <a:endParaRPr/>
          </a:p>
        </p:txBody>
      </p:sp>
      <p:sp>
        <p:nvSpPr>
          <p:cNvPr id="312" name="Google Shape;312;p33"/>
          <p:cNvSpPr txBox="1"/>
          <p:nvPr>
            <p:ph idx="13" type="subTitle"/>
          </p:nvPr>
        </p:nvSpPr>
        <p:spPr>
          <a:xfrm>
            <a:off x="5459100" y="1408098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313" name="Google Shape;313;p33"/>
          <p:cNvSpPr txBox="1"/>
          <p:nvPr>
            <p:ph idx="14" type="subTitle"/>
          </p:nvPr>
        </p:nvSpPr>
        <p:spPr>
          <a:xfrm>
            <a:off x="5459100" y="2352761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314" name="Google Shape;314;p33"/>
          <p:cNvSpPr txBox="1"/>
          <p:nvPr>
            <p:ph idx="15" type="subTitle"/>
          </p:nvPr>
        </p:nvSpPr>
        <p:spPr>
          <a:xfrm>
            <a:off x="5459100" y="3297400"/>
            <a:ext cx="28026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Takeaways</a:t>
            </a:r>
            <a:endParaRPr/>
          </a:p>
        </p:txBody>
      </p:sp>
      <p:sp>
        <p:nvSpPr>
          <p:cNvPr id="315" name="Google Shape;315;p33"/>
          <p:cNvSpPr txBox="1"/>
          <p:nvPr>
            <p:ph idx="6" type="title"/>
          </p:nvPr>
        </p:nvSpPr>
        <p:spPr>
          <a:xfrm>
            <a:off x="720000" y="4095348"/>
            <a:ext cx="7347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16" name="Google Shape;316;p33"/>
          <p:cNvSpPr txBox="1"/>
          <p:nvPr>
            <p:ph idx="9" type="subTitle"/>
          </p:nvPr>
        </p:nvSpPr>
        <p:spPr>
          <a:xfrm>
            <a:off x="1607100" y="4242048"/>
            <a:ext cx="25320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/>
          <p:nvPr>
            <p:ph type="title"/>
          </p:nvPr>
        </p:nvSpPr>
        <p:spPr>
          <a:xfrm>
            <a:off x="1081500" y="391125"/>
            <a:ext cx="3918900" cy="19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22" name="Google Shape;322;p34"/>
          <p:cNvSpPr/>
          <p:nvPr/>
        </p:nvSpPr>
        <p:spPr>
          <a:xfrm>
            <a:off x="4963433" y="41799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3" name="Google Shape;323;p34"/>
          <p:cNvSpPr txBox="1"/>
          <p:nvPr>
            <p:ph idx="4294967295" type="subTitle"/>
          </p:nvPr>
        </p:nvSpPr>
        <p:spPr>
          <a:xfrm>
            <a:off x="1081500" y="1252075"/>
            <a:ext cx="76080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This project aims to create an intelligent portfolio analysis dashboard that empowers investors to monitor performance, classify risk, and generate exportable insights using real-time financial data and machine learning.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Key Objectives:</a:t>
            </a:r>
            <a:endParaRPr b="1" sz="13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300"/>
              <a:t>Provide real-time stock performance tracking and risk analytics.</a:t>
            </a:r>
            <a:endParaRPr sz="13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300"/>
              <a:t>Visualize diversification across region, sector, and asset metrics.</a:t>
            </a:r>
            <a:endParaRPr sz="13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300"/>
              <a:t>Classify portfolio risk using ML algorithms based on volatility, beta, and valuation.</a:t>
            </a:r>
            <a:endParaRPr sz="13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300"/>
              <a:t>Support exportable Excel/PDF reports for operational and reporting use.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>
            <p:ph idx="1" type="subTitle"/>
          </p:nvPr>
        </p:nvSpPr>
        <p:spPr>
          <a:xfrm>
            <a:off x="639775" y="1312250"/>
            <a:ext cx="68733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Raleway"/>
                <a:ea typeface="Raleway"/>
                <a:cs typeface="Raleway"/>
                <a:sym typeface="Raleway"/>
              </a:rPr>
              <a:t>Data Flow Overview:</a:t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●"/>
            </a:pPr>
            <a:r>
              <a:rPr lang="en" sz="1100">
                <a:latin typeface="Raleway SemiBold"/>
                <a:ea typeface="Raleway SemiBold"/>
                <a:cs typeface="Raleway SemiBold"/>
                <a:sym typeface="Raleway SemiBold"/>
              </a:rPr>
              <a:t>Input Layer: </a:t>
            </a:r>
            <a:r>
              <a:rPr lang="en" sz="1100"/>
              <a:t>User-provided stock tickers and quantities entered via a dynamic form.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SemiBold"/>
              <a:buChar char="●"/>
            </a:pPr>
            <a:r>
              <a:rPr lang="en" sz="1100">
                <a:latin typeface="Raleway SemiBold"/>
                <a:ea typeface="Raleway SemiBold"/>
                <a:cs typeface="Raleway SemiBold"/>
                <a:sym typeface="Raleway SemiBold"/>
              </a:rPr>
              <a:t>Ingestion Layer:</a:t>
            </a:r>
            <a:endParaRPr sz="11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" sz="1100"/>
              <a:t>Data fetched from Yahoo Finance using the yfinance API.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" sz="1100"/>
              <a:t>Includes prices, dividend yield, beta, market cap, historical close, and more.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SemiBold"/>
              <a:buChar char="●"/>
            </a:pPr>
            <a:r>
              <a:rPr lang="en" sz="1100">
                <a:latin typeface="Raleway SemiBold"/>
                <a:ea typeface="Raleway SemiBold"/>
                <a:cs typeface="Raleway SemiBold"/>
                <a:sym typeface="Raleway SemiBold"/>
              </a:rPr>
              <a:t>Processing Layer:</a:t>
            </a:r>
            <a:endParaRPr sz="11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" sz="1100"/>
              <a:t>Cleansing &amp; standardization of ticker and currency data.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" sz="1100"/>
              <a:t>Feature engineering (volatility, P/E, FX normalization).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" sz="1100"/>
              <a:t>Caching for performance using @st.cache_data.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SemiBold"/>
              <a:buChar char="●"/>
            </a:pPr>
            <a:r>
              <a:rPr lang="en" sz="1100">
                <a:latin typeface="Raleway SemiBold"/>
                <a:ea typeface="Raleway SemiBold"/>
                <a:cs typeface="Raleway SemiBold"/>
                <a:sym typeface="Raleway SemiBold"/>
              </a:rPr>
              <a:t>Analytics Layer:</a:t>
            </a:r>
            <a:endParaRPr sz="11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" sz="1100"/>
              <a:t>Risk classification using RandomForestClassifier.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" sz="1100"/>
              <a:t>Rolling volatility &amp; normalized price performance.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aleway Medium"/>
              <a:buChar char="○"/>
            </a:pPr>
            <a:r>
              <a:rPr lang="en" sz="1100"/>
              <a:t>Visual transformations for Plotly charts.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5"/>
          <p:cNvSpPr txBox="1"/>
          <p:nvPr>
            <p:ph type="title"/>
          </p:nvPr>
        </p:nvSpPr>
        <p:spPr>
          <a:xfrm>
            <a:off x="639775" y="7066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Architecture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"/>
          <p:cNvSpPr txBox="1"/>
          <p:nvPr>
            <p:ph type="title"/>
          </p:nvPr>
        </p:nvSpPr>
        <p:spPr>
          <a:xfrm>
            <a:off x="2151150" y="769400"/>
            <a:ext cx="60585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Governance</a:t>
            </a:r>
            <a:endParaRPr sz="3000"/>
          </a:p>
        </p:txBody>
      </p:sp>
      <p:sp>
        <p:nvSpPr>
          <p:cNvPr id="335" name="Google Shape;335;p36"/>
          <p:cNvSpPr/>
          <p:nvPr/>
        </p:nvSpPr>
        <p:spPr>
          <a:xfrm>
            <a:off x="4329950" y="5403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36" name="Google Shape;336;p36"/>
          <p:cNvGrpSpPr/>
          <p:nvPr/>
        </p:nvGrpSpPr>
        <p:grpSpPr>
          <a:xfrm>
            <a:off x="0" y="0"/>
            <a:ext cx="1675200" cy="5139225"/>
            <a:chOff x="7468800" y="0"/>
            <a:chExt cx="1675200" cy="5139225"/>
          </a:xfrm>
        </p:grpSpPr>
        <p:sp>
          <p:nvSpPr>
            <p:cNvPr id="337" name="Google Shape;337;p36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 flipH="1" rot="10800000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 flipH="1" rot="10800000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3" name="Google Shape;343;p36"/>
            <p:cNvSpPr/>
            <p:nvPr/>
          </p:nvSpPr>
          <p:spPr>
            <a:xfrm flipH="1" rot="10800000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4" name="Google Shape;344;p36"/>
          <p:cNvSpPr/>
          <p:nvPr/>
        </p:nvSpPr>
        <p:spPr>
          <a:xfrm>
            <a:off x="3396525" y="2177775"/>
            <a:ext cx="4522200" cy="2484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45" name="Google Shape;345;p36"/>
          <p:cNvSpPr txBox="1"/>
          <p:nvPr/>
        </p:nvSpPr>
        <p:spPr>
          <a:xfrm>
            <a:off x="2077225" y="1522850"/>
            <a:ext cx="59946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Real-Time Accuracy:</a:t>
            </a: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 yFinance API with defensive fallbacks and ticker validation.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Currency Normalization:</a:t>
            </a: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 FX-adjusted USD valuation via live currency conversion.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Caching &amp; Performance:</a:t>
            </a: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 Efficient rendering via session caching and fail-safes.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Transparency:</a:t>
            </a: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 Visual and tabular outputs make all metrics verifiable.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>
                <a:latin typeface="Raleway SemiBold"/>
                <a:ea typeface="Raleway SemiBold"/>
                <a:cs typeface="Raleway SemiBold"/>
                <a:sym typeface="Raleway SemiBold"/>
              </a:rPr>
              <a:t>Extensibility:</a:t>
            </a:r>
            <a:r>
              <a:rPr lang="en" sz="1300">
                <a:latin typeface="Raleway Medium"/>
                <a:ea typeface="Raleway Medium"/>
                <a:cs typeface="Raleway Medium"/>
                <a:sym typeface="Raleway Medium"/>
              </a:rPr>
              <a:t> Modular architecture supports ESG, NLP, or options analysis additions.</a:t>
            </a:r>
            <a:endParaRPr sz="13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Dashboard</a:t>
            </a:r>
            <a:endParaRPr/>
          </a:p>
        </p:txBody>
      </p:sp>
      <p:sp>
        <p:nvSpPr>
          <p:cNvPr id="351" name="Google Shape;351;p37"/>
          <p:cNvSpPr txBox="1"/>
          <p:nvPr/>
        </p:nvSpPr>
        <p:spPr>
          <a:xfrm>
            <a:off x="339000" y="1323050"/>
            <a:ext cx="4386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Raleway SemiBold"/>
                <a:ea typeface="Raleway SemiBold"/>
                <a:cs typeface="Raleway SemiBold"/>
                <a:sym typeface="Raleway SemiBold"/>
              </a:rPr>
              <a:t>Overview:</a:t>
            </a:r>
            <a:r>
              <a:rPr lang="en" sz="1100">
                <a:latin typeface="Raleway Medium"/>
                <a:ea typeface="Raleway Medium"/>
                <a:cs typeface="Raleway Medium"/>
                <a:sym typeface="Raleway Medium"/>
              </a:rPr>
              <a:t> Allocation by ticker/sector/region, 30-day normalized value vs. S&amp;P 500, top metrics.</a:t>
            </a:r>
            <a:endParaRPr sz="1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Raleway SemiBold"/>
                <a:ea typeface="Raleway SemiBold"/>
                <a:cs typeface="Raleway SemiBold"/>
                <a:sym typeface="Raleway SemiBold"/>
              </a:rPr>
              <a:t>Price Change &amp; Volatility:</a:t>
            </a:r>
            <a:r>
              <a:rPr lang="en" sz="1100">
                <a:latin typeface="Raleway Medium"/>
                <a:ea typeface="Raleway Medium"/>
                <a:cs typeface="Raleway Medium"/>
                <a:sym typeface="Raleway Medium"/>
              </a:rPr>
              <a:t> Return periods (1D to 5Y), max drawdown, 52W high deviation, normalized price line.</a:t>
            </a:r>
            <a:endParaRPr sz="1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Raleway SemiBold"/>
                <a:ea typeface="Raleway SemiBold"/>
                <a:cs typeface="Raleway SemiBold"/>
                <a:sym typeface="Raleway SemiBold"/>
              </a:rPr>
              <a:t>Value Over Time:</a:t>
            </a:r>
            <a:r>
              <a:rPr lang="en" sz="1100">
                <a:latin typeface="Raleway Medium"/>
                <a:ea typeface="Raleway Medium"/>
                <a:cs typeface="Raleway Medium"/>
                <a:sym typeface="Raleway Medium"/>
              </a:rPr>
              <a:t> Benchmark overlays, logarithmic view toggle, FX-converted performance from 2020+, max drawdown and returns table.</a:t>
            </a:r>
            <a:endParaRPr sz="1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Raleway SemiBold"/>
                <a:ea typeface="Raleway SemiBold"/>
                <a:cs typeface="Raleway SemiBold"/>
                <a:sym typeface="Raleway SemiBold"/>
              </a:rPr>
              <a:t>Risk Classification:</a:t>
            </a:r>
            <a:r>
              <a:rPr lang="en" sz="1100">
                <a:latin typeface="Raleway Medium"/>
                <a:ea typeface="Raleway Medium"/>
                <a:cs typeface="Raleway Medium"/>
                <a:sym typeface="Raleway Medium"/>
              </a:rPr>
              <a:t> Predictive labeling (Low/Moderate/High), risk-adjusted recommendations, Volatility vs. Beta bubble chart.</a:t>
            </a:r>
            <a:endParaRPr sz="1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Raleway SemiBold"/>
                <a:ea typeface="Raleway SemiBold"/>
                <a:cs typeface="Raleway SemiBold"/>
                <a:sym typeface="Raleway SemiBold"/>
              </a:rPr>
              <a:t>Summary:</a:t>
            </a:r>
            <a:r>
              <a:rPr lang="en" sz="1100">
                <a:latin typeface="Raleway Medium"/>
                <a:ea typeface="Raleway Medium"/>
                <a:cs typeface="Raleway Medium"/>
                <a:sym typeface="Raleway Medium"/>
              </a:rPr>
              <a:t> Bollinger Bands, RSI, SMA crossovers, radar chart (P/E, Beta, Yield).</a:t>
            </a:r>
            <a:endParaRPr sz="1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Raleway SemiBold"/>
                <a:ea typeface="Raleway SemiBold"/>
                <a:cs typeface="Raleway SemiBold"/>
                <a:sym typeface="Raleway SemiBold"/>
              </a:rPr>
              <a:t>Export: </a:t>
            </a:r>
            <a:r>
              <a:rPr lang="en" sz="1100">
                <a:latin typeface="Raleway Medium"/>
                <a:ea typeface="Raleway Medium"/>
                <a:cs typeface="Raleway Medium"/>
                <a:sym typeface="Raleway Medium"/>
              </a:rPr>
              <a:t>Full PDF/Excel download with technical and fundamental indicators.</a:t>
            </a:r>
            <a:endParaRPr sz="11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352" name="Google Shape;3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125" y="1057400"/>
            <a:ext cx="4113600" cy="34539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"/>
          <p:cNvSpPr txBox="1"/>
          <p:nvPr>
            <p:ph type="title"/>
          </p:nvPr>
        </p:nvSpPr>
        <p:spPr>
          <a:xfrm>
            <a:off x="288000" y="4610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Risk Classifier</a:t>
            </a:r>
            <a:endParaRPr/>
          </a:p>
        </p:txBody>
      </p:sp>
      <p:sp>
        <p:nvSpPr>
          <p:cNvPr id="358" name="Google Shape;358;p38"/>
          <p:cNvSpPr txBox="1"/>
          <p:nvPr>
            <p:ph idx="4294967295" type="subTitle"/>
          </p:nvPr>
        </p:nvSpPr>
        <p:spPr>
          <a:xfrm>
            <a:off x="159825" y="1033775"/>
            <a:ext cx="4347000" cy="27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●"/>
            </a:pPr>
            <a:r>
              <a:rPr lang="en" sz="1100">
                <a:solidFill>
                  <a:srgbClr val="000000"/>
                </a:solidFill>
              </a:rPr>
              <a:t>Uses RandomForestClassifier to assign each stock a risk</a:t>
            </a:r>
            <a:r>
              <a:rPr lang="en" sz="1100">
                <a:solidFill>
                  <a:srgbClr val="000000"/>
                </a:solidFill>
              </a:rPr>
              <a:t> </a:t>
            </a:r>
            <a:r>
              <a:rPr lang="en" sz="1100">
                <a:solidFill>
                  <a:srgbClr val="000000"/>
                </a:solidFill>
              </a:rPr>
              <a:t>label (Low, Moderate, High) based on volatility, beta, P/E ratio, dividend yield, and price deviation.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●"/>
            </a:pPr>
            <a:r>
              <a:rPr lang="en" sz="1100">
                <a:solidFill>
                  <a:srgbClr val="000000"/>
                </a:solidFill>
              </a:rPr>
              <a:t>Compares predicted portfolio risk to user-selected risk tolerance to generate alignment recommendations.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●"/>
            </a:pPr>
            <a:r>
              <a:rPr lang="en" sz="11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Visuals</a:t>
            </a:r>
            <a:r>
              <a:rPr lang="en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○"/>
            </a:pPr>
            <a:r>
              <a:rPr lang="en" sz="1100">
                <a:solidFill>
                  <a:srgbClr val="000000"/>
                </a:solidFill>
              </a:rPr>
              <a:t>Risk Composition Pie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○"/>
            </a:pPr>
            <a:r>
              <a:rPr lang="en" sz="1100">
                <a:solidFill>
                  <a:srgbClr val="000000"/>
                </a:solidFill>
              </a:rPr>
              <a:t>Volatility vs Beta Scatter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Model is designed for transparency and can be expanded with advanced explainability methods like SHAP or LIME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700" y="1109788"/>
            <a:ext cx="2237725" cy="2036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698" y="1109800"/>
            <a:ext cx="2253078" cy="203632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8"/>
          <p:cNvSpPr txBox="1"/>
          <p:nvPr>
            <p:ph idx="4294967295" type="subTitle"/>
          </p:nvPr>
        </p:nvSpPr>
        <p:spPr>
          <a:xfrm>
            <a:off x="159825" y="3192725"/>
            <a:ext cx="8565300" cy="27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Offers a machine learning-based risk view that adapts to real-time financial shifts and evolving market behavior.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Enables users to identify risk concentration and consider rebalancing actions to better align with their objectives.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/>
          <p:nvPr>
            <p:ph idx="1" type="subTitle"/>
          </p:nvPr>
        </p:nvSpPr>
        <p:spPr>
          <a:xfrm>
            <a:off x="552775" y="1192125"/>
            <a:ext cx="7532400" cy="24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Select a stock from the portfolio to access a full trading view driven by technical and fundamental data.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Key metrics include current price, earnings per share (EPS), beta, dividend yield, relative strength index (RSI), volume trends, and upcoming earnings dates.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Provides multiple perspectives for assessing momentum, valuation, and trading signals.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Integrates live data visualizations and calculated indicators to support informed, data-backed decision-making.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Visual Modules:</a:t>
            </a:r>
            <a:endParaRPr sz="11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●"/>
            </a:pPr>
            <a:r>
              <a:rPr lang="en" sz="11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Price Trend &amp; Technical Signals</a:t>
            </a:r>
            <a:r>
              <a:rPr lang="en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○"/>
            </a:pPr>
            <a:r>
              <a:rPr lang="en" sz="1100">
                <a:solidFill>
                  <a:srgbClr val="000000"/>
                </a:solidFill>
              </a:rPr>
              <a:t>Line chart with Bollinger Bands, SMA 50, and SMA 200 overlays.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○"/>
            </a:pPr>
            <a:r>
              <a:rPr lang="en" sz="1100">
                <a:solidFill>
                  <a:srgbClr val="000000"/>
                </a:solidFill>
              </a:rPr>
              <a:t>Trend reversal indicators embedded within band positioning.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SemiBold"/>
              <a:buChar char="●"/>
            </a:pPr>
            <a:r>
              <a:rPr lang="en" sz="11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Momentum &amp; Volume:</a:t>
            </a:r>
            <a:endParaRPr sz="11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○"/>
            </a:pPr>
            <a:r>
              <a:rPr lang="en" sz="1100">
                <a:solidFill>
                  <a:srgbClr val="000000"/>
                </a:solidFill>
              </a:rPr>
              <a:t>RSI chart with 70/30 thresholds highlights potential overbought/oversold conditions.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○"/>
            </a:pPr>
            <a:r>
              <a:rPr lang="en" sz="1100">
                <a:solidFill>
                  <a:srgbClr val="000000"/>
                </a:solidFill>
              </a:rPr>
              <a:t>20-day rolling volume trends provide liquidity insights.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9"/>
          <p:cNvSpPr txBox="1"/>
          <p:nvPr>
            <p:ph type="title"/>
          </p:nvPr>
        </p:nvSpPr>
        <p:spPr>
          <a:xfrm>
            <a:off x="639775" y="7066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Trading Dashboard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0"/>
          <p:cNvSpPr txBox="1"/>
          <p:nvPr>
            <p:ph idx="1" type="subTitle"/>
          </p:nvPr>
        </p:nvSpPr>
        <p:spPr>
          <a:xfrm>
            <a:off x="552775" y="1192125"/>
            <a:ext cx="7532400" cy="24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Select a stock from the portfolio to access a full trading view driven by technical and fundamental data.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Key metrics include current price, earnings per share (EPS), beta, dividend yield, relative strength index (RSI), volume trends, and upcoming earnings dates.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Provides multiple perspectives for assessing momentum, valuation, and trading signals.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</a:rPr>
              <a:t>Integrates live data visualizations and calculated indicators to support informed, data-backed decision-making.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Visual Modules:</a:t>
            </a:r>
            <a:endParaRPr sz="11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●"/>
            </a:pPr>
            <a:r>
              <a:rPr lang="en" sz="11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Price Trend &amp; Technical Signals</a:t>
            </a:r>
            <a:r>
              <a:rPr lang="en" sz="1100">
                <a:solidFill>
                  <a:srgbClr val="000000"/>
                </a:solidFill>
              </a:rPr>
              <a:t>: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○"/>
            </a:pPr>
            <a:r>
              <a:rPr lang="en" sz="1100">
                <a:solidFill>
                  <a:srgbClr val="000000"/>
                </a:solidFill>
              </a:rPr>
              <a:t>Line chart with Bollinger Bands, SMA 50, and SMA 200 overlays.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○"/>
            </a:pPr>
            <a:r>
              <a:rPr lang="en" sz="1100">
                <a:solidFill>
                  <a:srgbClr val="000000"/>
                </a:solidFill>
              </a:rPr>
              <a:t>Trend reversal indicators embedded within band positioning.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SemiBold"/>
              <a:buChar char="●"/>
            </a:pPr>
            <a:r>
              <a:rPr lang="en" sz="1100">
                <a:solidFill>
                  <a:srgbClr val="000000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Momentum &amp; Volume:</a:t>
            </a:r>
            <a:endParaRPr sz="1100">
              <a:solidFill>
                <a:srgbClr val="000000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○"/>
            </a:pPr>
            <a:r>
              <a:rPr lang="en" sz="1100">
                <a:solidFill>
                  <a:srgbClr val="000000"/>
                </a:solidFill>
              </a:rPr>
              <a:t>RSI chart with 70/30 thresholds highlights potential overbought/oversold conditions.</a:t>
            </a:r>
            <a:endParaRPr sz="1100">
              <a:solidFill>
                <a:srgbClr val="000000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 Medium"/>
              <a:buChar char="○"/>
            </a:pPr>
            <a:r>
              <a:rPr lang="en" sz="1100">
                <a:solidFill>
                  <a:srgbClr val="000000"/>
                </a:solidFill>
              </a:rPr>
              <a:t>20-day rolling volume trends provide liquidity insights.</a:t>
            </a:r>
            <a:endParaRPr sz="11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0"/>
          <p:cNvSpPr txBox="1"/>
          <p:nvPr>
            <p:ph type="title"/>
          </p:nvPr>
        </p:nvSpPr>
        <p:spPr>
          <a:xfrm>
            <a:off x="639775" y="7066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Trading Dashboard</a:t>
            </a:r>
            <a:endParaRPr/>
          </a:p>
        </p:txBody>
      </p:sp>
      <p:sp>
        <p:nvSpPr>
          <p:cNvPr id="374" name="Google Shape;374;p40"/>
          <p:cNvSpPr/>
          <p:nvPr/>
        </p:nvSpPr>
        <p:spPr>
          <a:xfrm>
            <a:off x="-46625" y="-46625"/>
            <a:ext cx="9277200" cy="5234700"/>
          </a:xfrm>
          <a:prstGeom prst="rect">
            <a:avLst/>
          </a:prstGeom>
          <a:solidFill>
            <a:srgbClr val="1E1E2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375" name="Google Shape;375;p40"/>
          <p:cNvPicPr preferRelativeResize="0"/>
          <p:nvPr/>
        </p:nvPicPr>
        <p:blipFill rotWithShape="1">
          <a:blip r:embed="rId3">
            <a:alphaModFix/>
          </a:blip>
          <a:srcRect b="0" l="0" r="0" t="1980"/>
          <a:stretch/>
        </p:blipFill>
        <p:spPr>
          <a:xfrm>
            <a:off x="849150" y="79925"/>
            <a:ext cx="7445700" cy="510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ccession Planning Project Proposal by Slidesgo">
  <a:themeElements>
    <a:clrScheme name="Simple Light">
      <a:dk1>
        <a:srgbClr val="0E1D35"/>
      </a:dk1>
      <a:lt1>
        <a:srgbClr val="FAFAFA"/>
      </a:lt1>
      <a:dk2>
        <a:srgbClr val="EFEFEF"/>
      </a:dk2>
      <a:lt2>
        <a:srgbClr val="7C8594"/>
      </a:lt2>
      <a:accent1>
        <a:srgbClr val="2B3B5D"/>
      </a:accent1>
      <a:accent2>
        <a:srgbClr val="1525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1D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