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AA759-470A-B601-63ED-50D2B292D82E}" v="647" dt="2025-03-25T02:04:54.476"/>
    <p1510:client id="{A9933173-63A2-074F-BB3F-3596660A973F}" v="684" dt="2025-03-25T02:04:02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154B57-0D4E-4B18-A6FA-02269E1EA4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15C75A7-161F-4166-8C19-E4C806A348D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CONTINUE HOUSING RESEARCH FROM MINI-PROJECTS </a:t>
          </a:r>
        </a:p>
      </dgm:t>
    </dgm:pt>
    <dgm:pt modelId="{1038F748-50E7-433A-B0E1-34D3EDB132AE}" type="parTrans" cxnId="{F5114617-1975-418C-93D3-942CA8F58DCE}">
      <dgm:prSet/>
      <dgm:spPr/>
      <dgm:t>
        <a:bodyPr/>
        <a:lstStyle/>
        <a:p>
          <a:endParaRPr lang="en-US"/>
        </a:p>
      </dgm:t>
    </dgm:pt>
    <dgm:pt modelId="{0D3719C6-56A3-4CCF-A44C-A90F71187203}" type="sibTrans" cxnId="{F5114617-1975-418C-93D3-942CA8F58DCE}">
      <dgm:prSet/>
      <dgm:spPr/>
      <dgm:t>
        <a:bodyPr/>
        <a:lstStyle/>
        <a:p>
          <a:endParaRPr lang="en-US"/>
        </a:p>
      </dgm:t>
    </dgm:pt>
    <dgm:pt modelId="{5B437FA3-C4FE-4178-9510-7191BCD288B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DIVE DEEPER INTO IMPACT OF ENVIRONMENTAL AND NEIGHBORHOOD FACTORS</a:t>
          </a:r>
        </a:p>
      </dgm:t>
    </dgm:pt>
    <dgm:pt modelId="{B475588C-2028-4476-BA76-9823A6B9D8A5}" type="parTrans" cxnId="{FC2AEAC0-DFD5-450C-AF4D-28D2BB355D62}">
      <dgm:prSet/>
      <dgm:spPr/>
      <dgm:t>
        <a:bodyPr/>
        <a:lstStyle/>
        <a:p>
          <a:endParaRPr lang="en-US"/>
        </a:p>
      </dgm:t>
    </dgm:pt>
    <dgm:pt modelId="{604BF59A-6C2F-4B94-9B6A-2C5CC59BA180}" type="sibTrans" cxnId="{FC2AEAC0-DFD5-450C-AF4D-28D2BB355D62}">
      <dgm:prSet/>
      <dgm:spPr/>
      <dgm:t>
        <a:bodyPr/>
        <a:lstStyle/>
        <a:p>
          <a:endParaRPr lang="en-US"/>
        </a:p>
      </dgm:t>
    </dgm:pt>
    <dgm:pt modelId="{95DFBC92-16CC-46C9-8D60-0297493CD2E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research PLACES WE WANT  TO LIVE after graduation </a:t>
          </a:r>
          <a:endParaRPr lang="en-US" sz="1200"/>
        </a:p>
      </dgm:t>
    </dgm:pt>
    <dgm:pt modelId="{27AD4B2C-0061-4F5F-BA1D-553BA749A2F0}" type="parTrans" cxnId="{A9AE1275-16C6-496D-B11B-F4870D70A614}">
      <dgm:prSet/>
      <dgm:spPr/>
      <dgm:t>
        <a:bodyPr/>
        <a:lstStyle/>
        <a:p>
          <a:endParaRPr lang="en-US"/>
        </a:p>
      </dgm:t>
    </dgm:pt>
    <dgm:pt modelId="{CC3C1BC6-BA20-42FD-B933-C35D790E6393}" type="sibTrans" cxnId="{A9AE1275-16C6-496D-B11B-F4870D70A614}">
      <dgm:prSet/>
      <dgm:spPr/>
      <dgm:t>
        <a:bodyPr/>
        <a:lstStyle/>
        <a:p>
          <a:endParaRPr lang="en-US"/>
        </a:p>
      </dgm:t>
    </dgm:pt>
    <dgm:pt modelId="{00D0AD16-4452-4FF4-BCE5-3B00E3CB75F6}" type="pres">
      <dgm:prSet presAssocID="{C9154B57-0D4E-4B18-A6FA-02269E1EA457}" presName="root" presStyleCnt="0">
        <dgm:presLayoutVars>
          <dgm:dir/>
          <dgm:resizeHandles val="exact"/>
        </dgm:presLayoutVars>
      </dgm:prSet>
      <dgm:spPr/>
    </dgm:pt>
    <dgm:pt modelId="{06F65CD1-8F20-4870-BBE7-D2C4F6786E21}" type="pres">
      <dgm:prSet presAssocID="{615C75A7-161F-4166-8C19-E4C806A348D4}" presName="compNode" presStyleCnt="0"/>
      <dgm:spPr/>
    </dgm:pt>
    <dgm:pt modelId="{BEE78353-124F-4594-8969-76BBB95413CA}" type="pres">
      <dgm:prSet presAssocID="{615C75A7-161F-4166-8C19-E4C806A348D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4797C20-FA2D-4CBB-A7E7-F465EC1E7E14}" type="pres">
      <dgm:prSet presAssocID="{615C75A7-161F-4166-8C19-E4C806A348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413CAF9-F8F7-4F81-A1B1-7B31EF516481}" type="pres">
      <dgm:prSet presAssocID="{615C75A7-161F-4166-8C19-E4C806A348D4}" presName="spaceRect" presStyleCnt="0"/>
      <dgm:spPr/>
    </dgm:pt>
    <dgm:pt modelId="{58A2AF4F-E438-4EB6-A730-EEC95B268FCE}" type="pres">
      <dgm:prSet presAssocID="{615C75A7-161F-4166-8C19-E4C806A348D4}" presName="textRect" presStyleLbl="revTx" presStyleIdx="0" presStyleCnt="3">
        <dgm:presLayoutVars>
          <dgm:chMax val="1"/>
          <dgm:chPref val="1"/>
        </dgm:presLayoutVars>
      </dgm:prSet>
      <dgm:spPr/>
    </dgm:pt>
    <dgm:pt modelId="{917E0E72-D59E-4798-96CA-BC72F99C71EF}" type="pres">
      <dgm:prSet presAssocID="{0D3719C6-56A3-4CCF-A44C-A90F71187203}" presName="sibTrans" presStyleCnt="0"/>
      <dgm:spPr/>
    </dgm:pt>
    <dgm:pt modelId="{5999E6C1-3F49-494E-9123-A44DE98EEB6B}" type="pres">
      <dgm:prSet presAssocID="{5B437FA3-C4FE-4178-9510-7191BCD288BE}" presName="compNode" presStyleCnt="0"/>
      <dgm:spPr/>
    </dgm:pt>
    <dgm:pt modelId="{1E361A65-D9F6-441E-9936-06219B4C57FE}" type="pres">
      <dgm:prSet presAssocID="{5B437FA3-C4FE-4178-9510-7191BCD288B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64A228B-64A7-41D5-8D28-809C08E13FAF}" type="pres">
      <dgm:prSet presAssocID="{5B437FA3-C4FE-4178-9510-7191BCD288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ve"/>
        </a:ext>
      </dgm:extLst>
    </dgm:pt>
    <dgm:pt modelId="{B24ABC55-CF8D-4645-8E57-8C4A8976614D}" type="pres">
      <dgm:prSet presAssocID="{5B437FA3-C4FE-4178-9510-7191BCD288BE}" presName="spaceRect" presStyleCnt="0"/>
      <dgm:spPr/>
    </dgm:pt>
    <dgm:pt modelId="{9BC8A2BD-ADCB-436C-91CA-CDD8B29CC971}" type="pres">
      <dgm:prSet presAssocID="{5B437FA3-C4FE-4178-9510-7191BCD288BE}" presName="textRect" presStyleLbl="revTx" presStyleIdx="1" presStyleCnt="3">
        <dgm:presLayoutVars>
          <dgm:chMax val="1"/>
          <dgm:chPref val="1"/>
        </dgm:presLayoutVars>
      </dgm:prSet>
      <dgm:spPr/>
    </dgm:pt>
    <dgm:pt modelId="{39A055D8-6AEA-43F6-8D1F-0C59F4A208CE}" type="pres">
      <dgm:prSet presAssocID="{604BF59A-6C2F-4B94-9B6A-2C5CC59BA180}" presName="sibTrans" presStyleCnt="0"/>
      <dgm:spPr/>
    </dgm:pt>
    <dgm:pt modelId="{C305D9D2-5F6F-4A0F-8421-03BE9EBACC57}" type="pres">
      <dgm:prSet presAssocID="{95DFBC92-16CC-46C9-8D60-0297493CD2EB}" presName="compNode" presStyleCnt="0"/>
      <dgm:spPr/>
    </dgm:pt>
    <dgm:pt modelId="{28B00A40-6857-462F-96AB-C3E45737A638}" type="pres">
      <dgm:prSet presAssocID="{95DFBC92-16CC-46C9-8D60-0297493CD2E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C745902-D9F5-43FD-B2C8-C4005827A083}" type="pres">
      <dgm:prSet presAssocID="{95DFBC92-16CC-46C9-8D60-0297493CD2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4D37ADF-52E7-4BCF-A0A2-965B90E3CB6F}" type="pres">
      <dgm:prSet presAssocID="{95DFBC92-16CC-46C9-8D60-0297493CD2EB}" presName="spaceRect" presStyleCnt="0"/>
      <dgm:spPr/>
    </dgm:pt>
    <dgm:pt modelId="{0E364418-E183-4673-B161-AA309CD8C870}" type="pres">
      <dgm:prSet presAssocID="{95DFBC92-16CC-46C9-8D60-0297493CD2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114617-1975-418C-93D3-942CA8F58DCE}" srcId="{C9154B57-0D4E-4B18-A6FA-02269E1EA457}" destId="{615C75A7-161F-4166-8C19-E4C806A348D4}" srcOrd="0" destOrd="0" parTransId="{1038F748-50E7-433A-B0E1-34D3EDB132AE}" sibTransId="{0D3719C6-56A3-4CCF-A44C-A90F71187203}"/>
    <dgm:cxn modelId="{17CD6937-64C1-482C-9AFD-D5F39B686977}" type="presOf" srcId="{615C75A7-161F-4166-8C19-E4C806A348D4}" destId="{58A2AF4F-E438-4EB6-A730-EEC95B268FCE}" srcOrd="0" destOrd="0" presId="urn:microsoft.com/office/officeart/2018/5/layout/IconLeafLabelList"/>
    <dgm:cxn modelId="{B410AF60-AE78-4124-BF26-E3439639F69B}" type="presOf" srcId="{C9154B57-0D4E-4B18-A6FA-02269E1EA457}" destId="{00D0AD16-4452-4FF4-BCE5-3B00E3CB75F6}" srcOrd="0" destOrd="0" presId="urn:microsoft.com/office/officeart/2018/5/layout/IconLeafLabelList"/>
    <dgm:cxn modelId="{A9AE1275-16C6-496D-B11B-F4870D70A614}" srcId="{C9154B57-0D4E-4B18-A6FA-02269E1EA457}" destId="{95DFBC92-16CC-46C9-8D60-0297493CD2EB}" srcOrd="2" destOrd="0" parTransId="{27AD4B2C-0061-4F5F-BA1D-553BA749A2F0}" sibTransId="{CC3C1BC6-BA20-42FD-B933-C35D790E6393}"/>
    <dgm:cxn modelId="{FC2AEAC0-DFD5-450C-AF4D-28D2BB355D62}" srcId="{C9154B57-0D4E-4B18-A6FA-02269E1EA457}" destId="{5B437FA3-C4FE-4178-9510-7191BCD288BE}" srcOrd="1" destOrd="0" parTransId="{B475588C-2028-4476-BA76-9823A6B9D8A5}" sibTransId="{604BF59A-6C2F-4B94-9B6A-2C5CC59BA180}"/>
    <dgm:cxn modelId="{9B7D41CE-6BB8-4FD4-AF66-8F40FF6E68C8}" type="presOf" srcId="{5B437FA3-C4FE-4178-9510-7191BCD288BE}" destId="{9BC8A2BD-ADCB-436C-91CA-CDD8B29CC971}" srcOrd="0" destOrd="0" presId="urn:microsoft.com/office/officeart/2018/5/layout/IconLeafLabelList"/>
    <dgm:cxn modelId="{12D121D1-7A3B-4E1A-B5FD-514E6B43A100}" type="presOf" srcId="{95DFBC92-16CC-46C9-8D60-0297493CD2EB}" destId="{0E364418-E183-4673-B161-AA309CD8C870}" srcOrd="0" destOrd="0" presId="urn:microsoft.com/office/officeart/2018/5/layout/IconLeafLabelList"/>
    <dgm:cxn modelId="{F4DA082A-45CC-42FD-B0A3-79E1F7B18805}" type="presParOf" srcId="{00D0AD16-4452-4FF4-BCE5-3B00E3CB75F6}" destId="{06F65CD1-8F20-4870-BBE7-D2C4F6786E21}" srcOrd="0" destOrd="0" presId="urn:microsoft.com/office/officeart/2018/5/layout/IconLeafLabelList"/>
    <dgm:cxn modelId="{B89F2D19-DFAC-460B-9A9C-073436924955}" type="presParOf" srcId="{06F65CD1-8F20-4870-BBE7-D2C4F6786E21}" destId="{BEE78353-124F-4594-8969-76BBB95413CA}" srcOrd="0" destOrd="0" presId="urn:microsoft.com/office/officeart/2018/5/layout/IconLeafLabelList"/>
    <dgm:cxn modelId="{71D8168A-BCDB-4417-B882-8F592E47DF25}" type="presParOf" srcId="{06F65CD1-8F20-4870-BBE7-D2C4F6786E21}" destId="{34797C20-FA2D-4CBB-A7E7-F465EC1E7E14}" srcOrd="1" destOrd="0" presId="urn:microsoft.com/office/officeart/2018/5/layout/IconLeafLabelList"/>
    <dgm:cxn modelId="{EB42BF0F-E8BA-4E8C-A207-AF2947E527C7}" type="presParOf" srcId="{06F65CD1-8F20-4870-BBE7-D2C4F6786E21}" destId="{F413CAF9-F8F7-4F81-A1B1-7B31EF516481}" srcOrd="2" destOrd="0" presId="urn:microsoft.com/office/officeart/2018/5/layout/IconLeafLabelList"/>
    <dgm:cxn modelId="{7DA18AB8-DF4D-4992-A928-BEA1A2781189}" type="presParOf" srcId="{06F65CD1-8F20-4870-BBE7-D2C4F6786E21}" destId="{58A2AF4F-E438-4EB6-A730-EEC95B268FCE}" srcOrd="3" destOrd="0" presId="urn:microsoft.com/office/officeart/2018/5/layout/IconLeafLabelList"/>
    <dgm:cxn modelId="{2EDCCE80-DC5A-42FA-8517-16AD9DEEC488}" type="presParOf" srcId="{00D0AD16-4452-4FF4-BCE5-3B00E3CB75F6}" destId="{917E0E72-D59E-4798-96CA-BC72F99C71EF}" srcOrd="1" destOrd="0" presId="urn:microsoft.com/office/officeart/2018/5/layout/IconLeafLabelList"/>
    <dgm:cxn modelId="{6DF0F1AA-0288-498E-922A-939E69B2B95D}" type="presParOf" srcId="{00D0AD16-4452-4FF4-BCE5-3B00E3CB75F6}" destId="{5999E6C1-3F49-494E-9123-A44DE98EEB6B}" srcOrd="2" destOrd="0" presId="urn:microsoft.com/office/officeart/2018/5/layout/IconLeafLabelList"/>
    <dgm:cxn modelId="{AD6F3401-2E5A-4B46-B7C7-697C56CBC0BC}" type="presParOf" srcId="{5999E6C1-3F49-494E-9123-A44DE98EEB6B}" destId="{1E361A65-D9F6-441E-9936-06219B4C57FE}" srcOrd="0" destOrd="0" presId="urn:microsoft.com/office/officeart/2018/5/layout/IconLeafLabelList"/>
    <dgm:cxn modelId="{FAE51E36-44E9-4BA2-8D4D-11AC4C56E125}" type="presParOf" srcId="{5999E6C1-3F49-494E-9123-A44DE98EEB6B}" destId="{D64A228B-64A7-41D5-8D28-809C08E13FAF}" srcOrd="1" destOrd="0" presId="urn:microsoft.com/office/officeart/2018/5/layout/IconLeafLabelList"/>
    <dgm:cxn modelId="{4C1F7BF0-780C-4B7E-8653-D818DA76A752}" type="presParOf" srcId="{5999E6C1-3F49-494E-9123-A44DE98EEB6B}" destId="{B24ABC55-CF8D-4645-8E57-8C4A8976614D}" srcOrd="2" destOrd="0" presId="urn:microsoft.com/office/officeart/2018/5/layout/IconLeafLabelList"/>
    <dgm:cxn modelId="{81D5A01B-207E-40B2-A8D2-05FCF7F57E19}" type="presParOf" srcId="{5999E6C1-3F49-494E-9123-A44DE98EEB6B}" destId="{9BC8A2BD-ADCB-436C-91CA-CDD8B29CC971}" srcOrd="3" destOrd="0" presId="urn:microsoft.com/office/officeart/2018/5/layout/IconLeafLabelList"/>
    <dgm:cxn modelId="{6FCBA020-FD70-4646-A5BD-3D4771109A61}" type="presParOf" srcId="{00D0AD16-4452-4FF4-BCE5-3B00E3CB75F6}" destId="{39A055D8-6AEA-43F6-8D1F-0C59F4A208CE}" srcOrd="3" destOrd="0" presId="urn:microsoft.com/office/officeart/2018/5/layout/IconLeafLabelList"/>
    <dgm:cxn modelId="{9A27722E-542B-41AE-9D12-7940427DA9EE}" type="presParOf" srcId="{00D0AD16-4452-4FF4-BCE5-3B00E3CB75F6}" destId="{C305D9D2-5F6F-4A0F-8421-03BE9EBACC57}" srcOrd="4" destOrd="0" presId="urn:microsoft.com/office/officeart/2018/5/layout/IconLeafLabelList"/>
    <dgm:cxn modelId="{35661CED-2FD6-4D75-94C7-DA7BF8BB52A5}" type="presParOf" srcId="{C305D9D2-5F6F-4A0F-8421-03BE9EBACC57}" destId="{28B00A40-6857-462F-96AB-C3E45737A638}" srcOrd="0" destOrd="0" presId="urn:microsoft.com/office/officeart/2018/5/layout/IconLeafLabelList"/>
    <dgm:cxn modelId="{4B7802EE-23FE-4526-9847-CAA19D48C294}" type="presParOf" srcId="{C305D9D2-5F6F-4A0F-8421-03BE9EBACC57}" destId="{BC745902-D9F5-43FD-B2C8-C4005827A083}" srcOrd="1" destOrd="0" presId="urn:microsoft.com/office/officeart/2018/5/layout/IconLeafLabelList"/>
    <dgm:cxn modelId="{65868780-C3BE-4A44-B797-18D05CE572C5}" type="presParOf" srcId="{C305D9D2-5F6F-4A0F-8421-03BE9EBACC57}" destId="{F4D37ADF-52E7-4BCF-A0A2-965B90E3CB6F}" srcOrd="2" destOrd="0" presId="urn:microsoft.com/office/officeart/2018/5/layout/IconLeafLabelList"/>
    <dgm:cxn modelId="{0F075960-D9D0-41E0-A9CF-F4866552D3FB}" type="presParOf" srcId="{C305D9D2-5F6F-4A0F-8421-03BE9EBACC57}" destId="{0E364418-E183-4673-B161-AA309CD8C87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830103-F87B-4EB9-B63E-B82A5A59DA4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FB83896-CE5C-48B8-BA85-A3EC7EBD36AC}">
      <dgm:prSet/>
      <dgm:spPr/>
      <dgm:t>
        <a:bodyPr/>
        <a:lstStyle/>
        <a:p>
          <a:r>
            <a:rPr lang="en-US"/>
            <a:t>To what extent do the environmental factors of a neighborhood affect housing prices? </a:t>
          </a:r>
        </a:p>
      </dgm:t>
    </dgm:pt>
    <dgm:pt modelId="{E9D68635-C020-4AA7-B5A5-977FB2D6B138}" type="parTrans" cxnId="{8610E84F-C0E6-4DC7-8D60-4CEA0ED1BD40}">
      <dgm:prSet/>
      <dgm:spPr/>
      <dgm:t>
        <a:bodyPr/>
        <a:lstStyle/>
        <a:p>
          <a:endParaRPr lang="en-US"/>
        </a:p>
      </dgm:t>
    </dgm:pt>
    <dgm:pt modelId="{79C56344-9D0C-49FA-9735-EC2FB24F3609}" type="sibTrans" cxnId="{8610E84F-C0E6-4DC7-8D60-4CEA0ED1BD40}">
      <dgm:prSet/>
      <dgm:spPr/>
      <dgm:t>
        <a:bodyPr/>
        <a:lstStyle/>
        <a:p>
          <a:endParaRPr lang="en-US"/>
        </a:p>
      </dgm:t>
    </dgm:pt>
    <dgm:pt modelId="{058E71BE-4E76-41C5-BF6B-38CF65367EA2}">
      <dgm:prSet/>
      <dgm:spPr/>
      <dgm:t>
        <a:bodyPr/>
        <a:lstStyle/>
        <a:p>
          <a:r>
            <a:rPr lang="en-US"/>
            <a:t>Does the characteristics of a house or environmental factors have more influence on housing prices?</a:t>
          </a:r>
        </a:p>
      </dgm:t>
    </dgm:pt>
    <dgm:pt modelId="{20B2C25B-03CC-4F1B-BFF0-A4216E916528}" type="parTrans" cxnId="{3266CCE3-5B4F-40E4-B7BE-5F9B16498E86}">
      <dgm:prSet/>
      <dgm:spPr/>
      <dgm:t>
        <a:bodyPr/>
        <a:lstStyle/>
        <a:p>
          <a:endParaRPr lang="en-US"/>
        </a:p>
      </dgm:t>
    </dgm:pt>
    <dgm:pt modelId="{33002588-23BE-47B0-AF28-757C7DB47043}" type="sibTrans" cxnId="{3266CCE3-5B4F-40E4-B7BE-5F9B16498E86}">
      <dgm:prSet/>
      <dgm:spPr/>
      <dgm:t>
        <a:bodyPr/>
        <a:lstStyle/>
        <a:p>
          <a:endParaRPr lang="en-US"/>
        </a:p>
      </dgm:t>
    </dgm:pt>
    <dgm:pt modelId="{D895170D-E48F-437D-A918-2A089AD1ECDB}">
      <dgm:prSet/>
      <dgm:spPr/>
      <dgm:t>
        <a:bodyPr/>
        <a:lstStyle/>
        <a:p>
          <a:r>
            <a:rPr lang="en-US"/>
            <a:t>Which environmental factors are most predictive of home prices? </a:t>
          </a:r>
        </a:p>
      </dgm:t>
    </dgm:pt>
    <dgm:pt modelId="{811400C2-93A6-45B5-A25B-968C732D85F9}" type="parTrans" cxnId="{E41EEE6E-74E7-47A9-B6EA-733FE4E22BD5}">
      <dgm:prSet/>
      <dgm:spPr/>
      <dgm:t>
        <a:bodyPr/>
        <a:lstStyle/>
        <a:p>
          <a:endParaRPr lang="en-US"/>
        </a:p>
      </dgm:t>
    </dgm:pt>
    <dgm:pt modelId="{5EC2A6FC-F42A-4C9B-8395-718DA2BAD389}" type="sibTrans" cxnId="{E41EEE6E-74E7-47A9-B6EA-733FE4E22BD5}">
      <dgm:prSet/>
      <dgm:spPr/>
      <dgm:t>
        <a:bodyPr/>
        <a:lstStyle/>
        <a:p>
          <a:endParaRPr lang="en-US"/>
        </a:p>
      </dgm:t>
    </dgm:pt>
    <dgm:pt modelId="{436D69FB-CCD7-481F-96CF-D1E0C488644C}">
      <dgm:prSet/>
      <dgm:spPr/>
      <dgm:t>
        <a:bodyPr/>
        <a:lstStyle/>
        <a:p>
          <a:r>
            <a:rPr lang="en-US"/>
            <a:t>Which environmental factors under/over value home prices? </a:t>
          </a:r>
        </a:p>
      </dgm:t>
    </dgm:pt>
    <dgm:pt modelId="{BF95DE65-800E-45C6-91CA-41DAECBAA1B5}" type="parTrans" cxnId="{E7EA27C7-A1A5-4128-A3F0-6470E834A15E}">
      <dgm:prSet/>
      <dgm:spPr/>
      <dgm:t>
        <a:bodyPr/>
        <a:lstStyle/>
        <a:p>
          <a:endParaRPr lang="en-US"/>
        </a:p>
      </dgm:t>
    </dgm:pt>
    <dgm:pt modelId="{391B1E0C-AE9B-458A-B5A8-718343DE29D8}" type="sibTrans" cxnId="{E7EA27C7-A1A5-4128-A3F0-6470E834A15E}">
      <dgm:prSet/>
      <dgm:spPr/>
      <dgm:t>
        <a:bodyPr/>
        <a:lstStyle/>
        <a:p>
          <a:endParaRPr lang="en-US"/>
        </a:p>
      </dgm:t>
    </dgm:pt>
    <dgm:pt modelId="{66A2D319-3526-4032-9679-29F0459CB14E}" type="pres">
      <dgm:prSet presAssocID="{B2830103-F87B-4EB9-B63E-B82A5A59DA4D}" presName="diagram" presStyleCnt="0">
        <dgm:presLayoutVars>
          <dgm:dir/>
          <dgm:resizeHandles val="exact"/>
        </dgm:presLayoutVars>
      </dgm:prSet>
      <dgm:spPr/>
    </dgm:pt>
    <dgm:pt modelId="{A38E5AAB-AC45-4AFA-AB52-3CF2562A45E8}" type="pres">
      <dgm:prSet presAssocID="{7FB83896-CE5C-48B8-BA85-A3EC7EBD36AC}" presName="node" presStyleLbl="node1" presStyleIdx="0" presStyleCnt="4">
        <dgm:presLayoutVars>
          <dgm:bulletEnabled val="1"/>
        </dgm:presLayoutVars>
      </dgm:prSet>
      <dgm:spPr/>
    </dgm:pt>
    <dgm:pt modelId="{C6555D7A-4292-455A-B928-551604A54E32}" type="pres">
      <dgm:prSet presAssocID="{79C56344-9D0C-49FA-9735-EC2FB24F3609}" presName="sibTrans" presStyleCnt="0"/>
      <dgm:spPr/>
    </dgm:pt>
    <dgm:pt modelId="{74D1050D-5774-4EEA-90BC-CD70638ABEA4}" type="pres">
      <dgm:prSet presAssocID="{058E71BE-4E76-41C5-BF6B-38CF65367EA2}" presName="node" presStyleLbl="node1" presStyleIdx="1" presStyleCnt="4">
        <dgm:presLayoutVars>
          <dgm:bulletEnabled val="1"/>
        </dgm:presLayoutVars>
      </dgm:prSet>
      <dgm:spPr/>
    </dgm:pt>
    <dgm:pt modelId="{47265E24-8C4A-462D-B819-262B0E5BCEBB}" type="pres">
      <dgm:prSet presAssocID="{33002588-23BE-47B0-AF28-757C7DB47043}" presName="sibTrans" presStyleCnt="0"/>
      <dgm:spPr/>
    </dgm:pt>
    <dgm:pt modelId="{DC253120-DCDD-4C47-9C89-09115653A4CF}" type="pres">
      <dgm:prSet presAssocID="{D895170D-E48F-437D-A918-2A089AD1ECDB}" presName="node" presStyleLbl="node1" presStyleIdx="2" presStyleCnt="4">
        <dgm:presLayoutVars>
          <dgm:bulletEnabled val="1"/>
        </dgm:presLayoutVars>
      </dgm:prSet>
      <dgm:spPr/>
    </dgm:pt>
    <dgm:pt modelId="{2A58CA47-9B2C-480B-BCFC-15261FBA8F17}" type="pres">
      <dgm:prSet presAssocID="{5EC2A6FC-F42A-4C9B-8395-718DA2BAD389}" presName="sibTrans" presStyleCnt="0"/>
      <dgm:spPr/>
    </dgm:pt>
    <dgm:pt modelId="{6940E5B7-244E-4832-8E18-1E508F203734}" type="pres">
      <dgm:prSet presAssocID="{436D69FB-CCD7-481F-96CF-D1E0C488644C}" presName="node" presStyleLbl="node1" presStyleIdx="3" presStyleCnt="4">
        <dgm:presLayoutVars>
          <dgm:bulletEnabled val="1"/>
        </dgm:presLayoutVars>
      </dgm:prSet>
      <dgm:spPr/>
    </dgm:pt>
  </dgm:ptLst>
  <dgm:cxnLst>
    <dgm:cxn modelId="{7DA7DA32-9197-4D0A-85B2-F7D82431A521}" type="presOf" srcId="{D895170D-E48F-437D-A918-2A089AD1ECDB}" destId="{DC253120-DCDD-4C47-9C89-09115653A4CF}" srcOrd="0" destOrd="0" presId="urn:microsoft.com/office/officeart/2005/8/layout/default"/>
    <dgm:cxn modelId="{E41EEE6E-74E7-47A9-B6EA-733FE4E22BD5}" srcId="{B2830103-F87B-4EB9-B63E-B82A5A59DA4D}" destId="{D895170D-E48F-437D-A918-2A089AD1ECDB}" srcOrd="2" destOrd="0" parTransId="{811400C2-93A6-45B5-A25B-968C732D85F9}" sibTransId="{5EC2A6FC-F42A-4C9B-8395-718DA2BAD389}"/>
    <dgm:cxn modelId="{97173E6F-A1C6-484C-8E92-CD88EBBA59C3}" type="presOf" srcId="{B2830103-F87B-4EB9-B63E-B82A5A59DA4D}" destId="{66A2D319-3526-4032-9679-29F0459CB14E}" srcOrd="0" destOrd="0" presId="urn:microsoft.com/office/officeart/2005/8/layout/default"/>
    <dgm:cxn modelId="{8610E84F-C0E6-4DC7-8D60-4CEA0ED1BD40}" srcId="{B2830103-F87B-4EB9-B63E-B82A5A59DA4D}" destId="{7FB83896-CE5C-48B8-BA85-A3EC7EBD36AC}" srcOrd="0" destOrd="0" parTransId="{E9D68635-C020-4AA7-B5A5-977FB2D6B138}" sibTransId="{79C56344-9D0C-49FA-9735-EC2FB24F3609}"/>
    <dgm:cxn modelId="{E1B1C68C-7114-4F38-9BC3-9AF4D5A76865}" type="presOf" srcId="{7FB83896-CE5C-48B8-BA85-A3EC7EBD36AC}" destId="{A38E5AAB-AC45-4AFA-AB52-3CF2562A45E8}" srcOrd="0" destOrd="0" presId="urn:microsoft.com/office/officeart/2005/8/layout/default"/>
    <dgm:cxn modelId="{2280769E-3D3E-4D8D-B7D0-C3E4A37612BD}" type="presOf" srcId="{058E71BE-4E76-41C5-BF6B-38CF65367EA2}" destId="{74D1050D-5774-4EEA-90BC-CD70638ABEA4}" srcOrd="0" destOrd="0" presId="urn:microsoft.com/office/officeart/2005/8/layout/default"/>
    <dgm:cxn modelId="{313624A2-7C07-4C3A-A299-B3E89E4EA7E6}" type="presOf" srcId="{436D69FB-CCD7-481F-96CF-D1E0C488644C}" destId="{6940E5B7-244E-4832-8E18-1E508F203734}" srcOrd="0" destOrd="0" presId="urn:microsoft.com/office/officeart/2005/8/layout/default"/>
    <dgm:cxn modelId="{E7EA27C7-A1A5-4128-A3F0-6470E834A15E}" srcId="{B2830103-F87B-4EB9-B63E-B82A5A59DA4D}" destId="{436D69FB-CCD7-481F-96CF-D1E0C488644C}" srcOrd="3" destOrd="0" parTransId="{BF95DE65-800E-45C6-91CA-41DAECBAA1B5}" sibTransId="{391B1E0C-AE9B-458A-B5A8-718343DE29D8}"/>
    <dgm:cxn modelId="{3266CCE3-5B4F-40E4-B7BE-5F9B16498E86}" srcId="{B2830103-F87B-4EB9-B63E-B82A5A59DA4D}" destId="{058E71BE-4E76-41C5-BF6B-38CF65367EA2}" srcOrd="1" destOrd="0" parTransId="{20B2C25B-03CC-4F1B-BFF0-A4216E916528}" sibTransId="{33002588-23BE-47B0-AF28-757C7DB47043}"/>
    <dgm:cxn modelId="{9D317B53-9BFD-4302-B410-E6A69F59F41B}" type="presParOf" srcId="{66A2D319-3526-4032-9679-29F0459CB14E}" destId="{A38E5AAB-AC45-4AFA-AB52-3CF2562A45E8}" srcOrd="0" destOrd="0" presId="urn:microsoft.com/office/officeart/2005/8/layout/default"/>
    <dgm:cxn modelId="{3E260A83-00E4-4B93-93CC-1D75368CCBD1}" type="presParOf" srcId="{66A2D319-3526-4032-9679-29F0459CB14E}" destId="{C6555D7A-4292-455A-B928-551604A54E32}" srcOrd="1" destOrd="0" presId="urn:microsoft.com/office/officeart/2005/8/layout/default"/>
    <dgm:cxn modelId="{62033814-03A1-4BFA-9738-3B930AE9E50C}" type="presParOf" srcId="{66A2D319-3526-4032-9679-29F0459CB14E}" destId="{74D1050D-5774-4EEA-90BC-CD70638ABEA4}" srcOrd="2" destOrd="0" presId="urn:microsoft.com/office/officeart/2005/8/layout/default"/>
    <dgm:cxn modelId="{536FCCED-A1EB-4592-B0B5-9C875F2EE633}" type="presParOf" srcId="{66A2D319-3526-4032-9679-29F0459CB14E}" destId="{47265E24-8C4A-462D-B819-262B0E5BCEBB}" srcOrd="3" destOrd="0" presId="urn:microsoft.com/office/officeart/2005/8/layout/default"/>
    <dgm:cxn modelId="{8E12EF5E-48AF-4597-9930-52189433C9D0}" type="presParOf" srcId="{66A2D319-3526-4032-9679-29F0459CB14E}" destId="{DC253120-DCDD-4C47-9C89-09115653A4CF}" srcOrd="4" destOrd="0" presId="urn:microsoft.com/office/officeart/2005/8/layout/default"/>
    <dgm:cxn modelId="{31C55C97-7692-4BEC-A5CA-4C22A9F3B841}" type="presParOf" srcId="{66A2D319-3526-4032-9679-29F0459CB14E}" destId="{2A58CA47-9B2C-480B-BCFC-15261FBA8F17}" srcOrd="5" destOrd="0" presId="urn:microsoft.com/office/officeart/2005/8/layout/default"/>
    <dgm:cxn modelId="{A498F1C3-145B-4EF3-8CCD-D4718466EDB8}" type="presParOf" srcId="{66A2D319-3526-4032-9679-29F0459CB14E}" destId="{6940E5B7-244E-4832-8E18-1E508F20373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3469C8-768B-4CF5-A026-F9A893F77FD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762D23-37CC-488B-87BB-70AAE0238ABA}">
      <dgm:prSet/>
      <dgm:spPr/>
      <dgm:t>
        <a:bodyPr/>
        <a:lstStyle/>
        <a:p>
          <a:r>
            <a:rPr lang="en-US"/>
            <a:t>Baseline : linear regression model </a:t>
          </a:r>
        </a:p>
      </dgm:t>
    </dgm:pt>
    <dgm:pt modelId="{35CA0174-8391-4909-A070-AB01EA0F04CB}" type="parTrans" cxnId="{C3A1DA44-F86D-4F78-9269-986D034160BE}">
      <dgm:prSet/>
      <dgm:spPr/>
      <dgm:t>
        <a:bodyPr/>
        <a:lstStyle/>
        <a:p>
          <a:endParaRPr lang="en-US"/>
        </a:p>
      </dgm:t>
    </dgm:pt>
    <dgm:pt modelId="{1AD67DA2-9F0E-47CE-87D9-DAC05FFA5CA4}" type="sibTrans" cxnId="{C3A1DA44-F86D-4F78-9269-986D034160BE}">
      <dgm:prSet/>
      <dgm:spPr/>
      <dgm:t>
        <a:bodyPr/>
        <a:lstStyle/>
        <a:p>
          <a:endParaRPr lang="en-US"/>
        </a:p>
      </dgm:t>
    </dgm:pt>
    <dgm:pt modelId="{84F7CA38-AF03-41D4-96C1-3B6FFBB5D59D}">
      <dgm:prSet/>
      <dgm:spPr/>
      <dgm:t>
        <a:bodyPr/>
        <a:lstStyle/>
        <a:p>
          <a:r>
            <a:rPr lang="en-US"/>
            <a:t>Random forest model </a:t>
          </a:r>
        </a:p>
      </dgm:t>
    </dgm:pt>
    <dgm:pt modelId="{11886579-ECD3-4B41-B553-C170D56EF637}" type="parTrans" cxnId="{EEEA669B-F974-4263-A4CC-7BD57372F9E1}">
      <dgm:prSet/>
      <dgm:spPr/>
      <dgm:t>
        <a:bodyPr/>
        <a:lstStyle/>
        <a:p>
          <a:endParaRPr lang="en-US"/>
        </a:p>
      </dgm:t>
    </dgm:pt>
    <dgm:pt modelId="{A4A6FAD9-AC21-4D57-81EE-C97B991BED26}" type="sibTrans" cxnId="{EEEA669B-F974-4263-A4CC-7BD57372F9E1}">
      <dgm:prSet/>
      <dgm:spPr/>
      <dgm:t>
        <a:bodyPr/>
        <a:lstStyle/>
        <a:p>
          <a:endParaRPr lang="en-US"/>
        </a:p>
      </dgm:t>
    </dgm:pt>
    <dgm:pt modelId="{5BA8FB34-A0E8-4DF2-B877-FCBDFE9BB69F}">
      <dgm:prSet/>
      <dgm:spPr/>
      <dgm:t>
        <a:bodyPr/>
        <a:lstStyle/>
        <a:p>
          <a:r>
            <a:rPr lang="en-US"/>
            <a:t>Convolutional Neural Networks</a:t>
          </a:r>
        </a:p>
      </dgm:t>
    </dgm:pt>
    <dgm:pt modelId="{A2E8B163-65E6-4C22-9F18-6D7659AE23BC}" type="parTrans" cxnId="{DEE3B510-8FD1-4967-ABA2-3F0A891D2F54}">
      <dgm:prSet/>
      <dgm:spPr/>
      <dgm:t>
        <a:bodyPr/>
        <a:lstStyle/>
        <a:p>
          <a:endParaRPr lang="en-US"/>
        </a:p>
      </dgm:t>
    </dgm:pt>
    <dgm:pt modelId="{079D0B4E-6045-4CFB-BC91-C19F5172C861}" type="sibTrans" cxnId="{DEE3B510-8FD1-4967-ABA2-3F0A891D2F54}">
      <dgm:prSet/>
      <dgm:spPr/>
      <dgm:t>
        <a:bodyPr/>
        <a:lstStyle/>
        <a:p>
          <a:endParaRPr lang="en-US"/>
        </a:p>
      </dgm:t>
    </dgm:pt>
    <dgm:pt modelId="{06336D97-8FEC-4C53-BC19-3A01B90338D9}">
      <dgm:prSet/>
      <dgm:spPr/>
      <dgm:t>
        <a:bodyPr/>
        <a:lstStyle/>
        <a:p>
          <a:r>
            <a:rPr lang="en-US"/>
            <a:t>Geographically Weighted Regression</a:t>
          </a:r>
        </a:p>
      </dgm:t>
    </dgm:pt>
    <dgm:pt modelId="{D188141F-9E89-4C68-8A54-E8074CDA2605}" type="parTrans" cxnId="{09822724-1272-4C49-B789-60BAA47E9393}">
      <dgm:prSet/>
      <dgm:spPr/>
      <dgm:t>
        <a:bodyPr/>
        <a:lstStyle/>
        <a:p>
          <a:endParaRPr lang="en-US"/>
        </a:p>
      </dgm:t>
    </dgm:pt>
    <dgm:pt modelId="{401FDE89-4C7E-4469-B2F9-B23476B0FD08}" type="sibTrans" cxnId="{09822724-1272-4C49-B789-60BAA47E9393}">
      <dgm:prSet/>
      <dgm:spPr/>
      <dgm:t>
        <a:bodyPr/>
        <a:lstStyle/>
        <a:p>
          <a:endParaRPr lang="en-US"/>
        </a:p>
      </dgm:t>
    </dgm:pt>
    <dgm:pt modelId="{5AEBA1F9-56F0-4DA3-90B1-DD0FB7E12DF8}" type="pres">
      <dgm:prSet presAssocID="{683469C8-768B-4CF5-A026-F9A893F77FD7}" presName="linear" presStyleCnt="0">
        <dgm:presLayoutVars>
          <dgm:animLvl val="lvl"/>
          <dgm:resizeHandles val="exact"/>
        </dgm:presLayoutVars>
      </dgm:prSet>
      <dgm:spPr/>
    </dgm:pt>
    <dgm:pt modelId="{4D1E346B-F79A-40FE-8AE4-59462E976301}" type="pres">
      <dgm:prSet presAssocID="{C4762D23-37CC-488B-87BB-70AAE0238A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5C0CBE-2486-4EBF-8916-FB1503AE9D67}" type="pres">
      <dgm:prSet presAssocID="{1AD67DA2-9F0E-47CE-87D9-DAC05FFA5CA4}" presName="spacer" presStyleCnt="0"/>
      <dgm:spPr/>
    </dgm:pt>
    <dgm:pt modelId="{6CB06E93-89AE-43DA-8339-8891E766A80F}" type="pres">
      <dgm:prSet presAssocID="{84F7CA38-AF03-41D4-96C1-3B6FFBB5D59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196A809-4BA9-4D88-B881-ADA00EBBCB45}" type="pres">
      <dgm:prSet presAssocID="{A4A6FAD9-AC21-4D57-81EE-C97B991BED26}" presName="spacer" presStyleCnt="0"/>
      <dgm:spPr/>
    </dgm:pt>
    <dgm:pt modelId="{77965E57-3E6F-46B5-A4F5-99CD06AB602A}" type="pres">
      <dgm:prSet presAssocID="{5BA8FB34-A0E8-4DF2-B877-FCBDFE9BB69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7F70827-4D78-4310-8D69-1CABA963D07B}" type="pres">
      <dgm:prSet presAssocID="{079D0B4E-6045-4CFB-BC91-C19F5172C861}" presName="spacer" presStyleCnt="0"/>
      <dgm:spPr/>
    </dgm:pt>
    <dgm:pt modelId="{9BD6CF3F-B5ED-4A53-ACA3-31EFD0DB320B}" type="pres">
      <dgm:prSet presAssocID="{06336D97-8FEC-4C53-BC19-3A01B90338D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C7D670D-E10A-4B73-9011-537A0C3496A2}" type="presOf" srcId="{5BA8FB34-A0E8-4DF2-B877-FCBDFE9BB69F}" destId="{77965E57-3E6F-46B5-A4F5-99CD06AB602A}" srcOrd="0" destOrd="0" presId="urn:microsoft.com/office/officeart/2005/8/layout/vList2"/>
    <dgm:cxn modelId="{DEE3B510-8FD1-4967-ABA2-3F0A891D2F54}" srcId="{683469C8-768B-4CF5-A026-F9A893F77FD7}" destId="{5BA8FB34-A0E8-4DF2-B877-FCBDFE9BB69F}" srcOrd="2" destOrd="0" parTransId="{A2E8B163-65E6-4C22-9F18-6D7659AE23BC}" sibTransId="{079D0B4E-6045-4CFB-BC91-C19F5172C861}"/>
    <dgm:cxn modelId="{09822724-1272-4C49-B789-60BAA47E9393}" srcId="{683469C8-768B-4CF5-A026-F9A893F77FD7}" destId="{06336D97-8FEC-4C53-BC19-3A01B90338D9}" srcOrd="3" destOrd="0" parTransId="{D188141F-9E89-4C68-8A54-E8074CDA2605}" sibTransId="{401FDE89-4C7E-4469-B2F9-B23476B0FD08}"/>
    <dgm:cxn modelId="{C3A1DA44-F86D-4F78-9269-986D034160BE}" srcId="{683469C8-768B-4CF5-A026-F9A893F77FD7}" destId="{C4762D23-37CC-488B-87BB-70AAE0238ABA}" srcOrd="0" destOrd="0" parTransId="{35CA0174-8391-4909-A070-AB01EA0F04CB}" sibTransId="{1AD67DA2-9F0E-47CE-87D9-DAC05FFA5CA4}"/>
    <dgm:cxn modelId="{EEEA669B-F974-4263-A4CC-7BD57372F9E1}" srcId="{683469C8-768B-4CF5-A026-F9A893F77FD7}" destId="{84F7CA38-AF03-41D4-96C1-3B6FFBB5D59D}" srcOrd="1" destOrd="0" parTransId="{11886579-ECD3-4B41-B553-C170D56EF637}" sibTransId="{A4A6FAD9-AC21-4D57-81EE-C97B991BED26}"/>
    <dgm:cxn modelId="{7406E6A0-252E-429A-A241-8F66B14AC43A}" type="presOf" srcId="{06336D97-8FEC-4C53-BC19-3A01B90338D9}" destId="{9BD6CF3F-B5ED-4A53-ACA3-31EFD0DB320B}" srcOrd="0" destOrd="0" presId="urn:microsoft.com/office/officeart/2005/8/layout/vList2"/>
    <dgm:cxn modelId="{848D02C8-F831-431F-AEFB-D818955E4BF1}" type="presOf" srcId="{C4762D23-37CC-488B-87BB-70AAE0238ABA}" destId="{4D1E346B-F79A-40FE-8AE4-59462E976301}" srcOrd="0" destOrd="0" presId="urn:microsoft.com/office/officeart/2005/8/layout/vList2"/>
    <dgm:cxn modelId="{70E34DEA-3615-461D-A733-9A85F302D05E}" type="presOf" srcId="{84F7CA38-AF03-41D4-96C1-3B6FFBB5D59D}" destId="{6CB06E93-89AE-43DA-8339-8891E766A80F}" srcOrd="0" destOrd="0" presId="urn:microsoft.com/office/officeart/2005/8/layout/vList2"/>
    <dgm:cxn modelId="{326AE6EA-E69F-43BF-A229-B714A2AB9674}" type="presOf" srcId="{683469C8-768B-4CF5-A026-F9A893F77FD7}" destId="{5AEBA1F9-56F0-4DA3-90B1-DD0FB7E12DF8}" srcOrd="0" destOrd="0" presId="urn:microsoft.com/office/officeart/2005/8/layout/vList2"/>
    <dgm:cxn modelId="{04B2EF05-9DD1-4C3E-8DC6-6F3CBC93FBB8}" type="presParOf" srcId="{5AEBA1F9-56F0-4DA3-90B1-DD0FB7E12DF8}" destId="{4D1E346B-F79A-40FE-8AE4-59462E976301}" srcOrd="0" destOrd="0" presId="urn:microsoft.com/office/officeart/2005/8/layout/vList2"/>
    <dgm:cxn modelId="{A14EC480-6DF4-424F-9C9F-3A443BC66BCB}" type="presParOf" srcId="{5AEBA1F9-56F0-4DA3-90B1-DD0FB7E12DF8}" destId="{DE5C0CBE-2486-4EBF-8916-FB1503AE9D67}" srcOrd="1" destOrd="0" presId="urn:microsoft.com/office/officeart/2005/8/layout/vList2"/>
    <dgm:cxn modelId="{EE4A2D71-7628-4F4C-A327-6DD7599FF9F0}" type="presParOf" srcId="{5AEBA1F9-56F0-4DA3-90B1-DD0FB7E12DF8}" destId="{6CB06E93-89AE-43DA-8339-8891E766A80F}" srcOrd="2" destOrd="0" presId="urn:microsoft.com/office/officeart/2005/8/layout/vList2"/>
    <dgm:cxn modelId="{FB6B996E-FF23-4ECE-82D0-DA8A2808638F}" type="presParOf" srcId="{5AEBA1F9-56F0-4DA3-90B1-DD0FB7E12DF8}" destId="{E196A809-4BA9-4D88-B881-ADA00EBBCB45}" srcOrd="3" destOrd="0" presId="urn:microsoft.com/office/officeart/2005/8/layout/vList2"/>
    <dgm:cxn modelId="{31A4C6E2-2CB4-4334-9994-1E554D9CDA8A}" type="presParOf" srcId="{5AEBA1F9-56F0-4DA3-90B1-DD0FB7E12DF8}" destId="{77965E57-3E6F-46B5-A4F5-99CD06AB602A}" srcOrd="4" destOrd="0" presId="urn:microsoft.com/office/officeart/2005/8/layout/vList2"/>
    <dgm:cxn modelId="{E917B9B8-28FC-4934-B3B9-E456985F941E}" type="presParOf" srcId="{5AEBA1F9-56F0-4DA3-90B1-DD0FB7E12DF8}" destId="{A7F70827-4D78-4310-8D69-1CABA963D07B}" srcOrd="5" destOrd="0" presId="urn:microsoft.com/office/officeart/2005/8/layout/vList2"/>
    <dgm:cxn modelId="{C2D3A977-9C9E-49BC-8B89-D8590148448E}" type="presParOf" srcId="{5AEBA1F9-56F0-4DA3-90B1-DD0FB7E12DF8}" destId="{9BD6CF3F-B5ED-4A53-ACA3-31EFD0DB320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78353-124F-4594-8969-76BBB95413CA}">
      <dsp:nvSpPr>
        <dsp:cNvPr id="0" name=""/>
        <dsp:cNvSpPr/>
      </dsp:nvSpPr>
      <dsp:spPr>
        <a:xfrm>
          <a:off x="718664" y="4314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97C20-FA2D-4CBB-A7E7-F465EC1E7E14}">
      <dsp:nvSpPr>
        <dsp:cNvPr id="0" name=""/>
        <dsp:cNvSpPr/>
      </dsp:nvSpPr>
      <dsp:spPr>
        <a:xfrm>
          <a:off x="1135476" y="8482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2AF4F-E438-4EB6-A730-EEC95B268FCE}">
      <dsp:nvSpPr>
        <dsp:cNvPr id="0" name=""/>
        <dsp:cNvSpPr/>
      </dsp:nvSpPr>
      <dsp:spPr>
        <a:xfrm>
          <a:off x="93445" y="2996402"/>
          <a:ext cx="32062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CONTINUE HOUSING RESEARCH FROM MINI-PROJECTS </a:t>
          </a:r>
        </a:p>
      </dsp:txBody>
      <dsp:txXfrm>
        <a:off x="93445" y="2996402"/>
        <a:ext cx="3206250" cy="765000"/>
      </dsp:txXfrm>
    </dsp:sp>
    <dsp:sp modelId="{1E361A65-D9F6-441E-9936-06219B4C57FE}">
      <dsp:nvSpPr>
        <dsp:cNvPr id="0" name=""/>
        <dsp:cNvSpPr/>
      </dsp:nvSpPr>
      <dsp:spPr>
        <a:xfrm>
          <a:off x="4486008" y="4314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A228B-64A7-41D5-8D28-809C08E13FAF}">
      <dsp:nvSpPr>
        <dsp:cNvPr id="0" name=""/>
        <dsp:cNvSpPr/>
      </dsp:nvSpPr>
      <dsp:spPr>
        <a:xfrm>
          <a:off x="4902820" y="8482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8A2BD-ADCB-436C-91CA-CDD8B29CC971}">
      <dsp:nvSpPr>
        <dsp:cNvPr id="0" name=""/>
        <dsp:cNvSpPr/>
      </dsp:nvSpPr>
      <dsp:spPr>
        <a:xfrm>
          <a:off x="3860789" y="2996402"/>
          <a:ext cx="32062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DIVE DEEPER INTO IMPACT OF ENVIRONMENTAL AND NEIGHBORHOOD FACTORS</a:t>
          </a:r>
        </a:p>
      </dsp:txBody>
      <dsp:txXfrm>
        <a:off x="3860789" y="2996402"/>
        <a:ext cx="3206250" cy="765000"/>
      </dsp:txXfrm>
    </dsp:sp>
    <dsp:sp modelId="{28B00A40-6857-462F-96AB-C3E45737A638}">
      <dsp:nvSpPr>
        <dsp:cNvPr id="0" name=""/>
        <dsp:cNvSpPr/>
      </dsp:nvSpPr>
      <dsp:spPr>
        <a:xfrm>
          <a:off x="8253352" y="4314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45902-D9F5-43FD-B2C8-C4005827A083}">
      <dsp:nvSpPr>
        <dsp:cNvPr id="0" name=""/>
        <dsp:cNvSpPr/>
      </dsp:nvSpPr>
      <dsp:spPr>
        <a:xfrm>
          <a:off x="8670164" y="8482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64418-E183-4673-B161-AA309CD8C870}">
      <dsp:nvSpPr>
        <dsp:cNvPr id="0" name=""/>
        <dsp:cNvSpPr/>
      </dsp:nvSpPr>
      <dsp:spPr>
        <a:xfrm>
          <a:off x="7628133" y="2996402"/>
          <a:ext cx="32062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research PLACES WE WANT  TO LIVE after graduation </a:t>
          </a:r>
          <a:endParaRPr lang="en-US" sz="1200" kern="1200"/>
        </a:p>
      </dsp:txBody>
      <dsp:txXfrm>
        <a:off x="7628133" y="2996402"/>
        <a:ext cx="3206250" cy="76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E5AAB-AC45-4AFA-AB52-3CF2562A45E8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what extent do the environmental factors of a neighborhood affect housing prices? </a:t>
          </a:r>
        </a:p>
      </dsp:txBody>
      <dsp:txXfrm>
        <a:off x="307345" y="1546"/>
        <a:ext cx="3222855" cy="1933713"/>
      </dsp:txXfrm>
    </dsp:sp>
    <dsp:sp modelId="{74D1050D-5774-4EEA-90BC-CD70638ABEA4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Does the characteristics of a house or environmental factors have more influence on housing prices?</a:t>
          </a:r>
        </a:p>
      </dsp:txBody>
      <dsp:txXfrm>
        <a:off x="3852486" y="1546"/>
        <a:ext cx="3222855" cy="1933713"/>
      </dsp:txXfrm>
    </dsp:sp>
    <dsp:sp modelId="{DC253120-DCDD-4C47-9C89-09115653A4CF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Which environmental factors are most predictive of home prices? </a:t>
          </a:r>
        </a:p>
      </dsp:txBody>
      <dsp:txXfrm>
        <a:off x="7397627" y="1546"/>
        <a:ext cx="3222855" cy="1933713"/>
      </dsp:txXfrm>
    </dsp:sp>
    <dsp:sp modelId="{6940E5B7-244E-4832-8E18-1E508F203734}">
      <dsp:nvSpPr>
        <dsp:cNvPr id="0" name=""/>
        <dsp:cNvSpPr/>
      </dsp:nvSpPr>
      <dsp:spPr>
        <a:xfrm>
          <a:off x="3852486" y="2257545"/>
          <a:ext cx="3222855" cy="19337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Which environmental factors under/over value home prices? </a:t>
          </a:r>
        </a:p>
      </dsp:txBody>
      <dsp:txXfrm>
        <a:off x="3852486" y="2257545"/>
        <a:ext cx="3222855" cy="1933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E346B-F79A-40FE-8AE4-59462E976301}">
      <dsp:nvSpPr>
        <dsp:cNvPr id="0" name=""/>
        <dsp:cNvSpPr/>
      </dsp:nvSpPr>
      <dsp:spPr>
        <a:xfrm>
          <a:off x="0" y="33439"/>
          <a:ext cx="6666833" cy="12776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Baseline : linear regression model </a:t>
          </a:r>
        </a:p>
      </dsp:txBody>
      <dsp:txXfrm>
        <a:off x="62369" y="95808"/>
        <a:ext cx="6542095" cy="1152902"/>
      </dsp:txXfrm>
    </dsp:sp>
    <dsp:sp modelId="{6CB06E93-89AE-43DA-8339-8891E766A80F}">
      <dsp:nvSpPr>
        <dsp:cNvPr id="0" name=""/>
        <dsp:cNvSpPr/>
      </dsp:nvSpPr>
      <dsp:spPr>
        <a:xfrm>
          <a:off x="0" y="1403239"/>
          <a:ext cx="6666833" cy="127764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Random forest model </a:t>
          </a:r>
        </a:p>
      </dsp:txBody>
      <dsp:txXfrm>
        <a:off x="62369" y="1465608"/>
        <a:ext cx="6542095" cy="1152902"/>
      </dsp:txXfrm>
    </dsp:sp>
    <dsp:sp modelId="{77965E57-3E6F-46B5-A4F5-99CD06AB602A}">
      <dsp:nvSpPr>
        <dsp:cNvPr id="0" name=""/>
        <dsp:cNvSpPr/>
      </dsp:nvSpPr>
      <dsp:spPr>
        <a:xfrm>
          <a:off x="0" y="2773040"/>
          <a:ext cx="6666833" cy="127764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Convolutional Neural Networks</a:t>
          </a:r>
        </a:p>
      </dsp:txBody>
      <dsp:txXfrm>
        <a:off x="62369" y="2835409"/>
        <a:ext cx="6542095" cy="1152902"/>
      </dsp:txXfrm>
    </dsp:sp>
    <dsp:sp modelId="{9BD6CF3F-B5ED-4A53-ACA3-31EFD0DB320B}">
      <dsp:nvSpPr>
        <dsp:cNvPr id="0" name=""/>
        <dsp:cNvSpPr/>
      </dsp:nvSpPr>
      <dsp:spPr>
        <a:xfrm>
          <a:off x="0" y="4142840"/>
          <a:ext cx="6666833" cy="12776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Geographically Weighted Regression</a:t>
          </a:r>
        </a:p>
      </dsp:txBody>
      <dsp:txXfrm>
        <a:off x="62369" y="4205209"/>
        <a:ext cx="6542095" cy="1152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8988A-118C-4E3D-B011-A10DDB99AB34}" type="datetimeFigureOut"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EB0AA-FB1E-4A6B-ACE1-FC2BD9E5EB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12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Linear regression model 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 indent="-1714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Might be overfitted with the number of variables that we want to look at but will provide a baseline for analysis 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Random forest model </a:t>
            </a:r>
          </a:p>
          <a:p>
            <a:pPr lvl="1" indent="-1714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Helps to overcome the overfitting problem through creating multiple decision trees and then choosing the best one 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Convolutional Neural Networks </a:t>
            </a:r>
          </a:p>
          <a:p>
            <a:pPr lvl="1" indent="-1714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Specialized for processing image data – when we want to use the GIS data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Geographically weighted regression </a:t>
            </a:r>
          </a:p>
          <a:p>
            <a:pPr lvl="1" indent="-1714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Estimates separate coefficient based on nearby data points </a:t>
            </a:r>
          </a:p>
          <a:p>
            <a:pPr lvl="1" indent="-171450">
              <a:buFont typeface="Arial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Allows the variables to have different coefficient based on their geographical location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EB0AA-FB1E-4A6B-ACE1-FC2BD9E5EBCC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2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Progress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By: Ben Warren, Jun Sik Kim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p with many dots&#10;&#10;AI-generated content may be incorrect.">
            <a:extLst>
              <a:ext uri="{FF2B5EF4-FFF2-40B4-BE49-F238E27FC236}">
                <a16:creationId xmlns:a16="http://schemas.microsoft.com/office/drawing/2014/main" id="{B9F5777A-41C9-D481-7FBD-528C9797A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1" t="3202" r="4714" b="10161"/>
          <a:stretch/>
        </p:blipFill>
        <p:spPr>
          <a:xfrm>
            <a:off x="2538313" y="299597"/>
            <a:ext cx="7094778" cy="4698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4072D7-ED84-180D-1719-12D4B396F161}"/>
              </a:ext>
            </a:extLst>
          </p:cNvPr>
          <p:cNvSpPr txBox="1"/>
          <p:nvPr/>
        </p:nvSpPr>
        <p:spPr>
          <a:xfrm>
            <a:off x="920824" y="5501361"/>
            <a:ext cx="8332826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Detroit home sales by price</a:t>
            </a:r>
          </a:p>
        </p:txBody>
      </p:sp>
    </p:spTree>
    <p:extLst>
      <p:ext uri="{BB962C8B-B14F-4D97-AF65-F5344CB8AC3E}">
        <p14:creationId xmlns:p14="http://schemas.microsoft.com/office/powerpoint/2010/main" val="269221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72802-9822-C9EA-2434-E0876892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Potential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8569B4-2061-4344-8AA8-EE7114F8B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07550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968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8E363-92D7-65DD-B596-5A3B4D3B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F5E429-73A4-0916-9347-5A02C3D85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8803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691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AD16-68B0-F7E3-5A9F-0729B4FF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Research Question(s)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3A64CE09-FAE3-7086-1331-0BF7E2FB0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94397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42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0FA80-2812-40B0-F3B8-324CBE9A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Sources </a:t>
            </a:r>
          </a:p>
        </p:txBody>
      </p:sp>
      <p:pic>
        <p:nvPicPr>
          <p:cNvPr id="9" name="Picture 8" descr="A logo of a person&#10;&#10;AI-generated content may be incorrect.">
            <a:extLst>
              <a:ext uri="{FF2B5EF4-FFF2-40B4-BE49-F238E27FC236}">
                <a16:creationId xmlns:a16="http://schemas.microsoft.com/office/drawing/2014/main" id="{91CD5CD5-0AAE-6B1B-8C05-C6929DDDF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" r="4379" b="-3"/>
          <a:stretch/>
        </p:blipFill>
        <p:spPr>
          <a:xfrm>
            <a:off x="307840" y="321732"/>
            <a:ext cx="3793472" cy="4111323"/>
          </a:xfrm>
          <a:prstGeom prst="rect">
            <a:avLst/>
          </a:prstGeom>
        </p:spPr>
      </p:pic>
      <p:pic>
        <p:nvPicPr>
          <p:cNvPr id="5" name="Picture 4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187B1F1C-9BED-01C3-FB77-0FB0D5277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" b="-1"/>
          <a:stretch/>
        </p:blipFill>
        <p:spPr>
          <a:xfrm>
            <a:off x="4194959" y="321734"/>
            <a:ext cx="3797570" cy="2010551"/>
          </a:xfrm>
          <a:prstGeom prst="rect">
            <a:avLst/>
          </a:prstGeom>
        </p:spPr>
      </p:pic>
      <p:pic>
        <p:nvPicPr>
          <p:cNvPr id="7" name="Picture 6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0779FA01-FC4D-4FC2-F40F-6D082EE9C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5" b="5"/>
          <a:stretch/>
        </p:blipFill>
        <p:spPr>
          <a:xfrm>
            <a:off x="4190180" y="2422097"/>
            <a:ext cx="3794760" cy="2013804"/>
          </a:xfrm>
          <a:prstGeom prst="rect">
            <a:avLst/>
          </a:prstGeom>
        </p:spPr>
      </p:pic>
      <p:pic>
        <p:nvPicPr>
          <p:cNvPr id="11" name="Picture 10" descr="A hexagon with white text&#10;&#10;AI-generated content may be incorrect.">
            <a:extLst>
              <a:ext uri="{FF2B5EF4-FFF2-40B4-BE49-F238E27FC236}">
                <a16:creationId xmlns:a16="http://schemas.microsoft.com/office/drawing/2014/main" id="{53BA393B-7418-8942-3C9B-60219BAD5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0" b="-1506"/>
          <a:stretch/>
        </p:blipFill>
        <p:spPr>
          <a:xfrm>
            <a:off x="8348206" y="454997"/>
            <a:ext cx="3310934" cy="3934199"/>
          </a:xfrm>
          <a:prstGeom prst="rect">
            <a:avLst/>
          </a:prstGeom>
        </p:spPr>
      </p:pic>
      <p:pic>
        <p:nvPicPr>
          <p:cNvPr id="13" name="Picture 12" descr="A logo with a flag and text&#10;&#10;AI-generated content may be incorrect.">
            <a:extLst>
              <a:ext uri="{FF2B5EF4-FFF2-40B4-BE49-F238E27FC236}">
                <a16:creationId xmlns:a16="http://schemas.microsoft.com/office/drawing/2014/main" id="{E7B0A083-03F3-6C69-4533-A0005977AC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579" r="1" b="22439"/>
          <a:stretch/>
        </p:blipFill>
        <p:spPr>
          <a:xfrm>
            <a:off x="307840" y="4525715"/>
            <a:ext cx="3794760" cy="201055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0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D61E-CA3C-AF06-A11C-C7619CFE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D74BB-E95C-698C-79B2-6E4BF356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053" y="2027492"/>
            <a:ext cx="2073386" cy="3640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Detroit Data </a:t>
            </a:r>
          </a:p>
          <a:p>
            <a:pPr marL="0" indent="0">
              <a:buNone/>
            </a:pPr>
            <a:r>
              <a:rPr lang="en-US" dirty="0"/>
              <a:t>Philly Data</a:t>
            </a:r>
          </a:p>
          <a:p>
            <a:pPr marL="0" indent="0">
              <a:buNone/>
            </a:pPr>
            <a:r>
              <a:rPr lang="en-US" dirty="0"/>
              <a:t>Chicago Data</a:t>
            </a:r>
          </a:p>
          <a:p>
            <a:pPr marL="0" indent="0">
              <a:buNone/>
            </a:pPr>
            <a:r>
              <a:rPr lang="en-US" dirty="0"/>
              <a:t>Conn. Data </a:t>
            </a:r>
          </a:p>
          <a:p>
            <a:pPr marL="0" indent="0">
              <a:buNone/>
            </a:pPr>
            <a:r>
              <a:rPr lang="en-US" dirty="0"/>
              <a:t>Pittsburgh Data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B55DCA5-4DF8-7018-79B8-5A23EF124C7B}"/>
              </a:ext>
            </a:extLst>
          </p:cNvPr>
          <p:cNvSpPr/>
          <p:nvPr/>
        </p:nvSpPr>
        <p:spPr>
          <a:xfrm>
            <a:off x="2968283" y="2095328"/>
            <a:ext cx="562708" cy="3263705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3BD90-CFE2-EAEA-00F5-4A67D3441854}"/>
              </a:ext>
            </a:extLst>
          </p:cNvPr>
          <p:cNvSpPr txBox="1"/>
          <p:nvPr/>
        </p:nvSpPr>
        <p:spPr>
          <a:xfrm>
            <a:off x="3550920" y="3443986"/>
            <a:ext cx="2616590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~6 million rows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A2067AC-E915-8311-BC35-F22E307C5609}"/>
              </a:ext>
            </a:extLst>
          </p:cNvPr>
          <p:cNvSpPr/>
          <p:nvPr/>
        </p:nvSpPr>
        <p:spPr>
          <a:xfrm>
            <a:off x="6234332" y="3664686"/>
            <a:ext cx="1716258" cy="13526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9322A-ABF6-C8E8-4D69-343097254C2B}"/>
              </a:ext>
            </a:extLst>
          </p:cNvPr>
          <p:cNvSpPr txBox="1"/>
          <p:nvPr/>
        </p:nvSpPr>
        <p:spPr>
          <a:xfrm>
            <a:off x="6330461" y="3801621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Filtering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EF1EE-E1BF-8EBD-3D70-185E6F9A6D31}"/>
              </a:ext>
            </a:extLst>
          </p:cNvPr>
          <p:cNvSpPr txBox="1"/>
          <p:nvPr/>
        </p:nvSpPr>
        <p:spPr>
          <a:xfrm>
            <a:off x="8037341" y="3465570"/>
            <a:ext cx="2616590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1.7 million rows</a:t>
            </a:r>
          </a:p>
        </p:txBody>
      </p:sp>
    </p:spTree>
    <p:extLst>
      <p:ext uri="{BB962C8B-B14F-4D97-AF65-F5344CB8AC3E}">
        <p14:creationId xmlns:p14="http://schemas.microsoft.com/office/powerpoint/2010/main" val="329972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B5F691-1C71-7A81-D727-99E7CD08D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2EDC4-ECB8-D261-1BE4-46FE1A54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0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of sales by year&#10;&#10;AI-generated content may be incorrect.">
            <a:extLst>
              <a:ext uri="{FF2B5EF4-FFF2-40B4-BE49-F238E27FC236}">
                <a16:creationId xmlns:a16="http://schemas.microsoft.com/office/drawing/2014/main" id="{D929C4BC-FC3C-060A-85C8-958DABB99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3" b="6839"/>
          <a:stretch/>
        </p:blipFill>
        <p:spPr>
          <a:xfrm>
            <a:off x="1659608" y="457200"/>
            <a:ext cx="887278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1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sales by price&#10;&#10;AI-generated content may be incorrect.">
            <a:extLst>
              <a:ext uri="{FF2B5EF4-FFF2-40B4-BE49-F238E27FC236}">
                <a16:creationId xmlns:a16="http://schemas.microsoft.com/office/drawing/2014/main" id="{0165E7BB-A5DE-0D1C-BB8E-71BE1912C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69" y="457200"/>
            <a:ext cx="890426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2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DF2879-5F0E-93DC-1350-30FEA961D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graph of a sales chart&#10;&#10;AI-generated content may be incorrect.">
            <a:extLst>
              <a:ext uri="{FF2B5EF4-FFF2-40B4-BE49-F238E27FC236}">
                <a16:creationId xmlns:a16="http://schemas.microsoft.com/office/drawing/2014/main" id="{47806B17-655F-BA45-EF8D-75455569B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9" b="6839"/>
          <a:stretch/>
        </p:blipFill>
        <p:spPr>
          <a:xfrm>
            <a:off x="1516682" y="457200"/>
            <a:ext cx="91586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9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Progress Presentation</vt:lpstr>
      <vt:lpstr>Background</vt:lpstr>
      <vt:lpstr>Research Question(s)</vt:lpstr>
      <vt:lpstr>Data Sources </vt:lpstr>
      <vt:lpstr>Data Processing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Potential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735</cp:revision>
  <dcterms:created xsi:type="dcterms:W3CDTF">2025-03-25T01:01:11Z</dcterms:created>
  <dcterms:modified xsi:type="dcterms:W3CDTF">2025-03-25T02:12:34Z</dcterms:modified>
</cp:coreProperties>
</file>