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57" r:id="rId4"/>
    <p:sldId id="258" r:id="rId5"/>
    <p:sldId id="267" r:id="rId6"/>
    <p:sldId id="259" r:id="rId7"/>
    <p:sldId id="265" r:id="rId8"/>
    <p:sldId id="266" r:id="rId9"/>
    <p:sldId id="264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3"/>
    <p:restoredTop sz="81236"/>
  </p:normalViewPr>
  <p:slideViewPr>
    <p:cSldViewPr snapToGrid="0">
      <p:cViewPr varScale="1">
        <p:scale>
          <a:sx n="118" d="100"/>
          <a:sy n="118" d="100"/>
        </p:scale>
        <p:origin x="21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6CF86-D3C6-428B-B63C-73F319EE247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23C0FD-7754-452E-AAAA-11DFAA8DB1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Ethical implications </a:t>
          </a:r>
        </a:p>
      </dgm:t>
    </dgm:pt>
    <dgm:pt modelId="{3793162D-7AA9-491D-9355-B5D6764C3547}" type="parTrans" cxnId="{8834EF4B-28FD-44B4-BA02-BA24D2D2A5BD}">
      <dgm:prSet/>
      <dgm:spPr/>
      <dgm:t>
        <a:bodyPr/>
        <a:lstStyle/>
        <a:p>
          <a:endParaRPr lang="en-US"/>
        </a:p>
      </dgm:t>
    </dgm:pt>
    <dgm:pt modelId="{83FA404A-347C-48DA-ABCB-9F37C23D0AA5}" type="sibTrans" cxnId="{8834EF4B-28FD-44B4-BA02-BA24D2D2A5BD}">
      <dgm:prSet/>
      <dgm:spPr/>
      <dgm:t>
        <a:bodyPr/>
        <a:lstStyle/>
        <a:p>
          <a:endParaRPr lang="en-US"/>
        </a:p>
      </dgm:t>
    </dgm:pt>
    <dgm:pt modelId="{22941CE7-E755-403E-B499-F9B9E847EA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would happen if developers aren’t creating houses near schools? </a:t>
          </a:r>
        </a:p>
      </dgm:t>
    </dgm:pt>
    <dgm:pt modelId="{2D125413-C247-48FF-8200-CDF79FDB004C}" type="parTrans" cxnId="{B2B94F13-9B3F-49C4-A108-544686A1C7DA}">
      <dgm:prSet/>
      <dgm:spPr/>
      <dgm:t>
        <a:bodyPr/>
        <a:lstStyle/>
        <a:p>
          <a:endParaRPr lang="en-US"/>
        </a:p>
      </dgm:t>
    </dgm:pt>
    <dgm:pt modelId="{D265E8E6-09DB-4C94-9C0C-840623B61C97}" type="sibTrans" cxnId="{B2B94F13-9B3F-49C4-A108-544686A1C7DA}">
      <dgm:prSet/>
      <dgm:spPr/>
      <dgm:t>
        <a:bodyPr/>
        <a:lstStyle/>
        <a:p>
          <a:endParaRPr lang="en-US"/>
        </a:p>
      </dgm:t>
    </dgm:pt>
    <dgm:pt modelId="{C8B9D14B-0741-4B46-AE78-9148708C0C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Societal implications of longer commute time for students when sleep is crucial for them </a:t>
          </a:r>
        </a:p>
      </dgm:t>
    </dgm:pt>
    <dgm:pt modelId="{B08FF83A-682A-447E-88F7-56FD85B42D76}" type="parTrans" cxnId="{E450C886-4D7A-48C0-85EF-5E95A24BD21E}">
      <dgm:prSet/>
      <dgm:spPr/>
      <dgm:t>
        <a:bodyPr/>
        <a:lstStyle/>
        <a:p>
          <a:endParaRPr lang="en-US"/>
        </a:p>
      </dgm:t>
    </dgm:pt>
    <dgm:pt modelId="{383B3F7E-00FE-4970-B530-39A665A5DD4D}" type="sibTrans" cxnId="{E450C886-4D7A-48C0-85EF-5E95A24BD21E}">
      <dgm:prSet/>
      <dgm:spPr/>
      <dgm:t>
        <a:bodyPr/>
        <a:lstStyle/>
        <a:p>
          <a:endParaRPr lang="en-US"/>
        </a:p>
      </dgm:t>
    </dgm:pt>
    <dgm:pt modelId="{9C073DCF-DDB8-4D0F-B2E9-0CF8ABE5CA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Legal implications </a:t>
          </a:r>
        </a:p>
      </dgm:t>
    </dgm:pt>
    <dgm:pt modelId="{54B4EFAD-8342-4D3E-9669-400718BE569B}" type="parTrans" cxnId="{3EA4898D-0189-4B1D-AF0D-76FBA80BC664}">
      <dgm:prSet/>
      <dgm:spPr/>
      <dgm:t>
        <a:bodyPr/>
        <a:lstStyle/>
        <a:p>
          <a:endParaRPr lang="en-US"/>
        </a:p>
      </dgm:t>
    </dgm:pt>
    <dgm:pt modelId="{97288B60-6303-4AC9-932B-04250695EA3B}" type="sibTrans" cxnId="{3EA4898D-0189-4B1D-AF0D-76FBA80BC664}">
      <dgm:prSet/>
      <dgm:spPr/>
      <dgm:t>
        <a:bodyPr/>
        <a:lstStyle/>
        <a:p>
          <a:endParaRPr lang="en-US"/>
        </a:p>
      </dgm:t>
    </dgm:pt>
    <dgm:pt modelId="{6F948592-BA5D-4F87-AAF0-4D58AE605C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Developers not building near schools or parks just to make a quick profit </a:t>
          </a:r>
        </a:p>
      </dgm:t>
    </dgm:pt>
    <dgm:pt modelId="{9C15A727-A8E7-4F19-B1BD-AFCEB6F0CA1D}" type="parTrans" cxnId="{A748B0E6-3C45-46A6-A5DC-39AA97B67B41}">
      <dgm:prSet/>
      <dgm:spPr/>
      <dgm:t>
        <a:bodyPr/>
        <a:lstStyle/>
        <a:p>
          <a:endParaRPr lang="en-US"/>
        </a:p>
      </dgm:t>
    </dgm:pt>
    <dgm:pt modelId="{8BE2EF71-1B80-4307-896A-A6808F4F4B96}" type="sibTrans" cxnId="{A748B0E6-3C45-46A6-A5DC-39AA97B67B41}">
      <dgm:prSet/>
      <dgm:spPr/>
      <dgm:t>
        <a:bodyPr/>
        <a:lstStyle/>
        <a:p>
          <a:endParaRPr lang="en-US"/>
        </a:p>
      </dgm:t>
    </dgm:pt>
    <dgm:pt modelId="{A9F53391-33A1-4FAB-8952-8DFA0CB8E7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would they justify this against any of the activist groups? </a:t>
          </a:r>
        </a:p>
      </dgm:t>
    </dgm:pt>
    <dgm:pt modelId="{EC6467E0-050C-4FF1-ABA8-2D136D44470D}" type="parTrans" cxnId="{4E97FC8A-73CA-48C8-8EEB-28E1BECC9E8A}">
      <dgm:prSet/>
      <dgm:spPr/>
      <dgm:t>
        <a:bodyPr/>
        <a:lstStyle/>
        <a:p>
          <a:endParaRPr lang="en-US"/>
        </a:p>
      </dgm:t>
    </dgm:pt>
    <dgm:pt modelId="{82E9BD35-D3EE-4B2A-A131-E8673E0845FE}" type="sibTrans" cxnId="{4E97FC8A-73CA-48C8-8EEB-28E1BECC9E8A}">
      <dgm:prSet/>
      <dgm:spPr/>
      <dgm:t>
        <a:bodyPr/>
        <a:lstStyle/>
        <a:p>
          <a:endParaRPr lang="en-US"/>
        </a:p>
      </dgm:t>
    </dgm:pt>
    <dgm:pt modelId="{A5E6C5FE-3820-4C48-B80A-776AAC949E5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Societal implications </a:t>
          </a:r>
        </a:p>
      </dgm:t>
    </dgm:pt>
    <dgm:pt modelId="{7663425A-2CA7-459C-A2B3-49B7EC92629B}" type="parTrans" cxnId="{1478CF1F-0A5B-4603-9BC2-DC5141253377}">
      <dgm:prSet/>
      <dgm:spPr/>
      <dgm:t>
        <a:bodyPr/>
        <a:lstStyle/>
        <a:p>
          <a:endParaRPr lang="en-US"/>
        </a:p>
      </dgm:t>
    </dgm:pt>
    <dgm:pt modelId="{17AE0811-E68C-4239-A0A1-91FB542DCB5B}" type="sibTrans" cxnId="{1478CF1F-0A5B-4603-9BC2-DC5141253377}">
      <dgm:prSet/>
      <dgm:spPr/>
      <dgm:t>
        <a:bodyPr/>
        <a:lstStyle/>
        <a:p>
          <a:endParaRPr lang="en-US"/>
        </a:p>
      </dgm:t>
    </dgm:pt>
    <dgm:pt modelId="{E4071198-2EE9-46A0-AAF6-3DA7EAB485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newer houses aren’t being built around schools and parks, would there be any investment towards schools and parks in the long term? </a:t>
          </a:r>
        </a:p>
      </dgm:t>
    </dgm:pt>
    <dgm:pt modelId="{E718BD6C-5020-429D-9E2A-DB47384CF380}" type="parTrans" cxnId="{E16AA91E-5F4A-4903-BF75-CD39E2BF4A44}">
      <dgm:prSet/>
      <dgm:spPr/>
      <dgm:t>
        <a:bodyPr/>
        <a:lstStyle/>
        <a:p>
          <a:endParaRPr lang="en-US"/>
        </a:p>
      </dgm:t>
    </dgm:pt>
    <dgm:pt modelId="{E4D9C425-D07C-4E2D-B737-A2DBC5765352}" type="sibTrans" cxnId="{E16AA91E-5F4A-4903-BF75-CD39E2BF4A44}">
      <dgm:prSet/>
      <dgm:spPr/>
      <dgm:t>
        <a:bodyPr/>
        <a:lstStyle/>
        <a:p>
          <a:endParaRPr lang="en-US"/>
        </a:p>
      </dgm:t>
    </dgm:pt>
    <dgm:pt modelId="{915C7C90-92C6-4058-B686-C00D64D52CCB}" type="pres">
      <dgm:prSet presAssocID="{F016CF86-D3C6-428B-B63C-73F319EE2470}" presName="root" presStyleCnt="0">
        <dgm:presLayoutVars>
          <dgm:dir/>
          <dgm:resizeHandles val="exact"/>
        </dgm:presLayoutVars>
      </dgm:prSet>
      <dgm:spPr/>
    </dgm:pt>
    <dgm:pt modelId="{892F0F4C-E832-408D-AEBD-3D0CB25CBE95}" type="pres">
      <dgm:prSet presAssocID="{DD23C0FD-7754-452E-AAAA-11DFAA8DB18A}" presName="compNode" presStyleCnt="0"/>
      <dgm:spPr/>
    </dgm:pt>
    <dgm:pt modelId="{7EDB25E5-2AA2-4C77-A8D3-35D436FEFFE4}" type="pres">
      <dgm:prSet presAssocID="{DD23C0FD-7754-452E-AAAA-11DFAA8DB1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B5AC0D7-23F3-423C-B995-3F7EB481DEB4}" type="pres">
      <dgm:prSet presAssocID="{DD23C0FD-7754-452E-AAAA-11DFAA8DB18A}" presName="iconSpace" presStyleCnt="0"/>
      <dgm:spPr/>
    </dgm:pt>
    <dgm:pt modelId="{3407F462-D216-4BDF-9CA0-0C0B36B03822}" type="pres">
      <dgm:prSet presAssocID="{DD23C0FD-7754-452E-AAAA-11DFAA8DB18A}" presName="parTx" presStyleLbl="revTx" presStyleIdx="0" presStyleCnt="6">
        <dgm:presLayoutVars>
          <dgm:chMax val="0"/>
          <dgm:chPref val="0"/>
        </dgm:presLayoutVars>
      </dgm:prSet>
      <dgm:spPr/>
    </dgm:pt>
    <dgm:pt modelId="{61A31A76-CBC2-4F73-AA60-3C74D92C68C8}" type="pres">
      <dgm:prSet presAssocID="{DD23C0FD-7754-452E-AAAA-11DFAA8DB18A}" presName="txSpace" presStyleCnt="0"/>
      <dgm:spPr/>
    </dgm:pt>
    <dgm:pt modelId="{E6B7CCD7-B483-4627-9215-66E9171BC6EF}" type="pres">
      <dgm:prSet presAssocID="{DD23C0FD-7754-452E-AAAA-11DFAA8DB18A}" presName="desTx" presStyleLbl="revTx" presStyleIdx="1" presStyleCnt="6">
        <dgm:presLayoutVars/>
      </dgm:prSet>
      <dgm:spPr/>
    </dgm:pt>
    <dgm:pt modelId="{44085D5D-B321-4DA6-A6CC-C7430431C0CA}" type="pres">
      <dgm:prSet presAssocID="{83FA404A-347C-48DA-ABCB-9F37C23D0AA5}" presName="sibTrans" presStyleCnt="0"/>
      <dgm:spPr/>
    </dgm:pt>
    <dgm:pt modelId="{4DFEEDAD-14D7-4DB3-A15E-404B52C8F61A}" type="pres">
      <dgm:prSet presAssocID="{9C073DCF-DDB8-4D0F-B2E9-0CF8ABE5CAD3}" presName="compNode" presStyleCnt="0"/>
      <dgm:spPr/>
    </dgm:pt>
    <dgm:pt modelId="{496AB666-FEA9-4736-8D68-9684B7345D67}" type="pres">
      <dgm:prSet presAssocID="{9C073DCF-DDB8-4D0F-B2E9-0CF8ABE5CA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8840968C-0C9C-4CFB-AB88-841AADE76AE2}" type="pres">
      <dgm:prSet presAssocID="{9C073DCF-DDB8-4D0F-B2E9-0CF8ABE5CAD3}" presName="iconSpace" presStyleCnt="0"/>
      <dgm:spPr/>
    </dgm:pt>
    <dgm:pt modelId="{575A5343-ECC7-466E-941F-5C2F41202C77}" type="pres">
      <dgm:prSet presAssocID="{9C073DCF-DDB8-4D0F-B2E9-0CF8ABE5CAD3}" presName="parTx" presStyleLbl="revTx" presStyleIdx="2" presStyleCnt="6">
        <dgm:presLayoutVars>
          <dgm:chMax val="0"/>
          <dgm:chPref val="0"/>
        </dgm:presLayoutVars>
      </dgm:prSet>
      <dgm:spPr/>
    </dgm:pt>
    <dgm:pt modelId="{1A5DDC6C-577E-424D-9899-FA69DE633513}" type="pres">
      <dgm:prSet presAssocID="{9C073DCF-DDB8-4D0F-B2E9-0CF8ABE5CAD3}" presName="txSpace" presStyleCnt="0"/>
      <dgm:spPr/>
    </dgm:pt>
    <dgm:pt modelId="{FCF4574C-6E5F-40EA-8622-C13231309C49}" type="pres">
      <dgm:prSet presAssocID="{9C073DCF-DDB8-4D0F-B2E9-0CF8ABE5CAD3}" presName="desTx" presStyleLbl="revTx" presStyleIdx="3" presStyleCnt="6">
        <dgm:presLayoutVars/>
      </dgm:prSet>
      <dgm:spPr/>
    </dgm:pt>
    <dgm:pt modelId="{5EFF7AB8-EF54-40DA-B577-CCE8B67C4FC6}" type="pres">
      <dgm:prSet presAssocID="{97288B60-6303-4AC9-932B-04250695EA3B}" presName="sibTrans" presStyleCnt="0"/>
      <dgm:spPr/>
    </dgm:pt>
    <dgm:pt modelId="{5D5FAF10-4B83-4273-A32A-A53B42B4A294}" type="pres">
      <dgm:prSet presAssocID="{A5E6C5FE-3820-4C48-B80A-776AAC949E52}" presName="compNode" presStyleCnt="0"/>
      <dgm:spPr/>
    </dgm:pt>
    <dgm:pt modelId="{CF34157A-A2B4-449E-BC36-E95386A53A3C}" type="pres">
      <dgm:prSet presAssocID="{A5E6C5FE-3820-4C48-B80A-776AAC949E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3F4DD17-41D8-4652-8792-D41DA16698D4}" type="pres">
      <dgm:prSet presAssocID="{A5E6C5FE-3820-4C48-B80A-776AAC949E52}" presName="iconSpace" presStyleCnt="0"/>
      <dgm:spPr/>
    </dgm:pt>
    <dgm:pt modelId="{734AD02E-6D6B-455A-9ADC-86DDEA805C0E}" type="pres">
      <dgm:prSet presAssocID="{A5E6C5FE-3820-4C48-B80A-776AAC949E52}" presName="parTx" presStyleLbl="revTx" presStyleIdx="4" presStyleCnt="6">
        <dgm:presLayoutVars>
          <dgm:chMax val="0"/>
          <dgm:chPref val="0"/>
        </dgm:presLayoutVars>
      </dgm:prSet>
      <dgm:spPr/>
    </dgm:pt>
    <dgm:pt modelId="{6C1359A4-7CFB-48D8-B3F4-E11A644330C5}" type="pres">
      <dgm:prSet presAssocID="{A5E6C5FE-3820-4C48-B80A-776AAC949E52}" presName="txSpace" presStyleCnt="0"/>
      <dgm:spPr/>
    </dgm:pt>
    <dgm:pt modelId="{5FFEEEA0-22B0-4CCF-B698-729B526F963F}" type="pres">
      <dgm:prSet presAssocID="{A5E6C5FE-3820-4C48-B80A-776AAC949E52}" presName="desTx" presStyleLbl="revTx" presStyleIdx="5" presStyleCnt="6">
        <dgm:presLayoutVars/>
      </dgm:prSet>
      <dgm:spPr/>
    </dgm:pt>
  </dgm:ptLst>
  <dgm:cxnLst>
    <dgm:cxn modelId="{B9950C0A-CEB7-445C-8543-A4E7B3CCE64A}" type="presOf" srcId="{A9F53391-33A1-4FAB-8952-8DFA0CB8E72E}" destId="{FCF4574C-6E5F-40EA-8622-C13231309C49}" srcOrd="0" destOrd="1" presId="urn:microsoft.com/office/officeart/2018/2/layout/IconLabelDescriptionList"/>
    <dgm:cxn modelId="{B2B94F13-9B3F-49C4-A108-544686A1C7DA}" srcId="{DD23C0FD-7754-452E-AAAA-11DFAA8DB18A}" destId="{22941CE7-E755-403E-B499-F9B9E847EAC1}" srcOrd="0" destOrd="0" parTransId="{2D125413-C247-48FF-8200-CDF79FDB004C}" sibTransId="{D265E8E6-09DB-4C94-9C0C-840623B61C97}"/>
    <dgm:cxn modelId="{E16AA91E-5F4A-4903-BF75-CD39E2BF4A44}" srcId="{A5E6C5FE-3820-4C48-B80A-776AAC949E52}" destId="{E4071198-2EE9-46A0-AAF6-3DA7EAB485CF}" srcOrd="0" destOrd="0" parTransId="{E718BD6C-5020-429D-9E2A-DB47384CF380}" sibTransId="{E4D9C425-D07C-4E2D-B737-A2DBC5765352}"/>
    <dgm:cxn modelId="{1478CF1F-0A5B-4603-9BC2-DC5141253377}" srcId="{F016CF86-D3C6-428B-B63C-73F319EE2470}" destId="{A5E6C5FE-3820-4C48-B80A-776AAC949E52}" srcOrd="2" destOrd="0" parTransId="{7663425A-2CA7-459C-A2B3-49B7EC92629B}" sibTransId="{17AE0811-E68C-4239-A0A1-91FB542DCB5B}"/>
    <dgm:cxn modelId="{F3DF3424-1C1D-45CF-8ECC-22F7EE8BA56E}" type="presOf" srcId="{6F948592-BA5D-4F87-AAF0-4D58AE605CCE}" destId="{FCF4574C-6E5F-40EA-8622-C13231309C49}" srcOrd="0" destOrd="0" presId="urn:microsoft.com/office/officeart/2018/2/layout/IconLabelDescriptionList"/>
    <dgm:cxn modelId="{C4403B2C-83E4-476A-8AF4-4A140D7714CD}" type="presOf" srcId="{9C073DCF-DDB8-4D0F-B2E9-0CF8ABE5CAD3}" destId="{575A5343-ECC7-466E-941F-5C2F41202C77}" srcOrd="0" destOrd="0" presId="urn:microsoft.com/office/officeart/2018/2/layout/IconLabelDescriptionList"/>
    <dgm:cxn modelId="{4FBB8E46-76DA-4586-ABEA-6D3CEC9EBB59}" type="presOf" srcId="{F016CF86-D3C6-428B-B63C-73F319EE2470}" destId="{915C7C90-92C6-4058-B686-C00D64D52CCB}" srcOrd="0" destOrd="0" presId="urn:microsoft.com/office/officeart/2018/2/layout/IconLabelDescriptionList"/>
    <dgm:cxn modelId="{8834EF4B-28FD-44B4-BA02-BA24D2D2A5BD}" srcId="{F016CF86-D3C6-428B-B63C-73F319EE2470}" destId="{DD23C0FD-7754-452E-AAAA-11DFAA8DB18A}" srcOrd="0" destOrd="0" parTransId="{3793162D-7AA9-491D-9355-B5D6764C3547}" sibTransId="{83FA404A-347C-48DA-ABCB-9F37C23D0AA5}"/>
    <dgm:cxn modelId="{E450C886-4D7A-48C0-85EF-5E95A24BD21E}" srcId="{DD23C0FD-7754-452E-AAAA-11DFAA8DB18A}" destId="{C8B9D14B-0741-4B46-AE78-9148708C0C7C}" srcOrd="1" destOrd="0" parTransId="{B08FF83A-682A-447E-88F7-56FD85B42D76}" sibTransId="{383B3F7E-00FE-4970-B530-39A665A5DD4D}"/>
    <dgm:cxn modelId="{48A39187-24FE-4F11-B669-4B8F71C757B2}" type="presOf" srcId="{E4071198-2EE9-46A0-AAF6-3DA7EAB485CF}" destId="{5FFEEEA0-22B0-4CCF-B698-729B526F963F}" srcOrd="0" destOrd="0" presId="urn:microsoft.com/office/officeart/2018/2/layout/IconLabelDescriptionList"/>
    <dgm:cxn modelId="{4E97FC8A-73CA-48C8-8EEB-28E1BECC9E8A}" srcId="{9C073DCF-DDB8-4D0F-B2E9-0CF8ABE5CAD3}" destId="{A9F53391-33A1-4FAB-8952-8DFA0CB8E72E}" srcOrd="1" destOrd="0" parTransId="{EC6467E0-050C-4FF1-ABA8-2D136D44470D}" sibTransId="{82E9BD35-D3EE-4B2A-A131-E8673E0845FE}"/>
    <dgm:cxn modelId="{3EA4898D-0189-4B1D-AF0D-76FBA80BC664}" srcId="{F016CF86-D3C6-428B-B63C-73F319EE2470}" destId="{9C073DCF-DDB8-4D0F-B2E9-0CF8ABE5CAD3}" srcOrd="1" destOrd="0" parTransId="{54B4EFAD-8342-4D3E-9669-400718BE569B}" sibTransId="{97288B60-6303-4AC9-932B-04250695EA3B}"/>
    <dgm:cxn modelId="{A2630DAA-7944-446C-A753-BE1C30D82F2A}" type="presOf" srcId="{22941CE7-E755-403E-B499-F9B9E847EAC1}" destId="{E6B7CCD7-B483-4627-9215-66E9171BC6EF}" srcOrd="0" destOrd="0" presId="urn:microsoft.com/office/officeart/2018/2/layout/IconLabelDescriptionList"/>
    <dgm:cxn modelId="{D95B48C2-79BC-42CD-B322-723B912A8879}" type="presOf" srcId="{A5E6C5FE-3820-4C48-B80A-776AAC949E52}" destId="{734AD02E-6D6B-455A-9ADC-86DDEA805C0E}" srcOrd="0" destOrd="0" presId="urn:microsoft.com/office/officeart/2018/2/layout/IconLabelDescriptionList"/>
    <dgm:cxn modelId="{D5A4FCD0-CE40-49D3-9A88-456E08CD6B5B}" type="presOf" srcId="{C8B9D14B-0741-4B46-AE78-9148708C0C7C}" destId="{E6B7CCD7-B483-4627-9215-66E9171BC6EF}" srcOrd="0" destOrd="1" presId="urn:microsoft.com/office/officeart/2018/2/layout/IconLabelDescriptionList"/>
    <dgm:cxn modelId="{A748B0E6-3C45-46A6-A5DC-39AA97B67B41}" srcId="{9C073DCF-DDB8-4D0F-B2E9-0CF8ABE5CAD3}" destId="{6F948592-BA5D-4F87-AAF0-4D58AE605CCE}" srcOrd="0" destOrd="0" parTransId="{9C15A727-A8E7-4F19-B1BD-AFCEB6F0CA1D}" sibTransId="{8BE2EF71-1B80-4307-896A-A6808F4F4B96}"/>
    <dgm:cxn modelId="{27C945FF-ADBE-4EA9-AA4A-80CAAAEAE01E}" type="presOf" srcId="{DD23C0FD-7754-452E-AAAA-11DFAA8DB18A}" destId="{3407F462-D216-4BDF-9CA0-0C0B36B03822}" srcOrd="0" destOrd="0" presId="urn:microsoft.com/office/officeart/2018/2/layout/IconLabelDescriptionList"/>
    <dgm:cxn modelId="{B1205869-94A7-4DD3-9D12-4DAF9CDB6548}" type="presParOf" srcId="{915C7C90-92C6-4058-B686-C00D64D52CCB}" destId="{892F0F4C-E832-408D-AEBD-3D0CB25CBE95}" srcOrd="0" destOrd="0" presId="urn:microsoft.com/office/officeart/2018/2/layout/IconLabelDescriptionList"/>
    <dgm:cxn modelId="{4C651B9A-FB75-4BD2-9974-9CD7EE06D6B4}" type="presParOf" srcId="{892F0F4C-E832-408D-AEBD-3D0CB25CBE95}" destId="{7EDB25E5-2AA2-4C77-A8D3-35D436FEFFE4}" srcOrd="0" destOrd="0" presId="urn:microsoft.com/office/officeart/2018/2/layout/IconLabelDescriptionList"/>
    <dgm:cxn modelId="{71869E09-BE4B-495C-B174-322459414A95}" type="presParOf" srcId="{892F0F4C-E832-408D-AEBD-3D0CB25CBE95}" destId="{CB5AC0D7-23F3-423C-B995-3F7EB481DEB4}" srcOrd="1" destOrd="0" presId="urn:microsoft.com/office/officeart/2018/2/layout/IconLabelDescriptionList"/>
    <dgm:cxn modelId="{5D2A9759-8E98-48D2-8066-9085762C4979}" type="presParOf" srcId="{892F0F4C-E832-408D-AEBD-3D0CB25CBE95}" destId="{3407F462-D216-4BDF-9CA0-0C0B36B03822}" srcOrd="2" destOrd="0" presId="urn:microsoft.com/office/officeart/2018/2/layout/IconLabelDescriptionList"/>
    <dgm:cxn modelId="{A9E0172D-CF4A-463F-A56C-33C2D003BDA1}" type="presParOf" srcId="{892F0F4C-E832-408D-AEBD-3D0CB25CBE95}" destId="{61A31A76-CBC2-4F73-AA60-3C74D92C68C8}" srcOrd="3" destOrd="0" presId="urn:microsoft.com/office/officeart/2018/2/layout/IconLabelDescriptionList"/>
    <dgm:cxn modelId="{0C0D0CB3-D652-4706-B521-0B5E4F5B1F90}" type="presParOf" srcId="{892F0F4C-E832-408D-AEBD-3D0CB25CBE95}" destId="{E6B7CCD7-B483-4627-9215-66E9171BC6EF}" srcOrd="4" destOrd="0" presId="urn:microsoft.com/office/officeart/2018/2/layout/IconLabelDescriptionList"/>
    <dgm:cxn modelId="{5EF25564-615B-4A67-8EE9-B779352B729D}" type="presParOf" srcId="{915C7C90-92C6-4058-B686-C00D64D52CCB}" destId="{44085D5D-B321-4DA6-A6CC-C7430431C0CA}" srcOrd="1" destOrd="0" presId="urn:microsoft.com/office/officeart/2018/2/layout/IconLabelDescriptionList"/>
    <dgm:cxn modelId="{ECCD2896-1F57-4C23-88C2-CBB022CE07DC}" type="presParOf" srcId="{915C7C90-92C6-4058-B686-C00D64D52CCB}" destId="{4DFEEDAD-14D7-4DB3-A15E-404B52C8F61A}" srcOrd="2" destOrd="0" presId="urn:microsoft.com/office/officeart/2018/2/layout/IconLabelDescriptionList"/>
    <dgm:cxn modelId="{6C8D6D5D-F7F6-49EC-8BA3-B247BC569255}" type="presParOf" srcId="{4DFEEDAD-14D7-4DB3-A15E-404B52C8F61A}" destId="{496AB666-FEA9-4736-8D68-9684B7345D67}" srcOrd="0" destOrd="0" presId="urn:microsoft.com/office/officeart/2018/2/layout/IconLabelDescriptionList"/>
    <dgm:cxn modelId="{D67F42E2-1EED-42E9-A5F0-870A038B70C5}" type="presParOf" srcId="{4DFEEDAD-14D7-4DB3-A15E-404B52C8F61A}" destId="{8840968C-0C9C-4CFB-AB88-841AADE76AE2}" srcOrd="1" destOrd="0" presId="urn:microsoft.com/office/officeart/2018/2/layout/IconLabelDescriptionList"/>
    <dgm:cxn modelId="{1944D9FD-C078-4417-A4ED-99688FEAD8C5}" type="presParOf" srcId="{4DFEEDAD-14D7-4DB3-A15E-404B52C8F61A}" destId="{575A5343-ECC7-466E-941F-5C2F41202C77}" srcOrd="2" destOrd="0" presId="urn:microsoft.com/office/officeart/2018/2/layout/IconLabelDescriptionList"/>
    <dgm:cxn modelId="{DE2DBA06-4E56-4E2E-88D3-FF5AF198FBEE}" type="presParOf" srcId="{4DFEEDAD-14D7-4DB3-A15E-404B52C8F61A}" destId="{1A5DDC6C-577E-424D-9899-FA69DE633513}" srcOrd="3" destOrd="0" presId="urn:microsoft.com/office/officeart/2018/2/layout/IconLabelDescriptionList"/>
    <dgm:cxn modelId="{EFD8F022-4999-48F4-B94D-70632B7ADC37}" type="presParOf" srcId="{4DFEEDAD-14D7-4DB3-A15E-404B52C8F61A}" destId="{FCF4574C-6E5F-40EA-8622-C13231309C49}" srcOrd="4" destOrd="0" presId="urn:microsoft.com/office/officeart/2018/2/layout/IconLabelDescriptionList"/>
    <dgm:cxn modelId="{45A55F61-6089-4807-8A27-9B426F1579BC}" type="presParOf" srcId="{915C7C90-92C6-4058-B686-C00D64D52CCB}" destId="{5EFF7AB8-EF54-40DA-B577-CCE8B67C4FC6}" srcOrd="3" destOrd="0" presId="urn:microsoft.com/office/officeart/2018/2/layout/IconLabelDescriptionList"/>
    <dgm:cxn modelId="{8CA210BC-EC6D-4F17-BFDE-9946DFB9BD70}" type="presParOf" srcId="{915C7C90-92C6-4058-B686-C00D64D52CCB}" destId="{5D5FAF10-4B83-4273-A32A-A53B42B4A294}" srcOrd="4" destOrd="0" presId="urn:microsoft.com/office/officeart/2018/2/layout/IconLabelDescriptionList"/>
    <dgm:cxn modelId="{2B903DBD-7F77-4F3C-9C6F-53700281B4C9}" type="presParOf" srcId="{5D5FAF10-4B83-4273-A32A-A53B42B4A294}" destId="{CF34157A-A2B4-449E-BC36-E95386A53A3C}" srcOrd="0" destOrd="0" presId="urn:microsoft.com/office/officeart/2018/2/layout/IconLabelDescriptionList"/>
    <dgm:cxn modelId="{29B9FAC4-5051-43DF-8287-C6508B5422DC}" type="presParOf" srcId="{5D5FAF10-4B83-4273-A32A-A53B42B4A294}" destId="{93F4DD17-41D8-4652-8792-D41DA16698D4}" srcOrd="1" destOrd="0" presId="urn:microsoft.com/office/officeart/2018/2/layout/IconLabelDescriptionList"/>
    <dgm:cxn modelId="{EBEACDD7-9414-4FE4-A33A-80CFB91A75BC}" type="presParOf" srcId="{5D5FAF10-4B83-4273-A32A-A53B42B4A294}" destId="{734AD02E-6D6B-455A-9ADC-86DDEA805C0E}" srcOrd="2" destOrd="0" presId="urn:microsoft.com/office/officeart/2018/2/layout/IconLabelDescriptionList"/>
    <dgm:cxn modelId="{11AD9805-FE1A-45EE-9D19-E3F60E5D8C7C}" type="presParOf" srcId="{5D5FAF10-4B83-4273-A32A-A53B42B4A294}" destId="{6C1359A4-7CFB-48D8-B3F4-E11A644330C5}" srcOrd="3" destOrd="0" presId="urn:microsoft.com/office/officeart/2018/2/layout/IconLabelDescriptionList"/>
    <dgm:cxn modelId="{E8AC158A-9C72-4153-A0F6-2CAC53226A76}" type="presParOf" srcId="{5D5FAF10-4B83-4273-A32A-A53B42B4A294}" destId="{5FFEEEA0-22B0-4CCF-B698-729B526F963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B25E5-2AA2-4C77-A8D3-35D436FEFFE4}">
      <dsp:nvSpPr>
        <dsp:cNvPr id="0" name=""/>
        <dsp:cNvSpPr/>
      </dsp:nvSpPr>
      <dsp:spPr>
        <a:xfrm>
          <a:off x="393" y="43460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7F462-D216-4BDF-9CA0-0C0B36B03822}">
      <dsp:nvSpPr>
        <dsp:cNvPr id="0" name=""/>
        <dsp:cNvSpPr/>
      </dsp:nvSpPr>
      <dsp:spPr>
        <a:xfrm>
          <a:off x="393" y="1682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Ethical implications </a:t>
          </a:r>
        </a:p>
      </dsp:txBody>
      <dsp:txXfrm>
        <a:off x="393" y="1682896"/>
        <a:ext cx="3138750" cy="470812"/>
      </dsp:txXfrm>
    </dsp:sp>
    <dsp:sp modelId="{E6B7CCD7-B483-4627-9215-66E9171BC6EF}">
      <dsp:nvSpPr>
        <dsp:cNvPr id="0" name=""/>
        <dsp:cNvSpPr/>
      </dsp:nvSpPr>
      <dsp:spPr>
        <a:xfrm>
          <a:off x="393" y="2223351"/>
          <a:ext cx="3138750" cy="1693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would happen if developers aren’t creating houses near schools?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Societal implications of longer commute time for students when sleep is crucial for them </a:t>
          </a:r>
        </a:p>
      </dsp:txBody>
      <dsp:txXfrm>
        <a:off x="393" y="2223351"/>
        <a:ext cx="3138750" cy="1693383"/>
      </dsp:txXfrm>
    </dsp:sp>
    <dsp:sp modelId="{496AB666-FEA9-4736-8D68-9684B7345D67}">
      <dsp:nvSpPr>
        <dsp:cNvPr id="0" name=""/>
        <dsp:cNvSpPr/>
      </dsp:nvSpPr>
      <dsp:spPr>
        <a:xfrm>
          <a:off x="3688425" y="43460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A5343-ECC7-466E-941F-5C2F41202C77}">
      <dsp:nvSpPr>
        <dsp:cNvPr id="0" name=""/>
        <dsp:cNvSpPr/>
      </dsp:nvSpPr>
      <dsp:spPr>
        <a:xfrm>
          <a:off x="3688425" y="1682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Legal implications </a:t>
          </a:r>
        </a:p>
      </dsp:txBody>
      <dsp:txXfrm>
        <a:off x="3688425" y="1682896"/>
        <a:ext cx="3138750" cy="470812"/>
      </dsp:txXfrm>
    </dsp:sp>
    <dsp:sp modelId="{FCF4574C-6E5F-40EA-8622-C13231309C49}">
      <dsp:nvSpPr>
        <dsp:cNvPr id="0" name=""/>
        <dsp:cNvSpPr/>
      </dsp:nvSpPr>
      <dsp:spPr>
        <a:xfrm>
          <a:off x="3688425" y="2223351"/>
          <a:ext cx="3138750" cy="1693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Developers not building near schools or parks just to make a quick profit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would they justify this against any of the activist groups? </a:t>
          </a:r>
        </a:p>
      </dsp:txBody>
      <dsp:txXfrm>
        <a:off x="3688425" y="2223351"/>
        <a:ext cx="3138750" cy="1693383"/>
      </dsp:txXfrm>
    </dsp:sp>
    <dsp:sp modelId="{CF34157A-A2B4-449E-BC36-E95386A53A3C}">
      <dsp:nvSpPr>
        <dsp:cNvPr id="0" name=""/>
        <dsp:cNvSpPr/>
      </dsp:nvSpPr>
      <dsp:spPr>
        <a:xfrm>
          <a:off x="7376456" y="43460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AD02E-6D6B-455A-9ADC-86DDEA805C0E}">
      <dsp:nvSpPr>
        <dsp:cNvPr id="0" name=""/>
        <dsp:cNvSpPr/>
      </dsp:nvSpPr>
      <dsp:spPr>
        <a:xfrm>
          <a:off x="7376456" y="1682896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Societal implications </a:t>
          </a:r>
        </a:p>
      </dsp:txBody>
      <dsp:txXfrm>
        <a:off x="7376456" y="1682896"/>
        <a:ext cx="3138750" cy="470812"/>
      </dsp:txXfrm>
    </dsp:sp>
    <dsp:sp modelId="{5FFEEEA0-22B0-4CCF-B698-729B526F963F}">
      <dsp:nvSpPr>
        <dsp:cNvPr id="0" name=""/>
        <dsp:cNvSpPr/>
      </dsp:nvSpPr>
      <dsp:spPr>
        <a:xfrm>
          <a:off x="7376456" y="2223351"/>
          <a:ext cx="3138750" cy="1693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newer houses aren’t being built around schools and parks, would there be any investment towards schools and parks in the long term? </a:t>
          </a:r>
        </a:p>
      </dsp:txBody>
      <dsp:txXfrm>
        <a:off x="7376456" y="2223351"/>
        <a:ext cx="3138750" cy="1693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E85E2-58AF-634A-8F36-4C498B8C199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2A16D-6190-AA47-9C04-14BD2B5CB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1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 of non useful columns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Development firm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Land title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Tenure type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Developer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2A16D-6190-AA47-9C04-14BD2B5CB1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4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0B530-89A9-009C-E1D9-E91124BAF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F7F6B-2656-A393-BC9C-245888661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9566D0-E573-F7A3-3819-92753C5DA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Carlisle price per </a:t>
            </a:r>
            <a:r>
              <a:rPr lang="en-US" dirty="0" err="1"/>
              <a:t>sqft</a:t>
            </a:r>
            <a:r>
              <a:rPr lang="en-US" dirty="0"/>
              <a:t> 168</a:t>
            </a:r>
          </a:p>
          <a:p>
            <a:r>
              <a:rPr lang="en-US" dirty="0"/>
              <a:t>Manhattan price per </a:t>
            </a:r>
            <a:r>
              <a:rPr lang="en-US" dirty="0" err="1"/>
              <a:t>sqft</a:t>
            </a:r>
            <a:r>
              <a:rPr lang="en-US" dirty="0"/>
              <a:t> 1500-1900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24A4-6461-7A03-43D1-40CB777FF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2A16D-6190-AA47-9C04-14BD2B5CB1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20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Carlisle price per </a:t>
            </a:r>
            <a:r>
              <a:rPr lang="en-US" dirty="0" err="1"/>
              <a:t>sqft</a:t>
            </a:r>
            <a:r>
              <a:rPr lang="en-US" dirty="0"/>
              <a:t> 168</a:t>
            </a:r>
          </a:p>
          <a:p>
            <a:r>
              <a:rPr lang="en-US" dirty="0"/>
              <a:t>Manhattan price per </a:t>
            </a:r>
            <a:r>
              <a:rPr lang="en-US" dirty="0" err="1"/>
              <a:t>sqft</a:t>
            </a:r>
            <a:r>
              <a:rPr lang="en-US" dirty="0"/>
              <a:t> 1500-1900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2A16D-6190-AA47-9C04-14BD2B5CB1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5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7CE7F-0408-0E5E-82D3-409C5D39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B150B-4680-8597-AB6E-D57D231BD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EE481-11AC-EB28-8BAC-8745AC449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Carlisle price per </a:t>
            </a:r>
            <a:r>
              <a:rPr lang="en-US" dirty="0" err="1"/>
              <a:t>sqft</a:t>
            </a:r>
            <a:r>
              <a:rPr lang="en-US" dirty="0"/>
              <a:t> 168</a:t>
            </a:r>
          </a:p>
          <a:p>
            <a:r>
              <a:rPr lang="en-US" dirty="0"/>
              <a:t>Manhattan price per </a:t>
            </a:r>
            <a:r>
              <a:rPr lang="en-US" dirty="0" err="1"/>
              <a:t>sqft</a:t>
            </a:r>
            <a:r>
              <a:rPr lang="en-US" dirty="0"/>
              <a:t> 1500-1900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1A8-CA33-67F6-1273-06D302C59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2A16D-6190-AA47-9C04-14BD2B5CB1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1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Significant positive relationship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Bathroom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Property size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Completion year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# of bus stop near by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# of mall near by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Significant negative relationship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# of school near by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# of park near by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2A16D-6190-AA47-9C04-14BD2B5CB1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19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F9D61-EC62-140D-0CC3-5D66A2FEF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255B-9E10-ED39-D85F-BE830477A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A0C2A-CD68-DCE0-5CF8-F5577F65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5D59C-0B60-C168-A07D-FBE381EA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4DBD7-C842-1B0C-2058-DDE6C0B9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6544-5B87-0210-B068-A81BE5AF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9274B-5E72-3F01-33AF-D6F24E41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20C8-B675-7A27-60A4-5CE40478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D299F-231D-9462-FA32-528FC96E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8CDD-8128-F458-9D2B-A7BE4A67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BF69FA-05E7-37F9-FD6B-2E6C9A757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296F6-B0FD-9F7C-9EEC-3FBDDDE7E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BA8-D08E-EEAC-BE85-42BD4F88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D938-0983-CBFF-4973-5C3BA7A4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D2E3F-2BAD-F0ED-E8D6-B6D7BA82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F03D-72FF-6ECF-28EB-4F2A3D7F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9885-E239-563D-4BBE-E09D2B63B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DAF81-CDB4-9650-A061-FBCBA106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DADDE-E3E1-CA5D-3BCA-A7ADC09A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AC3A-0A59-6E2F-2447-ED41ECB3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C9D8-A899-BE2E-E21F-6A4DC767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14640-EACC-F862-891E-DCC32557C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3A9F-00A6-ABD3-2354-6BA8D4141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B934B-D0A4-F822-2A68-F87D9E66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B755B-5F02-CA32-31A9-DBF1DB3F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7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0AE8-E92E-23F9-6812-6DA7CA45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4FE3-7D08-6FA6-3DF6-85F270581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44158-F97F-BDC8-848B-3B06189A9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86400-3070-3D49-CBF7-D201A1EB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76DE-67C5-6A87-2D22-FBAA71CB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CBF14-A6A5-7C4C-04F8-81F7754C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0FDE-FB14-78EA-30F9-03D08EDC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67C0-56AF-0E65-FBED-123EDFDB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9981A-046F-AE00-AE38-96E5993FE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F5EE7-D5BA-C77A-AB87-8EBB7C775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1E7E8-C664-143F-1C6B-482C6DF1D0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57EB6-5678-FD55-503F-DEF88A53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A3169-90B8-F6E7-8406-27DCD790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978E9-3734-4DF8-78DB-A9C5A3DA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C58E-A246-2A9A-4EFA-97F3E3FE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C1D14-A7C6-8023-BA6C-E59807AD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67F56-71CB-E2DE-E7EE-E4E991A3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C5669-5553-BA30-2D5E-1D497ACF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C68EB-848D-DB79-25C1-ED72A7C49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DD048-74CE-6410-779A-76F7ED4A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BD0DB-F3A0-0E1A-8BEC-5B5DB769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6846-F627-5D20-C24C-3F7129DD1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FB08-C728-7040-DE34-33DACBFD6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FC2F2-C56D-C81C-9454-8981B4649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49DFD-F39D-38D5-236C-4AC0CC97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91961-21E2-A16F-D576-E0359C72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8DCB7-BEAF-97C8-3B64-893E813A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FB1C-9BBB-02E2-8BC3-ABBFFEE1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2787B-7A95-80E3-B5A0-6595AD133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0BA11-B00F-A034-FFAA-C7105102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D30DB-E2AB-B56C-2F46-FF0CCEB0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9E6EF-4565-7997-B50A-BE8BD63F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6F5F7-C4F9-67EB-112A-A154F099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0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11E0B-470C-6ECC-1F85-0E578517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134C5-AC43-4F60-DCE8-ED2886607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A8DD2-DC6F-2B49-0A57-D23E56555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5E9F4-9959-6446-A439-B56516F91C61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8EF1-76A5-EF3E-3504-5F6BFC2AD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E1897-22E7-15FE-167B-49DF7C91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85C2F-E5C9-074D-BA55-2B3993B54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F816BA1E-3048-C6BF-F120-0FD678C8B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119116"/>
            <a:ext cx="2213635" cy="221363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2165F-DDCA-23E9-D852-B7319851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5600" dirty="0"/>
              <a:t>Housing Prices on Various Factors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8B01A-1436-496F-8007-C40C1A26E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By: Jun </a:t>
            </a:r>
            <a:r>
              <a:rPr lang="en-US" dirty="0" err="1"/>
              <a:t>Sik</a:t>
            </a:r>
            <a:r>
              <a:rPr lang="en-US" dirty="0"/>
              <a:t> Kim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F0097D-4429-F3D5-F361-8E614D7D4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55E74D-BBBE-9B88-51F1-6D212A94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Implication for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4D58-3118-A179-EB8A-533AFA60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900"/>
              <a:t>Condominum Developers </a:t>
            </a:r>
          </a:p>
          <a:p>
            <a:pPr lvl="1"/>
            <a:r>
              <a:rPr lang="en-US" sz="1900"/>
              <a:t>Shouldn’t develop near schools or parks for maximum price </a:t>
            </a:r>
          </a:p>
          <a:p>
            <a:r>
              <a:rPr lang="en-US" sz="1900"/>
              <a:t>Condominum Shoppers </a:t>
            </a:r>
          </a:p>
          <a:p>
            <a:pPr lvl="1"/>
            <a:r>
              <a:rPr lang="en-US" sz="1900"/>
              <a:t>Getting condos near schools or parks for discount </a:t>
            </a:r>
          </a:p>
          <a:p>
            <a:pPr lvl="1"/>
            <a:r>
              <a:rPr lang="en-US" sz="1900"/>
              <a:t>Should avoid near highways as it doesn’t offer a discount and negative air quality </a:t>
            </a:r>
          </a:p>
          <a:p>
            <a:pPr lvl="1"/>
            <a:r>
              <a:rPr lang="en-US" sz="1900"/>
              <a:t>Should avoid near malls if not a frequent shopper as it increases price significantly </a:t>
            </a:r>
          </a:p>
          <a:p>
            <a:endParaRPr lang="en-US" sz="1900"/>
          </a:p>
          <a:p>
            <a:pPr lvl="1"/>
            <a:endParaRPr lang="en-US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C6C77-02DA-B6DC-2813-D489FAEB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52" r="18380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8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49CA1-ED2E-5C53-8ACA-A3809BAAD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EC3F-8EA3-7568-B3CC-3CAA4EA4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Legal, Societal implications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1D7812-3A31-1FC0-EE25-46CF5216E2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291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DE788-8923-9B06-3208-776783BD5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BBED-ECA6-162B-9CC0-F73B3FC1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EAFCF-D7F9-1613-40C7-EF4F74C63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1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6437BB-5D8F-B93A-9DFF-8F1F9EB01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BEE1D-C85A-E33A-8D53-AF48198D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I81 along Carlisle </a:t>
            </a:r>
          </a:p>
        </p:txBody>
      </p:sp>
      <p:pic>
        <p:nvPicPr>
          <p:cNvPr id="5" name="Content Placeholder 4" descr="A map of a city&#10;&#10;AI-generated content may be incorrect.">
            <a:extLst>
              <a:ext uri="{FF2B5EF4-FFF2-40B4-BE49-F238E27FC236}">
                <a16:creationId xmlns:a16="http://schemas.microsoft.com/office/drawing/2014/main" id="{7CE1D203-3D51-B628-8AF9-8EA456E2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58" y="1321207"/>
            <a:ext cx="5604636" cy="419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8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CA17-AE47-CF79-D768-7000D1BB7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Tractable Data</a:t>
            </a:r>
          </a:p>
        </p:txBody>
      </p:sp>
      <p:pic>
        <p:nvPicPr>
          <p:cNvPr id="5" name="Content Placeholder 4" descr="A blue and black logo&#10;&#10;AI-generated content may be incorrect.">
            <a:extLst>
              <a:ext uri="{FF2B5EF4-FFF2-40B4-BE49-F238E27FC236}">
                <a16:creationId xmlns:a16="http://schemas.microsoft.com/office/drawing/2014/main" id="{40B15120-4BEB-319D-C0F1-1B1D743C5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1434"/>
            <a:ext cx="10515600" cy="2201067"/>
          </a:xfrm>
        </p:spPr>
      </p:pic>
      <p:pic>
        <p:nvPicPr>
          <p:cNvPr id="11" name="Picture 10" descr="A red circle with a white x in it&#10;&#10;AI-generated content may be incorrect.">
            <a:extLst>
              <a:ext uri="{FF2B5EF4-FFF2-40B4-BE49-F238E27FC236}">
                <a16:creationId xmlns:a16="http://schemas.microsoft.com/office/drawing/2014/main" id="{3428E026-BE6A-85B6-B674-6F6618FB0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094" y="3429000"/>
            <a:ext cx="1539421" cy="153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C6B2E-2349-E04E-8D07-E45966FC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2A5EE-9114-E133-7C71-016ED58E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Data Retrieval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084B5-031C-669A-F3E2-814C8BD3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b="1" i="0">
                <a:effectLst/>
                <a:latin typeface="Aptos" panose="020B0004020202020204" pitchFamily="34" charset="0"/>
              </a:rPr>
              <a:t>Malaysian Condominium Prices Data</a:t>
            </a:r>
          </a:p>
          <a:p>
            <a:r>
              <a:rPr lang="en-US" sz="2000" b="1" i="0">
                <a:effectLst/>
                <a:latin typeface="Aptos" panose="020B0004020202020204" pitchFamily="34" charset="0"/>
              </a:rPr>
              <a:t>Kaggle </a:t>
            </a:r>
          </a:p>
          <a:p>
            <a:r>
              <a:rPr lang="en-US" sz="2000">
                <a:latin typeface="Aptos" panose="020B0004020202020204" pitchFamily="34" charset="0"/>
              </a:rPr>
              <a:t>28 columns 4000 rows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ity skyline with tall buildings&#10;&#10;AI-generated content may be incorrect.">
            <a:extLst>
              <a:ext uri="{FF2B5EF4-FFF2-40B4-BE49-F238E27FC236}">
                <a16:creationId xmlns:a16="http://schemas.microsoft.com/office/drawing/2014/main" id="{E6636D49-F8CC-1209-941A-860BA5FCC9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28" r="17815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3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4854E2-6AA4-D4E0-CA18-D5D3D4FE2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8C6B51E2-C234-90BF-BC7D-25FC15112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3" y="1240560"/>
            <a:ext cx="9613397" cy="1970746"/>
          </a:xfrm>
          <a:prstGeom prst="rect">
            <a:avLst/>
          </a:prstGeom>
        </p:spPr>
      </p:pic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07EE7-1E6A-6F58-D428-64021981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09677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400657-2642-47AE-5553-B9E56A4A7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27905-99CA-FE2E-AE02-6331203D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40DC-F619-D2D5-674A-8C851EA25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Condo by completion year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40E27092-7FBF-4F5F-3F20-DD1DE2DE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752663"/>
            <a:ext cx="5536001" cy="32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2244D-1618-4E6F-2653-4C1B80EE9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96F12-1723-3531-82B8-4E11B874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F960-A528-F226-19B4-1342AA12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Price per sqft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8C94B745-F929-BBA0-2DDE-BB9BE0C1C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1745743"/>
            <a:ext cx="5536001" cy="33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24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8797A5-2C53-ACA7-6920-E636D55C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FEE0F-2CFC-3047-6067-40F47B80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ECB6-9F38-5EF3-7D62-98BD6FE7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Distribution of price per sq ft excluding outliers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stribution of a number of square feet&#10;&#10;AI-generated content may be incorrect.">
            <a:extLst>
              <a:ext uri="{FF2B5EF4-FFF2-40B4-BE49-F238E27FC236}">
                <a16:creationId xmlns:a16="http://schemas.microsoft.com/office/drawing/2014/main" id="{63FC46FF-9EB9-6041-516E-D77C008E7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92" y="1745743"/>
            <a:ext cx="5536001" cy="330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6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6CFA30-C929-466D-047E-467E2C30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046E4-66DF-0AB2-51D9-A650F3DC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B9E082-8635-CBAF-B410-258F9CABB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72" y="1403610"/>
            <a:ext cx="5608830" cy="394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7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275</Words>
  <Application>Microsoft Macintosh PowerPoint</Application>
  <PresentationFormat>Widescreen</PresentationFormat>
  <Paragraphs>57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Housing Prices on Various Factors</vt:lpstr>
      <vt:lpstr>I81 along Carlisle </vt:lpstr>
      <vt:lpstr>Tractable Data</vt:lpstr>
      <vt:lpstr>Data Retrieval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Implication for stakeholders</vt:lpstr>
      <vt:lpstr>Ethical, Legal, Societal implications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 Jun Sik</dc:creator>
  <cp:lastModifiedBy>Kim, Jun Sik</cp:lastModifiedBy>
  <cp:revision>1</cp:revision>
  <dcterms:created xsi:type="dcterms:W3CDTF">2025-02-20T12:55:39Z</dcterms:created>
  <dcterms:modified xsi:type="dcterms:W3CDTF">2025-02-20T13:46:49Z</dcterms:modified>
</cp:coreProperties>
</file>