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1"/>
  </p:normalViewPr>
  <p:slideViewPr>
    <p:cSldViewPr snapToGrid="0">
      <p:cViewPr varScale="1">
        <p:scale>
          <a:sx n="126" d="100"/>
          <a:sy n="126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3FF8-919D-4D88-84B6-56CE6649BB1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E3C5-307B-45D2-BEBF-87391988A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E3C5-307B-45D2-BEBF-87391988A1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4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14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4722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0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3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7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364251C-29C1-4216-9569-DCB9C1A1D3AB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0EEF139-D4F7-4754-9998-61ACF2C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F546-CB67-A55A-64E9-06909D438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19" y="556068"/>
            <a:ext cx="4298757" cy="249802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Corbel" panose="020B0503020204020204" pitchFamily="34" charset="0"/>
              </a:rPr>
              <a:t>DATA 400 MINI Project:</a:t>
            </a:r>
            <a:br>
              <a:rPr lang="en-US" sz="6000" dirty="0">
                <a:latin typeface="Corbel" panose="020B0503020204020204" pitchFamily="34" charset="0"/>
              </a:rPr>
            </a:br>
            <a:r>
              <a:rPr lang="en-US" sz="6000" dirty="0">
                <a:latin typeface="Corbel" panose="020B0503020204020204" pitchFamily="34" charset="0"/>
              </a:rPr>
              <a:t>Pennsylvania Casino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475E-5817-B443-B40F-FC8AF6082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782671"/>
            <a:ext cx="8676222" cy="1905000"/>
          </a:xfrm>
        </p:spPr>
        <p:txBody>
          <a:bodyPr/>
          <a:lstStyle/>
          <a:p>
            <a:r>
              <a:rPr lang="en-US" dirty="0"/>
              <a:t>Kieran Santos</a:t>
            </a:r>
          </a:p>
        </p:txBody>
      </p:sp>
      <p:pic>
        <p:nvPicPr>
          <p:cNvPr id="1028" name="Picture 4" descr="Mohegan Sun Logo and symbol, meaning, history, PNG, brand">
            <a:extLst>
              <a:ext uri="{FF2B5EF4-FFF2-40B4-BE49-F238E27FC236}">
                <a16:creationId xmlns:a16="http://schemas.microsoft.com/office/drawing/2014/main" id="{6507127C-DCFA-EFB0-0F0D-6A9EBA0A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3948673"/>
            <a:ext cx="4670612" cy="262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x - Have A Game Plan">
            <a:extLst>
              <a:ext uri="{FF2B5EF4-FFF2-40B4-BE49-F238E27FC236}">
                <a16:creationId xmlns:a16="http://schemas.microsoft.com/office/drawing/2014/main" id="{F1C0BE83-BE31-0B17-4DE0-4FC7BD864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698" y="2608950"/>
            <a:ext cx="3792071" cy="142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ntral PA's Best Casino | Hollywood Casino Penn National Race Course">
            <a:extLst>
              <a:ext uri="{FF2B5EF4-FFF2-40B4-BE49-F238E27FC236}">
                <a16:creationId xmlns:a16="http://schemas.microsoft.com/office/drawing/2014/main" id="{034A575A-A52F-1880-4F85-AF80B3B8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83" y="2986541"/>
            <a:ext cx="2914011" cy="102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ager Warriors — The Pennsylvania Horse Racing Association">
            <a:extLst>
              <a:ext uri="{FF2B5EF4-FFF2-40B4-BE49-F238E27FC236}">
                <a16:creationId xmlns:a16="http://schemas.microsoft.com/office/drawing/2014/main" id="{D8966DEC-F8F0-B1A1-FF53-4E46A6E1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26" y="4038383"/>
            <a:ext cx="3810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94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424CD-2146-ADDD-8286-4591D8FDFD68}"/>
              </a:ext>
            </a:extLst>
          </p:cNvPr>
          <p:cNvSpPr txBox="1"/>
          <p:nvPr/>
        </p:nvSpPr>
        <p:spPr>
          <a:xfrm>
            <a:off x="286871" y="224118"/>
            <a:ext cx="5809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effectLst/>
              </a:rPr>
              <a:t>Ethical, legal, societal implications:</a:t>
            </a:r>
            <a:endParaRPr 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4A6EE0-008D-B268-BC5B-69C729F98A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6542" y="1524523"/>
            <a:ext cx="51367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gambling increases addiction risks and raises concerns about data privacy and targeted advertising.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Online gambling creates regulatory challenges in enforcement, taxation, and compliance since different states/countries have different regulations.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Increased digital accessibility may normalize gambling as a mainstream activity, leading to more young adults and casual users engaging in it.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43" name="Picture 3" descr="Gambling Addiction | Compassionate Interventions">
            <a:extLst>
              <a:ext uri="{FF2B5EF4-FFF2-40B4-BE49-F238E27FC236}">
                <a16:creationId xmlns:a16="http://schemas.microsoft.com/office/drawing/2014/main" id="{26CF0FF8-2B87-3CED-4D53-FDD6C000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63" y="1419224"/>
            <a:ext cx="6573766" cy="41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3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579-B418-1FCD-E145-F3C61A62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07" y="519952"/>
            <a:ext cx="2871600" cy="1071283"/>
          </a:xfrm>
        </p:spPr>
        <p:txBody>
          <a:bodyPr/>
          <a:lstStyle/>
          <a:p>
            <a:r>
              <a:rPr lang="en-US" dirty="0"/>
              <a:t>Research Question: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87AAE-8ED4-D4F3-8ACC-1F72D6B9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"Does online gambling provide a more stable and predictable revenue stream compared to table games, slots, and sports betting?"</a:t>
            </a:r>
          </a:p>
        </p:txBody>
      </p:sp>
      <p:pic>
        <p:nvPicPr>
          <p:cNvPr id="2050" name="Picture 2" descr="Interior Casino Designs: Past and Present - Mahogany, Inc.">
            <a:extLst>
              <a:ext uri="{FF2B5EF4-FFF2-40B4-BE49-F238E27FC236}">
                <a16:creationId xmlns:a16="http://schemas.microsoft.com/office/drawing/2014/main" id="{BD3701F6-FF1E-57F6-B920-510DB885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424" y="337857"/>
            <a:ext cx="3801700" cy="32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20B44D-E680-59E5-ECD6-AFAFCD5A791F}"/>
              </a:ext>
            </a:extLst>
          </p:cNvPr>
          <p:cNvSpPr txBox="1"/>
          <p:nvPr/>
        </p:nvSpPr>
        <p:spPr>
          <a:xfrm>
            <a:off x="7136238" y="3682253"/>
            <a:ext cx="3030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VS.</a:t>
            </a:r>
          </a:p>
        </p:txBody>
      </p:sp>
      <p:pic>
        <p:nvPicPr>
          <p:cNvPr id="2052" name="Picture 4" descr="4 Amazing Reasons to Start Playing at an Online Casino The Hype Magazine:  Unveiling the Pulse of Urban Culture - From Hip Hop to Hollywood! Explore a  Diverse Tapestry of Stories, Interviews,">
            <a:extLst>
              <a:ext uri="{FF2B5EF4-FFF2-40B4-BE49-F238E27FC236}">
                <a16:creationId xmlns:a16="http://schemas.microsoft.com/office/drawing/2014/main" id="{4DBEEE3A-75A9-ABEC-0C32-4691ED1E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788" y="4526851"/>
            <a:ext cx="4669212" cy="224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9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5AE07-9479-7FD4-8996-7B2118F5F967}"/>
              </a:ext>
            </a:extLst>
          </p:cNvPr>
          <p:cNvSpPr txBox="1"/>
          <p:nvPr/>
        </p:nvSpPr>
        <p:spPr>
          <a:xfrm>
            <a:off x="519953" y="439271"/>
            <a:ext cx="3908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Dataset: </a:t>
            </a:r>
            <a:r>
              <a:rPr lang="en-US" sz="2000" b="0" i="0" dirty="0">
                <a:effectLst/>
                <a:latin typeface="Corbel" panose="020B0503020204020204" pitchFamily="34" charset="0"/>
              </a:rPr>
              <a:t>Slot, Table, Sports, Internet and Total Revenues by Month (2023-2024)</a:t>
            </a:r>
            <a:endParaRPr lang="en-US" sz="2000" dirty="0">
              <a:latin typeface="Corbel" panose="020B05030202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7407E5-B34D-8B2E-08D6-6C9453122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7" y="1745923"/>
            <a:ext cx="6391836" cy="35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B055F-1DDC-C06F-4DE4-0C45AFC1829D}"/>
              </a:ext>
            </a:extLst>
          </p:cNvPr>
          <p:cNvSpPr txBox="1"/>
          <p:nvPr/>
        </p:nvSpPr>
        <p:spPr>
          <a:xfrm>
            <a:off x="7162800" y="1321457"/>
            <a:ext cx="4634753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n-US" sz="1800" b="0" i="0" u="none" strike="noStrike" dirty="0">
                <a:effectLst/>
                <a:latin typeface="+mj-lt"/>
              </a:rPr>
              <a:t>Columns:</a:t>
            </a:r>
          </a:p>
          <a:p>
            <a:pPr rtl="0" fontAlgn="base"/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GTR (Gross (slot machine) terminal revenue)</a:t>
            </a:r>
          </a:p>
          <a:p>
            <a:pPr rtl="0" fontAlgn="base"/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Table Rev: Table revenue;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Sports Rev: Sports Wagering revenue;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Internet Rev: Internet Gaming revenue;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Total Rev: Slot + table revenue;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%</a:t>
            </a:r>
            <a:r>
              <a:rPr lang="el-GR" sz="1800" b="0" i="0" u="none" strike="noStrike" dirty="0">
                <a:effectLst/>
                <a:latin typeface="+mj-lt"/>
              </a:rPr>
              <a:t>Δ: </a:t>
            </a:r>
            <a:r>
              <a:rPr lang="en-US" sz="1800" b="0" i="0" u="none" strike="noStrike" dirty="0">
                <a:effectLst/>
                <a:latin typeface="+mj-lt"/>
              </a:rPr>
              <a:t>Year/year change for the month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/>
            <a:r>
              <a:rPr lang="en-US" dirty="0">
                <a:latin typeface="+mj-lt"/>
              </a:rPr>
              <a:t>Rows: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+mj-lt"/>
              </a:rPr>
              <a:t>Various Casino</a:t>
            </a:r>
            <a:r>
              <a:rPr lang="en-US" dirty="0">
                <a:latin typeface="+mj-lt"/>
              </a:rPr>
              <a:t>s across PA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+mj-lt"/>
            </a:endParaRPr>
          </a:p>
          <a:p>
            <a:pPr rtl="0" fontAlgn="base"/>
            <a:r>
              <a:rPr lang="en-US" sz="1800" b="0" i="0" u="none" strike="noStrike" dirty="0">
                <a:effectLst/>
                <a:latin typeface="+mj-lt"/>
              </a:rPr>
              <a:t>23 Rows x 11 Columns x 60</a:t>
            </a: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BFAAB-41C3-E729-2DB6-C10CB1775CA2}"/>
              </a:ext>
            </a:extLst>
          </p:cNvPr>
          <p:cNvSpPr txBox="1"/>
          <p:nvPr/>
        </p:nvSpPr>
        <p:spPr>
          <a:xfrm>
            <a:off x="1066800" y="5781362"/>
            <a:ext cx="48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https://gaming.library.unlv.edu/reports/pa_monthly.pdf</a:t>
            </a:r>
          </a:p>
        </p:txBody>
      </p:sp>
    </p:spTree>
    <p:extLst>
      <p:ext uri="{BB962C8B-B14F-4D97-AF65-F5344CB8AC3E}">
        <p14:creationId xmlns:p14="http://schemas.microsoft.com/office/powerpoint/2010/main" val="247762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F4D319-0B74-E473-A8B0-9735835A988A}"/>
              </a:ext>
            </a:extLst>
          </p:cNvPr>
          <p:cNvSpPr txBox="1"/>
          <p:nvPr/>
        </p:nvSpPr>
        <p:spPr>
          <a:xfrm>
            <a:off x="233082" y="259976"/>
            <a:ext cx="58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Exploratory Data Analysis: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05459-6C93-79B5-26EB-4190EB22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873" y="1129552"/>
            <a:ext cx="7752764" cy="501127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96E3ACF2-4249-B73B-5D3D-9E07AAE4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59" y="521842"/>
            <a:ext cx="327211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gambling revenue shows steady growth, most positive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betting is the most volatile source, table games and online gambling provide more consistent earnings.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GTR is consistently generates the most revenue for each casino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21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EFED12-F26D-BC72-503D-C9669D463940}"/>
              </a:ext>
            </a:extLst>
          </p:cNvPr>
          <p:cNvSpPr txBox="1"/>
          <p:nvPr/>
        </p:nvSpPr>
        <p:spPr>
          <a:xfrm>
            <a:off x="233082" y="259976"/>
            <a:ext cx="58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Exploratory Data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4A178-F06B-573D-F891-43066C9AB68C}"/>
              </a:ext>
            </a:extLst>
          </p:cNvPr>
          <p:cNvSpPr txBox="1"/>
          <p:nvPr/>
        </p:nvSpPr>
        <p:spPr>
          <a:xfrm>
            <a:off x="8274424" y="1388623"/>
            <a:ext cx="3316941" cy="497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B0775ED-D7C8-D3C9-54BD-A21F8FBA0D3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33011" y="2128193"/>
            <a:ext cx="30300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gambling revenue continued to grow steadily in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betting remained the most volatile revenue 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Slots followed a relatively stable trend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B05F3-9316-E4DB-20CA-5CF0D01C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8" y="1275149"/>
            <a:ext cx="8122023" cy="52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8A009-2F00-785A-C41A-A886D7BE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06" y="1319548"/>
            <a:ext cx="7791958" cy="482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F2C31-C5AE-D404-00F1-F4BF24E5E709}"/>
              </a:ext>
            </a:extLst>
          </p:cNvPr>
          <p:cNvSpPr txBox="1"/>
          <p:nvPr/>
        </p:nvSpPr>
        <p:spPr>
          <a:xfrm>
            <a:off x="233082" y="259976"/>
            <a:ext cx="58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Exploratory Data Analysis: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875FF4-72D9-BB7C-E958-B0BF7437964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3411" y="1429634"/>
            <a:ext cx="379207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Gambling has shown consistent growth from 2020 to 2024, becoming a more significant revenue source.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Betting remains the most volatile.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Slots and Table Games have remained relatively stable, but slower growth compared to Online Gambling.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183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0B13D-BFCF-BFCF-55BA-96FD6A5E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3" y="1514006"/>
            <a:ext cx="7960659" cy="4651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327F9E-8539-B53E-147A-403F2BA07A51}"/>
              </a:ext>
            </a:extLst>
          </p:cNvPr>
          <p:cNvSpPr txBox="1"/>
          <p:nvPr/>
        </p:nvSpPr>
        <p:spPr>
          <a:xfrm>
            <a:off x="233082" y="259976"/>
            <a:ext cx="58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Exploratory Data Analysis: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4B35B0-2F1E-A455-585E-C368095318A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99930" y="2060287"/>
            <a:ext cx="37113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Online Gambling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consistently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lower volatility than Sports Betting and Table Games, making it a more stable revenue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Betting remains the most unpredictable revenue source, with the highest fluctuations across all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Slots have remained relatively stable over time, providing consistent revenue for casinos.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65528-FAC3-1E36-0861-282B7AF2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950" y="177177"/>
            <a:ext cx="136226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5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3B625-FB21-4BE5-E8A1-0690A5FAA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1295858"/>
            <a:ext cx="7862122" cy="4889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4A7251-F5D9-9F3F-347F-02016F7C8C2C}"/>
              </a:ext>
            </a:extLst>
          </p:cNvPr>
          <p:cNvSpPr txBox="1"/>
          <p:nvPr/>
        </p:nvSpPr>
        <p:spPr>
          <a:xfrm>
            <a:off x="233082" y="259976"/>
            <a:ext cx="5862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Exploratory Data Analysis: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57329-78EF-B088-E05D-CB41D2F355B7}"/>
              </a:ext>
            </a:extLst>
          </p:cNvPr>
          <p:cNvSpPr txBox="1"/>
          <p:nvPr/>
        </p:nvSpPr>
        <p:spPr>
          <a:xfrm>
            <a:off x="502023" y="1999147"/>
            <a:ext cx="29942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Slots and Table Games have seen a gradual decline in their overall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share of Online Gambling suggests a long-term shift in consumer preferences</a:t>
            </a:r>
          </a:p>
        </p:txBody>
      </p:sp>
    </p:spTree>
    <p:extLst>
      <p:ext uri="{BB962C8B-B14F-4D97-AF65-F5344CB8AC3E}">
        <p14:creationId xmlns:p14="http://schemas.microsoft.com/office/powerpoint/2010/main" val="111783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57DA0-1C8D-4605-5931-87F17057054F}"/>
              </a:ext>
            </a:extLst>
          </p:cNvPr>
          <p:cNvSpPr txBox="1"/>
          <p:nvPr/>
        </p:nvSpPr>
        <p:spPr>
          <a:xfrm>
            <a:off x="322729" y="349624"/>
            <a:ext cx="5360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Implications for Stakeholders: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9F322-BAC3-BB0E-AF21-B74A53521EE5}"/>
              </a:ext>
            </a:extLst>
          </p:cNvPr>
          <p:cNvSpPr txBox="1"/>
          <p:nvPr/>
        </p:nvSpPr>
        <p:spPr>
          <a:xfrm>
            <a:off x="484094" y="2259106"/>
            <a:ext cx="5217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Casinos &amp; Investors: Expanding into Online Gambling could be necessary for long-term profitability, as its stable growth suggests it will continue to capture a larger share of total revenue.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In-Person Casino Operators: Declining Table Games and Slots revenue share may require new strategies, such as integrating digital offerings, enhancing in-person experiences, (promos, vouchers, comps) or bundling in-person and online promotions to remain competitive.  </a:t>
            </a:r>
          </a:p>
          <a:p>
            <a:endParaRPr 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9BB5A71-57DD-C820-493A-9B25F8789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88" y="249488"/>
            <a:ext cx="2603647" cy="129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A0E19F-A499-7018-F865-445A8006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989" y="1011343"/>
            <a:ext cx="3996599" cy="1032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3826F-44E0-0985-B19F-0059C4BEC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011" y="2281955"/>
            <a:ext cx="5468471" cy="1367118"/>
          </a:xfrm>
          <a:prstGeom prst="rect">
            <a:avLst/>
          </a:prstGeom>
        </p:spPr>
      </p:pic>
      <p:pic>
        <p:nvPicPr>
          <p:cNvPr id="8204" name="Picture 12" descr="Evolution live dealer blackjack games">
            <a:extLst>
              <a:ext uri="{FF2B5EF4-FFF2-40B4-BE49-F238E27FC236}">
                <a16:creationId xmlns:a16="http://schemas.microsoft.com/office/drawing/2014/main" id="{FB3365FC-75C5-6BBA-9024-1A24BA4B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87193"/>
            <a:ext cx="43338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5756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194</TotalTime>
  <Words>486</Words>
  <Application>Microsoft Macintosh PowerPoint</Application>
  <PresentationFormat>Widescreen</PresentationFormat>
  <Paragraphs>73</Paragraphs>
  <Slides>10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Depth</vt:lpstr>
      <vt:lpstr>DATA 400 MINI Project: Pennsylvania Casino Analysis</vt:lpstr>
      <vt:lpstr>Research Question: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Santos, Kieran</dc:creator>
  <cp:lastModifiedBy>Santos, Kieran</cp:lastModifiedBy>
  <cp:revision>4</cp:revision>
  <dcterms:created xsi:type="dcterms:W3CDTF">2025-02-20T04:43:42Z</dcterms:created>
  <dcterms:modified xsi:type="dcterms:W3CDTF">2025-02-20T14:11:21Z</dcterms:modified>
</cp:coreProperties>
</file>