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6" r:id="rId8"/>
    <p:sldId id="267" r:id="rId9"/>
    <p:sldId id="263" r:id="rId10"/>
    <p:sldId id="264" r:id="rId11"/>
    <p:sldId id="265"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19FC1-35FB-4202-A3D3-90887E22F1CF}" v="22" dt="2025-02-18T12:51:47.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Freda" userId="f85f11f0d4d861f5" providerId="LiveId" clId="{6B019FC1-35FB-4202-A3D3-90887E22F1CF}"/>
    <pc:docChg chg="undo custSel addSld delSld modSld sldOrd">
      <pc:chgData name="Michael Freda" userId="f85f11f0d4d861f5" providerId="LiveId" clId="{6B019FC1-35FB-4202-A3D3-90887E22F1CF}" dt="2025-02-18T12:52:15.203" v="7755" actId="255"/>
      <pc:docMkLst>
        <pc:docMk/>
      </pc:docMkLst>
      <pc:sldChg chg="modSp mod">
        <pc:chgData name="Michael Freda" userId="f85f11f0d4d861f5" providerId="LiveId" clId="{6B019FC1-35FB-4202-A3D3-90887E22F1CF}" dt="2025-02-18T12:45:25.040" v="7720" actId="207"/>
        <pc:sldMkLst>
          <pc:docMk/>
          <pc:sldMk cId="517513422" sldId="256"/>
        </pc:sldMkLst>
        <pc:picChg chg="mod">
          <ac:chgData name="Michael Freda" userId="f85f11f0d4d861f5" providerId="LiveId" clId="{6B019FC1-35FB-4202-A3D3-90887E22F1CF}" dt="2025-02-18T12:45:25.040" v="7720" actId="207"/>
          <ac:picMkLst>
            <pc:docMk/>
            <pc:sldMk cId="517513422" sldId="256"/>
            <ac:picMk id="4" creationId="{6E60C5CA-52E7-6EBC-A23D-1DE1C16B7A7C}"/>
          </ac:picMkLst>
        </pc:picChg>
      </pc:sldChg>
      <pc:sldChg chg="addSp modSp mod setBg">
        <pc:chgData name="Michael Freda" userId="f85f11f0d4d861f5" providerId="LiveId" clId="{6B019FC1-35FB-4202-A3D3-90887E22F1CF}" dt="2025-02-18T12:50:24.441" v="7744" actId="255"/>
        <pc:sldMkLst>
          <pc:docMk/>
          <pc:sldMk cId="4205790401" sldId="257"/>
        </pc:sldMkLst>
        <pc:spChg chg="mod">
          <ac:chgData name="Michael Freda" userId="f85f11f0d4d861f5" providerId="LiveId" clId="{6B019FC1-35FB-4202-A3D3-90887E22F1CF}" dt="2025-02-18T12:46:02.418" v="7721" actId="26606"/>
          <ac:spMkLst>
            <pc:docMk/>
            <pc:sldMk cId="4205790401" sldId="257"/>
            <ac:spMk id="2" creationId="{CD2A8801-F1CE-8E97-C1F9-4B6212D8F1ED}"/>
          </ac:spMkLst>
        </pc:spChg>
        <pc:spChg chg="mod">
          <ac:chgData name="Michael Freda" userId="f85f11f0d4d861f5" providerId="LiveId" clId="{6B019FC1-35FB-4202-A3D3-90887E22F1CF}" dt="2025-02-18T12:50:24.441" v="7744" actId="255"/>
          <ac:spMkLst>
            <pc:docMk/>
            <pc:sldMk cId="4205790401" sldId="257"/>
            <ac:spMk id="3" creationId="{37E14A56-6B3B-D715-ED77-77CDB68BFDDC}"/>
          </ac:spMkLst>
        </pc:spChg>
        <pc:spChg chg="add">
          <ac:chgData name="Michael Freda" userId="f85f11f0d4d861f5" providerId="LiveId" clId="{6B019FC1-35FB-4202-A3D3-90887E22F1CF}" dt="2025-02-18T12:46:02.418" v="7721" actId="26606"/>
          <ac:spMkLst>
            <pc:docMk/>
            <pc:sldMk cId="4205790401" sldId="257"/>
            <ac:spMk id="9" creationId="{2961259D-605E-E200-FF9F-7C8C71D7C8E4}"/>
          </ac:spMkLst>
        </pc:spChg>
        <pc:picChg chg="add">
          <ac:chgData name="Michael Freda" userId="f85f11f0d4d861f5" providerId="LiveId" clId="{6B019FC1-35FB-4202-A3D3-90887E22F1CF}" dt="2025-02-18T12:46:02.418" v="7721" actId="26606"/>
          <ac:picMkLst>
            <pc:docMk/>
            <pc:sldMk cId="4205790401" sldId="257"/>
            <ac:picMk id="5" creationId="{88421DCB-8C04-DD51-6894-3D88EF2E6B66}"/>
          </ac:picMkLst>
        </pc:picChg>
      </pc:sldChg>
      <pc:sldChg chg="addSp delSp modSp new mod setBg">
        <pc:chgData name="Michael Freda" userId="f85f11f0d4d861f5" providerId="LiveId" clId="{6B019FC1-35FB-4202-A3D3-90887E22F1CF}" dt="2025-02-18T12:51:11.371" v="7751" actId="20577"/>
        <pc:sldMkLst>
          <pc:docMk/>
          <pc:sldMk cId="1963074936" sldId="258"/>
        </pc:sldMkLst>
        <pc:spChg chg="mod">
          <ac:chgData name="Michael Freda" userId="f85f11f0d4d861f5" providerId="LiveId" clId="{6B019FC1-35FB-4202-A3D3-90887E22F1CF}" dt="2025-02-18T12:48:45.281" v="7736" actId="26606"/>
          <ac:spMkLst>
            <pc:docMk/>
            <pc:sldMk cId="1963074936" sldId="258"/>
            <ac:spMk id="2" creationId="{F8F9F0DD-5E2B-2F25-8C01-5F389A4E51F5}"/>
          </ac:spMkLst>
        </pc:spChg>
        <pc:spChg chg="del mod">
          <ac:chgData name="Michael Freda" userId="f85f11f0d4d861f5" providerId="LiveId" clId="{6B019FC1-35FB-4202-A3D3-90887E22F1CF}" dt="2025-02-18T12:46:13.187" v="7722" actId="26606"/>
          <ac:spMkLst>
            <pc:docMk/>
            <pc:sldMk cId="1963074936" sldId="258"/>
            <ac:spMk id="3" creationId="{DF3ABF5D-19C2-C292-8A7A-310EDF3C0DC9}"/>
          </ac:spMkLst>
        </pc:spChg>
        <pc:spChg chg="add del">
          <ac:chgData name="Michael Freda" userId="f85f11f0d4d861f5" providerId="LiveId" clId="{6B019FC1-35FB-4202-A3D3-90887E22F1CF}" dt="2025-02-18T12:48:45.281" v="7736" actId="26606"/>
          <ac:spMkLst>
            <pc:docMk/>
            <pc:sldMk cId="1963074936" sldId="258"/>
            <ac:spMk id="9" creationId="{600DC1B0-7E1A-BD02-3F93-19E6B1B75075}"/>
          </ac:spMkLst>
        </pc:spChg>
        <pc:spChg chg="add">
          <ac:chgData name="Michael Freda" userId="f85f11f0d4d861f5" providerId="LiveId" clId="{6B019FC1-35FB-4202-A3D3-90887E22F1CF}" dt="2025-02-18T12:48:45.281" v="7736" actId="26606"/>
          <ac:spMkLst>
            <pc:docMk/>
            <pc:sldMk cId="1963074936" sldId="258"/>
            <ac:spMk id="14" creationId="{064D2207-AA67-DAD1-D42E-7A07328CA8EF}"/>
          </ac:spMkLst>
        </pc:spChg>
        <pc:graphicFrameChg chg="add mod modGraphic">
          <ac:chgData name="Michael Freda" userId="f85f11f0d4d861f5" providerId="LiveId" clId="{6B019FC1-35FB-4202-A3D3-90887E22F1CF}" dt="2025-02-18T12:51:11.371" v="7751" actId="20577"/>
          <ac:graphicFrameMkLst>
            <pc:docMk/>
            <pc:sldMk cId="1963074936" sldId="258"/>
            <ac:graphicFrameMk id="5" creationId="{CB900B7D-5A8B-AF35-BDAC-D894077B367E}"/>
          </ac:graphicFrameMkLst>
        </pc:graphicFrameChg>
      </pc:sldChg>
      <pc:sldChg chg="new del">
        <pc:chgData name="Michael Freda" userId="f85f11f0d4d861f5" providerId="LiveId" clId="{6B019FC1-35FB-4202-A3D3-90887E22F1CF}" dt="2025-02-18T11:05:16.437" v="1430" actId="2696"/>
        <pc:sldMkLst>
          <pc:docMk/>
          <pc:sldMk cId="693348652" sldId="259"/>
        </pc:sldMkLst>
      </pc:sldChg>
      <pc:sldChg chg="addSp delSp modSp new mod setBg">
        <pc:chgData name="Michael Freda" userId="f85f11f0d4d861f5" providerId="LiveId" clId="{6B019FC1-35FB-4202-A3D3-90887E22F1CF}" dt="2025-02-18T12:49:30.158" v="7739" actId="2"/>
        <pc:sldMkLst>
          <pc:docMk/>
          <pc:sldMk cId="2145270464" sldId="260"/>
        </pc:sldMkLst>
        <pc:spChg chg="mod">
          <ac:chgData name="Michael Freda" userId="f85f11f0d4d861f5" providerId="LiveId" clId="{6B019FC1-35FB-4202-A3D3-90887E22F1CF}" dt="2025-02-18T12:46:18.866" v="7723" actId="26606"/>
          <ac:spMkLst>
            <pc:docMk/>
            <pc:sldMk cId="2145270464" sldId="260"/>
            <ac:spMk id="2" creationId="{C3F4F075-C093-EA7E-0E13-2AF57AA98BB1}"/>
          </ac:spMkLst>
        </pc:spChg>
        <pc:spChg chg="del mod">
          <ac:chgData name="Michael Freda" userId="f85f11f0d4d861f5" providerId="LiveId" clId="{6B019FC1-35FB-4202-A3D3-90887E22F1CF}" dt="2025-02-18T12:46:18.866" v="7723" actId="26606"/>
          <ac:spMkLst>
            <pc:docMk/>
            <pc:sldMk cId="2145270464" sldId="260"/>
            <ac:spMk id="3" creationId="{C88462EC-1183-5CAF-CE3D-2EF2C7DB7055}"/>
          </ac:spMkLst>
        </pc:spChg>
        <pc:spChg chg="add">
          <ac:chgData name="Michael Freda" userId="f85f11f0d4d861f5" providerId="LiveId" clId="{6B019FC1-35FB-4202-A3D3-90887E22F1CF}" dt="2025-02-18T12:46:18.866" v="7723" actId="26606"/>
          <ac:spMkLst>
            <pc:docMk/>
            <pc:sldMk cId="2145270464" sldId="260"/>
            <ac:spMk id="9" creationId="{600DC1B0-7E1A-BD02-3F93-19E6B1B75075}"/>
          </ac:spMkLst>
        </pc:spChg>
        <pc:graphicFrameChg chg="add mod">
          <ac:chgData name="Michael Freda" userId="f85f11f0d4d861f5" providerId="LiveId" clId="{6B019FC1-35FB-4202-A3D3-90887E22F1CF}" dt="2025-02-18T12:49:30.158" v="7739" actId="2"/>
          <ac:graphicFrameMkLst>
            <pc:docMk/>
            <pc:sldMk cId="2145270464" sldId="260"/>
            <ac:graphicFrameMk id="5" creationId="{3E9561ED-A80D-8628-0E23-3EAEBEE170B0}"/>
          </ac:graphicFrameMkLst>
        </pc:graphicFrameChg>
      </pc:sldChg>
      <pc:sldChg chg="addSp delSp modSp add mod setBg">
        <pc:chgData name="Michael Freda" userId="f85f11f0d4d861f5" providerId="LiveId" clId="{6B019FC1-35FB-4202-A3D3-90887E22F1CF}" dt="2025-02-18T12:51:47.266" v="7754" actId="255"/>
        <pc:sldMkLst>
          <pc:docMk/>
          <pc:sldMk cId="1027273312" sldId="261"/>
        </pc:sldMkLst>
        <pc:spChg chg="mod">
          <ac:chgData name="Michael Freda" userId="f85f11f0d4d861f5" providerId="LiveId" clId="{6B019FC1-35FB-4202-A3D3-90887E22F1CF}" dt="2025-02-18T12:46:22.469" v="7724" actId="26606"/>
          <ac:spMkLst>
            <pc:docMk/>
            <pc:sldMk cId="1027273312" sldId="261"/>
            <ac:spMk id="2" creationId="{6A1DC047-C178-EB9C-E308-25278DB6831D}"/>
          </ac:spMkLst>
        </pc:spChg>
        <pc:spChg chg="del mod">
          <ac:chgData name="Michael Freda" userId="f85f11f0d4d861f5" providerId="LiveId" clId="{6B019FC1-35FB-4202-A3D3-90887E22F1CF}" dt="2025-02-18T12:46:22.469" v="7724" actId="26606"/>
          <ac:spMkLst>
            <pc:docMk/>
            <pc:sldMk cId="1027273312" sldId="261"/>
            <ac:spMk id="3" creationId="{59B88CD1-DADA-97ED-797C-88892A1D916F}"/>
          </ac:spMkLst>
        </pc:spChg>
        <pc:spChg chg="add">
          <ac:chgData name="Michael Freda" userId="f85f11f0d4d861f5" providerId="LiveId" clId="{6B019FC1-35FB-4202-A3D3-90887E22F1CF}" dt="2025-02-18T12:46:22.469" v="7724" actId="26606"/>
          <ac:spMkLst>
            <pc:docMk/>
            <pc:sldMk cId="1027273312" sldId="261"/>
            <ac:spMk id="9" creationId="{600DC1B0-7E1A-BD02-3F93-19E6B1B75075}"/>
          </ac:spMkLst>
        </pc:spChg>
        <pc:graphicFrameChg chg="add mod">
          <ac:chgData name="Michael Freda" userId="f85f11f0d4d861f5" providerId="LiveId" clId="{6B019FC1-35FB-4202-A3D3-90887E22F1CF}" dt="2025-02-18T12:51:47.266" v="7754" actId="255"/>
          <ac:graphicFrameMkLst>
            <pc:docMk/>
            <pc:sldMk cId="1027273312" sldId="261"/>
            <ac:graphicFrameMk id="5" creationId="{43891B73-0B33-9B86-4A16-C7FB2D949EB8}"/>
          </ac:graphicFrameMkLst>
        </pc:graphicFrameChg>
      </pc:sldChg>
      <pc:sldChg chg="addSp delSp modSp new mod setBg">
        <pc:chgData name="Michael Freda" userId="f85f11f0d4d861f5" providerId="LiveId" clId="{6B019FC1-35FB-4202-A3D3-90887E22F1CF}" dt="2025-02-18T12:46:34.646" v="7729" actId="26606"/>
        <pc:sldMkLst>
          <pc:docMk/>
          <pc:sldMk cId="3066868519" sldId="262"/>
        </pc:sldMkLst>
        <pc:spChg chg="mod">
          <ac:chgData name="Michael Freda" userId="f85f11f0d4d861f5" providerId="LiveId" clId="{6B019FC1-35FB-4202-A3D3-90887E22F1CF}" dt="2025-02-18T12:46:34.646" v="7729" actId="26606"/>
          <ac:spMkLst>
            <pc:docMk/>
            <pc:sldMk cId="3066868519" sldId="262"/>
            <ac:spMk id="2" creationId="{B9EC4416-19C9-403E-FD06-9E1983BFBEF6}"/>
          </ac:spMkLst>
        </pc:spChg>
        <pc:spChg chg="add del mod">
          <ac:chgData name="Michael Freda" userId="f85f11f0d4d861f5" providerId="LiveId" clId="{6B019FC1-35FB-4202-A3D3-90887E22F1CF}" dt="2025-02-18T12:46:34.646" v="7729" actId="26606"/>
          <ac:spMkLst>
            <pc:docMk/>
            <pc:sldMk cId="3066868519" sldId="262"/>
            <ac:spMk id="3" creationId="{73EBBC4D-4D00-8BD8-E43A-8F625B7778B1}"/>
          </ac:spMkLst>
        </pc:spChg>
        <pc:spChg chg="add del">
          <ac:chgData name="Michael Freda" userId="f85f11f0d4d861f5" providerId="LiveId" clId="{6B019FC1-35FB-4202-A3D3-90887E22F1CF}" dt="2025-02-18T12:46:32.414" v="7726" actId="26606"/>
          <ac:spMkLst>
            <pc:docMk/>
            <pc:sldMk cId="3066868519" sldId="262"/>
            <ac:spMk id="9" creationId="{353CF00F-82D0-0DBA-75D5-1D01B4526C68}"/>
          </ac:spMkLst>
        </pc:spChg>
        <pc:spChg chg="add del">
          <ac:chgData name="Michael Freda" userId="f85f11f0d4d861f5" providerId="LiveId" clId="{6B019FC1-35FB-4202-A3D3-90887E22F1CF}" dt="2025-02-18T12:46:34.619" v="7728" actId="26606"/>
          <ac:spMkLst>
            <pc:docMk/>
            <pc:sldMk cId="3066868519" sldId="262"/>
            <ac:spMk id="11" creationId="{600DC1B0-7E1A-BD02-3F93-19E6B1B75075}"/>
          </ac:spMkLst>
        </pc:spChg>
        <pc:spChg chg="add">
          <ac:chgData name="Michael Freda" userId="f85f11f0d4d861f5" providerId="LiveId" clId="{6B019FC1-35FB-4202-A3D3-90887E22F1CF}" dt="2025-02-18T12:46:34.646" v="7729" actId="26606"/>
          <ac:spMkLst>
            <pc:docMk/>
            <pc:sldMk cId="3066868519" sldId="262"/>
            <ac:spMk id="14" creationId="{353CF00F-82D0-0DBA-75D5-1D01B4526C68}"/>
          </ac:spMkLst>
        </pc:spChg>
        <pc:graphicFrameChg chg="add del">
          <ac:chgData name="Michael Freda" userId="f85f11f0d4d861f5" providerId="LiveId" clId="{6B019FC1-35FB-4202-A3D3-90887E22F1CF}" dt="2025-02-18T12:46:32.414" v="7726" actId="26606"/>
          <ac:graphicFrameMkLst>
            <pc:docMk/>
            <pc:sldMk cId="3066868519" sldId="262"/>
            <ac:graphicFrameMk id="5" creationId="{E64A1EDC-067B-BF82-E74C-7DA99BD6EABA}"/>
          </ac:graphicFrameMkLst>
        </pc:graphicFrameChg>
        <pc:graphicFrameChg chg="add del">
          <ac:chgData name="Michael Freda" userId="f85f11f0d4d861f5" providerId="LiveId" clId="{6B019FC1-35FB-4202-A3D3-90887E22F1CF}" dt="2025-02-18T12:46:34.619" v="7728" actId="26606"/>
          <ac:graphicFrameMkLst>
            <pc:docMk/>
            <pc:sldMk cId="3066868519" sldId="262"/>
            <ac:graphicFrameMk id="12" creationId="{FEA4C168-B1DD-1D12-6D38-D8530F86473B}"/>
          </ac:graphicFrameMkLst>
        </pc:graphicFrameChg>
        <pc:graphicFrameChg chg="add">
          <ac:chgData name="Michael Freda" userId="f85f11f0d4d861f5" providerId="LiveId" clId="{6B019FC1-35FB-4202-A3D3-90887E22F1CF}" dt="2025-02-18T12:46:34.646" v="7729" actId="26606"/>
          <ac:graphicFrameMkLst>
            <pc:docMk/>
            <pc:sldMk cId="3066868519" sldId="262"/>
            <ac:graphicFrameMk id="15" creationId="{E64A1EDC-067B-BF82-E74C-7DA99BD6EABA}"/>
          </ac:graphicFrameMkLst>
        </pc:graphicFrameChg>
      </pc:sldChg>
      <pc:sldChg chg="modSp new mod ord">
        <pc:chgData name="Michael Freda" userId="f85f11f0d4d861f5" providerId="LiveId" clId="{6B019FC1-35FB-4202-A3D3-90887E22F1CF}" dt="2025-02-18T12:52:15.203" v="7755" actId="255"/>
        <pc:sldMkLst>
          <pc:docMk/>
          <pc:sldMk cId="1317805643" sldId="263"/>
        </pc:sldMkLst>
        <pc:spChg chg="mod">
          <ac:chgData name="Michael Freda" userId="f85f11f0d4d861f5" providerId="LiveId" clId="{6B019FC1-35FB-4202-A3D3-90887E22F1CF}" dt="2025-02-18T12:06:51.688" v="5511" actId="20577"/>
          <ac:spMkLst>
            <pc:docMk/>
            <pc:sldMk cId="1317805643" sldId="263"/>
            <ac:spMk id="2" creationId="{38900A98-6477-E932-4557-094A0E45B7C8}"/>
          </ac:spMkLst>
        </pc:spChg>
        <pc:spChg chg="mod">
          <ac:chgData name="Michael Freda" userId="f85f11f0d4d861f5" providerId="LiveId" clId="{6B019FC1-35FB-4202-A3D3-90887E22F1CF}" dt="2025-02-18T12:52:15.203" v="7755" actId="255"/>
          <ac:spMkLst>
            <pc:docMk/>
            <pc:sldMk cId="1317805643" sldId="263"/>
            <ac:spMk id="3" creationId="{47738961-B1B6-F50E-1949-BD0C62659833}"/>
          </ac:spMkLst>
        </pc:spChg>
      </pc:sldChg>
      <pc:sldChg chg="addSp delSp modSp new mod setBg">
        <pc:chgData name="Michael Freda" userId="f85f11f0d4d861f5" providerId="LiveId" clId="{6B019FC1-35FB-4202-A3D3-90887E22F1CF}" dt="2025-02-18T12:47:16.837" v="7732" actId="26606"/>
        <pc:sldMkLst>
          <pc:docMk/>
          <pc:sldMk cId="2248151014" sldId="264"/>
        </pc:sldMkLst>
        <pc:spChg chg="mod">
          <ac:chgData name="Michael Freda" userId="f85f11f0d4d861f5" providerId="LiveId" clId="{6B019FC1-35FB-4202-A3D3-90887E22F1CF}" dt="2025-02-18T12:47:16.837" v="7732" actId="26606"/>
          <ac:spMkLst>
            <pc:docMk/>
            <pc:sldMk cId="2248151014" sldId="264"/>
            <ac:spMk id="2" creationId="{ABE7EE41-BFC5-D625-4C88-E29623961C03}"/>
          </ac:spMkLst>
        </pc:spChg>
        <pc:spChg chg="add del mod">
          <ac:chgData name="Michael Freda" userId="f85f11f0d4d861f5" providerId="LiveId" clId="{6B019FC1-35FB-4202-A3D3-90887E22F1CF}" dt="2025-02-18T12:47:16.837" v="7732" actId="26606"/>
          <ac:spMkLst>
            <pc:docMk/>
            <pc:sldMk cId="2248151014" sldId="264"/>
            <ac:spMk id="3" creationId="{D3AE85B1-91AE-82F4-4688-9797DDEE94A2}"/>
          </ac:spMkLst>
        </pc:spChg>
        <pc:spChg chg="add del">
          <ac:chgData name="Michael Freda" userId="f85f11f0d4d861f5" providerId="LiveId" clId="{6B019FC1-35FB-4202-A3D3-90887E22F1CF}" dt="2025-02-18T12:47:16.811" v="7731" actId="26606"/>
          <ac:spMkLst>
            <pc:docMk/>
            <pc:sldMk cId="2248151014" sldId="264"/>
            <ac:spMk id="9" creationId="{353CF00F-82D0-0DBA-75D5-1D01B4526C68}"/>
          </ac:spMkLst>
        </pc:spChg>
        <pc:spChg chg="add">
          <ac:chgData name="Michael Freda" userId="f85f11f0d4d861f5" providerId="LiveId" clId="{6B019FC1-35FB-4202-A3D3-90887E22F1CF}" dt="2025-02-18T12:47:16.837" v="7732" actId="26606"/>
          <ac:spMkLst>
            <pc:docMk/>
            <pc:sldMk cId="2248151014" sldId="264"/>
            <ac:spMk id="11" creationId="{600DC1B0-7E1A-BD02-3F93-19E6B1B75075}"/>
          </ac:spMkLst>
        </pc:spChg>
        <pc:graphicFrameChg chg="add del">
          <ac:chgData name="Michael Freda" userId="f85f11f0d4d861f5" providerId="LiveId" clId="{6B019FC1-35FB-4202-A3D3-90887E22F1CF}" dt="2025-02-18T12:47:16.811" v="7731" actId="26606"/>
          <ac:graphicFrameMkLst>
            <pc:docMk/>
            <pc:sldMk cId="2248151014" sldId="264"/>
            <ac:graphicFrameMk id="5" creationId="{0E2594FB-02A1-33A4-A857-6F8D3B7B1D50}"/>
          </ac:graphicFrameMkLst>
        </pc:graphicFrameChg>
        <pc:graphicFrameChg chg="add">
          <ac:chgData name="Michael Freda" userId="f85f11f0d4d861f5" providerId="LiveId" clId="{6B019FC1-35FB-4202-A3D3-90887E22F1CF}" dt="2025-02-18T12:47:16.837" v="7732" actId="26606"/>
          <ac:graphicFrameMkLst>
            <pc:docMk/>
            <pc:sldMk cId="2248151014" sldId="264"/>
            <ac:graphicFrameMk id="12" creationId="{A934D5B3-4C77-08D7-40E9-21FC5997990D}"/>
          </ac:graphicFrameMkLst>
        </pc:graphicFrameChg>
      </pc:sldChg>
      <pc:sldChg chg="addSp delSp modSp new mod setBg">
        <pc:chgData name="Michael Freda" userId="f85f11f0d4d861f5" providerId="LiveId" clId="{6B019FC1-35FB-4202-A3D3-90887E22F1CF}" dt="2025-02-18T12:47:41.746" v="7735" actId="26606"/>
        <pc:sldMkLst>
          <pc:docMk/>
          <pc:sldMk cId="99534797" sldId="265"/>
        </pc:sldMkLst>
        <pc:spChg chg="mod">
          <ac:chgData name="Michael Freda" userId="f85f11f0d4d861f5" providerId="LiveId" clId="{6B019FC1-35FB-4202-A3D3-90887E22F1CF}" dt="2025-02-18T12:47:41.746" v="7735" actId="26606"/>
          <ac:spMkLst>
            <pc:docMk/>
            <pc:sldMk cId="99534797" sldId="265"/>
            <ac:spMk id="2" creationId="{17920CE3-78F0-E039-FBAC-5D76C85AC774}"/>
          </ac:spMkLst>
        </pc:spChg>
        <pc:spChg chg="add del mod">
          <ac:chgData name="Michael Freda" userId="f85f11f0d4d861f5" providerId="LiveId" clId="{6B019FC1-35FB-4202-A3D3-90887E22F1CF}" dt="2025-02-18T12:47:41.746" v="7735" actId="26606"/>
          <ac:spMkLst>
            <pc:docMk/>
            <pc:sldMk cId="99534797" sldId="265"/>
            <ac:spMk id="3" creationId="{3B5D0611-B54A-1513-8000-59FCC3FE9D7A}"/>
          </ac:spMkLst>
        </pc:spChg>
        <pc:spChg chg="add del">
          <ac:chgData name="Michael Freda" userId="f85f11f0d4d861f5" providerId="LiveId" clId="{6B019FC1-35FB-4202-A3D3-90887E22F1CF}" dt="2025-02-18T12:47:41.717" v="7734" actId="26606"/>
          <ac:spMkLst>
            <pc:docMk/>
            <pc:sldMk cId="99534797" sldId="265"/>
            <ac:spMk id="9" creationId="{600DC1B0-7E1A-BD02-3F93-19E6B1B75075}"/>
          </ac:spMkLst>
        </pc:spChg>
        <pc:spChg chg="add">
          <ac:chgData name="Michael Freda" userId="f85f11f0d4d861f5" providerId="LiveId" clId="{6B019FC1-35FB-4202-A3D3-90887E22F1CF}" dt="2025-02-18T12:47:41.746" v="7735" actId="26606"/>
          <ac:spMkLst>
            <pc:docMk/>
            <pc:sldMk cId="99534797" sldId="265"/>
            <ac:spMk id="11" creationId="{353CF00F-82D0-0DBA-75D5-1D01B4526C68}"/>
          </ac:spMkLst>
        </pc:spChg>
        <pc:graphicFrameChg chg="add del">
          <ac:chgData name="Michael Freda" userId="f85f11f0d4d861f5" providerId="LiveId" clId="{6B019FC1-35FB-4202-A3D3-90887E22F1CF}" dt="2025-02-18T12:47:41.717" v="7734" actId="26606"/>
          <ac:graphicFrameMkLst>
            <pc:docMk/>
            <pc:sldMk cId="99534797" sldId="265"/>
            <ac:graphicFrameMk id="5" creationId="{C723791D-B00C-15A6-7BDC-8FEF1ACF0F6E}"/>
          </ac:graphicFrameMkLst>
        </pc:graphicFrameChg>
        <pc:graphicFrameChg chg="add">
          <ac:chgData name="Michael Freda" userId="f85f11f0d4d861f5" providerId="LiveId" clId="{6B019FC1-35FB-4202-A3D3-90887E22F1CF}" dt="2025-02-18T12:47:41.746" v="7735" actId="26606"/>
          <ac:graphicFrameMkLst>
            <pc:docMk/>
            <pc:sldMk cId="99534797" sldId="265"/>
            <ac:graphicFrameMk id="12" creationId="{548E238A-B2A3-2354-FB57-B58E24FF5067}"/>
          </ac:graphicFrameMkLst>
        </pc:graphicFrameChg>
      </pc:sldChg>
      <pc:sldChg chg="addSp delSp modSp new mod setBg">
        <pc:chgData name="Michael Freda" userId="f85f11f0d4d861f5" providerId="LiveId" clId="{6B019FC1-35FB-4202-A3D3-90887E22F1CF}" dt="2025-02-18T12:05:58.731" v="5495" actId="27614"/>
        <pc:sldMkLst>
          <pc:docMk/>
          <pc:sldMk cId="2125181736" sldId="266"/>
        </pc:sldMkLst>
        <pc:spChg chg="mod ord">
          <ac:chgData name="Michael Freda" userId="f85f11f0d4d861f5" providerId="LiveId" clId="{6B019FC1-35FB-4202-A3D3-90887E22F1CF}" dt="2025-02-18T12:05:51.659" v="5493" actId="26606"/>
          <ac:spMkLst>
            <pc:docMk/>
            <pc:sldMk cId="2125181736" sldId="266"/>
            <ac:spMk id="2" creationId="{775DF7A8-69AE-4EAB-04C8-3A79F13430A4}"/>
          </ac:spMkLst>
        </pc:spChg>
        <pc:spChg chg="mod ord">
          <ac:chgData name="Michael Freda" userId="f85f11f0d4d861f5" providerId="LiveId" clId="{6B019FC1-35FB-4202-A3D3-90887E22F1CF}" dt="2025-02-18T12:05:51.659" v="5493" actId="26606"/>
          <ac:spMkLst>
            <pc:docMk/>
            <pc:sldMk cId="2125181736" sldId="266"/>
            <ac:spMk id="3" creationId="{6286A61A-CC29-5B06-CF82-23A6EDB5B54B}"/>
          </ac:spMkLst>
        </pc:spChg>
        <pc:spChg chg="add del">
          <ac:chgData name="Michael Freda" userId="f85f11f0d4d861f5" providerId="LiveId" clId="{6B019FC1-35FB-4202-A3D3-90887E22F1CF}" dt="2025-02-18T12:05:09.666" v="5484" actId="26606"/>
          <ac:spMkLst>
            <pc:docMk/>
            <pc:sldMk cId="2125181736" sldId="266"/>
            <ac:spMk id="9" creationId="{EC54A0C3-5130-F256-D151-030A909A4B88}"/>
          </ac:spMkLst>
        </pc:spChg>
        <pc:spChg chg="add del">
          <ac:chgData name="Michael Freda" userId="f85f11f0d4d861f5" providerId="LiveId" clId="{6B019FC1-35FB-4202-A3D3-90887E22F1CF}" dt="2025-02-18T12:03:13.101" v="5476" actId="26606"/>
          <ac:spMkLst>
            <pc:docMk/>
            <pc:sldMk cId="2125181736" sldId="266"/>
            <ac:spMk id="10" creationId="{BF8BE9A2-8956-141B-BFE6-C607C93D8ACA}"/>
          </ac:spMkLst>
        </pc:spChg>
        <pc:spChg chg="add del">
          <ac:chgData name="Michael Freda" userId="f85f11f0d4d861f5" providerId="LiveId" clId="{6B019FC1-35FB-4202-A3D3-90887E22F1CF}" dt="2025-02-18T12:05:18.912" v="5488" actId="26606"/>
          <ac:spMkLst>
            <pc:docMk/>
            <pc:sldMk cId="2125181736" sldId="266"/>
            <ac:spMk id="11" creationId="{80617B06-44B8-4627-86D2-CB786FC07ADC}"/>
          </ac:spMkLst>
        </pc:spChg>
        <pc:spChg chg="add del">
          <ac:chgData name="Michael Freda" userId="f85f11f0d4d861f5" providerId="LiveId" clId="{6B019FC1-35FB-4202-A3D3-90887E22F1CF}" dt="2025-02-18T12:05:01.952" v="5482" actId="26606"/>
          <ac:spMkLst>
            <pc:docMk/>
            <pc:sldMk cId="2125181736" sldId="266"/>
            <ac:spMk id="12" creationId="{EC54A0C3-5130-F256-D151-030A909A4B88}"/>
          </ac:spMkLst>
        </pc:spChg>
        <pc:spChg chg="add">
          <ac:chgData name="Michael Freda" userId="f85f11f0d4d861f5" providerId="LiveId" clId="{6B019FC1-35FB-4202-A3D3-90887E22F1CF}" dt="2025-02-18T12:05:51.659" v="5493" actId="26606"/>
          <ac:spMkLst>
            <pc:docMk/>
            <pc:sldMk cId="2125181736" sldId="266"/>
            <ac:spMk id="18" creationId="{EC54A0C3-5130-F256-D151-030A909A4B88}"/>
          </ac:spMkLst>
        </pc:spChg>
        <pc:picChg chg="add mod ord">
          <ac:chgData name="Michael Freda" userId="f85f11f0d4d861f5" providerId="LiveId" clId="{6B019FC1-35FB-4202-A3D3-90887E22F1CF}" dt="2025-02-18T12:05:58.546" v="5494" actId="27614"/>
          <ac:picMkLst>
            <pc:docMk/>
            <pc:sldMk cId="2125181736" sldId="266"/>
            <ac:picMk id="5" creationId="{E6D8D9E3-B42A-7C30-13E2-8C3349C90D46}"/>
          </ac:picMkLst>
        </pc:picChg>
        <pc:picChg chg="add del mod ord">
          <ac:chgData name="Michael Freda" userId="f85f11f0d4d861f5" providerId="LiveId" clId="{6B019FC1-35FB-4202-A3D3-90887E22F1CF}" dt="2025-02-18T12:05:24.034" v="5491" actId="22"/>
          <ac:picMkLst>
            <pc:docMk/>
            <pc:sldMk cId="2125181736" sldId="266"/>
            <ac:picMk id="7" creationId="{BF6EA0DD-4679-570C-CB60-57DE13AFA31D}"/>
          </ac:picMkLst>
        </pc:picChg>
        <pc:picChg chg="add mod ord">
          <ac:chgData name="Michael Freda" userId="f85f11f0d4d861f5" providerId="LiveId" clId="{6B019FC1-35FB-4202-A3D3-90887E22F1CF}" dt="2025-02-18T12:05:58.731" v="5495" actId="27614"/>
          <ac:picMkLst>
            <pc:docMk/>
            <pc:sldMk cId="2125181736" sldId="266"/>
            <ac:picMk id="13" creationId="{893BEA2B-9283-2BF2-A5D7-A0B2CF5ED437}"/>
          </ac:picMkLst>
        </pc:picChg>
      </pc:sldChg>
      <pc:sldChg chg="addSp delSp modSp new mod setBg">
        <pc:chgData name="Michael Freda" userId="f85f11f0d4d861f5" providerId="LiveId" clId="{6B019FC1-35FB-4202-A3D3-90887E22F1CF}" dt="2025-02-18T12:41:18.833" v="7701" actId="20577"/>
        <pc:sldMkLst>
          <pc:docMk/>
          <pc:sldMk cId="852886377" sldId="267"/>
        </pc:sldMkLst>
        <pc:spChg chg="mod ord">
          <ac:chgData name="Michael Freda" userId="f85f11f0d4d861f5" providerId="LiveId" clId="{6B019FC1-35FB-4202-A3D3-90887E22F1CF}" dt="2025-02-18T12:41:18.833" v="7701" actId="20577"/>
          <ac:spMkLst>
            <pc:docMk/>
            <pc:sldMk cId="852886377" sldId="267"/>
            <ac:spMk id="2" creationId="{A127DA34-19D8-E4A8-38AB-567BD6B64728}"/>
          </ac:spMkLst>
        </pc:spChg>
        <pc:spChg chg="del">
          <ac:chgData name="Michael Freda" userId="f85f11f0d4d861f5" providerId="LiveId" clId="{6B019FC1-35FB-4202-A3D3-90887E22F1CF}" dt="2025-02-18T12:38:33.270" v="7657" actId="22"/>
          <ac:spMkLst>
            <pc:docMk/>
            <pc:sldMk cId="852886377" sldId="267"/>
            <ac:spMk id="3" creationId="{86D69830-0478-4E9D-1FB3-91B62C4FC5CC}"/>
          </ac:spMkLst>
        </pc:spChg>
        <pc:spChg chg="add del">
          <ac:chgData name="Michael Freda" userId="f85f11f0d4d861f5" providerId="LiveId" clId="{6B019FC1-35FB-4202-A3D3-90887E22F1CF}" dt="2025-02-18T12:40:58.975" v="7672" actId="22"/>
          <ac:spMkLst>
            <pc:docMk/>
            <pc:sldMk cId="852886377" sldId="267"/>
            <ac:spMk id="4" creationId="{73865DA3-C190-654C-D5F3-2088DEB350BF}"/>
          </ac:spMkLst>
        </pc:spChg>
        <pc:spChg chg="add del mod">
          <ac:chgData name="Michael Freda" userId="f85f11f0d4d861f5" providerId="LiveId" clId="{6B019FC1-35FB-4202-A3D3-90887E22F1CF}" dt="2025-02-18T12:40:52.883" v="7668" actId="478"/>
          <ac:spMkLst>
            <pc:docMk/>
            <pc:sldMk cId="852886377" sldId="267"/>
            <ac:spMk id="12" creationId="{C1160AB5-D790-4B99-81CB-2C2C540F5DA5}"/>
          </ac:spMkLst>
        </pc:spChg>
        <pc:spChg chg="add del">
          <ac:chgData name="Michael Freda" userId="f85f11f0d4d861f5" providerId="LiveId" clId="{6B019FC1-35FB-4202-A3D3-90887E22F1CF}" dt="2025-02-18T12:40:56.211" v="7670" actId="26606"/>
          <ac:spMkLst>
            <pc:docMk/>
            <pc:sldMk cId="852886377" sldId="267"/>
            <ac:spMk id="13" creationId="{35A92A98-187D-1D81-86FD-8D40CC69B622}"/>
          </ac:spMkLst>
        </pc:spChg>
        <pc:spChg chg="add">
          <ac:chgData name="Michael Freda" userId="f85f11f0d4d861f5" providerId="LiveId" clId="{6B019FC1-35FB-4202-A3D3-90887E22F1CF}" dt="2025-02-18T12:41:01.578" v="7673" actId="26606"/>
          <ac:spMkLst>
            <pc:docMk/>
            <pc:sldMk cId="852886377" sldId="267"/>
            <ac:spMk id="20" creationId="{35A92A98-187D-1D81-86FD-8D40CC69B622}"/>
          </ac:spMkLst>
        </pc:spChg>
        <pc:picChg chg="add mod ord">
          <ac:chgData name="Michael Freda" userId="f85f11f0d4d861f5" providerId="LiveId" clId="{6B019FC1-35FB-4202-A3D3-90887E22F1CF}" dt="2025-02-18T12:41:03.974" v="7675" actId="27614"/>
          <ac:picMkLst>
            <pc:docMk/>
            <pc:sldMk cId="852886377" sldId="267"/>
            <ac:picMk id="6" creationId="{7C0FAEAF-9048-81FE-1D29-254D41D75C1B}"/>
          </ac:picMkLst>
        </pc:picChg>
        <pc:picChg chg="add del mod ord">
          <ac:chgData name="Michael Freda" userId="f85f11f0d4d861f5" providerId="LiveId" clId="{6B019FC1-35FB-4202-A3D3-90887E22F1CF}" dt="2025-02-18T12:40:57.789" v="7671" actId="22"/>
          <ac:picMkLst>
            <pc:docMk/>
            <pc:sldMk cId="852886377" sldId="267"/>
            <ac:picMk id="8" creationId="{895F349A-8304-E6D5-D604-5D79DF5DE7C0}"/>
          </ac:picMkLst>
        </pc:picChg>
        <pc:picChg chg="add del">
          <ac:chgData name="Michael Freda" userId="f85f11f0d4d861f5" providerId="LiveId" clId="{6B019FC1-35FB-4202-A3D3-90887E22F1CF}" dt="2025-02-18T12:40:53.101" v="7669" actId="22"/>
          <ac:picMkLst>
            <pc:docMk/>
            <pc:sldMk cId="852886377" sldId="267"/>
            <ac:picMk id="10" creationId="{9A28FEF2-3677-D150-2A24-1AD7145562D5}"/>
          </ac:picMkLst>
        </pc:picChg>
        <pc:picChg chg="add mod ord">
          <ac:chgData name="Michael Freda" userId="f85f11f0d4d861f5" providerId="LiveId" clId="{6B019FC1-35FB-4202-A3D3-90887E22F1CF}" dt="2025-02-18T12:41:03.973" v="7674" actId="27614"/>
          <ac:picMkLst>
            <pc:docMk/>
            <pc:sldMk cId="852886377" sldId="267"/>
            <ac:picMk id="15" creationId="{A70B9FF6-0A45-6729-8C5C-4149F1F832BA}"/>
          </ac:picMkLst>
        </pc:picChg>
      </pc:sldChg>
      <pc:sldChg chg="modSp new mod setBg">
        <pc:chgData name="Michael Freda" userId="f85f11f0d4d861f5" providerId="LiveId" clId="{6B019FC1-35FB-4202-A3D3-90887E22F1CF}" dt="2025-02-18T12:44:18.977" v="7717"/>
        <pc:sldMkLst>
          <pc:docMk/>
          <pc:sldMk cId="3974287688" sldId="268"/>
        </pc:sldMkLst>
        <pc:spChg chg="mod">
          <ac:chgData name="Michael Freda" userId="f85f11f0d4d861f5" providerId="LiveId" clId="{6B019FC1-35FB-4202-A3D3-90887E22F1CF}" dt="2025-02-18T12:41:51.591" v="7712" actId="20577"/>
          <ac:spMkLst>
            <pc:docMk/>
            <pc:sldMk cId="3974287688" sldId="268"/>
            <ac:spMk id="2" creationId="{CCAD0ED5-824D-A868-D0D0-81A6EEA1A606}"/>
          </ac:spMkLst>
        </pc:sp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5D2A5A-7281-4166-BD64-E8CBA797D356}"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A992A25-2BDB-46A1-950A-0CD87AF3039D}">
      <dgm:prSet/>
      <dgm:spPr/>
      <dgm:t>
        <a:bodyPr/>
        <a:lstStyle/>
        <a:p>
          <a:r>
            <a:rPr lang="en-US" b="1" dirty="0"/>
            <a:t>About this data:</a:t>
          </a:r>
          <a:endParaRPr lang="en-US" dirty="0"/>
        </a:p>
      </dgm:t>
    </dgm:pt>
    <dgm:pt modelId="{0DB626D5-6700-4615-8218-615F1E2FF13A}" type="parTrans" cxnId="{AE444AFC-A60B-49BD-AEF2-A029CA636794}">
      <dgm:prSet/>
      <dgm:spPr/>
      <dgm:t>
        <a:bodyPr/>
        <a:lstStyle/>
        <a:p>
          <a:endParaRPr lang="en-US"/>
        </a:p>
      </dgm:t>
    </dgm:pt>
    <dgm:pt modelId="{826D3D8F-C84F-495F-B22E-8B60F6BB12A8}" type="sibTrans" cxnId="{AE444AFC-A60B-49BD-AEF2-A029CA636794}">
      <dgm:prSet/>
      <dgm:spPr/>
      <dgm:t>
        <a:bodyPr/>
        <a:lstStyle/>
        <a:p>
          <a:endParaRPr lang="en-US"/>
        </a:p>
      </dgm:t>
    </dgm:pt>
    <dgm:pt modelId="{7A8A54ED-28E4-41C3-B7E7-F97281BF9ADF}">
      <dgm:prSet/>
      <dgm:spPr/>
      <dgm:t>
        <a:bodyPr/>
        <a:lstStyle/>
        <a:p>
          <a:r>
            <a:rPr lang="en-US" dirty="0"/>
            <a:t>In this project, I utilized data from the CoinGecko API and PRAW (Python Reddit API Wrapper).</a:t>
          </a:r>
        </a:p>
      </dgm:t>
    </dgm:pt>
    <dgm:pt modelId="{5B5C5B8B-209E-420B-B60D-0135236739B2}" type="parTrans" cxnId="{0DCF755E-B442-44F2-87E2-E496D19733F7}">
      <dgm:prSet/>
      <dgm:spPr/>
      <dgm:t>
        <a:bodyPr/>
        <a:lstStyle/>
        <a:p>
          <a:endParaRPr lang="en-US"/>
        </a:p>
      </dgm:t>
    </dgm:pt>
    <dgm:pt modelId="{02441443-06F6-4E05-BF5E-9C25A6CB58E2}" type="sibTrans" cxnId="{0DCF755E-B442-44F2-87E2-E496D19733F7}">
      <dgm:prSet/>
      <dgm:spPr/>
      <dgm:t>
        <a:bodyPr/>
        <a:lstStyle/>
        <a:p>
          <a:endParaRPr lang="en-US"/>
        </a:p>
      </dgm:t>
    </dgm:pt>
    <dgm:pt modelId="{207A4389-E7A9-4D58-A259-C2506C58DCE2}">
      <dgm:prSet/>
      <dgm:spPr/>
      <dgm:t>
        <a:bodyPr/>
        <a:lstStyle/>
        <a:p>
          <a:r>
            <a:rPr lang="en-US" b="1" dirty="0"/>
            <a:t>CoinGecko API</a:t>
          </a:r>
        </a:p>
      </dgm:t>
    </dgm:pt>
    <dgm:pt modelId="{33445275-501A-4CB1-B4C1-05732D437709}" type="parTrans" cxnId="{10A1CD70-02CA-425B-8CA5-B94DCAA754B4}">
      <dgm:prSet/>
      <dgm:spPr/>
      <dgm:t>
        <a:bodyPr/>
        <a:lstStyle/>
        <a:p>
          <a:endParaRPr lang="en-US"/>
        </a:p>
      </dgm:t>
    </dgm:pt>
    <dgm:pt modelId="{02A1686C-ED43-4D1C-B72E-D34C9C01BADD}" type="sibTrans" cxnId="{10A1CD70-02CA-425B-8CA5-B94DCAA754B4}">
      <dgm:prSet/>
      <dgm:spPr/>
      <dgm:t>
        <a:bodyPr/>
        <a:lstStyle/>
        <a:p>
          <a:endParaRPr lang="en-US"/>
        </a:p>
      </dgm:t>
    </dgm:pt>
    <dgm:pt modelId="{CEC8E9B7-4460-4FCA-80A0-274145FD2A39}">
      <dgm:prSet/>
      <dgm:spPr/>
      <dgm:t>
        <a:bodyPr/>
        <a:lstStyle/>
        <a:p>
          <a:r>
            <a:rPr lang="en-US" dirty="0"/>
            <a:t>This API allows for historical and real-time market data for Bitcoin, which was necessary in determining correlation against social media influence.</a:t>
          </a:r>
        </a:p>
      </dgm:t>
    </dgm:pt>
    <dgm:pt modelId="{3D8950B2-DF03-42A0-AF11-E42629AFFE29}" type="parTrans" cxnId="{836817C5-862C-4091-A06F-0F07B946D8D4}">
      <dgm:prSet/>
      <dgm:spPr/>
      <dgm:t>
        <a:bodyPr/>
        <a:lstStyle/>
        <a:p>
          <a:endParaRPr lang="en-US"/>
        </a:p>
      </dgm:t>
    </dgm:pt>
    <dgm:pt modelId="{0A475801-13C3-4B99-9434-33AD97754D39}" type="sibTrans" cxnId="{836817C5-862C-4091-A06F-0F07B946D8D4}">
      <dgm:prSet/>
      <dgm:spPr/>
      <dgm:t>
        <a:bodyPr/>
        <a:lstStyle/>
        <a:p>
          <a:endParaRPr lang="en-US"/>
        </a:p>
      </dgm:t>
    </dgm:pt>
    <dgm:pt modelId="{0BE8DA60-3D83-4D43-AC25-E382CE0B6351}">
      <dgm:prSet/>
      <dgm:spPr/>
      <dgm:t>
        <a:bodyPr/>
        <a:lstStyle/>
        <a:p>
          <a:r>
            <a:rPr lang="en-US" dirty="0"/>
            <a:t>Some of the fields collected and used in the project were the Bitcoin price valuation and also the timestamp at which the price was recorded at.</a:t>
          </a:r>
        </a:p>
      </dgm:t>
    </dgm:pt>
    <dgm:pt modelId="{99B2F78E-4047-4A1B-BE35-82389BCBDF49}" type="parTrans" cxnId="{CEBC04D5-5A32-4534-BB3F-282437B19713}">
      <dgm:prSet/>
      <dgm:spPr/>
      <dgm:t>
        <a:bodyPr/>
        <a:lstStyle/>
        <a:p>
          <a:endParaRPr lang="en-US"/>
        </a:p>
      </dgm:t>
    </dgm:pt>
    <dgm:pt modelId="{23952916-F54A-47CE-9037-DFD3BB7F7D2A}" type="sibTrans" cxnId="{CEBC04D5-5A32-4534-BB3F-282437B19713}">
      <dgm:prSet/>
      <dgm:spPr/>
      <dgm:t>
        <a:bodyPr/>
        <a:lstStyle/>
        <a:p>
          <a:endParaRPr lang="en-US"/>
        </a:p>
      </dgm:t>
    </dgm:pt>
    <dgm:pt modelId="{B499F8BB-2694-441B-A72F-EC734BBC5835}">
      <dgm:prSet/>
      <dgm:spPr/>
      <dgm:t>
        <a:bodyPr/>
        <a:lstStyle/>
        <a:p>
          <a:r>
            <a:rPr lang="en-US" b="1" dirty="0"/>
            <a:t>PRAW</a:t>
          </a:r>
        </a:p>
      </dgm:t>
    </dgm:pt>
    <dgm:pt modelId="{681729C8-644D-4B30-857C-2787786DF1C0}" type="parTrans" cxnId="{651BA233-0B9E-4E40-941E-3A4E8EB94837}">
      <dgm:prSet/>
      <dgm:spPr/>
      <dgm:t>
        <a:bodyPr/>
        <a:lstStyle/>
        <a:p>
          <a:endParaRPr lang="en-US"/>
        </a:p>
      </dgm:t>
    </dgm:pt>
    <dgm:pt modelId="{1C5A6880-AE40-411A-8F8B-9CD799A78ED5}" type="sibTrans" cxnId="{651BA233-0B9E-4E40-941E-3A4E8EB94837}">
      <dgm:prSet/>
      <dgm:spPr/>
      <dgm:t>
        <a:bodyPr/>
        <a:lstStyle/>
        <a:p>
          <a:endParaRPr lang="en-US"/>
        </a:p>
      </dgm:t>
    </dgm:pt>
    <dgm:pt modelId="{D15950F6-A57E-40AD-AD76-618E36A64501}">
      <dgm:prSet/>
      <dgm:spPr/>
      <dgm:t>
        <a:bodyPr/>
        <a:lstStyle/>
        <a:p>
          <a:r>
            <a:rPr lang="en-US" dirty="0"/>
            <a:t>Allowed scraping of posts and comments from the Bitcoin subreddit to obtain public sentiment.</a:t>
          </a:r>
        </a:p>
      </dgm:t>
    </dgm:pt>
    <dgm:pt modelId="{A0FADD52-DCCE-4064-910E-D3721F43DE54}" type="parTrans" cxnId="{13E28E46-366A-4272-9945-B9D0F62DC560}">
      <dgm:prSet/>
      <dgm:spPr/>
      <dgm:t>
        <a:bodyPr/>
        <a:lstStyle/>
        <a:p>
          <a:endParaRPr lang="en-US"/>
        </a:p>
      </dgm:t>
    </dgm:pt>
    <dgm:pt modelId="{8012BB15-E6E8-498F-B1E1-C3AC8741848A}" type="sibTrans" cxnId="{13E28E46-366A-4272-9945-B9D0F62DC560}">
      <dgm:prSet/>
      <dgm:spPr/>
      <dgm:t>
        <a:bodyPr/>
        <a:lstStyle/>
        <a:p>
          <a:endParaRPr lang="en-US"/>
        </a:p>
      </dgm:t>
    </dgm:pt>
    <dgm:pt modelId="{2433CD95-890F-4A78-9DB1-4B82FA0FE2C6}">
      <dgm:prSet/>
      <dgm:spPr/>
      <dgm:t>
        <a:bodyPr/>
        <a:lstStyle/>
        <a:p>
          <a:r>
            <a:rPr lang="en-US" dirty="0"/>
            <a:t>Some of the fields collected were timestamps for posts and comments, post titles and bodies for sentimental analysis, comment threads, and filter fields such as upvotes, downvotes, and karma scores.</a:t>
          </a:r>
        </a:p>
      </dgm:t>
    </dgm:pt>
    <dgm:pt modelId="{E9DFAC99-F497-48AE-9908-C6186AA731C8}" type="parTrans" cxnId="{C16AE161-0B88-457D-945D-2E34C588AE73}">
      <dgm:prSet/>
      <dgm:spPr/>
      <dgm:t>
        <a:bodyPr/>
        <a:lstStyle/>
        <a:p>
          <a:endParaRPr lang="en-US"/>
        </a:p>
      </dgm:t>
    </dgm:pt>
    <dgm:pt modelId="{ED6CF20D-F1C4-411D-8294-51A41E9F6A49}" type="sibTrans" cxnId="{C16AE161-0B88-457D-945D-2E34C588AE73}">
      <dgm:prSet/>
      <dgm:spPr/>
      <dgm:t>
        <a:bodyPr/>
        <a:lstStyle/>
        <a:p>
          <a:endParaRPr lang="en-US"/>
        </a:p>
      </dgm:t>
    </dgm:pt>
    <dgm:pt modelId="{96202E89-0C64-4A40-826B-0A6781E6822D}" type="pres">
      <dgm:prSet presAssocID="{6E5D2A5A-7281-4166-BD64-E8CBA797D356}" presName="linear" presStyleCnt="0">
        <dgm:presLayoutVars>
          <dgm:animLvl val="lvl"/>
          <dgm:resizeHandles val="exact"/>
        </dgm:presLayoutVars>
      </dgm:prSet>
      <dgm:spPr/>
    </dgm:pt>
    <dgm:pt modelId="{8F7FC3CC-0CA0-4DB4-8101-7FE282DB20D8}" type="pres">
      <dgm:prSet presAssocID="{AA992A25-2BDB-46A1-950A-0CD87AF3039D}" presName="parentText" presStyleLbl="node1" presStyleIdx="0" presStyleCnt="1">
        <dgm:presLayoutVars>
          <dgm:chMax val="0"/>
          <dgm:bulletEnabled val="1"/>
        </dgm:presLayoutVars>
      </dgm:prSet>
      <dgm:spPr/>
    </dgm:pt>
    <dgm:pt modelId="{61AF9994-9BB0-4386-B281-0C2C6924BA09}" type="pres">
      <dgm:prSet presAssocID="{AA992A25-2BDB-46A1-950A-0CD87AF3039D}" presName="childText" presStyleLbl="revTx" presStyleIdx="0" presStyleCnt="1">
        <dgm:presLayoutVars>
          <dgm:bulletEnabled val="1"/>
        </dgm:presLayoutVars>
      </dgm:prSet>
      <dgm:spPr/>
    </dgm:pt>
  </dgm:ptLst>
  <dgm:cxnLst>
    <dgm:cxn modelId="{6B3ED919-CBF2-4BE8-9BF7-8F54E7A0AE8B}" type="presOf" srcId="{D15950F6-A57E-40AD-AD76-618E36A64501}" destId="{61AF9994-9BB0-4386-B281-0C2C6924BA09}" srcOrd="0" destOrd="5" presId="urn:microsoft.com/office/officeart/2005/8/layout/vList2"/>
    <dgm:cxn modelId="{14E7A42A-C8AF-4D13-A839-0F91F453F575}" type="presOf" srcId="{7A8A54ED-28E4-41C3-B7E7-F97281BF9ADF}" destId="{61AF9994-9BB0-4386-B281-0C2C6924BA09}" srcOrd="0" destOrd="0" presId="urn:microsoft.com/office/officeart/2005/8/layout/vList2"/>
    <dgm:cxn modelId="{651BA233-0B9E-4E40-941E-3A4E8EB94837}" srcId="{7A8A54ED-28E4-41C3-B7E7-F97281BF9ADF}" destId="{B499F8BB-2694-441B-A72F-EC734BBC5835}" srcOrd="1" destOrd="0" parTransId="{681729C8-644D-4B30-857C-2787786DF1C0}" sibTransId="{1C5A6880-AE40-411A-8F8B-9CD799A78ED5}"/>
    <dgm:cxn modelId="{82786F5E-9437-4122-9531-4AD46A95B832}" type="presOf" srcId="{CEC8E9B7-4460-4FCA-80A0-274145FD2A39}" destId="{61AF9994-9BB0-4386-B281-0C2C6924BA09}" srcOrd="0" destOrd="2" presId="urn:microsoft.com/office/officeart/2005/8/layout/vList2"/>
    <dgm:cxn modelId="{0DCF755E-B442-44F2-87E2-E496D19733F7}" srcId="{AA992A25-2BDB-46A1-950A-0CD87AF3039D}" destId="{7A8A54ED-28E4-41C3-B7E7-F97281BF9ADF}" srcOrd="0" destOrd="0" parTransId="{5B5C5B8B-209E-420B-B60D-0135236739B2}" sibTransId="{02441443-06F6-4E05-BF5E-9C25A6CB58E2}"/>
    <dgm:cxn modelId="{C16AE161-0B88-457D-945D-2E34C588AE73}" srcId="{B499F8BB-2694-441B-A72F-EC734BBC5835}" destId="{2433CD95-890F-4A78-9DB1-4B82FA0FE2C6}" srcOrd="1" destOrd="0" parTransId="{E9DFAC99-F497-48AE-9908-C6186AA731C8}" sibTransId="{ED6CF20D-F1C4-411D-8294-51A41E9F6A49}"/>
    <dgm:cxn modelId="{13E28E46-366A-4272-9945-B9D0F62DC560}" srcId="{B499F8BB-2694-441B-A72F-EC734BBC5835}" destId="{D15950F6-A57E-40AD-AD76-618E36A64501}" srcOrd="0" destOrd="0" parTransId="{A0FADD52-DCCE-4064-910E-D3721F43DE54}" sibTransId="{8012BB15-E6E8-498F-B1E1-C3AC8741848A}"/>
    <dgm:cxn modelId="{8186716F-C1CF-486B-904F-40B4CB9DAFC7}" type="presOf" srcId="{6E5D2A5A-7281-4166-BD64-E8CBA797D356}" destId="{96202E89-0C64-4A40-826B-0A6781E6822D}" srcOrd="0" destOrd="0" presId="urn:microsoft.com/office/officeart/2005/8/layout/vList2"/>
    <dgm:cxn modelId="{10A1CD70-02CA-425B-8CA5-B94DCAA754B4}" srcId="{7A8A54ED-28E4-41C3-B7E7-F97281BF9ADF}" destId="{207A4389-E7A9-4D58-A259-C2506C58DCE2}" srcOrd="0" destOrd="0" parTransId="{33445275-501A-4CB1-B4C1-05732D437709}" sibTransId="{02A1686C-ED43-4D1C-B72E-D34C9C01BADD}"/>
    <dgm:cxn modelId="{7E85DF87-1C3C-465F-BB0A-06DD5D880F9D}" type="presOf" srcId="{0BE8DA60-3D83-4D43-AC25-E382CE0B6351}" destId="{61AF9994-9BB0-4386-B281-0C2C6924BA09}" srcOrd="0" destOrd="3" presId="urn:microsoft.com/office/officeart/2005/8/layout/vList2"/>
    <dgm:cxn modelId="{3E035A8F-C069-43A0-8C64-926611A395AC}" type="presOf" srcId="{2433CD95-890F-4A78-9DB1-4B82FA0FE2C6}" destId="{61AF9994-9BB0-4386-B281-0C2C6924BA09}" srcOrd="0" destOrd="6" presId="urn:microsoft.com/office/officeart/2005/8/layout/vList2"/>
    <dgm:cxn modelId="{C213BAC0-3EA8-4730-A7F8-2031B06C525B}" type="presOf" srcId="{AA992A25-2BDB-46A1-950A-0CD87AF3039D}" destId="{8F7FC3CC-0CA0-4DB4-8101-7FE282DB20D8}" srcOrd="0" destOrd="0" presId="urn:microsoft.com/office/officeart/2005/8/layout/vList2"/>
    <dgm:cxn modelId="{836817C5-862C-4091-A06F-0F07B946D8D4}" srcId="{207A4389-E7A9-4D58-A259-C2506C58DCE2}" destId="{CEC8E9B7-4460-4FCA-80A0-274145FD2A39}" srcOrd="0" destOrd="0" parTransId="{3D8950B2-DF03-42A0-AF11-E42629AFFE29}" sibTransId="{0A475801-13C3-4B99-9434-33AD97754D39}"/>
    <dgm:cxn modelId="{CEBC04D5-5A32-4534-BB3F-282437B19713}" srcId="{207A4389-E7A9-4D58-A259-C2506C58DCE2}" destId="{0BE8DA60-3D83-4D43-AC25-E382CE0B6351}" srcOrd="1" destOrd="0" parTransId="{99B2F78E-4047-4A1B-BE35-82389BCBDF49}" sibTransId="{23952916-F54A-47CE-9037-DFD3BB7F7D2A}"/>
    <dgm:cxn modelId="{3C250AD7-C4F5-4096-B9A2-65D56C2AC2F5}" type="presOf" srcId="{207A4389-E7A9-4D58-A259-C2506C58DCE2}" destId="{61AF9994-9BB0-4386-B281-0C2C6924BA09}" srcOrd="0" destOrd="1" presId="urn:microsoft.com/office/officeart/2005/8/layout/vList2"/>
    <dgm:cxn modelId="{BD6D64FC-B64A-4385-A98F-D2803FE4CD26}" type="presOf" srcId="{B499F8BB-2694-441B-A72F-EC734BBC5835}" destId="{61AF9994-9BB0-4386-B281-0C2C6924BA09}" srcOrd="0" destOrd="4" presId="urn:microsoft.com/office/officeart/2005/8/layout/vList2"/>
    <dgm:cxn modelId="{AE444AFC-A60B-49BD-AEF2-A029CA636794}" srcId="{6E5D2A5A-7281-4166-BD64-E8CBA797D356}" destId="{AA992A25-2BDB-46A1-950A-0CD87AF3039D}" srcOrd="0" destOrd="0" parTransId="{0DB626D5-6700-4615-8218-615F1E2FF13A}" sibTransId="{826D3D8F-C84F-495F-B22E-8B60F6BB12A8}"/>
    <dgm:cxn modelId="{EAA227A6-260C-4A78-B432-E2262597A218}" type="presParOf" srcId="{96202E89-0C64-4A40-826B-0A6781E6822D}" destId="{8F7FC3CC-0CA0-4DB4-8101-7FE282DB20D8}" srcOrd="0" destOrd="0" presId="urn:microsoft.com/office/officeart/2005/8/layout/vList2"/>
    <dgm:cxn modelId="{743DF746-F08F-42EC-986A-2947937101CA}" type="presParOf" srcId="{96202E89-0C64-4A40-826B-0A6781E6822D}" destId="{61AF9994-9BB0-4386-B281-0C2C6924BA0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A63EC0-1CA0-41C1-B8B0-625A215811A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CCD2EDF-A473-406B-A0AC-216E19748D51}">
      <dgm:prSet/>
      <dgm:spPr/>
      <dgm:t>
        <a:bodyPr/>
        <a:lstStyle/>
        <a:p>
          <a:r>
            <a:rPr lang="en-US" b="1" dirty="0"/>
            <a:t>Bitcoin Data</a:t>
          </a:r>
          <a:endParaRPr lang="en-US" dirty="0"/>
        </a:p>
      </dgm:t>
    </dgm:pt>
    <dgm:pt modelId="{1948207F-52A9-4CAA-87FF-CB5E4E2A03A3}" type="parTrans" cxnId="{AA9FE064-E184-497E-8143-2264F0BE0F8E}">
      <dgm:prSet/>
      <dgm:spPr/>
      <dgm:t>
        <a:bodyPr/>
        <a:lstStyle/>
        <a:p>
          <a:endParaRPr lang="en-US"/>
        </a:p>
      </dgm:t>
    </dgm:pt>
    <dgm:pt modelId="{60E50E95-8792-4151-98E1-7D82BAEF78F5}" type="sibTrans" cxnId="{AA9FE064-E184-497E-8143-2264F0BE0F8E}">
      <dgm:prSet/>
      <dgm:spPr/>
      <dgm:t>
        <a:bodyPr/>
        <a:lstStyle/>
        <a:p>
          <a:endParaRPr lang="en-US"/>
        </a:p>
      </dgm:t>
    </dgm:pt>
    <dgm:pt modelId="{3D3433F6-3A76-4646-BA39-83AE8CF108EC}">
      <dgm:prSet/>
      <dgm:spPr/>
      <dgm:t>
        <a:bodyPr/>
        <a:lstStyle/>
        <a:p>
          <a:r>
            <a:rPr lang="en-US" dirty="0"/>
            <a:t>It was fairly easy to obtain the necessary data for Bitcoin prices at a given timestamp by using CoinGecko’s API service.</a:t>
          </a:r>
        </a:p>
      </dgm:t>
    </dgm:pt>
    <dgm:pt modelId="{3F84F039-BFBC-4679-997C-FDB533C1C942}" type="parTrans" cxnId="{AC442421-673E-4EA3-A963-BE84DE53F119}">
      <dgm:prSet/>
      <dgm:spPr/>
      <dgm:t>
        <a:bodyPr/>
        <a:lstStyle/>
        <a:p>
          <a:endParaRPr lang="en-US"/>
        </a:p>
      </dgm:t>
    </dgm:pt>
    <dgm:pt modelId="{62E59A5A-FC49-4421-A3D6-5EE55D0606B8}" type="sibTrans" cxnId="{AC442421-673E-4EA3-A963-BE84DE53F119}">
      <dgm:prSet/>
      <dgm:spPr/>
      <dgm:t>
        <a:bodyPr/>
        <a:lstStyle/>
        <a:p>
          <a:endParaRPr lang="en-US"/>
        </a:p>
      </dgm:t>
    </dgm:pt>
    <dgm:pt modelId="{0C9E8794-2002-42C0-A6D3-5EB7354D1F5A}">
      <dgm:prSet/>
      <dgm:spPr/>
      <dgm:t>
        <a:bodyPr/>
        <a:lstStyle/>
        <a:p>
          <a:r>
            <a:rPr lang="en-US" dirty="0"/>
            <a:t>To account for lagging in response-time from posts &amp; comments on Reddit, I collected the Bitcoin price one hour prior and one hour after from the post / comment timestamp, along with the matching timestamp for both.</a:t>
          </a:r>
        </a:p>
      </dgm:t>
    </dgm:pt>
    <dgm:pt modelId="{6E250354-F39A-4459-B60D-20F3667735B0}" type="parTrans" cxnId="{761F4C0B-5EE1-4D69-9855-3A112D1EA9AD}">
      <dgm:prSet/>
      <dgm:spPr/>
      <dgm:t>
        <a:bodyPr/>
        <a:lstStyle/>
        <a:p>
          <a:endParaRPr lang="en-US"/>
        </a:p>
      </dgm:t>
    </dgm:pt>
    <dgm:pt modelId="{788C7B1B-48E2-44D2-82DC-A76A2EB9F18F}" type="sibTrans" cxnId="{761F4C0B-5EE1-4D69-9855-3A112D1EA9AD}">
      <dgm:prSet/>
      <dgm:spPr/>
      <dgm:t>
        <a:bodyPr/>
        <a:lstStyle/>
        <a:p>
          <a:endParaRPr lang="en-US"/>
        </a:p>
      </dgm:t>
    </dgm:pt>
    <dgm:pt modelId="{875FBC24-04A5-49B0-89E1-295188D5EBFB}">
      <dgm:prSet/>
      <dgm:spPr/>
      <dgm:t>
        <a:bodyPr/>
        <a:lstStyle/>
        <a:p>
          <a:r>
            <a:rPr lang="en-US" dirty="0"/>
            <a:t>To prevent rate-limiting problems with the API, I added a minute delay in-between every five requests (API is 5 requests / minute rate-limited).</a:t>
          </a:r>
        </a:p>
      </dgm:t>
    </dgm:pt>
    <dgm:pt modelId="{5EE6029A-06F7-4099-8C76-492568908367}" type="parTrans" cxnId="{D8760D24-7DCC-4894-BA29-81216FB0615F}">
      <dgm:prSet/>
      <dgm:spPr/>
      <dgm:t>
        <a:bodyPr/>
        <a:lstStyle/>
        <a:p>
          <a:endParaRPr lang="en-US"/>
        </a:p>
      </dgm:t>
    </dgm:pt>
    <dgm:pt modelId="{476D5230-FF2E-4B28-B7ED-C94DD9A28DD5}" type="sibTrans" cxnId="{D8760D24-7DCC-4894-BA29-81216FB0615F}">
      <dgm:prSet/>
      <dgm:spPr/>
      <dgm:t>
        <a:bodyPr/>
        <a:lstStyle/>
        <a:p>
          <a:endParaRPr lang="en-US"/>
        </a:p>
      </dgm:t>
    </dgm:pt>
    <dgm:pt modelId="{A4071EC6-CB2D-4560-ADD3-756BBE59FC0F}" type="pres">
      <dgm:prSet presAssocID="{ADA63EC0-1CA0-41C1-B8B0-625A215811A9}" presName="linear" presStyleCnt="0">
        <dgm:presLayoutVars>
          <dgm:animLvl val="lvl"/>
          <dgm:resizeHandles val="exact"/>
        </dgm:presLayoutVars>
      </dgm:prSet>
      <dgm:spPr/>
    </dgm:pt>
    <dgm:pt modelId="{EAA2CD35-18CD-4098-8AEA-14047CBC4A14}" type="pres">
      <dgm:prSet presAssocID="{FCCD2EDF-A473-406B-A0AC-216E19748D51}" presName="parentText" presStyleLbl="node1" presStyleIdx="0" presStyleCnt="1">
        <dgm:presLayoutVars>
          <dgm:chMax val="0"/>
          <dgm:bulletEnabled val="1"/>
        </dgm:presLayoutVars>
      </dgm:prSet>
      <dgm:spPr/>
    </dgm:pt>
    <dgm:pt modelId="{CA049350-2650-42E3-8FBC-B08297E259A1}" type="pres">
      <dgm:prSet presAssocID="{FCCD2EDF-A473-406B-A0AC-216E19748D51}" presName="childText" presStyleLbl="revTx" presStyleIdx="0" presStyleCnt="1">
        <dgm:presLayoutVars>
          <dgm:bulletEnabled val="1"/>
        </dgm:presLayoutVars>
      </dgm:prSet>
      <dgm:spPr/>
    </dgm:pt>
  </dgm:ptLst>
  <dgm:cxnLst>
    <dgm:cxn modelId="{761F4C0B-5EE1-4D69-9855-3A112D1EA9AD}" srcId="{3D3433F6-3A76-4646-BA39-83AE8CF108EC}" destId="{0C9E8794-2002-42C0-A6D3-5EB7354D1F5A}" srcOrd="0" destOrd="0" parTransId="{6E250354-F39A-4459-B60D-20F3667735B0}" sibTransId="{788C7B1B-48E2-44D2-82DC-A76A2EB9F18F}"/>
    <dgm:cxn modelId="{001BB71D-587A-466C-A581-14B203D86B21}" type="presOf" srcId="{ADA63EC0-1CA0-41C1-B8B0-625A215811A9}" destId="{A4071EC6-CB2D-4560-ADD3-756BBE59FC0F}" srcOrd="0" destOrd="0" presId="urn:microsoft.com/office/officeart/2005/8/layout/vList2"/>
    <dgm:cxn modelId="{AC442421-673E-4EA3-A963-BE84DE53F119}" srcId="{FCCD2EDF-A473-406B-A0AC-216E19748D51}" destId="{3D3433F6-3A76-4646-BA39-83AE8CF108EC}" srcOrd="0" destOrd="0" parTransId="{3F84F039-BFBC-4679-997C-FDB533C1C942}" sibTransId="{62E59A5A-FC49-4421-A3D6-5EE55D0606B8}"/>
    <dgm:cxn modelId="{D8760D24-7DCC-4894-BA29-81216FB0615F}" srcId="{3D3433F6-3A76-4646-BA39-83AE8CF108EC}" destId="{875FBC24-04A5-49B0-89E1-295188D5EBFB}" srcOrd="1" destOrd="0" parTransId="{5EE6029A-06F7-4099-8C76-492568908367}" sibTransId="{476D5230-FF2E-4B28-B7ED-C94DD9A28DD5}"/>
    <dgm:cxn modelId="{AA9FE064-E184-497E-8143-2264F0BE0F8E}" srcId="{ADA63EC0-1CA0-41C1-B8B0-625A215811A9}" destId="{FCCD2EDF-A473-406B-A0AC-216E19748D51}" srcOrd="0" destOrd="0" parTransId="{1948207F-52A9-4CAA-87FF-CB5E4E2A03A3}" sibTransId="{60E50E95-8792-4151-98E1-7D82BAEF78F5}"/>
    <dgm:cxn modelId="{587DA87C-6BE1-4A98-BD18-35CDABC96D41}" type="presOf" srcId="{875FBC24-04A5-49B0-89E1-295188D5EBFB}" destId="{CA049350-2650-42E3-8FBC-B08297E259A1}" srcOrd="0" destOrd="2" presId="urn:microsoft.com/office/officeart/2005/8/layout/vList2"/>
    <dgm:cxn modelId="{0946F495-F8AE-42E6-9657-2A19817A9E97}" type="presOf" srcId="{0C9E8794-2002-42C0-A6D3-5EB7354D1F5A}" destId="{CA049350-2650-42E3-8FBC-B08297E259A1}" srcOrd="0" destOrd="1" presId="urn:microsoft.com/office/officeart/2005/8/layout/vList2"/>
    <dgm:cxn modelId="{A86404BB-E00C-43F3-B97C-82A7B68225C3}" type="presOf" srcId="{FCCD2EDF-A473-406B-A0AC-216E19748D51}" destId="{EAA2CD35-18CD-4098-8AEA-14047CBC4A14}" srcOrd="0" destOrd="0" presId="urn:microsoft.com/office/officeart/2005/8/layout/vList2"/>
    <dgm:cxn modelId="{ECA270D2-3CFD-4B86-9079-9593DAA084B7}" type="presOf" srcId="{3D3433F6-3A76-4646-BA39-83AE8CF108EC}" destId="{CA049350-2650-42E3-8FBC-B08297E259A1}" srcOrd="0" destOrd="0" presId="urn:microsoft.com/office/officeart/2005/8/layout/vList2"/>
    <dgm:cxn modelId="{EBB9070C-12DC-4766-8B9B-51EE345DC0D9}" type="presParOf" srcId="{A4071EC6-CB2D-4560-ADD3-756BBE59FC0F}" destId="{EAA2CD35-18CD-4098-8AEA-14047CBC4A14}" srcOrd="0" destOrd="0" presId="urn:microsoft.com/office/officeart/2005/8/layout/vList2"/>
    <dgm:cxn modelId="{DD0926B4-4B56-4FD8-AC38-0313BDEDA463}" type="presParOf" srcId="{A4071EC6-CB2D-4560-ADD3-756BBE59FC0F}" destId="{CA049350-2650-42E3-8FBC-B08297E259A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F397F0-EE31-4671-9B59-804FFCC9E0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4BAE66C-24F2-4694-A605-23394710A7E5}">
      <dgm:prSet custT="1"/>
      <dgm:spPr/>
      <dgm:t>
        <a:bodyPr/>
        <a:lstStyle/>
        <a:p>
          <a:r>
            <a:rPr lang="en-US" sz="3100" b="1" dirty="0"/>
            <a:t>Reddit Data</a:t>
          </a:r>
          <a:endParaRPr lang="en-US" sz="3100" dirty="0"/>
        </a:p>
      </dgm:t>
    </dgm:pt>
    <dgm:pt modelId="{32C1A2D6-A1F8-49D7-A075-77353229A2C1}" type="parTrans" cxnId="{1B98A62B-E9FE-4F39-8698-652578E1AF66}">
      <dgm:prSet/>
      <dgm:spPr/>
      <dgm:t>
        <a:bodyPr/>
        <a:lstStyle/>
        <a:p>
          <a:endParaRPr lang="en-US"/>
        </a:p>
      </dgm:t>
    </dgm:pt>
    <dgm:pt modelId="{872E5655-CFF4-434E-96C5-5270C5492E1B}" type="sibTrans" cxnId="{1B98A62B-E9FE-4F39-8698-652578E1AF66}">
      <dgm:prSet/>
      <dgm:spPr/>
      <dgm:t>
        <a:bodyPr/>
        <a:lstStyle/>
        <a:p>
          <a:endParaRPr lang="en-US"/>
        </a:p>
      </dgm:t>
    </dgm:pt>
    <dgm:pt modelId="{403AE49B-A27F-432D-BEE0-A3371A30EC34}">
      <dgm:prSet custT="1"/>
      <dgm:spPr/>
      <dgm:t>
        <a:bodyPr/>
        <a:lstStyle/>
        <a:p>
          <a:r>
            <a:rPr lang="en-US" sz="2400" dirty="0"/>
            <a:t>The data retrieval for Reddit was a bit more painstaking in terms of setting up filters to collect valuable data.</a:t>
          </a:r>
        </a:p>
      </dgm:t>
    </dgm:pt>
    <dgm:pt modelId="{20C3B2A4-88AF-4ADD-ACF1-906A043CC556}" type="parTrans" cxnId="{AEFC27D2-E821-457A-8DB9-CAAD4B6C730B}">
      <dgm:prSet/>
      <dgm:spPr/>
      <dgm:t>
        <a:bodyPr/>
        <a:lstStyle/>
        <a:p>
          <a:endParaRPr lang="en-US"/>
        </a:p>
      </dgm:t>
    </dgm:pt>
    <dgm:pt modelId="{9F9BF11F-4795-49FA-8E8C-F474CE4B7EEA}" type="sibTrans" cxnId="{AEFC27D2-E821-457A-8DB9-CAAD4B6C730B}">
      <dgm:prSet/>
      <dgm:spPr/>
      <dgm:t>
        <a:bodyPr/>
        <a:lstStyle/>
        <a:p>
          <a:endParaRPr lang="en-US"/>
        </a:p>
      </dgm:t>
    </dgm:pt>
    <dgm:pt modelId="{36876037-51CB-440B-901C-896C18A7880E}">
      <dgm:prSet custT="1"/>
      <dgm:spPr/>
      <dgm:t>
        <a:bodyPr/>
        <a:lstStyle/>
        <a:p>
          <a:r>
            <a:rPr lang="en-US" sz="2400" dirty="0"/>
            <a:t>Reddit posts and comments are often flooded with a lot of noise:</a:t>
          </a:r>
        </a:p>
      </dgm:t>
    </dgm:pt>
    <dgm:pt modelId="{FDD00805-99BE-4B0C-A4F0-14264BF7A9AE}" type="parTrans" cxnId="{86646E82-F553-4103-AC9F-1882385CB099}">
      <dgm:prSet/>
      <dgm:spPr/>
      <dgm:t>
        <a:bodyPr/>
        <a:lstStyle/>
        <a:p>
          <a:endParaRPr lang="en-US"/>
        </a:p>
      </dgm:t>
    </dgm:pt>
    <dgm:pt modelId="{5EFF18FD-834F-47E2-B0E1-8925A2CC3938}" type="sibTrans" cxnId="{86646E82-F553-4103-AC9F-1882385CB099}">
      <dgm:prSet/>
      <dgm:spPr/>
      <dgm:t>
        <a:bodyPr/>
        <a:lstStyle/>
        <a:p>
          <a:endParaRPr lang="en-US"/>
        </a:p>
      </dgm:t>
    </dgm:pt>
    <dgm:pt modelId="{B7F74BF7-0DF0-4BCE-A75E-2D5E51DC4F0E}">
      <dgm:prSet custT="1"/>
      <dgm:spPr/>
      <dgm:t>
        <a:bodyPr/>
        <a:lstStyle/>
        <a:p>
          <a:r>
            <a:rPr lang="en-US" sz="2400" dirty="0"/>
            <a:t>Meme posts, spam, low-karma posts, bots, etc.</a:t>
          </a:r>
        </a:p>
      </dgm:t>
    </dgm:pt>
    <dgm:pt modelId="{D1082C0D-8478-4B2E-8FFA-DDA055D2165E}" type="parTrans" cxnId="{283083BF-98A4-416D-9333-86C938221AC3}">
      <dgm:prSet/>
      <dgm:spPr/>
      <dgm:t>
        <a:bodyPr/>
        <a:lstStyle/>
        <a:p>
          <a:endParaRPr lang="en-US"/>
        </a:p>
      </dgm:t>
    </dgm:pt>
    <dgm:pt modelId="{26CBB74D-44B9-402F-B2D3-5130306F9CE9}" type="sibTrans" cxnId="{283083BF-98A4-416D-9333-86C938221AC3}">
      <dgm:prSet/>
      <dgm:spPr/>
      <dgm:t>
        <a:bodyPr/>
        <a:lstStyle/>
        <a:p>
          <a:endParaRPr lang="en-US"/>
        </a:p>
      </dgm:t>
    </dgm:pt>
    <dgm:pt modelId="{9A9A1781-3D72-4823-B546-65D4102EF9C1}">
      <dgm:prSet custT="1"/>
      <dgm:spPr/>
      <dgm:t>
        <a:bodyPr/>
        <a:lstStyle/>
        <a:p>
          <a:r>
            <a:rPr lang="en-US" sz="2400" dirty="0"/>
            <a:t>To account for this, multiple filtering factors were added to help collect useful data.  Some of these filters consisted of:</a:t>
          </a:r>
        </a:p>
      </dgm:t>
    </dgm:pt>
    <dgm:pt modelId="{8795BCDC-ADD2-48DD-84EF-31F637C09D54}" type="parTrans" cxnId="{1C13F461-50BF-4BA0-B5F5-25C3F85CD5AC}">
      <dgm:prSet/>
      <dgm:spPr/>
      <dgm:t>
        <a:bodyPr/>
        <a:lstStyle/>
        <a:p>
          <a:endParaRPr lang="en-US"/>
        </a:p>
      </dgm:t>
    </dgm:pt>
    <dgm:pt modelId="{9F7443CC-03C8-4D55-99E5-C11A522BC906}" type="sibTrans" cxnId="{1C13F461-50BF-4BA0-B5F5-25C3F85CD5AC}">
      <dgm:prSet/>
      <dgm:spPr/>
      <dgm:t>
        <a:bodyPr/>
        <a:lstStyle/>
        <a:p>
          <a:endParaRPr lang="en-US"/>
        </a:p>
      </dgm:t>
    </dgm:pt>
    <dgm:pt modelId="{67FF62D1-F5CA-4BB7-A0BE-692B36C69872}">
      <dgm:prSet custT="1"/>
      <dgm:spPr/>
      <dgm:t>
        <a:bodyPr/>
        <a:lstStyle/>
        <a:p>
          <a:r>
            <a:rPr lang="en-US" sz="2400" dirty="0"/>
            <a:t>Karma score &gt; 5, post length of at least 3 words, presence of keywords in Crypto (Bitcoin, btc, crypto, blockchain, Ethereum, Litecoin, dogecoin)</a:t>
          </a:r>
        </a:p>
      </dgm:t>
    </dgm:pt>
    <dgm:pt modelId="{AE422579-09D8-4DE6-BE5F-6FFA84AA36F4}" type="parTrans" cxnId="{2DD4B269-C820-40B3-860F-0AA5ED1E6BE5}">
      <dgm:prSet/>
      <dgm:spPr/>
      <dgm:t>
        <a:bodyPr/>
        <a:lstStyle/>
        <a:p>
          <a:endParaRPr lang="en-US"/>
        </a:p>
      </dgm:t>
    </dgm:pt>
    <dgm:pt modelId="{A6792427-93BE-4833-B404-848073C54951}" type="sibTrans" cxnId="{2DD4B269-C820-40B3-860F-0AA5ED1E6BE5}">
      <dgm:prSet/>
      <dgm:spPr/>
      <dgm:t>
        <a:bodyPr/>
        <a:lstStyle/>
        <a:p>
          <a:endParaRPr lang="en-US"/>
        </a:p>
      </dgm:t>
    </dgm:pt>
    <dgm:pt modelId="{FE56AFDF-AB95-45A1-9015-5D29D0915844}" type="pres">
      <dgm:prSet presAssocID="{8EF397F0-EE31-4671-9B59-804FFCC9E038}" presName="linear" presStyleCnt="0">
        <dgm:presLayoutVars>
          <dgm:animLvl val="lvl"/>
          <dgm:resizeHandles val="exact"/>
        </dgm:presLayoutVars>
      </dgm:prSet>
      <dgm:spPr/>
    </dgm:pt>
    <dgm:pt modelId="{2A4B280C-101F-442B-962E-1AE6E0D16F28}" type="pres">
      <dgm:prSet presAssocID="{84BAE66C-24F2-4694-A605-23394710A7E5}" presName="parentText" presStyleLbl="node1" presStyleIdx="0" presStyleCnt="1">
        <dgm:presLayoutVars>
          <dgm:chMax val="0"/>
          <dgm:bulletEnabled val="1"/>
        </dgm:presLayoutVars>
      </dgm:prSet>
      <dgm:spPr/>
    </dgm:pt>
    <dgm:pt modelId="{18EC6552-FEAF-4198-B91F-2819368F1954}" type="pres">
      <dgm:prSet presAssocID="{84BAE66C-24F2-4694-A605-23394710A7E5}" presName="childText" presStyleLbl="revTx" presStyleIdx="0" presStyleCnt="1">
        <dgm:presLayoutVars>
          <dgm:bulletEnabled val="1"/>
        </dgm:presLayoutVars>
      </dgm:prSet>
      <dgm:spPr/>
    </dgm:pt>
  </dgm:ptLst>
  <dgm:cxnLst>
    <dgm:cxn modelId="{EB36720D-22FD-40D5-B008-AE6DE626A57D}" type="presOf" srcId="{84BAE66C-24F2-4694-A605-23394710A7E5}" destId="{2A4B280C-101F-442B-962E-1AE6E0D16F28}" srcOrd="0" destOrd="0" presId="urn:microsoft.com/office/officeart/2005/8/layout/vList2"/>
    <dgm:cxn modelId="{1B98A62B-E9FE-4F39-8698-652578E1AF66}" srcId="{8EF397F0-EE31-4671-9B59-804FFCC9E038}" destId="{84BAE66C-24F2-4694-A605-23394710A7E5}" srcOrd="0" destOrd="0" parTransId="{32C1A2D6-A1F8-49D7-A075-77353229A2C1}" sibTransId="{872E5655-CFF4-434E-96C5-5270C5492E1B}"/>
    <dgm:cxn modelId="{25DCA134-2DD9-458D-93A7-26943748DBB6}" type="presOf" srcId="{67FF62D1-F5CA-4BB7-A0BE-692B36C69872}" destId="{18EC6552-FEAF-4198-B91F-2819368F1954}" srcOrd="0" destOrd="4" presId="urn:microsoft.com/office/officeart/2005/8/layout/vList2"/>
    <dgm:cxn modelId="{1C13F461-50BF-4BA0-B5F5-25C3F85CD5AC}" srcId="{403AE49B-A27F-432D-BEE0-A3371A30EC34}" destId="{9A9A1781-3D72-4823-B546-65D4102EF9C1}" srcOrd="1" destOrd="0" parTransId="{8795BCDC-ADD2-48DD-84EF-31F637C09D54}" sibTransId="{9F7443CC-03C8-4D55-99E5-C11A522BC906}"/>
    <dgm:cxn modelId="{2DD4B269-C820-40B3-860F-0AA5ED1E6BE5}" srcId="{9A9A1781-3D72-4823-B546-65D4102EF9C1}" destId="{67FF62D1-F5CA-4BB7-A0BE-692B36C69872}" srcOrd="0" destOrd="0" parTransId="{AE422579-09D8-4DE6-BE5F-6FFA84AA36F4}" sibTransId="{A6792427-93BE-4833-B404-848073C54951}"/>
    <dgm:cxn modelId="{AB24F172-1679-4A33-98F1-4888D25E5611}" type="presOf" srcId="{B7F74BF7-0DF0-4BCE-A75E-2D5E51DC4F0E}" destId="{18EC6552-FEAF-4198-B91F-2819368F1954}" srcOrd="0" destOrd="2" presId="urn:microsoft.com/office/officeart/2005/8/layout/vList2"/>
    <dgm:cxn modelId="{51E67D57-844D-43AD-BD73-B4C1C1E7450D}" type="presOf" srcId="{36876037-51CB-440B-901C-896C18A7880E}" destId="{18EC6552-FEAF-4198-B91F-2819368F1954}" srcOrd="0" destOrd="1" presId="urn:microsoft.com/office/officeart/2005/8/layout/vList2"/>
    <dgm:cxn modelId="{86646E82-F553-4103-AC9F-1882385CB099}" srcId="{403AE49B-A27F-432D-BEE0-A3371A30EC34}" destId="{36876037-51CB-440B-901C-896C18A7880E}" srcOrd="0" destOrd="0" parTransId="{FDD00805-99BE-4B0C-A4F0-14264BF7A9AE}" sibTransId="{5EFF18FD-834F-47E2-B0E1-8925A2CC3938}"/>
    <dgm:cxn modelId="{CD493085-8247-4F11-AFE1-06AFEFCEE361}" type="presOf" srcId="{403AE49B-A27F-432D-BEE0-A3371A30EC34}" destId="{18EC6552-FEAF-4198-B91F-2819368F1954}" srcOrd="0" destOrd="0" presId="urn:microsoft.com/office/officeart/2005/8/layout/vList2"/>
    <dgm:cxn modelId="{AFA6A28D-6CA2-4A54-8A28-323F0275F3E7}" type="presOf" srcId="{9A9A1781-3D72-4823-B546-65D4102EF9C1}" destId="{18EC6552-FEAF-4198-B91F-2819368F1954}" srcOrd="0" destOrd="3" presId="urn:microsoft.com/office/officeart/2005/8/layout/vList2"/>
    <dgm:cxn modelId="{BA94218F-0058-4DE9-B74F-EE3F330B03CF}" type="presOf" srcId="{8EF397F0-EE31-4671-9B59-804FFCC9E038}" destId="{FE56AFDF-AB95-45A1-9015-5D29D0915844}" srcOrd="0" destOrd="0" presId="urn:microsoft.com/office/officeart/2005/8/layout/vList2"/>
    <dgm:cxn modelId="{283083BF-98A4-416D-9333-86C938221AC3}" srcId="{36876037-51CB-440B-901C-896C18A7880E}" destId="{B7F74BF7-0DF0-4BCE-A75E-2D5E51DC4F0E}" srcOrd="0" destOrd="0" parTransId="{D1082C0D-8478-4B2E-8FFA-DDA055D2165E}" sibTransId="{26CBB74D-44B9-402F-B2D3-5130306F9CE9}"/>
    <dgm:cxn modelId="{AEFC27D2-E821-457A-8DB9-CAAD4B6C730B}" srcId="{84BAE66C-24F2-4694-A605-23394710A7E5}" destId="{403AE49B-A27F-432D-BEE0-A3371A30EC34}" srcOrd="0" destOrd="0" parTransId="{20C3B2A4-88AF-4ADD-ACF1-906A043CC556}" sibTransId="{9F9BF11F-4795-49FA-8E8C-F474CE4B7EEA}"/>
    <dgm:cxn modelId="{7121EB5E-280E-433F-960F-39FA86F87202}" type="presParOf" srcId="{FE56AFDF-AB95-45A1-9015-5D29D0915844}" destId="{2A4B280C-101F-442B-962E-1AE6E0D16F28}" srcOrd="0" destOrd="0" presId="urn:microsoft.com/office/officeart/2005/8/layout/vList2"/>
    <dgm:cxn modelId="{4B466BFF-EC4D-41D5-A423-CBDE97DA063F}" type="presParOf" srcId="{FE56AFDF-AB95-45A1-9015-5D29D0915844}" destId="{18EC6552-FEAF-4198-B91F-2819368F1954}"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97691C-3369-4867-8461-06803FAB4D9C}" type="doc">
      <dgm:prSet loTypeId="urn:microsoft.com/office/officeart/2005/8/layout/process1" loCatId="process" qsTypeId="urn:microsoft.com/office/officeart/2005/8/quickstyle/simple1" qsCatId="simple" csTypeId="urn:microsoft.com/office/officeart/2005/8/colors/colorful5" csCatId="colorful"/>
      <dgm:spPr/>
      <dgm:t>
        <a:bodyPr/>
        <a:lstStyle/>
        <a:p>
          <a:endParaRPr lang="en-US"/>
        </a:p>
      </dgm:t>
    </dgm:pt>
    <dgm:pt modelId="{C89A7DAC-8888-41CA-A736-D001EF74253C}">
      <dgm:prSet/>
      <dgm:spPr/>
      <dgm:t>
        <a:bodyPr/>
        <a:lstStyle/>
        <a:p>
          <a:r>
            <a:rPr lang="en-US" b="1" dirty="0"/>
            <a:t>Data Preprocessing</a:t>
          </a:r>
          <a:endParaRPr lang="en-US" dirty="0"/>
        </a:p>
      </dgm:t>
    </dgm:pt>
    <dgm:pt modelId="{CDE9C912-9FA2-46CE-9236-DE5FA3A84F44}" type="parTrans" cxnId="{C0D239D1-8124-49E5-8653-6C57886D8A6A}">
      <dgm:prSet/>
      <dgm:spPr/>
      <dgm:t>
        <a:bodyPr/>
        <a:lstStyle/>
        <a:p>
          <a:endParaRPr lang="en-US"/>
        </a:p>
      </dgm:t>
    </dgm:pt>
    <dgm:pt modelId="{9526DB4D-6AEE-4EF6-92BB-7E593A7B3265}" type="sibTrans" cxnId="{C0D239D1-8124-49E5-8653-6C57886D8A6A}">
      <dgm:prSet/>
      <dgm:spPr/>
      <dgm:t>
        <a:bodyPr/>
        <a:lstStyle/>
        <a:p>
          <a:endParaRPr lang="en-US"/>
        </a:p>
      </dgm:t>
    </dgm:pt>
    <dgm:pt modelId="{D4117043-A20C-492B-9949-B54DBEDDB33B}">
      <dgm:prSet/>
      <dgm:spPr/>
      <dgm:t>
        <a:bodyPr/>
        <a:lstStyle/>
        <a:p>
          <a:r>
            <a:rPr lang="en-US" dirty="0"/>
            <a:t>To make Bitcoin price data comparable to sentiment scores, I used normalization via min-max scaling, which transforms our price data into a range of 0 to 1, matching our sentiment scores on the same scale.</a:t>
          </a:r>
        </a:p>
      </dgm:t>
    </dgm:pt>
    <dgm:pt modelId="{72ECFC93-854C-4C7E-A934-FE982F36FA9C}" type="parTrans" cxnId="{C0F95963-8955-4212-97FE-C4555420932F}">
      <dgm:prSet/>
      <dgm:spPr/>
      <dgm:t>
        <a:bodyPr/>
        <a:lstStyle/>
        <a:p>
          <a:endParaRPr lang="en-US"/>
        </a:p>
      </dgm:t>
    </dgm:pt>
    <dgm:pt modelId="{54117275-C7B9-407D-AE67-CC62EA81862C}" type="sibTrans" cxnId="{C0F95963-8955-4212-97FE-C4555420932F}">
      <dgm:prSet/>
      <dgm:spPr/>
      <dgm:t>
        <a:bodyPr/>
        <a:lstStyle/>
        <a:p>
          <a:endParaRPr lang="en-US"/>
        </a:p>
      </dgm:t>
    </dgm:pt>
    <dgm:pt modelId="{FF72D892-9DB4-4EA4-8E0C-A03FF400CC43}">
      <dgm:prSet/>
      <dgm:spPr/>
      <dgm:t>
        <a:bodyPr/>
        <a:lstStyle/>
        <a:p>
          <a:r>
            <a:rPr lang="en-US" dirty="0"/>
            <a:t>To account for short-term fluctuations in our data, we utilized Rolling Average (3-period window) (equal weight to each data point within window) and Exponential Smoothing (assigns exponentially decreasing weights to older data points).</a:t>
          </a:r>
        </a:p>
      </dgm:t>
    </dgm:pt>
    <dgm:pt modelId="{B11849B0-8503-4D3F-B21F-8AA1FECB5AB9}" type="parTrans" cxnId="{57C9B3ED-BD5D-4B9A-87DC-A3C6AA79697B}">
      <dgm:prSet/>
      <dgm:spPr/>
      <dgm:t>
        <a:bodyPr/>
        <a:lstStyle/>
        <a:p>
          <a:endParaRPr lang="en-US"/>
        </a:p>
      </dgm:t>
    </dgm:pt>
    <dgm:pt modelId="{97443DF5-A0F5-492F-A801-762175A973A2}" type="sibTrans" cxnId="{57C9B3ED-BD5D-4B9A-87DC-A3C6AA79697B}">
      <dgm:prSet/>
      <dgm:spPr/>
      <dgm:t>
        <a:bodyPr/>
        <a:lstStyle/>
        <a:p>
          <a:endParaRPr lang="en-US"/>
        </a:p>
      </dgm:t>
    </dgm:pt>
    <dgm:pt modelId="{B8041151-2C1A-4A8B-8D63-0EF0FB359AD4}">
      <dgm:prSet/>
      <dgm:spPr/>
      <dgm:t>
        <a:bodyPr/>
        <a:lstStyle/>
        <a:p>
          <a:r>
            <a:rPr lang="en-US" dirty="0"/>
            <a:t>Lagged sentiment was utilized to capture the delayed effect of sentiment on Bitcoin prices by shifting the sentiment data by 3 time periods (3 rows in our data frame to reflect 3 timestamps).</a:t>
          </a:r>
        </a:p>
      </dgm:t>
    </dgm:pt>
    <dgm:pt modelId="{9AF6DB2B-706F-4E31-8A0F-9AD3F0254FC8}" type="parTrans" cxnId="{C511213E-88D9-4712-9992-49206BBB6F0C}">
      <dgm:prSet/>
      <dgm:spPr/>
      <dgm:t>
        <a:bodyPr/>
        <a:lstStyle/>
        <a:p>
          <a:endParaRPr lang="en-US"/>
        </a:p>
      </dgm:t>
    </dgm:pt>
    <dgm:pt modelId="{A6359D38-673B-48B0-A59B-33C81D6D7A6D}" type="sibTrans" cxnId="{C511213E-88D9-4712-9992-49206BBB6F0C}">
      <dgm:prSet/>
      <dgm:spPr/>
      <dgm:t>
        <a:bodyPr/>
        <a:lstStyle/>
        <a:p>
          <a:endParaRPr lang="en-US"/>
        </a:p>
      </dgm:t>
    </dgm:pt>
    <dgm:pt modelId="{BE0959E0-FCF5-4EC4-AB46-3453D69A165C}" type="pres">
      <dgm:prSet presAssocID="{C397691C-3369-4867-8461-06803FAB4D9C}" presName="Name0" presStyleCnt="0">
        <dgm:presLayoutVars>
          <dgm:dir/>
          <dgm:resizeHandles val="exact"/>
        </dgm:presLayoutVars>
      </dgm:prSet>
      <dgm:spPr/>
    </dgm:pt>
    <dgm:pt modelId="{0045E8B1-FB6E-494A-B834-BBA35EE637E1}" type="pres">
      <dgm:prSet presAssocID="{C89A7DAC-8888-41CA-A736-D001EF74253C}" presName="node" presStyleLbl="node1" presStyleIdx="0" presStyleCnt="1">
        <dgm:presLayoutVars>
          <dgm:bulletEnabled val="1"/>
        </dgm:presLayoutVars>
      </dgm:prSet>
      <dgm:spPr/>
    </dgm:pt>
  </dgm:ptLst>
  <dgm:cxnLst>
    <dgm:cxn modelId="{C511213E-88D9-4712-9992-49206BBB6F0C}" srcId="{C89A7DAC-8888-41CA-A736-D001EF74253C}" destId="{B8041151-2C1A-4A8B-8D63-0EF0FB359AD4}" srcOrd="2" destOrd="0" parTransId="{9AF6DB2B-706F-4E31-8A0F-9AD3F0254FC8}" sibTransId="{A6359D38-673B-48B0-A59B-33C81D6D7A6D}"/>
    <dgm:cxn modelId="{CC204D3F-CA5F-4C4A-A558-78A4FF0CB755}" type="presOf" srcId="{C89A7DAC-8888-41CA-A736-D001EF74253C}" destId="{0045E8B1-FB6E-494A-B834-BBA35EE637E1}" srcOrd="0" destOrd="0" presId="urn:microsoft.com/office/officeart/2005/8/layout/process1"/>
    <dgm:cxn modelId="{CB3AEB60-1037-4F77-B8A0-A0AA836124B2}" type="presOf" srcId="{D4117043-A20C-492B-9949-B54DBEDDB33B}" destId="{0045E8B1-FB6E-494A-B834-BBA35EE637E1}" srcOrd="0" destOrd="1" presId="urn:microsoft.com/office/officeart/2005/8/layout/process1"/>
    <dgm:cxn modelId="{C0F95963-8955-4212-97FE-C4555420932F}" srcId="{C89A7DAC-8888-41CA-A736-D001EF74253C}" destId="{D4117043-A20C-492B-9949-B54DBEDDB33B}" srcOrd="0" destOrd="0" parTransId="{72ECFC93-854C-4C7E-A934-FE982F36FA9C}" sibTransId="{54117275-C7B9-407D-AE67-CC62EA81862C}"/>
    <dgm:cxn modelId="{08E16458-BE71-4DAA-A22B-B22F200D5580}" type="presOf" srcId="{FF72D892-9DB4-4EA4-8E0C-A03FF400CC43}" destId="{0045E8B1-FB6E-494A-B834-BBA35EE637E1}" srcOrd="0" destOrd="2" presId="urn:microsoft.com/office/officeart/2005/8/layout/process1"/>
    <dgm:cxn modelId="{C0D239D1-8124-49E5-8653-6C57886D8A6A}" srcId="{C397691C-3369-4867-8461-06803FAB4D9C}" destId="{C89A7DAC-8888-41CA-A736-D001EF74253C}" srcOrd="0" destOrd="0" parTransId="{CDE9C912-9FA2-46CE-9236-DE5FA3A84F44}" sibTransId="{9526DB4D-6AEE-4EF6-92BB-7E593A7B3265}"/>
    <dgm:cxn modelId="{37EF3AD8-EF34-4EF3-81DD-A73B51A2458B}" type="presOf" srcId="{B8041151-2C1A-4A8B-8D63-0EF0FB359AD4}" destId="{0045E8B1-FB6E-494A-B834-BBA35EE637E1}" srcOrd="0" destOrd="3" presId="urn:microsoft.com/office/officeart/2005/8/layout/process1"/>
    <dgm:cxn modelId="{57C9B3ED-BD5D-4B9A-87DC-A3C6AA79697B}" srcId="{C89A7DAC-8888-41CA-A736-D001EF74253C}" destId="{FF72D892-9DB4-4EA4-8E0C-A03FF400CC43}" srcOrd="1" destOrd="0" parTransId="{B11849B0-8503-4D3F-B21F-8AA1FECB5AB9}" sibTransId="{97443DF5-A0F5-492F-A801-762175A973A2}"/>
    <dgm:cxn modelId="{F17DD3F1-E98D-439E-A001-985A5E96315D}" type="presOf" srcId="{C397691C-3369-4867-8461-06803FAB4D9C}" destId="{BE0959E0-FCF5-4EC4-AB46-3453D69A165C}" srcOrd="0" destOrd="0" presId="urn:microsoft.com/office/officeart/2005/8/layout/process1"/>
    <dgm:cxn modelId="{FB2099E7-3724-4E37-8F96-9918161000BD}" type="presParOf" srcId="{BE0959E0-FCF5-4EC4-AB46-3453D69A165C}" destId="{0045E8B1-FB6E-494A-B834-BBA35EE637E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AA249D-0E43-42BD-A874-03BD11F308E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59A98FA-5BF7-4421-91D8-76BDF2E76156}">
      <dgm:prSet/>
      <dgm:spPr/>
      <dgm:t>
        <a:bodyPr/>
        <a:lstStyle/>
        <a:p>
          <a:r>
            <a:rPr lang="en-US" dirty="0"/>
            <a:t>The results from this project can be used by those interested in the cryptocurrency market to help identify any factors that may be used to construct a more robust model with additional data and factors that may generate better results.</a:t>
          </a:r>
        </a:p>
      </dgm:t>
    </dgm:pt>
    <dgm:pt modelId="{BAC5732F-2C58-4E95-AE12-AC109D365C97}" type="parTrans" cxnId="{9962366D-A465-47A4-A62C-261467E0B634}">
      <dgm:prSet/>
      <dgm:spPr/>
      <dgm:t>
        <a:bodyPr/>
        <a:lstStyle/>
        <a:p>
          <a:endParaRPr lang="en-US"/>
        </a:p>
      </dgm:t>
    </dgm:pt>
    <dgm:pt modelId="{0B2CAEC8-7782-4320-8224-23E03740568A}" type="sibTrans" cxnId="{9962366D-A465-47A4-A62C-261467E0B634}">
      <dgm:prSet/>
      <dgm:spPr/>
      <dgm:t>
        <a:bodyPr/>
        <a:lstStyle/>
        <a:p>
          <a:endParaRPr lang="en-US"/>
        </a:p>
      </dgm:t>
    </dgm:pt>
    <dgm:pt modelId="{E6BE4276-1ADE-465C-99B1-0CE78A52A08F}">
      <dgm:prSet/>
      <dgm:spPr/>
      <dgm:t>
        <a:bodyPr/>
        <a:lstStyle/>
        <a:p>
          <a:r>
            <a:rPr lang="en-US" dirty="0"/>
            <a:t>The cryptocurrency market is full of factors outside of sentimental values on social media that may impact the final results, such as the liquidity of the given coin (in this case, Bitcoin), government regulations, blockchain upgrades, security issues, speculation, and market manipulation (whales / large holders of cryptocurrency).</a:t>
          </a:r>
        </a:p>
      </dgm:t>
    </dgm:pt>
    <dgm:pt modelId="{F711E85B-E989-459E-8BA2-8507918A5640}" type="parTrans" cxnId="{6B5AF111-FB8C-470F-88E2-C611B7EFA0F5}">
      <dgm:prSet/>
      <dgm:spPr/>
      <dgm:t>
        <a:bodyPr/>
        <a:lstStyle/>
        <a:p>
          <a:endParaRPr lang="en-US"/>
        </a:p>
      </dgm:t>
    </dgm:pt>
    <dgm:pt modelId="{EA97169D-F2D0-4438-BEB0-6766EF5C86D9}" type="sibTrans" cxnId="{6B5AF111-FB8C-470F-88E2-C611B7EFA0F5}">
      <dgm:prSet/>
      <dgm:spPr/>
      <dgm:t>
        <a:bodyPr/>
        <a:lstStyle/>
        <a:p>
          <a:endParaRPr lang="en-US"/>
        </a:p>
      </dgm:t>
    </dgm:pt>
    <dgm:pt modelId="{EF546792-3193-4CAC-B660-532ACF841E7B}">
      <dgm:prSet/>
      <dgm:spPr/>
      <dgm:t>
        <a:bodyPr/>
        <a:lstStyle/>
        <a:p>
          <a:r>
            <a:rPr lang="en-US" dirty="0"/>
            <a:t>There exists several studies that support the idea of Reddit having an influence on market behavior for cryptocurrency outside of this project.  The lack of supporting evidence for this correlation in the project may be due to the low number of data points accounted for, allowing for larger variations in the resulting conclusions, or just the timeframe examined throughout the project.</a:t>
          </a:r>
        </a:p>
      </dgm:t>
    </dgm:pt>
    <dgm:pt modelId="{C0A61C14-7BD7-4269-9A56-F204C01C0CF1}" type="parTrans" cxnId="{2F0C78D0-55A2-4283-93B7-854834728AEE}">
      <dgm:prSet/>
      <dgm:spPr/>
      <dgm:t>
        <a:bodyPr/>
        <a:lstStyle/>
        <a:p>
          <a:endParaRPr lang="en-US"/>
        </a:p>
      </dgm:t>
    </dgm:pt>
    <dgm:pt modelId="{45F1494A-E262-4A52-8E4B-ADE9AE4D064D}" type="sibTrans" cxnId="{2F0C78D0-55A2-4283-93B7-854834728AEE}">
      <dgm:prSet/>
      <dgm:spPr/>
      <dgm:t>
        <a:bodyPr/>
        <a:lstStyle/>
        <a:p>
          <a:endParaRPr lang="en-US"/>
        </a:p>
      </dgm:t>
    </dgm:pt>
    <dgm:pt modelId="{2115A82E-318B-4968-A1A5-E3A8F9253501}" type="pres">
      <dgm:prSet presAssocID="{26AA249D-0E43-42BD-A874-03BD11F308E1}" presName="linear" presStyleCnt="0">
        <dgm:presLayoutVars>
          <dgm:animLvl val="lvl"/>
          <dgm:resizeHandles val="exact"/>
        </dgm:presLayoutVars>
      </dgm:prSet>
      <dgm:spPr/>
    </dgm:pt>
    <dgm:pt modelId="{C137FA84-DEE9-408D-91C7-BA28D57D6546}" type="pres">
      <dgm:prSet presAssocID="{959A98FA-5BF7-4421-91D8-76BDF2E76156}" presName="parentText" presStyleLbl="node1" presStyleIdx="0" presStyleCnt="3">
        <dgm:presLayoutVars>
          <dgm:chMax val="0"/>
          <dgm:bulletEnabled val="1"/>
        </dgm:presLayoutVars>
      </dgm:prSet>
      <dgm:spPr/>
    </dgm:pt>
    <dgm:pt modelId="{55431D3B-384E-4740-9712-A0A190D9D8FD}" type="pres">
      <dgm:prSet presAssocID="{0B2CAEC8-7782-4320-8224-23E03740568A}" presName="spacer" presStyleCnt="0"/>
      <dgm:spPr/>
    </dgm:pt>
    <dgm:pt modelId="{F3A29383-45C5-426A-8B22-70E985E685BF}" type="pres">
      <dgm:prSet presAssocID="{E6BE4276-1ADE-465C-99B1-0CE78A52A08F}" presName="parentText" presStyleLbl="node1" presStyleIdx="1" presStyleCnt="3">
        <dgm:presLayoutVars>
          <dgm:chMax val="0"/>
          <dgm:bulletEnabled val="1"/>
        </dgm:presLayoutVars>
      </dgm:prSet>
      <dgm:spPr/>
    </dgm:pt>
    <dgm:pt modelId="{1C944747-E5C4-4D00-862F-F07422F93D15}" type="pres">
      <dgm:prSet presAssocID="{EA97169D-F2D0-4438-BEB0-6766EF5C86D9}" presName="spacer" presStyleCnt="0"/>
      <dgm:spPr/>
    </dgm:pt>
    <dgm:pt modelId="{5F76F386-7AE0-47D2-BA88-86E878572FB1}" type="pres">
      <dgm:prSet presAssocID="{EF546792-3193-4CAC-B660-532ACF841E7B}" presName="parentText" presStyleLbl="node1" presStyleIdx="2" presStyleCnt="3">
        <dgm:presLayoutVars>
          <dgm:chMax val="0"/>
          <dgm:bulletEnabled val="1"/>
        </dgm:presLayoutVars>
      </dgm:prSet>
      <dgm:spPr/>
    </dgm:pt>
  </dgm:ptLst>
  <dgm:cxnLst>
    <dgm:cxn modelId="{A56A740C-0645-4EFB-AFBD-03FCDE88A6FD}" type="presOf" srcId="{E6BE4276-1ADE-465C-99B1-0CE78A52A08F}" destId="{F3A29383-45C5-426A-8B22-70E985E685BF}" srcOrd="0" destOrd="0" presId="urn:microsoft.com/office/officeart/2005/8/layout/vList2"/>
    <dgm:cxn modelId="{6B5AF111-FB8C-470F-88E2-C611B7EFA0F5}" srcId="{26AA249D-0E43-42BD-A874-03BD11F308E1}" destId="{E6BE4276-1ADE-465C-99B1-0CE78A52A08F}" srcOrd="1" destOrd="0" parTransId="{F711E85B-E989-459E-8BA2-8507918A5640}" sibTransId="{EA97169D-F2D0-4438-BEB0-6766EF5C86D9}"/>
    <dgm:cxn modelId="{9962366D-A465-47A4-A62C-261467E0B634}" srcId="{26AA249D-0E43-42BD-A874-03BD11F308E1}" destId="{959A98FA-5BF7-4421-91D8-76BDF2E76156}" srcOrd="0" destOrd="0" parTransId="{BAC5732F-2C58-4E95-AE12-AC109D365C97}" sibTransId="{0B2CAEC8-7782-4320-8224-23E03740568A}"/>
    <dgm:cxn modelId="{74131675-F2A7-41DE-91FC-AF0DC035CD24}" type="presOf" srcId="{26AA249D-0E43-42BD-A874-03BD11F308E1}" destId="{2115A82E-318B-4968-A1A5-E3A8F9253501}" srcOrd="0" destOrd="0" presId="urn:microsoft.com/office/officeart/2005/8/layout/vList2"/>
    <dgm:cxn modelId="{81C02E92-095F-4FE4-967D-A46F556F1CD3}" type="presOf" srcId="{EF546792-3193-4CAC-B660-532ACF841E7B}" destId="{5F76F386-7AE0-47D2-BA88-86E878572FB1}" srcOrd="0" destOrd="0" presId="urn:microsoft.com/office/officeart/2005/8/layout/vList2"/>
    <dgm:cxn modelId="{F84F8AA7-13D0-4F4E-ABA3-6CF2C245EE9A}" type="presOf" srcId="{959A98FA-5BF7-4421-91D8-76BDF2E76156}" destId="{C137FA84-DEE9-408D-91C7-BA28D57D6546}" srcOrd="0" destOrd="0" presId="urn:microsoft.com/office/officeart/2005/8/layout/vList2"/>
    <dgm:cxn modelId="{2F0C78D0-55A2-4283-93B7-854834728AEE}" srcId="{26AA249D-0E43-42BD-A874-03BD11F308E1}" destId="{EF546792-3193-4CAC-B660-532ACF841E7B}" srcOrd="2" destOrd="0" parTransId="{C0A61C14-7BD7-4269-9A56-F204C01C0CF1}" sibTransId="{45F1494A-E262-4A52-8E4B-ADE9AE4D064D}"/>
    <dgm:cxn modelId="{51BA5660-F67E-4676-A997-F6A262A5A995}" type="presParOf" srcId="{2115A82E-318B-4968-A1A5-E3A8F9253501}" destId="{C137FA84-DEE9-408D-91C7-BA28D57D6546}" srcOrd="0" destOrd="0" presId="urn:microsoft.com/office/officeart/2005/8/layout/vList2"/>
    <dgm:cxn modelId="{C85CF588-7742-436C-9927-96EB5C597C84}" type="presParOf" srcId="{2115A82E-318B-4968-A1A5-E3A8F9253501}" destId="{55431D3B-384E-4740-9712-A0A190D9D8FD}" srcOrd="1" destOrd="0" presId="urn:microsoft.com/office/officeart/2005/8/layout/vList2"/>
    <dgm:cxn modelId="{78CCA870-4433-4530-8E4C-5D2649833741}" type="presParOf" srcId="{2115A82E-318B-4968-A1A5-E3A8F9253501}" destId="{F3A29383-45C5-426A-8B22-70E985E685BF}" srcOrd="2" destOrd="0" presId="urn:microsoft.com/office/officeart/2005/8/layout/vList2"/>
    <dgm:cxn modelId="{A3DC83BF-42D8-4674-B7CC-15ADE55DD7A6}" type="presParOf" srcId="{2115A82E-318B-4968-A1A5-E3A8F9253501}" destId="{1C944747-E5C4-4D00-862F-F07422F93D15}" srcOrd="3" destOrd="0" presId="urn:microsoft.com/office/officeart/2005/8/layout/vList2"/>
    <dgm:cxn modelId="{D9B374BC-105A-45AD-8012-CE8941423047}" type="presParOf" srcId="{2115A82E-318B-4968-A1A5-E3A8F9253501}" destId="{5F76F386-7AE0-47D2-BA88-86E878572FB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854A9AD-7E64-45C7-BD45-67C312F065F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9EEE35E-00DC-494C-8401-CB3C651F2CAC}">
      <dgm:prSet/>
      <dgm:spPr/>
      <dgm:t>
        <a:bodyPr/>
        <a:lstStyle/>
        <a:p>
          <a:r>
            <a:rPr lang="en-US" dirty="0"/>
            <a:t>The data used in this project is collected ethically by following proper API policies and preventing potential biases in the sentiment analysis models utilized for the overall results.</a:t>
          </a:r>
        </a:p>
      </dgm:t>
    </dgm:pt>
    <dgm:pt modelId="{BD50F294-6638-4572-B17D-EF0BD89EBA5E}" type="parTrans" cxnId="{611EFBAB-BFE6-4A89-ACF3-DF7D910AEEE0}">
      <dgm:prSet/>
      <dgm:spPr/>
      <dgm:t>
        <a:bodyPr/>
        <a:lstStyle/>
        <a:p>
          <a:endParaRPr lang="en-US"/>
        </a:p>
      </dgm:t>
    </dgm:pt>
    <dgm:pt modelId="{ECB11FAF-9B5B-4355-A93B-0AB0E80EA916}" type="sibTrans" cxnId="{611EFBAB-BFE6-4A89-ACF3-DF7D910AEEE0}">
      <dgm:prSet/>
      <dgm:spPr/>
      <dgm:t>
        <a:bodyPr/>
        <a:lstStyle/>
        <a:p>
          <a:endParaRPr lang="en-US"/>
        </a:p>
      </dgm:t>
    </dgm:pt>
    <dgm:pt modelId="{6E8B6BCC-C7C0-4E42-8F83-5BB81A1E78DF}">
      <dgm:prSet/>
      <dgm:spPr/>
      <dgm:t>
        <a:bodyPr/>
        <a:lstStyle/>
        <a:p>
          <a:r>
            <a:rPr lang="en-US" dirty="0"/>
            <a:t>The results of this project highlight the potential ethical concerns regarding market manipulation, despite the little to no correlation between social media and cryptocurrency prices.  It is important for social media users to stay aware of market manipulation and misinformation being conducted by individuals or groups to influence public opinion and sway market prices.</a:t>
          </a:r>
        </a:p>
      </dgm:t>
    </dgm:pt>
    <dgm:pt modelId="{2BA80634-94C4-4DD6-A623-11E91757F691}" type="parTrans" cxnId="{FC5932DC-9059-42A5-9F31-95F9B1502BE6}">
      <dgm:prSet/>
      <dgm:spPr/>
      <dgm:t>
        <a:bodyPr/>
        <a:lstStyle/>
        <a:p>
          <a:endParaRPr lang="en-US"/>
        </a:p>
      </dgm:t>
    </dgm:pt>
    <dgm:pt modelId="{5EEBADE3-A77D-430C-9FFC-8D44BE2A676C}" type="sibTrans" cxnId="{FC5932DC-9059-42A5-9F31-95F9B1502BE6}">
      <dgm:prSet/>
      <dgm:spPr/>
      <dgm:t>
        <a:bodyPr/>
        <a:lstStyle/>
        <a:p>
          <a:endParaRPr lang="en-US"/>
        </a:p>
      </dgm:t>
    </dgm:pt>
    <dgm:pt modelId="{EA6E971B-8673-4DBF-8AF3-811A26D2DDDA}">
      <dgm:prSet/>
      <dgm:spPr/>
      <dgm:t>
        <a:bodyPr/>
        <a:lstStyle/>
        <a:p>
          <a:r>
            <a:rPr lang="en-US" dirty="0"/>
            <a:t>The social media data and public sentiment analysis adheres to privacy and data protection regulations as no identifiers are present in the project, resulting in anonymized data.</a:t>
          </a:r>
        </a:p>
      </dgm:t>
    </dgm:pt>
    <dgm:pt modelId="{1FB7C4FD-4230-417D-926E-316E6390FD66}" type="parTrans" cxnId="{A41B9F18-86AF-4D6F-99F6-33783FC1960B}">
      <dgm:prSet/>
      <dgm:spPr/>
      <dgm:t>
        <a:bodyPr/>
        <a:lstStyle/>
        <a:p>
          <a:endParaRPr lang="en-US"/>
        </a:p>
      </dgm:t>
    </dgm:pt>
    <dgm:pt modelId="{442C5247-3DB9-4CB2-97CD-A8816376A9A1}" type="sibTrans" cxnId="{A41B9F18-86AF-4D6F-99F6-33783FC1960B}">
      <dgm:prSet/>
      <dgm:spPr/>
      <dgm:t>
        <a:bodyPr/>
        <a:lstStyle/>
        <a:p>
          <a:endParaRPr lang="en-US"/>
        </a:p>
      </dgm:t>
    </dgm:pt>
    <dgm:pt modelId="{9793117C-BA6D-4FB3-AD63-EB70831944D1}">
      <dgm:prSet/>
      <dgm:spPr/>
      <dgm:t>
        <a:bodyPr/>
        <a:lstStyle/>
        <a:p>
          <a:r>
            <a:rPr lang="en-US" dirty="0"/>
            <a:t>It is important to pay close attention to all information regarding a cryptocurrency and making an independent decision.  Herd mentality is often present within these social media discussions, leading to decisions driven by fear and greed in these discussions.</a:t>
          </a:r>
        </a:p>
      </dgm:t>
    </dgm:pt>
    <dgm:pt modelId="{3F60A5F8-53F9-43B0-B2A1-BDC44A4614E6}" type="parTrans" cxnId="{94F43DBB-42E8-4493-AD12-EB09F4F219A1}">
      <dgm:prSet/>
      <dgm:spPr/>
      <dgm:t>
        <a:bodyPr/>
        <a:lstStyle/>
        <a:p>
          <a:endParaRPr lang="en-US"/>
        </a:p>
      </dgm:t>
    </dgm:pt>
    <dgm:pt modelId="{E20E5815-98F8-4615-BDBA-E46FC84163FA}" type="sibTrans" cxnId="{94F43DBB-42E8-4493-AD12-EB09F4F219A1}">
      <dgm:prSet/>
      <dgm:spPr/>
      <dgm:t>
        <a:bodyPr/>
        <a:lstStyle/>
        <a:p>
          <a:endParaRPr lang="en-US"/>
        </a:p>
      </dgm:t>
    </dgm:pt>
    <dgm:pt modelId="{73FC56C1-2A47-4692-8E5B-840E96E74101}" type="pres">
      <dgm:prSet presAssocID="{3854A9AD-7E64-45C7-BD45-67C312F065F1}" presName="root" presStyleCnt="0">
        <dgm:presLayoutVars>
          <dgm:dir/>
          <dgm:resizeHandles val="exact"/>
        </dgm:presLayoutVars>
      </dgm:prSet>
      <dgm:spPr/>
    </dgm:pt>
    <dgm:pt modelId="{73220F4A-2E99-4422-A5FF-F901BDD14850}" type="pres">
      <dgm:prSet presAssocID="{3854A9AD-7E64-45C7-BD45-67C312F065F1}" presName="container" presStyleCnt="0">
        <dgm:presLayoutVars>
          <dgm:dir/>
          <dgm:resizeHandles val="exact"/>
        </dgm:presLayoutVars>
      </dgm:prSet>
      <dgm:spPr/>
    </dgm:pt>
    <dgm:pt modelId="{99CA742E-F122-46EB-90BA-AB9D0CA00DEC}" type="pres">
      <dgm:prSet presAssocID="{69EEE35E-00DC-494C-8401-CB3C651F2CAC}" presName="compNode" presStyleCnt="0"/>
      <dgm:spPr/>
    </dgm:pt>
    <dgm:pt modelId="{C5083F59-330E-4C23-977F-1E9F6995CD62}" type="pres">
      <dgm:prSet presAssocID="{69EEE35E-00DC-494C-8401-CB3C651F2CAC}" presName="iconBgRect" presStyleLbl="bgShp" presStyleIdx="0" presStyleCnt="4"/>
      <dgm:spPr/>
    </dgm:pt>
    <dgm:pt modelId="{DCAC3917-7FB7-4270-A196-E1F701B07E57}" type="pres">
      <dgm:prSet presAssocID="{69EEE35E-00DC-494C-8401-CB3C651F2C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E1D8650-C173-4F50-AF28-96298AA9A39A}" type="pres">
      <dgm:prSet presAssocID="{69EEE35E-00DC-494C-8401-CB3C651F2CAC}" presName="spaceRect" presStyleCnt="0"/>
      <dgm:spPr/>
    </dgm:pt>
    <dgm:pt modelId="{B170516E-1F72-4E17-AB0F-5E749F197BEB}" type="pres">
      <dgm:prSet presAssocID="{69EEE35E-00DC-494C-8401-CB3C651F2CAC}" presName="textRect" presStyleLbl="revTx" presStyleIdx="0" presStyleCnt="4">
        <dgm:presLayoutVars>
          <dgm:chMax val="1"/>
          <dgm:chPref val="1"/>
        </dgm:presLayoutVars>
      </dgm:prSet>
      <dgm:spPr/>
    </dgm:pt>
    <dgm:pt modelId="{E6C1D27C-25D4-4EFE-B9D7-483EBF6525DE}" type="pres">
      <dgm:prSet presAssocID="{ECB11FAF-9B5B-4355-A93B-0AB0E80EA916}" presName="sibTrans" presStyleLbl="sibTrans2D1" presStyleIdx="0" presStyleCnt="0"/>
      <dgm:spPr/>
    </dgm:pt>
    <dgm:pt modelId="{0F866C28-7F56-4E4E-A4CA-2346C5A5142A}" type="pres">
      <dgm:prSet presAssocID="{6E8B6BCC-C7C0-4E42-8F83-5BB81A1E78DF}" presName="compNode" presStyleCnt="0"/>
      <dgm:spPr/>
    </dgm:pt>
    <dgm:pt modelId="{B41A5639-44C7-416E-A752-AD84E44C9DD0}" type="pres">
      <dgm:prSet presAssocID="{6E8B6BCC-C7C0-4E42-8F83-5BB81A1E78DF}" presName="iconBgRect" presStyleLbl="bgShp" presStyleIdx="1" presStyleCnt="4"/>
      <dgm:spPr/>
    </dgm:pt>
    <dgm:pt modelId="{2423C6AF-61C4-4730-86F3-C315EB35EB50}" type="pres">
      <dgm:prSet presAssocID="{6E8B6BCC-C7C0-4E42-8F83-5BB81A1E78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nections"/>
        </a:ext>
      </dgm:extLst>
    </dgm:pt>
    <dgm:pt modelId="{CE045CF1-F0ED-4BB9-9EB9-AEB2BD9C60F7}" type="pres">
      <dgm:prSet presAssocID="{6E8B6BCC-C7C0-4E42-8F83-5BB81A1E78DF}" presName="spaceRect" presStyleCnt="0"/>
      <dgm:spPr/>
    </dgm:pt>
    <dgm:pt modelId="{1F0DA9BD-8ADE-40CB-A79E-272558E64FBF}" type="pres">
      <dgm:prSet presAssocID="{6E8B6BCC-C7C0-4E42-8F83-5BB81A1E78DF}" presName="textRect" presStyleLbl="revTx" presStyleIdx="1" presStyleCnt="4">
        <dgm:presLayoutVars>
          <dgm:chMax val="1"/>
          <dgm:chPref val="1"/>
        </dgm:presLayoutVars>
      </dgm:prSet>
      <dgm:spPr/>
    </dgm:pt>
    <dgm:pt modelId="{4B9B849F-55F9-4207-82A8-FABABFEAE2B5}" type="pres">
      <dgm:prSet presAssocID="{5EEBADE3-A77D-430C-9FFC-8D44BE2A676C}" presName="sibTrans" presStyleLbl="sibTrans2D1" presStyleIdx="0" presStyleCnt="0"/>
      <dgm:spPr/>
    </dgm:pt>
    <dgm:pt modelId="{5984E892-416A-420F-92A5-DD0EB07244F5}" type="pres">
      <dgm:prSet presAssocID="{EA6E971B-8673-4DBF-8AF3-811A26D2DDDA}" presName="compNode" presStyleCnt="0"/>
      <dgm:spPr/>
    </dgm:pt>
    <dgm:pt modelId="{0D38CD3B-34E2-47D4-BA36-C5AB515E6908}" type="pres">
      <dgm:prSet presAssocID="{EA6E971B-8673-4DBF-8AF3-811A26D2DDDA}" presName="iconBgRect" presStyleLbl="bgShp" presStyleIdx="2" presStyleCnt="4"/>
      <dgm:spPr/>
    </dgm:pt>
    <dgm:pt modelId="{62A5A7B7-4131-4441-AAD3-859D062BC17E}" type="pres">
      <dgm:prSet presAssocID="{EA6E971B-8673-4DBF-8AF3-811A26D2DD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3C02CB0E-34BC-47DA-819D-17EB15CA6C40}" type="pres">
      <dgm:prSet presAssocID="{EA6E971B-8673-4DBF-8AF3-811A26D2DDDA}" presName="spaceRect" presStyleCnt="0"/>
      <dgm:spPr/>
    </dgm:pt>
    <dgm:pt modelId="{E3A93C4E-8083-449A-BD39-1AA011AB3CD5}" type="pres">
      <dgm:prSet presAssocID="{EA6E971B-8673-4DBF-8AF3-811A26D2DDDA}" presName="textRect" presStyleLbl="revTx" presStyleIdx="2" presStyleCnt="4">
        <dgm:presLayoutVars>
          <dgm:chMax val="1"/>
          <dgm:chPref val="1"/>
        </dgm:presLayoutVars>
      </dgm:prSet>
      <dgm:spPr/>
    </dgm:pt>
    <dgm:pt modelId="{949BEB0E-AE1F-44F2-A0F9-C3AA5737FC9D}" type="pres">
      <dgm:prSet presAssocID="{442C5247-3DB9-4CB2-97CD-A8816376A9A1}" presName="sibTrans" presStyleLbl="sibTrans2D1" presStyleIdx="0" presStyleCnt="0"/>
      <dgm:spPr/>
    </dgm:pt>
    <dgm:pt modelId="{7A82338E-8E96-4928-9F20-C9740120752B}" type="pres">
      <dgm:prSet presAssocID="{9793117C-BA6D-4FB3-AD63-EB70831944D1}" presName="compNode" presStyleCnt="0"/>
      <dgm:spPr/>
    </dgm:pt>
    <dgm:pt modelId="{1B95C4D9-0024-493E-B673-367E16DFA3AA}" type="pres">
      <dgm:prSet presAssocID="{9793117C-BA6D-4FB3-AD63-EB70831944D1}" presName="iconBgRect" presStyleLbl="bgShp" presStyleIdx="3" presStyleCnt="4"/>
      <dgm:spPr/>
    </dgm:pt>
    <dgm:pt modelId="{0AEC6F61-DD38-4A30-8EBD-C00F3CA440EC}" type="pres">
      <dgm:prSet presAssocID="{9793117C-BA6D-4FB3-AD63-EB70831944D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48B5D27-733C-4405-A7B2-ABC142F267E4}" type="pres">
      <dgm:prSet presAssocID="{9793117C-BA6D-4FB3-AD63-EB70831944D1}" presName="spaceRect" presStyleCnt="0"/>
      <dgm:spPr/>
    </dgm:pt>
    <dgm:pt modelId="{B8C4F0D6-991C-4A6F-B8FB-DA9A183F9960}" type="pres">
      <dgm:prSet presAssocID="{9793117C-BA6D-4FB3-AD63-EB70831944D1}" presName="textRect" presStyleLbl="revTx" presStyleIdx="3" presStyleCnt="4">
        <dgm:presLayoutVars>
          <dgm:chMax val="1"/>
          <dgm:chPref val="1"/>
        </dgm:presLayoutVars>
      </dgm:prSet>
      <dgm:spPr/>
    </dgm:pt>
  </dgm:ptLst>
  <dgm:cxnLst>
    <dgm:cxn modelId="{A41B9F18-86AF-4D6F-99F6-33783FC1960B}" srcId="{3854A9AD-7E64-45C7-BD45-67C312F065F1}" destId="{EA6E971B-8673-4DBF-8AF3-811A26D2DDDA}" srcOrd="2" destOrd="0" parTransId="{1FB7C4FD-4230-417D-926E-316E6390FD66}" sibTransId="{442C5247-3DB9-4CB2-97CD-A8816376A9A1}"/>
    <dgm:cxn modelId="{D8891239-4DFC-47DB-A25C-474656B4161A}" type="presOf" srcId="{EA6E971B-8673-4DBF-8AF3-811A26D2DDDA}" destId="{E3A93C4E-8083-449A-BD39-1AA011AB3CD5}" srcOrd="0" destOrd="0" presId="urn:microsoft.com/office/officeart/2018/2/layout/IconCircleList"/>
    <dgm:cxn modelId="{6D67E663-7FC6-4EA1-9FD2-738320E322C6}" type="presOf" srcId="{9793117C-BA6D-4FB3-AD63-EB70831944D1}" destId="{B8C4F0D6-991C-4A6F-B8FB-DA9A183F9960}" srcOrd="0" destOrd="0" presId="urn:microsoft.com/office/officeart/2018/2/layout/IconCircleList"/>
    <dgm:cxn modelId="{64240945-C8D0-4F5B-BDFE-5A8D90BF1080}" type="presOf" srcId="{69EEE35E-00DC-494C-8401-CB3C651F2CAC}" destId="{B170516E-1F72-4E17-AB0F-5E749F197BEB}" srcOrd="0" destOrd="0" presId="urn:microsoft.com/office/officeart/2018/2/layout/IconCircleList"/>
    <dgm:cxn modelId="{EEBE1956-913F-4CB4-9FD4-CD5B0EAF3F51}" type="presOf" srcId="{442C5247-3DB9-4CB2-97CD-A8816376A9A1}" destId="{949BEB0E-AE1F-44F2-A0F9-C3AA5737FC9D}" srcOrd="0" destOrd="0" presId="urn:microsoft.com/office/officeart/2018/2/layout/IconCircleList"/>
    <dgm:cxn modelId="{731DB07B-E346-4B9E-B2F6-380B93D97F5D}" type="presOf" srcId="{6E8B6BCC-C7C0-4E42-8F83-5BB81A1E78DF}" destId="{1F0DA9BD-8ADE-40CB-A79E-272558E64FBF}" srcOrd="0" destOrd="0" presId="urn:microsoft.com/office/officeart/2018/2/layout/IconCircleList"/>
    <dgm:cxn modelId="{B4D578A9-D1AD-43C7-A7F8-5E505FA87E3A}" type="presOf" srcId="{3854A9AD-7E64-45C7-BD45-67C312F065F1}" destId="{73FC56C1-2A47-4692-8E5B-840E96E74101}" srcOrd="0" destOrd="0" presId="urn:microsoft.com/office/officeart/2018/2/layout/IconCircleList"/>
    <dgm:cxn modelId="{611EFBAB-BFE6-4A89-ACF3-DF7D910AEEE0}" srcId="{3854A9AD-7E64-45C7-BD45-67C312F065F1}" destId="{69EEE35E-00DC-494C-8401-CB3C651F2CAC}" srcOrd="0" destOrd="0" parTransId="{BD50F294-6638-4572-B17D-EF0BD89EBA5E}" sibTransId="{ECB11FAF-9B5B-4355-A93B-0AB0E80EA916}"/>
    <dgm:cxn modelId="{94F43DBB-42E8-4493-AD12-EB09F4F219A1}" srcId="{3854A9AD-7E64-45C7-BD45-67C312F065F1}" destId="{9793117C-BA6D-4FB3-AD63-EB70831944D1}" srcOrd="3" destOrd="0" parTransId="{3F60A5F8-53F9-43B0-B2A1-BDC44A4614E6}" sibTransId="{E20E5815-98F8-4615-BDBA-E46FC84163FA}"/>
    <dgm:cxn modelId="{3CCACEBE-CA43-4C3F-A9D5-6664B80EA05B}" type="presOf" srcId="{5EEBADE3-A77D-430C-9FFC-8D44BE2A676C}" destId="{4B9B849F-55F9-4207-82A8-FABABFEAE2B5}" srcOrd="0" destOrd="0" presId="urn:microsoft.com/office/officeart/2018/2/layout/IconCircleList"/>
    <dgm:cxn modelId="{4F1492C0-D59C-415E-A8D1-47CA576021D4}" type="presOf" srcId="{ECB11FAF-9B5B-4355-A93B-0AB0E80EA916}" destId="{E6C1D27C-25D4-4EFE-B9D7-483EBF6525DE}" srcOrd="0" destOrd="0" presId="urn:microsoft.com/office/officeart/2018/2/layout/IconCircleList"/>
    <dgm:cxn modelId="{FC5932DC-9059-42A5-9F31-95F9B1502BE6}" srcId="{3854A9AD-7E64-45C7-BD45-67C312F065F1}" destId="{6E8B6BCC-C7C0-4E42-8F83-5BB81A1E78DF}" srcOrd="1" destOrd="0" parTransId="{2BA80634-94C4-4DD6-A623-11E91757F691}" sibTransId="{5EEBADE3-A77D-430C-9FFC-8D44BE2A676C}"/>
    <dgm:cxn modelId="{466820D5-EE98-4F32-A9E1-3152B3F6E497}" type="presParOf" srcId="{73FC56C1-2A47-4692-8E5B-840E96E74101}" destId="{73220F4A-2E99-4422-A5FF-F901BDD14850}" srcOrd="0" destOrd="0" presId="urn:microsoft.com/office/officeart/2018/2/layout/IconCircleList"/>
    <dgm:cxn modelId="{5863E35D-66E1-4B07-8D96-118D0B502E3F}" type="presParOf" srcId="{73220F4A-2E99-4422-A5FF-F901BDD14850}" destId="{99CA742E-F122-46EB-90BA-AB9D0CA00DEC}" srcOrd="0" destOrd="0" presId="urn:microsoft.com/office/officeart/2018/2/layout/IconCircleList"/>
    <dgm:cxn modelId="{9CA71409-285F-4645-B04F-5BB638B2F9FF}" type="presParOf" srcId="{99CA742E-F122-46EB-90BA-AB9D0CA00DEC}" destId="{C5083F59-330E-4C23-977F-1E9F6995CD62}" srcOrd="0" destOrd="0" presId="urn:microsoft.com/office/officeart/2018/2/layout/IconCircleList"/>
    <dgm:cxn modelId="{8129DF3E-4F9D-43E9-8935-F2D0A72BB84F}" type="presParOf" srcId="{99CA742E-F122-46EB-90BA-AB9D0CA00DEC}" destId="{DCAC3917-7FB7-4270-A196-E1F701B07E57}" srcOrd="1" destOrd="0" presId="urn:microsoft.com/office/officeart/2018/2/layout/IconCircleList"/>
    <dgm:cxn modelId="{B68EE4EA-0ED3-40A0-AB5E-F83C9C388981}" type="presParOf" srcId="{99CA742E-F122-46EB-90BA-AB9D0CA00DEC}" destId="{4E1D8650-C173-4F50-AF28-96298AA9A39A}" srcOrd="2" destOrd="0" presId="urn:microsoft.com/office/officeart/2018/2/layout/IconCircleList"/>
    <dgm:cxn modelId="{3ECC042E-4152-4A42-B1E1-5C2001BEA4A7}" type="presParOf" srcId="{99CA742E-F122-46EB-90BA-AB9D0CA00DEC}" destId="{B170516E-1F72-4E17-AB0F-5E749F197BEB}" srcOrd="3" destOrd="0" presId="urn:microsoft.com/office/officeart/2018/2/layout/IconCircleList"/>
    <dgm:cxn modelId="{6C1B8637-15BE-4197-A661-29052F2D9AAB}" type="presParOf" srcId="{73220F4A-2E99-4422-A5FF-F901BDD14850}" destId="{E6C1D27C-25D4-4EFE-B9D7-483EBF6525DE}" srcOrd="1" destOrd="0" presId="urn:microsoft.com/office/officeart/2018/2/layout/IconCircleList"/>
    <dgm:cxn modelId="{9BEC428B-FD66-4A96-8A3F-E23861408923}" type="presParOf" srcId="{73220F4A-2E99-4422-A5FF-F901BDD14850}" destId="{0F866C28-7F56-4E4E-A4CA-2346C5A5142A}" srcOrd="2" destOrd="0" presId="urn:microsoft.com/office/officeart/2018/2/layout/IconCircleList"/>
    <dgm:cxn modelId="{6AF7E7ED-9181-4E7D-976C-BB6BD60F0FD5}" type="presParOf" srcId="{0F866C28-7F56-4E4E-A4CA-2346C5A5142A}" destId="{B41A5639-44C7-416E-A752-AD84E44C9DD0}" srcOrd="0" destOrd="0" presId="urn:microsoft.com/office/officeart/2018/2/layout/IconCircleList"/>
    <dgm:cxn modelId="{01F17CC1-47BC-4E9E-83E6-46353D6209EE}" type="presParOf" srcId="{0F866C28-7F56-4E4E-A4CA-2346C5A5142A}" destId="{2423C6AF-61C4-4730-86F3-C315EB35EB50}" srcOrd="1" destOrd="0" presId="urn:microsoft.com/office/officeart/2018/2/layout/IconCircleList"/>
    <dgm:cxn modelId="{A64E251C-06C1-4617-ABB0-761B12DB68EF}" type="presParOf" srcId="{0F866C28-7F56-4E4E-A4CA-2346C5A5142A}" destId="{CE045CF1-F0ED-4BB9-9EB9-AEB2BD9C60F7}" srcOrd="2" destOrd="0" presId="urn:microsoft.com/office/officeart/2018/2/layout/IconCircleList"/>
    <dgm:cxn modelId="{8F746076-AF8A-4E92-B56C-246F7BA926C2}" type="presParOf" srcId="{0F866C28-7F56-4E4E-A4CA-2346C5A5142A}" destId="{1F0DA9BD-8ADE-40CB-A79E-272558E64FBF}" srcOrd="3" destOrd="0" presId="urn:microsoft.com/office/officeart/2018/2/layout/IconCircleList"/>
    <dgm:cxn modelId="{160D80A5-5267-429A-9501-155023BC634B}" type="presParOf" srcId="{73220F4A-2E99-4422-A5FF-F901BDD14850}" destId="{4B9B849F-55F9-4207-82A8-FABABFEAE2B5}" srcOrd="3" destOrd="0" presId="urn:microsoft.com/office/officeart/2018/2/layout/IconCircleList"/>
    <dgm:cxn modelId="{24EE6913-9DE5-41F9-8D33-A8398475F9EF}" type="presParOf" srcId="{73220F4A-2E99-4422-A5FF-F901BDD14850}" destId="{5984E892-416A-420F-92A5-DD0EB07244F5}" srcOrd="4" destOrd="0" presId="urn:microsoft.com/office/officeart/2018/2/layout/IconCircleList"/>
    <dgm:cxn modelId="{22B6C619-41C3-4B4C-A5D4-E0AE46969B00}" type="presParOf" srcId="{5984E892-416A-420F-92A5-DD0EB07244F5}" destId="{0D38CD3B-34E2-47D4-BA36-C5AB515E6908}" srcOrd="0" destOrd="0" presId="urn:microsoft.com/office/officeart/2018/2/layout/IconCircleList"/>
    <dgm:cxn modelId="{36FBAB80-EA22-4E93-8A06-52D96AC77639}" type="presParOf" srcId="{5984E892-416A-420F-92A5-DD0EB07244F5}" destId="{62A5A7B7-4131-4441-AAD3-859D062BC17E}" srcOrd="1" destOrd="0" presId="urn:microsoft.com/office/officeart/2018/2/layout/IconCircleList"/>
    <dgm:cxn modelId="{37860354-0271-4946-9DC7-9446B09160C4}" type="presParOf" srcId="{5984E892-416A-420F-92A5-DD0EB07244F5}" destId="{3C02CB0E-34BC-47DA-819D-17EB15CA6C40}" srcOrd="2" destOrd="0" presId="urn:microsoft.com/office/officeart/2018/2/layout/IconCircleList"/>
    <dgm:cxn modelId="{A493E829-DE84-47A5-9E92-F1FD53A73C39}" type="presParOf" srcId="{5984E892-416A-420F-92A5-DD0EB07244F5}" destId="{E3A93C4E-8083-449A-BD39-1AA011AB3CD5}" srcOrd="3" destOrd="0" presId="urn:microsoft.com/office/officeart/2018/2/layout/IconCircleList"/>
    <dgm:cxn modelId="{65EF3B3F-9208-4307-8538-8B943286EC4C}" type="presParOf" srcId="{73220F4A-2E99-4422-A5FF-F901BDD14850}" destId="{949BEB0E-AE1F-44F2-A0F9-C3AA5737FC9D}" srcOrd="5" destOrd="0" presId="urn:microsoft.com/office/officeart/2018/2/layout/IconCircleList"/>
    <dgm:cxn modelId="{2AEF46FE-4ADE-4BA3-B90D-A4CB904D8786}" type="presParOf" srcId="{73220F4A-2E99-4422-A5FF-F901BDD14850}" destId="{7A82338E-8E96-4928-9F20-C9740120752B}" srcOrd="6" destOrd="0" presId="urn:microsoft.com/office/officeart/2018/2/layout/IconCircleList"/>
    <dgm:cxn modelId="{74232195-FDF2-4009-A1FB-3D873EB9CB7E}" type="presParOf" srcId="{7A82338E-8E96-4928-9F20-C9740120752B}" destId="{1B95C4D9-0024-493E-B673-367E16DFA3AA}" srcOrd="0" destOrd="0" presId="urn:microsoft.com/office/officeart/2018/2/layout/IconCircleList"/>
    <dgm:cxn modelId="{1EE1887A-DC91-4B09-AF3E-2E28B71D04AD}" type="presParOf" srcId="{7A82338E-8E96-4928-9F20-C9740120752B}" destId="{0AEC6F61-DD38-4A30-8EBD-C00F3CA440EC}" srcOrd="1" destOrd="0" presId="urn:microsoft.com/office/officeart/2018/2/layout/IconCircleList"/>
    <dgm:cxn modelId="{07D7C5BA-E637-4A7C-8C86-74739E562CF6}" type="presParOf" srcId="{7A82338E-8E96-4928-9F20-C9740120752B}" destId="{B48B5D27-733C-4405-A7B2-ABC142F267E4}" srcOrd="2" destOrd="0" presId="urn:microsoft.com/office/officeart/2018/2/layout/IconCircleList"/>
    <dgm:cxn modelId="{21844881-6661-4861-B7EF-5BA113844010}" type="presParOf" srcId="{7A82338E-8E96-4928-9F20-C9740120752B}" destId="{B8C4F0D6-991C-4A6F-B8FB-DA9A183F9960}"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7FC3CC-0CA0-4DB4-8101-7FE282DB20D8}">
      <dsp:nvSpPr>
        <dsp:cNvPr id="0" name=""/>
        <dsp:cNvSpPr/>
      </dsp:nvSpPr>
      <dsp:spPr>
        <a:xfrm>
          <a:off x="0" y="217305"/>
          <a:ext cx="6561437" cy="56511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dirty="0"/>
            <a:t>About this data:</a:t>
          </a:r>
          <a:endParaRPr lang="en-US" sz="2300" kern="1200" dirty="0"/>
        </a:p>
      </dsp:txBody>
      <dsp:txXfrm>
        <a:off x="27586" y="244891"/>
        <a:ext cx="6506265" cy="509938"/>
      </dsp:txXfrm>
    </dsp:sp>
    <dsp:sp modelId="{61AF9994-9BB0-4386-B281-0C2C6924BA09}">
      <dsp:nvSpPr>
        <dsp:cNvPr id="0" name=""/>
        <dsp:cNvSpPr/>
      </dsp:nvSpPr>
      <dsp:spPr>
        <a:xfrm>
          <a:off x="0" y="782415"/>
          <a:ext cx="6561437" cy="4761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8326"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In this project, I utilized data from the CoinGecko API and PRAW (Python Reddit API Wrapper).</a:t>
          </a:r>
        </a:p>
        <a:p>
          <a:pPr marL="342900" lvl="2" indent="-171450" algn="l" defTabSz="800100">
            <a:lnSpc>
              <a:spcPct val="90000"/>
            </a:lnSpc>
            <a:spcBef>
              <a:spcPct val="0"/>
            </a:spcBef>
            <a:spcAft>
              <a:spcPct val="20000"/>
            </a:spcAft>
            <a:buChar char="•"/>
          </a:pPr>
          <a:r>
            <a:rPr lang="en-US" sz="1800" b="1" kern="1200" dirty="0"/>
            <a:t>CoinGecko API</a:t>
          </a:r>
        </a:p>
        <a:p>
          <a:pPr marL="514350" lvl="3" indent="-171450" algn="l" defTabSz="800100">
            <a:lnSpc>
              <a:spcPct val="90000"/>
            </a:lnSpc>
            <a:spcBef>
              <a:spcPct val="0"/>
            </a:spcBef>
            <a:spcAft>
              <a:spcPct val="20000"/>
            </a:spcAft>
            <a:buChar char="•"/>
          </a:pPr>
          <a:r>
            <a:rPr lang="en-US" sz="1800" kern="1200" dirty="0"/>
            <a:t>This API allows for historical and real-time market data for Bitcoin, which was necessary in determining correlation against social media influence.</a:t>
          </a:r>
        </a:p>
        <a:p>
          <a:pPr marL="514350" lvl="3" indent="-171450" algn="l" defTabSz="800100">
            <a:lnSpc>
              <a:spcPct val="90000"/>
            </a:lnSpc>
            <a:spcBef>
              <a:spcPct val="0"/>
            </a:spcBef>
            <a:spcAft>
              <a:spcPct val="20000"/>
            </a:spcAft>
            <a:buChar char="•"/>
          </a:pPr>
          <a:r>
            <a:rPr lang="en-US" sz="1800" kern="1200" dirty="0"/>
            <a:t>Some of the fields collected and used in the project were the Bitcoin price valuation and also the timestamp at which the price was recorded at.</a:t>
          </a:r>
        </a:p>
        <a:p>
          <a:pPr marL="342900" lvl="2" indent="-171450" algn="l" defTabSz="800100">
            <a:lnSpc>
              <a:spcPct val="90000"/>
            </a:lnSpc>
            <a:spcBef>
              <a:spcPct val="0"/>
            </a:spcBef>
            <a:spcAft>
              <a:spcPct val="20000"/>
            </a:spcAft>
            <a:buChar char="•"/>
          </a:pPr>
          <a:r>
            <a:rPr lang="en-US" sz="1800" b="1" kern="1200" dirty="0"/>
            <a:t>PRAW</a:t>
          </a:r>
        </a:p>
        <a:p>
          <a:pPr marL="514350" lvl="3" indent="-171450" algn="l" defTabSz="800100">
            <a:lnSpc>
              <a:spcPct val="90000"/>
            </a:lnSpc>
            <a:spcBef>
              <a:spcPct val="0"/>
            </a:spcBef>
            <a:spcAft>
              <a:spcPct val="20000"/>
            </a:spcAft>
            <a:buChar char="•"/>
          </a:pPr>
          <a:r>
            <a:rPr lang="en-US" sz="1800" kern="1200" dirty="0"/>
            <a:t>Allowed scraping of posts and comments from the Bitcoin subreddit to obtain public sentiment.</a:t>
          </a:r>
        </a:p>
        <a:p>
          <a:pPr marL="514350" lvl="3" indent="-171450" algn="l" defTabSz="800100">
            <a:lnSpc>
              <a:spcPct val="90000"/>
            </a:lnSpc>
            <a:spcBef>
              <a:spcPct val="0"/>
            </a:spcBef>
            <a:spcAft>
              <a:spcPct val="20000"/>
            </a:spcAft>
            <a:buChar char="•"/>
          </a:pPr>
          <a:r>
            <a:rPr lang="en-US" sz="1800" kern="1200" dirty="0"/>
            <a:t>Some of the fields collected were timestamps for posts and comments, post titles and bodies for sentimental analysis, comment threads, and filter fields such as upvotes, downvotes, and karma scores.</a:t>
          </a:r>
        </a:p>
      </dsp:txBody>
      <dsp:txXfrm>
        <a:off x="0" y="782415"/>
        <a:ext cx="6561437" cy="4761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A2CD35-18CD-4098-8AEA-14047CBC4A14}">
      <dsp:nvSpPr>
        <dsp:cNvPr id="0" name=""/>
        <dsp:cNvSpPr/>
      </dsp:nvSpPr>
      <dsp:spPr>
        <a:xfrm>
          <a:off x="0" y="202363"/>
          <a:ext cx="6949440" cy="7616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Bitcoin Data</a:t>
          </a:r>
          <a:endParaRPr lang="en-US" sz="3100" kern="1200" dirty="0"/>
        </a:p>
      </dsp:txBody>
      <dsp:txXfrm>
        <a:off x="37182" y="239545"/>
        <a:ext cx="6875076" cy="687306"/>
      </dsp:txXfrm>
    </dsp:sp>
    <dsp:sp modelId="{CA049350-2650-42E3-8FBC-B08297E259A1}">
      <dsp:nvSpPr>
        <dsp:cNvPr id="0" name=""/>
        <dsp:cNvSpPr/>
      </dsp:nvSpPr>
      <dsp:spPr>
        <a:xfrm>
          <a:off x="0" y="964033"/>
          <a:ext cx="6949440" cy="4620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It was fairly easy to obtain the necessary data for Bitcoin prices at a given timestamp by using CoinGecko’s API service.</a:t>
          </a:r>
        </a:p>
        <a:p>
          <a:pPr marL="457200" lvl="2" indent="-228600" algn="l" defTabSz="1066800">
            <a:lnSpc>
              <a:spcPct val="90000"/>
            </a:lnSpc>
            <a:spcBef>
              <a:spcPct val="0"/>
            </a:spcBef>
            <a:spcAft>
              <a:spcPct val="20000"/>
            </a:spcAft>
            <a:buChar char="•"/>
          </a:pPr>
          <a:r>
            <a:rPr lang="en-US" sz="2400" kern="1200" dirty="0"/>
            <a:t>To account for lagging in response-time from posts &amp; comments on Reddit, I collected the Bitcoin price one hour prior and one hour after from the post / comment timestamp, along with the matching timestamp for both.</a:t>
          </a:r>
        </a:p>
        <a:p>
          <a:pPr marL="457200" lvl="2" indent="-228600" algn="l" defTabSz="1066800">
            <a:lnSpc>
              <a:spcPct val="90000"/>
            </a:lnSpc>
            <a:spcBef>
              <a:spcPct val="0"/>
            </a:spcBef>
            <a:spcAft>
              <a:spcPct val="20000"/>
            </a:spcAft>
            <a:buChar char="•"/>
          </a:pPr>
          <a:r>
            <a:rPr lang="en-US" sz="2400" kern="1200" dirty="0"/>
            <a:t>To prevent rate-limiting problems with the API, I added a minute delay in-between every five requests (API is 5 requests / minute rate-limited).</a:t>
          </a:r>
        </a:p>
      </dsp:txBody>
      <dsp:txXfrm>
        <a:off x="0" y="964033"/>
        <a:ext cx="6949440" cy="46202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4B280C-101F-442B-962E-1AE6E0D16F28}">
      <dsp:nvSpPr>
        <dsp:cNvPr id="0" name=""/>
        <dsp:cNvSpPr/>
      </dsp:nvSpPr>
      <dsp:spPr>
        <a:xfrm>
          <a:off x="0" y="3801"/>
          <a:ext cx="6949440" cy="755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kern="1200" dirty="0"/>
            <a:t>Reddit Data</a:t>
          </a:r>
          <a:endParaRPr lang="en-US" sz="3100" kern="1200" dirty="0"/>
        </a:p>
      </dsp:txBody>
      <dsp:txXfrm>
        <a:off x="36887" y="40688"/>
        <a:ext cx="6875666" cy="681851"/>
      </dsp:txXfrm>
    </dsp:sp>
    <dsp:sp modelId="{18EC6552-FEAF-4198-B91F-2819368F1954}">
      <dsp:nvSpPr>
        <dsp:cNvPr id="0" name=""/>
        <dsp:cNvSpPr/>
      </dsp:nvSpPr>
      <dsp:spPr>
        <a:xfrm>
          <a:off x="0" y="759426"/>
          <a:ext cx="6949440" cy="5023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645"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The data retrieval for Reddit was a bit more painstaking in terms of setting up filters to collect valuable data.</a:t>
          </a:r>
        </a:p>
        <a:p>
          <a:pPr marL="457200" lvl="2" indent="-228600" algn="l" defTabSz="1066800">
            <a:lnSpc>
              <a:spcPct val="90000"/>
            </a:lnSpc>
            <a:spcBef>
              <a:spcPct val="0"/>
            </a:spcBef>
            <a:spcAft>
              <a:spcPct val="20000"/>
            </a:spcAft>
            <a:buChar char="•"/>
          </a:pPr>
          <a:r>
            <a:rPr lang="en-US" sz="2400" kern="1200" dirty="0"/>
            <a:t>Reddit posts and comments are often flooded with a lot of noise:</a:t>
          </a:r>
        </a:p>
        <a:p>
          <a:pPr marL="685800" lvl="3" indent="-228600" algn="l" defTabSz="1066800">
            <a:lnSpc>
              <a:spcPct val="90000"/>
            </a:lnSpc>
            <a:spcBef>
              <a:spcPct val="0"/>
            </a:spcBef>
            <a:spcAft>
              <a:spcPct val="20000"/>
            </a:spcAft>
            <a:buChar char="•"/>
          </a:pPr>
          <a:r>
            <a:rPr lang="en-US" sz="2400" kern="1200" dirty="0"/>
            <a:t>Meme posts, spam, low-karma posts, bots, etc.</a:t>
          </a:r>
        </a:p>
        <a:p>
          <a:pPr marL="457200" lvl="2" indent="-228600" algn="l" defTabSz="1066800">
            <a:lnSpc>
              <a:spcPct val="90000"/>
            </a:lnSpc>
            <a:spcBef>
              <a:spcPct val="0"/>
            </a:spcBef>
            <a:spcAft>
              <a:spcPct val="20000"/>
            </a:spcAft>
            <a:buChar char="•"/>
          </a:pPr>
          <a:r>
            <a:rPr lang="en-US" sz="2400" kern="1200" dirty="0"/>
            <a:t>To account for this, multiple filtering factors were added to help collect useful data.  Some of these filters consisted of:</a:t>
          </a:r>
        </a:p>
        <a:p>
          <a:pPr marL="685800" lvl="3" indent="-228600" algn="l" defTabSz="1066800">
            <a:lnSpc>
              <a:spcPct val="90000"/>
            </a:lnSpc>
            <a:spcBef>
              <a:spcPct val="0"/>
            </a:spcBef>
            <a:spcAft>
              <a:spcPct val="20000"/>
            </a:spcAft>
            <a:buChar char="•"/>
          </a:pPr>
          <a:r>
            <a:rPr lang="en-US" sz="2400" kern="1200" dirty="0"/>
            <a:t>Karma score &gt; 5, post length of at least 3 words, presence of keywords in Crypto (Bitcoin, btc, crypto, blockchain, Ethereum, Litecoin, dogecoin)</a:t>
          </a:r>
        </a:p>
      </dsp:txBody>
      <dsp:txXfrm>
        <a:off x="0" y="759426"/>
        <a:ext cx="6949440" cy="5023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45E8B1-FB6E-494A-B834-BBA35EE637E1}">
      <dsp:nvSpPr>
        <dsp:cNvPr id="0" name=""/>
        <dsp:cNvSpPr/>
      </dsp:nvSpPr>
      <dsp:spPr>
        <a:xfrm>
          <a:off x="5344" y="0"/>
          <a:ext cx="10934348" cy="4414354"/>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b="1" kern="1200" dirty="0"/>
            <a:t>Data Preprocessing</a:t>
          </a:r>
          <a:endParaRPr lang="en-US" sz="3000" kern="1200" dirty="0"/>
        </a:p>
        <a:p>
          <a:pPr marL="228600" lvl="1" indent="-228600" algn="l" defTabSz="1022350">
            <a:lnSpc>
              <a:spcPct val="90000"/>
            </a:lnSpc>
            <a:spcBef>
              <a:spcPct val="0"/>
            </a:spcBef>
            <a:spcAft>
              <a:spcPct val="15000"/>
            </a:spcAft>
            <a:buChar char="•"/>
          </a:pPr>
          <a:r>
            <a:rPr lang="en-US" sz="2300" kern="1200" dirty="0"/>
            <a:t>To make Bitcoin price data comparable to sentiment scores, I used normalization via min-max scaling, which transforms our price data into a range of 0 to 1, matching our sentiment scores on the same scale.</a:t>
          </a:r>
        </a:p>
        <a:p>
          <a:pPr marL="228600" lvl="1" indent="-228600" algn="l" defTabSz="1022350">
            <a:lnSpc>
              <a:spcPct val="90000"/>
            </a:lnSpc>
            <a:spcBef>
              <a:spcPct val="0"/>
            </a:spcBef>
            <a:spcAft>
              <a:spcPct val="15000"/>
            </a:spcAft>
            <a:buChar char="•"/>
          </a:pPr>
          <a:r>
            <a:rPr lang="en-US" sz="2300" kern="1200" dirty="0"/>
            <a:t>To account for short-term fluctuations in our data, we utilized Rolling Average (3-period window) (equal weight to each data point within window) and Exponential Smoothing (assigns exponentially decreasing weights to older data points).</a:t>
          </a:r>
        </a:p>
        <a:p>
          <a:pPr marL="228600" lvl="1" indent="-228600" algn="l" defTabSz="1022350">
            <a:lnSpc>
              <a:spcPct val="90000"/>
            </a:lnSpc>
            <a:spcBef>
              <a:spcPct val="0"/>
            </a:spcBef>
            <a:spcAft>
              <a:spcPct val="15000"/>
            </a:spcAft>
            <a:buChar char="•"/>
          </a:pPr>
          <a:r>
            <a:rPr lang="en-US" sz="2300" kern="1200" dirty="0"/>
            <a:t>Lagged sentiment was utilized to capture the delayed effect of sentiment on Bitcoin prices by shifting the sentiment data by 3 time periods (3 rows in our data frame to reflect 3 timestamps).</a:t>
          </a:r>
        </a:p>
      </dsp:txBody>
      <dsp:txXfrm>
        <a:off x="134636" y="129292"/>
        <a:ext cx="10675764" cy="41557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7FA84-DEE9-408D-91C7-BA28D57D6546}">
      <dsp:nvSpPr>
        <dsp:cNvPr id="0" name=""/>
        <dsp:cNvSpPr/>
      </dsp:nvSpPr>
      <dsp:spPr>
        <a:xfrm>
          <a:off x="0" y="210429"/>
          <a:ext cx="6949440" cy="175595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results from this project can be used by those interested in the cryptocurrency market to help identify any factors that may be used to construct a more robust model with additional data and factors that may generate better results.</a:t>
          </a:r>
        </a:p>
      </dsp:txBody>
      <dsp:txXfrm>
        <a:off x="85719" y="296148"/>
        <a:ext cx="6778002" cy="1584514"/>
      </dsp:txXfrm>
    </dsp:sp>
    <dsp:sp modelId="{F3A29383-45C5-426A-8B22-70E985E685BF}">
      <dsp:nvSpPr>
        <dsp:cNvPr id="0" name=""/>
        <dsp:cNvSpPr/>
      </dsp:nvSpPr>
      <dsp:spPr>
        <a:xfrm>
          <a:off x="0" y="2015342"/>
          <a:ext cx="6949440" cy="1755952"/>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cryptocurrency market is full of factors outside of sentimental values on social media that may impact the final results, such as the liquidity of the given coin (in this case, Bitcoin), government regulations, blockchain upgrades, security issues, speculation, and market manipulation (whales / large holders of cryptocurrency).</a:t>
          </a:r>
        </a:p>
      </dsp:txBody>
      <dsp:txXfrm>
        <a:off x="85719" y="2101061"/>
        <a:ext cx="6778002" cy="1584514"/>
      </dsp:txXfrm>
    </dsp:sp>
    <dsp:sp modelId="{5F76F386-7AE0-47D2-BA88-86E878572FB1}">
      <dsp:nvSpPr>
        <dsp:cNvPr id="0" name=""/>
        <dsp:cNvSpPr/>
      </dsp:nvSpPr>
      <dsp:spPr>
        <a:xfrm>
          <a:off x="0" y="3820255"/>
          <a:ext cx="6949440" cy="1755952"/>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There exists several studies that support the idea of Reddit having an influence on market behavior for cryptocurrency outside of this project.  The lack of supporting evidence for this correlation in the project may be due to the low number of data points accounted for, allowing for larger variations in the resulting conclusions, or just the timeframe examined throughout the project.</a:t>
          </a:r>
        </a:p>
      </dsp:txBody>
      <dsp:txXfrm>
        <a:off x="85719" y="3905974"/>
        <a:ext cx="6778002" cy="15845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083F59-330E-4C23-977F-1E9F6995CD62}">
      <dsp:nvSpPr>
        <dsp:cNvPr id="0" name=""/>
        <dsp:cNvSpPr/>
      </dsp:nvSpPr>
      <dsp:spPr>
        <a:xfrm>
          <a:off x="285138" y="458466"/>
          <a:ext cx="1373490" cy="13734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AC3917-7FB7-4270-A196-E1F701B07E57}">
      <dsp:nvSpPr>
        <dsp:cNvPr id="0" name=""/>
        <dsp:cNvSpPr/>
      </dsp:nvSpPr>
      <dsp:spPr>
        <a:xfrm>
          <a:off x="573571" y="746899"/>
          <a:ext cx="796624" cy="796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70516E-1F72-4E17-AB0F-5E749F197BEB}">
      <dsp:nvSpPr>
        <dsp:cNvPr id="0" name=""/>
        <dsp:cNvSpPr/>
      </dsp:nvSpPr>
      <dsp:spPr>
        <a:xfrm>
          <a:off x="1952948"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data used in this project is collected ethically by following proper API policies and preventing potential biases in the sentiment analysis models utilized for the overall results.</a:t>
          </a:r>
        </a:p>
      </dsp:txBody>
      <dsp:txXfrm>
        <a:off x="1952948" y="458466"/>
        <a:ext cx="3237513" cy="1373490"/>
      </dsp:txXfrm>
    </dsp:sp>
    <dsp:sp modelId="{B41A5639-44C7-416E-A752-AD84E44C9DD0}">
      <dsp:nvSpPr>
        <dsp:cNvPr id="0" name=""/>
        <dsp:cNvSpPr/>
      </dsp:nvSpPr>
      <dsp:spPr>
        <a:xfrm>
          <a:off x="5754574" y="458466"/>
          <a:ext cx="1373490" cy="13734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3C6AF-61C4-4730-86F3-C315EB35EB50}">
      <dsp:nvSpPr>
        <dsp:cNvPr id="0" name=""/>
        <dsp:cNvSpPr/>
      </dsp:nvSpPr>
      <dsp:spPr>
        <a:xfrm>
          <a:off x="6043007" y="746899"/>
          <a:ext cx="796624" cy="796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0DA9BD-8ADE-40CB-A79E-272558E64FBF}">
      <dsp:nvSpPr>
        <dsp:cNvPr id="0" name=""/>
        <dsp:cNvSpPr/>
      </dsp:nvSpPr>
      <dsp:spPr>
        <a:xfrm>
          <a:off x="7422384"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results of this project highlight the potential ethical concerns regarding market manipulation, despite the little to no correlation between social media and cryptocurrency prices.  It is important for social media users to stay aware of market manipulation and misinformation being conducted by individuals or groups to influence public opinion and sway market prices.</a:t>
          </a:r>
        </a:p>
      </dsp:txBody>
      <dsp:txXfrm>
        <a:off x="7422384" y="458466"/>
        <a:ext cx="3237513" cy="1373490"/>
      </dsp:txXfrm>
    </dsp:sp>
    <dsp:sp modelId="{0D38CD3B-34E2-47D4-BA36-C5AB515E6908}">
      <dsp:nvSpPr>
        <dsp:cNvPr id="0" name=""/>
        <dsp:cNvSpPr/>
      </dsp:nvSpPr>
      <dsp:spPr>
        <a:xfrm>
          <a:off x="285138" y="2582397"/>
          <a:ext cx="1373490" cy="13734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5A7B7-4131-4441-AAD3-859D062BC17E}">
      <dsp:nvSpPr>
        <dsp:cNvPr id="0" name=""/>
        <dsp:cNvSpPr/>
      </dsp:nvSpPr>
      <dsp:spPr>
        <a:xfrm>
          <a:off x="573571" y="2870830"/>
          <a:ext cx="796624" cy="796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A93C4E-8083-449A-BD39-1AA011AB3CD5}">
      <dsp:nvSpPr>
        <dsp:cNvPr id="0" name=""/>
        <dsp:cNvSpPr/>
      </dsp:nvSpPr>
      <dsp:spPr>
        <a:xfrm>
          <a:off x="1952948"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The social media data and public sentiment analysis adheres to privacy and data protection regulations as no identifiers are present in the project, resulting in anonymized data.</a:t>
          </a:r>
        </a:p>
      </dsp:txBody>
      <dsp:txXfrm>
        <a:off x="1952948" y="2582397"/>
        <a:ext cx="3237513" cy="1373490"/>
      </dsp:txXfrm>
    </dsp:sp>
    <dsp:sp modelId="{1B95C4D9-0024-493E-B673-367E16DFA3AA}">
      <dsp:nvSpPr>
        <dsp:cNvPr id="0" name=""/>
        <dsp:cNvSpPr/>
      </dsp:nvSpPr>
      <dsp:spPr>
        <a:xfrm>
          <a:off x="5754574" y="2582397"/>
          <a:ext cx="1373490" cy="13734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EC6F61-DD38-4A30-8EBD-C00F3CA440EC}">
      <dsp:nvSpPr>
        <dsp:cNvPr id="0" name=""/>
        <dsp:cNvSpPr/>
      </dsp:nvSpPr>
      <dsp:spPr>
        <a:xfrm>
          <a:off x="6043007" y="2870830"/>
          <a:ext cx="796624" cy="796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C4F0D6-991C-4A6F-B8FB-DA9A183F9960}">
      <dsp:nvSpPr>
        <dsp:cNvPr id="0" name=""/>
        <dsp:cNvSpPr/>
      </dsp:nvSpPr>
      <dsp:spPr>
        <a:xfrm>
          <a:off x="7422384"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dirty="0"/>
            <a:t>It is important to pay close attention to all information regarding a cryptocurrency and making an independent decision.  Herd mentality is often present within these social media discussions, leading to decisions driven by fear and greed in these discussions.</a:t>
          </a:r>
        </a:p>
      </dsp:txBody>
      <dsp:txXfrm>
        <a:off x="7422384" y="2582397"/>
        <a:ext cx="3237513" cy="13734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2/18/2025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56958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2/18/2025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45237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2/18/2025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38902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2/18/2025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24616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2/18/2025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92403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2/18/2025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872275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2/18/2025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86001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2/18/2025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140850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2/18/2025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52870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2/18/2025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3496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2/18/2025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9289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2/18/2025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dirty="0"/>
          </a:p>
        </p:txBody>
      </p:sp>
    </p:spTree>
    <p:extLst>
      <p:ext uri="{BB962C8B-B14F-4D97-AF65-F5344CB8AC3E}">
        <p14:creationId xmlns:p14="http://schemas.microsoft.com/office/powerpoint/2010/main" val="425760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wired.it/scienza/energia/2019/06/13/bitcoin-peso-ambiente/" TargetMode="Externa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hyperlink" Target="https://foto.wuestenigel.com/silver-bitcoin/" TargetMode="External"/><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Neue Haas Grotesk Text Pro"/>
              <a:ea typeface="+mn-ea"/>
              <a:cs typeface="+mn-cs"/>
            </a:endParaRPr>
          </a:p>
        </p:txBody>
      </p:sp>
      <p:pic>
        <p:nvPicPr>
          <p:cNvPr id="4" name="Picture 3" descr="Abstract smoke background">
            <a:extLst>
              <a:ext uri="{FF2B5EF4-FFF2-40B4-BE49-F238E27FC236}">
                <a16:creationId xmlns:a16="http://schemas.microsoft.com/office/drawing/2014/main" id="{6E60C5CA-52E7-6EBC-A23D-1DE1C16B7A7C}"/>
              </a:ext>
            </a:extLst>
          </p:cNvPr>
          <p:cNvPicPr>
            <a:picLocks noChangeAspect="1"/>
          </p:cNvPicPr>
          <p:nvPr/>
        </p:nvPicPr>
        <p:blipFill>
          <a:blip r:embed="rId2"/>
          <a:srcRect l="9091" t="10495" b="12608"/>
          <a:stretch/>
        </p:blipFill>
        <p:spPr>
          <a:xfrm>
            <a:off x="20" y="10"/>
            <a:ext cx="12191979" cy="6857990"/>
          </a:xfrm>
          <a:prstGeom prst="rect">
            <a:avLst/>
          </a:prstGeom>
          <a:blipFill>
            <a:blip r:embed="rId3">
              <a:extLst>
                <a:ext uri="{837473B0-CC2E-450A-ABE3-18F120FF3D39}">
                  <a1611:picAttrSrcUrl xmlns:a1611="http://schemas.microsoft.com/office/drawing/2016/11/main" r:id="rId4"/>
                </a:ext>
              </a:extLst>
            </a:blip>
            <a:stretch>
              <a:fillRect/>
            </a:stretch>
          </a:blipFill>
        </p:spPr>
      </p:pic>
      <p:sp>
        <p:nvSpPr>
          <p:cNvPr id="24" name="Rectangle 23">
            <a:extLst>
              <a:ext uri="{FF2B5EF4-FFF2-40B4-BE49-F238E27FC236}">
                <a16:creationId xmlns:a16="http://schemas.microsoft.com/office/drawing/2014/main" id="{DF15DF8A-891A-1965-E372-1BA1F3B94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79"/>
            <a:ext cx="6858002" cy="6511640"/>
          </a:xfrm>
          <a:prstGeom prst="rect">
            <a:avLst/>
          </a:prstGeom>
          <a:gradFill>
            <a:gsLst>
              <a:gs pos="0">
                <a:schemeClr val="bg1">
                  <a:alpha val="0"/>
                </a:schemeClr>
              </a:gs>
              <a:gs pos="46000">
                <a:schemeClr val="bg1">
                  <a:alpha val="33000"/>
                </a:schemeClr>
              </a:gs>
              <a:gs pos="26000">
                <a:schemeClr val="bg1">
                  <a:alpha val="20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26E00CD9-F765-D890-8B4E-6611339ABEBF}"/>
              </a:ext>
            </a:extLst>
          </p:cNvPr>
          <p:cNvSpPr>
            <a:spLocks noGrp="1"/>
          </p:cNvSpPr>
          <p:nvPr>
            <p:ph type="ctrTitle"/>
          </p:nvPr>
        </p:nvSpPr>
        <p:spPr>
          <a:xfrm>
            <a:off x="7473219" y="898373"/>
            <a:ext cx="4470544" cy="3474720"/>
          </a:xfrm>
        </p:spPr>
        <p:txBody>
          <a:bodyPr anchor="b">
            <a:normAutofit/>
          </a:bodyPr>
          <a:lstStyle/>
          <a:p>
            <a:pPr algn="l"/>
            <a:r>
              <a:rPr lang="en-US" sz="4100" dirty="0"/>
              <a:t>Mini Project:</a:t>
            </a:r>
            <a:br>
              <a:rPr lang="en-US" sz="4100" dirty="0"/>
            </a:br>
            <a:r>
              <a:rPr lang="en-US" sz="4100" dirty="0"/>
              <a:t>Social Media Impact on Cryptocurrency Prive Movements</a:t>
            </a:r>
          </a:p>
        </p:txBody>
      </p:sp>
      <p:sp>
        <p:nvSpPr>
          <p:cNvPr id="3" name="Subtitle 2">
            <a:extLst>
              <a:ext uri="{FF2B5EF4-FFF2-40B4-BE49-F238E27FC236}">
                <a16:creationId xmlns:a16="http://schemas.microsoft.com/office/drawing/2014/main" id="{DC373AD7-FC09-4F9B-C0EF-5C9387CDE2F0}"/>
              </a:ext>
            </a:extLst>
          </p:cNvPr>
          <p:cNvSpPr>
            <a:spLocks noGrp="1"/>
          </p:cNvSpPr>
          <p:nvPr>
            <p:ph type="subTitle" idx="1"/>
          </p:nvPr>
        </p:nvSpPr>
        <p:spPr>
          <a:xfrm>
            <a:off x="7482646" y="4495013"/>
            <a:ext cx="4116410" cy="1386840"/>
          </a:xfrm>
        </p:spPr>
        <p:txBody>
          <a:bodyPr anchor="t">
            <a:normAutofit/>
          </a:bodyPr>
          <a:lstStyle/>
          <a:p>
            <a:pPr algn="l"/>
            <a:r>
              <a:rPr lang="en-US" sz="2200" dirty="0"/>
              <a:t>By Michael Freda</a:t>
            </a:r>
          </a:p>
        </p:txBody>
      </p:sp>
    </p:spTree>
    <p:extLst>
      <p:ext uri="{BB962C8B-B14F-4D97-AF65-F5344CB8AC3E}">
        <p14:creationId xmlns:p14="http://schemas.microsoft.com/office/powerpoint/2010/main" val="5175134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E7EE41-BFC5-D625-4C88-E29623961C03}"/>
              </a:ext>
            </a:extLst>
          </p:cNvPr>
          <p:cNvSpPr>
            <a:spLocks noGrp="1"/>
          </p:cNvSpPr>
          <p:nvPr>
            <p:ph type="title"/>
          </p:nvPr>
        </p:nvSpPr>
        <p:spPr>
          <a:xfrm>
            <a:off x="612649" y="548638"/>
            <a:ext cx="3493008" cy="5788152"/>
          </a:xfrm>
        </p:spPr>
        <p:txBody>
          <a:bodyPr anchor="ctr">
            <a:normAutofit/>
          </a:bodyPr>
          <a:lstStyle/>
          <a:p>
            <a:r>
              <a:rPr lang="en-US" sz="4000" dirty="0"/>
              <a:t>Implications For Stakeholders</a:t>
            </a:r>
          </a:p>
        </p:txBody>
      </p:sp>
      <p:graphicFrame>
        <p:nvGraphicFramePr>
          <p:cNvPr id="12" name="Content Placeholder 2">
            <a:extLst>
              <a:ext uri="{FF2B5EF4-FFF2-40B4-BE49-F238E27FC236}">
                <a16:creationId xmlns:a16="http://schemas.microsoft.com/office/drawing/2014/main" id="{A934D5B3-4C77-08D7-40E9-21FC5997990D}"/>
              </a:ext>
            </a:extLst>
          </p:cNvPr>
          <p:cNvGraphicFramePr>
            <a:graphicFrameLocks noGrp="1"/>
          </p:cNvGraphicFramePr>
          <p:nvPr>
            <p:ph idx="1"/>
            <p:extLst>
              <p:ext uri="{D42A27DB-BD31-4B8C-83A1-F6EECF244321}">
                <p14:modId xmlns:p14="http://schemas.microsoft.com/office/powerpoint/2010/main" val="4182101120"/>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151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920CE3-78F0-E039-FBAC-5D76C85AC774}"/>
              </a:ext>
            </a:extLst>
          </p:cNvPr>
          <p:cNvSpPr>
            <a:spLocks noGrp="1"/>
          </p:cNvSpPr>
          <p:nvPr>
            <p:ph type="title"/>
          </p:nvPr>
        </p:nvSpPr>
        <p:spPr>
          <a:xfrm>
            <a:off x="612648" y="548640"/>
            <a:ext cx="10945037" cy="1133856"/>
          </a:xfrm>
        </p:spPr>
        <p:txBody>
          <a:bodyPr anchor="t">
            <a:normAutofit/>
          </a:bodyPr>
          <a:lstStyle/>
          <a:p>
            <a:r>
              <a:rPr lang="en-US" dirty="0"/>
              <a:t>Ethical, Legal, Societal Implications</a:t>
            </a:r>
          </a:p>
        </p:txBody>
      </p:sp>
      <p:graphicFrame>
        <p:nvGraphicFramePr>
          <p:cNvPr id="12" name="Content Placeholder 2">
            <a:extLst>
              <a:ext uri="{FF2B5EF4-FFF2-40B4-BE49-F238E27FC236}">
                <a16:creationId xmlns:a16="http://schemas.microsoft.com/office/drawing/2014/main" id="{548E238A-B2A3-2354-FB57-B58E24FF5067}"/>
              </a:ext>
            </a:extLst>
          </p:cNvPr>
          <p:cNvGraphicFramePr>
            <a:graphicFrameLocks noGrp="1"/>
          </p:cNvGraphicFramePr>
          <p:nvPr>
            <p:ph idx="1"/>
            <p:extLst>
              <p:ext uri="{D42A27DB-BD31-4B8C-83A1-F6EECF244321}">
                <p14:modId xmlns:p14="http://schemas.microsoft.com/office/powerpoint/2010/main" val="495691636"/>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3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D0ED5-824D-A868-D0D0-81A6EEA1A606}"/>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9E10948-B936-8C1A-9C81-EA27FE858E8A}"/>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7428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range and blue numbers and graphs">
            <a:extLst>
              <a:ext uri="{FF2B5EF4-FFF2-40B4-BE49-F238E27FC236}">
                <a16:creationId xmlns:a16="http://schemas.microsoft.com/office/drawing/2014/main" id="{88421DCB-8C04-DD51-6894-3D88EF2E6B66}"/>
              </a:ext>
            </a:extLst>
          </p:cNvPr>
          <p:cNvPicPr>
            <a:picLocks noChangeAspect="1"/>
          </p:cNvPicPr>
          <p:nvPr/>
        </p:nvPicPr>
        <p:blipFill>
          <a:blip r:embed="rId2"/>
          <a:srcRect l="23631" r="33086"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CD2A8801-F1CE-8E97-C1F9-4B6212D8F1ED}"/>
              </a:ext>
            </a:extLst>
          </p:cNvPr>
          <p:cNvSpPr>
            <a:spLocks noGrp="1"/>
          </p:cNvSpPr>
          <p:nvPr>
            <p:ph type="title"/>
          </p:nvPr>
        </p:nvSpPr>
        <p:spPr>
          <a:xfrm>
            <a:off x="612648" y="600075"/>
            <a:ext cx="6035040" cy="1529932"/>
          </a:xfrm>
        </p:spPr>
        <p:txBody>
          <a:bodyPr anchor="b">
            <a:normAutofit/>
          </a:bodyPr>
          <a:lstStyle/>
          <a:p>
            <a:r>
              <a:rPr lang="en-US" dirty="0"/>
              <a:t>Research Question</a:t>
            </a:r>
          </a:p>
        </p:txBody>
      </p:sp>
      <p:sp>
        <p:nvSpPr>
          <p:cNvPr id="3" name="Content Placeholder 2">
            <a:extLst>
              <a:ext uri="{FF2B5EF4-FFF2-40B4-BE49-F238E27FC236}">
                <a16:creationId xmlns:a16="http://schemas.microsoft.com/office/drawing/2014/main" id="{37E14A56-6B3B-D715-ED77-77CDB68BFDDC}"/>
              </a:ext>
            </a:extLst>
          </p:cNvPr>
          <p:cNvSpPr>
            <a:spLocks noGrp="1"/>
          </p:cNvSpPr>
          <p:nvPr>
            <p:ph idx="1"/>
          </p:nvPr>
        </p:nvSpPr>
        <p:spPr>
          <a:xfrm>
            <a:off x="612648" y="2212848"/>
            <a:ext cx="6035040" cy="4096512"/>
          </a:xfrm>
        </p:spPr>
        <p:txBody>
          <a:bodyPr>
            <a:normAutofit/>
          </a:bodyPr>
          <a:lstStyle/>
          <a:p>
            <a:pPr>
              <a:lnSpc>
                <a:spcPct val="110000"/>
              </a:lnSpc>
            </a:pPr>
            <a:r>
              <a:rPr lang="en-US" sz="1400" dirty="0"/>
              <a:t>My project focuses on the effects of social media when it comes to the cryptocurrency market.</a:t>
            </a:r>
          </a:p>
          <a:p>
            <a:pPr>
              <a:lnSpc>
                <a:spcPct val="110000"/>
              </a:lnSpc>
            </a:pPr>
            <a:r>
              <a:rPr lang="en-US" sz="1400" dirty="0"/>
              <a:t>I analyzed historical and real-time cryptocurrency prices and posts &amp; comments on the Bitcoin subreddit to determine if there was a correlation of any sort between the two.</a:t>
            </a:r>
          </a:p>
          <a:p>
            <a:pPr marL="0" indent="0">
              <a:lnSpc>
                <a:spcPct val="110000"/>
              </a:lnSpc>
              <a:buNone/>
            </a:pPr>
            <a:r>
              <a:rPr lang="en-US" sz="1400" b="1" dirty="0"/>
              <a:t>Cryptocurrency Background</a:t>
            </a:r>
            <a:endParaRPr lang="en-US" sz="1400" dirty="0"/>
          </a:p>
          <a:p>
            <a:pPr>
              <a:lnSpc>
                <a:spcPct val="110000"/>
              </a:lnSpc>
            </a:pPr>
            <a:r>
              <a:rPr lang="en-US" sz="1400" dirty="0"/>
              <a:t>Cryptocurrency has been growing over the past decade into a prominent stake of the investment and financial world we live in.  As a result, it comes to no surprise that dozens of news outlets and social media icons constantly post about cryptocurrency.</a:t>
            </a:r>
          </a:p>
          <a:p>
            <a:pPr marL="0" indent="0">
              <a:lnSpc>
                <a:spcPct val="110000"/>
              </a:lnSpc>
              <a:buNone/>
            </a:pPr>
            <a:r>
              <a:rPr lang="en-US" sz="1400" b="1" dirty="0"/>
              <a:t>Research Question</a:t>
            </a:r>
            <a:endParaRPr lang="en-US" sz="1400" dirty="0"/>
          </a:p>
          <a:p>
            <a:pPr>
              <a:lnSpc>
                <a:spcPct val="110000"/>
              </a:lnSpc>
            </a:pPr>
            <a:r>
              <a:rPr lang="en-US" sz="1400" dirty="0"/>
              <a:t>Is there a correlation between social media sentiment and cryptocurrency prices?  Can we use this potential correlation to predict movements within the cryptocurrency market?</a:t>
            </a:r>
          </a:p>
        </p:txBody>
      </p:sp>
    </p:spTree>
    <p:extLst>
      <p:ext uri="{BB962C8B-B14F-4D97-AF65-F5344CB8AC3E}">
        <p14:creationId xmlns:p14="http://schemas.microsoft.com/office/powerpoint/2010/main" val="4205790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8F9F0DD-5E2B-2F25-8C01-5F389A4E51F5}"/>
              </a:ext>
            </a:extLst>
          </p:cNvPr>
          <p:cNvSpPr>
            <a:spLocks noGrp="1"/>
          </p:cNvSpPr>
          <p:nvPr>
            <p:ph type="title"/>
          </p:nvPr>
        </p:nvSpPr>
        <p:spPr>
          <a:xfrm>
            <a:off x="614681" y="548639"/>
            <a:ext cx="3657600" cy="1294379"/>
          </a:xfrm>
        </p:spPr>
        <p:txBody>
          <a:bodyPr anchor="t">
            <a:normAutofit/>
          </a:bodyPr>
          <a:lstStyle/>
          <a:p>
            <a:r>
              <a:rPr lang="en-US" dirty="0"/>
              <a:t>Tractable Data</a:t>
            </a:r>
          </a:p>
        </p:txBody>
      </p:sp>
      <p:graphicFrame>
        <p:nvGraphicFramePr>
          <p:cNvPr id="5" name="Content Placeholder 2">
            <a:extLst>
              <a:ext uri="{FF2B5EF4-FFF2-40B4-BE49-F238E27FC236}">
                <a16:creationId xmlns:a16="http://schemas.microsoft.com/office/drawing/2014/main" id="{CB900B7D-5A8B-AF35-BDAC-D894077B367E}"/>
              </a:ext>
            </a:extLst>
          </p:cNvPr>
          <p:cNvGraphicFramePr>
            <a:graphicFrameLocks noGrp="1"/>
          </p:cNvGraphicFramePr>
          <p:nvPr>
            <p:ph idx="1"/>
            <p:extLst>
              <p:ext uri="{D42A27DB-BD31-4B8C-83A1-F6EECF244321}">
                <p14:modId xmlns:p14="http://schemas.microsoft.com/office/powerpoint/2010/main" val="1234006595"/>
              </p:ext>
            </p:extLst>
          </p:nvPr>
        </p:nvGraphicFramePr>
        <p:xfrm>
          <a:off x="5015885" y="548638"/>
          <a:ext cx="6561437" cy="57607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3074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F4F075-C093-EA7E-0E13-2AF57AA98BB1}"/>
              </a:ext>
            </a:extLst>
          </p:cNvPr>
          <p:cNvSpPr>
            <a:spLocks noGrp="1"/>
          </p:cNvSpPr>
          <p:nvPr>
            <p:ph type="title"/>
          </p:nvPr>
        </p:nvSpPr>
        <p:spPr>
          <a:xfrm>
            <a:off x="612649" y="548638"/>
            <a:ext cx="3493008" cy="5788152"/>
          </a:xfrm>
        </p:spPr>
        <p:txBody>
          <a:bodyPr anchor="ctr">
            <a:normAutofit/>
          </a:bodyPr>
          <a:lstStyle/>
          <a:p>
            <a:r>
              <a:rPr lang="en-US" sz="4000" dirty="0"/>
              <a:t>Data Retrieval</a:t>
            </a:r>
          </a:p>
        </p:txBody>
      </p:sp>
      <p:graphicFrame>
        <p:nvGraphicFramePr>
          <p:cNvPr id="5" name="Content Placeholder 2">
            <a:extLst>
              <a:ext uri="{FF2B5EF4-FFF2-40B4-BE49-F238E27FC236}">
                <a16:creationId xmlns:a16="http://schemas.microsoft.com/office/drawing/2014/main" id="{3E9561ED-A80D-8628-0E23-3EAEBEE170B0}"/>
              </a:ext>
            </a:extLst>
          </p:cNvPr>
          <p:cNvGraphicFramePr>
            <a:graphicFrameLocks noGrp="1"/>
          </p:cNvGraphicFramePr>
          <p:nvPr>
            <p:ph idx="1"/>
            <p:extLst>
              <p:ext uri="{D42A27DB-BD31-4B8C-83A1-F6EECF244321}">
                <p14:modId xmlns:p14="http://schemas.microsoft.com/office/powerpoint/2010/main" val="2149661597"/>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5270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82274C-ABCC-E52C-9D1C-645EA553FCC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1DC047-C178-EB9C-E308-25278DB6831D}"/>
              </a:ext>
            </a:extLst>
          </p:cNvPr>
          <p:cNvSpPr>
            <a:spLocks noGrp="1"/>
          </p:cNvSpPr>
          <p:nvPr>
            <p:ph type="title"/>
          </p:nvPr>
        </p:nvSpPr>
        <p:spPr>
          <a:xfrm>
            <a:off x="612649" y="548638"/>
            <a:ext cx="3493008" cy="5788152"/>
          </a:xfrm>
        </p:spPr>
        <p:txBody>
          <a:bodyPr anchor="ctr">
            <a:normAutofit/>
          </a:bodyPr>
          <a:lstStyle/>
          <a:p>
            <a:r>
              <a:rPr lang="en-US" sz="4000" dirty="0"/>
              <a:t>Data Retrieval (cont’d)</a:t>
            </a:r>
          </a:p>
        </p:txBody>
      </p:sp>
      <p:graphicFrame>
        <p:nvGraphicFramePr>
          <p:cNvPr id="5" name="Content Placeholder 2">
            <a:extLst>
              <a:ext uri="{FF2B5EF4-FFF2-40B4-BE49-F238E27FC236}">
                <a16:creationId xmlns:a16="http://schemas.microsoft.com/office/drawing/2014/main" id="{43891B73-0B33-9B86-4A16-C7FB2D949EB8}"/>
              </a:ext>
            </a:extLst>
          </p:cNvPr>
          <p:cNvGraphicFramePr>
            <a:graphicFrameLocks noGrp="1"/>
          </p:cNvGraphicFramePr>
          <p:nvPr>
            <p:ph idx="1"/>
            <p:extLst>
              <p:ext uri="{D42A27DB-BD31-4B8C-83A1-F6EECF244321}">
                <p14:modId xmlns:p14="http://schemas.microsoft.com/office/powerpoint/2010/main" val="3298004389"/>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7273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EC4416-19C9-403E-FD06-9E1983BFBEF6}"/>
              </a:ext>
            </a:extLst>
          </p:cNvPr>
          <p:cNvSpPr>
            <a:spLocks noGrp="1"/>
          </p:cNvSpPr>
          <p:nvPr>
            <p:ph type="title"/>
          </p:nvPr>
        </p:nvSpPr>
        <p:spPr>
          <a:xfrm>
            <a:off x="612648" y="548640"/>
            <a:ext cx="10945037" cy="1133856"/>
          </a:xfrm>
        </p:spPr>
        <p:txBody>
          <a:bodyPr anchor="t">
            <a:normAutofit/>
          </a:bodyPr>
          <a:lstStyle/>
          <a:p>
            <a:r>
              <a:rPr lang="en-US" dirty="0"/>
              <a:t>Exploratory Data Analysis</a:t>
            </a:r>
          </a:p>
        </p:txBody>
      </p:sp>
      <p:graphicFrame>
        <p:nvGraphicFramePr>
          <p:cNvPr id="15" name="Content Placeholder 2">
            <a:extLst>
              <a:ext uri="{FF2B5EF4-FFF2-40B4-BE49-F238E27FC236}">
                <a16:creationId xmlns:a16="http://schemas.microsoft.com/office/drawing/2014/main" id="{E64A1EDC-067B-BF82-E74C-7DA99BD6EABA}"/>
              </a:ext>
            </a:extLst>
          </p:cNvPr>
          <p:cNvGraphicFramePr>
            <a:graphicFrameLocks noGrp="1"/>
          </p:cNvGraphicFramePr>
          <p:nvPr>
            <p:ph idx="1"/>
            <p:extLst>
              <p:ext uri="{D42A27DB-BD31-4B8C-83A1-F6EECF244321}">
                <p14:modId xmlns:p14="http://schemas.microsoft.com/office/powerpoint/2010/main" val="1348409392"/>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686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aph showing a line of blue and orange lines&#10;&#10;AI-generated content may be incorrect.">
            <a:extLst>
              <a:ext uri="{FF2B5EF4-FFF2-40B4-BE49-F238E27FC236}">
                <a16:creationId xmlns:a16="http://schemas.microsoft.com/office/drawing/2014/main" id="{893BEA2B-9283-2BF2-A5D7-A0B2CF5ED437}"/>
              </a:ext>
            </a:extLst>
          </p:cNvPr>
          <p:cNvPicPr>
            <a:picLocks noChangeAspect="1"/>
          </p:cNvPicPr>
          <p:nvPr/>
        </p:nvPicPr>
        <p:blipFill>
          <a:blip r:embed="rId2"/>
          <a:stretch>
            <a:fillRect/>
          </a:stretch>
        </p:blipFill>
        <p:spPr>
          <a:xfrm>
            <a:off x="419101" y="3553637"/>
            <a:ext cx="4749247" cy="2505228"/>
          </a:xfrm>
          <a:prstGeom prst="rect">
            <a:avLst/>
          </a:prstGeom>
        </p:spPr>
      </p:pic>
      <p:pic>
        <p:nvPicPr>
          <p:cNvPr id="5" name="Picture 4" descr="A green line graph with numbers and a white background&#10;&#10;AI-generated content may be incorrect.">
            <a:extLst>
              <a:ext uri="{FF2B5EF4-FFF2-40B4-BE49-F238E27FC236}">
                <a16:creationId xmlns:a16="http://schemas.microsoft.com/office/drawing/2014/main" id="{E6D8D9E3-B42A-7C30-13E2-8C3349C90D46}"/>
              </a:ext>
            </a:extLst>
          </p:cNvPr>
          <p:cNvPicPr>
            <a:picLocks noChangeAspect="1"/>
          </p:cNvPicPr>
          <p:nvPr/>
        </p:nvPicPr>
        <p:blipFill>
          <a:blip r:embed="rId3"/>
          <a:stretch>
            <a:fillRect/>
          </a:stretch>
        </p:blipFill>
        <p:spPr>
          <a:xfrm>
            <a:off x="419101" y="444274"/>
            <a:ext cx="4749246" cy="2873294"/>
          </a:xfrm>
          <a:prstGeom prst="rect">
            <a:avLst/>
          </a:prstGeom>
        </p:spPr>
      </p:pic>
      <p:sp>
        <p:nvSpPr>
          <p:cNvPr id="2" name="Title 1">
            <a:extLst>
              <a:ext uri="{FF2B5EF4-FFF2-40B4-BE49-F238E27FC236}">
                <a16:creationId xmlns:a16="http://schemas.microsoft.com/office/drawing/2014/main" id="{775DF7A8-69AE-4EAB-04C8-3A79F13430A4}"/>
              </a:ext>
            </a:extLst>
          </p:cNvPr>
          <p:cNvSpPr>
            <a:spLocks noGrp="1"/>
          </p:cNvSpPr>
          <p:nvPr>
            <p:ph type="title"/>
          </p:nvPr>
        </p:nvSpPr>
        <p:spPr>
          <a:xfrm>
            <a:off x="5997791" y="603504"/>
            <a:ext cx="5490436" cy="1527048"/>
          </a:xfrm>
        </p:spPr>
        <p:txBody>
          <a:bodyPr anchor="b">
            <a:normAutofit/>
          </a:bodyPr>
          <a:lstStyle/>
          <a:p>
            <a:r>
              <a:rPr lang="en-US" dirty="0"/>
              <a:t>Results</a:t>
            </a:r>
          </a:p>
        </p:txBody>
      </p:sp>
      <p:sp>
        <p:nvSpPr>
          <p:cNvPr id="3" name="Content Placeholder 2">
            <a:extLst>
              <a:ext uri="{FF2B5EF4-FFF2-40B4-BE49-F238E27FC236}">
                <a16:creationId xmlns:a16="http://schemas.microsoft.com/office/drawing/2014/main" id="{6286A61A-CC29-5B06-CF82-23A6EDB5B54B}"/>
              </a:ext>
            </a:extLst>
          </p:cNvPr>
          <p:cNvSpPr>
            <a:spLocks noGrp="1"/>
          </p:cNvSpPr>
          <p:nvPr>
            <p:ph idx="1"/>
          </p:nvPr>
        </p:nvSpPr>
        <p:spPr>
          <a:xfrm>
            <a:off x="6003234" y="2212848"/>
            <a:ext cx="5490436" cy="4096512"/>
          </a:xfrm>
        </p:spPr>
        <p:txBody>
          <a:bodyPr>
            <a:normAutofit/>
          </a:bodyPr>
          <a:lstStyle/>
          <a:p>
            <a:pPr marL="0" indent="0">
              <a:buNone/>
            </a:pPr>
            <a:r>
              <a:rPr lang="en-US" sz="1800" b="1" dirty="0"/>
              <a:t>Correlation between Reddit sentiment and Bitcoin price: -0:07</a:t>
            </a:r>
          </a:p>
          <a:p>
            <a:pPr marL="0" indent="0">
              <a:buNone/>
            </a:pPr>
            <a:endParaRPr lang="en-US" sz="1800" b="1" dirty="0"/>
          </a:p>
        </p:txBody>
      </p:sp>
    </p:spTree>
    <p:extLst>
      <p:ext uri="{BB962C8B-B14F-4D97-AF65-F5344CB8AC3E}">
        <p14:creationId xmlns:p14="http://schemas.microsoft.com/office/powerpoint/2010/main" val="2125181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5A92A98-187D-1D81-86FD-8D40CC69B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descr="A chart of different colored dots&#10;&#10;AI-generated content may be incorrect.">
            <a:extLst>
              <a:ext uri="{FF2B5EF4-FFF2-40B4-BE49-F238E27FC236}">
                <a16:creationId xmlns:a16="http://schemas.microsoft.com/office/drawing/2014/main" id="{7C0FAEAF-9048-81FE-1D29-254D41D75C1B}"/>
              </a:ext>
            </a:extLst>
          </p:cNvPr>
          <p:cNvPicPr>
            <a:picLocks noGrp="1" noChangeAspect="1"/>
          </p:cNvPicPr>
          <p:nvPr>
            <p:ph sz="half" idx="1"/>
          </p:nvPr>
        </p:nvPicPr>
        <p:blipFill>
          <a:blip r:embed="rId2"/>
          <a:stretch>
            <a:fillRect/>
          </a:stretch>
        </p:blipFill>
        <p:spPr>
          <a:xfrm>
            <a:off x="6210925" y="1801697"/>
            <a:ext cx="5559552" cy="3794394"/>
          </a:xfrm>
          <a:prstGeom prst="rect">
            <a:avLst/>
          </a:prstGeom>
        </p:spPr>
      </p:pic>
      <p:pic>
        <p:nvPicPr>
          <p:cNvPr id="15" name="Content Placeholder 14" descr="A graph of different colored bars&#10;&#10;AI-generated content may be incorrect.">
            <a:extLst>
              <a:ext uri="{FF2B5EF4-FFF2-40B4-BE49-F238E27FC236}">
                <a16:creationId xmlns:a16="http://schemas.microsoft.com/office/drawing/2014/main" id="{A70B9FF6-0A45-6729-8C5C-4149F1F832BA}"/>
              </a:ext>
            </a:extLst>
          </p:cNvPr>
          <p:cNvPicPr>
            <a:picLocks noGrp="1" noChangeAspect="1"/>
          </p:cNvPicPr>
          <p:nvPr>
            <p:ph sz="half" idx="2"/>
          </p:nvPr>
        </p:nvPicPr>
        <p:blipFill>
          <a:blip r:embed="rId3"/>
          <a:stretch>
            <a:fillRect/>
          </a:stretch>
        </p:blipFill>
        <p:spPr>
          <a:xfrm>
            <a:off x="492940" y="2183916"/>
            <a:ext cx="5559552" cy="3029955"/>
          </a:xfrm>
          <a:prstGeom prst="rect">
            <a:avLst/>
          </a:prstGeom>
        </p:spPr>
      </p:pic>
      <p:sp>
        <p:nvSpPr>
          <p:cNvPr id="2" name="Title 1">
            <a:extLst>
              <a:ext uri="{FF2B5EF4-FFF2-40B4-BE49-F238E27FC236}">
                <a16:creationId xmlns:a16="http://schemas.microsoft.com/office/drawing/2014/main" id="{A127DA34-19D8-E4A8-38AB-567BD6B64728}"/>
              </a:ext>
            </a:extLst>
          </p:cNvPr>
          <p:cNvSpPr>
            <a:spLocks noGrp="1"/>
          </p:cNvSpPr>
          <p:nvPr>
            <p:ph type="title"/>
          </p:nvPr>
        </p:nvSpPr>
        <p:spPr>
          <a:xfrm>
            <a:off x="492940" y="473829"/>
            <a:ext cx="11294162" cy="1170252"/>
          </a:xfrm>
        </p:spPr>
        <p:txBody>
          <a:bodyPr vert="horz" lIns="91440" tIns="45720" rIns="91440" bIns="45720" rtlCol="0" anchor="b">
            <a:normAutofit/>
          </a:bodyPr>
          <a:lstStyle/>
          <a:p>
            <a:pPr algn="ctr"/>
            <a:r>
              <a:rPr lang="en-US" sz="4000" dirty="0"/>
              <a:t>Results (cont’d)</a:t>
            </a:r>
          </a:p>
        </p:txBody>
      </p:sp>
    </p:spTree>
    <p:extLst>
      <p:ext uri="{BB962C8B-B14F-4D97-AF65-F5344CB8AC3E}">
        <p14:creationId xmlns:p14="http://schemas.microsoft.com/office/powerpoint/2010/main" val="85288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0A98-6477-E932-4557-094A0E45B7C8}"/>
              </a:ext>
            </a:extLst>
          </p:cNvPr>
          <p:cNvSpPr>
            <a:spLocks noGrp="1"/>
          </p:cNvSpPr>
          <p:nvPr>
            <p:ph type="title"/>
          </p:nvPr>
        </p:nvSpPr>
        <p:spPr/>
        <p:txBody>
          <a:bodyPr/>
          <a:lstStyle/>
          <a:p>
            <a:pPr algn="ctr"/>
            <a:r>
              <a:rPr lang="en-US" dirty="0"/>
              <a:t>Conclusions</a:t>
            </a:r>
          </a:p>
        </p:txBody>
      </p:sp>
      <p:sp>
        <p:nvSpPr>
          <p:cNvPr id="3" name="Content Placeholder 2">
            <a:extLst>
              <a:ext uri="{FF2B5EF4-FFF2-40B4-BE49-F238E27FC236}">
                <a16:creationId xmlns:a16="http://schemas.microsoft.com/office/drawing/2014/main" id="{47738961-B1B6-F50E-1949-BD0C62659833}"/>
              </a:ext>
            </a:extLst>
          </p:cNvPr>
          <p:cNvSpPr>
            <a:spLocks noGrp="1"/>
          </p:cNvSpPr>
          <p:nvPr>
            <p:ph idx="1"/>
          </p:nvPr>
        </p:nvSpPr>
        <p:spPr/>
        <p:txBody>
          <a:bodyPr>
            <a:normAutofit/>
          </a:bodyPr>
          <a:lstStyle/>
          <a:p>
            <a:r>
              <a:rPr lang="en-US" dirty="0"/>
              <a:t>There was no meaningful correlation between social media sentiment and Bitcoin prices discovered through our collected data.  With a value of -0.07, our correlation represents a very weak negative correlation, if any.</a:t>
            </a:r>
          </a:p>
          <a:p>
            <a:pPr lvl="1"/>
            <a:r>
              <a:rPr lang="en-US" sz="2000" dirty="0"/>
              <a:t>This does not match what I previously believed, which was that social media sentiment can be utilized to help predict the movement of the cryptocurrency market.  This could be due to the selected time range, which may have contributed to high volatility and variability in the data, preventing the identification of a clear and consistent relationship within the data.</a:t>
            </a:r>
          </a:p>
          <a:p>
            <a:pPr lvl="2"/>
            <a:r>
              <a:rPr lang="en-US" sz="2000" dirty="0"/>
              <a:t>Other factors, such as liquidity and market manipulation could have influenced the results as well</a:t>
            </a:r>
          </a:p>
        </p:txBody>
      </p:sp>
    </p:spTree>
    <p:extLst>
      <p:ext uri="{BB962C8B-B14F-4D97-AF65-F5344CB8AC3E}">
        <p14:creationId xmlns:p14="http://schemas.microsoft.com/office/powerpoint/2010/main" val="131780564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135</TotalTime>
  <Words>1052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VanillaVTI</vt:lpstr>
      <vt:lpstr>Mini Project: Social Media Impact on Cryptocurrency Prive Movements</vt:lpstr>
      <vt:lpstr>Research Question</vt:lpstr>
      <vt:lpstr>Tractable Data</vt:lpstr>
      <vt:lpstr>Data Retrieval</vt:lpstr>
      <vt:lpstr>Data Retrieval (cont’d)</vt:lpstr>
      <vt:lpstr>Exploratory Data Analysis</vt:lpstr>
      <vt:lpstr>Results</vt:lpstr>
      <vt:lpstr>Results (cont’d)</vt:lpstr>
      <vt:lpstr>Conclusions</vt:lpstr>
      <vt:lpstr>Implications For Stakeholders</vt:lpstr>
      <vt:lpstr>Ethical, Legal, Societal Implications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Freda</dc:creator>
  <cp:lastModifiedBy>Michael Freda</cp:lastModifiedBy>
  <cp:revision>1</cp:revision>
  <dcterms:created xsi:type="dcterms:W3CDTF">2025-02-18T10:36:24Z</dcterms:created>
  <dcterms:modified xsi:type="dcterms:W3CDTF">2025-02-18T12:52:24Z</dcterms:modified>
</cp:coreProperties>
</file>