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57" r:id="rId5"/>
    <p:sldId id="263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99C3A2-016F-E231-45F1-BE039B103725}" v="84" dt="2025-03-24T23:42:34.367"/>
    <p1510:client id="{5329AD3E-2FE1-3B60-CA86-272BB98F648B}" v="267" dt="2025-03-24T23:39:34.500"/>
    <p1510:client id="{8F48537D-E1A2-ED85-A433-074BB8ABF557}" v="5" dt="2025-03-25T12:20:57.971"/>
    <p1510:client id="{B42F8889-D26B-4747-9397-9F6396B01F6E}" v="3" dt="2025-03-24T22:23:21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2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9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3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5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9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2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5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2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5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4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5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blue-and-yellow-stephen-curry-30-jersey-basketball-nba-killer-wallpaper-eypr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tbasket.com/2017/05/ranking-top-10-snubs-from-2016-17-all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gageskidmore/47437777311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ayitusa.com/nba/2023/11/113999/wembanyama-e-pronto-per-la-nba-ma-gli-spurs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34CF0-A8D2-89B5-B5BF-801781859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68" y="841283"/>
            <a:ext cx="3465681" cy="2916472"/>
          </a:xfrm>
        </p:spPr>
        <p:txBody>
          <a:bodyPr anchor="b">
            <a:normAutofit/>
          </a:bodyPr>
          <a:lstStyle/>
          <a:p>
            <a:r>
              <a:rPr lang="en-US" sz="4100">
                <a:solidFill>
                  <a:schemeClr val="tx2"/>
                </a:solidFill>
              </a:rPr>
              <a:t>Clutch Factor Performance In The NBA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74D3A-2C14-C853-758F-B72F02984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68" y="3798144"/>
            <a:ext cx="4179740" cy="1869214"/>
          </a:xfrm>
        </p:spPr>
        <p:txBody>
          <a:bodyPr anchor="t">
            <a:normAutofit/>
          </a:bodyPr>
          <a:lstStyle/>
          <a:p>
            <a:r>
              <a:rPr lang="en-US"/>
              <a:t>Mahim </a:t>
            </a:r>
            <a:r>
              <a:rPr lang="en-US" err="1"/>
              <a:t>Dahal</a:t>
            </a:r>
            <a:r>
              <a:rPr lang="en-US"/>
              <a:t> and Michael Freda</a:t>
            </a:r>
          </a:p>
        </p:txBody>
      </p:sp>
      <p:pic>
        <p:nvPicPr>
          <p:cNvPr id="7" name="Picture 6" descr="A basketball player in blue uniform on a court with a crowd in the background&#10;&#10;Description automatically generated">
            <a:extLst>
              <a:ext uri="{FF2B5EF4-FFF2-40B4-BE49-F238E27FC236}">
                <a16:creationId xmlns:a16="http://schemas.microsoft.com/office/drawing/2014/main" id="{7B228356-EFC5-B819-6162-589381DEC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091" r="28181" b="-1"/>
          <a:stretch/>
        </p:blipFill>
        <p:spPr>
          <a:xfrm>
            <a:off x="4697608" y="751093"/>
            <a:ext cx="6641911" cy="5254670"/>
          </a:xfrm>
          <a:prstGeom prst="rect">
            <a:avLst/>
          </a:prstGeom>
        </p:spPr>
      </p:pic>
      <p:sp>
        <p:nvSpPr>
          <p:cNvPr id="30" name="Freeform: Shape 24">
            <a:extLst>
              <a:ext uri="{FF2B5EF4-FFF2-40B4-BE49-F238E27FC236}">
                <a16:creationId xmlns:a16="http://schemas.microsoft.com/office/drawing/2014/main" id="{81F0C179-4DBF-6AB9-CD0B-9224A0C88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1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CE45B-A217-EB2C-B72C-9F53BEFDB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EB9D7-F455-5177-BC1F-3192C345F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Which NBA players elevate or decline in performance during clutch-time situations, and what statistics help identify them?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23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AEE38-07F9-8E3F-A21D-7A535BF4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Of Clutch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4A7B0-93BC-E11C-D248-C69B693E2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Clutch time</a:t>
            </a:r>
            <a:r>
              <a:rPr lang="en-US">
                <a:ea typeface="+mn-lt"/>
                <a:cs typeface="+mn-lt"/>
              </a:rPr>
              <a:t> is defined as: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The last 5 minutes</a:t>
            </a:r>
            <a:r>
              <a:rPr lang="en-US">
                <a:ea typeface="+mn-lt"/>
                <a:cs typeface="+mn-lt"/>
              </a:rPr>
              <a:t> of the </a:t>
            </a:r>
            <a:r>
              <a:rPr lang="en-US" b="1">
                <a:ea typeface="+mn-lt"/>
                <a:cs typeface="+mn-lt"/>
              </a:rPr>
              <a:t>4th quarter or overtime</a:t>
            </a:r>
            <a:r>
              <a:rPr lang="en-US">
                <a:ea typeface="+mn-lt"/>
                <a:cs typeface="+mn-lt"/>
              </a:rPr>
              <a:t>,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with the score margin at 5 points or less.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This definition is used in all clutch-related endpoints of the NBA's official stats database and </a:t>
            </a:r>
            <a:r>
              <a:rPr lang="en-US" err="1">
                <a:latin typeface="Consolas"/>
              </a:rPr>
              <a:t>nba_api</a:t>
            </a:r>
            <a:r>
              <a:rPr lang="en-US">
                <a:ea typeface="+mn-lt"/>
                <a:cs typeface="+mn-lt"/>
              </a:rPr>
              <a:t>, including:</a:t>
            </a:r>
            <a:endParaRPr lang="en-US"/>
          </a:p>
          <a:p>
            <a:r>
              <a:rPr lang="en-US" err="1">
                <a:latin typeface="Consolas"/>
              </a:rPr>
              <a:t>PlayerDashboardByClutch</a:t>
            </a:r>
            <a:endParaRPr lang="en-US" err="1"/>
          </a:p>
          <a:p>
            <a:r>
              <a:rPr lang="en-US" err="1">
                <a:latin typeface="Consolas"/>
              </a:rPr>
              <a:t>TeamDashboardByClutch</a:t>
            </a:r>
            <a:endParaRPr lang="en-US" err="1"/>
          </a:p>
          <a:p>
            <a:r>
              <a:rPr lang="en-US" err="1">
                <a:latin typeface="Consolas"/>
              </a:rPr>
              <a:t>LeagueDashPlayerClutch</a:t>
            </a:r>
            <a:endParaRPr lang="en-US" err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5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0D103-16E4-128B-5815-72CC1BDD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754880" cy="1463040"/>
          </a:xfrm>
        </p:spPr>
        <p:txBody>
          <a:bodyPr>
            <a:normAutofit/>
          </a:bodyPr>
          <a:lstStyle/>
          <a:p>
            <a:r>
              <a:rPr lang="en-US"/>
              <a:t>Data Sources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67296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ADFDF-EC16-E006-A2B8-F63CA25F8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4672584" cy="3767328"/>
          </a:xfrm>
        </p:spPr>
        <p:txBody>
          <a:bodyPr>
            <a:normAutofit/>
          </a:bodyPr>
          <a:lstStyle/>
          <a:p>
            <a:r>
              <a:rPr lang="en-US"/>
              <a:t>NBA API (python package). provides player-level box scores, clutch-time stats, and advanced metrics.</a:t>
            </a:r>
          </a:p>
          <a:p>
            <a:pPr marL="0" indent="0">
              <a:buNone/>
            </a:pPr>
            <a:r>
              <a:rPr lang="en-US"/>
              <a:t>Data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Clutch-time player stats (via </a:t>
            </a:r>
            <a:r>
              <a:rPr lang="en-US" err="1"/>
              <a:t>PlayerDashboardByClutch</a:t>
            </a:r>
            <a:r>
              <a:rPr lang="en-US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Regular season averages (via </a:t>
            </a:r>
            <a:r>
              <a:rPr lang="en-US" err="1"/>
              <a:t>LeagueLeaders</a:t>
            </a:r>
            <a:r>
              <a:rPr lang="en-US"/>
              <a:t>)</a:t>
            </a:r>
          </a:p>
          <a:p>
            <a:r>
              <a:rPr lang="en-US"/>
              <a:t>🗓️ Season: 2023–24 Regular Season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 descr="A person in a basketball jersey pointing at something&#10;&#10;Description automatically generated">
            <a:extLst>
              <a:ext uri="{FF2B5EF4-FFF2-40B4-BE49-F238E27FC236}">
                <a16:creationId xmlns:a16="http://schemas.microsoft.com/office/drawing/2014/main" id="{9DD2752B-7406-7FAA-336C-6906BD01E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329" r="20078" b="-2"/>
          <a:stretch/>
        </p:blipFill>
        <p:spPr>
          <a:xfrm>
            <a:off x="5958018" y="508090"/>
            <a:ext cx="5709726" cy="58469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1E3306-8F08-0D02-974D-4E4DB0D5DC04}"/>
              </a:ext>
            </a:extLst>
          </p:cNvPr>
          <p:cNvSpPr txBox="1"/>
          <p:nvPr/>
        </p:nvSpPr>
        <p:spPr>
          <a:xfrm>
            <a:off x="9040102" y="6155024"/>
            <a:ext cx="26276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footbasket.com/2017/05/ranking-top-10-snubs-from-2016-17-all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02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20888B-4EA5-E0E8-6D52-7733E1E77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6B5A8BF-0680-F9A7-27B1-3971EC934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73089D-EA23-9399-1785-6B660AA3E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76" r="2" b="2"/>
          <a:stretch/>
        </p:blipFill>
        <p:spPr>
          <a:xfrm>
            <a:off x="4119154" y="965741"/>
            <a:ext cx="7559627" cy="45226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452C37-8DC3-E125-4323-A6097696D1AC}"/>
              </a:ext>
            </a:extLst>
          </p:cNvPr>
          <p:cNvSpPr txBox="1"/>
          <p:nvPr/>
        </p:nvSpPr>
        <p:spPr>
          <a:xfrm>
            <a:off x="510459" y="1256906"/>
            <a:ext cx="3350721" cy="50321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Damian Lillard</a:t>
            </a:r>
            <a:r>
              <a:rPr lang="en-US">
                <a:ea typeface="+mn-lt"/>
                <a:cs typeface="+mn-lt"/>
              </a:rPr>
              <a:t> leads all players with the biggest improvement in FG% in clutch situations.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Jalen Brunson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b="1">
                <a:ea typeface="+mn-lt"/>
                <a:cs typeface="+mn-lt"/>
              </a:rPr>
              <a:t>Kevin Durant</a:t>
            </a:r>
            <a:r>
              <a:rPr lang="en-US">
                <a:ea typeface="+mn-lt"/>
                <a:cs typeface="+mn-lt"/>
              </a:rPr>
              <a:t>, and </a:t>
            </a:r>
            <a:r>
              <a:rPr lang="en-US" b="1">
                <a:ea typeface="+mn-lt"/>
                <a:cs typeface="+mn-lt"/>
              </a:rPr>
              <a:t>DeMar DeRozan</a:t>
            </a:r>
            <a:r>
              <a:rPr lang="en-US">
                <a:ea typeface="+mn-lt"/>
                <a:cs typeface="+mn-lt"/>
              </a:rPr>
              <a:t> also perform better under pressure.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❌ </a:t>
            </a:r>
            <a:r>
              <a:rPr lang="en-US" b="1">
                <a:ea typeface="+mn-lt"/>
                <a:cs typeface="+mn-lt"/>
              </a:rPr>
              <a:t>Luka Dončić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b="1">
                <a:ea typeface="+mn-lt"/>
                <a:cs typeface="+mn-lt"/>
              </a:rPr>
              <a:t>Paul George</a:t>
            </a:r>
            <a:r>
              <a:rPr lang="en-US">
                <a:ea typeface="+mn-lt"/>
                <a:cs typeface="+mn-lt"/>
              </a:rPr>
              <a:t>, and </a:t>
            </a:r>
            <a:r>
              <a:rPr lang="en-US" b="1">
                <a:ea typeface="+mn-lt"/>
                <a:cs typeface="+mn-lt"/>
              </a:rPr>
              <a:t>Dejounte Murray</a:t>
            </a:r>
            <a:r>
              <a:rPr lang="en-US">
                <a:ea typeface="+mn-lt"/>
                <a:cs typeface="+mn-lt"/>
              </a:rPr>
              <a:t> show the </a:t>
            </a:r>
            <a:r>
              <a:rPr lang="en-US" b="1">
                <a:ea typeface="+mn-lt"/>
                <a:cs typeface="+mn-lt"/>
              </a:rPr>
              <a:t>largest drop-offs</a:t>
            </a:r>
            <a:r>
              <a:rPr lang="en-US">
                <a:ea typeface="+mn-lt"/>
                <a:cs typeface="+mn-lt"/>
              </a:rPr>
              <a:t> in clutch FG%.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⚖️ Helps identify players whose reputations may </a:t>
            </a:r>
            <a:r>
              <a:rPr lang="en-US" b="1">
                <a:ea typeface="+mn-lt"/>
                <a:cs typeface="+mn-lt"/>
              </a:rPr>
              <a:t>not match</a:t>
            </a:r>
            <a:r>
              <a:rPr lang="en-US">
                <a:ea typeface="+mn-lt"/>
                <a:cs typeface="+mn-lt"/>
              </a:rPr>
              <a:t> their actual performance in key moments.</a:t>
            </a:r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4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820888B-4EA5-E0E8-6D52-7733E1E77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6B5A8BF-0680-F9A7-27B1-3971EC934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graph of a number of different colored bars&#10;&#10;AI-generated content may be incorrect.">
            <a:extLst>
              <a:ext uri="{FF2B5EF4-FFF2-40B4-BE49-F238E27FC236}">
                <a16:creationId xmlns:a16="http://schemas.microsoft.com/office/drawing/2014/main" id="{23ED7C64-97D0-7168-6AEE-0B54701DA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76" r="2" b="2"/>
          <a:stretch/>
        </p:blipFill>
        <p:spPr>
          <a:xfrm>
            <a:off x="4119154" y="965741"/>
            <a:ext cx="7559627" cy="47227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912FAA-7543-E03E-3763-F284B26E4FCF}"/>
              </a:ext>
            </a:extLst>
          </p:cNvPr>
          <p:cNvSpPr txBox="1"/>
          <p:nvPr/>
        </p:nvSpPr>
        <p:spPr>
          <a:xfrm>
            <a:off x="474133" y="1100666"/>
            <a:ext cx="3285066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Paolo Banchero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b="1">
                <a:ea typeface="+mn-lt"/>
                <a:cs typeface="+mn-lt"/>
              </a:rPr>
              <a:t>Shai Gilgeous-Alexander</a:t>
            </a:r>
            <a:r>
              <a:rPr lang="en-US">
                <a:ea typeface="+mn-lt"/>
                <a:cs typeface="+mn-lt"/>
              </a:rPr>
              <a:t>, and </a:t>
            </a:r>
            <a:r>
              <a:rPr lang="en-US" b="1">
                <a:ea typeface="+mn-lt"/>
                <a:cs typeface="+mn-lt"/>
              </a:rPr>
              <a:t>Anthony Davis</a:t>
            </a:r>
            <a:r>
              <a:rPr lang="en-US">
                <a:ea typeface="+mn-lt"/>
                <a:cs typeface="+mn-lt"/>
              </a:rPr>
              <a:t> increase their scoring rate in clutch moments.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❌ </a:t>
            </a:r>
            <a:r>
              <a:rPr lang="en-US" b="1">
                <a:ea typeface="+mn-lt"/>
                <a:cs typeface="+mn-lt"/>
              </a:rPr>
              <a:t>Luka Dončić</a:t>
            </a:r>
            <a:r>
              <a:rPr lang="en-US">
                <a:ea typeface="+mn-lt"/>
                <a:cs typeface="+mn-lt"/>
              </a:rPr>
              <a:t> and </a:t>
            </a:r>
            <a:r>
              <a:rPr lang="en-US" b="1">
                <a:ea typeface="+mn-lt"/>
                <a:cs typeface="+mn-lt"/>
              </a:rPr>
              <a:t>Paul George</a:t>
            </a:r>
            <a:r>
              <a:rPr lang="en-US">
                <a:ea typeface="+mn-lt"/>
                <a:cs typeface="+mn-lt"/>
              </a:rPr>
              <a:t> again show the biggest declines — both in FG% and scoring rate.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🔁 Some players like </a:t>
            </a:r>
            <a:r>
              <a:rPr lang="en-US" b="1">
                <a:ea typeface="+mn-lt"/>
                <a:cs typeface="+mn-lt"/>
              </a:rPr>
              <a:t>Kevin Durant</a:t>
            </a:r>
            <a:r>
              <a:rPr lang="en-US">
                <a:ea typeface="+mn-lt"/>
                <a:cs typeface="+mn-lt"/>
              </a:rPr>
              <a:t> and </a:t>
            </a:r>
            <a:r>
              <a:rPr lang="en-US" b="1">
                <a:ea typeface="+mn-lt"/>
                <a:cs typeface="+mn-lt"/>
              </a:rPr>
              <a:t>Jayson Tatum</a:t>
            </a:r>
            <a:r>
              <a:rPr lang="en-US">
                <a:ea typeface="+mn-lt"/>
                <a:cs typeface="+mn-lt"/>
              </a:rPr>
              <a:t> stay relatively consistent in both metrics.</a:t>
            </a:r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61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D70A-2D2D-1E54-9956-BBFCF817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we plan on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EFDEB-E4BA-DF2C-6E47-FA7A3110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Random Forest Model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Provide important insights into which features are most important for determining what makes a player "clutch"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Works well with the selected dataset, which contains over a dozen unique statistics for a given player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Convenient to implement and tune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Unlike other models (e.g., logistic regression or SVM), Random Forest doesn't require special data preprocessing.</a:t>
            </a:r>
            <a:endParaRPr lang="en-US"/>
          </a:p>
        </p:txBody>
      </p:sp>
      <p:pic>
        <p:nvPicPr>
          <p:cNvPr id="4" name="Picture 3" descr="A group of black text&#10;&#10;AI-generated content may be incorrect.">
            <a:extLst>
              <a:ext uri="{FF2B5EF4-FFF2-40B4-BE49-F238E27FC236}">
                <a16:creationId xmlns:a16="http://schemas.microsoft.com/office/drawing/2014/main" id="{9A13A545-07D2-9F1C-AA29-B14BD5DA9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4785649"/>
            <a:ext cx="9372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92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1075C-CB31-DD99-91E2-A168B53DE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754880" cy="1463040"/>
          </a:xfrm>
        </p:spPr>
        <p:txBody>
          <a:bodyPr>
            <a:normAutofit/>
          </a:bodyPr>
          <a:lstStyle/>
          <a:p>
            <a:r>
              <a:rPr lang="en-US"/>
              <a:t>Implications For Stakeholders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67296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58FDF-0E34-B524-BBE8-D43DA5073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4672584" cy="37673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b="1"/>
              <a:t>🔹 For Teams &amp; Coaches</a:t>
            </a:r>
            <a:endParaRPr lang="en-US" sz="140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/>
              <a:t>Identify who to trust with the ball in the final minutes.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/>
              <a:t>Support contract, trade, or lineup decisions with data.</a:t>
            </a:r>
          </a:p>
          <a:p>
            <a:pPr>
              <a:lnSpc>
                <a:spcPct val="100000"/>
              </a:lnSpc>
            </a:pPr>
            <a:r>
              <a:rPr lang="en-US" sz="1400" b="1"/>
              <a:t>🔹 For Analysts &amp; Media</a:t>
            </a:r>
            <a:endParaRPr lang="en-US" sz="140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/>
              <a:t>Challenge media-driven narratives with statistical evidence.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/>
              <a:t>Highlight underappreciated clutch performers.</a:t>
            </a:r>
          </a:p>
          <a:p>
            <a:pPr>
              <a:lnSpc>
                <a:spcPct val="100000"/>
              </a:lnSpc>
            </a:pPr>
            <a:r>
              <a:rPr lang="en-US" sz="1400" b="1"/>
              <a:t>🔹 For Fans &amp; Fantasy Players</a:t>
            </a:r>
            <a:endParaRPr lang="en-US" sz="140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/>
              <a:t>Better understanding of which players deliver when it counts.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/>
              <a:t>Data-driven basis for fan discussions and player rankings.</a:t>
            </a:r>
          </a:p>
          <a:p>
            <a:pPr>
              <a:lnSpc>
                <a:spcPct val="100000"/>
              </a:lnSpc>
            </a:pPr>
            <a:endParaRPr lang="en-US" sz="1400"/>
          </a:p>
        </p:txBody>
      </p:sp>
      <p:pic>
        <p:nvPicPr>
          <p:cNvPr id="5" name="Picture 4" descr="A person in a suit holding a microphone&#10;&#10;Description automatically generated">
            <a:extLst>
              <a:ext uri="{FF2B5EF4-FFF2-40B4-BE49-F238E27FC236}">
                <a16:creationId xmlns:a16="http://schemas.microsoft.com/office/drawing/2014/main" id="{AB2A50C2-94CC-7F45-1169-B9D53488D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783" r="17034" b="1"/>
          <a:stretch/>
        </p:blipFill>
        <p:spPr>
          <a:xfrm>
            <a:off x="5958018" y="508090"/>
            <a:ext cx="5709726" cy="58469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393737-C32C-A70D-34A8-7AFBA96511A9}"/>
              </a:ext>
            </a:extLst>
          </p:cNvPr>
          <p:cNvSpPr txBox="1"/>
          <p:nvPr/>
        </p:nvSpPr>
        <p:spPr>
          <a:xfrm>
            <a:off x="9219638" y="6155024"/>
            <a:ext cx="244810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flickr.com/photos/gageskidmore/474377773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49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C7EA9-9030-5639-A61C-7EB8CE4CD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0216" cy="13258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Ethical, Legal, Societal Implications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71C494-8107-3D61-D611-4FBC7C22A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3612" y="611650"/>
            <a:ext cx="41605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Picture 4" descr="A basketball player with his arms up&#10;&#10;Description automatically generated">
            <a:extLst>
              <a:ext uri="{FF2B5EF4-FFF2-40B4-BE49-F238E27FC236}">
                <a16:creationId xmlns:a16="http://schemas.microsoft.com/office/drawing/2014/main" id="{87B77541-5147-FD84-3354-E0492CDBE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7867" y="2812419"/>
            <a:ext cx="6281928" cy="35335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F6FCB-2752-9BD2-E4F8-C98ED14AA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224" y="1088136"/>
            <a:ext cx="4160520" cy="5257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🔹 Ethical Use of Data</a:t>
            </a:r>
            <a:endParaRPr lang="en-US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All data used is from public APIs and official sources.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No private or restricted information involved.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🔹 Reducing Bias</a:t>
            </a:r>
            <a:endParaRPr lang="en-US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Analysis based on stats, not reputation or media coverage.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Seeks to highlight players who are overlooked by traditional narratives.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🔹 Fair Representation</a:t>
            </a:r>
            <a:endParaRPr lang="en-US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Includes both stars and rising talents in the </a:t>
            </a:r>
            <a:r>
              <a:rPr lang="en-US"/>
              <a:t>evaluation</a:t>
            </a:r>
            <a:endParaRPr lang="en-US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Provides a more equitable look at performance under pressure.</a:t>
            </a:r>
          </a:p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1473B-C503-19AA-1BC6-45A82B382C80}"/>
              </a:ext>
            </a:extLst>
          </p:cNvPr>
          <p:cNvSpPr txBox="1"/>
          <p:nvPr/>
        </p:nvSpPr>
        <p:spPr>
          <a:xfrm>
            <a:off x="4172153" y="6145948"/>
            <a:ext cx="26276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playitusa.com/nba/2023/11/113999/wembanyama-e-pronto-per-la-nba-ma-gli-spur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002806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GestaltVTI</vt:lpstr>
      <vt:lpstr>Clutch Factor Performance In The NBA</vt:lpstr>
      <vt:lpstr>Research Question</vt:lpstr>
      <vt:lpstr>Definition Of Clutch</vt:lpstr>
      <vt:lpstr>Data Sources</vt:lpstr>
      <vt:lpstr>PowerPoint Presentation</vt:lpstr>
      <vt:lpstr>PowerPoint Presentation</vt:lpstr>
      <vt:lpstr>Model we plan on using</vt:lpstr>
      <vt:lpstr>Implications For Stakeholders</vt:lpstr>
      <vt:lpstr>Ethical, Legal, Societal Implications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Clutch Factor Performance In The NBA</dc:title>
  <dc:creator>Dahal, Mahim</dc:creator>
  <cp:revision>9</cp:revision>
  <dcterms:created xsi:type="dcterms:W3CDTF">2025-03-24T21:38:20Z</dcterms:created>
  <dcterms:modified xsi:type="dcterms:W3CDTF">2025-03-25T12:22:07Z</dcterms:modified>
</cp:coreProperties>
</file>