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71" r:id="rId11"/>
    <p:sldId id="273" r:id="rId12"/>
    <p:sldId id="272" r:id="rId13"/>
    <p:sldId id="268" r:id="rId14"/>
    <p:sldId id="270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4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70B468-1368-41B0-92BB-90F62412FF5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79B35EA-5B17-4DBE-98DE-B12BC700D6EB}">
      <dgm:prSet/>
      <dgm:spPr/>
      <dgm:t>
        <a:bodyPr/>
        <a:lstStyle/>
        <a:p>
          <a:r>
            <a:rPr lang="en-US"/>
            <a:t>Privacy and Data Protection</a:t>
          </a:r>
        </a:p>
      </dgm:t>
    </dgm:pt>
    <dgm:pt modelId="{C7BB6920-5076-49DB-83D0-CA149077A322}" type="parTrans" cxnId="{7378EE41-B095-4B64-8BDC-16494836CB92}">
      <dgm:prSet/>
      <dgm:spPr/>
      <dgm:t>
        <a:bodyPr/>
        <a:lstStyle/>
        <a:p>
          <a:endParaRPr lang="en-US"/>
        </a:p>
      </dgm:t>
    </dgm:pt>
    <dgm:pt modelId="{AB9D1A3F-C905-41B5-A433-CE978C4377CE}" type="sibTrans" cxnId="{7378EE41-B095-4B64-8BDC-16494836CB92}">
      <dgm:prSet/>
      <dgm:spPr/>
      <dgm:t>
        <a:bodyPr/>
        <a:lstStyle/>
        <a:p>
          <a:endParaRPr lang="en-US"/>
        </a:p>
      </dgm:t>
    </dgm:pt>
    <dgm:pt modelId="{05F32B94-B9E1-419F-9091-0218BF42D9BD}">
      <dgm:prSet/>
      <dgm:spPr/>
      <dgm:t>
        <a:bodyPr/>
        <a:lstStyle/>
        <a:p>
          <a:r>
            <a:rPr lang="en-US"/>
            <a:t>Any type of breach could put vital customer information at risk</a:t>
          </a:r>
        </a:p>
      </dgm:t>
    </dgm:pt>
    <dgm:pt modelId="{BB45B535-6B0A-4D2B-AAD2-4BDAF44B0919}" type="parTrans" cxnId="{23E0817B-2246-4B6E-81E9-88F7667F1FEC}">
      <dgm:prSet/>
      <dgm:spPr/>
      <dgm:t>
        <a:bodyPr/>
        <a:lstStyle/>
        <a:p>
          <a:endParaRPr lang="en-US"/>
        </a:p>
      </dgm:t>
    </dgm:pt>
    <dgm:pt modelId="{BF110B61-E43F-438D-9F2E-2916C696D377}" type="sibTrans" cxnId="{23E0817B-2246-4B6E-81E9-88F7667F1FEC}">
      <dgm:prSet/>
      <dgm:spPr/>
      <dgm:t>
        <a:bodyPr/>
        <a:lstStyle/>
        <a:p>
          <a:endParaRPr lang="en-US"/>
        </a:p>
      </dgm:t>
    </dgm:pt>
    <dgm:pt modelId="{1F21F294-0A5D-435B-8568-0DFCD6CAD0D7}">
      <dgm:prSet/>
      <dgm:spPr/>
      <dgm:t>
        <a:bodyPr/>
        <a:lstStyle/>
        <a:p>
          <a:r>
            <a:rPr lang="en-US"/>
            <a:t>There will be a lot of important, personal information put into the hands of a model or a data scientist</a:t>
          </a:r>
        </a:p>
      </dgm:t>
    </dgm:pt>
    <dgm:pt modelId="{0DFD9499-4B60-433E-A140-DEE914562FE5}" type="parTrans" cxnId="{0B96236D-36FB-4039-ABC7-A70ACF9DA627}">
      <dgm:prSet/>
      <dgm:spPr/>
      <dgm:t>
        <a:bodyPr/>
        <a:lstStyle/>
        <a:p>
          <a:endParaRPr lang="en-US"/>
        </a:p>
      </dgm:t>
    </dgm:pt>
    <dgm:pt modelId="{98CE18AC-E3FB-456F-9A62-1C876F5646C6}" type="sibTrans" cxnId="{0B96236D-36FB-4039-ABC7-A70ACF9DA627}">
      <dgm:prSet/>
      <dgm:spPr/>
      <dgm:t>
        <a:bodyPr/>
        <a:lstStyle/>
        <a:p>
          <a:endParaRPr lang="en-US"/>
        </a:p>
      </dgm:t>
    </dgm:pt>
    <dgm:pt modelId="{42DC6556-8123-4647-A825-F6BEED3A3FD8}">
      <dgm:prSet/>
      <dgm:spPr/>
      <dgm:t>
        <a:bodyPr/>
        <a:lstStyle/>
        <a:p>
          <a:r>
            <a:rPr lang="en-US"/>
            <a:t>Bias within the Model:</a:t>
          </a:r>
        </a:p>
      </dgm:t>
    </dgm:pt>
    <dgm:pt modelId="{3A5F710E-31AF-476A-BCA3-8B84EEE1739F}" type="parTrans" cxnId="{7840E207-FDC7-4EA8-BF13-9AA9617E44A6}">
      <dgm:prSet/>
      <dgm:spPr/>
      <dgm:t>
        <a:bodyPr/>
        <a:lstStyle/>
        <a:p>
          <a:endParaRPr lang="en-US"/>
        </a:p>
      </dgm:t>
    </dgm:pt>
    <dgm:pt modelId="{3D9A3CC3-9D5C-485C-A7E6-AA02C620F0F6}" type="sibTrans" cxnId="{7840E207-FDC7-4EA8-BF13-9AA9617E44A6}">
      <dgm:prSet/>
      <dgm:spPr/>
      <dgm:t>
        <a:bodyPr/>
        <a:lstStyle/>
        <a:p>
          <a:endParaRPr lang="en-US"/>
        </a:p>
      </dgm:t>
    </dgm:pt>
    <dgm:pt modelId="{131CE65D-F303-4304-A22A-8073ADAA36AA}">
      <dgm:prSet/>
      <dgm:spPr/>
      <dgm:t>
        <a:bodyPr/>
        <a:lstStyle/>
        <a:p>
          <a:r>
            <a:rPr lang="en-US"/>
            <a:t>The model could flag disproportionately for certain gender or ethnic groups.</a:t>
          </a:r>
        </a:p>
      </dgm:t>
    </dgm:pt>
    <dgm:pt modelId="{8BFF8E93-8D00-4D74-A883-3DEF23981D24}" type="parTrans" cxnId="{A1BDD7C3-618C-4DC9-A9A9-2A3B87452110}">
      <dgm:prSet/>
      <dgm:spPr/>
      <dgm:t>
        <a:bodyPr/>
        <a:lstStyle/>
        <a:p>
          <a:endParaRPr lang="en-US"/>
        </a:p>
      </dgm:t>
    </dgm:pt>
    <dgm:pt modelId="{E18CF9CD-DB72-4494-A643-56039186161F}" type="sibTrans" cxnId="{A1BDD7C3-618C-4DC9-A9A9-2A3B87452110}">
      <dgm:prSet/>
      <dgm:spPr/>
      <dgm:t>
        <a:bodyPr/>
        <a:lstStyle/>
        <a:p>
          <a:endParaRPr lang="en-US"/>
        </a:p>
      </dgm:t>
    </dgm:pt>
    <dgm:pt modelId="{87EBDD04-A292-4B53-BE13-072FC0B124B7}">
      <dgm:prSet/>
      <dgm:spPr/>
      <dgm:t>
        <a:bodyPr/>
        <a:lstStyle/>
        <a:p>
          <a:r>
            <a:rPr lang="en-US"/>
            <a:t>The model could look at historical data and create bias.</a:t>
          </a:r>
        </a:p>
      </dgm:t>
    </dgm:pt>
    <dgm:pt modelId="{2F4593AD-D521-4E63-B265-89730F299973}" type="parTrans" cxnId="{4E621CF5-928A-4864-A21C-2191F3EEEE69}">
      <dgm:prSet/>
      <dgm:spPr/>
      <dgm:t>
        <a:bodyPr/>
        <a:lstStyle/>
        <a:p>
          <a:endParaRPr lang="en-US"/>
        </a:p>
      </dgm:t>
    </dgm:pt>
    <dgm:pt modelId="{9661A01E-EB84-4A61-BE89-F7EE022AC155}" type="sibTrans" cxnId="{4E621CF5-928A-4864-A21C-2191F3EEEE69}">
      <dgm:prSet/>
      <dgm:spPr/>
      <dgm:t>
        <a:bodyPr/>
        <a:lstStyle/>
        <a:p>
          <a:endParaRPr lang="en-US"/>
        </a:p>
      </dgm:t>
    </dgm:pt>
    <dgm:pt modelId="{058E93E1-0F5D-4322-933A-1E4A78349BFD}">
      <dgm:prSet/>
      <dgm:spPr/>
      <dgm:t>
        <a:bodyPr/>
        <a:lstStyle/>
        <a:p>
          <a:r>
            <a:rPr lang="en-US"/>
            <a:t>Geographical modeling could unfairly target certain groups as well. </a:t>
          </a:r>
        </a:p>
      </dgm:t>
    </dgm:pt>
    <dgm:pt modelId="{F8D45F0D-B47A-4072-9F2F-106D3D8725FA}" type="parTrans" cxnId="{78208878-F4F4-4980-BDEC-56B07B27B338}">
      <dgm:prSet/>
      <dgm:spPr/>
      <dgm:t>
        <a:bodyPr/>
        <a:lstStyle/>
        <a:p>
          <a:endParaRPr lang="en-US"/>
        </a:p>
      </dgm:t>
    </dgm:pt>
    <dgm:pt modelId="{3FBE380A-0BB6-4105-B13B-A34B19D94E51}" type="sibTrans" cxnId="{78208878-F4F4-4980-BDEC-56B07B27B338}">
      <dgm:prSet/>
      <dgm:spPr/>
      <dgm:t>
        <a:bodyPr/>
        <a:lstStyle/>
        <a:p>
          <a:endParaRPr lang="en-US"/>
        </a:p>
      </dgm:t>
    </dgm:pt>
    <dgm:pt modelId="{4DE7E8DA-C97A-4D9B-ACA6-441C9D8D7A4D}" type="pres">
      <dgm:prSet presAssocID="{A270B468-1368-41B0-92BB-90F62412FF55}" presName="linear" presStyleCnt="0">
        <dgm:presLayoutVars>
          <dgm:dir/>
          <dgm:animLvl val="lvl"/>
          <dgm:resizeHandles val="exact"/>
        </dgm:presLayoutVars>
      </dgm:prSet>
      <dgm:spPr/>
    </dgm:pt>
    <dgm:pt modelId="{41A7DA72-F6DB-4D3C-80B8-113C27A9AC79}" type="pres">
      <dgm:prSet presAssocID="{379B35EA-5B17-4DBE-98DE-B12BC700D6EB}" presName="parentLin" presStyleCnt="0"/>
      <dgm:spPr/>
    </dgm:pt>
    <dgm:pt modelId="{8B6BAEEC-2A01-4092-951A-D1FA62FECEB7}" type="pres">
      <dgm:prSet presAssocID="{379B35EA-5B17-4DBE-98DE-B12BC700D6EB}" presName="parentLeftMargin" presStyleLbl="node1" presStyleIdx="0" presStyleCnt="2"/>
      <dgm:spPr/>
    </dgm:pt>
    <dgm:pt modelId="{5C2C0DF0-134D-4F1C-8776-8FE6B0439ADA}" type="pres">
      <dgm:prSet presAssocID="{379B35EA-5B17-4DBE-98DE-B12BC700D6E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19097F6-B53B-4169-A638-1A72D7B904A1}" type="pres">
      <dgm:prSet presAssocID="{379B35EA-5B17-4DBE-98DE-B12BC700D6EB}" presName="negativeSpace" presStyleCnt="0"/>
      <dgm:spPr/>
    </dgm:pt>
    <dgm:pt modelId="{33E17B1C-D559-40F8-861D-E428C4EECF42}" type="pres">
      <dgm:prSet presAssocID="{379B35EA-5B17-4DBE-98DE-B12BC700D6EB}" presName="childText" presStyleLbl="conFgAcc1" presStyleIdx="0" presStyleCnt="2">
        <dgm:presLayoutVars>
          <dgm:bulletEnabled val="1"/>
        </dgm:presLayoutVars>
      </dgm:prSet>
      <dgm:spPr/>
    </dgm:pt>
    <dgm:pt modelId="{F6D6056F-B01A-424B-8C1F-25ACFC7D919C}" type="pres">
      <dgm:prSet presAssocID="{AB9D1A3F-C905-41B5-A433-CE978C4377CE}" presName="spaceBetweenRectangles" presStyleCnt="0"/>
      <dgm:spPr/>
    </dgm:pt>
    <dgm:pt modelId="{AEF3BFFA-835D-49D8-B804-E5ECB4F75441}" type="pres">
      <dgm:prSet presAssocID="{42DC6556-8123-4647-A825-F6BEED3A3FD8}" presName="parentLin" presStyleCnt="0"/>
      <dgm:spPr/>
    </dgm:pt>
    <dgm:pt modelId="{3F6C4DB8-D0BB-4253-8081-8501BB7D407F}" type="pres">
      <dgm:prSet presAssocID="{42DC6556-8123-4647-A825-F6BEED3A3FD8}" presName="parentLeftMargin" presStyleLbl="node1" presStyleIdx="0" presStyleCnt="2"/>
      <dgm:spPr/>
    </dgm:pt>
    <dgm:pt modelId="{E6A18A17-2C3D-451A-A09D-195AFF93388E}" type="pres">
      <dgm:prSet presAssocID="{42DC6556-8123-4647-A825-F6BEED3A3FD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7ABDD74-7A22-4392-BCBE-C82E22A41E24}" type="pres">
      <dgm:prSet presAssocID="{42DC6556-8123-4647-A825-F6BEED3A3FD8}" presName="negativeSpace" presStyleCnt="0"/>
      <dgm:spPr/>
    </dgm:pt>
    <dgm:pt modelId="{D78B5493-C928-4842-B96C-DAD574E7FBFB}" type="pres">
      <dgm:prSet presAssocID="{42DC6556-8123-4647-A825-F6BEED3A3FD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840E207-FDC7-4EA8-BF13-9AA9617E44A6}" srcId="{A270B468-1368-41B0-92BB-90F62412FF55}" destId="{42DC6556-8123-4647-A825-F6BEED3A3FD8}" srcOrd="1" destOrd="0" parTransId="{3A5F710E-31AF-476A-BCA3-8B84EEE1739F}" sibTransId="{3D9A3CC3-9D5C-485C-A7E6-AA02C620F0F6}"/>
    <dgm:cxn modelId="{2B24E01A-8A5D-4646-A52C-24370E95DA2C}" type="presOf" srcId="{131CE65D-F303-4304-A22A-8073ADAA36AA}" destId="{D78B5493-C928-4842-B96C-DAD574E7FBFB}" srcOrd="0" destOrd="0" presId="urn:microsoft.com/office/officeart/2005/8/layout/list1"/>
    <dgm:cxn modelId="{7378EE41-B095-4B64-8BDC-16494836CB92}" srcId="{A270B468-1368-41B0-92BB-90F62412FF55}" destId="{379B35EA-5B17-4DBE-98DE-B12BC700D6EB}" srcOrd="0" destOrd="0" parTransId="{C7BB6920-5076-49DB-83D0-CA149077A322}" sibTransId="{AB9D1A3F-C905-41B5-A433-CE978C4377CE}"/>
    <dgm:cxn modelId="{0B96236D-36FB-4039-ABC7-A70ACF9DA627}" srcId="{379B35EA-5B17-4DBE-98DE-B12BC700D6EB}" destId="{1F21F294-0A5D-435B-8568-0DFCD6CAD0D7}" srcOrd="1" destOrd="0" parTransId="{0DFD9499-4B60-433E-A140-DEE914562FE5}" sibTransId="{98CE18AC-E3FB-456F-9A62-1C876F5646C6}"/>
    <dgm:cxn modelId="{DB0E5771-09E9-4EF3-8502-B159C57C650D}" type="presOf" srcId="{1F21F294-0A5D-435B-8568-0DFCD6CAD0D7}" destId="{33E17B1C-D559-40F8-861D-E428C4EECF42}" srcOrd="0" destOrd="1" presId="urn:microsoft.com/office/officeart/2005/8/layout/list1"/>
    <dgm:cxn modelId="{78208878-F4F4-4980-BDEC-56B07B27B338}" srcId="{42DC6556-8123-4647-A825-F6BEED3A3FD8}" destId="{058E93E1-0F5D-4322-933A-1E4A78349BFD}" srcOrd="2" destOrd="0" parTransId="{F8D45F0D-B47A-4072-9F2F-106D3D8725FA}" sibTransId="{3FBE380A-0BB6-4105-B13B-A34B19D94E51}"/>
    <dgm:cxn modelId="{23E0817B-2246-4B6E-81E9-88F7667F1FEC}" srcId="{379B35EA-5B17-4DBE-98DE-B12BC700D6EB}" destId="{05F32B94-B9E1-419F-9091-0218BF42D9BD}" srcOrd="0" destOrd="0" parTransId="{BB45B535-6B0A-4D2B-AAD2-4BDAF44B0919}" sibTransId="{BF110B61-E43F-438D-9F2E-2916C696D377}"/>
    <dgm:cxn modelId="{4138CD81-2CD3-4A07-9041-13307F925A2A}" type="presOf" srcId="{42DC6556-8123-4647-A825-F6BEED3A3FD8}" destId="{E6A18A17-2C3D-451A-A09D-195AFF93388E}" srcOrd="1" destOrd="0" presId="urn:microsoft.com/office/officeart/2005/8/layout/list1"/>
    <dgm:cxn modelId="{CBBFF182-4194-4898-A770-A1382D418400}" type="presOf" srcId="{058E93E1-0F5D-4322-933A-1E4A78349BFD}" destId="{D78B5493-C928-4842-B96C-DAD574E7FBFB}" srcOrd="0" destOrd="2" presId="urn:microsoft.com/office/officeart/2005/8/layout/list1"/>
    <dgm:cxn modelId="{A450A38B-F9CE-402A-AB57-FAA47E1256FF}" type="presOf" srcId="{87EBDD04-A292-4B53-BE13-072FC0B124B7}" destId="{D78B5493-C928-4842-B96C-DAD574E7FBFB}" srcOrd="0" destOrd="1" presId="urn:microsoft.com/office/officeart/2005/8/layout/list1"/>
    <dgm:cxn modelId="{A1BDD7C3-618C-4DC9-A9A9-2A3B87452110}" srcId="{42DC6556-8123-4647-A825-F6BEED3A3FD8}" destId="{131CE65D-F303-4304-A22A-8073ADAA36AA}" srcOrd="0" destOrd="0" parTransId="{8BFF8E93-8D00-4D74-A883-3DEF23981D24}" sibTransId="{E18CF9CD-DB72-4494-A643-56039186161F}"/>
    <dgm:cxn modelId="{30C0BDC5-BAD8-4032-8987-BFE227B04AB1}" type="presOf" srcId="{379B35EA-5B17-4DBE-98DE-B12BC700D6EB}" destId="{8B6BAEEC-2A01-4092-951A-D1FA62FECEB7}" srcOrd="0" destOrd="0" presId="urn:microsoft.com/office/officeart/2005/8/layout/list1"/>
    <dgm:cxn modelId="{67F2A4D0-95D2-45F5-AE5A-9BD092F43DB3}" type="presOf" srcId="{42DC6556-8123-4647-A825-F6BEED3A3FD8}" destId="{3F6C4DB8-D0BB-4253-8081-8501BB7D407F}" srcOrd="0" destOrd="0" presId="urn:microsoft.com/office/officeart/2005/8/layout/list1"/>
    <dgm:cxn modelId="{71AE1BE5-4C50-4412-84D1-B8F4E44E0113}" type="presOf" srcId="{A270B468-1368-41B0-92BB-90F62412FF55}" destId="{4DE7E8DA-C97A-4D9B-ACA6-441C9D8D7A4D}" srcOrd="0" destOrd="0" presId="urn:microsoft.com/office/officeart/2005/8/layout/list1"/>
    <dgm:cxn modelId="{6DDAA9EE-67F9-4651-AEEA-AAFA218D1E50}" type="presOf" srcId="{05F32B94-B9E1-419F-9091-0218BF42D9BD}" destId="{33E17B1C-D559-40F8-861D-E428C4EECF42}" srcOrd="0" destOrd="0" presId="urn:microsoft.com/office/officeart/2005/8/layout/list1"/>
    <dgm:cxn modelId="{4E621CF5-928A-4864-A21C-2191F3EEEE69}" srcId="{42DC6556-8123-4647-A825-F6BEED3A3FD8}" destId="{87EBDD04-A292-4B53-BE13-072FC0B124B7}" srcOrd="1" destOrd="0" parTransId="{2F4593AD-D521-4E63-B265-89730F299973}" sibTransId="{9661A01E-EB84-4A61-BE89-F7EE022AC155}"/>
    <dgm:cxn modelId="{B2C1CBFB-C71C-417C-9102-D6586C32AD63}" type="presOf" srcId="{379B35EA-5B17-4DBE-98DE-B12BC700D6EB}" destId="{5C2C0DF0-134D-4F1C-8776-8FE6B0439ADA}" srcOrd="1" destOrd="0" presId="urn:microsoft.com/office/officeart/2005/8/layout/list1"/>
    <dgm:cxn modelId="{72C17263-2230-4689-BE33-2ADE306CB781}" type="presParOf" srcId="{4DE7E8DA-C97A-4D9B-ACA6-441C9D8D7A4D}" destId="{41A7DA72-F6DB-4D3C-80B8-113C27A9AC79}" srcOrd="0" destOrd="0" presId="urn:microsoft.com/office/officeart/2005/8/layout/list1"/>
    <dgm:cxn modelId="{921F5045-0CE0-4C8E-924C-62BFE642935C}" type="presParOf" srcId="{41A7DA72-F6DB-4D3C-80B8-113C27A9AC79}" destId="{8B6BAEEC-2A01-4092-951A-D1FA62FECEB7}" srcOrd="0" destOrd="0" presId="urn:microsoft.com/office/officeart/2005/8/layout/list1"/>
    <dgm:cxn modelId="{99AE1395-22BC-4407-8E5A-9AF1DA121278}" type="presParOf" srcId="{41A7DA72-F6DB-4D3C-80B8-113C27A9AC79}" destId="{5C2C0DF0-134D-4F1C-8776-8FE6B0439ADA}" srcOrd="1" destOrd="0" presId="urn:microsoft.com/office/officeart/2005/8/layout/list1"/>
    <dgm:cxn modelId="{1882A8F8-7420-4623-BC21-BC1828756733}" type="presParOf" srcId="{4DE7E8DA-C97A-4D9B-ACA6-441C9D8D7A4D}" destId="{E19097F6-B53B-4169-A638-1A72D7B904A1}" srcOrd="1" destOrd="0" presId="urn:microsoft.com/office/officeart/2005/8/layout/list1"/>
    <dgm:cxn modelId="{360C3AA6-A59A-49E0-8E05-F61CC0A371C4}" type="presParOf" srcId="{4DE7E8DA-C97A-4D9B-ACA6-441C9D8D7A4D}" destId="{33E17B1C-D559-40F8-861D-E428C4EECF42}" srcOrd="2" destOrd="0" presId="urn:microsoft.com/office/officeart/2005/8/layout/list1"/>
    <dgm:cxn modelId="{81C8697B-A0B5-482E-8584-0F0BA091CB5F}" type="presParOf" srcId="{4DE7E8DA-C97A-4D9B-ACA6-441C9D8D7A4D}" destId="{F6D6056F-B01A-424B-8C1F-25ACFC7D919C}" srcOrd="3" destOrd="0" presId="urn:microsoft.com/office/officeart/2005/8/layout/list1"/>
    <dgm:cxn modelId="{33607315-FB1D-4E63-8E46-DC2830D34332}" type="presParOf" srcId="{4DE7E8DA-C97A-4D9B-ACA6-441C9D8D7A4D}" destId="{AEF3BFFA-835D-49D8-B804-E5ECB4F75441}" srcOrd="4" destOrd="0" presId="urn:microsoft.com/office/officeart/2005/8/layout/list1"/>
    <dgm:cxn modelId="{52DC503F-366A-4C36-B4D2-9D8513DDCB94}" type="presParOf" srcId="{AEF3BFFA-835D-49D8-B804-E5ECB4F75441}" destId="{3F6C4DB8-D0BB-4253-8081-8501BB7D407F}" srcOrd="0" destOrd="0" presId="urn:microsoft.com/office/officeart/2005/8/layout/list1"/>
    <dgm:cxn modelId="{F1F33757-D73E-409A-A1D7-02840F46023E}" type="presParOf" srcId="{AEF3BFFA-835D-49D8-B804-E5ECB4F75441}" destId="{E6A18A17-2C3D-451A-A09D-195AFF93388E}" srcOrd="1" destOrd="0" presId="urn:microsoft.com/office/officeart/2005/8/layout/list1"/>
    <dgm:cxn modelId="{75D18A22-D4D6-4A12-AC85-7D389B181450}" type="presParOf" srcId="{4DE7E8DA-C97A-4D9B-ACA6-441C9D8D7A4D}" destId="{27ABDD74-7A22-4392-BCBE-C82E22A41E24}" srcOrd="5" destOrd="0" presId="urn:microsoft.com/office/officeart/2005/8/layout/list1"/>
    <dgm:cxn modelId="{48A86C1D-E07B-4E0F-907F-E3CD72784B2C}" type="presParOf" srcId="{4DE7E8DA-C97A-4D9B-ACA6-441C9D8D7A4D}" destId="{D78B5493-C928-4842-B96C-DAD574E7FBF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17B1C-D559-40F8-861D-E428C4EECF42}">
      <dsp:nvSpPr>
        <dsp:cNvPr id="0" name=""/>
        <dsp:cNvSpPr/>
      </dsp:nvSpPr>
      <dsp:spPr>
        <a:xfrm>
          <a:off x="0" y="388084"/>
          <a:ext cx="6666833" cy="211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37388" rIns="51742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Any type of breach could put vital customer information at risk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There will be a lot of important, personal information put into the hands of a model or a data scientist</a:t>
          </a:r>
        </a:p>
      </dsp:txBody>
      <dsp:txXfrm>
        <a:off x="0" y="388084"/>
        <a:ext cx="6666833" cy="2116800"/>
      </dsp:txXfrm>
    </dsp:sp>
    <dsp:sp modelId="{5C2C0DF0-134D-4F1C-8776-8FE6B0439ADA}">
      <dsp:nvSpPr>
        <dsp:cNvPr id="0" name=""/>
        <dsp:cNvSpPr/>
      </dsp:nvSpPr>
      <dsp:spPr>
        <a:xfrm>
          <a:off x="333341" y="78124"/>
          <a:ext cx="4666783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Privacy and Data Protection</a:t>
          </a:r>
        </a:p>
      </dsp:txBody>
      <dsp:txXfrm>
        <a:off x="363603" y="108386"/>
        <a:ext cx="4606259" cy="559396"/>
      </dsp:txXfrm>
    </dsp:sp>
    <dsp:sp modelId="{D78B5493-C928-4842-B96C-DAD574E7FBFB}">
      <dsp:nvSpPr>
        <dsp:cNvPr id="0" name=""/>
        <dsp:cNvSpPr/>
      </dsp:nvSpPr>
      <dsp:spPr>
        <a:xfrm>
          <a:off x="0" y="2928245"/>
          <a:ext cx="6666833" cy="2447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37388" rIns="51742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The model could flag disproportionately for certain gender or ethnic groups.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The model could look at historical data and create bias.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Geographical modeling could unfairly target certain groups as well. </a:t>
          </a:r>
        </a:p>
      </dsp:txBody>
      <dsp:txXfrm>
        <a:off x="0" y="2928245"/>
        <a:ext cx="6666833" cy="2447550"/>
      </dsp:txXfrm>
    </dsp:sp>
    <dsp:sp modelId="{E6A18A17-2C3D-451A-A09D-195AFF93388E}">
      <dsp:nvSpPr>
        <dsp:cNvPr id="0" name=""/>
        <dsp:cNvSpPr/>
      </dsp:nvSpPr>
      <dsp:spPr>
        <a:xfrm>
          <a:off x="333341" y="2618285"/>
          <a:ext cx="4666783" cy="61992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Bias within the Model:</a:t>
          </a:r>
        </a:p>
      </dsp:txBody>
      <dsp:txXfrm>
        <a:off x="363603" y="2648547"/>
        <a:ext cx="4606259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8E672-3BCF-4C76-A415-1B0DD73C6B13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A6965-14D6-4EDF-A2C8-504EB064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7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A6965-14D6-4EDF-A2C8-504EB0648A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00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B1D7-14E1-9F31-DD23-3EC7DFF1E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63C5D-BB0B-A77B-5622-BA332B84C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775FE-E475-385F-E14E-CEBDA3C6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A0BB-A2AA-478B-B316-8DA96EC3B05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F175F-A976-C141-6DA1-207A7BD1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45879-4C5C-87C2-671D-DBF4E6C6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164-F649-46F8-9762-53F4372F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3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63C93-9F56-8EC8-97CB-335F801F1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AACF5-1773-4B0C-4574-F504A7FAF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87C8E-EDB8-6A0B-961C-DB45AF01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A0BB-A2AA-478B-B316-8DA96EC3B05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07962-843D-7A26-61D1-BA0E777D8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1BCCC-94C2-D76F-4F71-1B50DD05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164-F649-46F8-9762-53F4372F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5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3EBF1-0F3F-BC4C-D0A4-1CD5EA805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D0756-0F09-72CC-61DF-58FE97340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5AD01-BAA0-BC12-A710-886678A54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A0BB-A2AA-478B-B316-8DA96EC3B05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A92EC-1B8A-CC63-6DF0-5168CD98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45EEB-B649-ACEA-4A4B-1746E333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164-F649-46F8-9762-53F4372F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3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0DDE-F75D-666A-3713-A577976D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F163A-9D9B-CF3E-D9E3-89FCDB6EF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48872-3F0F-DCC5-8740-CFD4C2167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A0BB-A2AA-478B-B316-8DA96EC3B05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CB254-F5A3-B109-5A84-731AFE1F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837E2-D38D-6F6C-883E-72CD02E8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164-F649-46F8-9762-53F4372F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4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8BAA-47E6-41BD-858F-1181C3AF0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61001-1907-3F2D-4094-0DAF5E7EA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E4E4E-4527-6725-43BB-650E793B6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A0BB-A2AA-478B-B316-8DA96EC3B05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09183-AE8F-1370-3A98-1F160D25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40DD9-FD47-E5B3-83FA-FDBE2263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164-F649-46F8-9762-53F4372F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3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F309-2879-6A75-7D0C-031EC6716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591B9-8417-EB60-129B-B54B03E12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2B09B-3452-188D-4AE4-DB986D4BB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D563A-B23D-7144-7135-27B643F3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A0BB-A2AA-478B-B316-8DA96EC3B05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7478A-979D-20C7-84DE-E043723E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8A867-D5F7-6FDC-B0EF-19DCCC37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164-F649-46F8-9762-53F4372F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6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D603-5990-9891-7E3B-6B3672BB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9162A-C464-9905-7913-BE5E3908D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801C9-7D3C-F9B0-3A1F-3891875F4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D31B8-021F-76DC-B47D-561EBB0B8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260DE-0E2C-F25C-AE51-CAA6D0965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AD41DD-5628-A9FB-D593-6D75967C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A0BB-A2AA-478B-B316-8DA96EC3B05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A33D39-A029-0B07-DA91-30716FE85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1141F-F82C-BB63-7503-F8E4BAA2B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164-F649-46F8-9762-53F4372F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4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DBD2-6B21-DDC0-DB03-C09917A10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4CFB60-367B-FD47-3E67-0ED59479B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A0BB-A2AA-478B-B316-8DA96EC3B05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43DE0-1DE8-C16D-DF01-C23378C77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BA260-4C57-A98B-8B17-1B0AD646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164-F649-46F8-9762-53F4372F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3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51698C-3FD3-D555-5C45-655CE120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A0BB-A2AA-478B-B316-8DA96EC3B05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49223-0E32-F825-EF5F-8D6FA0D5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26743-E9AA-53CF-4DEF-0637166C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164-F649-46F8-9762-53F4372F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6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236D-AE1A-3A0B-49F9-BACD99387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6867E-AB1A-A8EF-E305-C662E7DE9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998FF-4EA1-A379-0BE8-BF3E3A932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33ACC-FC43-E8A7-4C5C-C2DDF4319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A0BB-A2AA-478B-B316-8DA96EC3B05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D1C5D-3172-BAA8-3F76-C4787CE7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93BE0-11BD-7DA2-A800-87AF0DECC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164-F649-46F8-9762-53F4372F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8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CD24-41C8-DB01-87FA-6AC1F38A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94D5B1-14A2-A281-56BD-70CF00B06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4F719-728A-31AD-B622-E80810DA4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94A2C-E8FA-AC14-AA75-F7D20C4A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A0BB-A2AA-478B-B316-8DA96EC3B05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44B1F-F38B-4896-6B98-481E3106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AFFE0-A20A-97A1-DEBF-FD32BB24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164-F649-46F8-9762-53F4372F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6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C4233F-F1C9-4DA6-54D8-8A3C765E5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99CC4-9395-171B-7B7B-C849F3BFB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5532F-22C6-80B2-A392-A8F855F31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3EA0BB-A2AA-478B-B316-8DA96EC3B05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20C3B-BAF0-C7F3-F643-97A93CCD7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D5BC4-F214-A0BD-A8B0-A79ECBE5E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E0E164-F649-46F8-9762-53F4372F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9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7B599-FC7A-FBF3-3040-1DAAD2F6D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Ryan Thompson Mini Project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FC461-F527-AEDC-DB3A-616600822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61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9" name="Freeform: Shape 512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5" name="Freeform: Shape 513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37" name="Isosceles Triangle 51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95D0795-A7D2-05EA-68AC-DECF94A48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0010" y="643467"/>
            <a:ext cx="7051979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9" name="Isosceles Triangle 51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3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70020984-21A3-CA3F-B3EB-3F339ED1D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46423" y="643466"/>
            <a:ext cx="689915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628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2" name="Rectangle 615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4" name="Rectangle 615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6" name="Rectangle 615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8" name="Rectangle 615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CFAE2F7C-AEA9-B06F-7AF1-5CC3CE0DD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8143" y="457200"/>
            <a:ext cx="7075714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059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EF40F-3BF2-294D-E0E9-930D2506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E901-9742-5E65-0986-22F31903E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From initial analysis, the fraud is concentrated towards major cities/Northeast.</a:t>
            </a:r>
          </a:p>
          <a:p>
            <a:r>
              <a:rPr lang="en-US" sz="2000" dirty="0"/>
              <a:t>Grocery shopping and leisure shopping are the two highest categories for fraud. </a:t>
            </a:r>
          </a:p>
          <a:p>
            <a:r>
              <a:rPr lang="en-US" sz="2000" dirty="0"/>
              <a:t>There is little discrepancy between Male and Female Card Holders. </a:t>
            </a:r>
          </a:p>
          <a:p>
            <a:r>
              <a:rPr lang="en-US" sz="2000" dirty="0"/>
              <a:t>December and March – July were top months for fraud. </a:t>
            </a:r>
          </a:p>
          <a:p>
            <a:r>
              <a:rPr lang="en-US" sz="2000" dirty="0"/>
              <a:t>Older people are more susceptible to fraud.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8617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E478-C8A2-535B-4D94-304424F7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Models I plan on using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09E2CB6-3802-57FB-CCEA-CC6AAC5DDD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45" r="44817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5F7D2-3889-9E02-5BCA-12484224F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2000"/>
              <a:t>CatBoost</a:t>
            </a:r>
          </a:p>
          <a:p>
            <a:pPr lvl="1"/>
            <a:r>
              <a:rPr lang="en-US" sz="2000"/>
              <a:t>Works well for data with lots of categorical variables. </a:t>
            </a:r>
          </a:p>
          <a:p>
            <a:r>
              <a:rPr lang="en-US" sz="2000"/>
              <a:t>Linear Regression</a:t>
            </a:r>
          </a:p>
          <a:p>
            <a:pPr lvl="1"/>
            <a:r>
              <a:rPr lang="en-US" sz="2000"/>
              <a:t>Need to use encoding for categorical variables</a:t>
            </a:r>
          </a:p>
          <a:p>
            <a:pPr lvl="1"/>
            <a:r>
              <a:rPr lang="en-US" sz="2000"/>
              <a:t>Would also need to balance out data, as it has too many legitimate transactions</a:t>
            </a:r>
          </a:p>
        </p:txBody>
      </p:sp>
    </p:spTree>
    <p:extLst>
      <p:ext uri="{BB962C8B-B14F-4D97-AF65-F5344CB8AC3E}">
        <p14:creationId xmlns:p14="http://schemas.microsoft.com/office/powerpoint/2010/main" val="4248367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4A661-A104-7948-18D1-D4602A4C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Implications for Stakeholders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17B37AA-43FD-2DED-334E-970CF93FF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1600" dirty="0"/>
              <a:t>Stakeholders would have a vested interest in this project.</a:t>
            </a:r>
          </a:p>
          <a:p>
            <a:r>
              <a:rPr lang="en-US" sz="1600" dirty="0"/>
              <a:t>Business Stakeholders (Banks) would see reduced fraud losses, improved customer trust, and a decrease in operational costs. </a:t>
            </a:r>
          </a:p>
          <a:p>
            <a:r>
              <a:rPr lang="en-US" sz="1600" dirty="0"/>
              <a:t>Customers/Consumers would feel more secure when making transactions, and there would be less disputing of charges. </a:t>
            </a:r>
          </a:p>
          <a:p>
            <a:r>
              <a:rPr lang="en-US" sz="1600" dirty="0"/>
              <a:t>Data Science and IT teams would need to make sure that the model is working properly and effectively for their company. </a:t>
            </a:r>
          </a:p>
          <a:p>
            <a:r>
              <a:rPr lang="en-US" sz="1600" dirty="0"/>
              <a:t>Regulatory teams would need to make sure it follows the law.</a:t>
            </a:r>
          </a:p>
        </p:txBody>
      </p:sp>
      <p:pic>
        <p:nvPicPr>
          <p:cNvPr id="18" name="Picture 17" descr="Top shot of a representation of networks with stick figures.">
            <a:extLst>
              <a:ext uri="{FF2B5EF4-FFF2-40B4-BE49-F238E27FC236}">
                <a16:creationId xmlns:a16="http://schemas.microsoft.com/office/drawing/2014/main" id="{8D5CA665-4937-1FD0-B760-702EA99E08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28" r="8495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54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034EC-4632-39E0-3A6E-9C5FFF31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400">
                <a:solidFill>
                  <a:srgbClr val="FFFFFF"/>
                </a:solidFill>
              </a:rPr>
              <a:t>Societal/Ethical Concerns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E55E8A-EAAB-D067-0025-BB73116E26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29338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919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53271-78EB-5C8B-C8C0-5EF515A50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My Topic: Detecting Credit Card Fraud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E75A1-16CB-13DD-4491-001B91FCF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6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17ED9-BC2F-87F5-D432-B2B5A09A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Why I Chose this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DD42C-6A6E-6A70-CA1B-02BD75D9B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/>
              <a:t>I’ve always found digital forensics to be extremely interesting, and a big reason why I got into data analytics in the first place. </a:t>
            </a:r>
          </a:p>
          <a:p>
            <a:r>
              <a:rPr lang="en-US" sz="2000"/>
              <a:t>For my job next year, I will be working for a Consulting firm, inn the Data Analytics - Forensics and Litigation sector. </a:t>
            </a:r>
          </a:p>
          <a:p>
            <a:r>
              <a:rPr lang="en-US" sz="2000"/>
              <a:t>Detecting fraud and working with cybersecurity will be a large part of my day to day, so I felt it’d be a great idea to base my project around it. 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6FB7DA25-8811-567C-9DC1-A481165795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00" r="39364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761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D1568-FBBA-1CC7-DA23-E251C981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My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AEEA2-032F-029B-7EFC-437E8817B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1900" dirty="0"/>
              <a:t>This dataset was imported from Kaggle. </a:t>
            </a:r>
          </a:p>
          <a:p>
            <a:r>
              <a:rPr lang="en-US" sz="1900" dirty="0"/>
              <a:t>It contains transactions from Jan 1, 2019 until Dec 30, 2020. </a:t>
            </a:r>
          </a:p>
          <a:p>
            <a:r>
              <a:rPr lang="en-US" sz="1900" dirty="0"/>
              <a:t>It contains a mix of both fraudulent and legitimate transactions, depicted by a binary column with 1 representing fraud and 0 representing legitimate.</a:t>
            </a:r>
          </a:p>
          <a:p>
            <a:r>
              <a:rPr lang="en-US" sz="1900" dirty="0"/>
              <a:t>The dataset also includes columns depicting transaction date/time, transaction amount, transaction type, cardholder info, location, industry of purchase, etc. 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05547AE1-2079-961D-4756-36E1183E66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558" r="27824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3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9AD510-0C42-2CEF-93F7-85AB8A869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867" b="7150"/>
          <a:stretch/>
        </p:blipFill>
        <p:spPr>
          <a:xfrm>
            <a:off x="811800" y="457200"/>
            <a:ext cx="105684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31C785-685D-803F-8702-5F21013D5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1FB869-5E9A-1AA6-510E-6CF78A3A54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4595" y="643466"/>
            <a:ext cx="6346141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17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Rectangle 2091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4" name="Rectangle 2093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DED85E9-C897-90D9-9159-49A0FC137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1035" y="1768232"/>
            <a:ext cx="5129784" cy="332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6" name="Rectangle 2095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68B9B6-BC0E-5B2A-CB6C-638C02F803B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49" b="779"/>
          <a:stretch/>
        </p:blipFill>
        <p:spPr bwMode="auto">
          <a:xfrm>
            <a:off x="641180" y="1986258"/>
            <a:ext cx="5129784" cy="288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577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5" name="Rectangle 3094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97" name="Group 3096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098" name="Rectangle 3097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9" name="Rectangle 3098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01" name="Rectangle 3100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AC1E98F-452B-1C74-7CB0-4556DBC598BD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2" b="4222"/>
          <a:stretch/>
        </p:blipFill>
        <p:spPr bwMode="auto">
          <a:xfrm>
            <a:off x="838200" y="704765"/>
            <a:ext cx="10628376" cy="544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17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 graph showing a bar graph&#10;&#10;AI-generated content may be incorrect.">
            <a:extLst>
              <a:ext uri="{FF2B5EF4-FFF2-40B4-BE49-F238E27FC236}">
                <a16:creationId xmlns:a16="http://schemas.microsoft.com/office/drawing/2014/main" id="{3BC3245C-595D-9CA5-5A47-0F2971E07059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7" r="1" b="2765"/>
          <a:stretch/>
        </p:blipFill>
        <p:spPr bwMode="auto">
          <a:xfrm>
            <a:off x="579032" y="579031"/>
            <a:ext cx="11033936" cy="569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03" name="Group 4102">
            <a:extLst>
              <a:ext uri="{FF2B5EF4-FFF2-40B4-BE49-F238E27FC236}">
                <a16:creationId xmlns:a16="http://schemas.microsoft.com/office/drawing/2014/main" id="{069C9563-3F88-F4E8-69B1-522A21F2E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9032" y="6154767"/>
            <a:ext cx="11033937" cy="123363"/>
            <a:chOff x="-5025" y="6737718"/>
            <a:chExt cx="12207200" cy="123363"/>
          </a:xfrm>
        </p:grpSpPr>
        <p:sp>
          <p:nvSpPr>
            <p:cNvPr id="4104" name="Rectangle 4103">
              <a:extLst>
                <a:ext uri="{FF2B5EF4-FFF2-40B4-BE49-F238E27FC236}">
                  <a16:creationId xmlns:a16="http://schemas.microsoft.com/office/drawing/2014/main" id="{996B58CA-5165-43D0-E5AA-7EB35159F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5" name="Rectangle 4104">
              <a:extLst>
                <a:ext uri="{FF2B5EF4-FFF2-40B4-BE49-F238E27FC236}">
                  <a16:creationId xmlns:a16="http://schemas.microsoft.com/office/drawing/2014/main" id="{6A445985-8854-4E17-9010-F0B467A86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119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8890</TotalTime>
  <Words>443</Words>
  <Application>Microsoft Office PowerPoint</Application>
  <PresentationFormat>Widescreen</PresentationFormat>
  <Paragraphs>39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Ryan Thompson Mini Project </vt:lpstr>
      <vt:lpstr>My Topic: Detecting Credit Card Fraud</vt:lpstr>
      <vt:lpstr>Why I Chose this Topic</vt:lpstr>
      <vt:lpstr>My Data</vt:lpstr>
      <vt:lpstr>PowerPoint Presentation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Findings</vt:lpstr>
      <vt:lpstr>Models I plan on using</vt:lpstr>
      <vt:lpstr>Implications for Stakeholders</vt:lpstr>
      <vt:lpstr>Societal/Ethical Concerns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Thompson, Ryan</dc:creator>
  <cp:lastModifiedBy>Thompson, Ryan</cp:lastModifiedBy>
  <cp:revision>1</cp:revision>
  <dcterms:created xsi:type="dcterms:W3CDTF">2025-02-13T14:07:49Z</dcterms:created>
  <dcterms:modified xsi:type="dcterms:W3CDTF">2025-02-19T18:18:11Z</dcterms:modified>
</cp:coreProperties>
</file>