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2" r:id="rId3"/>
    <p:sldId id="271" r:id="rId4"/>
    <p:sldId id="303" r:id="rId5"/>
    <p:sldId id="273" r:id="rId6"/>
    <p:sldId id="275" r:id="rId7"/>
    <p:sldId id="276" r:id="rId8"/>
    <p:sldId id="277" r:id="rId9"/>
    <p:sldId id="305" r:id="rId10"/>
    <p:sldId id="283" r:id="rId11"/>
    <p:sldId id="286" r:id="rId12"/>
    <p:sldId id="287" r:id="rId13"/>
    <p:sldId id="259" r:id="rId14"/>
    <p:sldId id="258" r:id="rId15"/>
    <p:sldId id="260" r:id="rId16"/>
    <p:sldId id="262" r:id="rId17"/>
    <p:sldId id="274" r:id="rId18"/>
    <p:sldId id="263" r:id="rId19"/>
    <p:sldId id="299" r:id="rId20"/>
    <p:sldId id="264" r:id="rId21"/>
    <p:sldId id="265" r:id="rId22"/>
    <p:sldId id="266" r:id="rId23"/>
    <p:sldId id="267" r:id="rId24"/>
    <p:sldId id="268" r:id="rId25"/>
    <p:sldId id="279" r:id="rId26"/>
    <p:sldId id="285" r:id="rId27"/>
    <p:sldId id="280" r:id="rId28"/>
    <p:sldId id="281" r:id="rId29"/>
    <p:sldId id="282" r:id="rId30"/>
    <p:sldId id="289" r:id="rId31"/>
    <p:sldId id="296" r:id="rId32"/>
    <p:sldId id="284" r:id="rId33"/>
    <p:sldId id="301" r:id="rId34"/>
    <p:sldId id="306" r:id="rId35"/>
    <p:sldId id="290" r:id="rId36"/>
    <p:sldId id="291" r:id="rId37"/>
    <p:sldId id="292" r:id="rId38"/>
    <p:sldId id="293" r:id="rId39"/>
    <p:sldId id="294" r:id="rId40"/>
    <p:sldId id="295" r:id="rId41"/>
    <p:sldId id="298" r:id="rId42"/>
    <p:sldId id="302" r:id="rId43"/>
    <p:sldId id="304" r:id="rId4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3DE423-D50A-F47C-28D7-4A897CD764BC}" v="970" dt="2025-02-25T05:13:26.514"/>
    <p1510:client id="{6221027E-AD33-802F-C3F9-EAC991B0BF04}" v="318" dt="2025-02-25T05:06:44.674"/>
    <p1510:client id="{7BD13BC6-E390-33DE-DC4E-2CBF085832E6}" v="222" dt="2025-02-24T05:27:17.711"/>
    <p1510:client id="{B5B61009-DE62-7196-4488-2AA87D6AC236}" v="251" dt="2025-02-24T01:23:41.154"/>
    <p1510:client id="{CA49CB0D-37E9-4768-257D-1FD14C0D1FA5}" v="436" dt="2025-02-24T22:38:53.022"/>
    <p1510:client id="{D1671BF1-A790-9C40-9988-28DA6B5804AA}" v="4170" dt="2025-02-25T00:09:29.827"/>
    <p1510:client id="{FAF9F83C-238D-9A4F-A424-B14F941D656F}" v="1707" dt="2025-02-24T03:37:17.397"/>
    <p1510:client id="{FC4F369C-CF6C-AA49-4515-001CC36754C2}" v="3911" dt="2025-02-24T05:59:41.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F87CD-8A27-3944-AB89-EA1366CE806A}"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84AC7-FA1C-9848-AE9F-145E87C7AA78}" type="slidenum">
              <a:rPr lang="en-US" smtClean="0"/>
              <a:t>‹#›</a:t>
            </a:fld>
            <a:endParaRPr lang="en-US"/>
          </a:p>
        </p:txBody>
      </p:sp>
    </p:spTree>
    <p:extLst>
      <p:ext uri="{BB962C8B-B14F-4D97-AF65-F5344CB8AC3E}">
        <p14:creationId xmlns:p14="http://schemas.microsoft.com/office/powerpoint/2010/main" val="145409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5C75B-41DE-4A8A-22E3-5C9CFCBD9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F4E704-9C95-10F7-2548-FACA5B277D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C3152B-72CF-16FE-521F-036F5829ED6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569428-ADA5-A7AF-B57D-F6821575EF4C}"/>
              </a:ext>
            </a:extLst>
          </p:cNvPr>
          <p:cNvSpPr>
            <a:spLocks noGrp="1"/>
          </p:cNvSpPr>
          <p:nvPr>
            <p:ph type="sldNum" sz="quarter" idx="5"/>
          </p:nvPr>
        </p:nvSpPr>
        <p:spPr/>
        <p:txBody>
          <a:bodyPr/>
          <a:lstStyle/>
          <a:p>
            <a:fld id="{DBD84AC7-FA1C-9848-AE9F-145E87C7AA78}" type="slidenum">
              <a:rPr lang="en-US" smtClean="0"/>
              <a:t>4</a:t>
            </a:fld>
            <a:endParaRPr lang="en-US"/>
          </a:p>
        </p:txBody>
      </p:sp>
    </p:spTree>
    <p:extLst>
      <p:ext uri="{BB962C8B-B14F-4D97-AF65-F5344CB8AC3E}">
        <p14:creationId xmlns:p14="http://schemas.microsoft.com/office/powerpoint/2010/main" val="1982735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1"/>
                </a:solidFill>
              </a:rPr>
              <a:t>There is no rulebook to ethics, it is often complex and nuanced</a:t>
            </a:r>
          </a:p>
          <a:p>
            <a:endParaRPr lang="en-US"/>
          </a:p>
        </p:txBody>
      </p:sp>
      <p:sp>
        <p:nvSpPr>
          <p:cNvPr id="4" name="Slide Number Placeholder 3"/>
          <p:cNvSpPr>
            <a:spLocks noGrp="1"/>
          </p:cNvSpPr>
          <p:nvPr>
            <p:ph type="sldNum" sz="quarter" idx="5"/>
          </p:nvPr>
        </p:nvSpPr>
        <p:spPr/>
        <p:txBody>
          <a:bodyPr/>
          <a:lstStyle/>
          <a:p>
            <a:fld id="{DBD84AC7-FA1C-9848-AE9F-145E87C7AA78}" type="slidenum">
              <a:rPr lang="en-US" smtClean="0"/>
              <a:t>15</a:t>
            </a:fld>
            <a:endParaRPr lang="en-US"/>
          </a:p>
        </p:txBody>
      </p:sp>
    </p:spTree>
    <p:extLst>
      <p:ext uri="{BB962C8B-B14F-4D97-AF65-F5344CB8AC3E}">
        <p14:creationId xmlns:p14="http://schemas.microsoft.com/office/powerpoint/2010/main" val="41082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BD84AC7-FA1C-9848-AE9F-145E87C7AA78}" type="slidenum">
              <a:rPr lang="en-US" smtClean="0"/>
              <a:t>17</a:t>
            </a:fld>
            <a:endParaRPr lang="en-US"/>
          </a:p>
        </p:txBody>
      </p:sp>
    </p:spTree>
    <p:extLst>
      <p:ext uri="{BB962C8B-B14F-4D97-AF65-F5344CB8AC3E}">
        <p14:creationId xmlns:p14="http://schemas.microsoft.com/office/powerpoint/2010/main" val="983726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Fairness and justice:</a:t>
            </a:r>
          </a:p>
          <a:p>
            <a:pPr marL="171450" indent="-171450">
              <a:buFontTx/>
              <a:buChar char="-"/>
            </a:pPr>
            <a:r>
              <a:rPr lang="en-US"/>
              <a:t>Bias is not always harmful or unjust. A bias against a convicted bank robber when reviewing job applications for a bank security guard is entirely reasonable. Biases that rest of falsehoods, sampling errors, and unjustifiable discriminatory practices are too common in data practice.</a:t>
            </a:r>
          </a:p>
          <a:p>
            <a:pPr marL="171450" indent="-171450">
              <a:buFontTx/>
              <a:buChar char="-"/>
            </a:pPr>
            <a:endParaRPr lang="en-US"/>
          </a:p>
          <a:p>
            <a:pPr marL="0" indent="0">
              <a:buFontTx/>
              <a:buNone/>
            </a:pPr>
            <a:r>
              <a:rPr lang="en-US"/>
              <a:t>Privacy and Security:</a:t>
            </a:r>
          </a:p>
          <a:p>
            <a:pPr marL="171450" indent="-171450">
              <a:buFontTx/>
              <a:buChar char="-"/>
            </a:pPr>
            <a:r>
              <a:rPr lang="en-US"/>
              <a:t>Even anonymized datasets can reveal intimate facts about us</a:t>
            </a:r>
          </a:p>
          <a:p>
            <a:pPr marL="171450" indent="-171450">
              <a:buFontTx/>
              <a:buChar char="-"/>
            </a:pPr>
            <a:r>
              <a:rPr lang="en-US"/>
              <a:t>Very personal information about us may be stored somewhere without our knowledge or consent</a:t>
            </a:r>
          </a:p>
          <a:p>
            <a:pPr marL="171450" indent="-171450">
              <a:buFontTx/>
              <a:buChar char="-"/>
            </a:pPr>
            <a:r>
              <a:rPr lang="en-US"/>
              <a:t>We have no say over the release of that information</a:t>
            </a:r>
          </a:p>
          <a:p>
            <a:pPr marL="171450" indent="-171450">
              <a:buFontTx/>
              <a:buChar char="-"/>
            </a:pPr>
            <a:r>
              <a:rPr lang="en-US"/>
              <a:t>Ex: data identifying victims of domestic violence</a:t>
            </a:r>
          </a:p>
          <a:p>
            <a:pPr marL="171450" indent="-171450">
              <a:buFontTx/>
              <a:buChar char="-"/>
            </a:pPr>
            <a:endParaRPr lang="en-US"/>
          </a:p>
          <a:p>
            <a:pPr marL="0" indent="0">
              <a:buFontTx/>
              <a:buNone/>
            </a:pPr>
            <a:r>
              <a:rPr lang="en-US"/>
              <a:t>Transparency and Autonomy:</a:t>
            </a:r>
          </a:p>
          <a:p>
            <a:pPr marL="171450" indent="-171450">
              <a:buFontTx/>
              <a:buChar char="-"/>
            </a:pPr>
            <a:r>
              <a:rPr lang="en-US"/>
              <a:t>transparency: ability to see how a given social system or institution works</a:t>
            </a:r>
          </a:p>
          <a:p>
            <a:pPr marL="171450" indent="-171450">
              <a:buFontTx/>
              <a:buChar char="-"/>
            </a:pPr>
            <a:r>
              <a:rPr lang="en-US"/>
              <a:t>Ex: knowing why a bank denied your application for a home loan</a:t>
            </a:r>
          </a:p>
          <a:p>
            <a:pPr marL="171450" indent="-171450">
              <a:buFontTx/>
              <a:buChar char="-"/>
            </a:pPr>
            <a:r>
              <a:rPr lang="en-US"/>
              <a:t>Autonomy: one’s ability to govern or steer the course of one’s own life</a:t>
            </a:r>
          </a:p>
          <a:p>
            <a:pPr marL="171450" indent="-171450">
              <a:buFontTx/>
              <a:buChar char="-"/>
            </a:pPr>
            <a:r>
              <a:rPr lang="en-US"/>
              <a:t>If you lack autonomy, you have no ability to control the outcome of your life</a:t>
            </a:r>
          </a:p>
        </p:txBody>
      </p:sp>
      <p:sp>
        <p:nvSpPr>
          <p:cNvPr id="4" name="Slide Number Placeholder 3"/>
          <p:cNvSpPr>
            <a:spLocks noGrp="1"/>
          </p:cNvSpPr>
          <p:nvPr>
            <p:ph type="sldNum" sz="quarter" idx="5"/>
          </p:nvPr>
        </p:nvSpPr>
        <p:spPr/>
        <p:txBody>
          <a:bodyPr/>
          <a:lstStyle/>
          <a:p>
            <a:fld id="{DBD84AC7-FA1C-9848-AE9F-145E87C7AA78}" type="slidenum">
              <a:rPr lang="en-US" smtClean="0"/>
              <a:t>18</a:t>
            </a:fld>
            <a:endParaRPr lang="en-US"/>
          </a:p>
        </p:txBody>
      </p:sp>
    </p:spTree>
    <p:extLst>
      <p:ext uri="{BB962C8B-B14F-4D97-AF65-F5344CB8AC3E}">
        <p14:creationId xmlns:p14="http://schemas.microsoft.com/office/powerpoint/2010/main" val="1098293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957BB-E774-102D-902D-82F0BF8A0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58A653-4C61-553B-185E-2A929F394A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FED654-A041-D36A-E98F-6DBC68AE553F}"/>
              </a:ext>
            </a:extLst>
          </p:cNvPr>
          <p:cNvSpPr>
            <a:spLocks noGrp="1"/>
          </p:cNvSpPr>
          <p:nvPr>
            <p:ph type="body" idx="1"/>
          </p:nvPr>
        </p:nvSpPr>
        <p:spPr/>
        <p:txBody>
          <a:bodyPr/>
          <a:lstStyle/>
          <a:p>
            <a:r>
              <a:rPr lang="en-US" b="1"/>
              <a:t>How can we prevent bias in AI-driven ads?</a:t>
            </a:r>
            <a:endParaRPr lang="en-US"/>
          </a:p>
          <a:p>
            <a:pPr>
              <a:buFont typeface="Arial" panose="020B0604020202020204" pitchFamily="34" charset="0"/>
              <a:buChar char="•"/>
            </a:pPr>
            <a:r>
              <a:rPr lang="en-US"/>
              <a:t>Increase </a:t>
            </a:r>
            <a:r>
              <a:rPr lang="en-US" b="1"/>
              <a:t>transparency</a:t>
            </a:r>
            <a:r>
              <a:rPr lang="en-US"/>
              <a:t> in ad delivery algorithms.</a:t>
            </a:r>
          </a:p>
          <a:p>
            <a:pPr>
              <a:buFont typeface="Arial" panose="020B0604020202020204" pitchFamily="34" charset="0"/>
              <a:buChar char="•"/>
            </a:pPr>
            <a:r>
              <a:rPr lang="en-US"/>
              <a:t>Implement </a:t>
            </a:r>
            <a:r>
              <a:rPr lang="en-US" b="1"/>
              <a:t>fairness constraints</a:t>
            </a:r>
            <a:r>
              <a:rPr lang="en-US"/>
              <a:t> to reduce bias.</a:t>
            </a:r>
          </a:p>
          <a:p>
            <a:pPr>
              <a:buFont typeface="Arial" panose="020B0604020202020204" pitchFamily="34" charset="0"/>
              <a:buChar char="•"/>
            </a:pPr>
            <a:r>
              <a:rPr lang="en-US"/>
              <a:t>Regular </a:t>
            </a:r>
            <a:r>
              <a:rPr lang="en-US" b="1"/>
              <a:t>audits and monitoring</a:t>
            </a:r>
            <a:r>
              <a:rPr lang="en-US"/>
              <a:t> of ad distribution.</a:t>
            </a:r>
          </a:p>
          <a:p>
            <a:pPr>
              <a:buFont typeface="Arial" panose="020B0604020202020204" pitchFamily="34" charset="0"/>
              <a:buChar char="•"/>
            </a:pPr>
            <a:r>
              <a:rPr lang="en-US"/>
              <a:t>Ensure </a:t>
            </a:r>
            <a:r>
              <a:rPr lang="en-US" b="1"/>
              <a:t>diverse training data</a:t>
            </a:r>
            <a:r>
              <a:rPr lang="en-US"/>
              <a:t> to prevent reinforcing societal biases.</a:t>
            </a:r>
          </a:p>
        </p:txBody>
      </p:sp>
      <p:sp>
        <p:nvSpPr>
          <p:cNvPr id="4" name="Slide Number Placeholder 3">
            <a:extLst>
              <a:ext uri="{FF2B5EF4-FFF2-40B4-BE49-F238E27FC236}">
                <a16:creationId xmlns:a16="http://schemas.microsoft.com/office/drawing/2014/main" id="{134CFE3F-8C23-F3FD-7997-BC7D03B406F3}"/>
              </a:ext>
            </a:extLst>
          </p:cNvPr>
          <p:cNvSpPr>
            <a:spLocks noGrp="1"/>
          </p:cNvSpPr>
          <p:nvPr>
            <p:ph type="sldNum" sz="quarter" idx="5"/>
          </p:nvPr>
        </p:nvSpPr>
        <p:spPr/>
        <p:txBody>
          <a:bodyPr/>
          <a:lstStyle/>
          <a:p>
            <a:fld id="{DBD84AC7-FA1C-9848-AE9F-145E87C7AA78}" type="slidenum">
              <a:rPr lang="en-US" smtClean="0"/>
              <a:t>19</a:t>
            </a:fld>
            <a:endParaRPr lang="en-US"/>
          </a:p>
        </p:txBody>
      </p:sp>
    </p:spTree>
    <p:extLst>
      <p:ext uri="{BB962C8B-B14F-4D97-AF65-F5344CB8AC3E}">
        <p14:creationId xmlns:p14="http://schemas.microsoft.com/office/powerpoint/2010/main" val="1727977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A4DB-0CD0-5599-9503-D2724CCD4C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779B4D-B3CB-5FD8-3C30-B7FC8BF5C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06363-E249-AAC0-B9D7-9D248D5E8DA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6CC94D2-F10A-0ECD-CF29-07750C514143}"/>
              </a:ext>
            </a:extLst>
          </p:cNvPr>
          <p:cNvSpPr>
            <a:spLocks noGrp="1"/>
          </p:cNvSpPr>
          <p:nvPr>
            <p:ph type="sldNum" sz="quarter" idx="5"/>
          </p:nvPr>
        </p:nvSpPr>
        <p:spPr/>
        <p:txBody>
          <a:bodyPr/>
          <a:lstStyle/>
          <a:p>
            <a:fld id="{DBD84AC7-FA1C-9848-AE9F-145E87C7AA78}" type="slidenum">
              <a:rPr lang="en-US" smtClean="0"/>
              <a:t>5</a:t>
            </a:fld>
            <a:endParaRPr lang="en-US"/>
          </a:p>
        </p:txBody>
      </p:sp>
    </p:spTree>
    <p:extLst>
      <p:ext uri="{BB962C8B-B14F-4D97-AF65-F5344CB8AC3E}">
        <p14:creationId xmlns:p14="http://schemas.microsoft.com/office/powerpoint/2010/main" val="340869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1732-DEC5-EF7C-82B9-87A677CE40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10403-8C70-EC18-66D4-66EA85C4C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17B0A-B257-D3D1-F458-896ECC5EE6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0B2018C-E847-AFE0-0AC9-44A90B55317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7676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24BA1-F733-0715-9A94-AC714C1754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815CC4-3D8D-E982-49E0-D7E638E709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DA267-E114-9D32-CADE-50CE91E3A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EE082CB-5749-DCDD-1FE4-FB528076DFD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62035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E8EE9-78CA-1F83-D0C0-9E2F27C35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C3B04-07A4-8F0A-FD56-06CE130F29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D03F86-C6C1-F09A-D636-FC9173D141C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A0BF467-8935-DE09-6125-0B9A096E419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09388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D9FFC-20DC-2307-CBCB-AB6D18A657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D86A44-8473-FBB9-D01A-343515E40F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D46CBD-0A3E-A846-A451-78E2A89D153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27F3BC8-9243-14FB-E546-EF85049CD6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7738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8C17-6922-B127-5C59-9298F2106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52B060-C860-4CAA-7D24-226A076F3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80AA48-1D60-F365-EDEE-A6506D314D1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D364C5-94AE-D0E1-E9F8-F548709CF4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307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4250E-388C-499D-1946-C1D2E8AE5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025CFB-464B-3982-DA01-118BF6630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E1725A-3272-3628-9198-36408658E1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D6B757-8582-F543-05F9-51A7875265B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3325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EBC0-B60E-333F-23E0-FAF6E14913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BBF6B-5EF0-79E2-C9F9-1CA5EEAD79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1AE4C3-27CF-BC32-BF25-A954C801F7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E9E888-4124-CCE3-4372-F30885FE89B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D84AC7-FA1C-9848-AE9F-145E87C7AA78}"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18821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24/02/2025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24/02/2025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24/02/2025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24/02/2025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24/02/2025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24/02/2025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24/02/2025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771E8B-6CA5-40B2-8038-0E112F3DAC1C}" type="datetimeFigureOut">
              <a:rPr lang="es-ES" smtClean="0"/>
              <a:t>24/02/2025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1556C4-DFC3-4611-A7CC-780699185E26}" type="slidenum">
              <a:rPr lang="es-ES" smtClean="0"/>
              <a:t>‹#›</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101010 data lines to infinity">
            <a:extLst>
              <a:ext uri="{FF2B5EF4-FFF2-40B4-BE49-F238E27FC236}">
                <a16:creationId xmlns:a16="http://schemas.microsoft.com/office/drawing/2014/main" id="{1A455758-5ED5-5217-C9A8-1D37F4986747}"/>
              </a:ext>
            </a:extLst>
          </p:cNvPr>
          <p:cNvPicPr>
            <a:picLocks noChangeAspect="1"/>
          </p:cNvPicPr>
          <p:nvPr/>
        </p:nvPicPr>
        <p:blipFill>
          <a:blip r:embed="rId2">
            <a:alphaModFix amt="50000"/>
          </a:blip>
          <a:srcRect t="13057" r="-2" b="-2"/>
          <a:stretch/>
        </p:blipFill>
        <p:spPr>
          <a:xfrm>
            <a:off x="20" y="1"/>
            <a:ext cx="12191980" cy="6857999"/>
          </a:xfrm>
          <a:prstGeom prst="rect">
            <a:avLst/>
          </a:prstGeom>
        </p:spPr>
      </p:pic>
      <p:sp>
        <p:nvSpPr>
          <p:cNvPr id="2" name="Título 1"/>
          <p:cNvSpPr>
            <a:spLocks noGrp="1"/>
          </p:cNvSpPr>
          <p:nvPr>
            <p:ph type="ctrTitle"/>
          </p:nvPr>
        </p:nvSpPr>
        <p:spPr>
          <a:xfrm>
            <a:off x="1524000" y="1122362"/>
            <a:ext cx="9144000" cy="2900518"/>
          </a:xfrm>
        </p:spPr>
        <p:txBody>
          <a:bodyPr>
            <a:normAutofit/>
          </a:bodyPr>
          <a:lstStyle/>
          <a:p>
            <a:r>
              <a:rPr lang="en-US">
                <a:solidFill>
                  <a:srgbClr val="FFFFFF"/>
                </a:solidFill>
              </a:rPr>
              <a:t>Philosophy of Data</a:t>
            </a:r>
          </a:p>
        </p:txBody>
      </p:sp>
      <p:sp>
        <p:nvSpPr>
          <p:cNvPr id="3" name="Subtítulo 2"/>
          <p:cNvSpPr>
            <a:spLocks noGrp="1"/>
          </p:cNvSpPr>
          <p:nvPr>
            <p:ph type="subTitle" idx="1"/>
          </p:nvPr>
        </p:nvSpPr>
        <p:spPr>
          <a:xfrm>
            <a:off x="1524000" y="4159404"/>
            <a:ext cx="9144000" cy="1098395"/>
          </a:xfrm>
        </p:spPr>
        <p:txBody>
          <a:bodyPr>
            <a:normAutofit/>
          </a:bodyPr>
          <a:lstStyle/>
          <a:p>
            <a:endParaRPr lang="es-ES">
              <a:solidFill>
                <a:srgbClr val="FFFFFF"/>
              </a:solidFill>
            </a:endParaRPr>
          </a:p>
        </p:txBody>
      </p: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11D28A-2509-A7E7-E953-E726676EAFF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5B158B-9B46-4CE9-5976-D22845282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1C9A1AB6-0E4D-9026-086C-5325D23FBC9F}"/>
              </a:ext>
            </a:extLst>
          </p:cNvPr>
          <p:cNvSpPr>
            <a:spLocks noGrp="1"/>
          </p:cNvSpPr>
          <p:nvPr>
            <p:ph type="title"/>
          </p:nvPr>
        </p:nvSpPr>
        <p:spPr>
          <a:xfrm>
            <a:off x="126206" y="669925"/>
            <a:ext cx="5220940" cy="1325563"/>
          </a:xfrm>
        </p:spPr>
        <p:txBody>
          <a:bodyPr anchor="b">
            <a:normAutofit/>
          </a:bodyPr>
          <a:lstStyle/>
          <a:p>
            <a:pPr algn="r"/>
            <a:r>
              <a:rPr lang="en-US">
                <a:solidFill>
                  <a:schemeClr val="bg1"/>
                </a:solidFill>
              </a:rPr>
              <a:t>Hume’s problem of Induction</a:t>
            </a:r>
          </a:p>
        </p:txBody>
      </p:sp>
      <p:cxnSp>
        <p:nvCxnSpPr>
          <p:cNvPr id="10" name="Straight Connector 9">
            <a:extLst>
              <a:ext uri="{FF2B5EF4-FFF2-40B4-BE49-F238E27FC236}">
                <a16:creationId xmlns:a16="http://schemas.microsoft.com/office/drawing/2014/main" id="{00DA5D8B-67D5-8FAD-FFD7-62842AA9BF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6DE9C3-7807-FE4C-332C-036935366923}"/>
              </a:ext>
            </a:extLst>
          </p:cNvPr>
          <p:cNvSpPr>
            <a:spLocks noGrp="1"/>
          </p:cNvSpPr>
          <p:nvPr>
            <p:ph idx="1"/>
          </p:nvPr>
        </p:nvSpPr>
        <p:spPr>
          <a:xfrm>
            <a:off x="762000" y="2550220"/>
            <a:ext cx="10668000" cy="3526144"/>
          </a:xfrm>
        </p:spPr>
        <p:txBody>
          <a:bodyPr>
            <a:normAutofit/>
          </a:bodyPr>
          <a:lstStyle/>
          <a:p>
            <a:r>
              <a:rPr lang="en-US" sz="3200">
                <a:solidFill>
                  <a:schemeClr val="bg1"/>
                </a:solidFill>
              </a:rPr>
              <a:t>What reason do we have to believe that patterns we have found to be true in the past will repeat themselves in the future?</a:t>
            </a:r>
          </a:p>
          <a:p>
            <a:r>
              <a:rPr lang="en-US" sz="3200">
                <a:solidFill>
                  <a:schemeClr val="bg1"/>
                </a:solidFill>
              </a:rPr>
              <a:t>What justification do we have for using past observations as a basis for generalizations about things we have not yet observed?</a:t>
            </a:r>
          </a:p>
        </p:txBody>
      </p:sp>
      <p:sp>
        <p:nvSpPr>
          <p:cNvPr id="12" name="Rectangle 11">
            <a:extLst>
              <a:ext uri="{FF2B5EF4-FFF2-40B4-BE49-F238E27FC236}">
                <a16:creationId xmlns:a16="http://schemas.microsoft.com/office/drawing/2014/main" id="{28AAAA17-32E9-3727-3EC6-2C69E7CCF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Tree>
    <p:extLst>
      <p:ext uri="{BB962C8B-B14F-4D97-AF65-F5344CB8AC3E}">
        <p14:creationId xmlns:p14="http://schemas.microsoft.com/office/powerpoint/2010/main" val="213686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1DD616-E75F-5453-8373-F74EC367606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982FDA9-52B4-5638-1134-6E00D3039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21FAE5FF-E36A-8646-6737-DD86A06900FB}"/>
              </a:ext>
            </a:extLst>
          </p:cNvPr>
          <p:cNvSpPr>
            <a:spLocks noGrp="1"/>
          </p:cNvSpPr>
          <p:nvPr>
            <p:ph type="title"/>
          </p:nvPr>
        </p:nvSpPr>
        <p:spPr>
          <a:xfrm>
            <a:off x="126206" y="669925"/>
            <a:ext cx="5220940" cy="1325563"/>
          </a:xfrm>
        </p:spPr>
        <p:txBody>
          <a:bodyPr anchor="b">
            <a:normAutofit/>
          </a:bodyPr>
          <a:lstStyle/>
          <a:p>
            <a:pPr algn="r"/>
            <a:r>
              <a:rPr lang="en-US">
                <a:solidFill>
                  <a:schemeClr val="bg1"/>
                </a:solidFill>
              </a:rPr>
              <a:t>The Principle of the Uniformity of Nature</a:t>
            </a:r>
          </a:p>
        </p:txBody>
      </p:sp>
      <p:cxnSp>
        <p:nvCxnSpPr>
          <p:cNvPr id="10" name="Straight Connector 9">
            <a:extLst>
              <a:ext uri="{FF2B5EF4-FFF2-40B4-BE49-F238E27FC236}">
                <a16:creationId xmlns:a16="http://schemas.microsoft.com/office/drawing/2014/main" id="{FBCA43C9-4E5E-ABF7-02CE-4A515F33C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3219909-0295-D09C-79BF-C131631B166C}"/>
              </a:ext>
            </a:extLst>
          </p:cNvPr>
          <p:cNvSpPr>
            <a:spLocks noGrp="1"/>
          </p:cNvSpPr>
          <p:nvPr>
            <p:ph idx="1"/>
          </p:nvPr>
        </p:nvSpPr>
        <p:spPr>
          <a:xfrm>
            <a:off x="1897380" y="2461122"/>
            <a:ext cx="8397240" cy="1935755"/>
          </a:xfrm>
        </p:spPr>
        <p:txBody>
          <a:bodyPr>
            <a:normAutofit/>
          </a:bodyPr>
          <a:lstStyle/>
          <a:p>
            <a:pPr marL="0" indent="0">
              <a:buNone/>
            </a:pPr>
            <a:r>
              <a:rPr lang="en-US" sz="3600">
                <a:solidFill>
                  <a:schemeClr val="bg1"/>
                </a:solidFill>
              </a:rPr>
              <a:t>1. The future always resembles the past</a:t>
            </a:r>
          </a:p>
          <a:p>
            <a:pPr marL="0" indent="0">
              <a:buNone/>
            </a:pPr>
            <a:r>
              <a:rPr lang="en-US" sz="3600">
                <a:solidFill>
                  <a:schemeClr val="bg1"/>
                </a:solidFill>
              </a:rPr>
              <a:t>2. The future has resembled the past</a:t>
            </a:r>
          </a:p>
          <a:p>
            <a:pPr marL="0" indent="0">
              <a:buNone/>
            </a:pPr>
            <a:r>
              <a:rPr lang="en-US" sz="3600">
                <a:solidFill>
                  <a:schemeClr val="bg1"/>
                </a:solidFill>
              </a:rPr>
              <a:t>∴  The future will resemble the past.</a:t>
            </a:r>
          </a:p>
        </p:txBody>
      </p:sp>
      <p:sp>
        <p:nvSpPr>
          <p:cNvPr id="12" name="Rectangle 11">
            <a:extLst>
              <a:ext uri="{FF2B5EF4-FFF2-40B4-BE49-F238E27FC236}">
                <a16:creationId xmlns:a16="http://schemas.microsoft.com/office/drawing/2014/main" id="{5E551E29-5001-2180-9CC8-3977650B1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4" name="Content Placeholder 2">
            <a:extLst>
              <a:ext uri="{FF2B5EF4-FFF2-40B4-BE49-F238E27FC236}">
                <a16:creationId xmlns:a16="http://schemas.microsoft.com/office/drawing/2014/main" id="{460DB373-77C4-8439-00D4-DEEA33DE5FE7}"/>
              </a:ext>
            </a:extLst>
          </p:cNvPr>
          <p:cNvSpPr txBox="1">
            <a:spLocks/>
          </p:cNvSpPr>
          <p:nvPr/>
        </p:nvSpPr>
        <p:spPr>
          <a:xfrm>
            <a:off x="1478280" y="4767627"/>
            <a:ext cx="9235440" cy="16935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000">
                <a:solidFill>
                  <a:srgbClr val="FF0000"/>
                </a:solidFill>
              </a:rPr>
              <a:t>Hume rejected the Principle, saying we are not rationally justified</a:t>
            </a:r>
          </a:p>
        </p:txBody>
      </p:sp>
    </p:spTree>
    <p:extLst>
      <p:ext uri="{BB962C8B-B14F-4D97-AF65-F5344CB8AC3E}">
        <p14:creationId xmlns:p14="http://schemas.microsoft.com/office/powerpoint/2010/main" val="209325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5A22C9-30C5-E6A4-0F41-93F052BDACF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DD52B97-5A4C-E564-230B-0A2C220C7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C57737C5-AA46-ED64-80AD-E81402FA3209}"/>
              </a:ext>
            </a:extLst>
          </p:cNvPr>
          <p:cNvSpPr>
            <a:spLocks noGrp="1"/>
          </p:cNvSpPr>
          <p:nvPr>
            <p:ph type="title"/>
          </p:nvPr>
        </p:nvSpPr>
        <p:spPr>
          <a:xfrm>
            <a:off x="126206" y="669925"/>
            <a:ext cx="5220940" cy="1325563"/>
          </a:xfrm>
        </p:spPr>
        <p:txBody>
          <a:bodyPr anchor="b">
            <a:normAutofit/>
          </a:bodyPr>
          <a:lstStyle/>
          <a:p>
            <a:pPr algn="r"/>
            <a:r>
              <a:rPr lang="en-US" err="1">
                <a:solidFill>
                  <a:schemeClr val="bg1"/>
                </a:solidFill>
              </a:rPr>
              <a:t>Hypothetico-Deductivism</a:t>
            </a:r>
            <a:endParaRPr lang="en-US">
              <a:solidFill>
                <a:schemeClr val="bg1"/>
              </a:solidFill>
            </a:endParaRPr>
          </a:p>
        </p:txBody>
      </p:sp>
      <p:cxnSp>
        <p:nvCxnSpPr>
          <p:cNvPr id="10" name="Straight Connector 9">
            <a:extLst>
              <a:ext uri="{FF2B5EF4-FFF2-40B4-BE49-F238E27FC236}">
                <a16:creationId xmlns:a16="http://schemas.microsoft.com/office/drawing/2014/main" id="{17BCB2C3-F400-22D9-F507-CF91A63FC6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F34945-D2BE-132A-177E-83E84A8E2A18}"/>
              </a:ext>
            </a:extLst>
          </p:cNvPr>
          <p:cNvSpPr>
            <a:spLocks noGrp="1"/>
          </p:cNvSpPr>
          <p:nvPr>
            <p:ph idx="1"/>
          </p:nvPr>
        </p:nvSpPr>
        <p:spPr>
          <a:xfrm>
            <a:off x="762000" y="2550220"/>
            <a:ext cx="10668000" cy="3526144"/>
          </a:xfrm>
        </p:spPr>
        <p:txBody>
          <a:bodyPr>
            <a:normAutofit/>
          </a:bodyPr>
          <a:lstStyle/>
          <a:p>
            <a:r>
              <a:rPr lang="en-US" sz="3200">
                <a:solidFill>
                  <a:schemeClr val="bg1"/>
                </a:solidFill>
              </a:rPr>
              <a:t>”All ravens are black” </a:t>
            </a:r>
            <a:r>
              <a:rPr lang="en-US" sz="3200">
                <a:solidFill>
                  <a:schemeClr val="bg1"/>
                </a:solidFill>
                <a:sym typeface="Wingdings" pitchFamily="2" charset="2"/>
              </a:rPr>
              <a:t> “All non-black things are non ravens”</a:t>
            </a:r>
          </a:p>
          <a:p>
            <a:r>
              <a:rPr lang="en-US" sz="3200">
                <a:solidFill>
                  <a:schemeClr val="bg1"/>
                </a:solidFill>
              </a:rPr>
              <a:t>A white shoe can confirm that all ravens are black, because it is a non-black non raven object.</a:t>
            </a:r>
          </a:p>
        </p:txBody>
      </p:sp>
      <p:sp>
        <p:nvSpPr>
          <p:cNvPr id="12" name="Rectangle 11">
            <a:extLst>
              <a:ext uri="{FF2B5EF4-FFF2-40B4-BE49-F238E27FC236}">
                <a16:creationId xmlns:a16="http://schemas.microsoft.com/office/drawing/2014/main" id="{6967EE98-7F8A-56C3-F016-D94E32BE5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Tree>
    <p:extLst>
      <p:ext uri="{BB962C8B-B14F-4D97-AF65-F5344CB8AC3E}">
        <p14:creationId xmlns:p14="http://schemas.microsoft.com/office/powerpoint/2010/main" val="77832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41E410-F960-B260-941F-A368FD64F7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6179A9B4-AD59-860B-8420-989DBD809C74}"/>
              </a:ext>
            </a:extLst>
          </p:cNvPr>
          <p:cNvSpPr>
            <a:spLocks noGrp="1"/>
          </p:cNvSpPr>
          <p:nvPr>
            <p:ph type="ctrTitle"/>
          </p:nvPr>
        </p:nvSpPr>
        <p:spPr>
          <a:xfrm>
            <a:off x="1929283" y="707132"/>
            <a:ext cx="5469129" cy="2387600"/>
          </a:xfrm>
        </p:spPr>
        <p:txBody>
          <a:bodyPr>
            <a:normAutofit/>
          </a:bodyPr>
          <a:lstStyle/>
          <a:p>
            <a:pPr algn="l"/>
            <a:r>
              <a:rPr lang="en-US" sz="4800">
                <a:solidFill>
                  <a:schemeClr val="bg1"/>
                </a:solidFill>
              </a:rPr>
              <a:t>Unit 2</a:t>
            </a:r>
          </a:p>
        </p:txBody>
      </p:sp>
      <p:sp>
        <p:nvSpPr>
          <p:cNvPr id="3" name="Subtítulo 2">
            <a:extLst>
              <a:ext uri="{FF2B5EF4-FFF2-40B4-BE49-F238E27FC236}">
                <a16:creationId xmlns:a16="http://schemas.microsoft.com/office/drawing/2014/main" id="{9EA3D877-3C49-E138-37E0-D489AEAA5629}"/>
              </a:ext>
            </a:extLst>
          </p:cNvPr>
          <p:cNvSpPr>
            <a:spLocks noGrp="1"/>
          </p:cNvSpPr>
          <p:nvPr>
            <p:ph type="subTitle" idx="1"/>
          </p:nvPr>
        </p:nvSpPr>
        <p:spPr>
          <a:xfrm>
            <a:off x="1929283" y="3494783"/>
            <a:ext cx="5469127" cy="2201159"/>
          </a:xfrm>
        </p:spPr>
        <p:txBody>
          <a:bodyPr vert="horz" lIns="91440" tIns="45720" rIns="91440" bIns="45720" rtlCol="0">
            <a:normAutofit/>
          </a:bodyPr>
          <a:lstStyle/>
          <a:p>
            <a:pPr algn="l"/>
            <a:r>
              <a:rPr lang="en-US" sz="2800">
                <a:solidFill>
                  <a:schemeClr val="bg1"/>
                </a:solidFill>
              </a:rPr>
              <a:t>Ethical Skepticism and Data Analytics</a:t>
            </a:r>
          </a:p>
        </p:txBody>
      </p:sp>
      <p:sp>
        <p:nvSpPr>
          <p:cNvPr id="10" name="Rectangle 9">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88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03AFE4B-0076-B27E-EFBC-7B6CF8CB9164}"/>
              </a:ext>
            </a:extLst>
          </p:cNvPr>
          <p:cNvSpPr>
            <a:spLocks noGrp="1"/>
          </p:cNvSpPr>
          <p:nvPr>
            <p:ph type="title"/>
          </p:nvPr>
        </p:nvSpPr>
        <p:spPr>
          <a:xfrm>
            <a:off x="1014141" y="1450655"/>
            <a:ext cx="3932030" cy="3956690"/>
          </a:xfrm>
        </p:spPr>
        <p:txBody>
          <a:bodyPr anchor="ctr">
            <a:normAutofit/>
          </a:bodyPr>
          <a:lstStyle/>
          <a:p>
            <a:r>
              <a:rPr lang="en-US" sz="6200">
                <a:solidFill>
                  <a:schemeClr val="bg1"/>
                </a:solidFill>
              </a:rPr>
              <a:t>Ethical Skepticism and Data Analytics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610640-D3F8-4D2F-9329-325B0849715A}"/>
              </a:ext>
            </a:extLst>
          </p:cNvPr>
          <p:cNvSpPr>
            <a:spLocks noGrp="1"/>
          </p:cNvSpPr>
          <p:nvPr>
            <p:ph idx="1"/>
          </p:nvPr>
        </p:nvSpPr>
        <p:spPr>
          <a:xfrm>
            <a:off x="6096000" y="1108061"/>
            <a:ext cx="5008901" cy="4571972"/>
          </a:xfrm>
        </p:spPr>
        <p:txBody>
          <a:bodyPr vert="horz" lIns="91440" tIns="45720" rIns="91440" bIns="45720" rtlCol="0" anchor="ctr">
            <a:normAutofit/>
          </a:bodyPr>
          <a:lstStyle/>
          <a:p>
            <a:r>
              <a:rPr lang="en-US" sz="2000">
                <a:solidFill>
                  <a:schemeClr val="bg1"/>
                </a:solidFill>
                <a:latin typeface="Calibri"/>
                <a:ea typeface="Calibri"/>
                <a:cs typeface="Calibri"/>
              </a:rPr>
              <a:t>What is ethics?</a:t>
            </a:r>
          </a:p>
          <a:p>
            <a:r>
              <a:rPr lang="en-US" sz="2000">
                <a:solidFill>
                  <a:schemeClr val="bg1"/>
                </a:solidFill>
                <a:latin typeface="Calibri"/>
                <a:ea typeface="Calibri"/>
                <a:cs typeface="Calibri"/>
              </a:rPr>
              <a:t>Who's to say what's right or wrong?</a:t>
            </a:r>
          </a:p>
          <a:p>
            <a:r>
              <a:rPr lang="en-US" sz="2000">
                <a:solidFill>
                  <a:schemeClr val="bg1"/>
                </a:solidFill>
                <a:latin typeface="Calibri"/>
                <a:ea typeface="Calibri"/>
                <a:cs typeface="Calibri"/>
              </a:rPr>
              <a:t>Is there such a thing as right and wrong?</a:t>
            </a:r>
          </a:p>
          <a:p>
            <a:r>
              <a:rPr lang="en-US" sz="2000">
                <a:solidFill>
                  <a:schemeClr val="bg1"/>
                </a:solidFill>
                <a:latin typeface="Calibri"/>
                <a:ea typeface="Calibri"/>
                <a:cs typeface="Calibri"/>
              </a:rPr>
              <a:t>What are some applications of Ethical Skepticism in Data Analytics?</a:t>
            </a:r>
          </a:p>
        </p:txBody>
      </p:sp>
    </p:spTree>
    <p:extLst>
      <p:ext uri="{BB962C8B-B14F-4D97-AF65-F5344CB8AC3E}">
        <p14:creationId xmlns:p14="http://schemas.microsoft.com/office/powerpoint/2010/main" val="2715008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0005756-3CAB-EE37-FFB1-90C1B1C7C171}"/>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What is ethics?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759631-F770-C8F4-B49A-D35FF1F2DE62}"/>
              </a:ext>
            </a:extLst>
          </p:cNvPr>
          <p:cNvSpPr>
            <a:spLocks noGrp="1"/>
          </p:cNvSpPr>
          <p:nvPr>
            <p:ph idx="1"/>
          </p:nvPr>
        </p:nvSpPr>
        <p:spPr>
          <a:xfrm>
            <a:off x="1392667" y="2398957"/>
            <a:ext cx="9406666" cy="3526144"/>
          </a:xfrm>
        </p:spPr>
        <p:txBody>
          <a:bodyPr>
            <a:normAutofit/>
          </a:bodyPr>
          <a:lstStyle/>
          <a:p>
            <a:r>
              <a:rPr lang="en-US" sz="2000">
                <a:solidFill>
                  <a:schemeClr val="bg1"/>
                </a:solidFill>
              </a:rPr>
              <a:t>Ethics is concerned with what our guiding ideals should be,  what sort of life is worth living, and how we should treat each other.</a:t>
            </a:r>
          </a:p>
          <a:p>
            <a:r>
              <a:rPr lang="en-US" sz="2000">
                <a:solidFill>
                  <a:schemeClr val="bg1"/>
                </a:solidFill>
              </a:rPr>
              <a:t>There is no rulebook to ethics, it is often complex and nuanced</a:t>
            </a:r>
          </a:p>
          <a:p>
            <a:r>
              <a:rPr lang="en-US" sz="2000">
                <a:solidFill>
                  <a:schemeClr val="bg1"/>
                </a:solidFill>
              </a:rPr>
              <a:t>Also referred to as moral philosophy</a:t>
            </a:r>
          </a:p>
          <a:p>
            <a:r>
              <a:rPr lang="en-US" sz="2000" b="1">
                <a:solidFill>
                  <a:schemeClr val="bg1"/>
                </a:solidFill>
              </a:rPr>
              <a:t>The areas of ethics/moral philosophy:</a:t>
            </a:r>
          </a:p>
          <a:p>
            <a:pPr lvl="1"/>
            <a:r>
              <a:rPr lang="en-US" sz="2000">
                <a:solidFill>
                  <a:schemeClr val="bg1"/>
                </a:solidFill>
              </a:rPr>
              <a:t>Value Theory: What makes a life go well?</a:t>
            </a:r>
          </a:p>
          <a:p>
            <a:pPr lvl="1"/>
            <a:r>
              <a:rPr lang="en-US" sz="2000">
                <a:solidFill>
                  <a:schemeClr val="bg1"/>
                </a:solidFill>
              </a:rPr>
              <a:t>Normative Ethics: What are our moral duties?</a:t>
            </a:r>
          </a:p>
          <a:p>
            <a:pPr lvl="1"/>
            <a:r>
              <a:rPr lang="en-US" sz="2000">
                <a:solidFill>
                  <a:schemeClr val="bg1"/>
                </a:solidFill>
              </a:rPr>
              <a:t>Metaethics: What is the status of ethics?</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5BB12FF-8227-8330-B2CE-35D6520DA0E2}"/>
              </a:ext>
            </a:extLst>
          </p:cNvPr>
          <p:cNvPicPr>
            <a:picLocks noChangeAspect="1"/>
          </p:cNvPicPr>
          <p:nvPr/>
        </p:nvPicPr>
        <p:blipFill>
          <a:blip r:embed="rId3"/>
          <a:stretch>
            <a:fillRect/>
          </a:stretch>
        </p:blipFill>
        <p:spPr>
          <a:xfrm>
            <a:off x="10039491" y="211766"/>
            <a:ext cx="1826642" cy="1826642"/>
          </a:xfrm>
          <a:prstGeom prst="rect">
            <a:avLst/>
          </a:prstGeom>
        </p:spPr>
      </p:pic>
    </p:spTree>
    <p:extLst>
      <p:ext uri="{BB962C8B-B14F-4D97-AF65-F5344CB8AC3E}">
        <p14:creationId xmlns:p14="http://schemas.microsoft.com/office/powerpoint/2010/main" val="397168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62AEB4E-EA00-4512-B55E-478C82DB235C}"/>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Morality</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DB114EF-38DD-DAC1-B67F-BC91AF11CDA4}"/>
              </a:ext>
            </a:extLst>
          </p:cNvPr>
          <p:cNvSpPr>
            <a:spLocks noGrp="1"/>
          </p:cNvSpPr>
          <p:nvPr>
            <p:ph idx="1"/>
          </p:nvPr>
        </p:nvSpPr>
        <p:spPr>
          <a:xfrm>
            <a:off x="503667" y="2415890"/>
            <a:ext cx="6354333" cy="3526144"/>
          </a:xfrm>
        </p:spPr>
        <p:txBody>
          <a:bodyPr>
            <a:normAutofit/>
          </a:bodyPr>
          <a:lstStyle/>
          <a:p>
            <a:r>
              <a:rPr lang="en-US" sz="2000">
                <a:solidFill>
                  <a:schemeClr val="bg1"/>
                </a:solidFill>
              </a:rPr>
              <a:t>There is no widely agreed upon definition for morality</a:t>
            </a:r>
          </a:p>
          <a:p>
            <a:r>
              <a:rPr lang="en-US" sz="2000">
                <a:solidFill>
                  <a:schemeClr val="bg1"/>
                </a:solidFill>
              </a:rPr>
              <a:t>Focused on the good life, our duties to others, the nature of good and bad character traits, among other things</a:t>
            </a:r>
          </a:p>
          <a:p>
            <a:r>
              <a:rPr lang="en-US" sz="2000" b="1">
                <a:solidFill>
                  <a:schemeClr val="bg1"/>
                </a:solidFill>
              </a:rPr>
              <a:t>Moral Theory: </a:t>
            </a:r>
            <a:r>
              <a:rPr lang="en-US" sz="2000">
                <a:solidFill>
                  <a:schemeClr val="bg1"/>
                </a:solidFill>
              </a:rPr>
              <a:t>a general principle or set of principles that tells us what is morally right (good/bad) in a wide variety of cases</a:t>
            </a:r>
          </a:p>
          <a:p>
            <a:r>
              <a:rPr lang="en-US" sz="2000">
                <a:solidFill>
                  <a:schemeClr val="bg1"/>
                </a:solidFill>
              </a:rPr>
              <a:t>Ethics attempts to evaluate different moral theories by analyzing their logical consistency </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1E7189E-CED5-6CE2-5CB2-DEB1CCA28348}"/>
              </a:ext>
            </a:extLst>
          </p:cNvPr>
          <p:cNvPicPr>
            <a:picLocks noChangeAspect="1"/>
          </p:cNvPicPr>
          <p:nvPr/>
        </p:nvPicPr>
        <p:blipFill>
          <a:blip r:embed="rId2"/>
          <a:stretch>
            <a:fillRect/>
          </a:stretch>
        </p:blipFill>
        <p:spPr>
          <a:xfrm>
            <a:off x="7124799" y="2399854"/>
            <a:ext cx="4563534" cy="2933700"/>
          </a:xfrm>
          <a:prstGeom prst="rect">
            <a:avLst/>
          </a:prstGeom>
        </p:spPr>
      </p:pic>
    </p:spTree>
    <p:extLst>
      <p:ext uri="{BB962C8B-B14F-4D97-AF65-F5344CB8AC3E}">
        <p14:creationId xmlns:p14="http://schemas.microsoft.com/office/powerpoint/2010/main" val="934120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C9B61D-A8F7-0F8F-BD96-6435540EC95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BC3BD77-9FAD-89B7-C7D3-3A57E5641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3E8F7A1-CCB3-6D98-AD93-638E41278B3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Harms &amp; Benefits</a:t>
            </a:r>
          </a:p>
        </p:txBody>
      </p:sp>
      <p:cxnSp>
        <p:nvCxnSpPr>
          <p:cNvPr id="10" name="Straight Connector 9">
            <a:extLst>
              <a:ext uri="{FF2B5EF4-FFF2-40B4-BE49-F238E27FC236}">
                <a16:creationId xmlns:a16="http://schemas.microsoft.com/office/drawing/2014/main" id="{607AF63C-3616-F445-05EA-14ED4D8AEC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0E0D83D-0AC5-2B6E-BBBB-7FB7974409A3}"/>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Harm: </a:t>
            </a:r>
            <a:r>
              <a:rPr lang="en-US" sz="2000">
                <a:solidFill>
                  <a:schemeClr val="bg1"/>
                </a:solidFill>
              </a:rPr>
              <a:t>negatively affects or diminishes some persons’ chances of having a good life or living well</a:t>
            </a:r>
          </a:p>
          <a:p>
            <a:r>
              <a:rPr lang="en-US" sz="2000" b="1">
                <a:solidFill>
                  <a:schemeClr val="bg1"/>
                </a:solidFill>
              </a:rPr>
              <a:t>Benefit: </a:t>
            </a:r>
            <a:r>
              <a:rPr lang="en-US" sz="2000">
                <a:solidFill>
                  <a:schemeClr val="bg1"/>
                </a:solidFill>
              </a:rPr>
              <a:t>positively affects or improves some persons chances of having a good life or living well</a:t>
            </a:r>
          </a:p>
          <a:p>
            <a:r>
              <a:rPr lang="en-US" sz="2000">
                <a:solidFill>
                  <a:schemeClr val="bg1"/>
                </a:solidFill>
              </a:rPr>
              <a:t>A harm or benefit is </a:t>
            </a:r>
            <a:r>
              <a:rPr lang="en-US" sz="2000" b="1">
                <a:solidFill>
                  <a:schemeClr val="bg1"/>
                </a:solidFill>
              </a:rPr>
              <a:t>ethically significant </a:t>
            </a:r>
            <a:r>
              <a:rPr lang="en-US" sz="2000">
                <a:solidFill>
                  <a:schemeClr val="bg1"/>
                </a:solidFill>
              </a:rPr>
              <a:t>when it involved choice</a:t>
            </a:r>
          </a:p>
          <a:p>
            <a:pPr lvl="1"/>
            <a:r>
              <a:rPr lang="en-US" sz="1600">
                <a:solidFill>
                  <a:schemeClr val="bg1"/>
                </a:solidFill>
              </a:rPr>
              <a:t>Being struck by lightning is a harm but that is up to chance</a:t>
            </a:r>
          </a:p>
        </p:txBody>
      </p:sp>
      <p:sp>
        <p:nvSpPr>
          <p:cNvPr id="12" name="Rectangle 11">
            <a:extLst>
              <a:ext uri="{FF2B5EF4-FFF2-40B4-BE49-F238E27FC236}">
                <a16:creationId xmlns:a16="http://schemas.microsoft.com/office/drawing/2014/main" id="{BE142EB9-2F48-F692-01A4-1A3D56D9F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77EEB3-F2DD-787C-9CC9-A633DA3C07EE}"/>
              </a:ext>
            </a:extLst>
          </p:cNvPr>
          <p:cNvPicPr>
            <a:picLocks noChangeAspect="1"/>
          </p:cNvPicPr>
          <p:nvPr/>
        </p:nvPicPr>
        <p:blipFill>
          <a:blip r:embed="rId3"/>
          <a:stretch>
            <a:fillRect/>
          </a:stretch>
        </p:blipFill>
        <p:spPr>
          <a:xfrm>
            <a:off x="8990301" y="4558679"/>
            <a:ext cx="2689017" cy="1728654"/>
          </a:xfrm>
          <a:prstGeom prst="rect">
            <a:avLst/>
          </a:prstGeom>
        </p:spPr>
      </p:pic>
    </p:spTree>
    <p:extLst>
      <p:ext uri="{BB962C8B-B14F-4D97-AF65-F5344CB8AC3E}">
        <p14:creationId xmlns:p14="http://schemas.microsoft.com/office/powerpoint/2010/main" val="147190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7CC549A-2D34-4792-E07A-48DC4B2A6727}"/>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Ethics &amp; Data Analytics</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DB968F-0314-04EA-38C6-0C622977A396}"/>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Ethically significant benefits:</a:t>
            </a:r>
          </a:p>
          <a:p>
            <a:pPr lvl="1"/>
            <a:r>
              <a:rPr lang="en-US" sz="2000">
                <a:solidFill>
                  <a:schemeClr val="bg1"/>
                </a:solidFill>
              </a:rPr>
              <a:t>Human understanding</a:t>
            </a:r>
          </a:p>
          <a:p>
            <a:pPr lvl="1"/>
            <a:r>
              <a:rPr lang="en-US" sz="2000">
                <a:solidFill>
                  <a:schemeClr val="bg1"/>
                </a:solidFill>
              </a:rPr>
              <a:t>Efficiency</a:t>
            </a:r>
          </a:p>
          <a:p>
            <a:pPr lvl="1"/>
            <a:r>
              <a:rPr lang="en-US" sz="2000">
                <a:solidFill>
                  <a:schemeClr val="bg1"/>
                </a:solidFill>
              </a:rPr>
              <a:t>Predictive accuracy and personalization </a:t>
            </a:r>
          </a:p>
          <a:p>
            <a:r>
              <a:rPr lang="en-US" sz="2000" b="1">
                <a:solidFill>
                  <a:schemeClr val="bg1"/>
                </a:solidFill>
              </a:rPr>
              <a:t>Ethically significant harms:</a:t>
            </a:r>
          </a:p>
          <a:p>
            <a:pPr lvl="1"/>
            <a:r>
              <a:rPr lang="en-US" sz="2000">
                <a:solidFill>
                  <a:schemeClr val="bg1"/>
                </a:solidFill>
              </a:rPr>
              <a:t>Fairness and justice</a:t>
            </a:r>
          </a:p>
          <a:p>
            <a:pPr lvl="1"/>
            <a:r>
              <a:rPr lang="en-US" sz="2000">
                <a:solidFill>
                  <a:schemeClr val="bg1"/>
                </a:solidFill>
              </a:rPr>
              <a:t>Privacy and security</a:t>
            </a:r>
          </a:p>
          <a:p>
            <a:pPr lvl="1"/>
            <a:r>
              <a:rPr lang="en-US" sz="2000">
                <a:solidFill>
                  <a:schemeClr val="bg1"/>
                </a:solidFill>
              </a:rPr>
              <a:t>Transparency and autonomy</a:t>
            </a: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21D214-C4AE-2A4C-C02E-0861A74F67F7}"/>
              </a:ext>
            </a:extLst>
          </p:cNvPr>
          <p:cNvPicPr>
            <a:picLocks noChangeAspect="1"/>
          </p:cNvPicPr>
          <p:nvPr/>
        </p:nvPicPr>
        <p:blipFill>
          <a:blip r:embed="rId3"/>
          <a:stretch>
            <a:fillRect/>
          </a:stretch>
        </p:blipFill>
        <p:spPr>
          <a:xfrm>
            <a:off x="7226746" y="2283764"/>
            <a:ext cx="4367705" cy="2901176"/>
          </a:xfrm>
          <a:prstGeom prst="rect">
            <a:avLst/>
          </a:prstGeom>
        </p:spPr>
      </p:pic>
    </p:spTree>
    <p:extLst>
      <p:ext uri="{BB962C8B-B14F-4D97-AF65-F5344CB8AC3E}">
        <p14:creationId xmlns:p14="http://schemas.microsoft.com/office/powerpoint/2010/main" val="3059093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8172E9-B0BC-90B9-B17E-7B6E521EE68B}"/>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DDC36F5A-3B80-9223-42DA-3FE56CE82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8318696-A67C-859C-5445-2391703C1F89}"/>
              </a:ext>
            </a:extLst>
          </p:cNvPr>
          <p:cNvSpPr>
            <a:spLocks noGrp="1"/>
          </p:cNvSpPr>
          <p:nvPr>
            <p:ph type="title"/>
          </p:nvPr>
        </p:nvSpPr>
        <p:spPr>
          <a:xfrm>
            <a:off x="508000" y="669925"/>
            <a:ext cx="4839146" cy="1325563"/>
          </a:xfrm>
        </p:spPr>
        <p:txBody>
          <a:bodyPr anchor="b">
            <a:normAutofit fontScale="90000"/>
          </a:bodyPr>
          <a:lstStyle/>
          <a:p>
            <a:pPr algn="r"/>
            <a:r>
              <a:rPr lang="en-US">
                <a:solidFill>
                  <a:schemeClr val="bg1"/>
                </a:solidFill>
              </a:rPr>
              <a:t>Case Study: </a:t>
            </a:r>
            <a:br>
              <a:rPr lang="en-US">
                <a:solidFill>
                  <a:schemeClr val="bg1"/>
                </a:solidFill>
              </a:rPr>
            </a:br>
            <a:r>
              <a:rPr lang="en-US">
                <a:solidFill>
                  <a:schemeClr val="bg1"/>
                </a:solidFill>
              </a:rPr>
              <a:t>Google’s Ad Algorithm</a:t>
            </a:r>
          </a:p>
        </p:txBody>
      </p:sp>
      <p:cxnSp>
        <p:nvCxnSpPr>
          <p:cNvPr id="19" name="Straight Connector 18">
            <a:extLst>
              <a:ext uri="{FF2B5EF4-FFF2-40B4-BE49-F238E27FC236}">
                <a16:creationId xmlns:a16="http://schemas.microsoft.com/office/drawing/2014/main" id="{2602ED49-B8CE-3AB4-B706-6AA1BD4E05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6B11D6-E48B-2873-2F6B-113259FA84CD}"/>
              </a:ext>
            </a:extLst>
          </p:cNvPr>
          <p:cNvSpPr>
            <a:spLocks noGrp="1"/>
          </p:cNvSpPr>
          <p:nvPr>
            <p:ph idx="1"/>
          </p:nvPr>
        </p:nvSpPr>
        <p:spPr>
          <a:xfrm>
            <a:off x="1392667" y="2398956"/>
            <a:ext cx="9406666" cy="3789113"/>
          </a:xfrm>
        </p:spPr>
        <p:txBody>
          <a:bodyPr>
            <a:normAutofit fontScale="92500" lnSpcReduction="10000"/>
          </a:bodyPr>
          <a:lstStyle/>
          <a:p>
            <a:r>
              <a:rPr lang="en-US" sz="2000">
                <a:solidFill>
                  <a:schemeClr val="bg1"/>
                </a:solidFill>
              </a:rPr>
              <a:t>Study Overview:</a:t>
            </a:r>
          </a:p>
          <a:p>
            <a:pPr lvl="1"/>
            <a:r>
              <a:rPr lang="en-US" sz="1600" err="1">
                <a:solidFill>
                  <a:schemeClr val="bg1"/>
                </a:solidFill>
              </a:rPr>
              <a:t>Annupam</a:t>
            </a:r>
            <a:r>
              <a:rPr lang="en-US" sz="1600">
                <a:solidFill>
                  <a:schemeClr val="bg1"/>
                </a:solidFill>
              </a:rPr>
              <a:t> Datta, a Carnegie Mellon professor, developed Ad Fisher (2015) to analyze how Google’s ad personalization affects job-seekers.</a:t>
            </a:r>
          </a:p>
          <a:p>
            <a:pPr lvl="1"/>
            <a:r>
              <a:rPr lang="en-US" sz="1600">
                <a:solidFill>
                  <a:schemeClr val="bg1"/>
                </a:solidFill>
              </a:rPr>
              <a:t>He created fake accounts that only visited job sites, with gender as the only differentiating factor.</a:t>
            </a:r>
          </a:p>
          <a:p>
            <a:r>
              <a:rPr lang="en-US" sz="2000">
                <a:solidFill>
                  <a:schemeClr val="bg1"/>
                </a:solidFill>
              </a:rPr>
              <a:t>Key Findings:</a:t>
            </a:r>
          </a:p>
          <a:p>
            <a:pPr lvl="1"/>
            <a:r>
              <a:rPr lang="en-US" sz="1600">
                <a:solidFill>
                  <a:schemeClr val="bg1"/>
                </a:solidFill>
              </a:rPr>
              <a:t>Male job seekers were significantly more likely to see high-paying executive job ads.</a:t>
            </a:r>
          </a:p>
          <a:p>
            <a:pPr lvl="1"/>
            <a:r>
              <a:rPr lang="en-US" sz="1600">
                <a:solidFill>
                  <a:schemeClr val="bg1"/>
                </a:solidFill>
              </a:rPr>
              <a:t>Male group: 1,852 times</a:t>
            </a:r>
          </a:p>
          <a:p>
            <a:pPr lvl="1"/>
            <a:r>
              <a:rPr lang="en-US" sz="1600">
                <a:solidFill>
                  <a:schemeClr val="bg1"/>
                </a:solidFill>
              </a:rPr>
              <a:t>Female group: 318 times</a:t>
            </a:r>
          </a:p>
          <a:p>
            <a:r>
              <a:rPr lang="en-US" sz="2000">
                <a:solidFill>
                  <a:schemeClr val="bg1"/>
                </a:solidFill>
              </a:rPr>
              <a:t>Google’s Response:</a:t>
            </a:r>
          </a:p>
          <a:p>
            <a:pPr lvl="1"/>
            <a:r>
              <a:rPr lang="en-US" sz="1600">
                <a:solidFill>
                  <a:schemeClr val="bg1"/>
                </a:solidFill>
              </a:rPr>
              <a:t>Machine learning reflects user behavior → If users interact in gendered ways, algorithms may reinforce biases.</a:t>
            </a:r>
          </a:p>
          <a:p>
            <a:pPr lvl="1"/>
            <a:r>
              <a:rPr lang="en-US" sz="1600">
                <a:solidFill>
                  <a:schemeClr val="bg1"/>
                </a:solidFill>
              </a:rPr>
              <a:t>Google allows advertisers to target specific demographics, but they have policies guiding ad targeting.</a:t>
            </a:r>
          </a:p>
          <a:p>
            <a:r>
              <a:rPr lang="en-US" sz="2000">
                <a:solidFill>
                  <a:schemeClr val="accent5">
                    <a:lumMod val="60000"/>
                    <a:lumOff val="40000"/>
                  </a:schemeClr>
                </a:solidFill>
              </a:rPr>
              <a:t>Addressing Bias in Algorithms:</a:t>
            </a:r>
          </a:p>
          <a:p>
            <a:pPr lvl="1"/>
            <a:r>
              <a:rPr lang="en-US" sz="1600">
                <a:solidFill>
                  <a:schemeClr val="accent5">
                    <a:lumMod val="60000"/>
                    <a:lumOff val="40000"/>
                  </a:schemeClr>
                </a:solidFill>
              </a:rPr>
              <a:t>How can we prevent bias in AI-driven ads?</a:t>
            </a:r>
          </a:p>
        </p:txBody>
      </p:sp>
      <p:sp>
        <p:nvSpPr>
          <p:cNvPr id="21" name="Rectangle 20">
            <a:extLst>
              <a:ext uri="{FF2B5EF4-FFF2-40B4-BE49-F238E27FC236}">
                <a16:creationId xmlns:a16="http://schemas.microsoft.com/office/drawing/2014/main" id="{91600D54-7B2B-0721-475E-B72F06697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666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72F87A-8F27-9D47-17B8-C9E567A1D641}"/>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261BFCC-AC24-191F-B9B9-5D538496BFC0}"/>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Let's remember a bit about Data 198</a:t>
            </a:r>
            <a:endParaRPr lang="es-ES">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F79F1F-0F8B-C64B-E499-374CD1A892C9}"/>
              </a:ext>
            </a:extLst>
          </p:cNvPr>
          <p:cNvSpPr>
            <a:spLocks noGrp="1"/>
          </p:cNvSpPr>
          <p:nvPr>
            <p:ph idx="1"/>
          </p:nvPr>
        </p:nvSpPr>
        <p:spPr>
          <a:xfrm>
            <a:off x="1295400" y="2288833"/>
            <a:ext cx="4800600" cy="3711571"/>
          </a:xfrm>
        </p:spPr>
        <p:txBody>
          <a:bodyPr vert="horz" lIns="91440" tIns="45720" rIns="91440" bIns="45720" rtlCol="0">
            <a:normAutofit/>
          </a:bodyPr>
          <a:lstStyle/>
          <a:p>
            <a:r>
              <a:rPr lang="en-US" sz="2000">
                <a:solidFill>
                  <a:schemeClr val="bg1"/>
                </a:solidFill>
                <a:latin typeface="Calibri"/>
                <a:ea typeface="Calibri"/>
                <a:cs typeface="Calibri"/>
              </a:rPr>
              <a:t>Discussion based class (only one exam)</a:t>
            </a:r>
            <a:endParaRPr lang="es-ES" sz="2000">
              <a:solidFill>
                <a:schemeClr val="bg1"/>
              </a:solidFill>
            </a:endParaRPr>
          </a:p>
          <a:p>
            <a:r>
              <a:rPr lang="en-US" sz="2000">
                <a:solidFill>
                  <a:schemeClr val="bg1"/>
                </a:solidFill>
                <a:latin typeface="Calibri"/>
                <a:ea typeface="Calibri"/>
                <a:cs typeface="Calibri"/>
              </a:rPr>
              <a:t>Emphasis on writing and analytical thinking(½ of our WID)</a:t>
            </a:r>
          </a:p>
          <a:p>
            <a:r>
              <a:rPr lang="en-US" sz="2000">
                <a:solidFill>
                  <a:schemeClr val="bg1"/>
                </a:solidFill>
                <a:latin typeface="Calibri"/>
                <a:ea typeface="Calibri"/>
                <a:cs typeface="Calibri"/>
              </a:rPr>
              <a:t>Three different units</a:t>
            </a:r>
          </a:p>
          <a:p>
            <a:r>
              <a:rPr lang="en-US" sz="2000">
                <a:solidFill>
                  <a:schemeClr val="bg1"/>
                </a:solidFill>
                <a:latin typeface="Calibri"/>
                <a:ea typeface="Calibri"/>
                <a:cs typeface="Calibri"/>
              </a:rPr>
              <a:t>Applications – looking at specific models and how they affected those involved (WMD)</a:t>
            </a:r>
          </a:p>
        </p:txBody>
      </p:sp>
      <p:pic>
        <p:nvPicPr>
          <p:cNvPr id="4" name="Picture 3" descr="Book Review - The Traps of Big Data Revealed in &quot;Weapons of Math Destruction&quot;  by Cathy O'Neil - The Scholarly Kitchen">
            <a:extLst>
              <a:ext uri="{FF2B5EF4-FFF2-40B4-BE49-F238E27FC236}">
                <a16:creationId xmlns:a16="http://schemas.microsoft.com/office/drawing/2014/main" id="{BD0B8258-54DC-35D9-D0A8-D359DF05A664}"/>
              </a:ext>
            </a:extLst>
          </p:cNvPr>
          <p:cNvPicPr>
            <a:picLocks noChangeAspect="1"/>
          </p:cNvPicPr>
          <p:nvPr/>
        </p:nvPicPr>
        <p:blipFill>
          <a:blip r:embed="rId2"/>
          <a:stretch>
            <a:fillRect/>
          </a:stretch>
        </p:blipFill>
        <p:spPr>
          <a:xfrm>
            <a:off x="7631421" y="-6"/>
            <a:ext cx="4560569" cy="6857999"/>
          </a:xfrm>
          <a:prstGeom prst="rect">
            <a:avLst/>
          </a:prstGeom>
        </p:spPr>
      </p:pic>
      <p:cxnSp>
        <p:nvCxnSpPr>
          <p:cNvPr id="21" name="Straight Connector 2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15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A2D1B8A-E9E9-586A-C835-CEB3654A25F3}"/>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Ethical Objectivism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4293718-179A-9E86-3F9D-7B1A4986822B}"/>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Ethical Objectivism: </a:t>
            </a:r>
            <a:r>
              <a:rPr lang="en-US" sz="2000">
                <a:solidFill>
                  <a:schemeClr val="bg1"/>
                </a:solidFill>
              </a:rPr>
              <a:t>the view that some moral standards are objectively current and that some moral claims are objectively true</a:t>
            </a:r>
          </a:p>
          <a:p>
            <a:r>
              <a:rPr lang="en-US" sz="2000" b="1">
                <a:solidFill>
                  <a:schemeClr val="bg1"/>
                </a:solidFill>
              </a:rPr>
              <a:t>What is objectivity?</a:t>
            </a:r>
          </a:p>
          <a:p>
            <a:pPr lvl="1"/>
            <a:r>
              <a:rPr lang="en-US" sz="1600">
                <a:solidFill>
                  <a:schemeClr val="bg1"/>
                </a:solidFill>
              </a:rPr>
              <a:t>Apply to everyone regardless of belief or indifference</a:t>
            </a:r>
          </a:p>
          <a:p>
            <a:pPr lvl="1"/>
            <a:r>
              <a:rPr lang="en-US" sz="1600">
                <a:solidFill>
                  <a:schemeClr val="bg1"/>
                </a:solidFill>
              </a:rPr>
              <a:t>Independent of satisfying anyone’s desires</a:t>
            </a:r>
            <a:endParaRPr lang="en-US" sz="2000">
              <a:solidFill>
                <a:schemeClr val="bg1"/>
              </a:solidFill>
            </a:endParaRPr>
          </a:p>
          <a:p>
            <a:pPr marL="0" indent="0">
              <a:buNone/>
            </a:pPr>
            <a:endParaRPr lang="en-US" sz="2000" b="1">
              <a:solidFill>
                <a:schemeClr val="bg1"/>
              </a:solidFill>
            </a:endParaRPr>
          </a:p>
          <a:p>
            <a:pPr marL="0" indent="0">
              <a:buNone/>
            </a:pPr>
            <a:r>
              <a:rPr lang="en-US" sz="2000" b="1">
                <a:solidFill>
                  <a:schemeClr val="accent5">
                    <a:lumMod val="60000"/>
                    <a:lumOff val="40000"/>
                  </a:schemeClr>
                </a:solidFill>
              </a:rPr>
              <a:t>Activity:</a:t>
            </a:r>
          </a:p>
          <a:p>
            <a:r>
              <a:rPr lang="en-US" sz="2000">
                <a:solidFill>
                  <a:schemeClr val="accent5">
                    <a:lumMod val="60000"/>
                    <a:lumOff val="40000"/>
                  </a:schemeClr>
                </a:solidFill>
              </a:rPr>
              <a:t>Is the following claim an objectively true moral claim?</a:t>
            </a:r>
          </a:p>
          <a:p>
            <a:pPr lvl="1"/>
            <a:r>
              <a:rPr lang="en-US" sz="1600">
                <a:solidFill>
                  <a:schemeClr val="accent5">
                    <a:lumMod val="60000"/>
                    <a:lumOff val="40000"/>
                  </a:schemeClr>
                </a:solidFill>
              </a:rPr>
              <a:t>“Everyone should be treated equally.”</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668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43DA740-4D3F-75F1-B035-D0C83C697EF7}"/>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Moral Skepticism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AB3CF1F-9F90-FC51-3772-C26CB61501B6}"/>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Moral Skepticism: </a:t>
            </a:r>
            <a:r>
              <a:rPr lang="en-US" sz="2000">
                <a:solidFill>
                  <a:schemeClr val="bg1"/>
                </a:solidFill>
              </a:rPr>
              <a:t>the denial of ethical objectivism, there are no objectively true moral claims</a:t>
            </a:r>
          </a:p>
          <a:p>
            <a:r>
              <a:rPr lang="en-US" sz="2000" b="1">
                <a:solidFill>
                  <a:schemeClr val="bg1"/>
                </a:solidFill>
              </a:rPr>
              <a:t>Two forms:</a:t>
            </a:r>
          </a:p>
          <a:p>
            <a:pPr lvl="1"/>
            <a:r>
              <a:rPr lang="en-US" sz="2000" b="1">
                <a:solidFill>
                  <a:schemeClr val="bg1"/>
                </a:solidFill>
              </a:rPr>
              <a:t>Ethical Relativism: </a:t>
            </a:r>
            <a:r>
              <a:rPr lang="en-US" sz="2000">
                <a:solidFill>
                  <a:schemeClr val="bg1"/>
                </a:solidFill>
              </a:rPr>
              <a:t>the view that there are some moral truths but that they are relative to each person or society</a:t>
            </a:r>
          </a:p>
          <a:p>
            <a:pPr lvl="2"/>
            <a:r>
              <a:rPr lang="en-US" sz="1600">
                <a:solidFill>
                  <a:schemeClr val="accent1">
                    <a:lumMod val="40000"/>
                    <a:lumOff val="60000"/>
                  </a:schemeClr>
                </a:solidFill>
              </a:rPr>
              <a:t>In some societies arranged marriages are seen as a moral duty while in others they are a violation of personal freedom.</a:t>
            </a:r>
          </a:p>
          <a:p>
            <a:pPr lvl="1"/>
            <a:r>
              <a:rPr lang="en-US" sz="2000" b="1">
                <a:solidFill>
                  <a:schemeClr val="bg1"/>
                </a:solidFill>
              </a:rPr>
              <a:t>Moral Nihilism: </a:t>
            </a:r>
            <a:r>
              <a:rPr lang="en-US" sz="2000">
                <a:solidFill>
                  <a:schemeClr val="bg1"/>
                </a:solidFill>
              </a:rPr>
              <a:t>the view that there are no moral truths at all</a:t>
            </a:r>
          </a:p>
          <a:p>
            <a:pPr lvl="2"/>
            <a:r>
              <a:rPr lang="en-US" sz="1600">
                <a:solidFill>
                  <a:schemeClr val="accent1">
                    <a:lumMod val="40000"/>
                    <a:lumOff val="60000"/>
                  </a:schemeClr>
                </a:solidFill>
              </a:rPr>
              <a:t>There is no inherent moral difference between helping someone and harming them—any judgment about their rightness or wrongness is purely subjective.</a:t>
            </a: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733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1609F9C-BB91-6600-9981-AEC1BECCD2B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Ethical Relativism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F7D31A-8DDE-B130-126E-C4237A403605}"/>
              </a:ext>
            </a:extLst>
          </p:cNvPr>
          <p:cNvSpPr>
            <a:spLocks noGrp="1"/>
          </p:cNvSpPr>
          <p:nvPr>
            <p:ph idx="1"/>
          </p:nvPr>
        </p:nvSpPr>
        <p:spPr>
          <a:xfrm>
            <a:off x="1392667" y="2398957"/>
            <a:ext cx="9406666" cy="3526144"/>
          </a:xfrm>
        </p:spPr>
        <p:txBody>
          <a:bodyPr>
            <a:normAutofit fontScale="92500" lnSpcReduction="10000"/>
          </a:bodyPr>
          <a:lstStyle/>
          <a:p>
            <a:r>
              <a:rPr lang="en-US" sz="2000" b="1">
                <a:solidFill>
                  <a:schemeClr val="bg1"/>
                </a:solidFill>
              </a:rPr>
              <a:t>Ethical Subjectivism:</a:t>
            </a:r>
          </a:p>
          <a:p>
            <a:pPr lvl="1"/>
            <a:r>
              <a:rPr lang="en-US" sz="2000">
                <a:solidFill>
                  <a:schemeClr val="bg1"/>
                </a:solidFill>
              </a:rPr>
              <a:t>An act is morally (acceptable/wrong) just because I (approve/disapprove) of it or my commitments allow it</a:t>
            </a:r>
          </a:p>
          <a:p>
            <a:r>
              <a:rPr lang="en-US" sz="2000" b="1">
                <a:solidFill>
                  <a:schemeClr val="bg1"/>
                </a:solidFill>
              </a:rPr>
              <a:t>Cultural Relativism:</a:t>
            </a:r>
          </a:p>
          <a:p>
            <a:pPr lvl="1"/>
            <a:r>
              <a:rPr lang="en-US" sz="2000">
                <a:solidFill>
                  <a:schemeClr val="bg1"/>
                </a:solidFill>
              </a:rPr>
              <a:t>An act is morally (acceptable/unacceptable) just because it is (allowed/forbidden) by the ideals of the society in which it is performed</a:t>
            </a:r>
          </a:p>
          <a:p>
            <a:r>
              <a:rPr lang="en-US" sz="2000" b="1">
                <a:solidFill>
                  <a:schemeClr val="bg1"/>
                </a:solidFill>
              </a:rPr>
              <a:t>Implications:</a:t>
            </a:r>
          </a:p>
          <a:p>
            <a:pPr lvl="1"/>
            <a:r>
              <a:rPr lang="en-US" sz="1600">
                <a:solidFill>
                  <a:schemeClr val="bg1"/>
                </a:solidFill>
              </a:rPr>
              <a:t>Moral progress seems to be impossible</a:t>
            </a:r>
          </a:p>
          <a:p>
            <a:pPr lvl="1"/>
            <a:r>
              <a:rPr lang="en-US" sz="1600">
                <a:solidFill>
                  <a:schemeClr val="bg1"/>
                </a:solidFill>
              </a:rPr>
              <a:t>It’s impossible for one’s personal or cultural ideals to ever be mistaken</a:t>
            </a:r>
          </a:p>
          <a:p>
            <a:pPr lvl="1"/>
            <a:r>
              <a:rPr lang="en-US" sz="1600">
                <a:solidFill>
                  <a:schemeClr val="bg1"/>
                </a:solidFill>
              </a:rPr>
              <a:t>No room for questioning moral commitments</a:t>
            </a:r>
          </a:p>
          <a:p>
            <a:pPr lvl="1"/>
            <a:r>
              <a:rPr lang="en-US" sz="1600">
                <a:solidFill>
                  <a:schemeClr val="bg1"/>
                </a:solidFill>
              </a:rPr>
              <a:t>The moral views of all individuals or all cultures are equally legitimate</a:t>
            </a:r>
          </a:p>
          <a:p>
            <a:r>
              <a:rPr lang="en-US" sz="2000">
                <a:solidFill>
                  <a:schemeClr val="bg1"/>
                </a:solidFill>
              </a:rPr>
              <a:t>Opposing viewpoints generates contradictions</a:t>
            </a:r>
          </a:p>
          <a:p>
            <a:pPr lvl="1"/>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738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314C62A-2EC1-D70F-A50E-7F89E2E2398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Ideal Observers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78DA5C-C78A-C638-4C46-E5EA22C9C5A2}"/>
              </a:ext>
            </a:extLst>
          </p:cNvPr>
          <p:cNvSpPr>
            <a:spLocks noGrp="1"/>
          </p:cNvSpPr>
          <p:nvPr>
            <p:ph idx="1"/>
          </p:nvPr>
        </p:nvSpPr>
        <p:spPr>
          <a:xfrm>
            <a:off x="1392667" y="2398957"/>
            <a:ext cx="9406666" cy="3526144"/>
          </a:xfrm>
        </p:spPr>
        <p:txBody>
          <a:bodyPr>
            <a:normAutofit/>
          </a:bodyPr>
          <a:lstStyle/>
          <a:p>
            <a:r>
              <a:rPr lang="en-US" sz="2000" b="1">
                <a:solidFill>
                  <a:schemeClr val="bg1"/>
                </a:solidFill>
              </a:rPr>
              <a:t>An Ideal Observer: </a:t>
            </a:r>
            <a:r>
              <a:rPr lang="en-US" sz="2000">
                <a:solidFill>
                  <a:schemeClr val="bg1"/>
                </a:solidFill>
              </a:rPr>
              <a:t>a fully informed and perfectly rational version of oneself</a:t>
            </a:r>
          </a:p>
          <a:p>
            <a:r>
              <a:rPr lang="en-US" sz="2000" b="1">
                <a:solidFill>
                  <a:schemeClr val="bg1"/>
                </a:solidFill>
              </a:rPr>
              <a:t>Ideal Observer Subjectivism: </a:t>
            </a:r>
            <a:r>
              <a:rPr lang="en-US" sz="2000">
                <a:solidFill>
                  <a:schemeClr val="bg1"/>
                </a:solidFill>
              </a:rPr>
              <a:t>an act is morally right just because I would favor it if I were fully informed and perfectly rational</a:t>
            </a:r>
          </a:p>
          <a:p>
            <a:r>
              <a:rPr lang="en-US" sz="2000" b="1">
                <a:solidFill>
                  <a:schemeClr val="bg1"/>
                </a:solidFill>
              </a:rPr>
              <a:t>The Priority Problem:</a:t>
            </a:r>
          </a:p>
          <a:p>
            <a:pPr lvl="1"/>
            <a:r>
              <a:rPr lang="en-US" sz="1600">
                <a:solidFill>
                  <a:schemeClr val="bg1"/>
                </a:solidFill>
              </a:rPr>
              <a:t>If there are good reasons to back the verdicts of ideal observers, then these reasons are what make acts right or wrong</a:t>
            </a: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016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F3A8E2-F709-AD5B-236B-C620986FF8C7}"/>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Moral Nihilism</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62239F-0AFA-384A-F3AF-90B8068A76BF}"/>
              </a:ext>
            </a:extLst>
          </p:cNvPr>
          <p:cNvSpPr>
            <a:spLocks noGrp="1"/>
          </p:cNvSpPr>
          <p:nvPr>
            <p:ph idx="1"/>
          </p:nvPr>
        </p:nvSpPr>
        <p:spPr>
          <a:xfrm>
            <a:off x="1392667" y="2398957"/>
            <a:ext cx="9406666" cy="3526144"/>
          </a:xfrm>
        </p:spPr>
        <p:txBody>
          <a:bodyPr>
            <a:normAutofit fontScale="92500"/>
          </a:bodyPr>
          <a:lstStyle/>
          <a:p>
            <a:r>
              <a:rPr lang="en-US" sz="1900" b="1">
                <a:solidFill>
                  <a:schemeClr val="bg1"/>
                </a:solidFill>
              </a:rPr>
              <a:t>Moral Nihilism: </a:t>
            </a:r>
            <a:r>
              <a:rPr lang="en-US" sz="1900">
                <a:solidFill>
                  <a:schemeClr val="bg1"/>
                </a:solidFill>
              </a:rPr>
              <a:t>the view that there are no moral truths</a:t>
            </a:r>
          </a:p>
          <a:p>
            <a:r>
              <a:rPr lang="en-US" sz="1900" b="1">
                <a:solidFill>
                  <a:schemeClr val="bg1"/>
                </a:solidFill>
              </a:rPr>
              <a:t>Two Types: </a:t>
            </a:r>
            <a:r>
              <a:rPr lang="en-US" sz="1900">
                <a:solidFill>
                  <a:schemeClr val="bg1"/>
                </a:solidFill>
              </a:rPr>
              <a:t>Error Theory &amp; </a:t>
            </a:r>
            <a:r>
              <a:rPr lang="en-US" sz="1900" err="1">
                <a:solidFill>
                  <a:schemeClr val="bg1"/>
                </a:solidFill>
              </a:rPr>
              <a:t>Expressivism</a:t>
            </a:r>
            <a:endParaRPr lang="en-US" sz="1900">
              <a:solidFill>
                <a:schemeClr val="bg1"/>
              </a:solidFill>
            </a:endParaRPr>
          </a:p>
          <a:p>
            <a:r>
              <a:rPr lang="en-US" sz="1900" b="1">
                <a:solidFill>
                  <a:schemeClr val="bg1"/>
                </a:solidFill>
              </a:rPr>
              <a:t>Error Theory:</a:t>
            </a:r>
          </a:p>
          <a:p>
            <a:pPr lvl="1"/>
            <a:r>
              <a:rPr lang="en-US" sz="1800">
                <a:solidFill>
                  <a:schemeClr val="bg1"/>
                </a:solidFill>
              </a:rPr>
              <a:t>There are no moral features in this world</a:t>
            </a:r>
          </a:p>
          <a:p>
            <a:pPr lvl="1"/>
            <a:r>
              <a:rPr lang="en-US" sz="1800">
                <a:solidFill>
                  <a:schemeClr val="bg1"/>
                </a:solidFill>
              </a:rPr>
              <a:t>No moral judgements are true</a:t>
            </a:r>
          </a:p>
          <a:p>
            <a:pPr lvl="1"/>
            <a:r>
              <a:rPr lang="en-US" sz="1800">
                <a:solidFill>
                  <a:schemeClr val="bg1"/>
                </a:solidFill>
              </a:rPr>
              <a:t>Our sincere moral judgements try, and always fail to describe the moral feature of things</a:t>
            </a:r>
          </a:p>
          <a:p>
            <a:r>
              <a:rPr lang="en-US" sz="1900" b="1" err="1">
                <a:solidFill>
                  <a:schemeClr val="bg1"/>
                </a:solidFill>
              </a:rPr>
              <a:t>Expressivism</a:t>
            </a:r>
            <a:r>
              <a:rPr lang="en-US" sz="1900" b="1">
                <a:solidFill>
                  <a:schemeClr val="bg1"/>
                </a:solidFill>
              </a:rPr>
              <a:t>:</a:t>
            </a:r>
          </a:p>
          <a:p>
            <a:pPr lvl="1"/>
            <a:r>
              <a:rPr lang="en-US" sz="1800">
                <a:solidFill>
                  <a:schemeClr val="bg1"/>
                </a:solidFill>
              </a:rPr>
              <a:t>There are no moral features in this world</a:t>
            </a:r>
          </a:p>
          <a:p>
            <a:pPr lvl="1"/>
            <a:r>
              <a:rPr lang="en-US" sz="1800">
                <a:solidFill>
                  <a:schemeClr val="bg1"/>
                </a:solidFill>
              </a:rPr>
              <a:t>No moral judgements are true</a:t>
            </a:r>
          </a:p>
          <a:p>
            <a:pPr lvl="1"/>
            <a:r>
              <a:rPr lang="en-US" sz="1800">
                <a:solidFill>
                  <a:schemeClr val="bg1"/>
                </a:solidFill>
              </a:rPr>
              <a:t>Our sincere moral are not attempts to describe the moral features of things but serve to vent our emotions, command others to act in certain ways, or reveal plans of action</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750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4F4F10-4874-2980-541A-735538FD62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8DF61B-1209-D7A0-E525-34882EEDA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D155019F-F307-B216-1B49-52EEC441F184}"/>
              </a:ext>
            </a:extLst>
          </p:cNvPr>
          <p:cNvSpPr>
            <a:spLocks noGrp="1"/>
          </p:cNvSpPr>
          <p:nvPr>
            <p:ph type="ctrTitle"/>
          </p:nvPr>
        </p:nvSpPr>
        <p:spPr>
          <a:xfrm>
            <a:off x="1929283" y="707132"/>
            <a:ext cx="5469129" cy="2387600"/>
          </a:xfrm>
        </p:spPr>
        <p:txBody>
          <a:bodyPr>
            <a:normAutofit/>
          </a:bodyPr>
          <a:lstStyle/>
          <a:p>
            <a:pPr algn="l"/>
            <a:r>
              <a:rPr lang="en-US" sz="4800">
                <a:solidFill>
                  <a:schemeClr val="bg1"/>
                </a:solidFill>
              </a:rPr>
              <a:t>Unit 3</a:t>
            </a:r>
          </a:p>
        </p:txBody>
      </p:sp>
      <p:sp>
        <p:nvSpPr>
          <p:cNvPr id="3" name="Subtítulo 2">
            <a:extLst>
              <a:ext uri="{FF2B5EF4-FFF2-40B4-BE49-F238E27FC236}">
                <a16:creationId xmlns:a16="http://schemas.microsoft.com/office/drawing/2014/main" id="{39E079DF-A9BD-7E98-8FBA-C8A0256EE868}"/>
              </a:ext>
            </a:extLst>
          </p:cNvPr>
          <p:cNvSpPr>
            <a:spLocks noGrp="1"/>
          </p:cNvSpPr>
          <p:nvPr>
            <p:ph type="subTitle" idx="1"/>
          </p:nvPr>
        </p:nvSpPr>
        <p:spPr>
          <a:xfrm>
            <a:off x="1929283" y="3494783"/>
            <a:ext cx="5469127" cy="2201159"/>
          </a:xfrm>
        </p:spPr>
        <p:txBody>
          <a:bodyPr vert="horz" lIns="91440" tIns="45720" rIns="91440" bIns="45720" rtlCol="0" anchor="t">
            <a:normAutofit/>
          </a:bodyPr>
          <a:lstStyle/>
          <a:p>
            <a:pPr algn="l"/>
            <a:r>
              <a:rPr lang="en-US" sz="2800">
                <a:solidFill>
                  <a:schemeClr val="bg1"/>
                </a:solidFill>
              </a:rPr>
              <a:t>Normative Ethics and Data Science</a:t>
            </a:r>
          </a:p>
        </p:txBody>
      </p:sp>
      <p:sp>
        <p:nvSpPr>
          <p:cNvPr id="10" name="Rectangle 9">
            <a:extLst>
              <a:ext uri="{FF2B5EF4-FFF2-40B4-BE49-F238E27FC236}">
                <a16:creationId xmlns:a16="http://schemas.microsoft.com/office/drawing/2014/main" id="{3E03AF35-B108-8112-7C7B-4AA456911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5E92E2E-DE8A-C3F9-CCFB-A2AE3027B6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5296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912FFD-336F-29F5-2B43-1E05E2DD3F7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B39C615-DEE4-119B-F3DE-53B8149AC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0AD753F-392A-1FF4-D825-6F906E1E76C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Moral Theory</a:t>
            </a:r>
            <a:endParaRPr lang="en-US"/>
          </a:p>
        </p:txBody>
      </p:sp>
      <p:cxnSp>
        <p:nvCxnSpPr>
          <p:cNvPr id="10" name="Straight Connector 9">
            <a:extLst>
              <a:ext uri="{FF2B5EF4-FFF2-40B4-BE49-F238E27FC236}">
                <a16:creationId xmlns:a16="http://schemas.microsoft.com/office/drawing/2014/main" id="{6755DD00-62F9-4277-8ED0-1F71201EA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0351E4-BC87-9147-ABEE-769DA7A3137B}"/>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a:solidFill>
                  <a:schemeClr val="bg1"/>
                </a:solidFill>
              </a:rPr>
              <a:t>Moral Theory:</a:t>
            </a:r>
          </a:p>
          <a:p>
            <a:pPr lvl="1"/>
            <a:r>
              <a:rPr lang="en-US" sz="2000">
                <a:solidFill>
                  <a:schemeClr val="bg1"/>
                </a:solidFill>
              </a:rPr>
              <a:t>A general principle, or set of principles, that tells us what is morally right in a wide variety of cases</a:t>
            </a:r>
          </a:p>
          <a:p>
            <a:pPr lvl="1"/>
            <a:r>
              <a:rPr lang="en-US" sz="2000">
                <a:solidFill>
                  <a:schemeClr val="bg1"/>
                </a:solidFill>
              </a:rPr>
              <a:t>Central claim of moral philosophy: assess the plausibility of competing moral theories by using rational argument</a:t>
            </a:r>
          </a:p>
          <a:p>
            <a:pPr marL="457200" lvl="1" indent="0">
              <a:buNone/>
            </a:pPr>
            <a:endParaRPr lang="en-US" sz="1600">
              <a:solidFill>
                <a:schemeClr val="bg1"/>
              </a:solidFill>
            </a:endParaRPr>
          </a:p>
        </p:txBody>
      </p:sp>
      <p:sp>
        <p:nvSpPr>
          <p:cNvPr id="12" name="Rectangle 11">
            <a:extLst>
              <a:ext uri="{FF2B5EF4-FFF2-40B4-BE49-F238E27FC236}">
                <a16:creationId xmlns:a16="http://schemas.microsoft.com/office/drawing/2014/main" id="{F38A2B31-DF3E-3BDE-B54E-DA77D9492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1901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94F386-B403-45AF-7260-AAE71829578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D4F07F8-BF3D-A418-6D9E-D0A693833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15752B4-B6FC-460F-E9FE-402299EC8C2F}"/>
              </a:ext>
            </a:extLst>
          </p:cNvPr>
          <p:cNvSpPr>
            <a:spLocks noGrp="1"/>
          </p:cNvSpPr>
          <p:nvPr>
            <p:ph type="title"/>
          </p:nvPr>
        </p:nvSpPr>
        <p:spPr>
          <a:xfrm>
            <a:off x="-16475" y="669925"/>
            <a:ext cx="5363621" cy="1304969"/>
          </a:xfrm>
        </p:spPr>
        <p:txBody>
          <a:bodyPr anchor="b">
            <a:normAutofit/>
          </a:bodyPr>
          <a:lstStyle/>
          <a:p>
            <a:pPr algn="r"/>
            <a:r>
              <a:rPr lang="en-US">
                <a:solidFill>
                  <a:schemeClr val="bg1"/>
                </a:solidFill>
              </a:rPr>
              <a:t>Psychological Egoism</a:t>
            </a:r>
          </a:p>
        </p:txBody>
      </p:sp>
      <p:cxnSp>
        <p:nvCxnSpPr>
          <p:cNvPr id="10" name="Straight Connector 9">
            <a:extLst>
              <a:ext uri="{FF2B5EF4-FFF2-40B4-BE49-F238E27FC236}">
                <a16:creationId xmlns:a16="http://schemas.microsoft.com/office/drawing/2014/main" id="{C4F07858-8834-8D39-68B7-AAC716F6A2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E85D21-8FB5-A197-20C1-7355C719ED9E}"/>
              </a:ext>
            </a:extLst>
          </p:cNvPr>
          <p:cNvSpPr>
            <a:spLocks noGrp="1"/>
          </p:cNvSpPr>
          <p:nvPr>
            <p:ph idx="1"/>
          </p:nvPr>
        </p:nvSpPr>
        <p:spPr>
          <a:xfrm>
            <a:off x="1392667" y="2398957"/>
            <a:ext cx="9406666" cy="3793873"/>
          </a:xfrm>
        </p:spPr>
        <p:txBody>
          <a:bodyPr vert="horz" lIns="91440" tIns="45720" rIns="91440" bIns="45720" rtlCol="0" anchor="t">
            <a:normAutofit/>
          </a:bodyPr>
          <a:lstStyle/>
          <a:p>
            <a:r>
              <a:rPr lang="en-US" sz="2000">
                <a:solidFill>
                  <a:schemeClr val="bg1"/>
                </a:solidFill>
              </a:rPr>
              <a:t>Is the theory that all human actions </a:t>
            </a:r>
            <a:r>
              <a:rPr lang="en-US" sz="2000" b="1" u="sng">
                <a:solidFill>
                  <a:schemeClr val="bg1"/>
                </a:solidFill>
              </a:rPr>
              <a:t>aim</a:t>
            </a:r>
            <a:r>
              <a:rPr lang="en-US" sz="2000" b="1">
                <a:solidFill>
                  <a:schemeClr val="bg1"/>
                </a:solidFill>
              </a:rPr>
              <a:t> </a:t>
            </a:r>
            <a:r>
              <a:rPr lang="en-US" sz="2000">
                <a:solidFill>
                  <a:schemeClr val="bg1"/>
                </a:solidFill>
              </a:rPr>
              <a:t>at avoiding some personal loss or gaining some </a:t>
            </a:r>
            <a:r>
              <a:rPr lang="en-US" sz="2000" b="1" u="sng">
                <a:solidFill>
                  <a:schemeClr val="bg1"/>
                </a:solidFill>
              </a:rPr>
              <a:t>personal</a:t>
            </a:r>
            <a:r>
              <a:rPr lang="en-US" sz="2000" b="1">
                <a:solidFill>
                  <a:schemeClr val="bg1"/>
                </a:solidFill>
              </a:rPr>
              <a:t> </a:t>
            </a:r>
            <a:r>
              <a:rPr lang="en-US" sz="2000">
                <a:solidFill>
                  <a:schemeClr val="bg1"/>
                </a:solidFill>
              </a:rPr>
              <a:t>benefit</a:t>
            </a:r>
          </a:p>
          <a:p>
            <a:r>
              <a:rPr lang="en-US" sz="2000">
                <a:solidFill>
                  <a:schemeClr val="bg1"/>
                </a:solidFill>
              </a:rPr>
              <a:t>Surprising implication: if psychological egoism is true --&gt; altruism doesn't exist</a:t>
            </a:r>
          </a:p>
          <a:p>
            <a:pPr lvl="1"/>
            <a:r>
              <a:rPr lang="en-US" sz="2000">
                <a:solidFill>
                  <a:schemeClr val="bg1"/>
                </a:solidFill>
              </a:rPr>
              <a:t>Altruism: the direct desire to benefit others for their own sake</a:t>
            </a:r>
          </a:p>
          <a:p>
            <a:r>
              <a:rPr lang="en-US" sz="2000" b="1" u="sng">
                <a:solidFill>
                  <a:schemeClr val="bg1"/>
                </a:solidFill>
              </a:rPr>
              <a:t>Not</a:t>
            </a:r>
            <a:r>
              <a:rPr lang="en-US" sz="2000">
                <a:solidFill>
                  <a:schemeClr val="bg1"/>
                </a:solidFill>
              </a:rPr>
              <a:t> an ethical theory</a:t>
            </a:r>
          </a:p>
          <a:p>
            <a:pPr lvl="1"/>
            <a:r>
              <a:rPr lang="en-US" sz="2000">
                <a:solidFill>
                  <a:schemeClr val="bg1"/>
                </a:solidFill>
              </a:rPr>
              <a:t>It </a:t>
            </a:r>
            <a:r>
              <a:rPr lang="en-US" sz="2000" b="1" u="sng">
                <a:solidFill>
                  <a:schemeClr val="bg1"/>
                </a:solidFill>
              </a:rPr>
              <a:t>does not</a:t>
            </a:r>
            <a:r>
              <a:rPr lang="en-US" sz="2000">
                <a:solidFill>
                  <a:schemeClr val="bg1"/>
                </a:solidFill>
              </a:rPr>
              <a:t> tell how we </a:t>
            </a:r>
            <a:r>
              <a:rPr lang="en-US" sz="2000" b="1" u="sng">
                <a:solidFill>
                  <a:schemeClr val="bg1"/>
                </a:solidFill>
              </a:rPr>
              <a:t>ought</a:t>
            </a:r>
            <a:r>
              <a:rPr lang="en-US" sz="2000">
                <a:solidFill>
                  <a:schemeClr val="bg1"/>
                </a:solidFill>
              </a:rPr>
              <a:t> to behave</a:t>
            </a:r>
          </a:p>
          <a:p>
            <a:pPr lvl="1"/>
            <a:r>
              <a:rPr lang="en-US" sz="2000">
                <a:solidFill>
                  <a:schemeClr val="bg1"/>
                </a:solidFill>
              </a:rPr>
              <a:t>But a </a:t>
            </a:r>
            <a:r>
              <a:rPr lang="en-US" sz="2000" b="1" u="sng">
                <a:solidFill>
                  <a:schemeClr val="bg1"/>
                </a:solidFill>
              </a:rPr>
              <a:t>descriptive</a:t>
            </a:r>
            <a:r>
              <a:rPr lang="en-US" sz="2000" b="1">
                <a:solidFill>
                  <a:schemeClr val="bg1"/>
                </a:solidFill>
              </a:rPr>
              <a:t> </a:t>
            </a:r>
            <a:r>
              <a:rPr lang="en-US" sz="2000">
                <a:solidFill>
                  <a:schemeClr val="bg1"/>
                </a:solidFill>
              </a:rPr>
              <a:t>theory about how we </a:t>
            </a:r>
            <a:r>
              <a:rPr lang="en-US" sz="2000" b="1" u="sng">
                <a:solidFill>
                  <a:schemeClr val="bg1"/>
                </a:solidFill>
              </a:rPr>
              <a:t>do</a:t>
            </a:r>
            <a:r>
              <a:rPr lang="en-US" sz="2000">
                <a:solidFill>
                  <a:schemeClr val="bg1"/>
                </a:solidFill>
              </a:rPr>
              <a:t> behave</a:t>
            </a:r>
          </a:p>
          <a:p>
            <a:r>
              <a:rPr lang="en-US" sz="2000">
                <a:solidFill>
                  <a:schemeClr val="bg1"/>
                </a:solidFill>
              </a:rPr>
              <a:t>Two arguments for psychological egoism</a:t>
            </a:r>
          </a:p>
          <a:p>
            <a:pPr lvl="1"/>
            <a:r>
              <a:rPr lang="en-US" sz="2000">
                <a:solidFill>
                  <a:schemeClr val="bg1"/>
                </a:solidFill>
              </a:rPr>
              <a:t>Argument from Expected Benefit </a:t>
            </a:r>
          </a:p>
          <a:p>
            <a:pPr lvl="1"/>
            <a:r>
              <a:rPr lang="en-US" sz="2000">
                <a:solidFill>
                  <a:schemeClr val="bg1"/>
                </a:solidFill>
              </a:rPr>
              <a:t>Argument from Our Strongest Desire</a:t>
            </a:r>
          </a:p>
        </p:txBody>
      </p:sp>
      <p:sp>
        <p:nvSpPr>
          <p:cNvPr id="12" name="Rectangle 11">
            <a:extLst>
              <a:ext uri="{FF2B5EF4-FFF2-40B4-BE49-F238E27FC236}">
                <a16:creationId xmlns:a16="http://schemas.microsoft.com/office/drawing/2014/main" id="{C78DA2D8-C999-9A9E-4368-16D2DE7C7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850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6E53D7-33C1-E2B6-A222-1DE6504F975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0217B23-C4E9-1EB6-76A8-D13591E8D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16209FD-6584-108F-B282-637D07DB0D6D}"/>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Ethical Egoism</a:t>
            </a:r>
          </a:p>
        </p:txBody>
      </p:sp>
      <p:cxnSp>
        <p:nvCxnSpPr>
          <p:cNvPr id="10" name="Straight Connector 9">
            <a:extLst>
              <a:ext uri="{FF2B5EF4-FFF2-40B4-BE49-F238E27FC236}">
                <a16:creationId xmlns:a16="http://schemas.microsoft.com/office/drawing/2014/main" id="{18C1ACFC-A8DC-16FD-8F4D-BCC0F774E0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F7B0324-581A-E980-147F-5DFF3D21C90A}"/>
              </a:ext>
            </a:extLst>
          </p:cNvPr>
          <p:cNvSpPr>
            <a:spLocks noGrp="1"/>
          </p:cNvSpPr>
          <p:nvPr>
            <p:ph idx="1"/>
          </p:nvPr>
        </p:nvSpPr>
        <p:spPr>
          <a:xfrm>
            <a:off x="1426285" y="2197251"/>
            <a:ext cx="9328225" cy="4320548"/>
          </a:xfrm>
        </p:spPr>
        <p:txBody>
          <a:bodyPr vert="horz" lIns="91440" tIns="45720" rIns="91440" bIns="45720" rtlCol="0" anchor="t">
            <a:normAutofit lnSpcReduction="10000"/>
          </a:bodyPr>
          <a:lstStyle/>
          <a:p>
            <a:r>
              <a:rPr lang="en-US" sz="2000">
                <a:solidFill>
                  <a:schemeClr val="bg1"/>
                </a:solidFill>
              </a:rPr>
              <a:t>Evidence against psychological egoism </a:t>
            </a:r>
          </a:p>
          <a:p>
            <a:pPr lvl="1"/>
            <a:r>
              <a:rPr lang="en-US" sz="2000">
                <a:solidFill>
                  <a:schemeClr val="bg1"/>
                </a:solidFill>
              </a:rPr>
              <a:t>Empathy-altruism hypothesis: empathy can prompt altruistic motivation</a:t>
            </a:r>
          </a:p>
          <a:p>
            <a:r>
              <a:rPr lang="en-US" sz="2000">
                <a:solidFill>
                  <a:schemeClr val="bg1"/>
                </a:solidFill>
              </a:rPr>
              <a:t>Ethical egoism states:</a:t>
            </a:r>
          </a:p>
          <a:p>
            <a:pPr lvl="1"/>
            <a:r>
              <a:rPr lang="en-US" sz="2000">
                <a:solidFill>
                  <a:schemeClr val="bg1"/>
                </a:solidFill>
              </a:rPr>
              <a:t>Actions are morally </a:t>
            </a:r>
            <a:r>
              <a:rPr lang="en-US" sz="2000" b="1" u="sng">
                <a:solidFill>
                  <a:schemeClr val="bg1"/>
                </a:solidFill>
              </a:rPr>
              <a:t>right</a:t>
            </a:r>
            <a:r>
              <a:rPr lang="en-US" sz="2000">
                <a:solidFill>
                  <a:schemeClr val="bg1"/>
                </a:solidFill>
              </a:rPr>
              <a:t> just because they </a:t>
            </a:r>
            <a:r>
              <a:rPr lang="en-US" sz="2000" b="1" u="sng">
                <a:solidFill>
                  <a:schemeClr val="bg1"/>
                </a:solidFill>
              </a:rPr>
              <a:t>best</a:t>
            </a:r>
            <a:r>
              <a:rPr lang="en-US" sz="2000">
                <a:solidFill>
                  <a:schemeClr val="bg1"/>
                </a:solidFill>
              </a:rPr>
              <a:t> promote one's self-interest</a:t>
            </a:r>
          </a:p>
          <a:p>
            <a:pPr lvl="1"/>
            <a:r>
              <a:rPr lang="en-US" sz="2000">
                <a:solidFill>
                  <a:schemeClr val="bg1"/>
                </a:solidFill>
              </a:rPr>
              <a:t>Actions are morally </a:t>
            </a:r>
            <a:r>
              <a:rPr lang="en-US" sz="2000" b="1" u="sng">
                <a:solidFill>
                  <a:schemeClr val="bg1"/>
                </a:solidFill>
              </a:rPr>
              <a:t>wrong</a:t>
            </a:r>
            <a:r>
              <a:rPr lang="en-US" sz="2000">
                <a:solidFill>
                  <a:schemeClr val="bg1"/>
                </a:solidFill>
              </a:rPr>
              <a:t> just because they </a:t>
            </a:r>
            <a:r>
              <a:rPr lang="en-US" sz="2000" b="1" u="sng">
                <a:solidFill>
                  <a:schemeClr val="bg1"/>
                </a:solidFill>
              </a:rPr>
              <a:t>fail</a:t>
            </a:r>
            <a:r>
              <a:rPr lang="en-US" sz="2000">
                <a:solidFill>
                  <a:schemeClr val="bg1"/>
                </a:solidFill>
              </a:rPr>
              <a:t> to promote one's self-interest</a:t>
            </a:r>
          </a:p>
          <a:p>
            <a:r>
              <a:rPr lang="en-US" sz="2000">
                <a:solidFill>
                  <a:schemeClr val="bg1"/>
                </a:solidFill>
              </a:rPr>
              <a:t>Psychological egoism is a possible source of ethical egoism but one can be an ethical egoist without being a psychological egoist</a:t>
            </a:r>
          </a:p>
          <a:p>
            <a:r>
              <a:rPr lang="en-US" sz="2000">
                <a:solidFill>
                  <a:schemeClr val="bg1"/>
                </a:solidFill>
              </a:rPr>
              <a:t>Problems:</a:t>
            </a:r>
          </a:p>
          <a:p>
            <a:pPr lvl="1"/>
            <a:r>
              <a:rPr lang="en-US" sz="2000">
                <a:solidFill>
                  <a:schemeClr val="bg1"/>
                </a:solidFill>
              </a:rPr>
              <a:t>Violates core moral beliefs (requires extremities when they are in our self-interest)</a:t>
            </a:r>
          </a:p>
          <a:p>
            <a:pPr lvl="1"/>
            <a:r>
              <a:rPr lang="en-US" sz="2000">
                <a:solidFill>
                  <a:schemeClr val="bg1"/>
                </a:solidFill>
              </a:rPr>
              <a:t>Cannot allow for the existence of moral rights (Any harm whatsoever is justified if it is in a person's self-interest to commit it)</a:t>
            </a:r>
          </a:p>
          <a:p>
            <a:pPr lvl="1"/>
            <a:r>
              <a:rPr lang="en-US" sz="2000">
                <a:solidFill>
                  <a:schemeClr val="bg1"/>
                </a:solidFill>
              </a:rPr>
              <a:t>Arbitrarily makes one's interests all-important</a:t>
            </a:r>
          </a:p>
        </p:txBody>
      </p:sp>
      <p:sp>
        <p:nvSpPr>
          <p:cNvPr id="12" name="Rectangle 11">
            <a:extLst>
              <a:ext uri="{FF2B5EF4-FFF2-40B4-BE49-F238E27FC236}">
                <a16:creationId xmlns:a16="http://schemas.microsoft.com/office/drawing/2014/main" id="{CBC27ED2-CB9D-0BFE-BA1E-63C70F79A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2279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7BA155-7DFA-7DCE-5F96-08CE7599776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16BB4D1-8D7D-629B-B335-76C2B633D9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88D606B-8F9A-BCAC-34B6-07BDCA24EAD9}"/>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Consequentialism</a:t>
            </a:r>
            <a:endParaRPr lang="en-US"/>
          </a:p>
        </p:txBody>
      </p:sp>
      <p:cxnSp>
        <p:nvCxnSpPr>
          <p:cNvPr id="10" name="Straight Connector 9">
            <a:extLst>
              <a:ext uri="{FF2B5EF4-FFF2-40B4-BE49-F238E27FC236}">
                <a16:creationId xmlns:a16="http://schemas.microsoft.com/office/drawing/2014/main" id="{FF8B5D65-F949-1102-78D5-27F35B87F0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FB41EEB8-B6A3-23A6-9709-B94BF7EE7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E47FBB11-E045-B7DD-33F1-7191E9A43E6F}"/>
              </a:ext>
            </a:extLst>
          </p:cNvPr>
          <p:cNvSpPr txBox="1">
            <a:spLocks/>
          </p:cNvSpPr>
          <p:nvPr/>
        </p:nvSpPr>
        <p:spPr>
          <a:xfrm>
            <a:off x="1392667" y="2398957"/>
            <a:ext cx="9406666" cy="37938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States that acts are morally right </a:t>
            </a:r>
            <a:r>
              <a:rPr lang="en-US" sz="2000" b="1" u="sng">
                <a:solidFill>
                  <a:schemeClr val="bg1"/>
                </a:solidFill>
              </a:rPr>
              <a:t>just because</a:t>
            </a:r>
            <a:r>
              <a:rPr lang="en-US" sz="2000">
                <a:solidFill>
                  <a:schemeClr val="bg1"/>
                </a:solidFill>
              </a:rPr>
              <a:t> they </a:t>
            </a:r>
            <a:r>
              <a:rPr lang="en-US" sz="2000" b="1" u="sng">
                <a:solidFill>
                  <a:schemeClr val="bg1"/>
                </a:solidFill>
              </a:rPr>
              <a:t>maximize</a:t>
            </a:r>
            <a:r>
              <a:rPr lang="en-US" sz="2000">
                <a:solidFill>
                  <a:schemeClr val="bg1"/>
                </a:solidFill>
              </a:rPr>
              <a:t> the amount of goodness in the world</a:t>
            </a:r>
          </a:p>
          <a:p>
            <a:pPr lvl="1"/>
            <a:r>
              <a:rPr lang="en-US" sz="2000">
                <a:solidFill>
                  <a:schemeClr val="bg1"/>
                </a:solidFill>
              </a:rPr>
              <a:t>The act that yields the greatest balance of benefits over drawbacks is the </a:t>
            </a:r>
            <a:r>
              <a:rPr lang="en-US" sz="2000" b="1" u="sng">
                <a:solidFill>
                  <a:schemeClr val="bg1"/>
                </a:solidFill>
              </a:rPr>
              <a:t>optimific</a:t>
            </a:r>
            <a:r>
              <a:rPr lang="en-US" sz="2000">
                <a:solidFill>
                  <a:schemeClr val="bg1"/>
                </a:solidFill>
              </a:rPr>
              <a:t> action.</a:t>
            </a:r>
          </a:p>
          <a:p>
            <a:r>
              <a:rPr lang="en-US" sz="2000" b="1" u="sng">
                <a:solidFill>
                  <a:schemeClr val="bg1"/>
                </a:solidFill>
              </a:rPr>
              <a:t>Act Utilitarianism:</a:t>
            </a:r>
            <a:r>
              <a:rPr lang="en-US" sz="2000">
                <a:solidFill>
                  <a:schemeClr val="bg1"/>
                </a:solidFill>
              </a:rPr>
              <a:t> is the most prominent version of consequentialism</a:t>
            </a:r>
          </a:p>
          <a:p>
            <a:pPr lvl="1"/>
            <a:r>
              <a:rPr lang="en-US" sz="2000">
                <a:solidFill>
                  <a:schemeClr val="bg1"/>
                </a:solidFill>
              </a:rPr>
              <a:t>There is one ultimate moral standard: the principle of utility</a:t>
            </a:r>
          </a:p>
          <a:p>
            <a:r>
              <a:rPr lang="en-US" sz="2000" b="1" u="sng">
                <a:solidFill>
                  <a:schemeClr val="bg1"/>
                </a:solidFill>
              </a:rPr>
              <a:t>The Principle of Utility:</a:t>
            </a:r>
            <a:r>
              <a:rPr lang="en-US" sz="2000">
                <a:solidFill>
                  <a:schemeClr val="bg1"/>
                </a:solidFill>
              </a:rPr>
              <a:t> an action is morally required just because it does more to improve overall </a:t>
            </a:r>
            <a:r>
              <a:rPr lang="en-US" sz="2000" b="1" u="sng">
                <a:solidFill>
                  <a:schemeClr val="bg1"/>
                </a:solidFill>
              </a:rPr>
              <a:t>well-being</a:t>
            </a:r>
            <a:r>
              <a:rPr lang="en-US" sz="2000">
                <a:solidFill>
                  <a:schemeClr val="bg1"/>
                </a:solidFill>
              </a:rPr>
              <a:t> than any other action you could have done in the circumstances</a:t>
            </a:r>
          </a:p>
          <a:p>
            <a:pPr marL="0" indent="0">
              <a:buNone/>
            </a:pPr>
            <a:endParaRPr lang="en-US" sz="2000">
              <a:solidFill>
                <a:schemeClr val="bg1"/>
              </a:solidFill>
            </a:endParaRPr>
          </a:p>
        </p:txBody>
      </p:sp>
    </p:spTree>
    <p:extLst>
      <p:ext uri="{BB962C8B-B14F-4D97-AF65-F5344CB8AC3E}">
        <p14:creationId xmlns:p14="http://schemas.microsoft.com/office/powerpoint/2010/main" val="345651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26BF5F-B1DC-219B-0D3D-371E0EC29EC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C30A02-2782-3436-39FC-379F6BD41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ítulo 1">
            <a:extLst>
              <a:ext uri="{FF2B5EF4-FFF2-40B4-BE49-F238E27FC236}">
                <a16:creationId xmlns:a16="http://schemas.microsoft.com/office/drawing/2014/main" id="{33641110-CDBB-6E20-BCED-9F26986B36C6}"/>
              </a:ext>
            </a:extLst>
          </p:cNvPr>
          <p:cNvSpPr>
            <a:spLocks noGrp="1"/>
          </p:cNvSpPr>
          <p:nvPr>
            <p:ph type="ctrTitle"/>
          </p:nvPr>
        </p:nvSpPr>
        <p:spPr>
          <a:xfrm>
            <a:off x="1929283" y="707132"/>
            <a:ext cx="5469129" cy="2387600"/>
          </a:xfrm>
        </p:spPr>
        <p:txBody>
          <a:bodyPr>
            <a:normAutofit/>
          </a:bodyPr>
          <a:lstStyle/>
          <a:p>
            <a:pPr algn="l"/>
            <a:r>
              <a:rPr lang="en-US" sz="4800">
                <a:solidFill>
                  <a:schemeClr val="bg1"/>
                </a:solidFill>
              </a:rPr>
              <a:t>Unit 1</a:t>
            </a:r>
          </a:p>
        </p:txBody>
      </p:sp>
      <p:sp>
        <p:nvSpPr>
          <p:cNvPr id="3" name="Subtítulo 2">
            <a:extLst>
              <a:ext uri="{FF2B5EF4-FFF2-40B4-BE49-F238E27FC236}">
                <a16:creationId xmlns:a16="http://schemas.microsoft.com/office/drawing/2014/main" id="{2EBC2F48-473D-9924-C413-8F8B90FA6E20}"/>
              </a:ext>
            </a:extLst>
          </p:cNvPr>
          <p:cNvSpPr>
            <a:spLocks noGrp="1"/>
          </p:cNvSpPr>
          <p:nvPr>
            <p:ph type="subTitle" idx="1"/>
          </p:nvPr>
        </p:nvSpPr>
        <p:spPr>
          <a:xfrm>
            <a:off x="1929283" y="3494783"/>
            <a:ext cx="5469127" cy="2201159"/>
          </a:xfrm>
        </p:spPr>
        <p:txBody>
          <a:bodyPr vert="horz" lIns="91440" tIns="45720" rIns="91440" bIns="45720" rtlCol="0" anchor="t">
            <a:normAutofit/>
          </a:bodyPr>
          <a:lstStyle/>
          <a:p>
            <a:pPr algn="l"/>
            <a:r>
              <a:rPr lang="en-US" sz="2800">
                <a:solidFill>
                  <a:schemeClr val="bg1"/>
                </a:solidFill>
              </a:rPr>
              <a:t>Philosophy of Science</a:t>
            </a:r>
            <a:endParaRPr lang="es-ES">
              <a:solidFill>
                <a:schemeClr val="bg1"/>
              </a:solidFill>
            </a:endParaRPr>
          </a:p>
        </p:txBody>
      </p:sp>
      <p:sp>
        <p:nvSpPr>
          <p:cNvPr id="10" name="Rectangle 9">
            <a:extLst>
              <a:ext uri="{FF2B5EF4-FFF2-40B4-BE49-F238E27FC236}">
                <a16:creationId xmlns:a16="http://schemas.microsoft.com/office/drawing/2014/main" id="{F8628F80-ED57-6CF2-2CD6-A90E535A7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71EAFAA-62C5-2CE1-0913-AF89363AF7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50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9E6AE2-3DD5-F09E-6575-9F2F6B207C4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A336827-4031-3927-4BF0-D630720B2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58461A5-43A9-163A-6203-BE7A73670A40}"/>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Well-being</a:t>
            </a:r>
            <a:endParaRPr lang="en-US"/>
          </a:p>
        </p:txBody>
      </p:sp>
      <p:cxnSp>
        <p:nvCxnSpPr>
          <p:cNvPr id="10" name="Straight Connector 9">
            <a:extLst>
              <a:ext uri="{FF2B5EF4-FFF2-40B4-BE49-F238E27FC236}">
                <a16:creationId xmlns:a16="http://schemas.microsoft.com/office/drawing/2014/main" id="{158C9495-6DBC-2084-522C-D083A0EA3B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88624F-38B3-FC18-CB87-2436DD75B5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1CA0E4D2-ABF6-3AFD-ED9C-64B3CA123ED7}"/>
              </a:ext>
            </a:extLst>
          </p:cNvPr>
          <p:cNvSpPr txBox="1">
            <a:spLocks/>
          </p:cNvSpPr>
          <p:nvPr/>
        </p:nvSpPr>
        <p:spPr>
          <a:xfrm>
            <a:off x="1392667" y="2295984"/>
            <a:ext cx="9406666" cy="434992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Theories of well-being attempts to state </a:t>
            </a:r>
            <a:r>
              <a:rPr lang="en-US" sz="2000" b="1">
                <a:solidFill>
                  <a:schemeClr val="bg1"/>
                </a:solidFill>
              </a:rPr>
              <a:t>what it is for life to go well</a:t>
            </a:r>
            <a:r>
              <a:rPr lang="en-US" sz="2000">
                <a:solidFill>
                  <a:schemeClr val="bg1"/>
                </a:solidFill>
              </a:rPr>
              <a:t> --&gt; They seek to specify what is </a:t>
            </a:r>
            <a:r>
              <a:rPr lang="en-US" sz="2000" b="1" u="sng">
                <a:solidFill>
                  <a:schemeClr val="bg1"/>
                </a:solidFill>
              </a:rPr>
              <a:t>intrinsically good for us</a:t>
            </a:r>
          </a:p>
          <a:p>
            <a:r>
              <a:rPr lang="en-US" sz="2000">
                <a:solidFill>
                  <a:schemeClr val="bg1"/>
                </a:solidFill>
              </a:rPr>
              <a:t>Instrumental vs Intrinsic value</a:t>
            </a:r>
          </a:p>
          <a:p>
            <a:pPr lvl="1"/>
            <a:r>
              <a:rPr lang="en-US" sz="2000">
                <a:solidFill>
                  <a:schemeClr val="bg1"/>
                </a:solidFill>
              </a:rPr>
              <a:t>Instrumentally valuable if it is valuable because of the goods it brings about</a:t>
            </a:r>
          </a:p>
          <a:p>
            <a:pPr lvl="1"/>
            <a:r>
              <a:rPr lang="en-US" sz="2000">
                <a:solidFill>
                  <a:schemeClr val="bg1"/>
                </a:solidFill>
              </a:rPr>
              <a:t>Intrinsically valuable if it is valuable for its own sake </a:t>
            </a:r>
          </a:p>
          <a:p>
            <a:r>
              <a:rPr lang="en-US" sz="2000">
                <a:solidFill>
                  <a:schemeClr val="bg1"/>
                </a:solidFill>
              </a:rPr>
              <a:t>Hedonism states:</a:t>
            </a:r>
          </a:p>
          <a:p>
            <a:pPr lvl="1"/>
            <a:r>
              <a:rPr lang="en-US" sz="2000">
                <a:solidFill>
                  <a:schemeClr val="bg1"/>
                </a:solidFill>
              </a:rPr>
              <a:t>Well-being = "happiness"</a:t>
            </a:r>
          </a:p>
          <a:p>
            <a:pPr lvl="1"/>
            <a:r>
              <a:rPr lang="en-US" sz="2000">
                <a:solidFill>
                  <a:schemeClr val="bg1"/>
                </a:solidFill>
              </a:rPr>
              <a:t>Happiness is a combination of pleasure and the absence of pain</a:t>
            </a:r>
          </a:p>
          <a:p>
            <a:r>
              <a:rPr lang="en-US" sz="2000">
                <a:solidFill>
                  <a:schemeClr val="bg1"/>
                </a:solidFill>
              </a:rPr>
              <a:t>Physical vs Attitudinal pleasure</a:t>
            </a:r>
          </a:p>
          <a:p>
            <a:pPr lvl="1"/>
            <a:r>
              <a:rPr lang="en-US" sz="2000">
                <a:solidFill>
                  <a:schemeClr val="bg1"/>
                </a:solidFill>
              </a:rPr>
              <a:t>Physical pleasure: pleasant feelings or sensation</a:t>
            </a:r>
          </a:p>
          <a:p>
            <a:pPr lvl="1"/>
            <a:r>
              <a:rPr lang="en-US" sz="2000">
                <a:solidFill>
                  <a:schemeClr val="bg1"/>
                </a:solidFill>
              </a:rPr>
              <a:t>Attitudinal pleasure: the positive attitude of enjoyment </a:t>
            </a:r>
          </a:p>
          <a:p>
            <a:pPr lvl="1"/>
            <a:r>
              <a:rPr lang="en-US" sz="2000">
                <a:solidFill>
                  <a:schemeClr val="bg1"/>
                </a:solidFill>
              </a:rPr>
              <a:t>Hedonists think that </a:t>
            </a:r>
            <a:r>
              <a:rPr lang="en-US" sz="2000" b="1" u="sng">
                <a:solidFill>
                  <a:schemeClr val="bg1"/>
                </a:solidFill>
              </a:rPr>
              <a:t>attitudinal</a:t>
            </a:r>
            <a:r>
              <a:rPr lang="en-US" sz="2000">
                <a:solidFill>
                  <a:schemeClr val="bg1"/>
                </a:solidFill>
              </a:rPr>
              <a:t> pleasure is what has intrinsic value</a:t>
            </a:r>
          </a:p>
          <a:p>
            <a:pPr marL="0" indent="0">
              <a:buNone/>
            </a:pPr>
            <a:endParaRPr lang="en-US" sz="2000">
              <a:solidFill>
                <a:schemeClr val="bg1"/>
              </a:solidFill>
            </a:endParaRPr>
          </a:p>
        </p:txBody>
      </p:sp>
    </p:spTree>
    <p:extLst>
      <p:ext uri="{BB962C8B-B14F-4D97-AF65-F5344CB8AC3E}">
        <p14:creationId xmlns:p14="http://schemas.microsoft.com/office/powerpoint/2010/main" val="3209424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1862A3-C8B6-3C8A-FB16-B5989AF1C45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5659832-D9A4-CD00-28AB-6D629EFF5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6552117-8AEE-9394-5A99-37DDC72BF81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Act Utilitarianism</a:t>
            </a:r>
          </a:p>
        </p:txBody>
      </p:sp>
      <p:cxnSp>
        <p:nvCxnSpPr>
          <p:cNvPr id="10" name="Straight Connector 9">
            <a:extLst>
              <a:ext uri="{FF2B5EF4-FFF2-40B4-BE49-F238E27FC236}">
                <a16:creationId xmlns:a16="http://schemas.microsoft.com/office/drawing/2014/main" id="{4D1F474C-5ACB-98D8-C2C5-CB4B55D6E5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34A4410-EAFF-EC41-BDB3-D48CA0170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F9EAC86E-814C-F7AB-67E7-2992FD1CA1CA}"/>
              </a:ext>
            </a:extLst>
          </p:cNvPr>
          <p:cNvSpPr txBox="1">
            <a:spLocks/>
          </p:cNvSpPr>
          <p:nvPr/>
        </p:nvSpPr>
        <p:spPr>
          <a:xfrm>
            <a:off x="1392667" y="2320516"/>
            <a:ext cx="9406666" cy="415246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solidFill>
                  <a:schemeClr val="bg1"/>
                </a:solidFill>
              </a:rPr>
              <a:t>View of consequentialism: we must do whatever creates </a:t>
            </a:r>
            <a:r>
              <a:rPr lang="en-US" sz="2000" b="1">
                <a:solidFill>
                  <a:schemeClr val="bg1"/>
                </a:solidFill>
              </a:rPr>
              <a:t>the greatest </a:t>
            </a:r>
            <a:r>
              <a:rPr lang="en-US" sz="2000" b="1" u="sng">
                <a:solidFill>
                  <a:schemeClr val="bg1"/>
                </a:solidFill>
              </a:rPr>
              <a:t>net balance</a:t>
            </a:r>
            <a:r>
              <a:rPr lang="en-US" sz="2000" b="1">
                <a:solidFill>
                  <a:schemeClr val="bg1"/>
                </a:solidFill>
              </a:rPr>
              <a:t> of happiness over unhappiness</a:t>
            </a:r>
          </a:p>
          <a:p>
            <a:r>
              <a:rPr lang="en-US" sz="2000">
                <a:solidFill>
                  <a:schemeClr val="bg1"/>
                </a:solidFill>
              </a:rPr>
              <a:t>Attraction of Utilitarianism:</a:t>
            </a:r>
          </a:p>
          <a:p>
            <a:pPr lvl="1"/>
            <a:r>
              <a:rPr lang="en-US" sz="2000">
                <a:solidFill>
                  <a:schemeClr val="bg1"/>
                </a:solidFill>
              </a:rPr>
              <a:t>Impartiality: everyone's interests count equally</a:t>
            </a:r>
          </a:p>
          <a:p>
            <a:pPr lvl="1"/>
            <a:r>
              <a:rPr lang="en-US" sz="2000">
                <a:solidFill>
                  <a:schemeClr val="bg1"/>
                </a:solidFill>
              </a:rPr>
              <a:t>Justifies conventional moral wisdom: crime is wrong as they make people unhappy (</a:t>
            </a:r>
            <a:r>
              <a:rPr lang="en-US" sz="2000" b="1">
                <a:solidFill>
                  <a:schemeClr val="bg1"/>
                </a:solidFill>
              </a:rPr>
              <a:t>contrast ethical egoism</a:t>
            </a:r>
            <a:r>
              <a:rPr lang="en-US" sz="2000">
                <a:solidFill>
                  <a:schemeClr val="bg1"/>
                </a:solidFill>
              </a:rPr>
              <a:t>)</a:t>
            </a:r>
          </a:p>
          <a:p>
            <a:pPr lvl="1"/>
            <a:r>
              <a:rPr lang="en-US" sz="2000">
                <a:solidFill>
                  <a:schemeClr val="bg1"/>
                </a:solidFill>
              </a:rPr>
              <a:t>Conflict resolution: utilitarianism gives us a method for making difficult moral decisions</a:t>
            </a:r>
          </a:p>
          <a:p>
            <a:pPr lvl="1"/>
            <a:r>
              <a:rPr lang="en-US" sz="2000">
                <a:solidFill>
                  <a:schemeClr val="bg1"/>
                </a:solidFill>
              </a:rPr>
              <a:t>Moral flexibility: explains why moral prohibitions (against lying, stealing, etc.) may sometimes be broken</a:t>
            </a:r>
          </a:p>
          <a:p>
            <a:r>
              <a:rPr lang="en-US" sz="2000">
                <a:solidFill>
                  <a:schemeClr val="bg1"/>
                </a:solidFill>
              </a:rPr>
              <a:t>The Moral Community: </a:t>
            </a:r>
          </a:p>
          <a:p>
            <a:pPr lvl="1"/>
            <a:r>
              <a:rPr lang="en-US" sz="2000">
                <a:solidFill>
                  <a:schemeClr val="bg1"/>
                </a:solidFill>
              </a:rPr>
              <a:t>Consists of those whose interests we are morally obligated to consider for their own sake</a:t>
            </a:r>
          </a:p>
          <a:p>
            <a:pPr lvl="1"/>
            <a:r>
              <a:rPr lang="en-US" sz="2000">
                <a:solidFill>
                  <a:schemeClr val="bg1"/>
                </a:solidFill>
              </a:rPr>
              <a:t>For utilitarians, the moral community consists of </a:t>
            </a:r>
            <a:r>
              <a:rPr lang="en-US" sz="2000" b="1" u="sng">
                <a:solidFill>
                  <a:schemeClr val="bg1"/>
                </a:solidFill>
              </a:rPr>
              <a:t>all beings capable of suffering</a:t>
            </a:r>
          </a:p>
          <a:p>
            <a:endParaRPr lang="en-US" sz="2000">
              <a:solidFill>
                <a:schemeClr val="bg1"/>
              </a:solidFill>
            </a:endParaRPr>
          </a:p>
          <a:p>
            <a:pPr marL="0" indent="0">
              <a:buNone/>
            </a:pPr>
            <a:endParaRPr lang="en-US" sz="2000">
              <a:solidFill>
                <a:schemeClr val="bg1"/>
              </a:solidFill>
            </a:endParaRPr>
          </a:p>
        </p:txBody>
      </p:sp>
    </p:spTree>
    <p:extLst>
      <p:ext uri="{BB962C8B-B14F-4D97-AF65-F5344CB8AC3E}">
        <p14:creationId xmlns:p14="http://schemas.microsoft.com/office/powerpoint/2010/main" val="3715106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E5D15B-B26F-688A-3ED4-ED56CD620F8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9643F7B-4B9D-D5A5-38C8-FB3538D13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60D1CA5-1020-181C-B8C7-DF4E36AC4914}"/>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Kantianism</a:t>
            </a:r>
            <a:endParaRPr lang="en-US"/>
          </a:p>
        </p:txBody>
      </p:sp>
      <p:cxnSp>
        <p:nvCxnSpPr>
          <p:cNvPr id="10" name="Straight Connector 9">
            <a:extLst>
              <a:ext uri="{FF2B5EF4-FFF2-40B4-BE49-F238E27FC236}">
                <a16:creationId xmlns:a16="http://schemas.microsoft.com/office/drawing/2014/main" id="{CE5B1490-B787-FF73-5368-7578846E72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494253C-F3D1-A7C0-E7E1-7359DB620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B0E5C6DC-EDE8-1468-BCB5-315DA42CC517}"/>
              </a:ext>
            </a:extLst>
          </p:cNvPr>
          <p:cNvSpPr txBox="1">
            <a:spLocks/>
          </p:cNvSpPr>
          <p:nvPr/>
        </p:nvSpPr>
        <p:spPr>
          <a:xfrm>
            <a:off x="1392667" y="2242075"/>
            <a:ext cx="9406666" cy="449984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chemeClr val="bg1"/>
                </a:solidFill>
              </a:rPr>
              <a:t>Kant's Principle of Universalizability:</a:t>
            </a:r>
            <a:r>
              <a:rPr lang="en-US" sz="2000">
                <a:solidFill>
                  <a:schemeClr val="bg1"/>
                </a:solidFill>
              </a:rPr>
              <a:t> An action is morally acceptable if and only if its </a:t>
            </a:r>
            <a:r>
              <a:rPr lang="en-US" sz="2000" b="1" u="sng">
                <a:solidFill>
                  <a:schemeClr val="bg1"/>
                </a:solidFill>
              </a:rPr>
              <a:t>maxim</a:t>
            </a:r>
            <a:r>
              <a:rPr lang="en-US" sz="2000">
                <a:solidFill>
                  <a:schemeClr val="bg1"/>
                </a:solidFill>
              </a:rPr>
              <a:t> is </a:t>
            </a:r>
            <a:r>
              <a:rPr lang="en-US" sz="2000" b="1" u="sng">
                <a:solidFill>
                  <a:schemeClr val="bg1"/>
                </a:solidFill>
              </a:rPr>
              <a:t>universalizable</a:t>
            </a:r>
            <a:r>
              <a:rPr lang="en-US" sz="2000">
                <a:solidFill>
                  <a:schemeClr val="bg1"/>
                </a:solidFill>
              </a:rPr>
              <a:t> </a:t>
            </a:r>
          </a:p>
          <a:p>
            <a:pPr lvl="1"/>
            <a:r>
              <a:rPr lang="en-US" sz="2000">
                <a:solidFill>
                  <a:schemeClr val="bg1"/>
                </a:solidFill>
              </a:rPr>
              <a:t>A maxim is a principle or rule that one gives to oneself when acting – It states what and why one is going to do</a:t>
            </a:r>
          </a:p>
          <a:p>
            <a:pPr lvl="1"/>
            <a:r>
              <a:rPr lang="en-US" sz="2000">
                <a:solidFill>
                  <a:schemeClr val="bg1"/>
                </a:solidFill>
              </a:rPr>
              <a:t>A  maxim is universalizable if and only if one's goal could be achieved in a world in which everyone acted on the maxim</a:t>
            </a:r>
          </a:p>
          <a:p>
            <a:r>
              <a:rPr lang="en-US" sz="2000">
                <a:solidFill>
                  <a:schemeClr val="bg1"/>
                </a:solidFill>
              </a:rPr>
              <a:t>If we acted on a maxim that </a:t>
            </a:r>
            <a:r>
              <a:rPr lang="en-US" sz="2000" b="1" u="sng">
                <a:solidFill>
                  <a:schemeClr val="bg1"/>
                </a:solidFill>
              </a:rPr>
              <a:t>cannot be universalized</a:t>
            </a:r>
            <a:r>
              <a:rPr lang="en-US" sz="2000">
                <a:solidFill>
                  <a:schemeClr val="bg1"/>
                </a:solidFill>
              </a:rPr>
              <a:t>, we are being </a:t>
            </a:r>
            <a:r>
              <a:rPr lang="en-US" sz="2000" b="1">
                <a:solidFill>
                  <a:schemeClr val="bg1"/>
                </a:solidFill>
              </a:rPr>
              <a:t>inconsistent</a:t>
            </a:r>
            <a:r>
              <a:rPr lang="en-US" sz="2000">
                <a:solidFill>
                  <a:schemeClr val="bg1"/>
                </a:solidFill>
              </a:rPr>
              <a:t> or </a:t>
            </a:r>
            <a:r>
              <a:rPr lang="en-US" sz="2000" b="1">
                <a:solidFill>
                  <a:schemeClr val="bg1"/>
                </a:solidFill>
              </a:rPr>
              <a:t>irrational</a:t>
            </a:r>
          </a:p>
          <a:p>
            <a:r>
              <a:rPr lang="en-US" sz="2000" b="1">
                <a:solidFill>
                  <a:schemeClr val="bg1"/>
                </a:solidFill>
              </a:rPr>
              <a:t>Principle of Humanity:</a:t>
            </a:r>
            <a:r>
              <a:rPr lang="en-US" sz="2000">
                <a:solidFill>
                  <a:schemeClr val="bg1"/>
                </a:solidFill>
              </a:rPr>
              <a:t> always treat a human being (yourself included) as an end, and ever as a </a:t>
            </a:r>
            <a:r>
              <a:rPr lang="en-US" sz="2000" b="1" u="sng">
                <a:solidFill>
                  <a:schemeClr val="bg1"/>
                </a:solidFill>
              </a:rPr>
              <a:t>mere means</a:t>
            </a:r>
          </a:p>
          <a:p>
            <a:r>
              <a:rPr lang="en-US" sz="2000" b="1">
                <a:solidFill>
                  <a:schemeClr val="bg1"/>
                </a:solidFill>
              </a:rPr>
              <a:t>Good will:</a:t>
            </a:r>
            <a:r>
              <a:rPr lang="en-US" sz="2000">
                <a:solidFill>
                  <a:schemeClr val="bg1"/>
                </a:solidFill>
              </a:rPr>
              <a:t> Kant claims that the only thing that is good </a:t>
            </a:r>
            <a:r>
              <a:rPr lang="en-US" sz="2000" b="1">
                <a:solidFill>
                  <a:schemeClr val="bg1"/>
                </a:solidFill>
              </a:rPr>
              <a:t>in all circumstances</a:t>
            </a:r>
            <a:r>
              <a:rPr lang="en-US" sz="2000">
                <a:solidFill>
                  <a:schemeClr val="bg1"/>
                </a:solidFill>
              </a:rPr>
              <a:t> is a good will</a:t>
            </a:r>
          </a:p>
          <a:p>
            <a:r>
              <a:rPr lang="en-US" sz="2000" b="1">
                <a:solidFill>
                  <a:schemeClr val="bg1"/>
                </a:solidFill>
              </a:rPr>
              <a:t>Moral worth:</a:t>
            </a:r>
            <a:r>
              <a:rPr lang="en-US" sz="2000">
                <a:solidFill>
                  <a:schemeClr val="bg1"/>
                </a:solidFill>
              </a:rPr>
              <a:t> Kant claims that the only actions that possess moral worth are actions performed from a </a:t>
            </a:r>
            <a:r>
              <a:rPr lang="en-US" sz="2000" b="1" u="sng">
                <a:solidFill>
                  <a:schemeClr val="bg1"/>
                </a:solidFill>
              </a:rPr>
              <a:t>good will</a:t>
            </a:r>
          </a:p>
        </p:txBody>
      </p:sp>
    </p:spTree>
    <p:extLst>
      <p:ext uri="{BB962C8B-B14F-4D97-AF65-F5344CB8AC3E}">
        <p14:creationId xmlns:p14="http://schemas.microsoft.com/office/powerpoint/2010/main" val="2051267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E32E08-EB15-0C8C-B8A0-4B7A0FD4297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9ABE453-5022-2DBF-A5A0-09D68A092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9D13863-A2A2-5336-E234-724CEF0727C4}"/>
              </a:ext>
            </a:extLst>
          </p:cNvPr>
          <p:cNvSpPr>
            <a:spLocks noGrp="1"/>
          </p:cNvSpPr>
          <p:nvPr>
            <p:ph type="title"/>
          </p:nvPr>
        </p:nvSpPr>
        <p:spPr>
          <a:xfrm>
            <a:off x="614083" y="557867"/>
            <a:ext cx="4733063" cy="1460033"/>
          </a:xfrm>
        </p:spPr>
        <p:txBody>
          <a:bodyPr anchor="b">
            <a:normAutofit fontScale="90000"/>
          </a:bodyPr>
          <a:lstStyle/>
          <a:p>
            <a:pPr algn="r"/>
            <a:r>
              <a:rPr lang="en-US">
                <a:solidFill>
                  <a:schemeClr val="bg1"/>
                </a:solidFill>
              </a:rPr>
              <a:t>Case Study:</a:t>
            </a:r>
            <a:br>
              <a:rPr lang="en-US">
                <a:solidFill>
                  <a:schemeClr val="bg1"/>
                </a:solidFill>
              </a:rPr>
            </a:br>
            <a:r>
              <a:rPr lang="en-US">
                <a:solidFill>
                  <a:schemeClr val="bg1"/>
                </a:solidFill>
              </a:rPr>
              <a:t>Value-Added Models</a:t>
            </a:r>
          </a:p>
        </p:txBody>
      </p:sp>
      <p:cxnSp>
        <p:nvCxnSpPr>
          <p:cNvPr id="10" name="Straight Connector 9">
            <a:extLst>
              <a:ext uri="{FF2B5EF4-FFF2-40B4-BE49-F238E27FC236}">
                <a16:creationId xmlns:a16="http://schemas.microsoft.com/office/drawing/2014/main" id="{5BBE90C8-0595-93C6-FC77-30152D1D8BE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0358CB9-EB90-24D9-CA2E-4938265D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43E3B8E-B2D4-FC4F-B058-AC83B9435A33}"/>
              </a:ext>
            </a:extLst>
          </p:cNvPr>
          <p:cNvSpPr txBox="1">
            <a:spLocks/>
          </p:cNvSpPr>
          <p:nvPr/>
        </p:nvSpPr>
        <p:spPr>
          <a:xfrm>
            <a:off x="1392667" y="2398957"/>
            <a:ext cx="9406666" cy="379387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Value-Added Models (VAM):</a:t>
            </a:r>
          </a:p>
          <a:p>
            <a:pPr lvl="1"/>
            <a:r>
              <a:rPr lang="en-US" sz="2000" dirty="0">
                <a:solidFill>
                  <a:schemeClr val="bg1"/>
                </a:solidFill>
              </a:rPr>
              <a:t>Statistical model used to measure teacher effectiveness based on student test scores</a:t>
            </a:r>
          </a:p>
          <a:p>
            <a:pPr lvl="1"/>
            <a:r>
              <a:rPr lang="en-US" sz="2000" dirty="0">
                <a:solidFill>
                  <a:schemeClr val="bg1"/>
                </a:solidFill>
              </a:rPr>
              <a:t>O'Neil argues that the model is deeply flawed and leads to unintended negative consequences</a:t>
            </a:r>
          </a:p>
          <a:p>
            <a:r>
              <a:rPr lang="en-US" sz="2000" dirty="0">
                <a:solidFill>
                  <a:schemeClr val="bg1"/>
                </a:solidFill>
              </a:rPr>
              <a:t>Problems with VAMs:</a:t>
            </a:r>
          </a:p>
          <a:p>
            <a:pPr lvl="1"/>
            <a:r>
              <a:rPr lang="en-US" sz="2000" dirty="0">
                <a:solidFill>
                  <a:schemeClr val="bg1"/>
                </a:solidFill>
              </a:rPr>
              <a:t>Inaccuracy and statistical noise: method produce unreliable results, scores vary dramatically year to year due to external factors</a:t>
            </a:r>
          </a:p>
          <a:p>
            <a:pPr lvl="1"/>
            <a:r>
              <a:rPr lang="en-US" sz="2000" dirty="0">
                <a:solidFill>
                  <a:schemeClr val="bg1"/>
                </a:solidFill>
              </a:rPr>
              <a:t>Ignores external factors</a:t>
            </a:r>
          </a:p>
          <a:p>
            <a:pPr lvl="1"/>
            <a:r>
              <a:rPr lang="en-US" sz="2000" dirty="0">
                <a:solidFill>
                  <a:schemeClr val="bg1"/>
                </a:solidFill>
              </a:rPr>
              <a:t>High-stakes consequences: used to decide teacher firings, denying tenures, and closing schools</a:t>
            </a:r>
          </a:p>
          <a:p>
            <a:pPr lvl="1"/>
            <a:r>
              <a:rPr lang="en-US" sz="2000" dirty="0">
                <a:solidFill>
                  <a:schemeClr val="bg1"/>
                </a:solidFill>
              </a:rPr>
              <a:t>Perpetual inequality: O'Neil argues VAMS deepen existing inequalities</a:t>
            </a:r>
          </a:p>
          <a:p>
            <a:pPr marL="0" indent="0">
              <a:buNone/>
            </a:pPr>
            <a:endParaRPr lang="en-US" sz="2000">
              <a:solidFill>
                <a:schemeClr val="bg1"/>
              </a:solidFill>
            </a:endParaRPr>
          </a:p>
        </p:txBody>
      </p:sp>
    </p:spTree>
    <p:extLst>
      <p:ext uri="{BB962C8B-B14F-4D97-AF65-F5344CB8AC3E}">
        <p14:creationId xmlns:p14="http://schemas.microsoft.com/office/powerpoint/2010/main" val="3556123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1ACA48-D3DF-2E5D-38E3-62074451BA7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8B1D70D-D1B2-6930-80E9-BB4187241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AC79A2-C832-B881-37E5-AFD0C41FDE8C}"/>
              </a:ext>
            </a:extLst>
          </p:cNvPr>
          <p:cNvSpPr>
            <a:spLocks noGrp="1"/>
          </p:cNvSpPr>
          <p:nvPr>
            <p:ph type="title"/>
          </p:nvPr>
        </p:nvSpPr>
        <p:spPr>
          <a:xfrm>
            <a:off x="614083" y="557867"/>
            <a:ext cx="4733063" cy="1460033"/>
          </a:xfrm>
        </p:spPr>
        <p:txBody>
          <a:bodyPr anchor="b">
            <a:normAutofit fontScale="90000"/>
          </a:bodyPr>
          <a:lstStyle/>
          <a:p>
            <a:pPr algn="r"/>
            <a:r>
              <a:rPr lang="en-US">
                <a:solidFill>
                  <a:schemeClr val="bg1"/>
                </a:solidFill>
              </a:rPr>
              <a:t>Case Study:</a:t>
            </a:r>
            <a:br>
              <a:rPr lang="en-US">
                <a:solidFill>
                  <a:schemeClr val="bg1"/>
                </a:solidFill>
              </a:rPr>
            </a:br>
            <a:r>
              <a:rPr lang="en-US">
                <a:solidFill>
                  <a:schemeClr val="bg1"/>
                </a:solidFill>
              </a:rPr>
              <a:t>Value-Added Models</a:t>
            </a:r>
          </a:p>
        </p:txBody>
      </p:sp>
      <p:cxnSp>
        <p:nvCxnSpPr>
          <p:cNvPr id="10" name="Straight Connector 9">
            <a:extLst>
              <a:ext uri="{FF2B5EF4-FFF2-40B4-BE49-F238E27FC236}">
                <a16:creationId xmlns:a16="http://schemas.microsoft.com/office/drawing/2014/main" id="{2C3B310C-2F3B-EE5A-EA5A-0F482C02A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EFF4EE8-0C68-094C-3754-611C83A19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CBCBD79C-4E03-21C9-3000-A6C2EA7D40B8}"/>
              </a:ext>
            </a:extLst>
          </p:cNvPr>
          <p:cNvSpPr txBox="1">
            <a:spLocks/>
          </p:cNvSpPr>
          <p:nvPr/>
        </p:nvSpPr>
        <p:spPr>
          <a:xfrm>
            <a:off x="1392667" y="2398957"/>
            <a:ext cx="9406666" cy="37938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Relation to Act Utilitarianism:</a:t>
            </a:r>
          </a:p>
          <a:p>
            <a:pPr lvl="1"/>
            <a:r>
              <a:rPr lang="en-US" sz="2000" dirty="0">
                <a:solidFill>
                  <a:schemeClr val="bg1"/>
                </a:solidFill>
              </a:rPr>
              <a:t>Harms teachers and students</a:t>
            </a:r>
          </a:p>
          <a:p>
            <a:pPr lvl="1"/>
            <a:r>
              <a:rPr lang="en-US" sz="2000" dirty="0">
                <a:solidFill>
                  <a:schemeClr val="bg1"/>
                </a:solidFill>
              </a:rPr>
              <a:t>Fails to improve education</a:t>
            </a:r>
          </a:p>
          <a:p>
            <a:pPr lvl="1"/>
            <a:r>
              <a:rPr lang="en-US" sz="2000" dirty="0">
                <a:solidFill>
                  <a:schemeClr val="bg1"/>
                </a:solidFill>
              </a:rPr>
              <a:t> Better alternatives exist</a:t>
            </a:r>
          </a:p>
          <a:p>
            <a:r>
              <a:rPr lang="en-US" sz="2000" dirty="0">
                <a:solidFill>
                  <a:schemeClr val="bg1"/>
                </a:solidFill>
              </a:rPr>
              <a:t>Relation to Kantian Ethics:</a:t>
            </a:r>
          </a:p>
          <a:p>
            <a:pPr lvl="1"/>
            <a:r>
              <a:rPr lang="en-US" sz="2000" dirty="0">
                <a:solidFill>
                  <a:schemeClr val="bg1"/>
                </a:solidFill>
              </a:rPr>
              <a:t>Fails the Universalizability test </a:t>
            </a:r>
          </a:p>
          <a:p>
            <a:pPr lvl="1"/>
            <a:r>
              <a:rPr lang="en-US" sz="2000" dirty="0">
                <a:solidFill>
                  <a:schemeClr val="bg1"/>
                </a:solidFill>
              </a:rPr>
              <a:t>Treats teachers as mere means, not an end (treated as numbers and statistics, not for their intrinsic worth)</a:t>
            </a:r>
          </a:p>
          <a:p>
            <a:pPr lvl="1"/>
            <a:r>
              <a:rPr lang="en-US" sz="2000" dirty="0">
                <a:solidFill>
                  <a:schemeClr val="bg1"/>
                </a:solidFill>
              </a:rPr>
              <a:t>Undermines fairness and moral duty</a:t>
            </a:r>
          </a:p>
          <a:p>
            <a:pPr lvl="1"/>
            <a:endParaRPr lang="en-US" sz="2000" dirty="0">
              <a:solidFill>
                <a:schemeClr val="bg1"/>
              </a:solidFill>
            </a:endParaRPr>
          </a:p>
          <a:p>
            <a:pPr marL="0" indent="0">
              <a:buNone/>
            </a:pPr>
            <a:endParaRPr lang="en-US" sz="2000">
              <a:solidFill>
                <a:schemeClr val="bg1"/>
              </a:solidFill>
            </a:endParaRPr>
          </a:p>
        </p:txBody>
      </p:sp>
    </p:spTree>
    <p:extLst>
      <p:ext uri="{BB962C8B-B14F-4D97-AF65-F5344CB8AC3E}">
        <p14:creationId xmlns:p14="http://schemas.microsoft.com/office/powerpoint/2010/main" val="4261819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7C9E512-AEF0-2360-2242-A5E5863D43B0}"/>
              </a:ext>
            </a:extLst>
          </p:cNvPr>
          <p:cNvSpPr>
            <a:spLocks noGrp="1"/>
          </p:cNvSpPr>
          <p:nvPr>
            <p:ph type="title"/>
          </p:nvPr>
        </p:nvSpPr>
        <p:spPr>
          <a:xfrm>
            <a:off x="1929283" y="707132"/>
            <a:ext cx="5469129" cy="2387600"/>
          </a:xfrm>
        </p:spPr>
        <p:txBody>
          <a:bodyPr vert="horz" lIns="91440" tIns="45720" rIns="91440" bIns="45720" rtlCol="0" anchor="b">
            <a:normAutofit/>
          </a:bodyPr>
          <a:lstStyle/>
          <a:p>
            <a:r>
              <a:rPr lang="en-US" sz="4800" kern="1200">
                <a:solidFill>
                  <a:schemeClr val="bg1"/>
                </a:solidFill>
                <a:latin typeface="+mj-lt"/>
                <a:ea typeface="+mj-ea"/>
                <a:cs typeface="+mj-cs"/>
              </a:rPr>
              <a:t>Case </a:t>
            </a:r>
            <a:r>
              <a:rPr lang="en-US" sz="4800">
                <a:solidFill>
                  <a:schemeClr val="bg1"/>
                </a:solidFill>
              </a:rPr>
              <a:t>Study</a:t>
            </a:r>
            <a:r>
              <a:rPr lang="en-US" sz="4800" kern="1200">
                <a:solidFill>
                  <a:schemeClr val="bg1"/>
                </a:solidFill>
                <a:latin typeface="+mj-lt"/>
                <a:ea typeface="+mj-ea"/>
                <a:cs typeface="+mj-cs"/>
              </a:rPr>
              <a:t> </a:t>
            </a:r>
            <a:r>
              <a:rPr lang="en-US" sz="4800">
                <a:solidFill>
                  <a:schemeClr val="bg1"/>
                </a:solidFill>
              </a:rPr>
              <a:t>Example </a:t>
            </a:r>
            <a:endParaRPr lang="en-US" sz="4800" kern="1200">
              <a:solidFill>
                <a:schemeClr val="bg1"/>
              </a:solidFill>
              <a:latin typeface="+mj-lt"/>
              <a:ea typeface="+mj-ea"/>
              <a:cs typeface="+mj-cs"/>
            </a:endParaRPr>
          </a:p>
        </p:txBody>
      </p:sp>
      <p:sp>
        <p:nvSpPr>
          <p:cNvPr id="19" name="Rectangle 18">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929284" y="3209925"/>
            <a:ext cx="1026271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8456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940D9E5-8525-BE04-2E04-F50EF795B18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PredPol</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328D50-1E4C-FF00-004D-91C282A3EFEA}"/>
              </a:ext>
            </a:extLst>
          </p:cNvPr>
          <p:cNvSpPr>
            <a:spLocks noGrp="1"/>
          </p:cNvSpPr>
          <p:nvPr>
            <p:ph idx="1"/>
          </p:nvPr>
        </p:nvSpPr>
        <p:spPr>
          <a:xfrm>
            <a:off x="1392667" y="2398957"/>
            <a:ext cx="9406666" cy="3526144"/>
          </a:xfrm>
        </p:spPr>
        <p:txBody>
          <a:bodyPr vert="horz" lIns="91440" tIns="45720" rIns="91440" bIns="45720" rtlCol="0" anchor="t">
            <a:normAutofit/>
          </a:bodyPr>
          <a:lstStyle/>
          <a:p>
            <a:r>
              <a:rPr lang="en-US" sz="2000" b="1">
                <a:solidFill>
                  <a:schemeClr val="bg1"/>
                </a:solidFill>
                <a:ea typeface="+mn-lt"/>
                <a:cs typeface="+mn-lt"/>
              </a:rPr>
              <a:t>What is </a:t>
            </a:r>
            <a:r>
              <a:rPr lang="en-US" sz="2000" b="1" err="1">
                <a:solidFill>
                  <a:schemeClr val="bg1"/>
                </a:solidFill>
                <a:ea typeface="+mn-lt"/>
                <a:cs typeface="+mn-lt"/>
              </a:rPr>
              <a:t>PredPol</a:t>
            </a:r>
            <a:r>
              <a:rPr lang="en-US" sz="2000" b="1">
                <a:solidFill>
                  <a:schemeClr val="bg1"/>
                </a:solidFill>
                <a:ea typeface="+mn-lt"/>
                <a:cs typeface="+mn-lt"/>
              </a:rPr>
              <a:t>?</a:t>
            </a:r>
            <a:endParaRPr lang="en-US">
              <a:solidFill>
                <a:schemeClr val="bg1"/>
              </a:solidFill>
              <a:ea typeface="+mn-lt"/>
              <a:cs typeface="+mn-lt"/>
            </a:endParaRPr>
          </a:p>
          <a:p>
            <a:pPr lvl="1"/>
            <a:r>
              <a:rPr lang="en-US" sz="2000">
                <a:solidFill>
                  <a:schemeClr val="bg1"/>
                </a:solidFill>
                <a:ea typeface="+mn-lt"/>
                <a:cs typeface="+mn-lt"/>
              </a:rPr>
              <a:t>Predictive policing algorithm designed to forecast where crimes are likely to occur.</a:t>
            </a:r>
            <a:endParaRPr lang="en-US">
              <a:solidFill>
                <a:schemeClr val="bg1"/>
              </a:solidFill>
              <a:ea typeface="+mn-lt"/>
              <a:cs typeface="+mn-lt"/>
            </a:endParaRPr>
          </a:p>
          <a:p>
            <a:pPr lvl="1"/>
            <a:r>
              <a:rPr lang="en-US" sz="2000">
                <a:solidFill>
                  <a:schemeClr val="bg1"/>
                </a:solidFill>
                <a:ea typeface="+mn-lt"/>
                <a:cs typeface="+mn-lt"/>
              </a:rPr>
              <a:t>Used by multiple police departments in the U.S. to allocate resources efficiently.</a:t>
            </a:r>
            <a:endParaRPr lang="en-US">
              <a:solidFill>
                <a:schemeClr val="bg1"/>
              </a:solidFill>
              <a:ea typeface="+mn-lt"/>
              <a:cs typeface="+mn-lt"/>
            </a:endParaRPr>
          </a:p>
          <a:p>
            <a:r>
              <a:rPr lang="en-US" sz="2000" b="1">
                <a:solidFill>
                  <a:schemeClr val="bg1"/>
                </a:solidFill>
                <a:ea typeface="+mn-lt"/>
                <a:cs typeface="+mn-lt"/>
              </a:rPr>
              <a:t>How Does It Work?</a:t>
            </a:r>
            <a:endParaRPr lang="en-US">
              <a:solidFill>
                <a:schemeClr val="bg1"/>
              </a:solidFill>
            </a:endParaRPr>
          </a:p>
          <a:p>
            <a:pPr lvl="1"/>
            <a:r>
              <a:rPr lang="en-US" sz="2000">
                <a:solidFill>
                  <a:schemeClr val="bg1"/>
                </a:solidFill>
                <a:ea typeface="+mn-lt"/>
                <a:cs typeface="+mn-lt"/>
              </a:rPr>
              <a:t>Analyzes historical crime data (location, time, type of crime).</a:t>
            </a:r>
            <a:endParaRPr lang="en-US">
              <a:solidFill>
                <a:schemeClr val="bg1"/>
              </a:solidFill>
            </a:endParaRPr>
          </a:p>
          <a:p>
            <a:pPr lvl="1"/>
            <a:r>
              <a:rPr lang="en-US" sz="2000">
                <a:solidFill>
                  <a:schemeClr val="bg1"/>
                </a:solidFill>
                <a:ea typeface="+mn-lt"/>
                <a:cs typeface="+mn-lt"/>
              </a:rPr>
              <a:t>Uses machine learning to identify patterns and generate "hot spot" maps for patrols.</a:t>
            </a:r>
            <a:endParaRPr lang="en-US">
              <a:solidFill>
                <a:schemeClr val="bg1"/>
              </a:solidFill>
              <a:ea typeface="+mn-lt"/>
              <a:cs typeface="+mn-lt"/>
            </a:endParaRPr>
          </a:p>
          <a:p>
            <a:pPr lvl="1"/>
            <a:r>
              <a:rPr lang="en-US" sz="2000">
                <a:solidFill>
                  <a:schemeClr val="bg1"/>
                </a:solidFill>
                <a:ea typeface="+mn-lt"/>
                <a:cs typeface="+mn-lt"/>
              </a:rPr>
              <a:t>Primarily focuses on property crimes and some violent offenses.</a:t>
            </a:r>
            <a:endParaRPr lang="en-US">
              <a:solidFill>
                <a:schemeClr val="bg1"/>
              </a:solidFill>
              <a:ea typeface="+mn-lt"/>
              <a:cs typeface="+mn-lt"/>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redPol: Predictive analytics to place ...">
            <a:extLst>
              <a:ext uri="{FF2B5EF4-FFF2-40B4-BE49-F238E27FC236}">
                <a16:creationId xmlns:a16="http://schemas.microsoft.com/office/drawing/2014/main" id="{3626CE05-B643-2045-7916-5532B8BEF54A}"/>
              </a:ext>
            </a:extLst>
          </p:cNvPr>
          <p:cNvPicPr>
            <a:picLocks noChangeAspect="1"/>
          </p:cNvPicPr>
          <p:nvPr/>
        </p:nvPicPr>
        <p:blipFill>
          <a:blip r:embed="rId2"/>
          <a:srcRect t="26230" b="19024"/>
          <a:stretch/>
        </p:blipFill>
        <p:spPr>
          <a:xfrm>
            <a:off x="9094107" y="906602"/>
            <a:ext cx="1876425" cy="813469"/>
          </a:xfrm>
          <a:prstGeom prst="rect">
            <a:avLst/>
          </a:prstGeom>
        </p:spPr>
      </p:pic>
    </p:spTree>
    <p:extLst>
      <p:ext uri="{BB962C8B-B14F-4D97-AF65-F5344CB8AC3E}">
        <p14:creationId xmlns:p14="http://schemas.microsoft.com/office/powerpoint/2010/main" val="1454021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9CE69B9-58A1-1701-4614-89832E8BB975}"/>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ea typeface="+mj-lt"/>
                <a:cs typeface="+mj-lt"/>
              </a:rPr>
              <a:t>Early Success &amp; Potential Benefits</a:t>
            </a:r>
            <a:endParaRPr lang="en-US" sz="3800">
              <a:solidFill>
                <a:schemeClr val="bg1"/>
              </a:solidFill>
            </a:endParaRPr>
          </a:p>
        </p:txBody>
      </p:sp>
      <p:cxnSp>
        <p:nvCxnSpPr>
          <p:cNvPr id="19" name="Straight Connector 18">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36B417-7016-2EDE-DE49-F58D4802A7A5}"/>
              </a:ext>
            </a:extLst>
          </p:cNvPr>
          <p:cNvSpPr>
            <a:spLocks noGrp="1"/>
          </p:cNvSpPr>
          <p:nvPr>
            <p:ph idx="1"/>
          </p:nvPr>
        </p:nvSpPr>
        <p:spPr>
          <a:xfrm>
            <a:off x="278644" y="1861567"/>
            <a:ext cx="5243738" cy="3742960"/>
          </a:xfrm>
        </p:spPr>
        <p:txBody>
          <a:bodyPr vert="horz" lIns="91440" tIns="45720" rIns="91440" bIns="45720" rtlCol="0" anchor="t">
            <a:noAutofit/>
          </a:bodyPr>
          <a:lstStyle/>
          <a:p>
            <a:pPr marL="285750" indent="-285750"/>
            <a:r>
              <a:rPr lang="en-US" sz="1800">
                <a:solidFill>
                  <a:schemeClr val="bg1"/>
                </a:solidFill>
                <a:ea typeface="+mn-lt"/>
                <a:cs typeface="+mn-lt"/>
              </a:rPr>
              <a:t>Improved efficiency in crime prevention.</a:t>
            </a:r>
            <a:endParaRPr lang="en-US" sz="1800">
              <a:solidFill>
                <a:schemeClr val="bg1"/>
              </a:solidFill>
            </a:endParaRPr>
          </a:p>
          <a:p>
            <a:r>
              <a:rPr lang="en-US" sz="1800">
                <a:solidFill>
                  <a:schemeClr val="bg1"/>
                </a:solidFill>
                <a:ea typeface="+mn-lt"/>
                <a:cs typeface="+mn-lt"/>
              </a:rPr>
              <a:t>Reduced bias by relying on data instead of individual discretion.</a:t>
            </a:r>
          </a:p>
          <a:p>
            <a:r>
              <a:rPr lang="en-US" sz="1800">
                <a:solidFill>
                  <a:schemeClr val="bg1"/>
                </a:solidFill>
                <a:ea typeface="+mn-lt"/>
                <a:cs typeface="+mn-lt"/>
              </a:rPr>
              <a:t>Optimized resource allocation by focusing patrols on high-risk areas.</a:t>
            </a:r>
          </a:p>
          <a:p>
            <a:r>
              <a:rPr lang="en-US" sz="1800" b="1">
                <a:solidFill>
                  <a:schemeClr val="bg1"/>
                </a:solidFill>
                <a:ea typeface="+mn-lt"/>
                <a:cs typeface="+mn-lt"/>
              </a:rPr>
              <a:t>Initial Results:</a:t>
            </a:r>
            <a:endParaRPr lang="en-US" sz="1800">
              <a:solidFill>
                <a:schemeClr val="bg1"/>
              </a:solidFill>
            </a:endParaRPr>
          </a:p>
          <a:p>
            <a:r>
              <a:rPr lang="en-US" sz="1800">
                <a:solidFill>
                  <a:schemeClr val="bg1"/>
                </a:solidFill>
                <a:ea typeface="+mn-lt"/>
                <a:cs typeface="+mn-lt"/>
              </a:rPr>
              <a:t>Reported </a:t>
            </a:r>
            <a:r>
              <a:rPr lang="en-US" sz="1800" b="1" u="sng">
                <a:solidFill>
                  <a:schemeClr val="bg1"/>
                </a:solidFill>
                <a:ea typeface="+mn-lt"/>
                <a:cs typeface="+mn-lt"/>
              </a:rPr>
              <a:t>23% decrease in burglaries</a:t>
            </a:r>
            <a:r>
              <a:rPr lang="en-US" sz="1800">
                <a:solidFill>
                  <a:schemeClr val="bg1"/>
                </a:solidFill>
                <a:ea typeface="+mn-lt"/>
                <a:cs typeface="+mn-lt"/>
              </a:rPr>
              <a:t> in early studies.</a:t>
            </a:r>
          </a:p>
          <a:p>
            <a:r>
              <a:rPr lang="en-US" sz="1800">
                <a:solidFill>
                  <a:schemeClr val="bg1"/>
                </a:solidFill>
                <a:ea typeface="+mn-lt"/>
                <a:cs typeface="+mn-lt"/>
              </a:rPr>
              <a:t>Police could be stationed in areas where crimes were more likely.</a:t>
            </a:r>
          </a:p>
          <a:p>
            <a:r>
              <a:rPr lang="en-US" sz="1800">
                <a:solidFill>
                  <a:schemeClr val="bg1"/>
                </a:solidFill>
                <a:ea typeface="+mn-lt"/>
                <a:cs typeface="+mn-lt"/>
              </a:rPr>
              <a:t>Focused on locations rather than individuals, aiming to be racially neutral.</a:t>
            </a:r>
          </a:p>
          <a:p>
            <a:endParaRPr lang="en-US" sz="1400">
              <a:solidFill>
                <a:schemeClr val="bg1"/>
              </a:solidFill>
            </a:endParaRPr>
          </a:p>
        </p:txBody>
      </p:sp>
      <p:cxnSp>
        <p:nvCxnSpPr>
          <p:cNvPr id="21" name="Straight Connector 20">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descr="Predictive Policing Software Terrible at Predicting Crimes | WIRED">
            <a:extLst>
              <a:ext uri="{FF2B5EF4-FFF2-40B4-BE49-F238E27FC236}">
                <a16:creationId xmlns:a16="http://schemas.microsoft.com/office/drawing/2014/main" id="{1E49D15B-B840-EF45-590F-67477A3C449A}"/>
              </a:ext>
            </a:extLst>
          </p:cNvPr>
          <p:cNvPicPr>
            <a:picLocks noChangeAspect="1"/>
          </p:cNvPicPr>
          <p:nvPr/>
        </p:nvPicPr>
        <p:blipFill>
          <a:blip r:embed="rId2"/>
          <a:stretch>
            <a:fillRect/>
          </a:stretch>
        </p:blipFill>
        <p:spPr>
          <a:xfrm>
            <a:off x="5696778" y="1907104"/>
            <a:ext cx="6380922" cy="3072367"/>
          </a:xfrm>
          <a:prstGeom prst="rect">
            <a:avLst/>
          </a:prstGeom>
        </p:spPr>
      </p:pic>
    </p:spTree>
    <p:extLst>
      <p:ext uri="{BB962C8B-B14F-4D97-AF65-F5344CB8AC3E}">
        <p14:creationId xmlns:p14="http://schemas.microsoft.com/office/powerpoint/2010/main" val="3796037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C0A293-6423-EF9F-9A92-62E3EEA19138}"/>
              </a:ext>
            </a:extLst>
          </p:cNvPr>
          <p:cNvSpPr>
            <a:spLocks noGrp="1"/>
          </p:cNvSpPr>
          <p:nvPr>
            <p:ph type="title"/>
          </p:nvPr>
        </p:nvSpPr>
        <p:spPr>
          <a:xfrm>
            <a:off x="838200" y="669925"/>
            <a:ext cx="4530717" cy="1347334"/>
          </a:xfrm>
        </p:spPr>
        <p:txBody>
          <a:bodyPr anchor="b">
            <a:normAutofit/>
          </a:bodyPr>
          <a:lstStyle/>
          <a:p>
            <a:pPr algn="r"/>
            <a:r>
              <a:rPr lang="en-US">
                <a:solidFill>
                  <a:schemeClr val="bg1"/>
                </a:solidFill>
              </a:rPr>
              <a:t>Ethical Concerns &amp; Act </a:t>
            </a:r>
            <a:r>
              <a:rPr lang="en-US">
                <a:solidFill>
                  <a:schemeClr val="bg1"/>
                </a:solidFill>
                <a:latin typeface="Aptos Display"/>
              </a:rPr>
              <a:t>Utilitarianism </a:t>
            </a:r>
            <a:endParaRPr lang="en-US" sz="2000" b="1">
              <a:solidFill>
                <a:schemeClr val="bg1"/>
              </a:solidFill>
              <a:latin typeface="Aptos"/>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E9772D-828A-B7CC-63F7-19A05B8E9F40}"/>
              </a:ext>
            </a:extLst>
          </p:cNvPr>
          <p:cNvSpPr>
            <a:spLocks noGrp="1"/>
          </p:cNvSpPr>
          <p:nvPr>
            <p:ph idx="1"/>
          </p:nvPr>
        </p:nvSpPr>
        <p:spPr>
          <a:xfrm>
            <a:off x="1392667" y="2398957"/>
            <a:ext cx="9406666" cy="3526144"/>
          </a:xfrm>
        </p:spPr>
        <p:txBody>
          <a:bodyPr vert="horz" lIns="91440" tIns="45720" rIns="91440" bIns="45720" rtlCol="0" anchor="t">
            <a:noAutofit/>
          </a:bodyPr>
          <a:lstStyle/>
          <a:p>
            <a:r>
              <a:rPr lang="en-US" sz="2400" b="1">
                <a:solidFill>
                  <a:schemeClr val="bg1"/>
                </a:solidFill>
                <a:ea typeface="+mn-lt"/>
                <a:cs typeface="+mn-lt"/>
              </a:rPr>
              <a:t>Act Utilitarianism:</a:t>
            </a:r>
            <a:endParaRPr lang="en-US" sz="2400">
              <a:solidFill>
                <a:schemeClr val="bg1"/>
              </a:solidFill>
              <a:ea typeface="+mn-lt"/>
              <a:cs typeface="+mn-lt"/>
            </a:endParaRPr>
          </a:p>
          <a:p>
            <a:pPr lvl="1"/>
            <a:r>
              <a:rPr lang="en-US">
                <a:solidFill>
                  <a:schemeClr val="bg1"/>
                </a:solidFill>
                <a:ea typeface="+mn-lt"/>
                <a:cs typeface="+mn-lt"/>
              </a:rPr>
              <a:t>Ethical framework judging actions by their impact on overall happiness (pleasure vs. pain).</a:t>
            </a:r>
          </a:p>
          <a:p>
            <a:r>
              <a:rPr lang="en-US" sz="2400" b="1">
                <a:solidFill>
                  <a:schemeClr val="bg1"/>
                </a:solidFill>
                <a:ea typeface="+mn-lt"/>
                <a:cs typeface="+mn-lt"/>
              </a:rPr>
              <a:t>Unintended Consequences:</a:t>
            </a:r>
            <a:endParaRPr lang="en-US" sz="2400">
              <a:solidFill>
                <a:schemeClr val="bg1"/>
              </a:solidFill>
              <a:ea typeface="+mn-lt"/>
              <a:cs typeface="+mn-lt"/>
            </a:endParaRPr>
          </a:p>
          <a:p>
            <a:pPr lvl="1"/>
            <a:r>
              <a:rPr lang="en-US">
                <a:solidFill>
                  <a:schemeClr val="bg1"/>
                </a:solidFill>
                <a:ea typeface="+mn-lt"/>
                <a:cs typeface="+mn-lt"/>
              </a:rPr>
              <a:t>Disproportionate policing in Black and Hispanic neighborhoods.</a:t>
            </a:r>
          </a:p>
          <a:p>
            <a:pPr lvl="1"/>
            <a:r>
              <a:rPr lang="en-US">
                <a:solidFill>
                  <a:schemeClr val="bg1"/>
                </a:solidFill>
                <a:ea typeface="+mn-lt"/>
                <a:cs typeface="+mn-lt"/>
              </a:rPr>
              <a:t>Increased arrests for minor offenses (petty theft, drug possession, underage drinking).</a:t>
            </a:r>
          </a:p>
          <a:p>
            <a:r>
              <a:rPr lang="en-US" sz="2400">
                <a:solidFill>
                  <a:schemeClr val="bg1"/>
                </a:solidFill>
                <a:ea typeface="+mn-lt"/>
                <a:cs typeface="+mn-lt"/>
              </a:rPr>
              <a:t>Created a </a:t>
            </a:r>
            <a:r>
              <a:rPr lang="en-US" sz="2400" b="1">
                <a:solidFill>
                  <a:schemeClr val="bg1"/>
                </a:solidFill>
                <a:ea typeface="+mn-lt"/>
                <a:cs typeface="+mn-lt"/>
              </a:rPr>
              <a:t>self-perpetuating cycle</a:t>
            </a:r>
            <a:r>
              <a:rPr lang="en-US" sz="2400">
                <a:solidFill>
                  <a:schemeClr val="bg1"/>
                </a:solidFill>
                <a:ea typeface="+mn-lt"/>
                <a:cs typeface="+mn-lt"/>
              </a:rPr>
              <a:t>:</a:t>
            </a:r>
            <a:endParaRPr lang="en-US" sz="2400">
              <a:solidFill>
                <a:schemeClr val="bg1"/>
              </a:solidFill>
            </a:endParaRPr>
          </a:p>
          <a:p>
            <a:pPr lvl="1"/>
            <a:r>
              <a:rPr lang="en-US">
                <a:solidFill>
                  <a:schemeClr val="bg1"/>
                </a:solidFill>
                <a:ea typeface="+mn-lt"/>
                <a:cs typeface="+mn-lt"/>
              </a:rPr>
              <a:t>More policing → More crime reports → More justification for patrols.</a:t>
            </a:r>
          </a:p>
          <a:p>
            <a:endParaRPr lang="en-US" sz="2000" b="1">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olice Graphic by hellopixelzstudio ...">
            <a:extLst>
              <a:ext uri="{FF2B5EF4-FFF2-40B4-BE49-F238E27FC236}">
                <a16:creationId xmlns:a16="http://schemas.microsoft.com/office/drawing/2014/main" id="{5FCF4C83-55F1-D087-AC55-3155BDE7C0A4}"/>
              </a:ext>
            </a:extLst>
          </p:cNvPr>
          <p:cNvPicPr>
            <a:picLocks noChangeAspect="1"/>
          </p:cNvPicPr>
          <p:nvPr/>
        </p:nvPicPr>
        <p:blipFill>
          <a:blip r:embed="rId2"/>
          <a:stretch>
            <a:fillRect/>
          </a:stretch>
        </p:blipFill>
        <p:spPr>
          <a:xfrm>
            <a:off x="8980941" y="460148"/>
            <a:ext cx="2619375" cy="1743075"/>
          </a:xfrm>
          <a:prstGeom prst="rect">
            <a:avLst/>
          </a:prstGeom>
        </p:spPr>
      </p:pic>
    </p:spTree>
    <p:extLst>
      <p:ext uri="{BB962C8B-B14F-4D97-AF65-F5344CB8AC3E}">
        <p14:creationId xmlns:p14="http://schemas.microsoft.com/office/powerpoint/2010/main" val="2821468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BE4042-6F5A-53A6-FCFD-D3371010D0E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ea typeface="+mj-lt"/>
                <a:cs typeface="+mj-lt"/>
              </a:rPr>
              <a:t>The Pipeline to Prison Effect</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DFB158-4674-499A-698D-0E5657291C49}"/>
              </a:ext>
            </a:extLst>
          </p:cNvPr>
          <p:cNvSpPr>
            <a:spLocks noGrp="1"/>
          </p:cNvSpPr>
          <p:nvPr>
            <p:ph idx="1"/>
          </p:nvPr>
        </p:nvSpPr>
        <p:spPr>
          <a:xfrm>
            <a:off x="725010" y="1956271"/>
            <a:ext cx="10074323" cy="4048658"/>
          </a:xfrm>
        </p:spPr>
        <p:txBody>
          <a:bodyPr vert="horz" lIns="91440" tIns="45720" rIns="91440" bIns="45720" rtlCol="0" anchor="t">
            <a:noAutofit/>
          </a:bodyPr>
          <a:lstStyle/>
          <a:p>
            <a:pPr marL="0" indent="0">
              <a:buNone/>
            </a:pPr>
            <a:endParaRPr lang="en-US" sz="2000" b="1">
              <a:solidFill>
                <a:schemeClr val="bg1"/>
              </a:solidFill>
            </a:endParaRPr>
          </a:p>
          <a:p>
            <a:r>
              <a:rPr lang="en-US" sz="2000">
                <a:solidFill>
                  <a:schemeClr val="bg1"/>
                </a:solidFill>
                <a:ea typeface="+mn-lt"/>
                <a:cs typeface="+mn-lt"/>
              </a:rPr>
              <a:t>More patrols in certain areas → More arrests → Data reinforces "high-crime" label → More policing.</a:t>
            </a:r>
          </a:p>
          <a:p>
            <a:r>
              <a:rPr lang="en-US" sz="2000">
                <a:solidFill>
                  <a:schemeClr val="bg1"/>
                </a:solidFill>
                <a:ea typeface="+mn-lt"/>
                <a:cs typeface="+mn-lt"/>
              </a:rPr>
              <a:t>Leads to increased surveillance, stress, and mistrust in these communities.</a:t>
            </a:r>
          </a:p>
          <a:p>
            <a:r>
              <a:rPr lang="en-US" sz="2000" b="1">
                <a:solidFill>
                  <a:schemeClr val="bg1"/>
                </a:solidFill>
                <a:ea typeface="+mn-lt"/>
                <a:cs typeface="+mn-lt"/>
              </a:rPr>
              <a:t>Bias in Data:</a:t>
            </a:r>
            <a:endParaRPr lang="en-US" sz="2000">
              <a:solidFill>
                <a:schemeClr val="bg1"/>
              </a:solidFill>
              <a:ea typeface="+mn-lt"/>
              <a:cs typeface="+mn-lt"/>
            </a:endParaRPr>
          </a:p>
          <a:p>
            <a:pPr lvl="1">
              <a:buFont typeface="Courier New" panose="020B0604020202020204" pitchFamily="34" charset="0"/>
              <a:buChar char="o"/>
            </a:pPr>
            <a:r>
              <a:rPr lang="en-US" sz="2000">
                <a:solidFill>
                  <a:schemeClr val="bg1"/>
                </a:solidFill>
                <a:ea typeface="+mn-lt"/>
                <a:cs typeface="+mn-lt"/>
              </a:rPr>
              <a:t>Crime reports reflect </a:t>
            </a:r>
            <a:r>
              <a:rPr lang="en-US" sz="2000" b="1">
                <a:solidFill>
                  <a:schemeClr val="bg1"/>
                </a:solidFill>
                <a:ea typeface="+mn-lt"/>
                <a:cs typeface="+mn-lt"/>
              </a:rPr>
              <a:t>existing biases</a:t>
            </a:r>
            <a:r>
              <a:rPr lang="en-US" sz="2000">
                <a:solidFill>
                  <a:schemeClr val="bg1"/>
                </a:solidFill>
                <a:ea typeface="+mn-lt"/>
                <a:cs typeface="+mn-lt"/>
              </a:rPr>
              <a:t> in law enforcement.</a:t>
            </a:r>
            <a:endParaRPr lang="en-US" sz="2000">
              <a:solidFill>
                <a:schemeClr val="bg1"/>
              </a:solidFill>
            </a:endParaRPr>
          </a:p>
          <a:p>
            <a:pPr lvl="1">
              <a:buFont typeface="Courier New" panose="020B0604020202020204" pitchFamily="34" charset="0"/>
              <a:buChar char="o"/>
            </a:pPr>
            <a:r>
              <a:rPr lang="en-US" sz="2000">
                <a:solidFill>
                  <a:schemeClr val="bg1"/>
                </a:solidFill>
                <a:ea typeface="+mn-lt"/>
                <a:cs typeface="+mn-lt"/>
              </a:rPr>
              <a:t>Creates </a:t>
            </a:r>
            <a:r>
              <a:rPr lang="en-US" sz="2000" b="1">
                <a:solidFill>
                  <a:schemeClr val="bg1"/>
                </a:solidFill>
                <a:ea typeface="+mn-lt"/>
                <a:cs typeface="+mn-lt"/>
              </a:rPr>
              <a:t>feedback loops</a:t>
            </a:r>
            <a:r>
              <a:rPr lang="en-US" sz="2000">
                <a:solidFill>
                  <a:schemeClr val="bg1"/>
                </a:solidFill>
                <a:ea typeface="+mn-lt"/>
                <a:cs typeface="+mn-lt"/>
              </a:rPr>
              <a:t> disproportionately targeting minority communities.</a:t>
            </a:r>
          </a:p>
          <a:p>
            <a:r>
              <a:rPr lang="en-US" sz="2000" b="1">
                <a:solidFill>
                  <a:schemeClr val="bg1"/>
                </a:solidFill>
                <a:ea typeface="+mn-lt"/>
                <a:cs typeface="+mn-lt"/>
              </a:rPr>
              <a:t>Lack of Transparency:</a:t>
            </a:r>
            <a:r>
              <a:rPr lang="en-US" sz="2000">
                <a:solidFill>
                  <a:schemeClr val="bg1"/>
                </a:solidFill>
                <a:ea typeface="+mn-lt"/>
                <a:cs typeface="+mn-lt"/>
              </a:rPr>
              <a:t> Algorithm’s decision-making process is often unclear.</a:t>
            </a:r>
          </a:p>
          <a:p>
            <a:r>
              <a:rPr lang="en-US" sz="2000" b="1">
                <a:solidFill>
                  <a:schemeClr val="bg1"/>
                </a:solidFill>
                <a:ea typeface="+mn-lt"/>
                <a:cs typeface="+mn-lt"/>
              </a:rPr>
              <a:t>Over-Policing:</a:t>
            </a:r>
            <a:r>
              <a:rPr lang="en-US" sz="2000">
                <a:solidFill>
                  <a:schemeClr val="bg1"/>
                </a:solidFill>
                <a:ea typeface="+mn-lt"/>
                <a:cs typeface="+mn-lt"/>
              </a:rPr>
              <a:t> More patrols → More minor arrests → More criminal records.</a:t>
            </a:r>
          </a:p>
          <a:p>
            <a:r>
              <a:rPr lang="en-US" sz="2000" b="1">
                <a:solidFill>
                  <a:schemeClr val="bg1"/>
                </a:solidFill>
                <a:ea typeface="+mn-lt"/>
                <a:cs typeface="+mn-lt"/>
              </a:rPr>
              <a:t>Effectiveness Questioned:</a:t>
            </a:r>
            <a:r>
              <a:rPr lang="en-US" sz="2000">
                <a:solidFill>
                  <a:schemeClr val="bg1"/>
                </a:solidFill>
                <a:ea typeface="+mn-lt"/>
                <a:cs typeface="+mn-lt"/>
              </a:rPr>
              <a:t> Some studies suggest </a:t>
            </a:r>
            <a:r>
              <a:rPr lang="en-US" sz="2000" err="1">
                <a:solidFill>
                  <a:schemeClr val="bg1"/>
                </a:solidFill>
                <a:ea typeface="+mn-lt"/>
                <a:cs typeface="+mn-lt"/>
              </a:rPr>
              <a:t>PredPol</a:t>
            </a:r>
            <a:r>
              <a:rPr lang="en-US" sz="2000">
                <a:solidFill>
                  <a:schemeClr val="bg1"/>
                </a:solidFill>
                <a:ea typeface="+mn-lt"/>
                <a:cs typeface="+mn-lt"/>
              </a:rPr>
              <a:t> </a:t>
            </a:r>
            <a:r>
              <a:rPr lang="en-US" sz="2000" b="1">
                <a:solidFill>
                  <a:schemeClr val="bg1"/>
                </a:solidFill>
                <a:ea typeface="+mn-lt"/>
                <a:cs typeface="+mn-lt"/>
              </a:rPr>
              <a:t>does not significantly reduce crime.</a:t>
            </a:r>
          </a:p>
          <a:p>
            <a:endParaRPr lang="en-US" sz="2000" b="1">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hool-to-Prison Pipeline | Statistics, Implications &amp; Solutions Video">
            <a:extLst>
              <a:ext uri="{FF2B5EF4-FFF2-40B4-BE49-F238E27FC236}">
                <a16:creationId xmlns:a16="http://schemas.microsoft.com/office/drawing/2014/main" id="{15B8BA69-AC76-E93B-DF5E-1D6E3D9D8B0B}"/>
              </a:ext>
            </a:extLst>
          </p:cNvPr>
          <p:cNvPicPr>
            <a:picLocks noChangeAspect="1"/>
          </p:cNvPicPr>
          <p:nvPr/>
        </p:nvPicPr>
        <p:blipFill>
          <a:blip r:embed="rId2"/>
          <a:srcRect t="8491" b="995"/>
          <a:stretch/>
        </p:blipFill>
        <p:spPr>
          <a:xfrm>
            <a:off x="8527143" y="625475"/>
            <a:ext cx="2743200" cy="1396682"/>
          </a:xfrm>
          <a:prstGeom prst="rect">
            <a:avLst/>
          </a:prstGeom>
        </p:spPr>
      </p:pic>
    </p:spTree>
    <p:extLst>
      <p:ext uri="{BB962C8B-B14F-4D97-AF65-F5344CB8AC3E}">
        <p14:creationId xmlns:p14="http://schemas.microsoft.com/office/powerpoint/2010/main" val="249547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BE603-1234-B49D-B83A-D54ECDD5ECF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DB056C0-6EB3-FFE5-33BE-0307A0BAF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74E5B5-5F60-A475-05D3-2A0F1451050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Empiricism &amp; Positivism</a:t>
            </a:r>
            <a:endParaRPr lang="es-ES"/>
          </a:p>
        </p:txBody>
      </p:sp>
      <p:cxnSp>
        <p:nvCxnSpPr>
          <p:cNvPr id="10" name="Straight Connector 9">
            <a:extLst>
              <a:ext uri="{FF2B5EF4-FFF2-40B4-BE49-F238E27FC236}">
                <a16:creationId xmlns:a16="http://schemas.microsoft.com/office/drawing/2014/main" id="{B52DAB47-2F60-AE5A-97F5-1E780C80DE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8370B3-33FE-626F-6C68-FD4F648177C4}"/>
              </a:ext>
            </a:extLst>
          </p:cNvPr>
          <p:cNvSpPr>
            <a:spLocks noGrp="1"/>
          </p:cNvSpPr>
          <p:nvPr>
            <p:ph idx="1"/>
          </p:nvPr>
        </p:nvSpPr>
        <p:spPr>
          <a:xfrm>
            <a:off x="1392667" y="2398957"/>
            <a:ext cx="10353856" cy="3526144"/>
          </a:xfrm>
        </p:spPr>
        <p:txBody>
          <a:bodyPr vert="horz" lIns="91440" tIns="45720" rIns="91440" bIns="45720" rtlCol="0" anchor="t">
            <a:normAutofit lnSpcReduction="10000"/>
          </a:bodyPr>
          <a:lstStyle/>
          <a:p>
            <a:pPr marL="0" indent="0">
              <a:buNone/>
            </a:pPr>
            <a:r>
              <a:rPr lang="en-US" sz="2400">
                <a:solidFill>
                  <a:schemeClr val="bg1"/>
                </a:solidFill>
              </a:rPr>
              <a:t>Empiricism is a philosophical theory that states that all genuine knowledge comes from experience. </a:t>
            </a:r>
            <a:endParaRPr lang="es-ES">
              <a:solidFill>
                <a:schemeClr val="bg1"/>
              </a:solidFill>
            </a:endParaRPr>
          </a:p>
          <a:p>
            <a:pPr marL="0" indent="0">
              <a:buNone/>
            </a:pPr>
            <a:r>
              <a:rPr lang="en-US" sz="2400">
                <a:solidFill>
                  <a:schemeClr val="bg1"/>
                </a:solidFill>
              </a:rPr>
              <a:t>When we talk about </a:t>
            </a:r>
            <a:r>
              <a:rPr lang="en-US" sz="2400" b="1">
                <a:solidFill>
                  <a:schemeClr val="bg1"/>
                </a:solidFill>
              </a:rPr>
              <a:t>experience</a:t>
            </a:r>
            <a:r>
              <a:rPr lang="en-US" sz="2400">
                <a:solidFill>
                  <a:schemeClr val="bg1"/>
                </a:solidFill>
              </a:rPr>
              <a:t>, what do we mean?</a:t>
            </a:r>
          </a:p>
          <a:p>
            <a:pPr marL="457200" indent="-457200">
              <a:buAutoNum type="alphaLcParenR"/>
            </a:pPr>
            <a:r>
              <a:rPr lang="en-US" sz="2400">
                <a:solidFill>
                  <a:schemeClr val="bg1"/>
                </a:solidFill>
                <a:ea typeface="+mn-lt"/>
                <a:cs typeface="+mn-lt"/>
              </a:rPr>
              <a:t>Intellectual Reasoning – Acquiring knowledge through thought, reflection, and analysis.</a:t>
            </a:r>
            <a:endParaRPr lang="en-US" sz="2400">
              <a:solidFill>
                <a:schemeClr val="bg1"/>
              </a:solidFill>
            </a:endParaRPr>
          </a:p>
          <a:p>
            <a:pPr marL="457200" indent="-457200">
              <a:buAutoNum type="alphaLcParenR"/>
            </a:pPr>
            <a:r>
              <a:rPr lang="en-US" sz="2400">
                <a:solidFill>
                  <a:schemeClr val="bg1"/>
                </a:solidFill>
                <a:ea typeface="+mn-lt"/>
                <a:cs typeface="+mn-lt"/>
              </a:rPr>
              <a:t>Sensory or perceptual Input – Gaining knowledge through the five senses (seeing, hearing, touching, tasting, and smelling).</a:t>
            </a:r>
            <a:endParaRPr lang="en-US" sz="2400">
              <a:solidFill>
                <a:schemeClr val="bg1"/>
              </a:solidFill>
            </a:endParaRPr>
          </a:p>
          <a:p>
            <a:pPr marL="457200" indent="-457200">
              <a:buAutoNum type="alphaLcParenR"/>
            </a:pPr>
            <a:r>
              <a:rPr lang="en-US" sz="2400">
                <a:solidFill>
                  <a:schemeClr val="bg1"/>
                </a:solidFill>
                <a:ea typeface="+mn-lt"/>
                <a:cs typeface="+mn-lt"/>
              </a:rPr>
              <a:t>Innate Knowledge – Possessing knowledge from birth without sensory experience.</a:t>
            </a:r>
            <a:endParaRPr lang="en-US" sz="2400">
              <a:solidFill>
                <a:schemeClr val="bg1"/>
              </a:solidFill>
            </a:endParaRP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8B2DA30C-7D91-1798-E39C-6013FC164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3107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CB643D2-F671-B2AB-79C3-0EF7577B8447}"/>
              </a:ext>
            </a:extLst>
          </p:cNvPr>
          <p:cNvSpPr>
            <a:spLocks noGrp="1"/>
          </p:cNvSpPr>
          <p:nvPr>
            <p:ph type="title"/>
          </p:nvPr>
        </p:nvSpPr>
        <p:spPr>
          <a:xfrm>
            <a:off x="1295400" y="669925"/>
            <a:ext cx="4800600" cy="1325563"/>
          </a:xfrm>
        </p:spPr>
        <p:txBody>
          <a:bodyPr anchor="b">
            <a:normAutofit/>
          </a:bodyPr>
          <a:lstStyle/>
          <a:p>
            <a:r>
              <a:rPr lang="en-US">
                <a:solidFill>
                  <a:schemeClr val="bg1"/>
                </a:solidFill>
                <a:ea typeface="+mj-lt"/>
                <a:cs typeface="+mj-lt"/>
              </a:rPr>
              <a:t>PredPol and White-Collar Crime</a:t>
            </a:r>
            <a:endParaRPr lang="en-US">
              <a:solidFill>
                <a:schemeClr val="bg1"/>
              </a:solidFill>
            </a:endParaRP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C6595F-7C8B-548D-C042-5169FC2D59A7}"/>
              </a:ext>
            </a:extLst>
          </p:cNvPr>
          <p:cNvSpPr>
            <a:spLocks noGrp="1"/>
          </p:cNvSpPr>
          <p:nvPr>
            <p:ph idx="1"/>
          </p:nvPr>
        </p:nvSpPr>
        <p:spPr>
          <a:xfrm>
            <a:off x="1295400" y="2288833"/>
            <a:ext cx="6259285" cy="3711571"/>
          </a:xfrm>
        </p:spPr>
        <p:txBody>
          <a:bodyPr vert="horz" lIns="91440" tIns="45720" rIns="91440" bIns="45720" rtlCol="0" anchor="t">
            <a:normAutofit/>
          </a:bodyPr>
          <a:lstStyle/>
          <a:p>
            <a:r>
              <a:rPr lang="en-US" sz="2000">
                <a:highlight>
                  <a:srgbClr val="FFFF00"/>
                </a:highlight>
                <a:ea typeface="+mn-lt"/>
                <a:cs typeface="+mn-lt"/>
              </a:rPr>
              <a:t>Why do you think predictive policing focuses on street crime but not white-collar crime? Should algorithms be used to predict corporate fraud?</a:t>
            </a:r>
          </a:p>
          <a:p>
            <a:r>
              <a:rPr lang="en-US" sz="2000">
                <a:solidFill>
                  <a:schemeClr val="bg1"/>
                </a:solidFill>
                <a:ea typeface="+mn-lt"/>
                <a:cs typeface="+mn-lt"/>
              </a:rPr>
              <a:t>Targets street-level crimes, not </a:t>
            </a:r>
            <a:r>
              <a:rPr lang="en-US" sz="2000" b="1">
                <a:solidFill>
                  <a:schemeClr val="bg1"/>
                </a:solidFill>
                <a:ea typeface="+mn-lt"/>
                <a:cs typeface="+mn-lt"/>
              </a:rPr>
              <a:t>financial fraud, corporate crime, or cybercrime.</a:t>
            </a:r>
          </a:p>
          <a:p>
            <a:r>
              <a:rPr lang="en-US" sz="2000" b="1">
                <a:solidFill>
                  <a:schemeClr val="bg1"/>
                </a:solidFill>
                <a:ea typeface="+mn-lt"/>
                <a:cs typeface="+mn-lt"/>
              </a:rPr>
              <a:t>Ethical Concern:</a:t>
            </a:r>
            <a:endParaRPr lang="en-US" sz="2000">
              <a:solidFill>
                <a:schemeClr val="bg1"/>
              </a:solidFill>
              <a:ea typeface="+mn-lt"/>
              <a:cs typeface="+mn-lt"/>
            </a:endParaRPr>
          </a:p>
          <a:p>
            <a:r>
              <a:rPr lang="en-US" sz="2000" b="1">
                <a:solidFill>
                  <a:schemeClr val="bg1"/>
                </a:solidFill>
                <a:ea typeface="+mn-lt"/>
                <a:cs typeface="+mn-lt"/>
              </a:rPr>
              <a:t>High-impact crimes</a:t>
            </a:r>
            <a:r>
              <a:rPr lang="en-US" sz="2000">
                <a:solidFill>
                  <a:schemeClr val="bg1"/>
                </a:solidFill>
                <a:ea typeface="+mn-lt"/>
                <a:cs typeface="+mn-lt"/>
              </a:rPr>
              <a:t> (e.g., fraud, insider trading) harm </a:t>
            </a:r>
            <a:r>
              <a:rPr lang="en-US" sz="2000" b="1">
                <a:solidFill>
                  <a:schemeClr val="bg1"/>
                </a:solidFill>
                <a:ea typeface="+mn-lt"/>
                <a:cs typeface="+mn-lt"/>
              </a:rPr>
              <a:t>millions</a:t>
            </a:r>
            <a:r>
              <a:rPr lang="en-US" sz="2000">
                <a:solidFill>
                  <a:schemeClr val="bg1"/>
                </a:solidFill>
                <a:ea typeface="+mn-lt"/>
                <a:cs typeface="+mn-lt"/>
              </a:rPr>
              <a:t> yet remain overlooked.</a:t>
            </a:r>
          </a:p>
          <a:p>
            <a:r>
              <a:rPr lang="en-US" sz="2000">
                <a:solidFill>
                  <a:schemeClr val="bg1"/>
                </a:solidFill>
                <a:ea typeface="+mn-lt"/>
                <a:cs typeface="+mn-lt"/>
              </a:rPr>
              <a:t>Raises </a:t>
            </a:r>
            <a:r>
              <a:rPr lang="en-US" sz="2000" b="1">
                <a:solidFill>
                  <a:schemeClr val="bg1"/>
                </a:solidFill>
                <a:ea typeface="+mn-lt"/>
                <a:cs typeface="+mn-lt"/>
              </a:rPr>
              <a:t>equity issues</a:t>
            </a:r>
            <a:r>
              <a:rPr lang="en-US" sz="2000">
                <a:solidFill>
                  <a:schemeClr val="bg1"/>
                </a:solidFill>
                <a:ea typeface="+mn-lt"/>
                <a:cs typeface="+mn-lt"/>
              </a:rPr>
              <a:t> in law enforcement: Why prioritize petty theft over billion-dollar fraud?</a:t>
            </a:r>
            <a:endParaRPr lang="en-US" sz="2000">
              <a:solidFill>
                <a:schemeClr val="bg1"/>
              </a:solidFill>
            </a:endParaRPr>
          </a:p>
          <a:p>
            <a:pPr marL="0" indent="0">
              <a:buNone/>
            </a:pPr>
            <a:endParaRPr lang="en-US" sz="2000">
              <a:solidFill>
                <a:schemeClr val="bg1"/>
              </a:solidFill>
            </a:endParaRPr>
          </a:p>
        </p:txBody>
      </p:sp>
      <p:pic>
        <p:nvPicPr>
          <p:cNvPr id="4" name="Picture 3" descr="Predictive Policing ...">
            <a:extLst>
              <a:ext uri="{FF2B5EF4-FFF2-40B4-BE49-F238E27FC236}">
                <a16:creationId xmlns:a16="http://schemas.microsoft.com/office/drawing/2014/main" id="{D57DEC85-E96B-2F13-7463-3130054DFCAD}"/>
              </a:ext>
            </a:extLst>
          </p:cNvPr>
          <p:cNvPicPr>
            <a:picLocks noChangeAspect="1"/>
          </p:cNvPicPr>
          <p:nvPr/>
        </p:nvPicPr>
        <p:blipFill>
          <a:blip r:embed="rId2"/>
          <a:stretch>
            <a:fillRect/>
          </a:stretch>
        </p:blipFill>
        <p:spPr>
          <a:xfrm>
            <a:off x="7932811" y="-6"/>
            <a:ext cx="4259178" cy="6857999"/>
          </a:xfrm>
          <a:prstGeom prst="rect">
            <a:avLst/>
          </a:prstGeom>
        </p:spPr>
      </p:pic>
      <p:cxnSp>
        <p:nvCxnSpPr>
          <p:cNvPr id="21" name="Straight Connector 20">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542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533E74C-AC20-94D6-28E1-6102828A5BFA}"/>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ea typeface="+mj-lt"/>
                <a:cs typeface="+mj-lt"/>
              </a:rPr>
              <a:t>Is PredPol Morally Justifiable?</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41CECC-408B-F7AB-EA3F-B909205206E4}"/>
              </a:ext>
            </a:extLst>
          </p:cNvPr>
          <p:cNvSpPr>
            <a:spLocks noGrp="1"/>
          </p:cNvSpPr>
          <p:nvPr>
            <p:ph idx="1"/>
          </p:nvPr>
        </p:nvSpPr>
        <p:spPr>
          <a:xfrm>
            <a:off x="1392667" y="2398957"/>
            <a:ext cx="9406666" cy="3526144"/>
          </a:xfrm>
        </p:spPr>
        <p:txBody>
          <a:bodyPr vert="horz" lIns="91440" tIns="45720" rIns="91440" bIns="45720" rtlCol="0" anchor="t">
            <a:normAutofit lnSpcReduction="10000"/>
          </a:bodyPr>
          <a:lstStyle/>
          <a:p>
            <a:r>
              <a:rPr lang="en-US" sz="2000" b="1">
                <a:solidFill>
                  <a:schemeClr val="bg1"/>
                </a:solidFill>
                <a:ea typeface="+mn-lt"/>
                <a:cs typeface="+mn-lt"/>
              </a:rPr>
              <a:t>The Trade-Off:</a:t>
            </a:r>
            <a:endParaRPr lang="en-US" sz="2000">
              <a:solidFill>
                <a:schemeClr val="bg1"/>
              </a:solidFill>
              <a:ea typeface="+mn-lt"/>
              <a:cs typeface="+mn-lt"/>
            </a:endParaRPr>
          </a:p>
          <a:p>
            <a:pPr lvl="1">
              <a:buFont typeface="Courier New" panose="020B0604020202020204" pitchFamily="34" charset="0"/>
              <a:buChar char="o"/>
            </a:pPr>
            <a:r>
              <a:rPr lang="en-US" sz="2000" b="1">
                <a:solidFill>
                  <a:schemeClr val="bg1"/>
                </a:solidFill>
                <a:ea typeface="+mn-lt"/>
                <a:cs typeface="+mn-lt"/>
              </a:rPr>
              <a:t>Does reduce some crimes</a:t>
            </a:r>
            <a:r>
              <a:rPr lang="en-US" sz="2000">
                <a:solidFill>
                  <a:schemeClr val="bg1"/>
                </a:solidFill>
                <a:ea typeface="+mn-lt"/>
                <a:cs typeface="+mn-lt"/>
              </a:rPr>
              <a:t>, but at a </a:t>
            </a:r>
            <a:r>
              <a:rPr lang="en-US" sz="2000" b="1">
                <a:solidFill>
                  <a:schemeClr val="bg1"/>
                </a:solidFill>
                <a:ea typeface="+mn-lt"/>
                <a:cs typeface="+mn-lt"/>
              </a:rPr>
              <a:t>high ethical cost</a:t>
            </a:r>
            <a:r>
              <a:rPr lang="en-US" sz="2000">
                <a:solidFill>
                  <a:schemeClr val="bg1"/>
                </a:solidFill>
                <a:ea typeface="+mn-lt"/>
                <a:cs typeface="+mn-lt"/>
              </a:rPr>
              <a:t>.</a:t>
            </a:r>
          </a:p>
          <a:p>
            <a:pPr lvl="1">
              <a:buFont typeface="Courier New" panose="020B0604020202020204" pitchFamily="34" charset="0"/>
              <a:buChar char="o"/>
            </a:pPr>
            <a:r>
              <a:rPr lang="en-US" sz="2000">
                <a:solidFill>
                  <a:schemeClr val="bg1"/>
                </a:solidFill>
                <a:ea typeface="+mn-lt"/>
                <a:cs typeface="+mn-lt"/>
              </a:rPr>
              <a:t>Disproportionately harms minority communities while ignoring major financial crimes.</a:t>
            </a:r>
            <a:endParaRPr lang="en-US" sz="2000">
              <a:solidFill>
                <a:schemeClr val="bg1"/>
              </a:solidFill>
            </a:endParaRPr>
          </a:p>
          <a:p>
            <a:r>
              <a:rPr lang="en-US" sz="2000" b="1">
                <a:solidFill>
                  <a:schemeClr val="bg1"/>
                </a:solidFill>
                <a:ea typeface="+mn-lt"/>
                <a:cs typeface="+mn-lt"/>
              </a:rPr>
              <a:t>Fails Act Utilitarianism:</a:t>
            </a:r>
            <a:endParaRPr lang="en-US" sz="2000">
              <a:solidFill>
                <a:schemeClr val="bg1"/>
              </a:solidFill>
            </a:endParaRPr>
          </a:p>
          <a:p>
            <a:pPr lvl="1">
              <a:buFont typeface="Courier New" panose="020B0604020202020204" pitchFamily="34" charset="0"/>
              <a:buChar char="o"/>
            </a:pPr>
            <a:r>
              <a:rPr lang="en-US" sz="2000">
                <a:solidFill>
                  <a:schemeClr val="bg1"/>
                </a:solidFill>
                <a:ea typeface="+mn-lt"/>
                <a:cs typeface="+mn-lt"/>
              </a:rPr>
              <a:t>Causes </a:t>
            </a:r>
            <a:r>
              <a:rPr lang="en-US" sz="2000" b="1">
                <a:solidFill>
                  <a:schemeClr val="bg1"/>
                </a:solidFill>
                <a:ea typeface="+mn-lt"/>
                <a:cs typeface="+mn-lt"/>
              </a:rPr>
              <a:t>more </a:t>
            </a:r>
            <a:r>
              <a:rPr lang="en-US" sz="2000" b="1">
                <a:highlight>
                  <a:srgbClr val="FFFF00"/>
                </a:highlight>
                <a:ea typeface="+mn-lt"/>
                <a:cs typeface="+mn-lt"/>
              </a:rPr>
              <a:t>pain</a:t>
            </a:r>
            <a:r>
              <a:rPr lang="en-US" sz="2000" b="1">
                <a:solidFill>
                  <a:schemeClr val="bg1"/>
                </a:solidFill>
                <a:ea typeface="+mn-lt"/>
                <a:cs typeface="+mn-lt"/>
              </a:rPr>
              <a:t> than </a:t>
            </a:r>
            <a:r>
              <a:rPr lang="en-US" sz="2000" b="1">
                <a:highlight>
                  <a:srgbClr val="FFFF00"/>
                </a:highlight>
                <a:ea typeface="+mn-lt"/>
                <a:cs typeface="+mn-lt"/>
              </a:rPr>
              <a:t>pleasure</a:t>
            </a:r>
            <a:r>
              <a:rPr lang="en-US" sz="2000">
                <a:solidFill>
                  <a:schemeClr val="bg1"/>
                </a:solidFill>
                <a:ea typeface="+mn-lt"/>
                <a:cs typeface="+mn-lt"/>
              </a:rPr>
              <a:t> for society as a whole.</a:t>
            </a:r>
          </a:p>
          <a:p>
            <a:r>
              <a:rPr lang="en-US" sz="2000" b="1">
                <a:solidFill>
                  <a:schemeClr val="bg1"/>
                </a:solidFill>
                <a:ea typeface="+mn-lt"/>
                <a:cs typeface="+mn-lt"/>
              </a:rPr>
              <a:t>Key Takeaways:</a:t>
            </a:r>
            <a:endParaRPr lang="en-US" sz="2000">
              <a:solidFill>
                <a:schemeClr val="bg1"/>
              </a:solidFill>
            </a:endParaRPr>
          </a:p>
          <a:p>
            <a:pPr lvl="1">
              <a:buFont typeface="Courier New" panose="020B0604020202020204" pitchFamily="34" charset="0"/>
              <a:buChar char="o"/>
            </a:pPr>
            <a:r>
              <a:rPr lang="en-US" sz="2000">
                <a:solidFill>
                  <a:schemeClr val="bg1"/>
                </a:solidFill>
                <a:ea typeface="+mn-lt"/>
                <a:cs typeface="+mn-lt"/>
              </a:rPr>
              <a:t>Raises concerns about </a:t>
            </a:r>
            <a:r>
              <a:rPr lang="en-US" sz="2000" b="1">
                <a:solidFill>
                  <a:schemeClr val="bg1"/>
                </a:solidFill>
                <a:ea typeface="+mn-lt"/>
                <a:cs typeface="+mn-lt"/>
              </a:rPr>
              <a:t>fairness, bias, and the limits of data-driven law enforcement</a:t>
            </a:r>
            <a:r>
              <a:rPr lang="en-US" sz="2000">
                <a:solidFill>
                  <a:schemeClr val="bg1"/>
                </a:solidFill>
                <a:ea typeface="+mn-lt"/>
                <a:cs typeface="+mn-lt"/>
              </a:rPr>
              <a:t>.</a:t>
            </a:r>
          </a:p>
          <a:p>
            <a:pPr lvl="1">
              <a:buFont typeface="Courier New" panose="020B0604020202020204" pitchFamily="34" charset="0"/>
              <a:buChar char="o"/>
            </a:pPr>
            <a:r>
              <a:rPr lang="en-US" sz="2000">
                <a:solidFill>
                  <a:schemeClr val="bg1"/>
                </a:solidFill>
                <a:ea typeface="+mn-lt"/>
                <a:cs typeface="+mn-lt"/>
              </a:rPr>
              <a:t>Should predictive policing algorithms </a:t>
            </a:r>
            <a:r>
              <a:rPr lang="en-US" sz="2000" b="1">
                <a:solidFill>
                  <a:schemeClr val="bg1"/>
                </a:solidFill>
                <a:ea typeface="+mn-lt"/>
                <a:cs typeface="+mn-lt"/>
              </a:rPr>
              <a:t>play a role in modern law enforcement?</a:t>
            </a:r>
            <a:endParaRPr lang="en-US" sz="2000">
              <a:solidFill>
                <a:schemeClr val="bg1"/>
              </a:solidFill>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17569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97658D-8711-DC0C-B61D-1F4FE65DCB6F}"/>
            </a:ext>
          </a:extLst>
        </p:cNvPr>
        <p:cNvGrpSpPr/>
        <p:nvPr/>
      </p:nvGrpSpPr>
      <p:grpSpPr>
        <a:xfrm>
          <a:off x="0" y="0"/>
          <a:ext cx="0" cy="0"/>
          <a:chOff x="0" y="0"/>
          <a:chExt cx="0" cy="0"/>
        </a:xfrm>
      </p:grpSpPr>
      <p:sp>
        <p:nvSpPr>
          <p:cNvPr id="38" name="Rectangle 3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1D4EA017-4289-9097-FE13-824596B71FC0}"/>
              </a:ext>
            </a:extLst>
          </p:cNvPr>
          <p:cNvSpPr>
            <a:spLocks noGrp="1"/>
          </p:cNvSpPr>
          <p:nvPr>
            <p:ph type="title"/>
          </p:nvPr>
        </p:nvSpPr>
        <p:spPr>
          <a:xfrm>
            <a:off x="838200" y="448721"/>
            <a:ext cx="4707671" cy="1225650"/>
          </a:xfrm>
        </p:spPr>
        <p:txBody>
          <a:bodyPr anchor="b">
            <a:normAutofit/>
          </a:bodyPr>
          <a:lstStyle/>
          <a:p>
            <a:r>
              <a:rPr lang="en-US" sz="3800">
                <a:solidFill>
                  <a:schemeClr val="bg1"/>
                </a:solidFill>
                <a:ea typeface="+mj-lt"/>
                <a:cs typeface="+mj-lt"/>
              </a:rPr>
              <a:t>Cambridge Analytica</a:t>
            </a:r>
            <a:endParaRPr lang="en-US" sz="3800">
              <a:solidFill>
                <a:schemeClr val="bg1"/>
              </a:solidFill>
            </a:endParaRPr>
          </a:p>
        </p:txBody>
      </p:sp>
      <p:cxnSp>
        <p:nvCxnSpPr>
          <p:cNvPr id="37" name="Straight Connector 3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87EF1A-E75A-A706-B25A-E51356286041}"/>
              </a:ext>
            </a:extLst>
          </p:cNvPr>
          <p:cNvSpPr>
            <a:spLocks noGrp="1"/>
          </p:cNvSpPr>
          <p:nvPr>
            <p:ph idx="1"/>
          </p:nvPr>
        </p:nvSpPr>
        <p:spPr>
          <a:xfrm>
            <a:off x="897769" y="1909192"/>
            <a:ext cx="4586513" cy="3647710"/>
          </a:xfrm>
        </p:spPr>
        <p:txBody>
          <a:bodyPr vert="horz" lIns="91440" tIns="45720" rIns="91440" bIns="45720" rtlCol="0">
            <a:normAutofit/>
          </a:bodyPr>
          <a:lstStyle/>
          <a:p>
            <a:endParaRPr lang="en-US" sz="2000" b="1">
              <a:solidFill>
                <a:schemeClr val="bg1"/>
              </a:solidFill>
            </a:endParaRPr>
          </a:p>
          <a:p>
            <a:endParaRPr lang="en-US" sz="2000">
              <a:solidFill>
                <a:schemeClr val="bg1"/>
              </a:solidFill>
            </a:endParaRPr>
          </a:p>
        </p:txBody>
      </p:sp>
      <p:cxnSp>
        <p:nvCxnSpPr>
          <p:cNvPr id="39" name="Straight Connector 3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The Facebook and Cambridge Analytica scandal, explained with a simple  diagram | Vox">
            <a:extLst>
              <a:ext uri="{FF2B5EF4-FFF2-40B4-BE49-F238E27FC236}">
                <a16:creationId xmlns:a16="http://schemas.microsoft.com/office/drawing/2014/main" id="{16E6A5D9-4D1C-B1DA-4C18-23ED6FECF388}"/>
              </a:ext>
            </a:extLst>
          </p:cNvPr>
          <p:cNvPicPr>
            <a:picLocks noChangeAspect="1"/>
          </p:cNvPicPr>
          <p:nvPr/>
        </p:nvPicPr>
        <p:blipFill>
          <a:blip r:embed="rId2"/>
          <a:stretch>
            <a:fillRect/>
          </a:stretch>
        </p:blipFill>
        <p:spPr>
          <a:xfrm>
            <a:off x="6525453" y="0"/>
            <a:ext cx="5623872" cy="6858000"/>
          </a:xfrm>
          <a:prstGeom prst="rect">
            <a:avLst/>
          </a:prstGeom>
        </p:spPr>
      </p:pic>
      <p:sp>
        <p:nvSpPr>
          <p:cNvPr id="6" name="TextBox 5">
            <a:extLst>
              <a:ext uri="{FF2B5EF4-FFF2-40B4-BE49-F238E27FC236}">
                <a16:creationId xmlns:a16="http://schemas.microsoft.com/office/drawing/2014/main" id="{A1FD3C44-2A03-29DD-0945-F1365821392A}"/>
              </a:ext>
            </a:extLst>
          </p:cNvPr>
          <p:cNvSpPr txBox="1"/>
          <p:nvPr/>
        </p:nvSpPr>
        <p:spPr>
          <a:xfrm>
            <a:off x="520657" y="1829404"/>
            <a:ext cx="5824305" cy="3589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en-US" sz="2000" b="1">
                <a:solidFill>
                  <a:schemeClr val="bg1"/>
                </a:solidFill>
              </a:rPr>
              <a:t>What happened?</a:t>
            </a:r>
            <a:r>
              <a:rPr lang="en-US" sz="2000">
                <a:solidFill>
                  <a:schemeClr val="bg1"/>
                </a:solidFill>
              </a:rPr>
              <a:t> </a:t>
            </a:r>
          </a:p>
          <a:p>
            <a:pPr marL="742950" lvl="1" indent="-285750">
              <a:lnSpc>
                <a:spcPct val="90000"/>
              </a:lnSpc>
              <a:spcBef>
                <a:spcPts val="500"/>
              </a:spcBef>
              <a:buFont typeface="Courier New,monospace"/>
              <a:buChar char="o"/>
            </a:pPr>
            <a:r>
              <a:rPr lang="en-US" sz="2000">
                <a:solidFill>
                  <a:schemeClr val="bg1"/>
                </a:solidFill>
              </a:rPr>
              <a:t>Cambridge Analytica harvested </a:t>
            </a:r>
            <a:r>
              <a:rPr lang="en-US" sz="2000" b="1">
                <a:solidFill>
                  <a:schemeClr val="bg1"/>
                </a:solidFill>
              </a:rPr>
              <a:t>millions of Facebook users' data</a:t>
            </a:r>
            <a:r>
              <a:rPr lang="en-US" sz="2000">
                <a:solidFill>
                  <a:schemeClr val="bg1"/>
                </a:solidFill>
              </a:rPr>
              <a:t> without consent for </a:t>
            </a:r>
            <a:r>
              <a:rPr lang="en-US" sz="2000" b="1">
                <a:solidFill>
                  <a:schemeClr val="bg1"/>
                </a:solidFill>
              </a:rPr>
              <a:t>political ad targeting</a:t>
            </a:r>
            <a:r>
              <a:rPr lang="en-US" sz="2000">
                <a:solidFill>
                  <a:schemeClr val="bg1"/>
                </a:solidFill>
              </a:rPr>
              <a:t>.</a:t>
            </a:r>
          </a:p>
          <a:p>
            <a:pPr marL="285750" indent="-285750">
              <a:lnSpc>
                <a:spcPct val="90000"/>
              </a:lnSpc>
              <a:spcBef>
                <a:spcPts val="1000"/>
              </a:spcBef>
              <a:buFont typeface="Courier New,monospace"/>
              <a:buChar char="o"/>
            </a:pPr>
            <a:r>
              <a:rPr lang="en-US" sz="2000" b="1">
                <a:solidFill>
                  <a:schemeClr val="bg1"/>
                </a:solidFill>
              </a:rPr>
              <a:t>How?</a:t>
            </a:r>
            <a:r>
              <a:rPr lang="en-US" sz="2000">
                <a:solidFill>
                  <a:schemeClr val="bg1"/>
                </a:solidFill>
              </a:rPr>
              <a:t> </a:t>
            </a:r>
          </a:p>
          <a:p>
            <a:pPr marL="742950" lvl="1" indent="-285750">
              <a:lnSpc>
                <a:spcPct val="90000"/>
              </a:lnSpc>
              <a:spcBef>
                <a:spcPts val="500"/>
              </a:spcBef>
              <a:buFont typeface="Courier New,monospace"/>
              <a:buChar char="o"/>
            </a:pPr>
            <a:r>
              <a:rPr lang="en-US" sz="2000">
                <a:solidFill>
                  <a:schemeClr val="bg1"/>
                </a:solidFill>
              </a:rPr>
              <a:t>Data was collected through a Facebook quiz, exploiting user permissions.</a:t>
            </a:r>
          </a:p>
          <a:p>
            <a:pPr marL="285750" indent="-285750">
              <a:lnSpc>
                <a:spcPct val="90000"/>
              </a:lnSpc>
              <a:spcBef>
                <a:spcPts val="1000"/>
              </a:spcBef>
              <a:buFont typeface="Courier New,monospace"/>
              <a:buChar char="o"/>
            </a:pPr>
            <a:r>
              <a:rPr lang="en-US" sz="2000" b="1">
                <a:solidFill>
                  <a:schemeClr val="bg1"/>
                </a:solidFill>
              </a:rPr>
              <a:t>Impact?</a:t>
            </a:r>
            <a:r>
              <a:rPr lang="en-US" sz="2000">
                <a:solidFill>
                  <a:schemeClr val="bg1"/>
                </a:solidFill>
              </a:rPr>
              <a:t> </a:t>
            </a:r>
          </a:p>
          <a:p>
            <a:pPr marL="742950" lvl="1" indent="-285750">
              <a:lnSpc>
                <a:spcPct val="90000"/>
              </a:lnSpc>
              <a:spcBef>
                <a:spcPts val="500"/>
              </a:spcBef>
              <a:buFont typeface="Courier New,monospace"/>
              <a:buChar char="o"/>
            </a:pPr>
            <a:r>
              <a:rPr lang="en-US" sz="2000">
                <a:solidFill>
                  <a:schemeClr val="bg1"/>
                </a:solidFill>
              </a:rPr>
              <a:t>Led to </a:t>
            </a:r>
            <a:r>
              <a:rPr lang="en-US" sz="2000" b="1">
                <a:solidFill>
                  <a:schemeClr val="bg1"/>
                </a:solidFill>
              </a:rPr>
              <a:t>global investigations, Facebook lawsuits, and ethical concerns</a:t>
            </a:r>
            <a:r>
              <a:rPr lang="en-US" sz="2000">
                <a:solidFill>
                  <a:schemeClr val="bg1"/>
                </a:solidFill>
              </a:rPr>
              <a:t> over </a:t>
            </a:r>
            <a:r>
              <a:rPr lang="en-US" sz="2000" b="1">
                <a:solidFill>
                  <a:schemeClr val="bg1"/>
                </a:solidFill>
              </a:rPr>
              <a:t>data privacy and election manipulation</a:t>
            </a:r>
            <a:r>
              <a:rPr lang="en-US" sz="2000">
                <a:solidFill>
                  <a:schemeClr val="bg1"/>
                </a:solidFill>
              </a:rPr>
              <a:t>.</a:t>
            </a:r>
          </a:p>
        </p:txBody>
      </p:sp>
    </p:spTree>
    <p:extLst>
      <p:ext uri="{BB962C8B-B14F-4D97-AF65-F5344CB8AC3E}">
        <p14:creationId xmlns:p14="http://schemas.microsoft.com/office/powerpoint/2010/main" val="4101503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25E36510-86E2-DA34-350A-9D99A7730DAB}"/>
              </a:ext>
            </a:extLst>
          </p:cNvPr>
          <p:cNvSpPr>
            <a:spLocks noGrp="1"/>
          </p:cNvSpPr>
          <p:nvPr>
            <p:ph type="title"/>
          </p:nvPr>
        </p:nvSpPr>
        <p:spPr>
          <a:xfrm>
            <a:off x="1020467" y="1397120"/>
            <a:ext cx="4707671" cy="1225650"/>
          </a:xfrm>
        </p:spPr>
        <p:txBody>
          <a:bodyPr anchor="b">
            <a:normAutofit/>
          </a:bodyPr>
          <a:lstStyle/>
          <a:p>
            <a:r>
              <a:rPr lang="en-US" sz="3800">
                <a:solidFill>
                  <a:schemeClr val="bg1"/>
                </a:solidFill>
              </a:rPr>
              <a:t>Discussion Questions</a:t>
            </a:r>
          </a:p>
        </p:txBody>
      </p:sp>
      <p:sp>
        <p:nvSpPr>
          <p:cNvPr id="3" name="Content Placeholder 2">
            <a:extLst>
              <a:ext uri="{FF2B5EF4-FFF2-40B4-BE49-F238E27FC236}">
                <a16:creationId xmlns:a16="http://schemas.microsoft.com/office/drawing/2014/main" id="{D3A2B9BA-1978-098F-E5A4-EAA5078984D8}"/>
              </a:ext>
            </a:extLst>
          </p:cNvPr>
          <p:cNvSpPr>
            <a:spLocks noGrp="1"/>
          </p:cNvSpPr>
          <p:nvPr>
            <p:ph idx="1"/>
          </p:nvPr>
        </p:nvSpPr>
        <p:spPr>
          <a:xfrm>
            <a:off x="512467" y="2623238"/>
            <a:ext cx="6224413" cy="2603031"/>
          </a:xfrm>
        </p:spPr>
        <p:txBody>
          <a:bodyPr vert="horz" lIns="91440" tIns="45720" rIns="91440" bIns="45720" rtlCol="0" anchor="t">
            <a:noAutofit/>
          </a:bodyPr>
          <a:lstStyle/>
          <a:p>
            <a:pPr marL="0" indent="0">
              <a:buNone/>
            </a:pPr>
            <a:endParaRPr lang="en-US" sz="1800">
              <a:highlight>
                <a:srgbClr val="FFFF00"/>
              </a:highlight>
            </a:endParaRPr>
          </a:p>
          <a:p>
            <a:endParaRPr lang="en-US" sz="1800">
              <a:highlight>
                <a:srgbClr val="FFFF00"/>
              </a:highlight>
            </a:endParaRPr>
          </a:p>
          <a:p>
            <a:r>
              <a:rPr lang="en-US" sz="1800">
                <a:highlight>
                  <a:srgbClr val="FFFF00"/>
                </a:highlight>
              </a:rPr>
              <a:t>If an algorithm can predict and influence voter behavior, should it be allowed? Where do we draw the line between persuasion and manipulation?</a:t>
            </a:r>
          </a:p>
          <a:p>
            <a:r>
              <a:rPr lang="en-US" sz="1800">
                <a:solidFill>
                  <a:srgbClr val="000000"/>
                </a:solidFill>
                <a:highlight>
                  <a:srgbClr val="FFFF00"/>
                </a:highlight>
              </a:rPr>
              <a:t>Is it ethical for companies to collect and use personal data for political purposes without consent? Why or why not?</a:t>
            </a:r>
          </a:p>
          <a:p>
            <a:r>
              <a:rPr lang="en-US" sz="1800">
                <a:solidFill>
                  <a:srgbClr val="000000"/>
                </a:solidFill>
                <a:highlight>
                  <a:srgbClr val="FFFF00"/>
                </a:highlight>
                <a:ea typeface="+mn-lt"/>
                <a:cs typeface="+mn-lt"/>
              </a:rPr>
              <a:t>Do you think there are any  long-term dangers of allowing companies to collect and use personal data unchecked?</a:t>
            </a:r>
            <a:endParaRPr lang="en-US" sz="1800">
              <a:solidFill>
                <a:srgbClr val="000000"/>
              </a:solidFill>
              <a:highlight>
                <a:srgbClr val="FFFF00"/>
              </a:highlight>
            </a:endParaRPr>
          </a:p>
          <a:p>
            <a:endParaRPr lang="en-US" sz="1400">
              <a:solidFill>
                <a:schemeClr val="bg1"/>
              </a:solidFill>
            </a:endParaRPr>
          </a:p>
          <a:p>
            <a:endParaRPr lang="en-US" sz="1400">
              <a:solidFill>
                <a:schemeClr val="bg1"/>
              </a:solidFill>
            </a:endParaRPr>
          </a:p>
        </p:txBody>
      </p:sp>
      <p:pic>
        <p:nvPicPr>
          <p:cNvPr id="4" name="Picture 3" descr="Meta forced to pay $725m over Cambridge ...">
            <a:extLst>
              <a:ext uri="{FF2B5EF4-FFF2-40B4-BE49-F238E27FC236}">
                <a16:creationId xmlns:a16="http://schemas.microsoft.com/office/drawing/2014/main" id="{36557B21-BBF7-3904-883D-14D8A54EEB8C}"/>
              </a:ext>
            </a:extLst>
          </p:cNvPr>
          <p:cNvPicPr>
            <a:picLocks noChangeAspect="1"/>
          </p:cNvPicPr>
          <p:nvPr/>
        </p:nvPicPr>
        <p:blipFill>
          <a:blip r:embed="rId2"/>
          <a:stretch>
            <a:fillRect/>
          </a:stretch>
        </p:blipFill>
        <p:spPr>
          <a:xfrm>
            <a:off x="6735467" y="1985105"/>
            <a:ext cx="5037433" cy="2811590"/>
          </a:xfrm>
          <a:prstGeom prst="rect">
            <a:avLst/>
          </a:prstGeom>
        </p:spPr>
      </p:pic>
      <p:sp>
        <p:nvSpPr>
          <p:cNvPr id="16" name="Rectangle 1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281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D81ED3-17B7-F0D0-F1B5-2B4642B7B0D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4BA7012-F9CE-850C-EFF6-A250FC372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F1047AB-DD16-E475-891B-2AC18C63E932}"/>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Empiricism &amp; Positivism</a:t>
            </a:r>
            <a:endParaRPr lang="es-ES"/>
          </a:p>
        </p:txBody>
      </p:sp>
      <p:cxnSp>
        <p:nvCxnSpPr>
          <p:cNvPr id="10" name="Straight Connector 9">
            <a:extLst>
              <a:ext uri="{FF2B5EF4-FFF2-40B4-BE49-F238E27FC236}">
                <a16:creationId xmlns:a16="http://schemas.microsoft.com/office/drawing/2014/main" id="{6E12CC9E-E5B0-27CF-A0B6-6292FFA2A4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F4CF59C-F467-D6AA-F1F4-810D2E4E01BC}"/>
              </a:ext>
            </a:extLst>
          </p:cNvPr>
          <p:cNvSpPr>
            <a:spLocks noGrp="1"/>
          </p:cNvSpPr>
          <p:nvPr>
            <p:ph idx="1"/>
          </p:nvPr>
        </p:nvSpPr>
        <p:spPr>
          <a:xfrm>
            <a:off x="1392667" y="2398957"/>
            <a:ext cx="10353856" cy="3526144"/>
          </a:xfrm>
        </p:spPr>
        <p:txBody>
          <a:bodyPr vert="horz" lIns="91440" tIns="45720" rIns="91440" bIns="45720" rtlCol="0" anchor="t">
            <a:normAutofit/>
          </a:bodyPr>
          <a:lstStyle/>
          <a:p>
            <a:pPr marL="342900" indent="-342900"/>
            <a:r>
              <a:rPr lang="en-US" sz="2400">
                <a:solidFill>
                  <a:schemeClr val="bg1"/>
                </a:solidFill>
              </a:rPr>
              <a:t>Empiricists believed that experimentation is the most important foundation of scientific knowledge</a:t>
            </a:r>
            <a:endParaRPr lang="es-ES">
              <a:solidFill>
                <a:schemeClr val="bg1"/>
              </a:solidFill>
            </a:endParaRPr>
          </a:p>
          <a:p>
            <a:r>
              <a:rPr lang="en-US" sz="2400">
                <a:solidFill>
                  <a:schemeClr val="bg1"/>
                </a:solidFill>
              </a:rPr>
              <a:t>Positivism is a philosophical system that believes that every rationally justifiable assertion can be scientifically verified or is capable of logical or mathematical proof.</a:t>
            </a:r>
          </a:p>
          <a:p>
            <a:r>
              <a:rPr lang="en-US" sz="2400">
                <a:solidFill>
                  <a:schemeClr val="bg1"/>
                </a:solidFill>
              </a:rPr>
              <a:t>Logical Positivism was developed by members of the Vienna Circle and considers that the only meaningful philosophical problems are those which can be solved by logical analysis.</a:t>
            </a:r>
          </a:p>
          <a:p>
            <a:endParaRPr lang="en-US" sz="2400">
              <a:solidFill>
                <a:schemeClr val="bg1"/>
              </a:solidFill>
            </a:endParaRP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81794514-7411-91B2-1F3A-3CF605FB57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750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E927DD-25EE-51C9-C934-794078A9A86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916CD3E-4AB3-656D-D101-0071B8F23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87FF1E44-0366-9365-1CC4-410491DDE761}"/>
              </a:ext>
            </a:extLst>
          </p:cNvPr>
          <p:cNvSpPr>
            <a:spLocks noGrp="1"/>
          </p:cNvSpPr>
          <p:nvPr>
            <p:ph type="title"/>
          </p:nvPr>
        </p:nvSpPr>
        <p:spPr>
          <a:xfrm>
            <a:off x="126206" y="669925"/>
            <a:ext cx="5220940" cy="1325563"/>
          </a:xfrm>
        </p:spPr>
        <p:txBody>
          <a:bodyPr anchor="b">
            <a:normAutofit fontScale="90000"/>
          </a:bodyPr>
          <a:lstStyle/>
          <a:p>
            <a:pPr algn="r"/>
            <a:r>
              <a:rPr lang="en-US">
                <a:solidFill>
                  <a:schemeClr val="bg1"/>
                </a:solidFill>
              </a:rPr>
              <a:t>The Verifiability Theory of </a:t>
            </a:r>
            <a:r>
              <a:rPr lang="en-US" sz="4000">
                <a:solidFill>
                  <a:schemeClr val="bg1"/>
                </a:solidFill>
              </a:rPr>
              <a:t>Meaning</a:t>
            </a:r>
            <a:r>
              <a:rPr lang="en-US">
                <a:solidFill>
                  <a:schemeClr val="bg1"/>
                </a:solidFill>
              </a:rPr>
              <a:t> (</a:t>
            </a:r>
            <a:r>
              <a:rPr lang="en-US" err="1">
                <a:solidFill>
                  <a:schemeClr val="bg1"/>
                </a:solidFill>
              </a:rPr>
              <a:t>Verificationism</a:t>
            </a:r>
            <a:r>
              <a:rPr lang="en-US">
                <a:solidFill>
                  <a:schemeClr val="bg1"/>
                </a:solidFill>
              </a:rPr>
              <a:t>)</a:t>
            </a:r>
          </a:p>
        </p:txBody>
      </p:sp>
      <p:cxnSp>
        <p:nvCxnSpPr>
          <p:cNvPr id="10" name="Straight Connector 9">
            <a:extLst>
              <a:ext uri="{FF2B5EF4-FFF2-40B4-BE49-F238E27FC236}">
                <a16:creationId xmlns:a16="http://schemas.microsoft.com/office/drawing/2014/main" id="{51535BEE-F415-D850-42EA-2FADDFA218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A3385D-FD10-4C6D-EFED-9D8375AA6184}"/>
              </a:ext>
            </a:extLst>
          </p:cNvPr>
          <p:cNvSpPr>
            <a:spLocks noGrp="1"/>
          </p:cNvSpPr>
          <p:nvPr>
            <p:ph idx="1"/>
          </p:nvPr>
        </p:nvSpPr>
        <p:spPr>
          <a:xfrm>
            <a:off x="1392667" y="2398957"/>
            <a:ext cx="9406666" cy="3526144"/>
          </a:xfrm>
        </p:spPr>
        <p:txBody>
          <a:bodyPr>
            <a:normAutofit/>
          </a:bodyPr>
          <a:lstStyle/>
          <a:p>
            <a:r>
              <a:rPr lang="en-US">
                <a:solidFill>
                  <a:schemeClr val="bg1"/>
                </a:solidFill>
              </a:rPr>
              <a:t>This theory comes from the statement that “The meaning of a sentence consists in its method of verification.”</a:t>
            </a:r>
          </a:p>
          <a:p>
            <a:r>
              <a:rPr lang="en-US">
                <a:solidFill>
                  <a:schemeClr val="bg1"/>
                </a:solidFill>
              </a:rPr>
              <a:t>It states that if you do not know how to verify a sentence, it has no meaning.</a:t>
            </a:r>
          </a:p>
          <a:p>
            <a:r>
              <a:rPr lang="en-US">
                <a:solidFill>
                  <a:schemeClr val="bg1"/>
                </a:solidFill>
              </a:rPr>
              <a:t>Is a crucial portion of the Logical Positivist’s school of thought.</a:t>
            </a:r>
          </a:p>
        </p:txBody>
      </p:sp>
      <p:sp>
        <p:nvSpPr>
          <p:cNvPr id="12" name="Rectangle 11">
            <a:extLst>
              <a:ext uri="{FF2B5EF4-FFF2-40B4-BE49-F238E27FC236}">
                <a16:creationId xmlns:a16="http://schemas.microsoft.com/office/drawing/2014/main" id="{EB6A70C9-0644-4C74-322F-CE2DC3E525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Tree>
    <p:extLst>
      <p:ext uri="{BB962C8B-B14F-4D97-AF65-F5344CB8AC3E}">
        <p14:creationId xmlns:p14="http://schemas.microsoft.com/office/powerpoint/2010/main" val="4118227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182B43-BB9A-C55D-8CA6-A62C05215B7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4D17415-82CA-C4B6-8A43-232D51E75C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21003C3D-718E-9D5F-535C-FC23954950E8}"/>
              </a:ext>
            </a:extLst>
          </p:cNvPr>
          <p:cNvSpPr>
            <a:spLocks noGrp="1"/>
          </p:cNvSpPr>
          <p:nvPr>
            <p:ph type="title"/>
          </p:nvPr>
        </p:nvSpPr>
        <p:spPr>
          <a:xfrm>
            <a:off x="126206" y="669925"/>
            <a:ext cx="5220940" cy="1325563"/>
          </a:xfrm>
        </p:spPr>
        <p:txBody>
          <a:bodyPr anchor="b">
            <a:normAutofit fontScale="90000"/>
          </a:bodyPr>
          <a:lstStyle/>
          <a:p>
            <a:pPr algn="r"/>
            <a:r>
              <a:rPr lang="en-US">
                <a:solidFill>
                  <a:schemeClr val="bg1"/>
                </a:solidFill>
              </a:rPr>
              <a:t>Problem to </a:t>
            </a:r>
            <a:r>
              <a:rPr lang="en-US" err="1">
                <a:solidFill>
                  <a:schemeClr val="bg1"/>
                </a:solidFill>
              </a:rPr>
              <a:t>Verificationism</a:t>
            </a:r>
            <a:r>
              <a:rPr lang="en-US">
                <a:solidFill>
                  <a:schemeClr val="bg1"/>
                </a:solidFill>
              </a:rPr>
              <a:t>:</a:t>
            </a:r>
            <a:br>
              <a:rPr lang="en-US">
                <a:solidFill>
                  <a:schemeClr val="bg1"/>
                </a:solidFill>
              </a:rPr>
            </a:br>
            <a:r>
              <a:rPr lang="en-US">
                <a:solidFill>
                  <a:schemeClr val="bg1"/>
                </a:solidFill>
              </a:rPr>
              <a:t> Holism about Testing</a:t>
            </a:r>
          </a:p>
        </p:txBody>
      </p:sp>
      <p:cxnSp>
        <p:nvCxnSpPr>
          <p:cNvPr id="10" name="Straight Connector 9">
            <a:extLst>
              <a:ext uri="{FF2B5EF4-FFF2-40B4-BE49-F238E27FC236}">
                <a16:creationId xmlns:a16="http://schemas.microsoft.com/office/drawing/2014/main" id="{F5945613-E71D-F3B8-2616-FA30FFA8E9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186CA1-BA3F-802B-5BB8-2BB5D5CD5D56}"/>
              </a:ext>
            </a:extLst>
          </p:cNvPr>
          <p:cNvSpPr>
            <a:spLocks noGrp="1"/>
          </p:cNvSpPr>
          <p:nvPr>
            <p:ph idx="1"/>
          </p:nvPr>
        </p:nvSpPr>
        <p:spPr>
          <a:xfrm>
            <a:off x="609600" y="2398957"/>
            <a:ext cx="11090031" cy="3526144"/>
          </a:xfrm>
        </p:spPr>
        <p:txBody>
          <a:bodyPr>
            <a:normAutofit lnSpcReduction="10000"/>
          </a:bodyPr>
          <a:lstStyle/>
          <a:p>
            <a:r>
              <a:rPr lang="en-US" sz="2400">
                <a:solidFill>
                  <a:schemeClr val="bg1"/>
                </a:solidFill>
              </a:rPr>
              <a:t>The verifiability principle assumes that we can test sentences or theories one at a time, attaching a set of observable outcomes of tests to each sentence in isolation.</a:t>
            </a:r>
          </a:p>
          <a:p>
            <a:r>
              <a:rPr lang="en-US" sz="2400">
                <a:solidFill>
                  <a:schemeClr val="bg1"/>
                </a:solidFill>
              </a:rPr>
              <a:t>Holism suggests that one cannot test a single hypothesis in isolation. Instead, we test a complex network of claims and assumptions.</a:t>
            </a:r>
          </a:p>
          <a:p>
            <a:r>
              <a:rPr lang="en-US" sz="2400">
                <a:solidFill>
                  <a:schemeClr val="bg1"/>
                </a:solidFill>
              </a:rPr>
              <a:t>To test one claim, you must make assumptions about many other things, like instruments, circumstances of observation, reliability of records and other observers. </a:t>
            </a:r>
          </a:p>
          <a:p>
            <a:r>
              <a:rPr lang="en-US" sz="2400">
                <a:solidFill>
                  <a:schemeClr val="bg1"/>
                </a:solidFill>
              </a:rPr>
              <a:t>So, if an observations turns out to be false, we cannot assure that the hypothesis is false, as the test does not tell us where the error is.</a:t>
            </a:r>
          </a:p>
        </p:txBody>
      </p:sp>
      <p:sp>
        <p:nvSpPr>
          <p:cNvPr id="12" name="Rectangle 11">
            <a:extLst>
              <a:ext uri="{FF2B5EF4-FFF2-40B4-BE49-F238E27FC236}">
                <a16:creationId xmlns:a16="http://schemas.microsoft.com/office/drawing/2014/main" id="{869AF404-0042-06F8-DE24-D983A1C4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Tree>
    <p:extLst>
      <p:ext uri="{BB962C8B-B14F-4D97-AF65-F5344CB8AC3E}">
        <p14:creationId xmlns:p14="http://schemas.microsoft.com/office/powerpoint/2010/main" val="92084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1B338A-90FE-8F15-F208-7F5D67CAEA8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352FD8A-06DD-46D6-FD87-13417D5D6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E6660572-1FB0-9B3E-9E9A-265198BB041D}"/>
              </a:ext>
            </a:extLst>
          </p:cNvPr>
          <p:cNvSpPr>
            <a:spLocks noGrp="1"/>
          </p:cNvSpPr>
          <p:nvPr>
            <p:ph type="title"/>
          </p:nvPr>
        </p:nvSpPr>
        <p:spPr>
          <a:xfrm>
            <a:off x="126206" y="669925"/>
            <a:ext cx="5220940" cy="1325563"/>
          </a:xfrm>
        </p:spPr>
        <p:txBody>
          <a:bodyPr anchor="b">
            <a:normAutofit/>
          </a:bodyPr>
          <a:lstStyle/>
          <a:p>
            <a:pPr algn="r"/>
            <a:r>
              <a:rPr lang="en-US">
                <a:solidFill>
                  <a:schemeClr val="bg1"/>
                </a:solidFill>
              </a:rPr>
              <a:t>External world &amp; Inductive skepticisms</a:t>
            </a:r>
          </a:p>
        </p:txBody>
      </p:sp>
      <p:cxnSp>
        <p:nvCxnSpPr>
          <p:cNvPr id="10" name="Straight Connector 9">
            <a:extLst>
              <a:ext uri="{FF2B5EF4-FFF2-40B4-BE49-F238E27FC236}">
                <a16:creationId xmlns:a16="http://schemas.microsoft.com/office/drawing/2014/main" id="{B183498E-59B0-D40F-108F-721D5CFB7A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8298E40-E678-2AE4-964C-29B8DAEABB6A}"/>
              </a:ext>
            </a:extLst>
          </p:cNvPr>
          <p:cNvSpPr>
            <a:spLocks noGrp="1"/>
          </p:cNvSpPr>
          <p:nvPr>
            <p:ph idx="1"/>
          </p:nvPr>
        </p:nvSpPr>
        <p:spPr>
          <a:xfrm>
            <a:off x="609600" y="2398957"/>
            <a:ext cx="11090031" cy="3526144"/>
          </a:xfrm>
        </p:spPr>
        <p:txBody>
          <a:bodyPr>
            <a:normAutofit/>
          </a:bodyPr>
          <a:lstStyle/>
          <a:p>
            <a:r>
              <a:rPr lang="en-US">
                <a:solidFill>
                  <a:schemeClr val="bg1"/>
                </a:solidFill>
              </a:rPr>
              <a:t>External skepticism:  “We cannot know anything about the physical world that might lie behind the flow of sensations we receive.”</a:t>
            </a:r>
          </a:p>
          <a:p>
            <a:pPr lvl="1"/>
            <a:r>
              <a:rPr lang="en-US">
                <a:solidFill>
                  <a:schemeClr val="bg1"/>
                </a:solidFill>
              </a:rPr>
              <a:t>We are confined by a vail of our sensations, and we cannot know anything beyond that veil. </a:t>
            </a:r>
            <a:endParaRPr lang="en-US" sz="3200">
              <a:solidFill>
                <a:schemeClr val="bg1"/>
              </a:solidFill>
            </a:endParaRPr>
          </a:p>
          <a:p>
            <a:pPr lvl="2"/>
            <a:r>
              <a:rPr lang="en-US" sz="2400">
                <a:solidFill>
                  <a:schemeClr val="bg1"/>
                </a:solidFill>
              </a:rPr>
              <a:t>If it’s not measurable, it does not exist.</a:t>
            </a:r>
            <a:endParaRPr lang="en-US" sz="3600">
              <a:solidFill>
                <a:schemeClr val="bg1"/>
              </a:solidFill>
            </a:endParaRPr>
          </a:p>
          <a:p>
            <a:r>
              <a:rPr lang="en-US">
                <a:solidFill>
                  <a:schemeClr val="bg1"/>
                </a:solidFill>
              </a:rPr>
              <a:t>Inductive skepticism: We cannot know for sure that patterns found in the past will hold in the future.</a:t>
            </a:r>
          </a:p>
        </p:txBody>
      </p:sp>
      <p:sp>
        <p:nvSpPr>
          <p:cNvPr id="12" name="Rectangle 11">
            <a:extLst>
              <a:ext uri="{FF2B5EF4-FFF2-40B4-BE49-F238E27FC236}">
                <a16:creationId xmlns:a16="http://schemas.microsoft.com/office/drawing/2014/main" id="{572228B7-DAEF-4F7E-C8D9-D4F76AAFD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Tree>
    <p:extLst>
      <p:ext uri="{BB962C8B-B14F-4D97-AF65-F5344CB8AC3E}">
        <p14:creationId xmlns:p14="http://schemas.microsoft.com/office/powerpoint/2010/main" val="372933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44ADC9-1C06-7561-901C-BD85529B954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65BAEE7-0050-9F75-CD6F-B8E8E654F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0B0004020202020204"/>
              <a:ea typeface="+mn-ea"/>
              <a:cs typeface="+mn-cs"/>
            </a:endParaRPr>
          </a:p>
        </p:txBody>
      </p:sp>
      <p:sp>
        <p:nvSpPr>
          <p:cNvPr id="2" name="Title 1">
            <a:extLst>
              <a:ext uri="{FF2B5EF4-FFF2-40B4-BE49-F238E27FC236}">
                <a16:creationId xmlns:a16="http://schemas.microsoft.com/office/drawing/2014/main" id="{51E8833A-6798-56B1-EDDE-22DCDFB94E68}"/>
              </a:ext>
            </a:extLst>
          </p:cNvPr>
          <p:cNvSpPr>
            <a:spLocks noGrp="1"/>
          </p:cNvSpPr>
          <p:nvPr>
            <p:ph type="title"/>
          </p:nvPr>
        </p:nvSpPr>
        <p:spPr>
          <a:xfrm>
            <a:off x="126206" y="669925"/>
            <a:ext cx="5220940" cy="1325563"/>
          </a:xfrm>
        </p:spPr>
        <p:txBody>
          <a:bodyPr anchor="b">
            <a:normAutofit/>
          </a:bodyPr>
          <a:lstStyle/>
          <a:p>
            <a:pPr algn="r"/>
            <a:r>
              <a:rPr lang="en-US">
                <a:solidFill>
                  <a:schemeClr val="bg1"/>
                </a:solidFill>
              </a:rPr>
              <a:t>External world &amp; Inductive skepticisms</a:t>
            </a:r>
          </a:p>
        </p:txBody>
      </p:sp>
      <p:cxnSp>
        <p:nvCxnSpPr>
          <p:cNvPr id="10" name="Straight Connector 9">
            <a:extLst>
              <a:ext uri="{FF2B5EF4-FFF2-40B4-BE49-F238E27FC236}">
                <a16:creationId xmlns:a16="http://schemas.microsoft.com/office/drawing/2014/main" id="{9560955D-06C6-1B05-4743-3CDF561F7A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99F171E-8664-3ED5-761C-7C874AF25782}"/>
              </a:ext>
            </a:extLst>
          </p:cNvPr>
          <p:cNvSpPr>
            <a:spLocks noGrp="1"/>
          </p:cNvSpPr>
          <p:nvPr>
            <p:ph idx="1"/>
          </p:nvPr>
        </p:nvSpPr>
        <p:spPr>
          <a:xfrm>
            <a:off x="609600" y="2398957"/>
            <a:ext cx="11090031" cy="1940569"/>
          </a:xfrm>
        </p:spPr>
        <p:txBody>
          <a:bodyPr vert="horz" lIns="91440" tIns="45720" rIns="91440" bIns="45720" rtlCol="0" anchor="t">
            <a:normAutofit fontScale="92500" lnSpcReduction="20000"/>
          </a:bodyPr>
          <a:lstStyle/>
          <a:p>
            <a:pPr marL="0" indent="0">
              <a:buNone/>
            </a:pPr>
            <a:r>
              <a:rPr lang="en-US">
                <a:solidFill>
                  <a:schemeClr val="bg1"/>
                </a:solidFill>
              </a:rPr>
              <a:t>Which of the following is the definition of External and Inductive skepticism?</a:t>
            </a:r>
            <a:endParaRPr lang="es-ES">
              <a:solidFill>
                <a:schemeClr val="bg1"/>
              </a:solidFill>
            </a:endParaRPr>
          </a:p>
          <a:p>
            <a:pPr marL="514350" indent="-514350">
              <a:buAutoNum type="alphaLcParenR"/>
            </a:pPr>
            <a:r>
              <a:rPr lang="en-US">
                <a:solidFill>
                  <a:schemeClr val="bg1"/>
                </a:solidFill>
              </a:rPr>
              <a:t>We cannot know for sure that patterns found in the past will hold in the future.</a:t>
            </a:r>
            <a:endParaRPr lang="es-ES">
              <a:solidFill>
                <a:schemeClr val="bg1"/>
              </a:solidFill>
            </a:endParaRPr>
          </a:p>
          <a:p>
            <a:pPr marL="514350" indent="-514350">
              <a:buAutoNum type="alphaLcParenR"/>
            </a:pPr>
            <a:r>
              <a:rPr lang="en-US">
                <a:solidFill>
                  <a:schemeClr val="bg1"/>
                </a:solidFill>
              </a:rPr>
              <a:t>We cannot know anything about the physical world that might lie behind the flow of sensations we receive.</a:t>
            </a:r>
          </a:p>
        </p:txBody>
      </p:sp>
      <p:sp>
        <p:nvSpPr>
          <p:cNvPr id="12" name="Rectangle 11">
            <a:extLst>
              <a:ext uri="{FF2B5EF4-FFF2-40B4-BE49-F238E27FC236}">
                <a16:creationId xmlns:a16="http://schemas.microsoft.com/office/drawing/2014/main" id="{9969B249-80E5-DC05-B46B-3011E9358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5" name="Content Placeholder 2">
            <a:extLst>
              <a:ext uri="{FF2B5EF4-FFF2-40B4-BE49-F238E27FC236}">
                <a16:creationId xmlns:a16="http://schemas.microsoft.com/office/drawing/2014/main" id="{973EB949-6BDA-0DFF-E5FF-75BB550E027C}"/>
              </a:ext>
            </a:extLst>
          </p:cNvPr>
          <p:cNvSpPr txBox="1">
            <a:spLocks/>
          </p:cNvSpPr>
          <p:nvPr/>
        </p:nvSpPr>
        <p:spPr>
          <a:xfrm>
            <a:off x="492606" y="4337054"/>
            <a:ext cx="11698091" cy="22638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lphaLcParenR"/>
            </a:pPr>
            <a:r>
              <a:rPr lang="en-US" sz="2600">
                <a:solidFill>
                  <a:schemeClr val="bg1"/>
                </a:solidFill>
              </a:rPr>
              <a:t>Inductive Skepticism.</a:t>
            </a:r>
            <a:endParaRPr lang="es-ES" sz="2600">
              <a:solidFill>
                <a:schemeClr val="bg1"/>
              </a:solidFill>
            </a:endParaRPr>
          </a:p>
          <a:p>
            <a:pPr marL="514350" indent="-514350">
              <a:buAutoNum type="alphaLcParenR"/>
            </a:pPr>
            <a:r>
              <a:rPr lang="en-US" sz="2600">
                <a:solidFill>
                  <a:schemeClr val="bg1"/>
                </a:solidFill>
              </a:rPr>
              <a:t>External World Skepticism.</a:t>
            </a:r>
          </a:p>
          <a:p>
            <a:pPr marL="971550" lvl="1">
              <a:buFont typeface="Courier New" panose="020B0604020202020204" pitchFamily="34" charset="0"/>
              <a:buChar char="o"/>
            </a:pPr>
            <a:r>
              <a:rPr lang="en-US" sz="2600">
                <a:solidFill>
                  <a:schemeClr val="bg1"/>
                </a:solidFill>
              </a:rPr>
              <a:t>We are confined by a vail of our sensations, and we cannot know anything beyond that veil. </a:t>
            </a:r>
          </a:p>
          <a:p>
            <a:pPr marL="971550" lvl="1">
              <a:buFont typeface="Courier New" panose="020B0604020202020204" pitchFamily="34" charset="0"/>
              <a:buChar char="o"/>
            </a:pPr>
            <a:r>
              <a:rPr lang="en-US" sz="2600">
                <a:solidFill>
                  <a:schemeClr val="bg1"/>
                </a:solidFill>
              </a:rPr>
              <a:t>If it’s not measurable, it does not exist.</a:t>
            </a:r>
          </a:p>
          <a:p>
            <a:pPr>
              <a:buFont typeface="Arial" panose="020B0604020202020204" pitchFamily="34" charset="0"/>
              <a:buAutoNum type="alphaLcParenR"/>
            </a:pPr>
            <a:endParaRPr lang="en-US">
              <a:solidFill>
                <a:schemeClr val="bg1"/>
              </a:solidFill>
            </a:endParaRPr>
          </a:p>
        </p:txBody>
      </p:sp>
    </p:spTree>
    <p:extLst>
      <p:ext uri="{BB962C8B-B14F-4D97-AF65-F5344CB8AC3E}">
        <p14:creationId xmlns:p14="http://schemas.microsoft.com/office/powerpoint/2010/main" val="399766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43</Slides>
  <Notes>13</Notes>
  <HiddenSlides>0</HiddenSlide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Tema de Office</vt:lpstr>
      <vt:lpstr>Philosophy of Data</vt:lpstr>
      <vt:lpstr>Let's remember a bit about Data 198</vt:lpstr>
      <vt:lpstr>Unit 1</vt:lpstr>
      <vt:lpstr>Empiricism &amp; Positivism</vt:lpstr>
      <vt:lpstr>Empiricism &amp; Positivism</vt:lpstr>
      <vt:lpstr>The Verifiability Theory of Meaning (Verificationism)</vt:lpstr>
      <vt:lpstr>Problem to Verificationism:  Holism about Testing</vt:lpstr>
      <vt:lpstr>External world &amp; Inductive skepticisms</vt:lpstr>
      <vt:lpstr>External world &amp; Inductive skepticisms</vt:lpstr>
      <vt:lpstr>Hume’s problem of Induction</vt:lpstr>
      <vt:lpstr>The Principle of the Uniformity of Nature</vt:lpstr>
      <vt:lpstr>Hypothetico-Deductivism</vt:lpstr>
      <vt:lpstr>Unit 2</vt:lpstr>
      <vt:lpstr>Ethical Skepticism and Data Analytics</vt:lpstr>
      <vt:lpstr>What is ethics?</vt:lpstr>
      <vt:lpstr>Morality</vt:lpstr>
      <vt:lpstr>Harms &amp; Benefits</vt:lpstr>
      <vt:lpstr>Ethics &amp; Data Analytics</vt:lpstr>
      <vt:lpstr>Case Study:  Google’s Ad Algorithm</vt:lpstr>
      <vt:lpstr>Ethical Objectivism</vt:lpstr>
      <vt:lpstr>Moral Skepticism</vt:lpstr>
      <vt:lpstr>Ethical Relativism</vt:lpstr>
      <vt:lpstr>Ideal Observers</vt:lpstr>
      <vt:lpstr>Moral Nihilism</vt:lpstr>
      <vt:lpstr>Unit 3</vt:lpstr>
      <vt:lpstr>Moral Theory</vt:lpstr>
      <vt:lpstr>Psychological Egoism</vt:lpstr>
      <vt:lpstr>Ethical Egoism</vt:lpstr>
      <vt:lpstr>Consequentialism</vt:lpstr>
      <vt:lpstr>Well-being</vt:lpstr>
      <vt:lpstr>Act Utilitarianism</vt:lpstr>
      <vt:lpstr>Kantianism</vt:lpstr>
      <vt:lpstr>Case Study: Value-Added Models</vt:lpstr>
      <vt:lpstr>Case Study: Value-Added Models</vt:lpstr>
      <vt:lpstr>Case Study Example </vt:lpstr>
      <vt:lpstr>PredPol</vt:lpstr>
      <vt:lpstr>Early Success &amp; Potential Benefits</vt:lpstr>
      <vt:lpstr>Ethical Concerns &amp; Act Utilitarianism </vt:lpstr>
      <vt:lpstr>The Pipeline to Prison Effect</vt:lpstr>
      <vt:lpstr>PredPol and White-Collar Crime</vt:lpstr>
      <vt:lpstr>Is PredPol Morally Justifiable?</vt:lpstr>
      <vt:lpstr>Cambridge Analytica</vt:lpstr>
      <vt:lpstr>Discussion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302</cp:revision>
  <dcterms:created xsi:type="dcterms:W3CDTF">2025-02-05T00:33:49Z</dcterms:created>
  <dcterms:modified xsi:type="dcterms:W3CDTF">2025-02-25T05:29:06Z</dcterms:modified>
</cp:coreProperties>
</file>