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593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180E6-E07B-7C4E-8552-08603F325A74}" type="doc">
      <dgm:prSet loTypeId="urn:microsoft.com/office/officeart/2005/8/layout/cycle2" loCatId="cycle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377D4C-52D8-7845-BEBD-6F7F09CE5A25}">
      <dgm:prSet/>
      <dgm:spPr/>
      <dgm:t>
        <a:bodyPr/>
        <a:lstStyle/>
        <a:p>
          <a:r>
            <a:rPr lang="en-US" b="0" i="0"/>
            <a:t>Data Collection </a:t>
          </a:r>
          <a:endParaRPr lang="en-US"/>
        </a:p>
      </dgm:t>
    </dgm:pt>
    <dgm:pt modelId="{2570F880-36CB-2145-9605-C44B9FC92697}" type="parTrans" cxnId="{D53CAECF-449F-104F-AEB6-4F9D1B2F3A1C}">
      <dgm:prSet/>
      <dgm:spPr/>
      <dgm:t>
        <a:bodyPr/>
        <a:lstStyle/>
        <a:p>
          <a:endParaRPr lang="en-US"/>
        </a:p>
      </dgm:t>
    </dgm:pt>
    <dgm:pt modelId="{E316B822-3EBD-8541-B583-BCDE2435CCED}" type="sibTrans" cxnId="{D53CAECF-449F-104F-AEB6-4F9D1B2F3A1C}">
      <dgm:prSet/>
      <dgm:spPr/>
      <dgm:t>
        <a:bodyPr/>
        <a:lstStyle/>
        <a:p>
          <a:endParaRPr lang="en-US"/>
        </a:p>
      </dgm:t>
    </dgm:pt>
    <dgm:pt modelId="{29110F49-CC6D-FD4B-9646-99AF5A8693F9}">
      <dgm:prSet/>
      <dgm:spPr/>
      <dgm:t>
        <a:bodyPr/>
        <a:lstStyle/>
        <a:p>
          <a:r>
            <a:rPr lang="en-US" b="0" i="0" dirty="0"/>
            <a:t>→ Processing</a:t>
          </a:r>
          <a:endParaRPr lang="en-US" dirty="0"/>
        </a:p>
      </dgm:t>
    </dgm:pt>
    <dgm:pt modelId="{A9181905-67F9-1740-8306-F07256607F18}" type="parTrans" cxnId="{329E7608-0323-B04E-9A60-F406342FCA78}">
      <dgm:prSet/>
      <dgm:spPr/>
      <dgm:t>
        <a:bodyPr/>
        <a:lstStyle/>
        <a:p>
          <a:endParaRPr lang="en-US"/>
        </a:p>
      </dgm:t>
    </dgm:pt>
    <dgm:pt modelId="{1E8F9B5E-AB17-B04D-9348-DE69793532A3}" type="sibTrans" cxnId="{329E7608-0323-B04E-9A60-F406342FCA78}">
      <dgm:prSet/>
      <dgm:spPr/>
      <dgm:t>
        <a:bodyPr/>
        <a:lstStyle/>
        <a:p>
          <a:endParaRPr lang="en-US"/>
        </a:p>
      </dgm:t>
    </dgm:pt>
    <dgm:pt modelId="{D9FAADF8-D397-4A47-B0EE-0A618158BB2D}">
      <dgm:prSet/>
      <dgm:spPr/>
      <dgm:t>
        <a:bodyPr/>
        <a:lstStyle/>
        <a:p>
          <a:r>
            <a:rPr lang="en-US" b="0" i="0"/>
            <a:t>→ Analysis </a:t>
          </a:r>
          <a:endParaRPr lang="en-US"/>
        </a:p>
      </dgm:t>
    </dgm:pt>
    <dgm:pt modelId="{BC8B1EA6-F14C-0749-8B4A-D5D41E8C8DA0}" type="parTrans" cxnId="{AD720469-6FE9-5A43-A6CA-5EA9826BCA8B}">
      <dgm:prSet/>
      <dgm:spPr/>
      <dgm:t>
        <a:bodyPr/>
        <a:lstStyle/>
        <a:p>
          <a:endParaRPr lang="en-US"/>
        </a:p>
      </dgm:t>
    </dgm:pt>
    <dgm:pt modelId="{CDA4DECD-B31B-B14C-B10B-F527066D5DA6}" type="sibTrans" cxnId="{AD720469-6FE9-5A43-A6CA-5EA9826BCA8B}">
      <dgm:prSet/>
      <dgm:spPr/>
      <dgm:t>
        <a:bodyPr/>
        <a:lstStyle/>
        <a:p>
          <a:endParaRPr lang="en-US"/>
        </a:p>
      </dgm:t>
    </dgm:pt>
    <dgm:pt modelId="{8AC0A73B-9393-9343-B405-4984D16BF582}">
      <dgm:prSet/>
      <dgm:spPr/>
      <dgm:t>
        <a:bodyPr/>
        <a:lstStyle/>
        <a:p>
          <a:r>
            <a:rPr lang="en-US" b="0" i="0" dirty="0"/>
            <a:t>→ Decision-Making</a:t>
          </a:r>
          <a:endParaRPr lang="en-US" dirty="0"/>
        </a:p>
      </dgm:t>
    </dgm:pt>
    <dgm:pt modelId="{F83B1DF0-AA6D-B34F-813C-8756A6AA3CD1}" type="parTrans" cxnId="{39E1C6A6-F0FC-3841-817A-BE7B4B19AA09}">
      <dgm:prSet/>
      <dgm:spPr/>
      <dgm:t>
        <a:bodyPr/>
        <a:lstStyle/>
        <a:p>
          <a:endParaRPr lang="en-US"/>
        </a:p>
      </dgm:t>
    </dgm:pt>
    <dgm:pt modelId="{C9A51AC0-ADB8-1249-8FFC-DEDB85247622}" type="sibTrans" cxnId="{39E1C6A6-F0FC-3841-817A-BE7B4B19AA09}">
      <dgm:prSet/>
      <dgm:spPr/>
      <dgm:t>
        <a:bodyPr/>
        <a:lstStyle/>
        <a:p>
          <a:endParaRPr lang="en-US"/>
        </a:p>
      </dgm:t>
    </dgm:pt>
    <dgm:pt modelId="{B6883065-B6E9-C84E-9660-96B01E893924}" type="pres">
      <dgm:prSet presAssocID="{E80180E6-E07B-7C4E-8552-08603F325A74}" presName="cycle" presStyleCnt="0">
        <dgm:presLayoutVars>
          <dgm:dir/>
          <dgm:resizeHandles val="exact"/>
        </dgm:presLayoutVars>
      </dgm:prSet>
      <dgm:spPr/>
    </dgm:pt>
    <dgm:pt modelId="{D9E90D56-AD4F-5C40-81B4-D8E2195372C6}" type="pres">
      <dgm:prSet presAssocID="{1A377D4C-52D8-7845-BEBD-6F7F09CE5A25}" presName="node" presStyleLbl="node1" presStyleIdx="0" presStyleCnt="4" custRadScaleRad="231730" custRadScaleInc="145462">
        <dgm:presLayoutVars>
          <dgm:bulletEnabled val="1"/>
        </dgm:presLayoutVars>
      </dgm:prSet>
      <dgm:spPr/>
    </dgm:pt>
    <dgm:pt modelId="{B12608DD-A58C-9046-B4BC-991DAAF4BF6A}" type="pres">
      <dgm:prSet presAssocID="{E316B822-3EBD-8541-B583-BCDE2435CCED}" presName="sibTrans" presStyleLbl="sibTrans2D1" presStyleIdx="0" presStyleCnt="4"/>
      <dgm:spPr/>
    </dgm:pt>
    <dgm:pt modelId="{823292D7-39AD-DA41-9B95-B927A3D4FA19}" type="pres">
      <dgm:prSet presAssocID="{E316B822-3EBD-8541-B583-BCDE2435CCED}" presName="connectorText" presStyleLbl="sibTrans2D1" presStyleIdx="0" presStyleCnt="4"/>
      <dgm:spPr/>
    </dgm:pt>
    <dgm:pt modelId="{8EBAD0CF-BA85-E64B-80F0-9A1DDD970526}" type="pres">
      <dgm:prSet presAssocID="{29110F49-CC6D-FD4B-9646-99AF5A8693F9}" presName="node" presStyleLbl="node1" presStyleIdx="1" presStyleCnt="4" custRadScaleRad="308620" custRadScaleInc="3637">
        <dgm:presLayoutVars>
          <dgm:bulletEnabled val="1"/>
        </dgm:presLayoutVars>
      </dgm:prSet>
      <dgm:spPr/>
    </dgm:pt>
    <dgm:pt modelId="{C9D564B9-865E-894E-B60D-CF5FEF0527DD}" type="pres">
      <dgm:prSet presAssocID="{1E8F9B5E-AB17-B04D-9348-DE69793532A3}" presName="sibTrans" presStyleLbl="sibTrans2D1" presStyleIdx="1" presStyleCnt="4"/>
      <dgm:spPr/>
    </dgm:pt>
    <dgm:pt modelId="{794B490A-CA68-ED46-A5D0-D8B4944AFF90}" type="pres">
      <dgm:prSet presAssocID="{1E8F9B5E-AB17-B04D-9348-DE69793532A3}" presName="connectorText" presStyleLbl="sibTrans2D1" presStyleIdx="1" presStyleCnt="4"/>
      <dgm:spPr/>
    </dgm:pt>
    <dgm:pt modelId="{C60BECD5-3CAA-E54B-9338-64F5974968AB}" type="pres">
      <dgm:prSet presAssocID="{D9FAADF8-D397-4A47-B0EE-0A618158BB2D}" presName="node" presStyleLbl="node1" presStyleIdx="2" presStyleCnt="4" custRadScaleRad="231175" custRadScaleInc="-148707">
        <dgm:presLayoutVars>
          <dgm:bulletEnabled val="1"/>
        </dgm:presLayoutVars>
      </dgm:prSet>
      <dgm:spPr/>
    </dgm:pt>
    <dgm:pt modelId="{175341CA-1039-7143-B243-6926A2E03F32}" type="pres">
      <dgm:prSet presAssocID="{CDA4DECD-B31B-B14C-B10B-F527066D5DA6}" presName="sibTrans" presStyleLbl="sibTrans2D1" presStyleIdx="2" presStyleCnt="4"/>
      <dgm:spPr/>
    </dgm:pt>
    <dgm:pt modelId="{0993FC4C-151F-4344-B425-C200D78A97EC}" type="pres">
      <dgm:prSet presAssocID="{CDA4DECD-B31B-B14C-B10B-F527066D5DA6}" presName="connectorText" presStyleLbl="sibTrans2D1" presStyleIdx="2" presStyleCnt="4"/>
      <dgm:spPr/>
    </dgm:pt>
    <dgm:pt modelId="{F8228C71-9D57-B64C-ADFF-9319A9E7A614}" type="pres">
      <dgm:prSet presAssocID="{8AC0A73B-9393-9343-B405-4984D16BF582}" presName="node" presStyleLbl="node1" presStyleIdx="3" presStyleCnt="4" custRadScaleRad="115438" custRadScaleInc="400000">
        <dgm:presLayoutVars>
          <dgm:bulletEnabled val="1"/>
        </dgm:presLayoutVars>
      </dgm:prSet>
      <dgm:spPr/>
    </dgm:pt>
    <dgm:pt modelId="{019E8F98-D94E-594D-B77B-2FF8053E5701}" type="pres">
      <dgm:prSet presAssocID="{C9A51AC0-ADB8-1249-8FFC-DEDB85247622}" presName="sibTrans" presStyleLbl="sibTrans2D1" presStyleIdx="3" presStyleCnt="4"/>
      <dgm:spPr/>
    </dgm:pt>
    <dgm:pt modelId="{015514D5-15BD-C647-A95A-3AE2DF8B6600}" type="pres">
      <dgm:prSet presAssocID="{C9A51AC0-ADB8-1249-8FFC-DEDB85247622}" presName="connectorText" presStyleLbl="sibTrans2D1" presStyleIdx="3" presStyleCnt="4"/>
      <dgm:spPr/>
    </dgm:pt>
  </dgm:ptLst>
  <dgm:cxnLst>
    <dgm:cxn modelId="{329E7608-0323-B04E-9A60-F406342FCA78}" srcId="{E80180E6-E07B-7C4E-8552-08603F325A74}" destId="{29110F49-CC6D-FD4B-9646-99AF5A8693F9}" srcOrd="1" destOrd="0" parTransId="{A9181905-67F9-1740-8306-F07256607F18}" sibTransId="{1E8F9B5E-AB17-B04D-9348-DE69793532A3}"/>
    <dgm:cxn modelId="{035DF509-B2FE-C845-9390-E35639B7C180}" type="presOf" srcId="{C9A51AC0-ADB8-1249-8FFC-DEDB85247622}" destId="{019E8F98-D94E-594D-B77B-2FF8053E5701}" srcOrd="0" destOrd="0" presId="urn:microsoft.com/office/officeart/2005/8/layout/cycle2"/>
    <dgm:cxn modelId="{9CDE243D-48CD-B249-9BF6-6F8F6D4912B7}" type="presOf" srcId="{1E8F9B5E-AB17-B04D-9348-DE69793532A3}" destId="{794B490A-CA68-ED46-A5D0-D8B4944AFF90}" srcOrd="1" destOrd="0" presId="urn:microsoft.com/office/officeart/2005/8/layout/cycle2"/>
    <dgm:cxn modelId="{CFBB6543-685A-0540-B514-99BFED8E35E1}" type="presOf" srcId="{D9FAADF8-D397-4A47-B0EE-0A618158BB2D}" destId="{C60BECD5-3CAA-E54B-9338-64F5974968AB}" srcOrd="0" destOrd="0" presId="urn:microsoft.com/office/officeart/2005/8/layout/cycle2"/>
    <dgm:cxn modelId="{7D28B458-0D62-5041-8F8D-8EEB0546C728}" type="presOf" srcId="{29110F49-CC6D-FD4B-9646-99AF5A8693F9}" destId="{8EBAD0CF-BA85-E64B-80F0-9A1DDD970526}" srcOrd="0" destOrd="0" presId="urn:microsoft.com/office/officeart/2005/8/layout/cycle2"/>
    <dgm:cxn modelId="{AD720469-6FE9-5A43-A6CA-5EA9826BCA8B}" srcId="{E80180E6-E07B-7C4E-8552-08603F325A74}" destId="{D9FAADF8-D397-4A47-B0EE-0A618158BB2D}" srcOrd="2" destOrd="0" parTransId="{BC8B1EA6-F14C-0749-8B4A-D5D41E8C8DA0}" sibTransId="{CDA4DECD-B31B-B14C-B10B-F527066D5DA6}"/>
    <dgm:cxn modelId="{834C486C-9CFC-1D4A-BB29-78397CC007F1}" type="presOf" srcId="{1E8F9B5E-AB17-B04D-9348-DE69793532A3}" destId="{C9D564B9-865E-894E-B60D-CF5FEF0527DD}" srcOrd="0" destOrd="0" presId="urn:microsoft.com/office/officeart/2005/8/layout/cycle2"/>
    <dgm:cxn modelId="{59F0F972-2D53-4542-96A5-A579B2946045}" type="presOf" srcId="{CDA4DECD-B31B-B14C-B10B-F527066D5DA6}" destId="{175341CA-1039-7143-B243-6926A2E03F32}" srcOrd="0" destOrd="0" presId="urn:microsoft.com/office/officeart/2005/8/layout/cycle2"/>
    <dgm:cxn modelId="{A790CF78-5DB0-BB44-962E-7EEB6222DB8C}" type="presOf" srcId="{8AC0A73B-9393-9343-B405-4984D16BF582}" destId="{F8228C71-9D57-B64C-ADFF-9319A9E7A614}" srcOrd="0" destOrd="0" presId="urn:microsoft.com/office/officeart/2005/8/layout/cycle2"/>
    <dgm:cxn modelId="{6F06AC86-254F-6B46-BEC3-5FA5B2AA102B}" type="presOf" srcId="{E316B822-3EBD-8541-B583-BCDE2435CCED}" destId="{823292D7-39AD-DA41-9B95-B927A3D4FA19}" srcOrd="1" destOrd="0" presId="urn:microsoft.com/office/officeart/2005/8/layout/cycle2"/>
    <dgm:cxn modelId="{3C6441A5-8599-0546-97BF-9A655A7A2CF4}" type="presOf" srcId="{1A377D4C-52D8-7845-BEBD-6F7F09CE5A25}" destId="{D9E90D56-AD4F-5C40-81B4-D8E2195372C6}" srcOrd="0" destOrd="0" presId="urn:microsoft.com/office/officeart/2005/8/layout/cycle2"/>
    <dgm:cxn modelId="{39E1C6A6-F0FC-3841-817A-BE7B4B19AA09}" srcId="{E80180E6-E07B-7C4E-8552-08603F325A74}" destId="{8AC0A73B-9393-9343-B405-4984D16BF582}" srcOrd="3" destOrd="0" parTransId="{F83B1DF0-AA6D-B34F-813C-8756A6AA3CD1}" sibTransId="{C9A51AC0-ADB8-1249-8FFC-DEDB85247622}"/>
    <dgm:cxn modelId="{DAF723BA-662B-D04A-A7C2-CAE2B564E859}" type="presOf" srcId="{E316B822-3EBD-8541-B583-BCDE2435CCED}" destId="{B12608DD-A58C-9046-B4BC-991DAAF4BF6A}" srcOrd="0" destOrd="0" presId="urn:microsoft.com/office/officeart/2005/8/layout/cycle2"/>
    <dgm:cxn modelId="{D53CAECF-449F-104F-AEB6-4F9D1B2F3A1C}" srcId="{E80180E6-E07B-7C4E-8552-08603F325A74}" destId="{1A377D4C-52D8-7845-BEBD-6F7F09CE5A25}" srcOrd="0" destOrd="0" parTransId="{2570F880-36CB-2145-9605-C44B9FC92697}" sibTransId="{E316B822-3EBD-8541-B583-BCDE2435CCED}"/>
    <dgm:cxn modelId="{D4FD89D4-CCC4-4145-BEEC-42E4713FD1E1}" type="presOf" srcId="{C9A51AC0-ADB8-1249-8FFC-DEDB85247622}" destId="{015514D5-15BD-C647-A95A-3AE2DF8B6600}" srcOrd="1" destOrd="0" presId="urn:microsoft.com/office/officeart/2005/8/layout/cycle2"/>
    <dgm:cxn modelId="{C82FD4ED-E1ED-264F-B203-97768E6B335C}" type="presOf" srcId="{CDA4DECD-B31B-B14C-B10B-F527066D5DA6}" destId="{0993FC4C-151F-4344-B425-C200D78A97EC}" srcOrd="1" destOrd="0" presId="urn:microsoft.com/office/officeart/2005/8/layout/cycle2"/>
    <dgm:cxn modelId="{FB0C02FF-A7D2-634E-AA36-680F55BDBA4A}" type="presOf" srcId="{E80180E6-E07B-7C4E-8552-08603F325A74}" destId="{B6883065-B6E9-C84E-9660-96B01E893924}" srcOrd="0" destOrd="0" presId="urn:microsoft.com/office/officeart/2005/8/layout/cycle2"/>
    <dgm:cxn modelId="{4A2F1C62-1E1D-CD41-9414-D09538FA0F67}" type="presParOf" srcId="{B6883065-B6E9-C84E-9660-96B01E893924}" destId="{D9E90D56-AD4F-5C40-81B4-D8E2195372C6}" srcOrd="0" destOrd="0" presId="urn:microsoft.com/office/officeart/2005/8/layout/cycle2"/>
    <dgm:cxn modelId="{BE7345CB-4021-BF49-88AA-006AB83E8D5C}" type="presParOf" srcId="{B6883065-B6E9-C84E-9660-96B01E893924}" destId="{B12608DD-A58C-9046-B4BC-991DAAF4BF6A}" srcOrd="1" destOrd="0" presId="urn:microsoft.com/office/officeart/2005/8/layout/cycle2"/>
    <dgm:cxn modelId="{510BA099-786B-A549-958D-973E76273CE4}" type="presParOf" srcId="{B12608DD-A58C-9046-B4BC-991DAAF4BF6A}" destId="{823292D7-39AD-DA41-9B95-B927A3D4FA19}" srcOrd="0" destOrd="0" presId="urn:microsoft.com/office/officeart/2005/8/layout/cycle2"/>
    <dgm:cxn modelId="{478E791A-18B1-3742-9008-9F505B7BBA98}" type="presParOf" srcId="{B6883065-B6E9-C84E-9660-96B01E893924}" destId="{8EBAD0CF-BA85-E64B-80F0-9A1DDD970526}" srcOrd="2" destOrd="0" presId="urn:microsoft.com/office/officeart/2005/8/layout/cycle2"/>
    <dgm:cxn modelId="{3614649A-A76F-844E-9A5F-7F4F9470A0FF}" type="presParOf" srcId="{B6883065-B6E9-C84E-9660-96B01E893924}" destId="{C9D564B9-865E-894E-B60D-CF5FEF0527DD}" srcOrd="3" destOrd="0" presId="urn:microsoft.com/office/officeart/2005/8/layout/cycle2"/>
    <dgm:cxn modelId="{D5C70A01-CD85-5B41-9F57-2164AF00F78F}" type="presParOf" srcId="{C9D564B9-865E-894E-B60D-CF5FEF0527DD}" destId="{794B490A-CA68-ED46-A5D0-D8B4944AFF90}" srcOrd="0" destOrd="0" presId="urn:microsoft.com/office/officeart/2005/8/layout/cycle2"/>
    <dgm:cxn modelId="{DED96FB6-07D8-4C4C-B533-CE0DDD07381E}" type="presParOf" srcId="{B6883065-B6E9-C84E-9660-96B01E893924}" destId="{C60BECD5-3CAA-E54B-9338-64F5974968AB}" srcOrd="4" destOrd="0" presId="urn:microsoft.com/office/officeart/2005/8/layout/cycle2"/>
    <dgm:cxn modelId="{A9251092-5721-A247-B850-128F2E732BC4}" type="presParOf" srcId="{B6883065-B6E9-C84E-9660-96B01E893924}" destId="{175341CA-1039-7143-B243-6926A2E03F32}" srcOrd="5" destOrd="0" presId="urn:microsoft.com/office/officeart/2005/8/layout/cycle2"/>
    <dgm:cxn modelId="{F495D1E8-C45C-B547-A6BB-B9FA0343210C}" type="presParOf" srcId="{175341CA-1039-7143-B243-6926A2E03F32}" destId="{0993FC4C-151F-4344-B425-C200D78A97EC}" srcOrd="0" destOrd="0" presId="urn:microsoft.com/office/officeart/2005/8/layout/cycle2"/>
    <dgm:cxn modelId="{3F6E8A9E-33A7-6647-95A8-7E177C9928A5}" type="presParOf" srcId="{B6883065-B6E9-C84E-9660-96B01E893924}" destId="{F8228C71-9D57-B64C-ADFF-9319A9E7A614}" srcOrd="6" destOrd="0" presId="urn:microsoft.com/office/officeart/2005/8/layout/cycle2"/>
    <dgm:cxn modelId="{3AAF4156-343B-4D49-9C07-F2BE1721448C}" type="presParOf" srcId="{B6883065-B6E9-C84E-9660-96B01E893924}" destId="{019E8F98-D94E-594D-B77B-2FF8053E5701}" srcOrd="7" destOrd="0" presId="urn:microsoft.com/office/officeart/2005/8/layout/cycle2"/>
    <dgm:cxn modelId="{382394A4-533C-EF43-A24C-A9F7ECBEFEC3}" type="presParOf" srcId="{019E8F98-D94E-594D-B77B-2FF8053E5701}" destId="{015514D5-15BD-C647-A95A-3AE2DF8B660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AF7326-203A-458F-BB8B-2E0EE97865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EF134B-FDDC-4699-AB51-C5E5376C65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Clinical data analysts collect, process, and analyze clinical data from trials, patient records, and research studies.</a:t>
          </a:r>
          <a:endParaRPr lang="en-US"/>
        </a:p>
      </dgm:t>
    </dgm:pt>
    <dgm:pt modelId="{A8A5C89F-0185-49D2-A330-1C88CA0DFDC7}" type="parTrans" cxnId="{4E36072C-E7C7-4B7A-9D85-6BF48B87465A}">
      <dgm:prSet/>
      <dgm:spPr/>
      <dgm:t>
        <a:bodyPr/>
        <a:lstStyle/>
        <a:p>
          <a:endParaRPr lang="en-US"/>
        </a:p>
      </dgm:t>
    </dgm:pt>
    <dgm:pt modelId="{4DE383ED-B4E6-4B65-A03C-0EF83F7BA1BA}" type="sibTrans" cxnId="{4E36072C-E7C7-4B7A-9D85-6BF48B87465A}">
      <dgm:prSet/>
      <dgm:spPr/>
      <dgm:t>
        <a:bodyPr/>
        <a:lstStyle/>
        <a:p>
          <a:endParaRPr lang="en-US"/>
        </a:p>
      </dgm:t>
    </dgm:pt>
    <dgm:pt modelId="{AAE5BA6B-B206-485C-94A1-08E15C812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Their work ensures data accuracy and provides insights that support healthcare decisions and improve patient outcomes.</a:t>
          </a:r>
          <a:endParaRPr lang="en-US"/>
        </a:p>
      </dgm:t>
    </dgm:pt>
    <dgm:pt modelId="{A98DA82A-35CC-48DE-8E94-B6F4D1953A1D}" type="parTrans" cxnId="{716FE265-CCC6-4908-812C-1273B820259D}">
      <dgm:prSet/>
      <dgm:spPr/>
      <dgm:t>
        <a:bodyPr/>
        <a:lstStyle/>
        <a:p>
          <a:endParaRPr lang="en-US"/>
        </a:p>
      </dgm:t>
    </dgm:pt>
    <dgm:pt modelId="{4EE3EFC7-C600-4777-92A1-B56FAE042837}" type="sibTrans" cxnId="{716FE265-CCC6-4908-812C-1273B820259D}">
      <dgm:prSet/>
      <dgm:spPr/>
      <dgm:t>
        <a:bodyPr/>
        <a:lstStyle/>
        <a:p>
          <a:endParaRPr lang="en-US"/>
        </a:p>
      </dgm:t>
    </dgm:pt>
    <dgm:pt modelId="{A2D02528-35E5-47A9-A0B3-5189C561EA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Requires proficiency in statistical tools, data visualization, and knowledge of healthcare systems and regulations.</a:t>
          </a:r>
          <a:endParaRPr lang="en-US"/>
        </a:p>
      </dgm:t>
    </dgm:pt>
    <dgm:pt modelId="{4710C4EA-3ECB-41C6-A959-45B44441CFE9}" type="parTrans" cxnId="{84A38E40-857F-42F9-B876-DC130D53FE18}">
      <dgm:prSet/>
      <dgm:spPr/>
      <dgm:t>
        <a:bodyPr/>
        <a:lstStyle/>
        <a:p>
          <a:endParaRPr lang="en-US"/>
        </a:p>
      </dgm:t>
    </dgm:pt>
    <dgm:pt modelId="{D94B1261-92BA-4BE1-9FEE-018009153304}" type="sibTrans" cxnId="{84A38E40-857F-42F9-B876-DC130D53FE18}">
      <dgm:prSet/>
      <dgm:spPr/>
      <dgm:t>
        <a:bodyPr/>
        <a:lstStyle/>
        <a:p>
          <a:endParaRPr lang="en-US"/>
        </a:p>
      </dgm:t>
    </dgm:pt>
    <dgm:pt modelId="{C7C3F2ED-EFE8-4EE6-AE00-20E416FB21E6}" type="pres">
      <dgm:prSet presAssocID="{8FAF7326-203A-458F-BB8B-2E0EE9786522}" presName="root" presStyleCnt="0">
        <dgm:presLayoutVars>
          <dgm:dir/>
          <dgm:resizeHandles val="exact"/>
        </dgm:presLayoutVars>
      </dgm:prSet>
      <dgm:spPr/>
    </dgm:pt>
    <dgm:pt modelId="{136E827A-2772-4718-9B8C-290542A2188A}" type="pres">
      <dgm:prSet presAssocID="{40EF134B-FDDC-4699-AB51-C5E5376C65D0}" presName="compNode" presStyleCnt="0"/>
      <dgm:spPr/>
    </dgm:pt>
    <dgm:pt modelId="{C32BF825-FF01-4ABF-BE46-45C3C69D0D8B}" type="pres">
      <dgm:prSet presAssocID="{40EF134B-FDDC-4699-AB51-C5E5376C65D0}" presName="bgRect" presStyleLbl="bgShp" presStyleIdx="0" presStyleCnt="3"/>
      <dgm:spPr/>
    </dgm:pt>
    <dgm:pt modelId="{FDB96557-A1B9-4848-BE80-72A452A1561B}" type="pres">
      <dgm:prSet presAssocID="{40EF134B-FDDC-4699-AB51-C5E5376C65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6A38A89-1BC1-4760-9932-B0F7E54019C3}" type="pres">
      <dgm:prSet presAssocID="{40EF134B-FDDC-4699-AB51-C5E5376C65D0}" presName="spaceRect" presStyleCnt="0"/>
      <dgm:spPr/>
    </dgm:pt>
    <dgm:pt modelId="{F7EE44DB-F525-49C3-AF4C-CEC6BEE30908}" type="pres">
      <dgm:prSet presAssocID="{40EF134B-FDDC-4699-AB51-C5E5376C65D0}" presName="parTx" presStyleLbl="revTx" presStyleIdx="0" presStyleCnt="3">
        <dgm:presLayoutVars>
          <dgm:chMax val="0"/>
          <dgm:chPref val="0"/>
        </dgm:presLayoutVars>
      </dgm:prSet>
      <dgm:spPr/>
    </dgm:pt>
    <dgm:pt modelId="{AE5EF97A-61E1-4908-82C8-4C1D9C9007FC}" type="pres">
      <dgm:prSet presAssocID="{4DE383ED-B4E6-4B65-A03C-0EF83F7BA1BA}" presName="sibTrans" presStyleCnt="0"/>
      <dgm:spPr/>
    </dgm:pt>
    <dgm:pt modelId="{86CA78E4-4C1F-4D40-AE38-A45D6D774912}" type="pres">
      <dgm:prSet presAssocID="{AAE5BA6B-B206-485C-94A1-08E15C812DFC}" presName="compNode" presStyleCnt="0"/>
      <dgm:spPr/>
    </dgm:pt>
    <dgm:pt modelId="{A247F0FA-A0DE-4EDB-81CF-245E834CEF76}" type="pres">
      <dgm:prSet presAssocID="{AAE5BA6B-B206-485C-94A1-08E15C812DFC}" presName="bgRect" presStyleLbl="bgShp" presStyleIdx="1" presStyleCnt="3"/>
      <dgm:spPr/>
    </dgm:pt>
    <dgm:pt modelId="{833C2FEE-4AC8-43E1-B11E-B91913F153BE}" type="pres">
      <dgm:prSet presAssocID="{AAE5BA6B-B206-485C-94A1-08E15C812D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DCE3C69B-2158-4F88-8BD5-571A35856860}" type="pres">
      <dgm:prSet presAssocID="{AAE5BA6B-B206-485C-94A1-08E15C812DFC}" presName="spaceRect" presStyleCnt="0"/>
      <dgm:spPr/>
    </dgm:pt>
    <dgm:pt modelId="{332F27F1-2B9B-4CF8-914A-D91D4727188F}" type="pres">
      <dgm:prSet presAssocID="{AAE5BA6B-B206-485C-94A1-08E15C812DFC}" presName="parTx" presStyleLbl="revTx" presStyleIdx="1" presStyleCnt="3">
        <dgm:presLayoutVars>
          <dgm:chMax val="0"/>
          <dgm:chPref val="0"/>
        </dgm:presLayoutVars>
      </dgm:prSet>
      <dgm:spPr/>
    </dgm:pt>
    <dgm:pt modelId="{D1219CC9-3EEC-42FB-9C5E-48F044B67033}" type="pres">
      <dgm:prSet presAssocID="{4EE3EFC7-C600-4777-92A1-B56FAE042837}" presName="sibTrans" presStyleCnt="0"/>
      <dgm:spPr/>
    </dgm:pt>
    <dgm:pt modelId="{D8316B3B-02FA-4A1C-A068-F5DAB2F3A6E6}" type="pres">
      <dgm:prSet presAssocID="{A2D02528-35E5-47A9-A0B3-5189C561EA76}" presName="compNode" presStyleCnt="0"/>
      <dgm:spPr/>
    </dgm:pt>
    <dgm:pt modelId="{EADE8CE4-4A8F-466B-81BB-8642178C4E91}" type="pres">
      <dgm:prSet presAssocID="{A2D02528-35E5-47A9-A0B3-5189C561EA76}" presName="bgRect" presStyleLbl="bgShp" presStyleIdx="2" presStyleCnt="3"/>
      <dgm:spPr/>
    </dgm:pt>
    <dgm:pt modelId="{D6DB7833-EC12-4FB3-B87A-94151BD2D562}" type="pres">
      <dgm:prSet presAssocID="{A2D02528-35E5-47A9-A0B3-5189C561EA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5DCCFAF-F5CD-41E8-8DEE-C62996F42000}" type="pres">
      <dgm:prSet presAssocID="{A2D02528-35E5-47A9-A0B3-5189C561EA76}" presName="spaceRect" presStyleCnt="0"/>
      <dgm:spPr/>
    </dgm:pt>
    <dgm:pt modelId="{74BA279C-FB28-4C2C-83FA-F9DAF20B5453}" type="pres">
      <dgm:prSet presAssocID="{A2D02528-35E5-47A9-A0B3-5189C561EA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36072C-E7C7-4B7A-9D85-6BF48B87465A}" srcId="{8FAF7326-203A-458F-BB8B-2E0EE9786522}" destId="{40EF134B-FDDC-4699-AB51-C5E5376C65D0}" srcOrd="0" destOrd="0" parTransId="{A8A5C89F-0185-49D2-A330-1C88CA0DFDC7}" sibTransId="{4DE383ED-B4E6-4B65-A03C-0EF83F7BA1BA}"/>
    <dgm:cxn modelId="{9C3FCA36-3FDD-4A66-AB79-7CA6783933CB}" type="presOf" srcId="{A2D02528-35E5-47A9-A0B3-5189C561EA76}" destId="{74BA279C-FB28-4C2C-83FA-F9DAF20B5453}" srcOrd="0" destOrd="0" presId="urn:microsoft.com/office/officeart/2018/2/layout/IconVerticalSolidList"/>
    <dgm:cxn modelId="{84A38E40-857F-42F9-B876-DC130D53FE18}" srcId="{8FAF7326-203A-458F-BB8B-2E0EE9786522}" destId="{A2D02528-35E5-47A9-A0B3-5189C561EA76}" srcOrd="2" destOrd="0" parTransId="{4710C4EA-3ECB-41C6-A959-45B44441CFE9}" sibTransId="{D94B1261-92BA-4BE1-9FEE-018009153304}"/>
    <dgm:cxn modelId="{82C0914C-AE21-4037-9B22-6BEE78F62EF3}" type="presOf" srcId="{40EF134B-FDDC-4699-AB51-C5E5376C65D0}" destId="{F7EE44DB-F525-49C3-AF4C-CEC6BEE30908}" srcOrd="0" destOrd="0" presId="urn:microsoft.com/office/officeart/2018/2/layout/IconVerticalSolidList"/>
    <dgm:cxn modelId="{716FE265-CCC6-4908-812C-1273B820259D}" srcId="{8FAF7326-203A-458F-BB8B-2E0EE9786522}" destId="{AAE5BA6B-B206-485C-94A1-08E15C812DFC}" srcOrd="1" destOrd="0" parTransId="{A98DA82A-35CC-48DE-8E94-B6F4D1953A1D}" sibTransId="{4EE3EFC7-C600-4777-92A1-B56FAE042837}"/>
    <dgm:cxn modelId="{BCFEFF69-3117-4ECB-8479-60931EBC9743}" type="presOf" srcId="{AAE5BA6B-B206-485C-94A1-08E15C812DFC}" destId="{332F27F1-2B9B-4CF8-914A-D91D4727188F}" srcOrd="0" destOrd="0" presId="urn:microsoft.com/office/officeart/2018/2/layout/IconVerticalSolidList"/>
    <dgm:cxn modelId="{D3B51F9A-8B77-4A11-A6B1-768C0CBC4DFD}" type="presOf" srcId="{8FAF7326-203A-458F-BB8B-2E0EE9786522}" destId="{C7C3F2ED-EFE8-4EE6-AE00-20E416FB21E6}" srcOrd="0" destOrd="0" presId="urn:microsoft.com/office/officeart/2018/2/layout/IconVerticalSolidList"/>
    <dgm:cxn modelId="{02338534-2B51-45D4-9850-89E79894027C}" type="presParOf" srcId="{C7C3F2ED-EFE8-4EE6-AE00-20E416FB21E6}" destId="{136E827A-2772-4718-9B8C-290542A2188A}" srcOrd="0" destOrd="0" presId="urn:microsoft.com/office/officeart/2018/2/layout/IconVerticalSolidList"/>
    <dgm:cxn modelId="{D952F514-4E84-40EC-BB1A-57225A201FCD}" type="presParOf" srcId="{136E827A-2772-4718-9B8C-290542A2188A}" destId="{C32BF825-FF01-4ABF-BE46-45C3C69D0D8B}" srcOrd="0" destOrd="0" presId="urn:microsoft.com/office/officeart/2018/2/layout/IconVerticalSolidList"/>
    <dgm:cxn modelId="{C9577F07-7C80-4EE0-BD4D-0907ADAB38CB}" type="presParOf" srcId="{136E827A-2772-4718-9B8C-290542A2188A}" destId="{FDB96557-A1B9-4848-BE80-72A452A1561B}" srcOrd="1" destOrd="0" presId="urn:microsoft.com/office/officeart/2018/2/layout/IconVerticalSolidList"/>
    <dgm:cxn modelId="{A7123D09-584D-48F0-B81A-CC80DB78404E}" type="presParOf" srcId="{136E827A-2772-4718-9B8C-290542A2188A}" destId="{46A38A89-1BC1-4760-9932-B0F7E54019C3}" srcOrd="2" destOrd="0" presId="urn:microsoft.com/office/officeart/2018/2/layout/IconVerticalSolidList"/>
    <dgm:cxn modelId="{013C671C-1E8D-4B53-9332-BE614F7C732A}" type="presParOf" srcId="{136E827A-2772-4718-9B8C-290542A2188A}" destId="{F7EE44DB-F525-49C3-AF4C-CEC6BEE30908}" srcOrd="3" destOrd="0" presId="urn:microsoft.com/office/officeart/2018/2/layout/IconVerticalSolidList"/>
    <dgm:cxn modelId="{2BFFFFF7-8AAD-41EE-A52B-D4A93BCC9CDA}" type="presParOf" srcId="{C7C3F2ED-EFE8-4EE6-AE00-20E416FB21E6}" destId="{AE5EF97A-61E1-4908-82C8-4C1D9C9007FC}" srcOrd="1" destOrd="0" presId="urn:microsoft.com/office/officeart/2018/2/layout/IconVerticalSolidList"/>
    <dgm:cxn modelId="{0DEB8A2D-B5D2-4E8A-B19E-FF8595351BCF}" type="presParOf" srcId="{C7C3F2ED-EFE8-4EE6-AE00-20E416FB21E6}" destId="{86CA78E4-4C1F-4D40-AE38-A45D6D774912}" srcOrd="2" destOrd="0" presId="urn:microsoft.com/office/officeart/2018/2/layout/IconVerticalSolidList"/>
    <dgm:cxn modelId="{85347110-0537-44DF-994E-28D115F9151D}" type="presParOf" srcId="{86CA78E4-4C1F-4D40-AE38-A45D6D774912}" destId="{A247F0FA-A0DE-4EDB-81CF-245E834CEF76}" srcOrd="0" destOrd="0" presId="urn:microsoft.com/office/officeart/2018/2/layout/IconVerticalSolidList"/>
    <dgm:cxn modelId="{694D7DF0-7D7C-43EF-B184-91BD36E588F9}" type="presParOf" srcId="{86CA78E4-4C1F-4D40-AE38-A45D6D774912}" destId="{833C2FEE-4AC8-43E1-B11E-B91913F153BE}" srcOrd="1" destOrd="0" presId="urn:microsoft.com/office/officeart/2018/2/layout/IconVerticalSolidList"/>
    <dgm:cxn modelId="{468C0B47-5643-4901-943C-2A316B1D6200}" type="presParOf" srcId="{86CA78E4-4C1F-4D40-AE38-A45D6D774912}" destId="{DCE3C69B-2158-4F88-8BD5-571A35856860}" srcOrd="2" destOrd="0" presId="urn:microsoft.com/office/officeart/2018/2/layout/IconVerticalSolidList"/>
    <dgm:cxn modelId="{C8F3FE74-A2F5-4EB5-A813-0336BE5C4F03}" type="presParOf" srcId="{86CA78E4-4C1F-4D40-AE38-A45D6D774912}" destId="{332F27F1-2B9B-4CF8-914A-D91D4727188F}" srcOrd="3" destOrd="0" presId="urn:microsoft.com/office/officeart/2018/2/layout/IconVerticalSolidList"/>
    <dgm:cxn modelId="{FAC5BCF5-BF3A-457A-8E72-ED3EF8281EBA}" type="presParOf" srcId="{C7C3F2ED-EFE8-4EE6-AE00-20E416FB21E6}" destId="{D1219CC9-3EEC-42FB-9C5E-48F044B67033}" srcOrd="3" destOrd="0" presId="urn:microsoft.com/office/officeart/2018/2/layout/IconVerticalSolidList"/>
    <dgm:cxn modelId="{8A798458-C871-43B0-93F5-96EC20D9F67E}" type="presParOf" srcId="{C7C3F2ED-EFE8-4EE6-AE00-20E416FB21E6}" destId="{D8316B3B-02FA-4A1C-A068-F5DAB2F3A6E6}" srcOrd="4" destOrd="0" presId="urn:microsoft.com/office/officeart/2018/2/layout/IconVerticalSolidList"/>
    <dgm:cxn modelId="{272AAA59-978B-4F57-8FBD-63777F9FB265}" type="presParOf" srcId="{D8316B3B-02FA-4A1C-A068-F5DAB2F3A6E6}" destId="{EADE8CE4-4A8F-466B-81BB-8642178C4E91}" srcOrd="0" destOrd="0" presId="urn:microsoft.com/office/officeart/2018/2/layout/IconVerticalSolidList"/>
    <dgm:cxn modelId="{90C4B7F0-BB20-4439-BBD0-D40B505CADC0}" type="presParOf" srcId="{D8316B3B-02FA-4A1C-A068-F5DAB2F3A6E6}" destId="{D6DB7833-EC12-4FB3-B87A-94151BD2D562}" srcOrd="1" destOrd="0" presId="urn:microsoft.com/office/officeart/2018/2/layout/IconVerticalSolidList"/>
    <dgm:cxn modelId="{18C9A518-D438-4DFC-B6DC-21949F1F975F}" type="presParOf" srcId="{D8316B3B-02FA-4A1C-A068-F5DAB2F3A6E6}" destId="{65DCCFAF-F5CD-41E8-8DEE-C62996F42000}" srcOrd="2" destOrd="0" presId="urn:microsoft.com/office/officeart/2018/2/layout/IconVerticalSolidList"/>
    <dgm:cxn modelId="{8C5E187B-4561-4517-AAE2-0B7626CCE28F}" type="presParOf" srcId="{D8316B3B-02FA-4A1C-A068-F5DAB2F3A6E6}" destId="{74BA279C-FB28-4C2C-83FA-F9DAF20B54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BB5EB-41B5-49C4-A426-05A26EAD33E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3355C0-1ECB-492F-92D2-5E441A2030A2}">
      <dgm:prSet/>
      <dgm:spPr/>
      <dgm:t>
        <a:bodyPr/>
        <a:lstStyle/>
        <a:p>
          <a:r>
            <a:rPr lang="en-US" b="1" i="0"/>
            <a:t>Ethical Issues</a:t>
          </a:r>
          <a:endParaRPr lang="en-US"/>
        </a:p>
      </dgm:t>
    </dgm:pt>
    <dgm:pt modelId="{784CA50F-5EAC-41BE-A0C6-5F48C51F6F5E}" type="parTrans" cxnId="{A81AD036-B84D-4A7B-94CA-2996EE0FF1E8}">
      <dgm:prSet/>
      <dgm:spPr/>
      <dgm:t>
        <a:bodyPr/>
        <a:lstStyle/>
        <a:p>
          <a:endParaRPr lang="en-US"/>
        </a:p>
      </dgm:t>
    </dgm:pt>
    <dgm:pt modelId="{E4381111-3274-403A-98C2-B2DB7F1F568E}" type="sibTrans" cxnId="{A81AD036-B84D-4A7B-94CA-2996EE0FF1E8}">
      <dgm:prSet/>
      <dgm:spPr/>
      <dgm:t>
        <a:bodyPr/>
        <a:lstStyle/>
        <a:p>
          <a:endParaRPr lang="en-US"/>
        </a:p>
      </dgm:t>
    </dgm:pt>
    <dgm:pt modelId="{A940D10C-16CA-4DEC-831C-9C0AF4E21F84}">
      <dgm:prSet/>
      <dgm:spPr/>
      <dgm:t>
        <a:bodyPr/>
        <a:lstStyle/>
        <a:p>
          <a:r>
            <a:rPr lang="en-US" b="0" i="0"/>
            <a:t>Avoiding biased job selection; focusing on diverse postings.</a:t>
          </a:r>
          <a:endParaRPr lang="en-US"/>
        </a:p>
      </dgm:t>
    </dgm:pt>
    <dgm:pt modelId="{08B8BB72-2C1E-419A-A945-B32E1C298C2E}" type="parTrans" cxnId="{7547F542-1D77-428F-8B97-01E64A8E31C2}">
      <dgm:prSet/>
      <dgm:spPr/>
      <dgm:t>
        <a:bodyPr/>
        <a:lstStyle/>
        <a:p>
          <a:endParaRPr lang="en-US"/>
        </a:p>
      </dgm:t>
    </dgm:pt>
    <dgm:pt modelId="{CE327799-1807-4D63-898E-025A9CA56FDD}" type="sibTrans" cxnId="{7547F542-1D77-428F-8B97-01E64A8E31C2}">
      <dgm:prSet/>
      <dgm:spPr/>
      <dgm:t>
        <a:bodyPr/>
        <a:lstStyle/>
        <a:p>
          <a:endParaRPr lang="en-US"/>
        </a:p>
      </dgm:t>
    </dgm:pt>
    <dgm:pt modelId="{5816F418-D7D6-4241-805D-41D25C02D976}">
      <dgm:prSet/>
      <dgm:spPr/>
      <dgm:t>
        <a:bodyPr/>
        <a:lstStyle/>
        <a:p>
          <a:r>
            <a:rPr lang="en-US" b="1" i="0"/>
            <a:t>Legal Concerns</a:t>
          </a:r>
          <a:endParaRPr lang="en-US"/>
        </a:p>
      </dgm:t>
    </dgm:pt>
    <dgm:pt modelId="{5FF163BB-B3D2-42E1-8285-1B18627C6F63}" type="parTrans" cxnId="{E8E61997-7206-4A10-B659-77FA1FD58C1D}">
      <dgm:prSet/>
      <dgm:spPr/>
      <dgm:t>
        <a:bodyPr/>
        <a:lstStyle/>
        <a:p>
          <a:endParaRPr lang="en-US"/>
        </a:p>
      </dgm:t>
    </dgm:pt>
    <dgm:pt modelId="{382BCA6D-D0A0-431A-9ADE-F71EA7CDC890}" type="sibTrans" cxnId="{E8E61997-7206-4A10-B659-77FA1FD58C1D}">
      <dgm:prSet/>
      <dgm:spPr/>
      <dgm:t>
        <a:bodyPr/>
        <a:lstStyle/>
        <a:p>
          <a:endParaRPr lang="en-US"/>
        </a:p>
      </dgm:t>
    </dgm:pt>
    <dgm:pt modelId="{77C5545D-7F64-42AE-9030-C468F6F9B0C8}">
      <dgm:prSet/>
      <dgm:spPr/>
      <dgm:t>
        <a:bodyPr/>
        <a:lstStyle/>
        <a:p>
          <a:r>
            <a:rPr lang="en-US" b="0" i="0"/>
            <a:t>Compliance with web scraping laws &amp; site policies.</a:t>
          </a:r>
          <a:endParaRPr lang="en-US"/>
        </a:p>
      </dgm:t>
    </dgm:pt>
    <dgm:pt modelId="{BA112C06-5964-4B97-B9AC-C1C68EDA7F78}" type="parTrans" cxnId="{DBF200DA-1EE5-4C7D-B45D-CE54B70D86EA}">
      <dgm:prSet/>
      <dgm:spPr/>
      <dgm:t>
        <a:bodyPr/>
        <a:lstStyle/>
        <a:p>
          <a:endParaRPr lang="en-US"/>
        </a:p>
      </dgm:t>
    </dgm:pt>
    <dgm:pt modelId="{622814EB-87B3-401A-B07C-04FBECD1C934}" type="sibTrans" cxnId="{DBF200DA-1EE5-4C7D-B45D-CE54B70D86EA}">
      <dgm:prSet/>
      <dgm:spPr/>
      <dgm:t>
        <a:bodyPr/>
        <a:lstStyle/>
        <a:p>
          <a:endParaRPr lang="en-US"/>
        </a:p>
      </dgm:t>
    </dgm:pt>
    <dgm:pt modelId="{989F13EF-E256-4227-AA16-E9DAE7563F89}">
      <dgm:prSet/>
      <dgm:spPr/>
      <dgm:t>
        <a:bodyPr/>
        <a:lstStyle/>
        <a:p>
          <a:r>
            <a:rPr lang="en-US" b="1" i="0"/>
            <a:t>Societal Impact</a:t>
          </a:r>
          <a:endParaRPr lang="en-US"/>
        </a:p>
      </dgm:t>
    </dgm:pt>
    <dgm:pt modelId="{BF2CCFB8-530E-4B73-A7B7-E9E27CB9FBAA}" type="parTrans" cxnId="{C30B2AF8-F3B9-421E-BACE-006021C6166B}">
      <dgm:prSet/>
      <dgm:spPr/>
      <dgm:t>
        <a:bodyPr/>
        <a:lstStyle/>
        <a:p>
          <a:endParaRPr lang="en-US"/>
        </a:p>
      </dgm:t>
    </dgm:pt>
    <dgm:pt modelId="{FF69CC2F-483E-4CA7-A1BA-C927B4DFB24F}" type="sibTrans" cxnId="{C30B2AF8-F3B9-421E-BACE-006021C6166B}">
      <dgm:prSet/>
      <dgm:spPr/>
      <dgm:t>
        <a:bodyPr/>
        <a:lstStyle/>
        <a:p>
          <a:endParaRPr lang="en-US"/>
        </a:p>
      </dgm:t>
    </dgm:pt>
    <dgm:pt modelId="{9B634CAB-4782-47AA-BFD6-E062FB44F65C}">
      <dgm:prSet/>
      <dgm:spPr/>
      <dgm:t>
        <a:bodyPr/>
        <a:lstStyle/>
        <a:p>
          <a:r>
            <a:rPr lang="en-US" b="0" i="0"/>
            <a:t>Bridging the gap between academic training &amp; industry demand.</a:t>
          </a:r>
          <a:endParaRPr lang="en-US"/>
        </a:p>
      </dgm:t>
    </dgm:pt>
    <dgm:pt modelId="{3DB33E55-68CD-46AA-B56A-76FC8F2C3458}" type="parTrans" cxnId="{0DCE68A8-70C7-426C-AAF2-C90B8D6713FE}">
      <dgm:prSet/>
      <dgm:spPr/>
      <dgm:t>
        <a:bodyPr/>
        <a:lstStyle/>
        <a:p>
          <a:endParaRPr lang="en-US"/>
        </a:p>
      </dgm:t>
    </dgm:pt>
    <dgm:pt modelId="{D526641F-B991-466A-A87F-21963557DB8C}" type="sibTrans" cxnId="{0DCE68A8-70C7-426C-AAF2-C90B8D6713FE}">
      <dgm:prSet/>
      <dgm:spPr/>
      <dgm:t>
        <a:bodyPr/>
        <a:lstStyle/>
        <a:p>
          <a:endParaRPr lang="en-US"/>
        </a:p>
      </dgm:t>
    </dgm:pt>
    <dgm:pt modelId="{4CCBCD7C-F079-F84C-8D54-F1F622CFDC57}" type="pres">
      <dgm:prSet presAssocID="{1A5BB5EB-41B5-49C4-A426-05A26EAD33E4}" presName="linear" presStyleCnt="0">
        <dgm:presLayoutVars>
          <dgm:dir/>
          <dgm:animLvl val="lvl"/>
          <dgm:resizeHandles val="exact"/>
        </dgm:presLayoutVars>
      </dgm:prSet>
      <dgm:spPr/>
    </dgm:pt>
    <dgm:pt modelId="{D135FE6B-05A5-BB41-B7CA-2CCBA20D8D01}" type="pres">
      <dgm:prSet presAssocID="{353355C0-1ECB-492F-92D2-5E441A2030A2}" presName="parentLin" presStyleCnt="0"/>
      <dgm:spPr/>
    </dgm:pt>
    <dgm:pt modelId="{E3816E0E-4310-154A-9544-071ABC8DE3D3}" type="pres">
      <dgm:prSet presAssocID="{353355C0-1ECB-492F-92D2-5E441A2030A2}" presName="parentLeftMargin" presStyleLbl="node1" presStyleIdx="0" presStyleCnt="3"/>
      <dgm:spPr/>
    </dgm:pt>
    <dgm:pt modelId="{C9DCFC36-1ABC-EC47-91F2-D2066D508A25}" type="pres">
      <dgm:prSet presAssocID="{353355C0-1ECB-492F-92D2-5E441A2030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8FFA07-9705-BC4B-8628-436F676C4EF6}" type="pres">
      <dgm:prSet presAssocID="{353355C0-1ECB-492F-92D2-5E441A2030A2}" presName="negativeSpace" presStyleCnt="0"/>
      <dgm:spPr/>
    </dgm:pt>
    <dgm:pt modelId="{8CB4437D-11D3-0E40-AAA7-9FFF6C80937A}" type="pres">
      <dgm:prSet presAssocID="{353355C0-1ECB-492F-92D2-5E441A2030A2}" presName="childText" presStyleLbl="conFgAcc1" presStyleIdx="0" presStyleCnt="3">
        <dgm:presLayoutVars>
          <dgm:bulletEnabled val="1"/>
        </dgm:presLayoutVars>
      </dgm:prSet>
      <dgm:spPr/>
    </dgm:pt>
    <dgm:pt modelId="{7C3DD370-803C-D94E-9870-ADF3CFD7E2B1}" type="pres">
      <dgm:prSet presAssocID="{E4381111-3274-403A-98C2-B2DB7F1F568E}" presName="spaceBetweenRectangles" presStyleCnt="0"/>
      <dgm:spPr/>
    </dgm:pt>
    <dgm:pt modelId="{8157BE92-A194-044C-BA89-A2CB158B3D35}" type="pres">
      <dgm:prSet presAssocID="{5816F418-D7D6-4241-805D-41D25C02D976}" presName="parentLin" presStyleCnt="0"/>
      <dgm:spPr/>
    </dgm:pt>
    <dgm:pt modelId="{2AEAAF2E-0026-1344-90DD-CE002335EE72}" type="pres">
      <dgm:prSet presAssocID="{5816F418-D7D6-4241-805D-41D25C02D976}" presName="parentLeftMargin" presStyleLbl="node1" presStyleIdx="0" presStyleCnt="3"/>
      <dgm:spPr/>
    </dgm:pt>
    <dgm:pt modelId="{50F64F47-26B8-8048-826C-67B21BC3A657}" type="pres">
      <dgm:prSet presAssocID="{5816F418-D7D6-4241-805D-41D25C02D9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D9C3D4-31BA-F345-B57E-3B5B1BF7D6D6}" type="pres">
      <dgm:prSet presAssocID="{5816F418-D7D6-4241-805D-41D25C02D976}" presName="negativeSpace" presStyleCnt="0"/>
      <dgm:spPr/>
    </dgm:pt>
    <dgm:pt modelId="{6006064B-1FD2-B549-94AE-DA94A22BB9B6}" type="pres">
      <dgm:prSet presAssocID="{5816F418-D7D6-4241-805D-41D25C02D976}" presName="childText" presStyleLbl="conFgAcc1" presStyleIdx="1" presStyleCnt="3">
        <dgm:presLayoutVars>
          <dgm:bulletEnabled val="1"/>
        </dgm:presLayoutVars>
      </dgm:prSet>
      <dgm:spPr/>
    </dgm:pt>
    <dgm:pt modelId="{89CCF5F9-2F1E-5643-AE75-C2D3D8EDAEC6}" type="pres">
      <dgm:prSet presAssocID="{382BCA6D-D0A0-431A-9ADE-F71EA7CDC890}" presName="spaceBetweenRectangles" presStyleCnt="0"/>
      <dgm:spPr/>
    </dgm:pt>
    <dgm:pt modelId="{75807E38-2D4E-2E4E-8BA5-16A97C1C0ADA}" type="pres">
      <dgm:prSet presAssocID="{989F13EF-E256-4227-AA16-E9DAE7563F89}" presName="parentLin" presStyleCnt="0"/>
      <dgm:spPr/>
    </dgm:pt>
    <dgm:pt modelId="{C23447FB-F95A-244B-98BC-EC4185394F21}" type="pres">
      <dgm:prSet presAssocID="{989F13EF-E256-4227-AA16-E9DAE7563F89}" presName="parentLeftMargin" presStyleLbl="node1" presStyleIdx="1" presStyleCnt="3"/>
      <dgm:spPr/>
    </dgm:pt>
    <dgm:pt modelId="{C2D2D01C-62D8-EA46-BF2F-E10AF9C95EE3}" type="pres">
      <dgm:prSet presAssocID="{989F13EF-E256-4227-AA16-E9DAE7563F8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8B70EA0-2B5E-1D4C-9D41-007A0784C23D}" type="pres">
      <dgm:prSet presAssocID="{989F13EF-E256-4227-AA16-E9DAE7563F89}" presName="negativeSpace" presStyleCnt="0"/>
      <dgm:spPr/>
    </dgm:pt>
    <dgm:pt modelId="{48974A4A-C5A4-4349-A2E8-03DB7DD4A6AE}" type="pres">
      <dgm:prSet presAssocID="{989F13EF-E256-4227-AA16-E9DAE7563F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0EBC004-F362-5E4C-84D8-DF9B907C1D3C}" type="presOf" srcId="{5816F418-D7D6-4241-805D-41D25C02D976}" destId="{2AEAAF2E-0026-1344-90DD-CE002335EE72}" srcOrd="0" destOrd="0" presId="urn:microsoft.com/office/officeart/2005/8/layout/list1"/>
    <dgm:cxn modelId="{A81AD036-B84D-4A7B-94CA-2996EE0FF1E8}" srcId="{1A5BB5EB-41B5-49C4-A426-05A26EAD33E4}" destId="{353355C0-1ECB-492F-92D2-5E441A2030A2}" srcOrd="0" destOrd="0" parTransId="{784CA50F-5EAC-41BE-A0C6-5F48C51F6F5E}" sibTransId="{E4381111-3274-403A-98C2-B2DB7F1F568E}"/>
    <dgm:cxn modelId="{7547F542-1D77-428F-8B97-01E64A8E31C2}" srcId="{353355C0-1ECB-492F-92D2-5E441A2030A2}" destId="{A940D10C-16CA-4DEC-831C-9C0AF4E21F84}" srcOrd="0" destOrd="0" parTransId="{08B8BB72-2C1E-419A-A945-B32E1C298C2E}" sibTransId="{CE327799-1807-4D63-898E-025A9CA56FDD}"/>
    <dgm:cxn modelId="{E3972148-92B7-7A4B-B5C6-F7C76FEBF840}" type="presOf" srcId="{9B634CAB-4782-47AA-BFD6-E062FB44F65C}" destId="{48974A4A-C5A4-4349-A2E8-03DB7DD4A6AE}" srcOrd="0" destOrd="0" presId="urn:microsoft.com/office/officeart/2005/8/layout/list1"/>
    <dgm:cxn modelId="{4BAA9971-E31B-FD42-83D8-8A2D28D9D2F7}" type="presOf" srcId="{989F13EF-E256-4227-AA16-E9DAE7563F89}" destId="{C2D2D01C-62D8-EA46-BF2F-E10AF9C95EE3}" srcOrd="1" destOrd="0" presId="urn:microsoft.com/office/officeart/2005/8/layout/list1"/>
    <dgm:cxn modelId="{96936784-CE95-7F4B-AB1C-E2414010630F}" type="presOf" srcId="{5816F418-D7D6-4241-805D-41D25C02D976}" destId="{50F64F47-26B8-8048-826C-67B21BC3A657}" srcOrd="1" destOrd="0" presId="urn:microsoft.com/office/officeart/2005/8/layout/list1"/>
    <dgm:cxn modelId="{E8E61997-7206-4A10-B659-77FA1FD58C1D}" srcId="{1A5BB5EB-41B5-49C4-A426-05A26EAD33E4}" destId="{5816F418-D7D6-4241-805D-41D25C02D976}" srcOrd="1" destOrd="0" parTransId="{5FF163BB-B3D2-42E1-8285-1B18627C6F63}" sibTransId="{382BCA6D-D0A0-431A-9ADE-F71EA7CDC890}"/>
    <dgm:cxn modelId="{0DCE68A8-70C7-426C-AAF2-C90B8D6713FE}" srcId="{989F13EF-E256-4227-AA16-E9DAE7563F89}" destId="{9B634CAB-4782-47AA-BFD6-E062FB44F65C}" srcOrd="0" destOrd="0" parTransId="{3DB33E55-68CD-46AA-B56A-76FC8F2C3458}" sibTransId="{D526641F-B991-466A-A87F-21963557DB8C}"/>
    <dgm:cxn modelId="{757406CB-F17C-354B-96F1-B36F87685893}" type="presOf" srcId="{353355C0-1ECB-492F-92D2-5E441A2030A2}" destId="{E3816E0E-4310-154A-9544-071ABC8DE3D3}" srcOrd="0" destOrd="0" presId="urn:microsoft.com/office/officeart/2005/8/layout/list1"/>
    <dgm:cxn modelId="{DBF200DA-1EE5-4C7D-B45D-CE54B70D86EA}" srcId="{5816F418-D7D6-4241-805D-41D25C02D976}" destId="{77C5545D-7F64-42AE-9030-C468F6F9B0C8}" srcOrd="0" destOrd="0" parTransId="{BA112C06-5964-4B97-B9AC-C1C68EDA7F78}" sibTransId="{622814EB-87B3-401A-B07C-04FBECD1C934}"/>
    <dgm:cxn modelId="{A3B644DA-5673-D748-AF33-7FF5716B41B4}" type="presOf" srcId="{A940D10C-16CA-4DEC-831C-9C0AF4E21F84}" destId="{8CB4437D-11D3-0E40-AAA7-9FFF6C80937A}" srcOrd="0" destOrd="0" presId="urn:microsoft.com/office/officeart/2005/8/layout/list1"/>
    <dgm:cxn modelId="{769735DE-4B64-9548-9B07-4791C42F2C0B}" type="presOf" srcId="{989F13EF-E256-4227-AA16-E9DAE7563F89}" destId="{C23447FB-F95A-244B-98BC-EC4185394F21}" srcOrd="0" destOrd="0" presId="urn:microsoft.com/office/officeart/2005/8/layout/list1"/>
    <dgm:cxn modelId="{01C869E0-2620-474B-BC7B-F4A38F72C41C}" type="presOf" srcId="{77C5545D-7F64-42AE-9030-C468F6F9B0C8}" destId="{6006064B-1FD2-B549-94AE-DA94A22BB9B6}" srcOrd="0" destOrd="0" presId="urn:microsoft.com/office/officeart/2005/8/layout/list1"/>
    <dgm:cxn modelId="{00E727F7-62FE-474D-9E2B-B18044DB03F4}" type="presOf" srcId="{353355C0-1ECB-492F-92D2-5E441A2030A2}" destId="{C9DCFC36-1ABC-EC47-91F2-D2066D508A25}" srcOrd="1" destOrd="0" presId="urn:microsoft.com/office/officeart/2005/8/layout/list1"/>
    <dgm:cxn modelId="{C30B2AF8-F3B9-421E-BACE-006021C6166B}" srcId="{1A5BB5EB-41B5-49C4-A426-05A26EAD33E4}" destId="{989F13EF-E256-4227-AA16-E9DAE7563F89}" srcOrd="2" destOrd="0" parTransId="{BF2CCFB8-530E-4B73-A7B7-E9E27CB9FBAA}" sibTransId="{FF69CC2F-483E-4CA7-A1BA-C927B4DFB24F}"/>
    <dgm:cxn modelId="{975ABFF9-3CA9-3948-902A-AA85431D5DE6}" type="presOf" srcId="{1A5BB5EB-41B5-49C4-A426-05A26EAD33E4}" destId="{4CCBCD7C-F079-F84C-8D54-F1F622CFDC57}" srcOrd="0" destOrd="0" presId="urn:microsoft.com/office/officeart/2005/8/layout/list1"/>
    <dgm:cxn modelId="{CD4A4BE0-51AC-F042-BED3-D0726C2F5B77}" type="presParOf" srcId="{4CCBCD7C-F079-F84C-8D54-F1F622CFDC57}" destId="{D135FE6B-05A5-BB41-B7CA-2CCBA20D8D01}" srcOrd="0" destOrd="0" presId="urn:microsoft.com/office/officeart/2005/8/layout/list1"/>
    <dgm:cxn modelId="{80D815F3-33D7-0C45-BEE2-F8136B1A7D42}" type="presParOf" srcId="{D135FE6B-05A5-BB41-B7CA-2CCBA20D8D01}" destId="{E3816E0E-4310-154A-9544-071ABC8DE3D3}" srcOrd="0" destOrd="0" presId="urn:microsoft.com/office/officeart/2005/8/layout/list1"/>
    <dgm:cxn modelId="{11FC5BE1-00E6-8F41-A384-49E921B6074C}" type="presParOf" srcId="{D135FE6B-05A5-BB41-B7CA-2CCBA20D8D01}" destId="{C9DCFC36-1ABC-EC47-91F2-D2066D508A25}" srcOrd="1" destOrd="0" presId="urn:microsoft.com/office/officeart/2005/8/layout/list1"/>
    <dgm:cxn modelId="{062E334C-FA4C-8A47-853D-35B8B074A224}" type="presParOf" srcId="{4CCBCD7C-F079-F84C-8D54-F1F622CFDC57}" destId="{998FFA07-9705-BC4B-8628-436F676C4EF6}" srcOrd="1" destOrd="0" presId="urn:microsoft.com/office/officeart/2005/8/layout/list1"/>
    <dgm:cxn modelId="{4C877598-D399-7B4C-A82F-C642412A1197}" type="presParOf" srcId="{4CCBCD7C-F079-F84C-8D54-F1F622CFDC57}" destId="{8CB4437D-11D3-0E40-AAA7-9FFF6C80937A}" srcOrd="2" destOrd="0" presId="urn:microsoft.com/office/officeart/2005/8/layout/list1"/>
    <dgm:cxn modelId="{130A87F9-E9D9-B34B-8C01-53AAC39EA4AD}" type="presParOf" srcId="{4CCBCD7C-F079-F84C-8D54-F1F622CFDC57}" destId="{7C3DD370-803C-D94E-9870-ADF3CFD7E2B1}" srcOrd="3" destOrd="0" presId="urn:microsoft.com/office/officeart/2005/8/layout/list1"/>
    <dgm:cxn modelId="{49CE9B96-B619-A842-9BEC-62B40497423A}" type="presParOf" srcId="{4CCBCD7C-F079-F84C-8D54-F1F622CFDC57}" destId="{8157BE92-A194-044C-BA89-A2CB158B3D35}" srcOrd="4" destOrd="0" presId="urn:microsoft.com/office/officeart/2005/8/layout/list1"/>
    <dgm:cxn modelId="{903FE3D1-D679-4D45-B1CD-B06497D4170A}" type="presParOf" srcId="{8157BE92-A194-044C-BA89-A2CB158B3D35}" destId="{2AEAAF2E-0026-1344-90DD-CE002335EE72}" srcOrd="0" destOrd="0" presId="urn:microsoft.com/office/officeart/2005/8/layout/list1"/>
    <dgm:cxn modelId="{89F41E1E-C49D-884F-AFEB-FCEA99D5B4AF}" type="presParOf" srcId="{8157BE92-A194-044C-BA89-A2CB158B3D35}" destId="{50F64F47-26B8-8048-826C-67B21BC3A657}" srcOrd="1" destOrd="0" presId="urn:microsoft.com/office/officeart/2005/8/layout/list1"/>
    <dgm:cxn modelId="{5917A92F-9689-1940-B5C9-101BC7030838}" type="presParOf" srcId="{4CCBCD7C-F079-F84C-8D54-F1F622CFDC57}" destId="{FFD9C3D4-31BA-F345-B57E-3B5B1BF7D6D6}" srcOrd="5" destOrd="0" presId="urn:microsoft.com/office/officeart/2005/8/layout/list1"/>
    <dgm:cxn modelId="{76A5F3CB-BF6E-8341-A033-33CFC9E78962}" type="presParOf" srcId="{4CCBCD7C-F079-F84C-8D54-F1F622CFDC57}" destId="{6006064B-1FD2-B549-94AE-DA94A22BB9B6}" srcOrd="6" destOrd="0" presId="urn:microsoft.com/office/officeart/2005/8/layout/list1"/>
    <dgm:cxn modelId="{61231CDE-D36F-A641-A3FB-74BC0BC5FAB8}" type="presParOf" srcId="{4CCBCD7C-F079-F84C-8D54-F1F622CFDC57}" destId="{89CCF5F9-2F1E-5643-AE75-C2D3D8EDAEC6}" srcOrd="7" destOrd="0" presId="urn:microsoft.com/office/officeart/2005/8/layout/list1"/>
    <dgm:cxn modelId="{72FD05B2-AE4D-C745-B940-D71A5F07A4A9}" type="presParOf" srcId="{4CCBCD7C-F079-F84C-8D54-F1F622CFDC57}" destId="{75807E38-2D4E-2E4E-8BA5-16A97C1C0ADA}" srcOrd="8" destOrd="0" presId="urn:microsoft.com/office/officeart/2005/8/layout/list1"/>
    <dgm:cxn modelId="{4085F12F-18D8-C940-AE1A-8B48CFC1FE0A}" type="presParOf" srcId="{75807E38-2D4E-2E4E-8BA5-16A97C1C0ADA}" destId="{C23447FB-F95A-244B-98BC-EC4185394F21}" srcOrd="0" destOrd="0" presId="urn:microsoft.com/office/officeart/2005/8/layout/list1"/>
    <dgm:cxn modelId="{8545910B-1B97-EA45-99E0-F36771518375}" type="presParOf" srcId="{75807E38-2D4E-2E4E-8BA5-16A97C1C0ADA}" destId="{C2D2D01C-62D8-EA46-BF2F-E10AF9C95EE3}" srcOrd="1" destOrd="0" presId="urn:microsoft.com/office/officeart/2005/8/layout/list1"/>
    <dgm:cxn modelId="{D79FFEDA-9A8C-1947-9CA3-5EA24898C6DE}" type="presParOf" srcId="{4CCBCD7C-F079-F84C-8D54-F1F622CFDC57}" destId="{38B70EA0-2B5E-1D4C-9D41-007A0784C23D}" srcOrd="9" destOrd="0" presId="urn:microsoft.com/office/officeart/2005/8/layout/list1"/>
    <dgm:cxn modelId="{EB718E28-2623-0846-98F9-EAF8470AA8BF}" type="presParOf" srcId="{4CCBCD7C-F079-F84C-8D54-F1F622CFDC57}" destId="{48974A4A-C5A4-4349-A2E8-03DB7DD4A6A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E7E083-99D2-497D-B9DF-63CC4672428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E6092F-4D58-4EFB-9EFB-36E42B47253F}">
      <dgm:prSet/>
      <dgm:spPr/>
      <dgm:t>
        <a:bodyPr/>
        <a:lstStyle/>
        <a:p>
          <a:r>
            <a:rPr lang="en-US" b="1" i="0"/>
            <a:t>Summary of Findings:</a:t>
          </a:r>
          <a:endParaRPr lang="en-US"/>
        </a:p>
      </dgm:t>
    </dgm:pt>
    <dgm:pt modelId="{6E723DE3-ED67-4273-B1B1-1BCD50234EE8}" type="parTrans" cxnId="{4214DE47-2B68-4115-B860-0DBE52F4E71C}">
      <dgm:prSet/>
      <dgm:spPr/>
      <dgm:t>
        <a:bodyPr/>
        <a:lstStyle/>
        <a:p>
          <a:endParaRPr lang="en-US"/>
        </a:p>
      </dgm:t>
    </dgm:pt>
    <dgm:pt modelId="{D857275E-E09E-448C-9998-75358E404C08}" type="sibTrans" cxnId="{4214DE47-2B68-4115-B860-0DBE52F4E71C}">
      <dgm:prSet/>
      <dgm:spPr/>
      <dgm:t>
        <a:bodyPr/>
        <a:lstStyle/>
        <a:p>
          <a:endParaRPr lang="en-US"/>
        </a:p>
      </dgm:t>
    </dgm:pt>
    <dgm:pt modelId="{CEC97C2B-1DB7-4770-98CA-711EAC75433F}">
      <dgm:prSet/>
      <dgm:spPr/>
      <dgm:t>
        <a:bodyPr/>
        <a:lstStyle/>
        <a:p>
          <a:r>
            <a:rPr lang="en-US" b="0" i="0"/>
            <a:t>SQL, Python, and Tableau dominate skill requirements.</a:t>
          </a:r>
          <a:endParaRPr lang="en-US"/>
        </a:p>
      </dgm:t>
    </dgm:pt>
    <dgm:pt modelId="{1C1BD717-4ADC-4151-853A-C1610DAD0117}" type="parTrans" cxnId="{68DD0E80-8EB1-4C96-8431-0320A1A73AD2}">
      <dgm:prSet/>
      <dgm:spPr/>
      <dgm:t>
        <a:bodyPr/>
        <a:lstStyle/>
        <a:p>
          <a:endParaRPr lang="en-US"/>
        </a:p>
      </dgm:t>
    </dgm:pt>
    <dgm:pt modelId="{570C74EC-3635-4F1C-98F8-380483AD33CC}" type="sibTrans" cxnId="{68DD0E80-8EB1-4C96-8431-0320A1A73AD2}">
      <dgm:prSet/>
      <dgm:spPr/>
      <dgm:t>
        <a:bodyPr/>
        <a:lstStyle/>
        <a:p>
          <a:endParaRPr lang="en-US"/>
        </a:p>
      </dgm:t>
    </dgm:pt>
    <dgm:pt modelId="{3B9FE56F-E0DE-4920-A2F4-28854B015AB0}">
      <dgm:prSet/>
      <dgm:spPr/>
      <dgm:t>
        <a:bodyPr/>
        <a:lstStyle/>
        <a:p>
          <a:r>
            <a:rPr lang="en-US" b="0" i="0"/>
            <a:t>Soft skills like communication &amp; teamwork are essential.</a:t>
          </a:r>
          <a:endParaRPr lang="en-US"/>
        </a:p>
      </dgm:t>
    </dgm:pt>
    <dgm:pt modelId="{10CE3320-7F9B-40E4-8F81-AF79609174DE}" type="parTrans" cxnId="{9367746E-A28D-474E-BD9F-F343C1FA7FDA}">
      <dgm:prSet/>
      <dgm:spPr/>
      <dgm:t>
        <a:bodyPr/>
        <a:lstStyle/>
        <a:p>
          <a:endParaRPr lang="en-US"/>
        </a:p>
      </dgm:t>
    </dgm:pt>
    <dgm:pt modelId="{DE1F6C92-8AD6-4CEC-B0BB-68A5DC84D19A}" type="sibTrans" cxnId="{9367746E-A28D-474E-BD9F-F343C1FA7FDA}">
      <dgm:prSet/>
      <dgm:spPr/>
      <dgm:t>
        <a:bodyPr/>
        <a:lstStyle/>
        <a:p>
          <a:endParaRPr lang="en-US"/>
        </a:p>
      </dgm:t>
    </dgm:pt>
    <dgm:pt modelId="{4F27EC02-E7EC-4AE3-A253-07447B10B96C}">
      <dgm:prSet/>
      <dgm:spPr/>
      <dgm:t>
        <a:bodyPr/>
        <a:lstStyle/>
        <a:p>
          <a:r>
            <a:rPr lang="en-US" b="0" i="0"/>
            <a:t>Clustering shows distinct industry preferences.</a:t>
          </a:r>
          <a:endParaRPr lang="en-US"/>
        </a:p>
      </dgm:t>
    </dgm:pt>
    <dgm:pt modelId="{53D2AC8E-05C9-4E60-9E30-040036CE5026}" type="parTrans" cxnId="{1937FB23-DC57-494F-8195-49EEA69FA0AA}">
      <dgm:prSet/>
      <dgm:spPr/>
      <dgm:t>
        <a:bodyPr/>
        <a:lstStyle/>
        <a:p>
          <a:endParaRPr lang="en-US"/>
        </a:p>
      </dgm:t>
    </dgm:pt>
    <dgm:pt modelId="{22FB7478-7131-4DAC-88C1-1E7CA1365533}" type="sibTrans" cxnId="{1937FB23-DC57-494F-8195-49EEA69FA0AA}">
      <dgm:prSet/>
      <dgm:spPr/>
      <dgm:t>
        <a:bodyPr/>
        <a:lstStyle/>
        <a:p>
          <a:endParaRPr lang="en-US"/>
        </a:p>
      </dgm:t>
    </dgm:pt>
    <dgm:pt modelId="{C51F3E53-171B-4A0C-A886-9C4EB4DE13E5}">
      <dgm:prSet/>
      <dgm:spPr/>
      <dgm:t>
        <a:bodyPr/>
        <a:lstStyle/>
        <a:p>
          <a:r>
            <a:rPr lang="en-US" b="1" i="0"/>
            <a:t>Future Work:</a:t>
          </a:r>
          <a:endParaRPr lang="en-US"/>
        </a:p>
      </dgm:t>
    </dgm:pt>
    <dgm:pt modelId="{5DBA8DC8-D5BF-4AC6-BAC2-C4DC32371721}" type="parTrans" cxnId="{94FB73B0-A328-415D-992D-B8C94F2D8D8C}">
      <dgm:prSet/>
      <dgm:spPr/>
      <dgm:t>
        <a:bodyPr/>
        <a:lstStyle/>
        <a:p>
          <a:endParaRPr lang="en-US"/>
        </a:p>
      </dgm:t>
    </dgm:pt>
    <dgm:pt modelId="{A55C3CFB-D6A1-446C-B7CC-4802A4E6954F}" type="sibTrans" cxnId="{94FB73B0-A328-415D-992D-B8C94F2D8D8C}">
      <dgm:prSet/>
      <dgm:spPr/>
      <dgm:t>
        <a:bodyPr/>
        <a:lstStyle/>
        <a:p>
          <a:endParaRPr lang="en-US"/>
        </a:p>
      </dgm:t>
    </dgm:pt>
    <dgm:pt modelId="{266BAB0E-56F8-4EA2-8989-F24A9EDD6AD8}">
      <dgm:prSet/>
      <dgm:spPr/>
      <dgm:t>
        <a:bodyPr/>
        <a:lstStyle/>
        <a:p>
          <a:r>
            <a:rPr lang="en-US" b="0" i="0"/>
            <a:t>Expanding dataset to include multiple years.</a:t>
          </a:r>
          <a:endParaRPr lang="en-US"/>
        </a:p>
      </dgm:t>
    </dgm:pt>
    <dgm:pt modelId="{EDCBABE9-2B5C-41A2-8646-CD6050E7B199}" type="parTrans" cxnId="{E12159FD-6CDB-405D-8D57-8A6EBA01A64D}">
      <dgm:prSet/>
      <dgm:spPr/>
      <dgm:t>
        <a:bodyPr/>
        <a:lstStyle/>
        <a:p>
          <a:endParaRPr lang="en-US"/>
        </a:p>
      </dgm:t>
    </dgm:pt>
    <dgm:pt modelId="{1AFFC418-A02A-4FC7-BFBB-51FB4F78DCFC}" type="sibTrans" cxnId="{E12159FD-6CDB-405D-8D57-8A6EBA01A64D}">
      <dgm:prSet/>
      <dgm:spPr/>
      <dgm:t>
        <a:bodyPr/>
        <a:lstStyle/>
        <a:p>
          <a:endParaRPr lang="en-US"/>
        </a:p>
      </dgm:t>
    </dgm:pt>
    <dgm:pt modelId="{3BA4A8D4-5766-42B8-AA0C-1D224F363DA7}">
      <dgm:prSet/>
      <dgm:spPr/>
      <dgm:t>
        <a:bodyPr/>
        <a:lstStyle/>
        <a:p>
          <a:r>
            <a:rPr lang="en-US" b="0" i="0"/>
            <a:t>Applying NLP to refine skill extraction.</a:t>
          </a:r>
          <a:endParaRPr lang="en-US"/>
        </a:p>
      </dgm:t>
    </dgm:pt>
    <dgm:pt modelId="{D1E4C7D0-D056-448C-9B39-0F9090DAEF89}" type="parTrans" cxnId="{26033900-73F8-4824-ACD0-01559285BB58}">
      <dgm:prSet/>
      <dgm:spPr/>
      <dgm:t>
        <a:bodyPr/>
        <a:lstStyle/>
        <a:p>
          <a:endParaRPr lang="en-US"/>
        </a:p>
      </dgm:t>
    </dgm:pt>
    <dgm:pt modelId="{112394D6-93D9-4E03-B251-21F4E6F49D5C}" type="sibTrans" cxnId="{26033900-73F8-4824-ACD0-01559285BB58}">
      <dgm:prSet/>
      <dgm:spPr/>
      <dgm:t>
        <a:bodyPr/>
        <a:lstStyle/>
        <a:p>
          <a:endParaRPr lang="en-US"/>
        </a:p>
      </dgm:t>
    </dgm:pt>
    <dgm:pt modelId="{FBB4301B-2D01-A74F-BCD5-5B1FEBE6ACC9}" type="pres">
      <dgm:prSet presAssocID="{CBE7E083-99D2-497D-B9DF-63CC46724285}" presName="linear" presStyleCnt="0">
        <dgm:presLayoutVars>
          <dgm:animLvl val="lvl"/>
          <dgm:resizeHandles val="exact"/>
        </dgm:presLayoutVars>
      </dgm:prSet>
      <dgm:spPr/>
    </dgm:pt>
    <dgm:pt modelId="{5AF5B288-F9C5-3843-B005-B3A32891EFE9}" type="pres">
      <dgm:prSet presAssocID="{FBE6092F-4D58-4EFB-9EFB-36E42B4725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BF89E1-4A5C-F947-A0CB-20A8F825BF3D}" type="pres">
      <dgm:prSet presAssocID="{FBE6092F-4D58-4EFB-9EFB-36E42B47253F}" presName="childText" presStyleLbl="revTx" presStyleIdx="0" presStyleCnt="2">
        <dgm:presLayoutVars>
          <dgm:bulletEnabled val="1"/>
        </dgm:presLayoutVars>
      </dgm:prSet>
      <dgm:spPr/>
    </dgm:pt>
    <dgm:pt modelId="{2308BDA0-F2BF-094A-B943-E25B1BECAD04}" type="pres">
      <dgm:prSet presAssocID="{C51F3E53-171B-4A0C-A886-9C4EB4DE13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FF534D-DED5-C941-8F1C-38812A11568C}" type="pres">
      <dgm:prSet presAssocID="{C51F3E53-171B-4A0C-A886-9C4EB4DE13E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033900-73F8-4824-ACD0-01559285BB58}" srcId="{C51F3E53-171B-4A0C-A886-9C4EB4DE13E5}" destId="{3BA4A8D4-5766-42B8-AA0C-1D224F363DA7}" srcOrd="1" destOrd="0" parTransId="{D1E4C7D0-D056-448C-9B39-0F9090DAEF89}" sibTransId="{112394D6-93D9-4E03-B251-21F4E6F49D5C}"/>
    <dgm:cxn modelId="{E9DAB103-3362-0745-852D-F1FA56F26461}" type="presOf" srcId="{3B9FE56F-E0DE-4920-A2F4-28854B015AB0}" destId="{D2BF89E1-4A5C-F947-A0CB-20A8F825BF3D}" srcOrd="0" destOrd="1" presId="urn:microsoft.com/office/officeart/2005/8/layout/vList2"/>
    <dgm:cxn modelId="{1937FB23-DC57-494F-8195-49EEA69FA0AA}" srcId="{FBE6092F-4D58-4EFB-9EFB-36E42B47253F}" destId="{4F27EC02-E7EC-4AE3-A253-07447B10B96C}" srcOrd="2" destOrd="0" parTransId="{53D2AC8E-05C9-4E60-9E30-040036CE5026}" sibTransId="{22FB7478-7131-4DAC-88C1-1E7CA1365533}"/>
    <dgm:cxn modelId="{9057252E-2274-D44B-B9E6-FE41D56965B1}" type="presOf" srcId="{3BA4A8D4-5766-42B8-AA0C-1D224F363DA7}" destId="{C9FF534D-DED5-C941-8F1C-38812A11568C}" srcOrd="0" destOrd="1" presId="urn:microsoft.com/office/officeart/2005/8/layout/vList2"/>
    <dgm:cxn modelId="{FAE0CD39-FB8D-0E49-9B77-9396E1771D0A}" type="presOf" srcId="{CBE7E083-99D2-497D-B9DF-63CC46724285}" destId="{FBB4301B-2D01-A74F-BCD5-5B1FEBE6ACC9}" srcOrd="0" destOrd="0" presId="urn:microsoft.com/office/officeart/2005/8/layout/vList2"/>
    <dgm:cxn modelId="{4214DE47-2B68-4115-B860-0DBE52F4E71C}" srcId="{CBE7E083-99D2-497D-B9DF-63CC46724285}" destId="{FBE6092F-4D58-4EFB-9EFB-36E42B47253F}" srcOrd="0" destOrd="0" parTransId="{6E723DE3-ED67-4273-B1B1-1BCD50234EE8}" sibTransId="{D857275E-E09E-448C-9998-75358E404C08}"/>
    <dgm:cxn modelId="{8CB50768-D555-5F43-A7F1-8D8C0D39CFC6}" type="presOf" srcId="{FBE6092F-4D58-4EFB-9EFB-36E42B47253F}" destId="{5AF5B288-F9C5-3843-B005-B3A32891EFE9}" srcOrd="0" destOrd="0" presId="urn:microsoft.com/office/officeart/2005/8/layout/vList2"/>
    <dgm:cxn modelId="{9367746E-A28D-474E-BD9F-F343C1FA7FDA}" srcId="{FBE6092F-4D58-4EFB-9EFB-36E42B47253F}" destId="{3B9FE56F-E0DE-4920-A2F4-28854B015AB0}" srcOrd="1" destOrd="0" parTransId="{10CE3320-7F9B-40E4-8F81-AF79609174DE}" sibTransId="{DE1F6C92-8AD6-4CEC-B0BB-68A5DC84D19A}"/>
    <dgm:cxn modelId="{D5077377-B2A8-584A-8B0C-10B8DF68D244}" type="presOf" srcId="{4F27EC02-E7EC-4AE3-A253-07447B10B96C}" destId="{D2BF89E1-4A5C-F947-A0CB-20A8F825BF3D}" srcOrd="0" destOrd="2" presId="urn:microsoft.com/office/officeart/2005/8/layout/vList2"/>
    <dgm:cxn modelId="{68DD0E80-8EB1-4C96-8431-0320A1A73AD2}" srcId="{FBE6092F-4D58-4EFB-9EFB-36E42B47253F}" destId="{CEC97C2B-1DB7-4770-98CA-711EAC75433F}" srcOrd="0" destOrd="0" parTransId="{1C1BD717-4ADC-4151-853A-C1610DAD0117}" sibTransId="{570C74EC-3635-4F1C-98F8-380483AD33CC}"/>
    <dgm:cxn modelId="{94FB73B0-A328-415D-992D-B8C94F2D8D8C}" srcId="{CBE7E083-99D2-497D-B9DF-63CC46724285}" destId="{C51F3E53-171B-4A0C-A886-9C4EB4DE13E5}" srcOrd="1" destOrd="0" parTransId="{5DBA8DC8-D5BF-4AC6-BAC2-C4DC32371721}" sibTransId="{A55C3CFB-D6A1-446C-B7CC-4802A4E6954F}"/>
    <dgm:cxn modelId="{4442C7DA-B7DE-FB40-8B07-08974598618B}" type="presOf" srcId="{C51F3E53-171B-4A0C-A886-9C4EB4DE13E5}" destId="{2308BDA0-F2BF-094A-B943-E25B1BECAD04}" srcOrd="0" destOrd="0" presId="urn:microsoft.com/office/officeart/2005/8/layout/vList2"/>
    <dgm:cxn modelId="{5074B5FA-90B7-1944-8A53-31E7A12E492F}" type="presOf" srcId="{CEC97C2B-1DB7-4770-98CA-711EAC75433F}" destId="{D2BF89E1-4A5C-F947-A0CB-20A8F825BF3D}" srcOrd="0" destOrd="0" presId="urn:microsoft.com/office/officeart/2005/8/layout/vList2"/>
    <dgm:cxn modelId="{B8A4E8FB-E37B-444F-BEF2-72D3B8CF561D}" type="presOf" srcId="{266BAB0E-56F8-4EA2-8989-F24A9EDD6AD8}" destId="{C9FF534D-DED5-C941-8F1C-38812A11568C}" srcOrd="0" destOrd="0" presId="urn:microsoft.com/office/officeart/2005/8/layout/vList2"/>
    <dgm:cxn modelId="{E12159FD-6CDB-405D-8D57-8A6EBA01A64D}" srcId="{C51F3E53-171B-4A0C-A886-9C4EB4DE13E5}" destId="{266BAB0E-56F8-4EA2-8989-F24A9EDD6AD8}" srcOrd="0" destOrd="0" parTransId="{EDCBABE9-2B5C-41A2-8646-CD6050E7B199}" sibTransId="{1AFFC418-A02A-4FC7-BFBB-51FB4F78DCFC}"/>
    <dgm:cxn modelId="{68319C3B-1DD5-9542-9F55-2D3CA07C1FF1}" type="presParOf" srcId="{FBB4301B-2D01-A74F-BCD5-5B1FEBE6ACC9}" destId="{5AF5B288-F9C5-3843-B005-B3A32891EFE9}" srcOrd="0" destOrd="0" presId="urn:microsoft.com/office/officeart/2005/8/layout/vList2"/>
    <dgm:cxn modelId="{8754DE89-682E-4A45-89EA-EC5D0950637C}" type="presParOf" srcId="{FBB4301B-2D01-A74F-BCD5-5B1FEBE6ACC9}" destId="{D2BF89E1-4A5C-F947-A0CB-20A8F825BF3D}" srcOrd="1" destOrd="0" presId="urn:microsoft.com/office/officeart/2005/8/layout/vList2"/>
    <dgm:cxn modelId="{ACDFCDE2-D5F2-F24F-A573-7F9DBD629AD9}" type="presParOf" srcId="{FBB4301B-2D01-A74F-BCD5-5B1FEBE6ACC9}" destId="{2308BDA0-F2BF-094A-B943-E25B1BECAD04}" srcOrd="2" destOrd="0" presId="urn:microsoft.com/office/officeart/2005/8/layout/vList2"/>
    <dgm:cxn modelId="{33606320-86C3-EB4C-9592-911B101225F0}" type="presParOf" srcId="{FBB4301B-2D01-A74F-BCD5-5B1FEBE6ACC9}" destId="{C9FF534D-DED5-C941-8F1C-38812A1156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90D56-AD4F-5C40-81B4-D8E2195372C6}">
      <dsp:nvSpPr>
        <dsp:cNvPr id="0" name=""/>
        <dsp:cNvSpPr/>
      </dsp:nvSpPr>
      <dsp:spPr>
        <a:xfrm>
          <a:off x="7679332" y="56547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Data Collection </a:t>
          </a:r>
          <a:endParaRPr lang="en-US" sz="1500" kern="1200"/>
        </a:p>
      </dsp:txBody>
      <dsp:txXfrm>
        <a:off x="7883108" y="260323"/>
        <a:ext cx="983916" cy="983916"/>
      </dsp:txXfrm>
    </dsp:sp>
    <dsp:sp modelId="{B12608DD-A58C-9046-B4BC-991DAAF4BF6A}">
      <dsp:nvSpPr>
        <dsp:cNvPr id="0" name=""/>
        <dsp:cNvSpPr/>
      </dsp:nvSpPr>
      <dsp:spPr>
        <a:xfrm rot="2824845">
          <a:off x="8896499" y="1286318"/>
          <a:ext cx="387013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915020" y="1337730"/>
        <a:ext cx="270909" cy="281772"/>
      </dsp:txXfrm>
    </dsp:sp>
    <dsp:sp modelId="{8EBAD0CF-BA85-E64B-80F0-9A1DDD970526}">
      <dsp:nvSpPr>
        <dsp:cNvPr id="0" name=""/>
        <dsp:cNvSpPr/>
      </dsp:nvSpPr>
      <dsp:spPr>
        <a:xfrm>
          <a:off x="9124128" y="1610285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→ Processing</a:t>
          </a:r>
          <a:endParaRPr lang="en-US" sz="1500" kern="1200" dirty="0"/>
        </a:p>
      </dsp:txBody>
      <dsp:txXfrm>
        <a:off x="9327904" y="1814061"/>
        <a:ext cx="983916" cy="983916"/>
      </dsp:txXfrm>
    </dsp:sp>
    <dsp:sp modelId="{C9D564B9-865E-894E-B60D-CF5FEF0527DD}">
      <dsp:nvSpPr>
        <dsp:cNvPr id="0" name=""/>
        <dsp:cNvSpPr/>
      </dsp:nvSpPr>
      <dsp:spPr>
        <a:xfrm rot="8370543">
          <a:off x="8991657" y="2671572"/>
          <a:ext cx="250091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9057700" y="2741137"/>
        <a:ext cx="175064" cy="281772"/>
      </dsp:txXfrm>
    </dsp:sp>
    <dsp:sp modelId="{C60BECD5-3CAA-E54B-9338-64F5974968AB}">
      <dsp:nvSpPr>
        <dsp:cNvPr id="0" name=""/>
        <dsp:cNvSpPr/>
      </dsp:nvSpPr>
      <dsp:spPr>
        <a:xfrm>
          <a:off x="7707042" y="2820203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→ Analysis </a:t>
          </a:r>
          <a:endParaRPr lang="en-US" sz="1500" kern="1200"/>
        </a:p>
      </dsp:txBody>
      <dsp:txXfrm>
        <a:off x="7910818" y="3023979"/>
        <a:ext cx="983916" cy="983916"/>
      </dsp:txXfrm>
    </dsp:sp>
    <dsp:sp modelId="{175341CA-1039-7143-B243-6926A2E03F32}">
      <dsp:nvSpPr>
        <dsp:cNvPr id="0" name=""/>
        <dsp:cNvSpPr/>
      </dsp:nvSpPr>
      <dsp:spPr>
        <a:xfrm rot="13379287">
          <a:off x="7537990" y="2616865"/>
          <a:ext cx="304314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7617028" y="2741913"/>
        <a:ext cx="213020" cy="281772"/>
      </dsp:txXfrm>
    </dsp:sp>
    <dsp:sp modelId="{F8228C71-9D57-B64C-ADFF-9319A9E7A614}">
      <dsp:nvSpPr>
        <dsp:cNvPr id="0" name=""/>
        <dsp:cNvSpPr/>
      </dsp:nvSpPr>
      <dsp:spPr>
        <a:xfrm>
          <a:off x="6269182" y="1479934"/>
          <a:ext cx="1391468" cy="13914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→ Decision-Making</a:t>
          </a:r>
          <a:endParaRPr lang="en-US" sz="1500" kern="1200" dirty="0"/>
        </a:p>
      </dsp:txBody>
      <dsp:txXfrm>
        <a:off x="6472958" y="1683710"/>
        <a:ext cx="983916" cy="983916"/>
      </dsp:txXfrm>
    </dsp:sp>
    <dsp:sp modelId="{019E8F98-D94E-594D-B77B-2FF8053E5701}">
      <dsp:nvSpPr>
        <dsp:cNvPr id="0" name=""/>
        <dsp:cNvSpPr/>
      </dsp:nvSpPr>
      <dsp:spPr>
        <a:xfrm rot="18883940">
          <a:off x="7501305" y="1235688"/>
          <a:ext cx="324448" cy="469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515720" y="1364185"/>
        <a:ext cx="227114" cy="281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BF825-FF01-4ABF-BE46-45C3C69D0D8B}">
      <dsp:nvSpPr>
        <dsp:cNvPr id="0" name=""/>
        <dsp:cNvSpPr/>
      </dsp:nvSpPr>
      <dsp:spPr>
        <a:xfrm>
          <a:off x="0" y="571"/>
          <a:ext cx="5915891" cy="13363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96557-A1B9-4848-BE80-72A452A1561B}">
      <dsp:nvSpPr>
        <dsp:cNvPr id="0" name=""/>
        <dsp:cNvSpPr/>
      </dsp:nvSpPr>
      <dsp:spPr>
        <a:xfrm>
          <a:off x="404231" y="301239"/>
          <a:ext cx="734966" cy="734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E44DB-F525-49C3-AF4C-CEC6BEE30908}">
      <dsp:nvSpPr>
        <dsp:cNvPr id="0" name=""/>
        <dsp:cNvSpPr/>
      </dsp:nvSpPr>
      <dsp:spPr>
        <a:xfrm>
          <a:off x="1543430" y="571"/>
          <a:ext cx="4372460" cy="13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425" tIns="141425" rIns="141425" bIns="1414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Clinical data analysts collect, process, and analyze clinical data from trials, patient records, and research studies.</a:t>
          </a:r>
          <a:endParaRPr lang="en-US" sz="1700" kern="1200"/>
        </a:p>
      </dsp:txBody>
      <dsp:txXfrm>
        <a:off x="1543430" y="571"/>
        <a:ext cx="4372460" cy="1336303"/>
      </dsp:txXfrm>
    </dsp:sp>
    <dsp:sp modelId="{A247F0FA-A0DE-4EDB-81CF-245E834CEF76}">
      <dsp:nvSpPr>
        <dsp:cNvPr id="0" name=""/>
        <dsp:cNvSpPr/>
      </dsp:nvSpPr>
      <dsp:spPr>
        <a:xfrm>
          <a:off x="0" y="1670950"/>
          <a:ext cx="5915891" cy="13363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2FEE-4AC8-43E1-B11E-B91913F153BE}">
      <dsp:nvSpPr>
        <dsp:cNvPr id="0" name=""/>
        <dsp:cNvSpPr/>
      </dsp:nvSpPr>
      <dsp:spPr>
        <a:xfrm>
          <a:off x="404231" y="1971618"/>
          <a:ext cx="734966" cy="734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F27F1-2B9B-4CF8-914A-D91D4727188F}">
      <dsp:nvSpPr>
        <dsp:cNvPr id="0" name=""/>
        <dsp:cNvSpPr/>
      </dsp:nvSpPr>
      <dsp:spPr>
        <a:xfrm>
          <a:off x="1543430" y="1670950"/>
          <a:ext cx="4372460" cy="13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425" tIns="141425" rIns="141425" bIns="1414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Their work ensures data accuracy and provides insights that support healthcare decisions and improve patient outcomes.</a:t>
          </a:r>
          <a:endParaRPr lang="en-US" sz="1700" kern="1200"/>
        </a:p>
      </dsp:txBody>
      <dsp:txXfrm>
        <a:off x="1543430" y="1670950"/>
        <a:ext cx="4372460" cy="1336303"/>
      </dsp:txXfrm>
    </dsp:sp>
    <dsp:sp modelId="{EADE8CE4-4A8F-466B-81BB-8642178C4E91}">
      <dsp:nvSpPr>
        <dsp:cNvPr id="0" name=""/>
        <dsp:cNvSpPr/>
      </dsp:nvSpPr>
      <dsp:spPr>
        <a:xfrm>
          <a:off x="0" y="3341329"/>
          <a:ext cx="5915891" cy="13363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B7833-EC12-4FB3-B87A-94151BD2D562}">
      <dsp:nvSpPr>
        <dsp:cNvPr id="0" name=""/>
        <dsp:cNvSpPr/>
      </dsp:nvSpPr>
      <dsp:spPr>
        <a:xfrm>
          <a:off x="404231" y="3641997"/>
          <a:ext cx="734966" cy="734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A279C-FB28-4C2C-83FA-F9DAF20B5453}">
      <dsp:nvSpPr>
        <dsp:cNvPr id="0" name=""/>
        <dsp:cNvSpPr/>
      </dsp:nvSpPr>
      <dsp:spPr>
        <a:xfrm>
          <a:off x="1543430" y="3341329"/>
          <a:ext cx="4372460" cy="1336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425" tIns="141425" rIns="141425" bIns="14142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Requires proficiency in statistical tools, data visualization, and knowledge of healthcare systems and regulations.</a:t>
          </a:r>
          <a:endParaRPr lang="en-US" sz="1700" kern="1200"/>
        </a:p>
      </dsp:txBody>
      <dsp:txXfrm>
        <a:off x="1543430" y="3341329"/>
        <a:ext cx="4372460" cy="1336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4437D-11D3-0E40-AAA7-9FFF6C80937A}">
      <dsp:nvSpPr>
        <dsp:cNvPr id="0" name=""/>
        <dsp:cNvSpPr/>
      </dsp:nvSpPr>
      <dsp:spPr>
        <a:xfrm>
          <a:off x="0" y="379039"/>
          <a:ext cx="6666833" cy="1360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Avoiding biased job selection; focusing on diverse postings.</a:t>
          </a:r>
          <a:endParaRPr lang="en-US" sz="2400" kern="1200"/>
        </a:p>
      </dsp:txBody>
      <dsp:txXfrm>
        <a:off x="0" y="379039"/>
        <a:ext cx="6666833" cy="1360799"/>
      </dsp:txXfrm>
    </dsp:sp>
    <dsp:sp modelId="{C9DCFC36-1ABC-EC47-91F2-D2066D508A25}">
      <dsp:nvSpPr>
        <dsp:cNvPr id="0" name=""/>
        <dsp:cNvSpPr/>
      </dsp:nvSpPr>
      <dsp:spPr>
        <a:xfrm>
          <a:off x="333341" y="2479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Ethical Issues</a:t>
          </a:r>
          <a:endParaRPr lang="en-US" sz="2400" kern="1200"/>
        </a:p>
      </dsp:txBody>
      <dsp:txXfrm>
        <a:off x="367926" y="59384"/>
        <a:ext cx="4597613" cy="639310"/>
      </dsp:txXfrm>
    </dsp:sp>
    <dsp:sp modelId="{6006064B-1FD2-B549-94AE-DA94A22BB9B6}">
      <dsp:nvSpPr>
        <dsp:cNvPr id="0" name=""/>
        <dsp:cNvSpPr/>
      </dsp:nvSpPr>
      <dsp:spPr>
        <a:xfrm>
          <a:off x="0" y="2223679"/>
          <a:ext cx="6666833" cy="1360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Compliance with web scraping laws &amp; site policies.</a:t>
          </a:r>
          <a:endParaRPr lang="en-US" sz="2400" kern="1200"/>
        </a:p>
      </dsp:txBody>
      <dsp:txXfrm>
        <a:off x="0" y="2223679"/>
        <a:ext cx="6666833" cy="1360799"/>
      </dsp:txXfrm>
    </dsp:sp>
    <dsp:sp modelId="{50F64F47-26B8-8048-826C-67B21BC3A657}">
      <dsp:nvSpPr>
        <dsp:cNvPr id="0" name=""/>
        <dsp:cNvSpPr/>
      </dsp:nvSpPr>
      <dsp:spPr>
        <a:xfrm>
          <a:off x="333341" y="186944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Legal Concerns</a:t>
          </a:r>
          <a:endParaRPr lang="en-US" sz="2400" kern="1200"/>
        </a:p>
      </dsp:txBody>
      <dsp:txXfrm>
        <a:off x="367926" y="1904025"/>
        <a:ext cx="4597613" cy="639310"/>
      </dsp:txXfrm>
    </dsp:sp>
    <dsp:sp modelId="{48974A4A-C5A4-4349-A2E8-03DB7DD4A6AE}">
      <dsp:nvSpPr>
        <dsp:cNvPr id="0" name=""/>
        <dsp:cNvSpPr/>
      </dsp:nvSpPr>
      <dsp:spPr>
        <a:xfrm>
          <a:off x="0" y="4068319"/>
          <a:ext cx="6666833" cy="1360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Bridging the gap between academic training &amp; industry demand.</a:t>
          </a:r>
          <a:endParaRPr lang="en-US" sz="2400" kern="1200"/>
        </a:p>
      </dsp:txBody>
      <dsp:txXfrm>
        <a:off x="0" y="4068319"/>
        <a:ext cx="6666833" cy="1360799"/>
      </dsp:txXfrm>
    </dsp:sp>
    <dsp:sp modelId="{C2D2D01C-62D8-EA46-BF2F-E10AF9C95EE3}">
      <dsp:nvSpPr>
        <dsp:cNvPr id="0" name=""/>
        <dsp:cNvSpPr/>
      </dsp:nvSpPr>
      <dsp:spPr>
        <a:xfrm>
          <a:off x="333341" y="3714079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Societal Impact</a:t>
          </a:r>
          <a:endParaRPr lang="en-US" sz="2400" kern="1200"/>
        </a:p>
      </dsp:txBody>
      <dsp:txXfrm>
        <a:off x="367926" y="3748664"/>
        <a:ext cx="4597613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5B288-F9C5-3843-B005-B3A32891EFE9}">
      <dsp:nvSpPr>
        <dsp:cNvPr id="0" name=""/>
        <dsp:cNvSpPr/>
      </dsp:nvSpPr>
      <dsp:spPr>
        <a:xfrm>
          <a:off x="0" y="54702"/>
          <a:ext cx="6666833" cy="8108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Summary of Findings:</a:t>
          </a:r>
          <a:endParaRPr lang="en-US" sz="3300" kern="1200"/>
        </a:p>
      </dsp:txBody>
      <dsp:txXfrm>
        <a:off x="39580" y="94282"/>
        <a:ext cx="6587673" cy="731650"/>
      </dsp:txXfrm>
    </dsp:sp>
    <dsp:sp modelId="{D2BF89E1-4A5C-F947-A0CB-20A8F825BF3D}">
      <dsp:nvSpPr>
        <dsp:cNvPr id="0" name=""/>
        <dsp:cNvSpPr/>
      </dsp:nvSpPr>
      <dsp:spPr>
        <a:xfrm>
          <a:off x="0" y="865512"/>
          <a:ext cx="6666833" cy="24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0" i="0" kern="1200"/>
            <a:t>SQL, Python, and Tableau dominate skill requirements.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0" i="0" kern="1200"/>
            <a:t>Soft skills like communication &amp; teamwork are essential.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0" i="0" kern="1200"/>
            <a:t>Clustering shows distinct industry preferences.</a:t>
          </a:r>
          <a:endParaRPr lang="en-US" sz="2600" kern="1200"/>
        </a:p>
      </dsp:txBody>
      <dsp:txXfrm>
        <a:off x="0" y="865512"/>
        <a:ext cx="6666833" cy="2459160"/>
      </dsp:txXfrm>
    </dsp:sp>
    <dsp:sp modelId="{2308BDA0-F2BF-094A-B943-E25B1BECAD04}">
      <dsp:nvSpPr>
        <dsp:cNvPr id="0" name=""/>
        <dsp:cNvSpPr/>
      </dsp:nvSpPr>
      <dsp:spPr>
        <a:xfrm>
          <a:off x="0" y="3324672"/>
          <a:ext cx="6666833" cy="81081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Future Work:</a:t>
          </a:r>
          <a:endParaRPr lang="en-US" sz="3300" kern="1200"/>
        </a:p>
      </dsp:txBody>
      <dsp:txXfrm>
        <a:off x="39580" y="3364252"/>
        <a:ext cx="6587673" cy="731650"/>
      </dsp:txXfrm>
    </dsp:sp>
    <dsp:sp modelId="{C9FF534D-DED5-C941-8F1C-38812A11568C}">
      <dsp:nvSpPr>
        <dsp:cNvPr id="0" name=""/>
        <dsp:cNvSpPr/>
      </dsp:nvSpPr>
      <dsp:spPr>
        <a:xfrm>
          <a:off x="0" y="4135482"/>
          <a:ext cx="6666833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0" i="0" kern="1200"/>
            <a:t>Expanding dataset to include multiple years.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0" i="0" kern="1200"/>
            <a:t>Applying NLP to refine skill extraction.</a:t>
          </a:r>
          <a:endParaRPr lang="en-US" sz="2600" kern="1200"/>
        </a:p>
      </dsp:txBody>
      <dsp:txXfrm>
        <a:off x="0" y="4135482"/>
        <a:ext cx="6666833" cy="1263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ACD0-C5CD-9F16-E945-84BD7DF94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DFBF7-8AFB-C5AF-AB97-024CA5F51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1B7DB-2D64-E5BB-3266-F3CB41F99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8670-4C6B-BD74-215F-91DCC86A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F416-5F84-660C-19EC-CBE1F053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109D-4E06-8E35-DEDA-8C3C871C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52546-055E-93EE-6BC7-A0799DF33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04D4-DB7D-7A30-2182-F2B5CAFF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3795-3BA6-3B30-01C7-A2E97644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E8A6-5AAA-6363-99A7-316CC71A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8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90743-7CFF-3CF2-6F95-7FB67674F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44228-5011-2D7A-0E48-B292A7CE8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EFD0-3D06-0ED9-CBF0-228BA486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86F7A-9E27-0050-78B2-6B191254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426C-AE32-7005-A9CD-055D64F4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637D-C130-DBDD-E62D-AF109F09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6D69-8D74-08AB-CD19-62D4938B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65A3-B6A0-A4B9-2C20-CE7B7D7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2BFF-8165-7317-CBB8-42DFF6D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755A6-4955-E8DC-FDDB-CF452622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3C44-5B37-BA76-E30D-FA21F455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2503A-5662-BB0E-9AB2-0F2D22F4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975-303C-AB1F-60E4-8BB9C4E7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99D76-D5DD-8E19-FB06-6AD05922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7ABE1-D3EC-9E73-D597-69268516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E310-8DF6-4222-B491-AD9516E2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709F3-70A7-F77E-8C56-EC2FF8D1D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A5355-2184-2C5F-0E56-0E405AA4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22059-9455-BB8D-A754-EA026C68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43DD8-6C15-D14C-38B9-DD7D05FC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5B2AC-5B6D-51CE-74F3-71B0E541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C062-EB9B-22FE-A88A-1A021B33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B2F7-3C5C-38E9-A2BA-3B099085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37930-9D0E-D5CF-B276-606B42FD2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9F1E-F251-1B1F-FC1A-602B6E78B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E3CFD-C1BF-207A-67E9-8F88E632C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845E7-5F55-D57E-C536-865C7636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AB2D3-9F9F-5ED4-8360-9645AD7A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997E5-4862-B8B6-464D-708164B1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3252-21F2-0F0E-799B-61631775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2F777-B2FB-3D81-F593-10C0C53A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F9CB9-8B0B-EA9E-3123-04036CBF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80B3F-E30D-D9D8-AC30-B23C3D92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66893-05E3-7317-8608-EC2F998A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1D023-E4EA-723E-F3EC-D4D9C033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31627-EC16-A035-230B-384504C8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6A98-0DF2-B9AA-E848-82F511D7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8BC0-8BE9-CC91-C44E-FE58C9334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E61FF-AA0C-DD15-5FA6-AD25948EF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0168D-4098-5099-1184-FF10F2FB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D786F-31AB-B81B-79CB-010AAEF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11BD-F87C-8CEF-8029-C45E381C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A583-9434-3B33-DE83-AF43E6F8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7EA64-E3A5-88FC-AC8A-5F898F02A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81B2-A14E-69C6-4B2F-E86C4E3C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112E-67B3-0C3A-7250-6F39363F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03A89-91AE-3C6F-4022-D2EF47E0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FF896-94AF-6076-CA54-B74F266B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984D8-99A1-07AD-DBC2-40141720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4FBA-A08C-28F5-5950-90E7BE6D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C3AC-7321-B179-B0E9-8341A9C29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5CC56-5D15-9242-87F0-23838D9F63FA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A8E9-630B-0E0F-0BF0-362AACC29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CFECD-19D5-798D-1BA3-575A92631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8D651-55F5-2446-9278-6580CF054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medical interface with a human body and medical information&#10;&#10;AI-generated content may be incorrect.">
            <a:extLst>
              <a:ext uri="{FF2B5EF4-FFF2-40B4-BE49-F238E27FC236}">
                <a16:creationId xmlns:a16="http://schemas.microsoft.com/office/drawing/2014/main" id="{B753A04D-DD22-7785-1B53-8E2C12D5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6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9F89C-574D-4657-1CBF-32CEF5B81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analyst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D8ECF-94C5-321A-4870-4253FF4BA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33003" y="5141026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           </a:t>
            </a:r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 Semma</a:t>
            </a:r>
          </a:p>
          <a:p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Data 400 mini project</a:t>
            </a:r>
          </a:p>
          <a:p>
            <a:r>
              <a:rPr lang="en-US" sz="2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02/19/2024  </a:t>
            </a:r>
          </a:p>
        </p:txBody>
      </p:sp>
    </p:spTree>
    <p:extLst>
      <p:ext uri="{BB962C8B-B14F-4D97-AF65-F5344CB8AC3E}">
        <p14:creationId xmlns:p14="http://schemas.microsoft.com/office/powerpoint/2010/main" val="318847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EE5F-660E-8CA0-7F90-1E7B04CA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3700" b="1" i="0" u="none" strike="noStrike">
                <a:effectLst/>
              </a:rPr>
              <a:t>Implications for Stakeholders</a:t>
            </a:r>
            <a:br>
              <a:rPr lang="en-US" sz="3700" b="0" i="0" u="none" strike="noStrike">
                <a:effectLst/>
              </a:rPr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07DA-1B40-80F6-40D6-40B552FC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100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Seekers:</a:t>
            </a:r>
            <a:endParaRPr lang="en-US" sz="11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resumes based on skill demand.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technical skillset with SQL, Python, visualization tools.</a:t>
            </a:r>
          </a:p>
          <a:p>
            <a:pPr marL="0" indent="0">
              <a:buNone/>
            </a:pPr>
            <a:r>
              <a:rPr lang="en-US" sz="1100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Employers:</a:t>
            </a:r>
            <a:endParaRPr lang="en-US" sz="11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 job descriptions with actual industry needs.</a:t>
            </a:r>
          </a:p>
          <a:p>
            <a:r>
              <a:rPr lang="en-US" sz="11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 </a:t>
            </a:r>
            <a:r>
              <a:rPr lang="en-US" sz="1100" b="1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hiring manage</a:t>
            </a:r>
            <a:r>
              <a:rPr lang="en-US" sz="11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r, scraping job postings from your competitors lets you see their salary ranges.</a:t>
            </a:r>
          </a:p>
          <a:p>
            <a:r>
              <a:rPr lang="en-US" sz="11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this to ensure your compensation packages remain attractive.</a:t>
            </a:r>
          </a:p>
          <a:p>
            <a:r>
              <a:rPr lang="en-US" sz="11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 </a:t>
            </a:r>
            <a:r>
              <a:rPr lang="en-US" sz="1100" b="1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</a:t>
            </a:r>
            <a:r>
              <a:rPr lang="en-US" sz="11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web scraping job postings reveal that Python, Excel, SQL, and Tableau are the top three most in-demand skills for data analysts.</a:t>
            </a:r>
          </a:p>
          <a:p>
            <a:r>
              <a:rPr lang="en-US" sz="1100" b="0" i="1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Tailor your resume and skill development accordingly.</a:t>
            </a:r>
          </a:p>
          <a:p>
            <a:pPr marL="457200" lvl="1" indent="0">
              <a:buNone/>
            </a:pPr>
            <a:endParaRPr lang="en-US" sz="11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Educators:</a:t>
            </a:r>
            <a:endParaRPr lang="en-US" sz="1100" b="0" i="0" u="none" strike="noStrike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Revise curriculums to emphasize trending skills.</a:t>
            </a:r>
          </a:p>
          <a:p>
            <a:endParaRPr lang="en-US" sz="11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B1A81A-E8C3-F0BA-E1D6-D327BA21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282" y="2405894"/>
            <a:ext cx="5315189" cy="15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8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A71EA-F2C7-95D3-BC7C-71F52564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 b="1" i="0" u="none" strike="noStrike">
                <a:solidFill>
                  <a:srgbClr val="FFFFFF"/>
                </a:solidFill>
                <a:effectLst/>
              </a:rPr>
              <a:t>Ethical, Legal, and Societal Considerations</a:t>
            </a:r>
            <a:br>
              <a:rPr lang="en-US" sz="3400" b="0" i="0" u="none" strike="noStrike">
                <a:solidFill>
                  <a:srgbClr val="FFFFFF"/>
                </a:solidFill>
                <a:effectLst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4E45D-40DB-F55C-2538-83539BFFB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62555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0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36AF7-52C8-1C6D-6573-E12C2618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i="0" u="none" strike="noStrike">
                <a:solidFill>
                  <a:srgbClr val="FFFFFF"/>
                </a:solidFill>
                <a:effectLst/>
              </a:rPr>
              <a:t>Conclusion &amp; Next Steps</a:t>
            </a:r>
            <a:br>
              <a:rPr lang="en-US" sz="4000" b="0" i="0" u="none" strike="noStrike">
                <a:solidFill>
                  <a:srgbClr val="FFFFFF"/>
                </a:solidFill>
                <a:effectLst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A86641-FA8A-2F0A-41F2-9507066B2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2883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785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A7672-A27E-3A54-7950-04D9D4AA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E04FF2-3C0C-B7F6-F6A1-C2E6D062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most frequently listed technical and soft skills in clinical data analyst job descriptions?</a:t>
            </a:r>
            <a:endParaRPr lang="en-US" sz="200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skills helps job seekers, employers, and educators align with industry expectations.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7467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C72E-1E6F-1B7F-7BC4-BE4167B0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17319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9860885-5079-FBD1-EF4C-3A12A0D65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643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58476CB7-7846-4F1B-23EB-943D551BB21A}"/>
              </a:ext>
            </a:extLst>
          </p:cNvPr>
          <p:cNvGraphicFramePr/>
          <p:nvPr/>
        </p:nvGraphicFramePr>
        <p:xfrm>
          <a:off x="838200" y="1825625"/>
          <a:ext cx="5915891" cy="4678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1E3F563-9B35-0AF6-9C29-4328A25CEDDE}"/>
              </a:ext>
            </a:extLst>
          </p:cNvPr>
          <p:cNvSpPr txBox="1"/>
          <p:nvPr/>
        </p:nvSpPr>
        <p:spPr>
          <a:xfrm>
            <a:off x="651164" y="1204158"/>
            <a:ext cx="677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How do hospitals decide which treatments are most effective?</a:t>
            </a:r>
            <a:r>
              <a:rPr lang="en-US" b="1" dirty="0">
                <a:effectLst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15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4EB9-6096-B94E-754C-7FCBA410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Clinical Data Analysis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pic>
        <p:nvPicPr>
          <p:cNvPr id="5" name="Content Placeholder 4" descr="A screenshot of a data analysis dashboard&#10;&#10;AI-generated content may be incorrect.">
            <a:extLst>
              <a:ext uri="{FF2B5EF4-FFF2-40B4-BE49-F238E27FC236}">
                <a16:creationId xmlns:a16="http://schemas.microsoft.com/office/drawing/2014/main" id="{68A27020-362F-B89D-A7E4-D41C420BF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28" y="1253331"/>
            <a:ext cx="748727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1712F-31B8-F516-87D8-CF53EC708C82}"/>
              </a:ext>
            </a:extLst>
          </p:cNvPr>
          <p:cNvSpPr txBox="1"/>
          <p:nvPr/>
        </p:nvSpPr>
        <p:spPr>
          <a:xfrm>
            <a:off x="838200" y="5604669"/>
            <a:ext cx="7487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Clinical data analysts transform raw patient data into meaningful insights. This dashboard represents how data can be used to assess patient feedback, wait times, and satisfaction, supporting better healthcare decisions.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21342-E45D-CFE8-613D-5F8DFA7DEDC1}"/>
              </a:ext>
            </a:extLst>
          </p:cNvPr>
          <p:cNvSpPr txBox="1"/>
          <p:nvPr/>
        </p:nvSpPr>
        <p:spPr>
          <a:xfrm>
            <a:off x="8042564" y="1690688"/>
            <a:ext cx="3958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dashboard, we see different types of data visualizations: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breakdown of patient feedback by gender and satisfaction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wait times and visit lengths by department.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summary of patient counts per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7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8BDD4E-CA08-9409-AA57-B9DE18AD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23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 - Web Scraping Approach</a:t>
            </a:r>
            <a:br>
              <a:rPr lang="en-US" sz="23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Selenium &amp; </a:t>
            </a:r>
            <a:r>
              <a:rPr lang="en-US" sz="23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3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job description extraction.</a:t>
            </a:r>
            <a:br>
              <a:rPr lang="en-US" sz="2300" b="0" i="0" u="none" strike="noStrike" dirty="0">
                <a:solidFill>
                  <a:schemeClr val="bg1"/>
                </a:solidFill>
                <a:effectLst/>
              </a:rPr>
            </a:br>
            <a:endParaRPr lang="en-US" sz="23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7396357-4040-3B83-4575-B0B2ABF7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773035"/>
            <a:ext cx="10843065" cy="2954736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A41E639E-5B6A-02D1-5EFF-176453D81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Indeed blocks automated scraping; encountered CAPTCHA.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Resolved using rotating user agents &amp; delays.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230C5-72E7-FD32-62AA-CEF123A8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Alternative Approach - API vs Web Scraping</a:t>
            </a:r>
            <a:br>
              <a:rPr lang="en-US" sz="37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530962-118A-B954-A17D-078E2325F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23" y="2405894"/>
            <a:ext cx="5315189" cy="3535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Why Not Use an API?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45720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Indeed and LinkedIn restrict job data APIs.</a:t>
            </a:r>
          </a:p>
          <a:p>
            <a:pPr marL="45720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Web scraping allows us to extract real-time job descriptions.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Comparison of Methods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B0886D0-D330-A662-3F7E-3C8A38204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568453"/>
              </p:ext>
            </p:extLst>
          </p:nvPr>
        </p:nvGraphicFramePr>
        <p:xfrm>
          <a:off x="7075967" y="2324220"/>
          <a:ext cx="4170531" cy="224145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32203">
                  <a:extLst>
                    <a:ext uri="{9D8B030D-6E8A-4147-A177-3AD203B41FA5}">
                      <a16:colId xmlns:a16="http://schemas.microsoft.com/office/drawing/2014/main" val="1829297985"/>
                    </a:ext>
                  </a:extLst>
                </a:gridCol>
                <a:gridCol w="1509674">
                  <a:extLst>
                    <a:ext uri="{9D8B030D-6E8A-4147-A177-3AD203B41FA5}">
                      <a16:colId xmlns:a16="http://schemas.microsoft.com/office/drawing/2014/main" val="921340460"/>
                    </a:ext>
                  </a:extLst>
                </a:gridCol>
                <a:gridCol w="1228654">
                  <a:extLst>
                    <a:ext uri="{9D8B030D-6E8A-4147-A177-3AD203B41FA5}">
                      <a16:colId xmlns:a16="http://schemas.microsoft.com/office/drawing/2014/main" val="1403276402"/>
                    </a:ext>
                  </a:extLst>
                </a:gridCol>
              </a:tblGrid>
              <a:tr h="455499">
                <a:tc>
                  <a:txBody>
                    <a:bodyPr/>
                    <a:lstStyle/>
                    <a:p>
                      <a:r>
                        <a:rPr lang="en-US" sz="1900"/>
                        <a:t>Method</a:t>
                      </a:r>
                    </a:p>
                  </a:txBody>
                  <a:tcPr marL="128847" marR="128847" marT="64424" marB="64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Pros</a:t>
                      </a:r>
                    </a:p>
                  </a:txBody>
                  <a:tcPr marL="128847" marR="128847" marT="64424" marB="64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Cons</a:t>
                      </a:r>
                    </a:p>
                  </a:txBody>
                  <a:tcPr marL="128847" marR="128847" marT="64424" marB="64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19735"/>
                  </a:ext>
                </a:extLst>
              </a:tr>
              <a:tr h="1038804">
                <a:tc>
                  <a:txBody>
                    <a:bodyPr/>
                    <a:lstStyle/>
                    <a:p>
                      <a:r>
                        <a:rPr lang="en-US" sz="1900"/>
                        <a:t>Web Scraping</a:t>
                      </a:r>
                    </a:p>
                  </a:txBody>
                  <a:tcPr marL="128847" marR="128847" marT="64424" marB="64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Custom data extraction</a:t>
                      </a:r>
                    </a:p>
                  </a:txBody>
                  <a:tcPr marL="128847" marR="128847" marT="64424" marB="64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Can be blocked</a:t>
                      </a:r>
                    </a:p>
                  </a:txBody>
                  <a:tcPr marL="128847" marR="128847" marT="64424" marB="64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341621"/>
                  </a:ext>
                </a:extLst>
              </a:tr>
              <a:tr h="747152">
                <a:tc>
                  <a:txBody>
                    <a:bodyPr/>
                    <a:lstStyle/>
                    <a:p>
                      <a:r>
                        <a:rPr lang="en-US" sz="1900"/>
                        <a:t>API (if available)</a:t>
                      </a:r>
                    </a:p>
                  </a:txBody>
                  <a:tcPr marL="128847" marR="128847" marT="64424" marB="64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Structured &amp; reliable</a:t>
                      </a:r>
                    </a:p>
                  </a:txBody>
                  <a:tcPr marL="128847" marR="128847" marT="64424" marB="64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Limited access</a:t>
                      </a:r>
                    </a:p>
                  </a:txBody>
                  <a:tcPr marL="128847" marR="128847" marT="64424" marB="644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763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72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AA98B0-E998-7B38-AA5B-427DA55C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58" y="245099"/>
            <a:ext cx="532563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b="1" i="0" u="none" strike="noStrike" dirty="0">
                <a:solidFill>
                  <a:schemeClr val="bg1"/>
                </a:solidFill>
                <a:effectLst/>
              </a:rPr>
              <a:t>Data Processing &amp; Cleaning</a:t>
            </a:r>
            <a:br>
              <a:rPr lang="en-US" sz="4800" b="0" i="0" u="none" strike="noStrike" dirty="0">
                <a:solidFill>
                  <a:schemeClr val="bg1"/>
                </a:solidFill>
                <a:effectLst/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005B8FB-99EC-A7C3-1AAA-A8A6C81B2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" y="2162268"/>
            <a:ext cx="10843065" cy="222282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EAFE-5E2C-0AFE-AE82-9B85F5207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491" y="4734636"/>
            <a:ext cx="5008368" cy="1175023"/>
          </a:xfrm>
          <a:noFill/>
        </p:spPr>
        <p:txBody>
          <a:bodyPr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vs Actual Findings: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Expected: SQL, Python, R, Tableau.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Actual: Found additional keywords like "data modeling" and "ETL" indicating advanced skills.</a:t>
            </a:r>
          </a:p>
          <a:p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1E86D-1CC6-B9DB-D1D6-98BF6E72636B}"/>
              </a:ext>
            </a:extLst>
          </p:cNvPr>
          <p:cNvSpPr txBox="1"/>
          <p:nvPr/>
        </p:nvSpPr>
        <p:spPr>
          <a:xfrm>
            <a:off x="220924" y="1706351"/>
            <a:ext cx="4155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Skills from Job Descriptions: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FAC4D-AB71-EA47-6FEE-E9BA1AC5D50F}"/>
              </a:ext>
            </a:extLst>
          </p:cNvPr>
          <p:cNvSpPr txBox="1"/>
          <p:nvPr/>
        </p:nvSpPr>
        <p:spPr>
          <a:xfrm>
            <a:off x="308023" y="4450105"/>
            <a:ext cx="5479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u="none" strike="noStrike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Regex-based filtering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helps identify specific skills.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skill lists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allow automated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makes it easier to analyze trends later.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53419-64F2-FC02-0764-B31781C295CD}"/>
              </a:ext>
            </a:extLst>
          </p:cNvPr>
          <p:cNvSpPr txBox="1"/>
          <p:nvPr/>
        </p:nvSpPr>
        <p:spPr>
          <a:xfrm>
            <a:off x="6008874" y="518174"/>
            <a:ext cx="5724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📌</a:t>
            </a: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en-US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Cleaning Steps:</a:t>
            </a:r>
            <a:b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Removing HTML tags and special characters.</a:t>
            </a:r>
            <a:b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Standardizing text (lowercasing, removing extra spaces).</a:t>
            </a:r>
            <a:b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Filtering out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‘the’, ‘and’, ‘with’).</a:t>
            </a:r>
            <a:b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Extracting only relevant skill-related keywords.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8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3F4E-2D55-5D81-9001-32AE8F9D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Exploratory Data Analysis &amp; Clustering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A744-5078-3BA6-0340-8534700B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1354571"/>
            <a:ext cx="10515600" cy="2343727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Visualizing Skill Frequencies: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b="1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49DD874-F2DF-1527-23EB-DA3C7B984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5" y="1875755"/>
            <a:ext cx="7772400" cy="1822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424DB-1B91-7F17-8FDE-84022345ED4A}"/>
              </a:ext>
            </a:extLst>
          </p:cNvPr>
          <p:cNvSpPr txBox="1"/>
          <p:nvPr/>
        </p:nvSpPr>
        <p:spPr>
          <a:xfrm>
            <a:off x="838200" y="3698298"/>
            <a:ext cx="6124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Job Descriptions: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Used TF-IDF vectorization + K-Means clustering.</a:t>
            </a:r>
          </a:p>
          <a:p>
            <a:endParaRPr lang="en-US" dirty="0"/>
          </a:p>
        </p:txBody>
      </p:sp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7453C00-C4BE-DD6D-4003-E14D9A0A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1" y="4317809"/>
            <a:ext cx="7772400" cy="2371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969758-76B3-CFA2-9443-11DCED625CFD}"/>
              </a:ext>
            </a:extLst>
          </p:cNvPr>
          <p:cNvSpPr txBox="1"/>
          <p:nvPr/>
        </p:nvSpPr>
        <p:spPr>
          <a:xfrm>
            <a:off x="8347941" y="3698298"/>
            <a:ext cx="39468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1: Hospital-based roles (focus on EHR, regulatory compliance).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2: Pharma-related roles (strong on statistical modeling, R, SAS).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3: Tech roles (data engineering, cloud computing, SQL, Python).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5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53C04-1C60-D14A-2BC8-4A13591A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Tractable Data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41F12E-9DB6-2D60-4C18-AF4DADB4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7160" y="467208"/>
            <a:ext cx="377628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2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697</Words>
  <Application>Microsoft Macintosh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Clinical data analyst</vt:lpstr>
      <vt:lpstr>Research question</vt:lpstr>
      <vt:lpstr>Background </vt:lpstr>
      <vt:lpstr>Example of Clinical Data Analysis </vt:lpstr>
      <vt:lpstr>Data Retrieval - Web Scraping Approach  Tools Used: Selenium &amp; BeautifulSoup for job description extraction. </vt:lpstr>
      <vt:lpstr>Alternative Approach - API vs Web Scraping </vt:lpstr>
      <vt:lpstr>Data Processing &amp; Cleaning </vt:lpstr>
      <vt:lpstr>Exploratory Data Analysis &amp; Clustering </vt:lpstr>
      <vt:lpstr>Tractable Data</vt:lpstr>
      <vt:lpstr>Implications for Stakeholders </vt:lpstr>
      <vt:lpstr>Ethical, Legal, and Societal Considerations </vt:lpstr>
      <vt:lpstr>Conclusion &amp;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Semma, Rahma</dc:creator>
  <cp:lastModifiedBy>Semma, Rahma</cp:lastModifiedBy>
  <cp:revision>2</cp:revision>
  <dcterms:created xsi:type="dcterms:W3CDTF">2025-02-19T02:37:01Z</dcterms:created>
  <dcterms:modified xsi:type="dcterms:W3CDTF">2025-02-20T06:49:25Z</dcterms:modified>
</cp:coreProperties>
</file>