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56" r:id="rId2"/>
    <p:sldId id="257" r:id="rId3"/>
    <p:sldId id="258" r:id="rId4"/>
    <p:sldId id="262" r:id="rId5"/>
    <p:sldId id="259" r:id="rId6"/>
    <p:sldId id="260" r:id="rId7"/>
    <p:sldId id="264" r:id="rId8"/>
    <p:sldId id="267" r:id="rId9"/>
    <p:sldId id="279" r:id="rId10"/>
    <p:sldId id="266" r:id="rId11"/>
    <p:sldId id="286" r:id="rId12"/>
    <p:sldId id="287" r:id="rId13"/>
    <p:sldId id="271" r:id="rId14"/>
    <p:sldId id="278" r:id="rId15"/>
    <p:sldId id="283" r:id="rId16"/>
    <p:sldId id="272" r:id="rId17"/>
    <p:sldId id="284" r:id="rId18"/>
    <p:sldId id="274" r:id="rId19"/>
    <p:sldId id="285" r:id="rId20"/>
    <p:sldId id="270" r:id="rId21"/>
    <p:sldId id="265" r:id="rId22"/>
    <p:sldId id="268" r:id="rId23"/>
    <p:sldId id="276" r:id="rId24"/>
    <p:sldId id="28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21A00-0337-2C1C-5079-D8A5BBD00ED3}" v="159" dt="2025-02-10T19:11:58.956"/>
    <p1510:client id="{71E6F6A1-EB24-8C79-A9AF-5E0D96E437BF}" v="176" dt="2025-02-11T04:02:47.514"/>
    <p1510:client id="{7FCFF794-DC7F-3236-253F-CF52DA3818E9}" v="20" dt="2025-02-10T15:13:50.435"/>
    <p1510:client id="{8200D9FC-6731-16C0-2C86-8C7EE487134A}" v="4" dt="2025-02-10T23:45:10.095"/>
    <p1510:client id="{91360BA4-55C6-5331-58C1-A9229D7BE256}" v="331" dt="2025-02-11T02:38:37.688"/>
    <p1510:client id="{91D58113-AD35-B444-A0B6-010CE1B6A1C2}" v="1732" dt="2025-02-11T06:04:18.669"/>
    <p1510:client id="{9F4245BF-A720-5D7B-1A09-639DBE60871B}" v="160" dt="2025-02-11T02:35:56.726"/>
    <p1510:client id="{AE7514FA-FB63-F642-0494-621F6E9C7F52}" v="213" dt="2025-02-11T09:03:59.498"/>
    <p1510:client id="{CC541646-3EF8-6E46-08DC-61AF2D7BA3D1}" v="1139" dt="2025-02-10T22:47:55.586"/>
    <p1510:client id="{E0F0390A-C628-87E5-2C83-3C8320DAEA69}" v="28" dt="2025-02-11T05:45:13.935"/>
    <p1510:client id="{F3FFFBC9-9C66-43CE-F11E-4AD53AE75CFB}" v="1435" dt="2025-02-11T01:21:05.1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2"/>
    <p:restoredTop sz="94678"/>
  </p:normalViewPr>
  <p:slideViewPr>
    <p:cSldViewPr snapToGrid="0">
      <p:cViewPr>
        <p:scale>
          <a:sx n="98" d="100"/>
          <a:sy n="98" d="100"/>
        </p:scale>
        <p:origin x="248"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4C1711-FDE2-4600-8585-C86EFAEAE884}"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3BAAE324-990A-453A-AC6A-C2DD9D2133EC}">
      <dgm:prSet/>
      <dgm:spPr/>
      <dgm:t>
        <a:bodyPr/>
        <a:lstStyle/>
        <a:p>
          <a:r>
            <a:rPr lang="en-US"/>
            <a:t>Topic 1: Introduction to Database Systems, Jupyter Notebooks, GitHub </a:t>
          </a:r>
        </a:p>
      </dgm:t>
    </dgm:pt>
    <dgm:pt modelId="{045B7FC1-3531-4745-BA9A-82D811F73A54}" type="parTrans" cxnId="{9984F37C-A5BA-45CF-B666-82B159E3525E}">
      <dgm:prSet/>
      <dgm:spPr/>
      <dgm:t>
        <a:bodyPr/>
        <a:lstStyle/>
        <a:p>
          <a:endParaRPr lang="en-US"/>
        </a:p>
      </dgm:t>
    </dgm:pt>
    <dgm:pt modelId="{CCA9FE3E-A2BE-4E09-9139-745F6EAE203D}" type="sibTrans" cxnId="{9984F37C-A5BA-45CF-B666-82B159E3525E}">
      <dgm:prSet/>
      <dgm:spPr/>
      <dgm:t>
        <a:bodyPr/>
        <a:lstStyle/>
        <a:p>
          <a:endParaRPr lang="en-US"/>
        </a:p>
      </dgm:t>
    </dgm:pt>
    <dgm:pt modelId="{C59B9A10-C7EF-44D3-9F05-7CF756386D08}">
      <dgm:prSet/>
      <dgm:spPr/>
      <dgm:t>
        <a:bodyPr/>
        <a:lstStyle/>
        <a:p>
          <a:r>
            <a:rPr lang="en-US"/>
            <a:t>Topic 2: File systems and paths</a:t>
          </a:r>
        </a:p>
      </dgm:t>
    </dgm:pt>
    <dgm:pt modelId="{C8AA7717-A47A-432D-B402-A397879D30CD}" type="parTrans" cxnId="{AB52FC06-70F4-4F93-B7E5-7C93D31EA672}">
      <dgm:prSet/>
      <dgm:spPr/>
      <dgm:t>
        <a:bodyPr/>
        <a:lstStyle/>
        <a:p>
          <a:endParaRPr lang="en-US"/>
        </a:p>
      </dgm:t>
    </dgm:pt>
    <dgm:pt modelId="{9070E512-8F1C-4C89-96FB-2DF074BCAF73}" type="sibTrans" cxnId="{AB52FC06-70F4-4F93-B7E5-7C93D31EA672}">
      <dgm:prSet/>
      <dgm:spPr/>
      <dgm:t>
        <a:bodyPr/>
        <a:lstStyle/>
        <a:p>
          <a:endParaRPr lang="en-US"/>
        </a:p>
      </dgm:t>
    </dgm:pt>
    <dgm:pt modelId="{94ABA089-5DF9-4DAF-974C-BBC2224BFEDF}">
      <dgm:prSet/>
      <dgm:spPr/>
      <dgm:t>
        <a:bodyPr/>
        <a:lstStyle/>
        <a:p>
          <a:r>
            <a:rPr lang="en-US"/>
            <a:t>Topic 3: Introduction to Numpy</a:t>
          </a:r>
        </a:p>
      </dgm:t>
    </dgm:pt>
    <dgm:pt modelId="{2829B5CD-4CCA-4AAB-B0ED-B4611D020294}" type="parTrans" cxnId="{4A7CA1D5-D5F2-4125-A04F-5760B86EEA95}">
      <dgm:prSet/>
      <dgm:spPr/>
      <dgm:t>
        <a:bodyPr/>
        <a:lstStyle/>
        <a:p>
          <a:endParaRPr lang="en-US"/>
        </a:p>
      </dgm:t>
    </dgm:pt>
    <dgm:pt modelId="{FC3F26A6-FEAC-4545-B2A8-37B6FF117278}" type="sibTrans" cxnId="{4A7CA1D5-D5F2-4125-A04F-5760B86EEA95}">
      <dgm:prSet/>
      <dgm:spPr/>
      <dgm:t>
        <a:bodyPr/>
        <a:lstStyle/>
        <a:p>
          <a:endParaRPr lang="en-US"/>
        </a:p>
      </dgm:t>
    </dgm:pt>
    <dgm:pt modelId="{BDAA4705-45A1-4BA8-91FF-F53A290000B4}">
      <dgm:prSet/>
      <dgm:spPr/>
      <dgm:t>
        <a:bodyPr/>
        <a:lstStyle/>
        <a:p>
          <a:r>
            <a:rPr lang="en-US"/>
            <a:t>Topic 4: Introduction to Pandas </a:t>
          </a:r>
        </a:p>
      </dgm:t>
    </dgm:pt>
    <dgm:pt modelId="{261FB603-13DD-4A42-BF50-2F72FFA61077}" type="parTrans" cxnId="{9B0ADA56-B8E6-44C4-BEFA-D33EC67807DE}">
      <dgm:prSet/>
      <dgm:spPr/>
      <dgm:t>
        <a:bodyPr/>
        <a:lstStyle/>
        <a:p>
          <a:endParaRPr lang="en-US"/>
        </a:p>
      </dgm:t>
    </dgm:pt>
    <dgm:pt modelId="{E8901B36-1710-4CAD-9CCB-43323F2C175F}" type="sibTrans" cxnId="{9B0ADA56-B8E6-44C4-BEFA-D33EC67807DE}">
      <dgm:prSet/>
      <dgm:spPr/>
      <dgm:t>
        <a:bodyPr/>
        <a:lstStyle/>
        <a:p>
          <a:endParaRPr lang="en-US"/>
        </a:p>
      </dgm:t>
    </dgm:pt>
    <dgm:pt modelId="{35F58F02-0D0D-4F91-A100-42FF6D9B2E86}">
      <dgm:prSet/>
      <dgm:spPr/>
      <dgm:t>
        <a:bodyPr/>
        <a:lstStyle/>
        <a:p>
          <a:r>
            <a:rPr lang="en-US"/>
            <a:t>Topic 5: Visualization with Matplotlib</a:t>
          </a:r>
        </a:p>
      </dgm:t>
    </dgm:pt>
    <dgm:pt modelId="{D300907E-A617-4501-811C-E39B4A894A81}" type="parTrans" cxnId="{E83B6394-6814-477C-89C9-0681DE487B51}">
      <dgm:prSet/>
      <dgm:spPr/>
      <dgm:t>
        <a:bodyPr/>
        <a:lstStyle/>
        <a:p>
          <a:endParaRPr lang="en-US"/>
        </a:p>
      </dgm:t>
    </dgm:pt>
    <dgm:pt modelId="{2560E674-3BB7-4ADC-B61B-4A7EF836A7FB}" type="sibTrans" cxnId="{E83B6394-6814-477C-89C9-0681DE487B51}">
      <dgm:prSet/>
      <dgm:spPr/>
      <dgm:t>
        <a:bodyPr/>
        <a:lstStyle/>
        <a:p>
          <a:endParaRPr lang="en-US"/>
        </a:p>
      </dgm:t>
    </dgm:pt>
    <dgm:pt modelId="{85FAE3AC-DFB0-4E2F-8207-10ED33CC7386}">
      <dgm:prSet/>
      <dgm:spPr/>
      <dgm:t>
        <a:bodyPr/>
        <a:lstStyle/>
        <a:p>
          <a:r>
            <a:rPr lang="en-US"/>
            <a:t>Topic 6: Tabular Model</a:t>
          </a:r>
        </a:p>
      </dgm:t>
    </dgm:pt>
    <dgm:pt modelId="{1CF301AC-0CEF-4CCE-97B7-1D98B62C10A7}" type="parTrans" cxnId="{A120C69D-E47C-4AB9-9534-B61E3160B0AC}">
      <dgm:prSet/>
      <dgm:spPr/>
      <dgm:t>
        <a:bodyPr/>
        <a:lstStyle/>
        <a:p>
          <a:endParaRPr lang="en-US"/>
        </a:p>
      </dgm:t>
    </dgm:pt>
    <dgm:pt modelId="{DBB48E52-8D0E-466D-9282-C4C0CC7D834F}" type="sibTrans" cxnId="{A120C69D-E47C-4AB9-9534-B61E3160B0AC}">
      <dgm:prSet/>
      <dgm:spPr/>
      <dgm:t>
        <a:bodyPr/>
        <a:lstStyle/>
        <a:p>
          <a:endParaRPr lang="en-US"/>
        </a:p>
      </dgm:t>
    </dgm:pt>
    <dgm:pt modelId="{C6067BC1-8D67-49C3-9F51-4D20D039C8EF}">
      <dgm:prSet/>
      <dgm:spPr/>
      <dgm:t>
        <a:bodyPr/>
        <a:lstStyle/>
        <a:p>
          <a:r>
            <a:rPr lang="en-US"/>
            <a:t>Topic 7: Relational Models </a:t>
          </a:r>
        </a:p>
      </dgm:t>
    </dgm:pt>
    <dgm:pt modelId="{EB94E094-4103-430C-A948-BC9C74663D1A}" type="parTrans" cxnId="{E8BC95CF-5B02-461D-BDFC-04726BEF3674}">
      <dgm:prSet/>
      <dgm:spPr/>
      <dgm:t>
        <a:bodyPr/>
        <a:lstStyle/>
        <a:p>
          <a:endParaRPr lang="en-US"/>
        </a:p>
      </dgm:t>
    </dgm:pt>
    <dgm:pt modelId="{CF569B80-DE4C-4578-ADD4-2FFB959CF417}" type="sibTrans" cxnId="{E8BC95CF-5B02-461D-BDFC-04726BEF3674}">
      <dgm:prSet/>
      <dgm:spPr/>
      <dgm:t>
        <a:bodyPr/>
        <a:lstStyle/>
        <a:p>
          <a:endParaRPr lang="en-US"/>
        </a:p>
      </dgm:t>
    </dgm:pt>
    <dgm:pt modelId="{3FE7FD95-207D-4B40-B889-92A4FA1D97F5}">
      <dgm:prSet/>
      <dgm:spPr/>
      <dgm:t>
        <a:bodyPr/>
        <a:lstStyle/>
        <a:p>
          <a:r>
            <a:rPr lang="en-US"/>
            <a:t>Topic 8: Coding with Relational Models: SQL</a:t>
          </a:r>
        </a:p>
      </dgm:t>
    </dgm:pt>
    <dgm:pt modelId="{54C88DD3-13EB-424E-86B6-4FF81188B0FA}" type="parTrans" cxnId="{8CC5A67F-EDAE-4BEA-BD04-352C6B567CE5}">
      <dgm:prSet/>
      <dgm:spPr/>
      <dgm:t>
        <a:bodyPr/>
        <a:lstStyle/>
        <a:p>
          <a:endParaRPr lang="en-US"/>
        </a:p>
      </dgm:t>
    </dgm:pt>
    <dgm:pt modelId="{850CE8A7-E7AD-427C-B2EE-9BC2FF9E074D}" type="sibTrans" cxnId="{8CC5A67F-EDAE-4BEA-BD04-352C6B567CE5}">
      <dgm:prSet/>
      <dgm:spPr/>
      <dgm:t>
        <a:bodyPr/>
        <a:lstStyle/>
        <a:p>
          <a:endParaRPr lang="en-US"/>
        </a:p>
      </dgm:t>
    </dgm:pt>
    <dgm:pt modelId="{9D67F573-3EAC-49F1-B40C-B824A5709607}">
      <dgm:prSet/>
      <dgm:spPr/>
      <dgm:t>
        <a:bodyPr/>
        <a:lstStyle/>
        <a:p>
          <a:r>
            <a:rPr lang="en-US"/>
            <a:t>Topic 9: Hierarchical Model</a:t>
          </a:r>
        </a:p>
      </dgm:t>
    </dgm:pt>
    <dgm:pt modelId="{5C47FC45-DD62-4550-93B8-AD5DA119CEE7}" type="parTrans" cxnId="{683E442B-F123-44AF-BDD9-4B93F4B4CF20}">
      <dgm:prSet/>
      <dgm:spPr/>
      <dgm:t>
        <a:bodyPr/>
        <a:lstStyle/>
        <a:p>
          <a:endParaRPr lang="en-US"/>
        </a:p>
      </dgm:t>
    </dgm:pt>
    <dgm:pt modelId="{35583B19-0FC2-4E08-981F-513EFAB675A0}" type="sibTrans" cxnId="{683E442B-F123-44AF-BDD9-4B93F4B4CF20}">
      <dgm:prSet/>
      <dgm:spPr/>
      <dgm:t>
        <a:bodyPr/>
        <a:lstStyle/>
        <a:p>
          <a:endParaRPr lang="en-US"/>
        </a:p>
      </dgm:t>
    </dgm:pt>
    <dgm:pt modelId="{ABB6F242-6ADC-4F3E-B503-C58FACB121A9}">
      <dgm:prSet/>
      <dgm:spPr/>
      <dgm:t>
        <a:bodyPr/>
        <a:lstStyle/>
        <a:p>
          <a:r>
            <a:rPr lang="en-US"/>
            <a:t>Topic 10: Introduction to APIs and Web-scraping</a:t>
          </a:r>
        </a:p>
      </dgm:t>
    </dgm:pt>
    <dgm:pt modelId="{AFBE8285-F0E1-47D7-914C-AD1A6577DCE2}" type="parTrans" cxnId="{AE8AB00A-8AA4-478E-8516-FA6402E257A3}">
      <dgm:prSet/>
      <dgm:spPr/>
      <dgm:t>
        <a:bodyPr/>
        <a:lstStyle/>
        <a:p>
          <a:endParaRPr lang="en-US"/>
        </a:p>
      </dgm:t>
    </dgm:pt>
    <dgm:pt modelId="{12A1B8F1-14C7-4F13-9B8A-A7D315559923}" type="sibTrans" cxnId="{AE8AB00A-8AA4-478E-8516-FA6402E257A3}">
      <dgm:prSet/>
      <dgm:spPr/>
      <dgm:t>
        <a:bodyPr/>
        <a:lstStyle/>
        <a:p>
          <a:endParaRPr lang="en-US"/>
        </a:p>
      </dgm:t>
    </dgm:pt>
    <dgm:pt modelId="{338BAC3B-EC25-48CC-B9BC-A4469B6A21F3}" type="pres">
      <dgm:prSet presAssocID="{894C1711-FDE2-4600-8585-C86EFAEAE884}" presName="Name0" presStyleCnt="0">
        <dgm:presLayoutVars>
          <dgm:dir/>
          <dgm:resizeHandles val="exact"/>
        </dgm:presLayoutVars>
      </dgm:prSet>
      <dgm:spPr/>
    </dgm:pt>
    <dgm:pt modelId="{9C68012E-9630-49DE-B73B-7F2A5DD68E75}" type="pres">
      <dgm:prSet presAssocID="{3BAAE324-990A-453A-AC6A-C2DD9D2133EC}" presName="node" presStyleLbl="node1" presStyleIdx="0" presStyleCnt="10">
        <dgm:presLayoutVars>
          <dgm:bulletEnabled val="1"/>
        </dgm:presLayoutVars>
      </dgm:prSet>
      <dgm:spPr/>
    </dgm:pt>
    <dgm:pt modelId="{5D245246-1F76-47B5-A613-C0A82720B4FC}" type="pres">
      <dgm:prSet presAssocID="{CCA9FE3E-A2BE-4E09-9139-745F6EAE203D}" presName="sibTrans" presStyleLbl="sibTrans1D1" presStyleIdx="0" presStyleCnt="9"/>
      <dgm:spPr/>
    </dgm:pt>
    <dgm:pt modelId="{BF1E86E1-97B6-47F9-AD0C-56ADF4A3CECA}" type="pres">
      <dgm:prSet presAssocID="{CCA9FE3E-A2BE-4E09-9139-745F6EAE203D}" presName="connectorText" presStyleLbl="sibTrans1D1" presStyleIdx="0" presStyleCnt="9"/>
      <dgm:spPr/>
    </dgm:pt>
    <dgm:pt modelId="{CDDC631B-0A7C-4F6C-ABB2-B9EA06BD8511}" type="pres">
      <dgm:prSet presAssocID="{C59B9A10-C7EF-44D3-9F05-7CF756386D08}" presName="node" presStyleLbl="node1" presStyleIdx="1" presStyleCnt="10">
        <dgm:presLayoutVars>
          <dgm:bulletEnabled val="1"/>
        </dgm:presLayoutVars>
      </dgm:prSet>
      <dgm:spPr/>
    </dgm:pt>
    <dgm:pt modelId="{24632D2E-2154-43E6-8361-6DA035DDFF20}" type="pres">
      <dgm:prSet presAssocID="{9070E512-8F1C-4C89-96FB-2DF074BCAF73}" presName="sibTrans" presStyleLbl="sibTrans1D1" presStyleIdx="1" presStyleCnt="9"/>
      <dgm:spPr/>
    </dgm:pt>
    <dgm:pt modelId="{00AD1CAB-0304-40A2-8B32-84A775C369A5}" type="pres">
      <dgm:prSet presAssocID="{9070E512-8F1C-4C89-96FB-2DF074BCAF73}" presName="connectorText" presStyleLbl="sibTrans1D1" presStyleIdx="1" presStyleCnt="9"/>
      <dgm:spPr/>
    </dgm:pt>
    <dgm:pt modelId="{29003805-C860-42CD-A3B6-BAD0E74FC168}" type="pres">
      <dgm:prSet presAssocID="{94ABA089-5DF9-4DAF-974C-BBC2224BFEDF}" presName="node" presStyleLbl="node1" presStyleIdx="2" presStyleCnt="10">
        <dgm:presLayoutVars>
          <dgm:bulletEnabled val="1"/>
        </dgm:presLayoutVars>
      </dgm:prSet>
      <dgm:spPr/>
    </dgm:pt>
    <dgm:pt modelId="{C0DFA959-142E-460A-B85B-17B365193373}" type="pres">
      <dgm:prSet presAssocID="{FC3F26A6-FEAC-4545-B2A8-37B6FF117278}" presName="sibTrans" presStyleLbl="sibTrans1D1" presStyleIdx="2" presStyleCnt="9"/>
      <dgm:spPr/>
    </dgm:pt>
    <dgm:pt modelId="{99B39851-6863-4776-B218-1BE415C0E5D8}" type="pres">
      <dgm:prSet presAssocID="{FC3F26A6-FEAC-4545-B2A8-37B6FF117278}" presName="connectorText" presStyleLbl="sibTrans1D1" presStyleIdx="2" presStyleCnt="9"/>
      <dgm:spPr/>
    </dgm:pt>
    <dgm:pt modelId="{CFF77A78-4754-4F98-97EF-8A6466B21871}" type="pres">
      <dgm:prSet presAssocID="{BDAA4705-45A1-4BA8-91FF-F53A290000B4}" presName="node" presStyleLbl="node1" presStyleIdx="3" presStyleCnt="10">
        <dgm:presLayoutVars>
          <dgm:bulletEnabled val="1"/>
        </dgm:presLayoutVars>
      </dgm:prSet>
      <dgm:spPr/>
    </dgm:pt>
    <dgm:pt modelId="{3B7C4031-DCFF-41DE-98A4-348323ADC546}" type="pres">
      <dgm:prSet presAssocID="{E8901B36-1710-4CAD-9CCB-43323F2C175F}" presName="sibTrans" presStyleLbl="sibTrans1D1" presStyleIdx="3" presStyleCnt="9"/>
      <dgm:spPr/>
    </dgm:pt>
    <dgm:pt modelId="{439980E5-66C8-4955-BB04-9F90F14B2933}" type="pres">
      <dgm:prSet presAssocID="{E8901B36-1710-4CAD-9CCB-43323F2C175F}" presName="connectorText" presStyleLbl="sibTrans1D1" presStyleIdx="3" presStyleCnt="9"/>
      <dgm:spPr/>
    </dgm:pt>
    <dgm:pt modelId="{44D6EA2B-1C03-40AB-BD3F-3352A3400551}" type="pres">
      <dgm:prSet presAssocID="{35F58F02-0D0D-4F91-A100-42FF6D9B2E86}" presName="node" presStyleLbl="node1" presStyleIdx="4" presStyleCnt="10">
        <dgm:presLayoutVars>
          <dgm:bulletEnabled val="1"/>
        </dgm:presLayoutVars>
      </dgm:prSet>
      <dgm:spPr/>
    </dgm:pt>
    <dgm:pt modelId="{991A54E2-59FE-4E81-9B04-AC29E02442AC}" type="pres">
      <dgm:prSet presAssocID="{2560E674-3BB7-4ADC-B61B-4A7EF836A7FB}" presName="sibTrans" presStyleLbl="sibTrans1D1" presStyleIdx="4" presStyleCnt="9"/>
      <dgm:spPr/>
    </dgm:pt>
    <dgm:pt modelId="{469F089F-1C88-4B26-B61D-EB08B8C31AA3}" type="pres">
      <dgm:prSet presAssocID="{2560E674-3BB7-4ADC-B61B-4A7EF836A7FB}" presName="connectorText" presStyleLbl="sibTrans1D1" presStyleIdx="4" presStyleCnt="9"/>
      <dgm:spPr/>
    </dgm:pt>
    <dgm:pt modelId="{B2AE5DD2-8ADF-4774-8F52-C4651041C77E}" type="pres">
      <dgm:prSet presAssocID="{85FAE3AC-DFB0-4E2F-8207-10ED33CC7386}" presName="node" presStyleLbl="node1" presStyleIdx="5" presStyleCnt="10">
        <dgm:presLayoutVars>
          <dgm:bulletEnabled val="1"/>
        </dgm:presLayoutVars>
      </dgm:prSet>
      <dgm:spPr/>
    </dgm:pt>
    <dgm:pt modelId="{BFA877B5-969C-44D9-A308-0D7F2AEEA60B}" type="pres">
      <dgm:prSet presAssocID="{DBB48E52-8D0E-466D-9282-C4C0CC7D834F}" presName="sibTrans" presStyleLbl="sibTrans1D1" presStyleIdx="5" presStyleCnt="9"/>
      <dgm:spPr/>
    </dgm:pt>
    <dgm:pt modelId="{04877C75-3135-47EE-AF92-E16B86F517DF}" type="pres">
      <dgm:prSet presAssocID="{DBB48E52-8D0E-466D-9282-C4C0CC7D834F}" presName="connectorText" presStyleLbl="sibTrans1D1" presStyleIdx="5" presStyleCnt="9"/>
      <dgm:spPr/>
    </dgm:pt>
    <dgm:pt modelId="{DA55C8A3-C62E-4038-B153-F32EFE55272C}" type="pres">
      <dgm:prSet presAssocID="{C6067BC1-8D67-49C3-9F51-4D20D039C8EF}" presName="node" presStyleLbl="node1" presStyleIdx="6" presStyleCnt="10">
        <dgm:presLayoutVars>
          <dgm:bulletEnabled val="1"/>
        </dgm:presLayoutVars>
      </dgm:prSet>
      <dgm:spPr/>
    </dgm:pt>
    <dgm:pt modelId="{A89DF743-111F-445D-BE78-934F79706CB2}" type="pres">
      <dgm:prSet presAssocID="{CF569B80-DE4C-4578-ADD4-2FFB959CF417}" presName="sibTrans" presStyleLbl="sibTrans1D1" presStyleIdx="6" presStyleCnt="9"/>
      <dgm:spPr/>
    </dgm:pt>
    <dgm:pt modelId="{5A35CCBF-5C3B-4A0A-A590-7678E3C645D9}" type="pres">
      <dgm:prSet presAssocID="{CF569B80-DE4C-4578-ADD4-2FFB959CF417}" presName="connectorText" presStyleLbl="sibTrans1D1" presStyleIdx="6" presStyleCnt="9"/>
      <dgm:spPr/>
    </dgm:pt>
    <dgm:pt modelId="{4025EADB-5CAA-4AF8-A194-D8CBFA35640A}" type="pres">
      <dgm:prSet presAssocID="{3FE7FD95-207D-4B40-B889-92A4FA1D97F5}" presName="node" presStyleLbl="node1" presStyleIdx="7" presStyleCnt="10">
        <dgm:presLayoutVars>
          <dgm:bulletEnabled val="1"/>
        </dgm:presLayoutVars>
      </dgm:prSet>
      <dgm:spPr/>
    </dgm:pt>
    <dgm:pt modelId="{F2825B1C-2282-4D57-971E-3D8EC1434DBB}" type="pres">
      <dgm:prSet presAssocID="{850CE8A7-E7AD-427C-B2EE-9BC2FF9E074D}" presName="sibTrans" presStyleLbl="sibTrans1D1" presStyleIdx="7" presStyleCnt="9"/>
      <dgm:spPr/>
    </dgm:pt>
    <dgm:pt modelId="{61E0BBEB-2183-4964-896A-48A94D4601CD}" type="pres">
      <dgm:prSet presAssocID="{850CE8A7-E7AD-427C-B2EE-9BC2FF9E074D}" presName="connectorText" presStyleLbl="sibTrans1D1" presStyleIdx="7" presStyleCnt="9"/>
      <dgm:spPr/>
    </dgm:pt>
    <dgm:pt modelId="{51658BB7-8ADA-4742-9587-12E53FF42BDA}" type="pres">
      <dgm:prSet presAssocID="{9D67F573-3EAC-49F1-B40C-B824A5709607}" presName="node" presStyleLbl="node1" presStyleIdx="8" presStyleCnt="10">
        <dgm:presLayoutVars>
          <dgm:bulletEnabled val="1"/>
        </dgm:presLayoutVars>
      </dgm:prSet>
      <dgm:spPr/>
    </dgm:pt>
    <dgm:pt modelId="{BA629620-53FA-4EFE-85FC-8AC5747F1DFD}" type="pres">
      <dgm:prSet presAssocID="{35583B19-0FC2-4E08-981F-513EFAB675A0}" presName="sibTrans" presStyleLbl="sibTrans1D1" presStyleIdx="8" presStyleCnt="9"/>
      <dgm:spPr/>
    </dgm:pt>
    <dgm:pt modelId="{5BB9CFBE-DFCF-47FF-A6F5-0DB872D1C9AF}" type="pres">
      <dgm:prSet presAssocID="{35583B19-0FC2-4E08-981F-513EFAB675A0}" presName="connectorText" presStyleLbl="sibTrans1D1" presStyleIdx="8" presStyleCnt="9"/>
      <dgm:spPr/>
    </dgm:pt>
    <dgm:pt modelId="{D5162D36-09B2-4F6A-817F-65378759A2F6}" type="pres">
      <dgm:prSet presAssocID="{ABB6F242-6ADC-4F3E-B503-C58FACB121A9}" presName="node" presStyleLbl="node1" presStyleIdx="9" presStyleCnt="10">
        <dgm:presLayoutVars>
          <dgm:bulletEnabled val="1"/>
        </dgm:presLayoutVars>
      </dgm:prSet>
      <dgm:spPr/>
    </dgm:pt>
  </dgm:ptLst>
  <dgm:cxnLst>
    <dgm:cxn modelId="{AB52FC06-70F4-4F93-B7E5-7C93D31EA672}" srcId="{894C1711-FDE2-4600-8585-C86EFAEAE884}" destId="{C59B9A10-C7EF-44D3-9F05-7CF756386D08}" srcOrd="1" destOrd="0" parTransId="{C8AA7717-A47A-432D-B402-A397879D30CD}" sibTransId="{9070E512-8F1C-4C89-96FB-2DF074BCAF73}"/>
    <dgm:cxn modelId="{AE8AB00A-8AA4-478E-8516-FA6402E257A3}" srcId="{894C1711-FDE2-4600-8585-C86EFAEAE884}" destId="{ABB6F242-6ADC-4F3E-B503-C58FACB121A9}" srcOrd="9" destOrd="0" parTransId="{AFBE8285-F0E1-47D7-914C-AD1A6577DCE2}" sibTransId="{12A1B8F1-14C7-4F13-9B8A-A7D315559923}"/>
    <dgm:cxn modelId="{4A66C40E-75C2-4BEC-8A87-7D1B335E27C1}" type="presOf" srcId="{35F58F02-0D0D-4F91-A100-42FF6D9B2E86}" destId="{44D6EA2B-1C03-40AB-BD3F-3352A3400551}" srcOrd="0" destOrd="0" presId="urn:microsoft.com/office/officeart/2016/7/layout/RepeatingBendingProcessNew"/>
    <dgm:cxn modelId="{95700513-1DFA-47DA-B58C-9DAB642A2C4C}" type="presOf" srcId="{850CE8A7-E7AD-427C-B2EE-9BC2FF9E074D}" destId="{F2825B1C-2282-4D57-971E-3D8EC1434DBB}" srcOrd="0" destOrd="0" presId="urn:microsoft.com/office/officeart/2016/7/layout/RepeatingBendingProcessNew"/>
    <dgm:cxn modelId="{C224F118-DA28-42F3-B20C-35DBBDDE061E}" type="presOf" srcId="{DBB48E52-8D0E-466D-9282-C4C0CC7D834F}" destId="{BFA877B5-969C-44D9-A308-0D7F2AEEA60B}" srcOrd="0" destOrd="0" presId="urn:microsoft.com/office/officeart/2016/7/layout/RepeatingBendingProcessNew"/>
    <dgm:cxn modelId="{683E442B-F123-44AF-BDD9-4B93F4B4CF20}" srcId="{894C1711-FDE2-4600-8585-C86EFAEAE884}" destId="{9D67F573-3EAC-49F1-B40C-B824A5709607}" srcOrd="8" destOrd="0" parTransId="{5C47FC45-DD62-4550-93B8-AD5DA119CEE7}" sibTransId="{35583B19-0FC2-4E08-981F-513EFAB675A0}"/>
    <dgm:cxn modelId="{CEFA2B32-AE34-4B8F-AD84-402A6FB0365F}" type="presOf" srcId="{CF569B80-DE4C-4578-ADD4-2FFB959CF417}" destId="{5A35CCBF-5C3B-4A0A-A590-7678E3C645D9}" srcOrd="1" destOrd="0" presId="urn:microsoft.com/office/officeart/2016/7/layout/RepeatingBendingProcessNew"/>
    <dgm:cxn modelId="{0AC2313B-685A-4F2E-951B-4F9AAD91DD49}" type="presOf" srcId="{CF569B80-DE4C-4578-ADD4-2FFB959CF417}" destId="{A89DF743-111F-445D-BE78-934F79706CB2}" srcOrd="0" destOrd="0" presId="urn:microsoft.com/office/officeart/2016/7/layout/RepeatingBendingProcessNew"/>
    <dgm:cxn modelId="{60E91F3D-5004-492E-A5EA-574B30376E45}" type="presOf" srcId="{2560E674-3BB7-4ADC-B61B-4A7EF836A7FB}" destId="{469F089F-1C88-4B26-B61D-EB08B8C31AA3}" srcOrd="1" destOrd="0" presId="urn:microsoft.com/office/officeart/2016/7/layout/RepeatingBendingProcessNew"/>
    <dgm:cxn modelId="{09A4394D-73D6-467A-BBD1-AA570AE980A9}" type="presOf" srcId="{9D67F573-3EAC-49F1-B40C-B824A5709607}" destId="{51658BB7-8ADA-4742-9587-12E53FF42BDA}" srcOrd="0" destOrd="0" presId="urn:microsoft.com/office/officeart/2016/7/layout/RepeatingBendingProcessNew"/>
    <dgm:cxn modelId="{9B0ADA56-B8E6-44C4-BEFA-D33EC67807DE}" srcId="{894C1711-FDE2-4600-8585-C86EFAEAE884}" destId="{BDAA4705-45A1-4BA8-91FF-F53A290000B4}" srcOrd="3" destOrd="0" parTransId="{261FB603-13DD-4A42-BF50-2F72FFA61077}" sibTransId="{E8901B36-1710-4CAD-9CCB-43323F2C175F}"/>
    <dgm:cxn modelId="{24D28258-6B43-49BD-8545-7B532B9B16B8}" type="presOf" srcId="{BDAA4705-45A1-4BA8-91FF-F53A290000B4}" destId="{CFF77A78-4754-4F98-97EF-8A6466B21871}" srcOrd="0" destOrd="0" presId="urn:microsoft.com/office/officeart/2016/7/layout/RepeatingBendingProcessNew"/>
    <dgm:cxn modelId="{2B20EB66-9ED2-4F73-A5FA-99BB0188C912}" type="presOf" srcId="{3FE7FD95-207D-4B40-B889-92A4FA1D97F5}" destId="{4025EADB-5CAA-4AF8-A194-D8CBFA35640A}" srcOrd="0" destOrd="0" presId="urn:microsoft.com/office/officeart/2016/7/layout/RepeatingBendingProcessNew"/>
    <dgm:cxn modelId="{713D4F69-90EE-4490-B506-545B9BAC585F}" type="presOf" srcId="{FC3F26A6-FEAC-4545-B2A8-37B6FF117278}" destId="{C0DFA959-142E-460A-B85B-17B365193373}" srcOrd="0" destOrd="0" presId="urn:microsoft.com/office/officeart/2016/7/layout/RepeatingBendingProcessNew"/>
    <dgm:cxn modelId="{CA56996B-FB69-4919-9EE6-CBA4DD2B0393}" type="presOf" srcId="{894C1711-FDE2-4600-8585-C86EFAEAE884}" destId="{338BAC3B-EC25-48CC-B9BC-A4469B6A21F3}" srcOrd="0" destOrd="0" presId="urn:microsoft.com/office/officeart/2016/7/layout/RepeatingBendingProcessNew"/>
    <dgm:cxn modelId="{3813F16E-07F3-45C9-A4E0-9BEA75ADFA8C}" type="presOf" srcId="{E8901B36-1710-4CAD-9CCB-43323F2C175F}" destId="{3B7C4031-DCFF-41DE-98A4-348323ADC546}" srcOrd="0" destOrd="0" presId="urn:microsoft.com/office/officeart/2016/7/layout/RepeatingBendingProcessNew"/>
    <dgm:cxn modelId="{9FED9B71-A7E2-4492-B68C-F2C51B4F5947}" type="presOf" srcId="{9070E512-8F1C-4C89-96FB-2DF074BCAF73}" destId="{00AD1CAB-0304-40A2-8B32-84A775C369A5}" srcOrd="1" destOrd="0" presId="urn:microsoft.com/office/officeart/2016/7/layout/RepeatingBendingProcessNew"/>
    <dgm:cxn modelId="{ECCEA271-73FD-445A-89F5-701D3FB9B681}" type="presOf" srcId="{94ABA089-5DF9-4DAF-974C-BBC2224BFEDF}" destId="{29003805-C860-42CD-A3B6-BAD0E74FC168}" srcOrd="0" destOrd="0" presId="urn:microsoft.com/office/officeart/2016/7/layout/RepeatingBendingProcessNew"/>
    <dgm:cxn modelId="{9984F37C-A5BA-45CF-B666-82B159E3525E}" srcId="{894C1711-FDE2-4600-8585-C86EFAEAE884}" destId="{3BAAE324-990A-453A-AC6A-C2DD9D2133EC}" srcOrd="0" destOrd="0" parTransId="{045B7FC1-3531-4745-BA9A-82D811F73A54}" sibTransId="{CCA9FE3E-A2BE-4E09-9139-745F6EAE203D}"/>
    <dgm:cxn modelId="{DC2E307D-C683-4E09-AFF0-95BF2F17064A}" type="presOf" srcId="{ABB6F242-6ADC-4F3E-B503-C58FACB121A9}" destId="{D5162D36-09B2-4F6A-817F-65378759A2F6}" srcOrd="0" destOrd="0" presId="urn:microsoft.com/office/officeart/2016/7/layout/RepeatingBendingProcessNew"/>
    <dgm:cxn modelId="{8CC5A67F-EDAE-4BEA-BD04-352C6B567CE5}" srcId="{894C1711-FDE2-4600-8585-C86EFAEAE884}" destId="{3FE7FD95-207D-4B40-B889-92A4FA1D97F5}" srcOrd="7" destOrd="0" parTransId="{54C88DD3-13EB-424E-86B6-4FF81188B0FA}" sibTransId="{850CE8A7-E7AD-427C-B2EE-9BC2FF9E074D}"/>
    <dgm:cxn modelId="{1125CE8D-401F-4045-BB8A-8132A32569C1}" type="presOf" srcId="{3BAAE324-990A-453A-AC6A-C2DD9D2133EC}" destId="{9C68012E-9630-49DE-B73B-7F2A5DD68E75}" srcOrd="0" destOrd="0" presId="urn:microsoft.com/office/officeart/2016/7/layout/RepeatingBendingProcessNew"/>
    <dgm:cxn modelId="{0A7F7890-B5A9-4CF2-88BA-9574E4713C4E}" type="presOf" srcId="{FC3F26A6-FEAC-4545-B2A8-37B6FF117278}" destId="{99B39851-6863-4776-B218-1BE415C0E5D8}" srcOrd="1" destOrd="0" presId="urn:microsoft.com/office/officeart/2016/7/layout/RepeatingBendingProcessNew"/>
    <dgm:cxn modelId="{E83B6394-6814-477C-89C9-0681DE487B51}" srcId="{894C1711-FDE2-4600-8585-C86EFAEAE884}" destId="{35F58F02-0D0D-4F91-A100-42FF6D9B2E86}" srcOrd="4" destOrd="0" parTransId="{D300907E-A617-4501-811C-E39B4A894A81}" sibTransId="{2560E674-3BB7-4ADC-B61B-4A7EF836A7FB}"/>
    <dgm:cxn modelId="{33F1B994-0CD7-45B1-8838-BB03DC6FBBEE}" type="presOf" srcId="{35583B19-0FC2-4E08-981F-513EFAB675A0}" destId="{BA629620-53FA-4EFE-85FC-8AC5747F1DFD}" srcOrd="0" destOrd="0" presId="urn:microsoft.com/office/officeart/2016/7/layout/RepeatingBendingProcessNew"/>
    <dgm:cxn modelId="{0E87D595-B156-4F8E-BE5E-CB421F9B6887}" type="presOf" srcId="{E8901B36-1710-4CAD-9CCB-43323F2C175F}" destId="{439980E5-66C8-4955-BB04-9F90F14B2933}" srcOrd="1" destOrd="0" presId="urn:microsoft.com/office/officeart/2016/7/layout/RepeatingBendingProcessNew"/>
    <dgm:cxn modelId="{A120C69D-E47C-4AB9-9534-B61E3160B0AC}" srcId="{894C1711-FDE2-4600-8585-C86EFAEAE884}" destId="{85FAE3AC-DFB0-4E2F-8207-10ED33CC7386}" srcOrd="5" destOrd="0" parTransId="{1CF301AC-0CEF-4CCE-97B7-1D98B62C10A7}" sibTransId="{DBB48E52-8D0E-466D-9282-C4C0CC7D834F}"/>
    <dgm:cxn modelId="{419F1D9E-0C0A-471C-8051-F3A3DECE4F39}" type="presOf" srcId="{DBB48E52-8D0E-466D-9282-C4C0CC7D834F}" destId="{04877C75-3135-47EE-AF92-E16B86F517DF}" srcOrd="1" destOrd="0" presId="urn:microsoft.com/office/officeart/2016/7/layout/RepeatingBendingProcessNew"/>
    <dgm:cxn modelId="{F82AE7A4-F2C3-41EE-9D87-2E40DCC34BDC}" type="presOf" srcId="{35583B19-0FC2-4E08-981F-513EFAB675A0}" destId="{5BB9CFBE-DFCF-47FF-A6F5-0DB872D1C9AF}" srcOrd="1" destOrd="0" presId="urn:microsoft.com/office/officeart/2016/7/layout/RepeatingBendingProcessNew"/>
    <dgm:cxn modelId="{D9B8BFA6-6DDC-4C79-9F4D-D530B9BA63C1}" type="presOf" srcId="{CCA9FE3E-A2BE-4E09-9139-745F6EAE203D}" destId="{BF1E86E1-97B6-47F9-AD0C-56ADF4A3CECA}" srcOrd="1" destOrd="0" presId="urn:microsoft.com/office/officeart/2016/7/layout/RepeatingBendingProcessNew"/>
    <dgm:cxn modelId="{73347EB7-049A-4D17-88BE-F1A727310F1D}" type="presOf" srcId="{C59B9A10-C7EF-44D3-9F05-7CF756386D08}" destId="{CDDC631B-0A7C-4F6C-ABB2-B9EA06BD8511}" srcOrd="0" destOrd="0" presId="urn:microsoft.com/office/officeart/2016/7/layout/RepeatingBendingProcessNew"/>
    <dgm:cxn modelId="{1DAA8BCD-842D-4376-8378-140BF3738EB7}" type="presOf" srcId="{9070E512-8F1C-4C89-96FB-2DF074BCAF73}" destId="{24632D2E-2154-43E6-8361-6DA035DDFF20}" srcOrd="0" destOrd="0" presId="urn:microsoft.com/office/officeart/2016/7/layout/RepeatingBendingProcessNew"/>
    <dgm:cxn modelId="{E8BC95CF-5B02-461D-BDFC-04726BEF3674}" srcId="{894C1711-FDE2-4600-8585-C86EFAEAE884}" destId="{C6067BC1-8D67-49C3-9F51-4D20D039C8EF}" srcOrd="6" destOrd="0" parTransId="{EB94E094-4103-430C-A948-BC9C74663D1A}" sibTransId="{CF569B80-DE4C-4578-ADD4-2FFB959CF417}"/>
    <dgm:cxn modelId="{987878D2-D155-4A30-8783-23ACA41C9F05}" type="presOf" srcId="{2560E674-3BB7-4ADC-B61B-4A7EF836A7FB}" destId="{991A54E2-59FE-4E81-9B04-AC29E02442AC}" srcOrd="0" destOrd="0" presId="urn:microsoft.com/office/officeart/2016/7/layout/RepeatingBendingProcessNew"/>
    <dgm:cxn modelId="{4A7CA1D5-D5F2-4125-A04F-5760B86EEA95}" srcId="{894C1711-FDE2-4600-8585-C86EFAEAE884}" destId="{94ABA089-5DF9-4DAF-974C-BBC2224BFEDF}" srcOrd="2" destOrd="0" parTransId="{2829B5CD-4CCA-4AAB-B0ED-B4611D020294}" sibTransId="{FC3F26A6-FEAC-4545-B2A8-37B6FF117278}"/>
    <dgm:cxn modelId="{A81DF4D5-F870-40D5-830F-FF27C3197751}" type="presOf" srcId="{CCA9FE3E-A2BE-4E09-9139-745F6EAE203D}" destId="{5D245246-1F76-47B5-A613-C0A82720B4FC}" srcOrd="0" destOrd="0" presId="urn:microsoft.com/office/officeart/2016/7/layout/RepeatingBendingProcessNew"/>
    <dgm:cxn modelId="{AE8B70DA-0864-4EAF-B349-86AF3A447973}" type="presOf" srcId="{850CE8A7-E7AD-427C-B2EE-9BC2FF9E074D}" destId="{61E0BBEB-2183-4964-896A-48A94D4601CD}" srcOrd="1" destOrd="0" presId="urn:microsoft.com/office/officeart/2016/7/layout/RepeatingBendingProcessNew"/>
    <dgm:cxn modelId="{FB2A67E3-2586-4C0C-9F79-8B5B62E1D3E4}" type="presOf" srcId="{85FAE3AC-DFB0-4E2F-8207-10ED33CC7386}" destId="{B2AE5DD2-8ADF-4774-8F52-C4651041C77E}" srcOrd="0" destOrd="0" presId="urn:microsoft.com/office/officeart/2016/7/layout/RepeatingBendingProcessNew"/>
    <dgm:cxn modelId="{D16ABBF1-1778-426A-A2F4-D6F1ECF13F33}" type="presOf" srcId="{C6067BC1-8D67-49C3-9F51-4D20D039C8EF}" destId="{DA55C8A3-C62E-4038-B153-F32EFE55272C}" srcOrd="0" destOrd="0" presId="urn:microsoft.com/office/officeart/2016/7/layout/RepeatingBendingProcessNew"/>
    <dgm:cxn modelId="{696F91FB-58DE-43CF-96EE-D2EE58935A48}" type="presParOf" srcId="{338BAC3B-EC25-48CC-B9BC-A4469B6A21F3}" destId="{9C68012E-9630-49DE-B73B-7F2A5DD68E75}" srcOrd="0" destOrd="0" presId="urn:microsoft.com/office/officeart/2016/7/layout/RepeatingBendingProcessNew"/>
    <dgm:cxn modelId="{5A90B49F-1AE6-47A1-A1C5-F2EB69796ACC}" type="presParOf" srcId="{338BAC3B-EC25-48CC-B9BC-A4469B6A21F3}" destId="{5D245246-1F76-47B5-A613-C0A82720B4FC}" srcOrd="1" destOrd="0" presId="urn:microsoft.com/office/officeart/2016/7/layout/RepeatingBendingProcessNew"/>
    <dgm:cxn modelId="{B6245210-B5CD-4C00-908E-EC749CABF38D}" type="presParOf" srcId="{5D245246-1F76-47B5-A613-C0A82720B4FC}" destId="{BF1E86E1-97B6-47F9-AD0C-56ADF4A3CECA}" srcOrd="0" destOrd="0" presId="urn:microsoft.com/office/officeart/2016/7/layout/RepeatingBendingProcessNew"/>
    <dgm:cxn modelId="{85C25D31-93D0-46FB-AFCF-6D5009FBED1F}" type="presParOf" srcId="{338BAC3B-EC25-48CC-B9BC-A4469B6A21F3}" destId="{CDDC631B-0A7C-4F6C-ABB2-B9EA06BD8511}" srcOrd="2" destOrd="0" presId="urn:microsoft.com/office/officeart/2016/7/layout/RepeatingBendingProcessNew"/>
    <dgm:cxn modelId="{F182BC41-6F15-4CA0-A9EF-741391ED2333}" type="presParOf" srcId="{338BAC3B-EC25-48CC-B9BC-A4469B6A21F3}" destId="{24632D2E-2154-43E6-8361-6DA035DDFF20}" srcOrd="3" destOrd="0" presId="urn:microsoft.com/office/officeart/2016/7/layout/RepeatingBendingProcessNew"/>
    <dgm:cxn modelId="{FB862ED5-7EC7-4455-828B-85410B049C22}" type="presParOf" srcId="{24632D2E-2154-43E6-8361-6DA035DDFF20}" destId="{00AD1CAB-0304-40A2-8B32-84A775C369A5}" srcOrd="0" destOrd="0" presId="urn:microsoft.com/office/officeart/2016/7/layout/RepeatingBendingProcessNew"/>
    <dgm:cxn modelId="{994CAA8B-461C-4D45-BDF9-B9D74F4019E5}" type="presParOf" srcId="{338BAC3B-EC25-48CC-B9BC-A4469B6A21F3}" destId="{29003805-C860-42CD-A3B6-BAD0E74FC168}" srcOrd="4" destOrd="0" presId="urn:microsoft.com/office/officeart/2016/7/layout/RepeatingBendingProcessNew"/>
    <dgm:cxn modelId="{997C5DA1-6ED9-44D3-8859-23868EBF05A7}" type="presParOf" srcId="{338BAC3B-EC25-48CC-B9BC-A4469B6A21F3}" destId="{C0DFA959-142E-460A-B85B-17B365193373}" srcOrd="5" destOrd="0" presId="urn:microsoft.com/office/officeart/2016/7/layout/RepeatingBendingProcessNew"/>
    <dgm:cxn modelId="{F2226BEA-A874-448A-9143-02A8039B6D81}" type="presParOf" srcId="{C0DFA959-142E-460A-B85B-17B365193373}" destId="{99B39851-6863-4776-B218-1BE415C0E5D8}" srcOrd="0" destOrd="0" presId="urn:microsoft.com/office/officeart/2016/7/layout/RepeatingBendingProcessNew"/>
    <dgm:cxn modelId="{F2F26224-2348-4CF2-89F6-B653657C91C0}" type="presParOf" srcId="{338BAC3B-EC25-48CC-B9BC-A4469B6A21F3}" destId="{CFF77A78-4754-4F98-97EF-8A6466B21871}" srcOrd="6" destOrd="0" presId="urn:microsoft.com/office/officeart/2016/7/layout/RepeatingBendingProcessNew"/>
    <dgm:cxn modelId="{145CF7ED-A495-4A75-9670-351DCD50CBC0}" type="presParOf" srcId="{338BAC3B-EC25-48CC-B9BC-A4469B6A21F3}" destId="{3B7C4031-DCFF-41DE-98A4-348323ADC546}" srcOrd="7" destOrd="0" presId="urn:microsoft.com/office/officeart/2016/7/layout/RepeatingBendingProcessNew"/>
    <dgm:cxn modelId="{30E1200E-9E13-4489-B132-964BC547AB55}" type="presParOf" srcId="{3B7C4031-DCFF-41DE-98A4-348323ADC546}" destId="{439980E5-66C8-4955-BB04-9F90F14B2933}" srcOrd="0" destOrd="0" presId="urn:microsoft.com/office/officeart/2016/7/layout/RepeatingBendingProcessNew"/>
    <dgm:cxn modelId="{2D91180D-D660-4806-A8B9-3D7861FC5876}" type="presParOf" srcId="{338BAC3B-EC25-48CC-B9BC-A4469B6A21F3}" destId="{44D6EA2B-1C03-40AB-BD3F-3352A3400551}" srcOrd="8" destOrd="0" presId="urn:microsoft.com/office/officeart/2016/7/layout/RepeatingBendingProcessNew"/>
    <dgm:cxn modelId="{D006111F-40A5-49C5-82F4-3A4B147FC190}" type="presParOf" srcId="{338BAC3B-EC25-48CC-B9BC-A4469B6A21F3}" destId="{991A54E2-59FE-4E81-9B04-AC29E02442AC}" srcOrd="9" destOrd="0" presId="urn:microsoft.com/office/officeart/2016/7/layout/RepeatingBendingProcessNew"/>
    <dgm:cxn modelId="{46BA1E04-70DC-4780-9B93-8D5B81F58FEB}" type="presParOf" srcId="{991A54E2-59FE-4E81-9B04-AC29E02442AC}" destId="{469F089F-1C88-4B26-B61D-EB08B8C31AA3}" srcOrd="0" destOrd="0" presId="urn:microsoft.com/office/officeart/2016/7/layout/RepeatingBendingProcessNew"/>
    <dgm:cxn modelId="{895905F5-4BA9-46FA-BB19-138284BCD41F}" type="presParOf" srcId="{338BAC3B-EC25-48CC-B9BC-A4469B6A21F3}" destId="{B2AE5DD2-8ADF-4774-8F52-C4651041C77E}" srcOrd="10" destOrd="0" presId="urn:microsoft.com/office/officeart/2016/7/layout/RepeatingBendingProcessNew"/>
    <dgm:cxn modelId="{D7BD0A1C-8CB0-47E4-A3DC-152808A9DB96}" type="presParOf" srcId="{338BAC3B-EC25-48CC-B9BC-A4469B6A21F3}" destId="{BFA877B5-969C-44D9-A308-0D7F2AEEA60B}" srcOrd="11" destOrd="0" presId="urn:microsoft.com/office/officeart/2016/7/layout/RepeatingBendingProcessNew"/>
    <dgm:cxn modelId="{A9EBBBE3-B3D2-47D5-A7B3-2776A6DD6F6E}" type="presParOf" srcId="{BFA877B5-969C-44D9-A308-0D7F2AEEA60B}" destId="{04877C75-3135-47EE-AF92-E16B86F517DF}" srcOrd="0" destOrd="0" presId="urn:microsoft.com/office/officeart/2016/7/layout/RepeatingBendingProcessNew"/>
    <dgm:cxn modelId="{65C659BE-118C-4472-A8D0-0404F474941A}" type="presParOf" srcId="{338BAC3B-EC25-48CC-B9BC-A4469B6A21F3}" destId="{DA55C8A3-C62E-4038-B153-F32EFE55272C}" srcOrd="12" destOrd="0" presId="urn:microsoft.com/office/officeart/2016/7/layout/RepeatingBendingProcessNew"/>
    <dgm:cxn modelId="{3C324D9E-7477-4AA6-9B57-FFEFDD31A2FB}" type="presParOf" srcId="{338BAC3B-EC25-48CC-B9BC-A4469B6A21F3}" destId="{A89DF743-111F-445D-BE78-934F79706CB2}" srcOrd="13" destOrd="0" presId="urn:microsoft.com/office/officeart/2016/7/layout/RepeatingBendingProcessNew"/>
    <dgm:cxn modelId="{0C58B9F5-D143-4CE9-89C8-A2D75ADAE7FD}" type="presParOf" srcId="{A89DF743-111F-445D-BE78-934F79706CB2}" destId="{5A35CCBF-5C3B-4A0A-A590-7678E3C645D9}" srcOrd="0" destOrd="0" presId="urn:microsoft.com/office/officeart/2016/7/layout/RepeatingBendingProcessNew"/>
    <dgm:cxn modelId="{37E391D4-B0A2-4056-9BF8-3AF5E02B1DD3}" type="presParOf" srcId="{338BAC3B-EC25-48CC-B9BC-A4469B6A21F3}" destId="{4025EADB-5CAA-4AF8-A194-D8CBFA35640A}" srcOrd="14" destOrd="0" presId="urn:microsoft.com/office/officeart/2016/7/layout/RepeatingBendingProcessNew"/>
    <dgm:cxn modelId="{CCC56CA2-A899-440D-BD59-8A5183705ADC}" type="presParOf" srcId="{338BAC3B-EC25-48CC-B9BC-A4469B6A21F3}" destId="{F2825B1C-2282-4D57-971E-3D8EC1434DBB}" srcOrd="15" destOrd="0" presId="urn:microsoft.com/office/officeart/2016/7/layout/RepeatingBendingProcessNew"/>
    <dgm:cxn modelId="{2B5E39C9-BF87-4A8C-8F7A-0ACE4BB5BC92}" type="presParOf" srcId="{F2825B1C-2282-4D57-971E-3D8EC1434DBB}" destId="{61E0BBEB-2183-4964-896A-48A94D4601CD}" srcOrd="0" destOrd="0" presId="urn:microsoft.com/office/officeart/2016/7/layout/RepeatingBendingProcessNew"/>
    <dgm:cxn modelId="{27F70385-EE47-4A75-BE67-D20452AE3F16}" type="presParOf" srcId="{338BAC3B-EC25-48CC-B9BC-A4469B6A21F3}" destId="{51658BB7-8ADA-4742-9587-12E53FF42BDA}" srcOrd="16" destOrd="0" presId="urn:microsoft.com/office/officeart/2016/7/layout/RepeatingBendingProcessNew"/>
    <dgm:cxn modelId="{2C43E184-8ABB-45F9-98F4-DBDED5F897D9}" type="presParOf" srcId="{338BAC3B-EC25-48CC-B9BC-A4469B6A21F3}" destId="{BA629620-53FA-4EFE-85FC-8AC5747F1DFD}" srcOrd="17" destOrd="0" presId="urn:microsoft.com/office/officeart/2016/7/layout/RepeatingBendingProcessNew"/>
    <dgm:cxn modelId="{A9D7C010-30E8-4060-9F42-908EBCFEF66F}" type="presParOf" srcId="{BA629620-53FA-4EFE-85FC-8AC5747F1DFD}" destId="{5BB9CFBE-DFCF-47FF-A6F5-0DB872D1C9AF}" srcOrd="0" destOrd="0" presId="urn:microsoft.com/office/officeart/2016/7/layout/RepeatingBendingProcessNew"/>
    <dgm:cxn modelId="{5822F6B7-1C91-4EC6-B5A6-AB7F8BEE1487}" type="presParOf" srcId="{338BAC3B-EC25-48CC-B9BC-A4469B6A21F3}" destId="{D5162D36-09B2-4F6A-817F-65378759A2F6}" srcOrd="18"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45246-1F76-47B5-A613-C0A82720B4FC}">
      <dsp:nvSpPr>
        <dsp:cNvPr id="0" name=""/>
        <dsp:cNvSpPr/>
      </dsp:nvSpPr>
      <dsp:spPr>
        <a:xfrm>
          <a:off x="2061762" y="537976"/>
          <a:ext cx="416487" cy="91440"/>
        </a:xfrm>
        <a:custGeom>
          <a:avLst/>
          <a:gdLst/>
          <a:ahLst/>
          <a:cxnLst/>
          <a:rect l="0" t="0" r="0" b="0"/>
          <a:pathLst>
            <a:path>
              <a:moveTo>
                <a:pt x="0" y="45720"/>
              </a:moveTo>
              <a:lnTo>
                <a:pt x="416487"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8829" y="581461"/>
        <a:ext cx="22354" cy="4470"/>
      </dsp:txXfrm>
    </dsp:sp>
    <dsp:sp modelId="{9C68012E-9630-49DE-B73B-7F2A5DD68E75}">
      <dsp:nvSpPr>
        <dsp:cNvPr id="0" name=""/>
        <dsp:cNvSpPr/>
      </dsp:nvSpPr>
      <dsp:spPr>
        <a:xfrm>
          <a:off x="119703" y="539"/>
          <a:ext cx="1943859" cy="116631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1: Introduction to Database Systems, Jupyter Notebooks, GitHub </a:t>
          </a:r>
        </a:p>
      </dsp:txBody>
      <dsp:txXfrm>
        <a:off x="119703" y="539"/>
        <a:ext cx="1943859" cy="1166315"/>
      </dsp:txXfrm>
    </dsp:sp>
    <dsp:sp modelId="{24632D2E-2154-43E6-8361-6DA035DDFF20}">
      <dsp:nvSpPr>
        <dsp:cNvPr id="0" name=""/>
        <dsp:cNvSpPr/>
      </dsp:nvSpPr>
      <dsp:spPr>
        <a:xfrm>
          <a:off x="4452709" y="537976"/>
          <a:ext cx="416487" cy="91440"/>
        </a:xfrm>
        <a:custGeom>
          <a:avLst/>
          <a:gdLst/>
          <a:ahLst/>
          <a:cxnLst/>
          <a:rect l="0" t="0" r="0" b="0"/>
          <a:pathLst>
            <a:path>
              <a:moveTo>
                <a:pt x="0" y="45720"/>
              </a:moveTo>
              <a:lnTo>
                <a:pt x="416487" y="45720"/>
              </a:lnTo>
            </a:path>
          </a:pathLst>
        </a:custGeom>
        <a:noFill/>
        <a:ln w="12700" cap="flat" cmpd="sng" algn="ctr">
          <a:solidFill>
            <a:schemeClr val="accent2">
              <a:hueOff val="805452"/>
              <a:satOff val="-2312"/>
              <a:lumOff val="-3701"/>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9776" y="581461"/>
        <a:ext cx="22354" cy="4470"/>
      </dsp:txXfrm>
    </dsp:sp>
    <dsp:sp modelId="{CDDC631B-0A7C-4F6C-ABB2-B9EA06BD8511}">
      <dsp:nvSpPr>
        <dsp:cNvPr id="0" name=""/>
        <dsp:cNvSpPr/>
      </dsp:nvSpPr>
      <dsp:spPr>
        <a:xfrm>
          <a:off x="2510650" y="539"/>
          <a:ext cx="1943859" cy="1166315"/>
        </a:xfrm>
        <a:prstGeom prst="rect">
          <a:avLst/>
        </a:prstGeom>
        <a:solidFill>
          <a:schemeClr val="accent2">
            <a:hueOff val="715957"/>
            <a:satOff val="-2055"/>
            <a:lumOff val="-329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2: File systems and paths</a:t>
          </a:r>
        </a:p>
      </dsp:txBody>
      <dsp:txXfrm>
        <a:off x="2510650" y="539"/>
        <a:ext cx="1943859" cy="1166315"/>
      </dsp:txXfrm>
    </dsp:sp>
    <dsp:sp modelId="{C0DFA959-142E-460A-B85B-17B365193373}">
      <dsp:nvSpPr>
        <dsp:cNvPr id="0" name=""/>
        <dsp:cNvSpPr/>
      </dsp:nvSpPr>
      <dsp:spPr>
        <a:xfrm>
          <a:off x="6843656" y="537976"/>
          <a:ext cx="416487" cy="91440"/>
        </a:xfrm>
        <a:custGeom>
          <a:avLst/>
          <a:gdLst/>
          <a:ahLst/>
          <a:cxnLst/>
          <a:rect l="0" t="0" r="0" b="0"/>
          <a:pathLst>
            <a:path>
              <a:moveTo>
                <a:pt x="0" y="45720"/>
              </a:moveTo>
              <a:lnTo>
                <a:pt x="416487" y="45720"/>
              </a:lnTo>
            </a:path>
          </a:pathLst>
        </a:custGeom>
        <a:noFill/>
        <a:ln w="12700" cap="flat" cmpd="sng" algn="ctr">
          <a:solidFill>
            <a:schemeClr val="accent2">
              <a:hueOff val="1610903"/>
              <a:satOff val="-4623"/>
              <a:lumOff val="-740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0723" y="581461"/>
        <a:ext cx="22354" cy="4470"/>
      </dsp:txXfrm>
    </dsp:sp>
    <dsp:sp modelId="{29003805-C860-42CD-A3B6-BAD0E74FC168}">
      <dsp:nvSpPr>
        <dsp:cNvPr id="0" name=""/>
        <dsp:cNvSpPr/>
      </dsp:nvSpPr>
      <dsp:spPr>
        <a:xfrm>
          <a:off x="4901597" y="539"/>
          <a:ext cx="1943859" cy="1166315"/>
        </a:xfrm>
        <a:prstGeom prst="rect">
          <a:avLst/>
        </a:prstGeom>
        <a:solidFill>
          <a:schemeClr val="accent2">
            <a:hueOff val="1431914"/>
            <a:satOff val="-4110"/>
            <a:lumOff val="-658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3: Introduction to Numpy</a:t>
          </a:r>
        </a:p>
      </dsp:txBody>
      <dsp:txXfrm>
        <a:off x="4901597" y="539"/>
        <a:ext cx="1943859" cy="1166315"/>
      </dsp:txXfrm>
    </dsp:sp>
    <dsp:sp modelId="{3B7C4031-DCFF-41DE-98A4-348323ADC546}">
      <dsp:nvSpPr>
        <dsp:cNvPr id="0" name=""/>
        <dsp:cNvSpPr/>
      </dsp:nvSpPr>
      <dsp:spPr>
        <a:xfrm>
          <a:off x="1091633" y="1165054"/>
          <a:ext cx="7172840" cy="416487"/>
        </a:xfrm>
        <a:custGeom>
          <a:avLst/>
          <a:gdLst/>
          <a:ahLst/>
          <a:cxnLst/>
          <a:rect l="0" t="0" r="0" b="0"/>
          <a:pathLst>
            <a:path>
              <a:moveTo>
                <a:pt x="7172840" y="0"/>
              </a:moveTo>
              <a:lnTo>
                <a:pt x="7172840" y="225343"/>
              </a:lnTo>
              <a:lnTo>
                <a:pt x="0" y="225343"/>
              </a:lnTo>
              <a:lnTo>
                <a:pt x="0" y="416487"/>
              </a:lnTo>
            </a:path>
          </a:pathLst>
        </a:custGeom>
        <a:noFill/>
        <a:ln w="12700" cap="flat" cmpd="sng" algn="ctr">
          <a:solidFill>
            <a:schemeClr val="accent2">
              <a:hueOff val="2416355"/>
              <a:satOff val="-6935"/>
              <a:lumOff val="-1110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8384" y="1371063"/>
        <a:ext cx="359338" cy="4470"/>
      </dsp:txXfrm>
    </dsp:sp>
    <dsp:sp modelId="{CFF77A78-4754-4F98-97EF-8A6466B21871}">
      <dsp:nvSpPr>
        <dsp:cNvPr id="0" name=""/>
        <dsp:cNvSpPr/>
      </dsp:nvSpPr>
      <dsp:spPr>
        <a:xfrm>
          <a:off x="7292544" y="539"/>
          <a:ext cx="1943859" cy="1166315"/>
        </a:xfrm>
        <a:prstGeom prst="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4: Introduction to Pandas </a:t>
          </a:r>
        </a:p>
      </dsp:txBody>
      <dsp:txXfrm>
        <a:off x="7292544" y="539"/>
        <a:ext cx="1943859" cy="1166315"/>
      </dsp:txXfrm>
    </dsp:sp>
    <dsp:sp modelId="{991A54E2-59FE-4E81-9B04-AC29E02442AC}">
      <dsp:nvSpPr>
        <dsp:cNvPr id="0" name=""/>
        <dsp:cNvSpPr/>
      </dsp:nvSpPr>
      <dsp:spPr>
        <a:xfrm>
          <a:off x="2061762" y="2151380"/>
          <a:ext cx="416487" cy="91440"/>
        </a:xfrm>
        <a:custGeom>
          <a:avLst/>
          <a:gdLst/>
          <a:ahLst/>
          <a:cxnLst/>
          <a:rect l="0" t="0" r="0" b="0"/>
          <a:pathLst>
            <a:path>
              <a:moveTo>
                <a:pt x="0" y="45720"/>
              </a:moveTo>
              <a:lnTo>
                <a:pt x="416487" y="45720"/>
              </a:lnTo>
            </a:path>
          </a:pathLst>
        </a:custGeom>
        <a:noFill/>
        <a:ln w="12700" cap="flat" cmpd="sng" algn="ctr">
          <a:solidFill>
            <a:schemeClr val="accent2">
              <a:hueOff val="3221806"/>
              <a:satOff val="-9246"/>
              <a:lumOff val="-1480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8829" y="2194864"/>
        <a:ext cx="22354" cy="4470"/>
      </dsp:txXfrm>
    </dsp:sp>
    <dsp:sp modelId="{44D6EA2B-1C03-40AB-BD3F-3352A3400551}">
      <dsp:nvSpPr>
        <dsp:cNvPr id="0" name=""/>
        <dsp:cNvSpPr/>
      </dsp:nvSpPr>
      <dsp:spPr>
        <a:xfrm>
          <a:off x="119703" y="1613942"/>
          <a:ext cx="1943859" cy="1166315"/>
        </a:xfrm>
        <a:prstGeom prst="rect">
          <a:avLst/>
        </a:prstGeom>
        <a:solidFill>
          <a:schemeClr val="accent2">
            <a:hueOff val="2863828"/>
            <a:satOff val="-8219"/>
            <a:lumOff val="-1316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5: Visualization with Matplotlib</a:t>
          </a:r>
        </a:p>
      </dsp:txBody>
      <dsp:txXfrm>
        <a:off x="119703" y="1613942"/>
        <a:ext cx="1943859" cy="1166315"/>
      </dsp:txXfrm>
    </dsp:sp>
    <dsp:sp modelId="{BFA877B5-969C-44D9-A308-0D7F2AEEA60B}">
      <dsp:nvSpPr>
        <dsp:cNvPr id="0" name=""/>
        <dsp:cNvSpPr/>
      </dsp:nvSpPr>
      <dsp:spPr>
        <a:xfrm>
          <a:off x="4452709" y="2151380"/>
          <a:ext cx="416487" cy="91440"/>
        </a:xfrm>
        <a:custGeom>
          <a:avLst/>
          <a:gdLst/>
          <a:ahLst/>
          <a:cxnLst/>
          <a:rect l="0" t="0" r="0" b="0"/>
          <a:pathLst>
            <a:path>
              <a:moveTo>
                <a:pt x="0" y="45720"/>
              </a:moveTo>
              <a:lnTo>
                <a:pt x="416487" y="45720"/>
              </a:lnTo>
            </a:path>
          </a:pathLst>
        </a:custGeom>
        <a:noFill/>
        <a:ln w="12700" cap="flat" cmpd="sng" algn="ctr">
          <a:solidFill>
            <a:schemeClr val="accent2">
              <a:hueOff val="4027258"/>
              <a:satOff val="-11558"/>
              <a:lumOff val="-1850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649776" y="2194864"/>
        <a:ext cx="22354" cy="4470"/>
      </dsp:txXfrm>
    </dsp:sp>
    <dsp:sp modelId="{B2AE5DD2-8ADF-4774-8F52-C4651041C77E}">
      <dsp:nvSpPr>
        <dsp:cNvPr id="0" name=""/>
        <dsp:cNvSpPr/>
      </dsp:nvSpPr>
      <dsp:spPr>
        <a:xfrm>
          <a:off x="2510650" y="1613942"/>
          <a:ext cx="1943859" cy="1166315"/>
        </a:xfrm>
        <a:prstGeom prst="rect">
          <a:avLst/>
        </a:prstGeom>
        <a:solidFill>
          <a:schemeClr val="accent2">
            <a:hueOff val="3579785"/>
            <a:satOff val="-10274"/>
            <a:lumOff val="-164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6: Tabular Model</a:t>
          </a:r>
        </a:p>
      </dsp:txBody>
      <dsp:txXfrm>
        <a:off x="2510650" y="1613942"/>
        <a:ext cx="1943859" cy="1166315"/>
      </dsp:txXfrm>
    </dsp:sp>
    <dsp:sp modelId="{A89DF743-111F-445D-BE78-934F79706CB2}">
      <dsp:nvSpPr>
        <dsp:cNvPr id="0" name=""/>
        <dsp:cNvSpPr/>
      </dsp:nvSpPr>
      <dsp:spPr>
        <a:xfrm>
          <a:off x="6843656" y="2151380"/>
          <a:ext cx="416487" cy="91440"/>
        </a:xfrm>
        <a:custGeom>
          <a:avLst/>
          <a:gdLst/>
          <a:ahLst/>
          <a:cxnLst/>
          <a:rect l="0" t="0" r="0" b="0"/>
          <a:pathLst>
            <a:path>
              <a:moveTo>
                <a:pt x="0" y="45720"/>
              </a:moveTo>
              <a:lnTo>
                <a:pt x="416487" y="45720"/>
              </a:lnTo>
            </a:path>
          </a:pathLst>
        </a:custGeom>
        <a:noFill/>
        <a:ln w="12700" cap="flat" cmpd="sng" algn="ctr">
          <a:solidFill>
            <a:schemeClr val="accent2">
              <a:hueOff val="4832709"/>
              <a:satOff val="-13870"/>
              <a:lumOff val="-22207"/>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7040723" y="2194864"/>
        <a:ext cx="22354" cy="4470"/>
      </dsp:txXfrm>
    </dsp:sp>
    <dsp:sp modelId="{DA55C8A3-C62E-4038-B153-F32EFE55272C}">
      <dsp:nvSpPr>
        <dsp:cNvPr id="0" name=""/>
        <dsp:cNvSpPr/>
      </dsp:nvSpPr>
      <dsp:spPr>
        <a:xfrm>
          <a:off x="4901597" y="1613942"/>
          <a:ext cx="1943859" cy="1166315"/>
        </a:xfrm>
        <a:prstGeom prst="rect">
          <a:avLst/>
        </a:prstGeom>
        <a:solidFill>
          <a:schemeClr val="accent2">
            <a:hueOff val="4295742"/>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7: Relational Models </a:t>
          </a:r>
        </a:p>
      </dsp:txBody>
      <dsp:txXfrm>
        <a:off x="4901597" y="1613942"/>
        <a:ext cx="1943859" cy="1166315"/>
      </dsp:txXfrm>
    </dsp:sp>
    <dsp:sp modelId="{F2825B1C-2282-4D57-971E-3D8EC1434DBB}">
      <dsp:nvSpPr>
        <dsp:cNvPr id="0" name=""/>
        <dsp:cNvSpPr/>
      </dsp:nvSpPr>
      <dsp:spPr>
        <a:xfrm>
          <a:off x="1091633" y="2778457"/>
          <a:ext cx="7172840" cy="416487"/>
        </a:xfrm>
        <a:custGeom>
          <a:avLst/>
          <a:gdLst/>
          <a:ahLst/>
          <a:cxnLst/>
          <a:rect l="0" t="0" r="0" b="0"/>
          <a:pathLst>
            <a:path>
              <a:moveTo>
                <a:pt x="7172840" y="0"/>
              </a:moveTo>
              <a:lnTo>
                <a:pt x="7172840" y="225343"/>
              </a:lnTo>
              <a:lnTo>
                <a:pt x="0" y="225343"/>
              </a:lnTo>
              <a:lnTo>
                <a:pt x="0" y="416487"/>
              </a:lnTo>
            </a:path>
          </a:pathLst>
        </a:custGeom>
        <a:noFill/>
        <a:ln w="12700" cap="flat" cmpd="sng" algn="ctr">
          <a:solidFill>
            <a:schemeClr val="accent2">
              <a:hueOff val="5638161"/>
              <a:satOff val="-16181"/>
              <a:lumOff val="-2590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98384" y="2984466"/>
        <a:ext cx="359338" cy="4470"/>
      </dsp:txXfrm>
    </dsp:sp>
    <dsp:sp modelId="{4025EADB-5CAA-4AF8-A194-D8CBFA35640A}">
      <dsp:nvSpPr>
        <dsp:cNvPr id="0" name=""/>
        <dsp:cNvSpPr/>
      </dsp:nvSpPr>
      <dsp:spPr>
        <a:xfrm>
          <a:off x="7292544" y="1613942"/>
          <a:ext cx="1943859" cy="1166315"/>
        </a:xfrm>
        <a:prstGeom prst="rect">
          <a:avLst/>
        </a:prstGeom>
        <a:solidFill>
          <a:schemeClr val="accent2">
            <a:hueOff val="5011699"/>
            <a:satOff val="-14383"/>
            <a:lumOff val="-2302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8: Coding with Relational Models: SQL</a:t>
          </a:r>
        </a:p>
      </dsp:txBody>
      <dsp:txXfrm>
        <a:off x="7292544" y="1613942"/>
        <a:ext cx="1943859" cy="1166315"/>
      </dsp:txXfrm>
    </dsp:sp>
    <dsp:sp modelId="{BA629620-53FA-4EFE-85FC-8AC5747F1DFD}">
      <dsp:nvSpPr>
        <dsp:cNvPr id="0" name=""/>
        <dsp:cNvSpPr/>
      </dsp:nvSpPr>
      <dsp:spPr>
        <a:xfrm>
          <a:off x="2061762" y="3764783"/>
          <a:ext cx="416487" cy="91440"/>
        </a:xfrm>
        <a:custGeom>
          <a:avLst/>
          <a:gdLst/>
          <a:ahLst/>
          <a:cxnLst/>
          <a:rect l="0" t="0" r="0" b="0"/>
          <a:pathLst>
            <a:path>
              <a:moveTo>
                <a:pt x="0" y="45720"/>
              </a:moveTo>
              <a:lnTo>
                <a:pt x="416487" y="45720"/>
              </a:lnTo>
            </a:path>
          </a:pathLst>
        </a:custGeom>
        <a:noFill/>
        <a:ln w="12700" cap="flat" cmpd="sng" algn="ctr">
          <a:solidFill>
            <a:schemeClr val="accent2">
              <a:hueOff val="6443612"/>
              <a:satOff val="-18493"/>
              <a:lumOff val="-29609"/>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258829" y="3808267"/>
        <a:ext cx="22354" cy="4470"/>
      </dsp:txXfrm>
    </dsp:sp>
    <dsp:sp modelId="{51658BB7-8ADA-4742-9587-12E53FF42BDA}">
      <dsp:nvSpPr>
        <dsp:cNvPr id="0" name=""/>
        <dsp:cNvSpPr/>
      </dsp:nvSpPr>
      <dsp:spPr>
        <a:xfrm>
          <a:off x="119703" y="3227345"/>
          <a:ext cx="1943859" cy="1166315"/>
        </a:xfrm>
        <a:prstGeom prst="rect">
          <a:avLst/>
        </a:prstGeom>
        <a:solidFill>
          <a:schemeClr val="accent2">
            <a:hueOff val="5727655"/>
            <a:satOff val="-16438"/>
            <a:lumOff val="-2631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9: Hierarchical Model</a:t>
          </a:r>
        </a:p>
      </dsp:txBody>
      <dsp:txXfrm>
        <a:off x="119703" y="3227345"/>
        <a:ext cx="1943859" cy="1166315"/>
      </dsp:txXfrm>
    </dsp:sp>
    <dsp:sp modelId="{D5162D36-09B2-4F6A-817F-65378759A2F6}">
      <dsp:nvSpPr>
        <dsp:cNvPr id="0" name=""/>
        <dsp:cNvSpPr/>
      </dsp:nvSpPr>
      <dsp:spPr>
        <a:xfrm>
          <a:off x="2510650" y="3227345"/>
          <a:ext cx="1943859" cy="1166315"/>
        </a:xfrm>
        <a:prstGeom prst="rect">
          <a:avLst/>
        </a:prstGeom>
        <a:solidFill>
          <a:schemeClr val="accent2">
            <a:hueOff val="6443612"/>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1" tIns="99982" rIns="95251" bIns="99982" numCol="1" spcCol="1270" anchor="ctr" anchorCtr="0">
          <a:noAutofit/>
        </a:bodyPr>
        <a:lstStyle/>
        <a:p>
          <a:pPr marL="0" lvl="0" indent="0" algn="ctr" defTabSz="666750">
            <a:lnSpc>
              <a:spcPct val="90000"/>
            </a:lnSpc>
            <a:spcBef>
              <a:spcPct val="0"/>
            </a:spcBef>
            <a:spcAft>
              <a:spcPct val="35000"/>
            </a:spcAft>
            <a:buNone/>
          </a:pPr>
          <a:r>
            <a:rPr lang="en-US" sz="1500" kern="1200"/>
            <a:t>Topic 10: Introduction to APIs and Web-scraping</a:t>
          </a:r>
        </a:p>
      </dsp:txBody>
      <dsp:txXfrm>
        <a:off x="2510650" y="3227345"/>
        <a:ext cx="1943859" cy="11663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42916-F4AB-7D46-9C74-C60F13499906}" type="datetimeFigureOut">
              <a:rPr lang="en-US" smtClean="0"/>
              <a:t>2/10/25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1F6F67-3014-0040-A9B8-FE8466F43606}" type="slidenum">
              <a:rPr lang="en-US" smtClean="0"/>
              <a:t>‹#›</a:t>
            </a:fld>
            <a:endParaRPr lang="en-US"/>
          </a:p>
        </p:txBody>
      </p:sp>
    </p:spTree>
    <p:extLst>
      <p:ext uri="{BB962C8B-B14F-4D97-AF65-F5344CB8AC3E}">
        <p14:creationId xmlns:p14="http://schemas.microsoft.com/office/powerpoint/2010/main" val="4007991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in file</a:t>
            </a:r>
          </a:p>
          <a:p>
            <a:endParaRPr lang="en-US" dirty="0"/>
          </a:p>
        </p:txBody>
      </p:sp>
      <p:sp>
        <p:nvSpPr>
          <p:cNvPr id="4" name="Slide Number Placeholder 3"/>
          <p:cNvSpPr>
            <a:spLocks noGrp="1"/>
          </p:cNvSpPr>
          <p:nvPr>
            <p:ph type="sldNum" sz="quarter" idx="5"/>
          </p:nvPr>
        </p:nvSpPr>
        <p:spPr/>
        <p:txBody>
          <a:bodyPr/>
          <a:lstStyle/>
          <a:p>
            <a:fld id="{671F6F67-3014-0040-A9B8-FE8466F43606}" type="slidenum">
              <a:rPr lang="en-US" smtClean="0"/>
              <a:t>4</a:t>
            </a:fld>
            <a:endParaRPr lang="en-US"/>
          </a:p>
        </p:txBody>
      </p:sp>
    </p:spTree>
    <p:extLst>
      <p:ext uri="{BB962C8B-B14F-4D97-AF65-F5344CB8AC3E}">
        <p14:creationId xmlns:p14="http://schemas.microsoft.com/office/powerpoint/2010/main" val="601805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Each row contains the same number of cells (although some of these cells may be empty), which provide values of the properties of the thing described by the row</a:t>
            </a:r>
          </a:p>
          <a:p>
            <a:endParaRPr lang="en-US"/>
          </a:p>
          <a:p>
            <a:r>
              <a:rPr lang="en-US"/>
              <a:t>in tabular data, cells within the same column provide values for the same property of the things described by each row. This is what differentiates tabular data from other line-oriented formats.</a:t>
            </a:r>
          </a:p>
          <a:p>
            <a:endParaRPr lang="en-US"/>
          </a:p>
          <a:p>
            <a:r>
              <a:rPr lang="en-US"/>
              <a:t>organizes data into rows and columns, making it easy to analyze using statistical methods, visualization, and machine learning techniques. Pandas </a:t>
            </a:r>
            <a:r>
              <a:rPr lang="en-US" err="1"/>
              <a:t>DataFrames</a:t>
            </a:r>
            <a:r>
              <a:rPr lang="en-US"/>
              <a:t> are a great example of this in Python</a:t>
            </a:r>
          </a:p>
          <a:p>
            <a:endParaRPr lang="en-US">
              <a:cs typeface="+mn-lt"/>
            </a:endParaRPr>
          </a:p>
          <a:p>
            <a:pPr marL="171450" indent="-171450">
              <a:buFont typeface="Arial"/>
              <a:buChar char="•"/>
            </a:pPr>
            <a:r>
              <a:rPr lang="en-US"/>
              <a:t>Easy to load and manipulate in Pandas</a:t>
            </a:r>
          </a:p>
          <a:p>
            <a:pPr marL="171450" indent="-171450">
              <a:buFont typeface="Arial"/>
              <a:buChar char="•"/>
            </a:pPr>
            <a:r>
              <a:rPr lang="en-US"/>
              <a:t>Works well for small, self-contained datasets</a:t>
            </a:r>
          </a:p>
          <a:p>
            <a:pPr marL="171450" indent="-171450">
              <a:buFont typeface="Arial"/>
              <a:buChar char="•"/>
            </a:pPr>
            <a:r>
              <a:rPr lang="en-US"/>
              <a:t>Less efficient when there’s duplicate data</a:t>
            </a:r>
          </a:p>
          <a:p>
            <a:endParaRPr lang="en-US">
              <a:cs typeface="+mn-lt"/>
            </a:endParaRPr>
          </a:p>
          <a:p>
            <a:br>
              <a:rPr lang="en-US">
                <a:cs typeface="+mn-lt"/>
              </a:rPr>
            </a:br>
            <a:endParaRPr lang="en-US"/>
          </a:p>
        </p:txBody>
      </p:sp>
      <p:sp>
        <p:nvSpPr>
          <p:cNvPr id="4" name="Slide Number Placeholder 3"/>
          <p:cNvSpPr>
            <a:spLocks noGrp="1"/>
          </p:cNvSpPr>
          <p:nvPr>
            <p:ph type="sldNum" sz="quarter" idx="5"/>
          </p:nvPr>
        </p:nvSpPr>
        <p:spPr/>
        <p:txBody>
          <a:bodyPr/>
          <a:lstStyle/>
          <a:p>
            <a:fld id="{671F6F67-3014-0040-A9B8-FE8466F43606}" type="slidenum">
              <a:rPr lang="en-US" smtClean="0"/>
              <a:t>8</a:t>
            </a:fld>
            <a:endParaRPr lang="en-US"/>
          </a:p>
        </p:txBody>
      </p:sp>
    </p:spTree>
    <p:extLst>
      <p:ext uri="{BB962C8B-B14F-4D97-AF65-F5344CB8AC3E}">
        <p14:creationId xmlns:p14="http://schemas.microsoft.com/office/powerpoint/2010/main" val="275249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let's load the dataset and take a look at its structure using Pandas and confirm that the dataset is structured in a tabular format</a:t>
            </a:r>
          </a:p>
          <a:p>
            <a:endParaRPr lang="en-US" dirty="0"/>
          </a:p>
          <a:p>
            <a:r>
              <a:rPr lang="en-US" dirty="0"/>
              <a:t>Next, we check for missing values, missing data can affect our analysis, so we need to handle it properly</a:t>
            </a:r>
          </a:p>
          <a:p>
            <a:endParaRPr lang="en-US" dirty="0"/>
          </a:p>
          <a:p>
            <a:r>
              <a:rPr lang="en-US" dirty="0"/>
              <a:t>options for handling missing data:</a:t>
            </a:r>
          </a:p>
          <a:p>
            <a:endParaRPr lang="en-US" dirty="0"/>
          </a:p>
          <a:p>
            <a:r>
              <a:rPr lang="en-US" dirty="0"/>
              <a:t>Remove rows with missing values or fill missing values w a placeholder</a:t>
            </a:r>
          </a:p>
          <a:p>
            <a:endParaRPr lang="en-US" dirty="0"/>
          </a:p>
          <a:p>
            <a:r>
              <a:rPr lang="en-US" dirty="0"/>
              <a:t>We can now generate summary statistics to understand the dataset better</a:t>
            </a:r>
          </a:p>
          <a:p>
            <a:endParaRPr lang="en-US" dirty="0"/>
          </a:p>
          <a:p>
            <a:r>
              <a:rPr lang="en-US" dirty="0"/>
              <a:t>We can filter the dataset based on conditions. Let’s find trips longer than 10 miles</a:t>
            </a:r>
          </a:p>
          <a:p>
            <a:endParaRPr lang="en-US" dirty="0"/>
          </a:p>
          <a:p>
            <a:r>
              <a:rPr lang="en-US" dirty="0" err="1"/>
              <a:t>long_trips</a:t>
            </a:r>
            <a:r>
              <a:rPr lang="en-US" dirty="0"/>
              <a:t> = data[data['MILES'] &gt; 10] </a:t>
            </a:r>
          </a:p>
          <a:p>
            <a:r>
              <a:rPr lang="en-US" dirty="0" err="1"/>
              <a:t>long_trips.head</a:t>
            </a:r>
            <a:r>
              <a:rPr lang="en-US" dirty="0"/>
              <a:t>()</a:t>
            </a:r>
          </a:p>
          <a:p>
            <a:endParaRPr lang="en-US" dirty="0"/>
          </a:p>
          <a:p>
            <a:endParaRPr lang="en-US" dirty="0"/>
          </a:p>
        </p:txBody>
      </p:sp>
      <p:sp>
        <p:nvSpPr>
          <p:cNvPr id="4" name="Slide Number Placeholder 3"/>
          <p:cNvSpPr>
            <a:spLocks noGrp="1"/>
          </p:cNvSpPr>
          <p:nvPr>
            <p:ph type="sldNum" sz="quarter" idx="5"/>
          </p:nvPr>
        </p:nvSpPr>
        <p:spPr/>
        <p:txBody>
          <a:bodyPr/>
          <a:lstStyle/>
          <a:p>
            <a:fld id="{671F6F67-3014-0040-A9B8-FE8466F43606}" type="slidenum">
              <a:rPr lang="en-US" smtClean="0"/>
              <a:t>9</a:t>
            </a:fld>
            <a:endParaRPr lang="en-US"/>
          </a:p>
        </p:txBody>
      </p:sp>
    </p:spTree>
    <p:extLst>
      <p:ext uri="{BB962C8B-B14F-4D97-AF65-F5344CB8AC3E}">
        <p14:creationId xmlns:p14="http://schemas.microsoft.com/office/powerpoint/2010/main" val="3267795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Example systems include servers running Oracle, MySQL, and PostgreSQL.</a:t>
            </a:r>
          </a:p>
          <a:p>
            <a:endParaRPr lang="en-US"/>
          </a:p>
          <a:p>
            <a:r>
              <a:rPr lang="en-US"/>
              <a:t>Consists of database tables with additional structure, facilitating the use of database queries</a:t>
            </a:r>
          </a:p>
          <a:p>
            <a:endParaRPr lang="en-US"/>
          </a:p>
          <a:p>
            <a:r>
              <a:rPr lang="en-US"/>
              <a:t>The structure facilitates relationships between tables, so that an organization can represent complex data using multiple tables, one for each type of data the organization wishes to keep.</a:t>
            </a:r>
          </a:p>
          <a:p>
            <a:endParaRPr lang="en-US"/>
          </a:p>
          <a:p>
            <a:r>
              <a:rPr lang="en-US"/>
              <a:t>the constraints ensure sound database design, that all entries in a column have the same type, and that tables are appropriately linked to facilitate queries involving data spread across multiple tables (for example, data on both students and courses they are registered for).</a:t>
            </a:r>
          </a:p>
          <a:p>
            <a:endParaRPr lang="en-US"/>
          </a:p>
          <a:p>
            <a:r>
              <a:rPr lang="en-US"/>
              <a:t>The most </a:t>
            </a:r>
            <a:r>
              <a:rPr lang="en-US" b="1"/>
              <a:t>used and important function</a:t>
            </a:r>
            <a:r>
              <a:rPr lang="en-US"/>
              <a:t> in relational models is JOIN, which combines data from different tables.</a:t>
            </a:r>
          </a:p>
          <a:p>
            <a:endParaRPr lang="en-US"/>
          </a:p>
          <a:p>
            <a:endParaRPr lang="en-US"/>
          </a:p>
          <a:p>
            <a:r>
              <a:rPr lang="en-US"/>
              <a:t>While a tabular model is good for single tables, relational databases allow us to link multiple tables together</a:t>
            </a:r>
          </a:p>
          <a:p>
            <a:br>
              <a:rPr lang="en-US">
                <a:cs typeface="+mn-lt"/>
              </a:rPr>
            </a:br>
            <a:r>
              <a:rPr lang="en-US"/>
              <a:t>structures data into multiple tables with defined relationships, reducing redundancy and improving efficiency. Instead of storing everything in one table, we normalize the data into separate tables that are linked by primary keys (PK) and foreign keys (FK).</a:t>
            </a:r>
          </a:p>
          <a:p>
            <a:endParaRPr lang="en-US"/>
          </a:p>
          <a:p>
            <a:pPr marL="171450" indent="-171450">
              <a:buFont typeface="Arial"/>
              <a:buChar char="•"/>
            </a:pPr>
            <a:r>
              <a:rPr lang="en-US"/>
              <a:t>Removes redundancy (no repeated category names)</a:t>
            </a:r>
          </a:p>
          <a:p>
            <a:pPr marL="171450" indent="-171450">
              <a:buFont typeface="Arial"/>
              <a:buChar char="•"/>
            </a:pPr>
            <a:r>
              <a:rPr lang="en-US"/>
              <a:t>Allows relationships between data (trips linked to categories)</a:t>
            </a:r>
          </a:p>
          <a:p>
            <a:pPr marL="171450" indent="-171450">
              <a:buFont typeface="Arial"/>
              <a:buChar char="•"/>
            </a:pPr>
            <a:r>
              <a:rPr lang="en-US"/>
              <a:t>Enables powerful SQL queries for complex analysis</a:t>
            </a:r>
          </a:p>
          <a:p>
            <a:endParaRPr lang="en-US"/>
          </a:p>
          <a:p>
            <a:br>
              <a:rPr lang="en-US">
                <a:cs typeface="+mn-lt"/>
              </a:rPr>
            </a:br>
            <a:endParaRPr lang="en-US"/>
          </a:p>
        </p:txBody>
      </p:sp>
      <p:sp>
        <p:nvSpPr>
          <p:cNvPr id="4" name="Slide Number Placeholder 3"/>
          <p:cNvSpPr>
            <a:spLocks noGrp="1"/>
          </p:cNvSpPr>
          <p:nvPr>
            <p:ph type="sldNum" sz="quarter" idx="5"/>
          </p:nvPr>
        </p:nvSpPr>
        <p:spPr/>
        <p:txBody>
          <a:bodyPr/>
          <a:lstStyle/>
          <a:p>
            <a:fld id="{671F6F67-3014-0040-A9B8-FE8466F43606}" type="slidenum">
              <a:rPr lang="en-US" smtClean="0"/>
              <a:t>10</a:t>
            </a:fld>
            <a:endParaRPr lang="en-US"/>
          </a:p>
        </p:txBody>
      </p:sp>
    </p:spTree>
    <p:extLst>
      <p:ext uri="{BB962C8B-B14F-4D97-AF65-F5344CB8AC3E}">
        <p14:creationId xmlns:p14="http://schemas.microsoft.com/office/powerpoint/2010/main" val="3082750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2CC40-BE82-7981-C2D9-2FD2BC7E2F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FAD200-6B0B-4B7A-865D-4E76822AD4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F77FF0-2CEF-CFD5-F4B5-A19F7618703B}"/>
              </a:ext>
            </a:extLst>
          </p:cNvPr>
          <p:cNvSpPr>
            <a:spLocks noGrp="1"/>
          </p:cNvSpPr>
          <p:nvPr>
            <p:ph type="body" idx="1"/>
          </p:nvPr>
        </p:nvSpPr>
        <p:spPr/>
        <p:txBody>
          <a:bodyPr/>
          <a:lstStyle/>
          <a:p>
            <a:r>
              <a:rPr lang="en-US"/>
              <a:t>While a tabular model is good for single tables, relational databases allow us to link multiple tables together</a:t>
            </a:r>
          </a:p>
          <a:p>
            <a:br>
              <a:rPr lang="en-US">
                <a:cs typeface="+mn-lt"/>
              </a:rPr>
            </a:br>
            <a:r>
              <a:rPr lang="en-US"/>
              <a:t>structures data into multiple tables with defined relationships, reducing redundancy and improving efficiency. Instead of storing everything in one table, we normalize the data into separate tables that are linked by primary keys (PK) and foreign keys (FK).</a:t>
            </a:r>
          </a:p>
          <a:p>
            <a:endParaRPr lang="en-US"/>
          </a:p>
          <a:p>
            <a:pPr marL="171450" indent="-171450">
              <a:buFont typeface="Arial"/>
              <a:buChar char="•"/>
            </a:pPr>
            <a:r>
              <a:rPr lang="en-US"/>
              <a:t>Removes redundancy (no repeated category names)</a:t>
            </a:r>
          </a:p>
          <a:p>
            <a:pPr marL="171450" indent="-171450">
              <a:buFont typeface="Arial"/>
              <a:buChar char="•"/>
            </a:pPr>
            <a:r>
              <a:rPr lang="en-US"/>
              <a:t>Allows relationships between data (trips linked to categories)</a:t>
            </a:r>
          </a:p>
          <a:p>
            <a:pPr marL="171450" indent="-171450">
              <a:buFont typeface="Arial"/>
              <a:buChar char="•"/>
            </a:pPr>
            <a:r>
              <a:rPr lang="en-US"/>
              <a:t>Enables powerful SQL queries for complex analysis</a:t>
            </a:r>
          </a:p>
          <a:p>
            <a:endParaRPr lang="en-US"/>
          </a:p>
          <a:p>
            <a:r>
              <a:rPr lang="en-US"/>
              <a:t>#connect to SQLite (creates a database in memory for speed)</a:t>
            </a:r>
          </a:p>
          <a:p>
            <a:endParaRPr lang="en-US"/>
          </a:p>
          <a:p>
            <a:r>
              <a:rPr lang="en-US"/>
              <a:t>#create two related tables: Trips, Categories</a:t>
            </a:r>
          </a:p>
          <a:p>
            <a:endParaRPr lang="en-US">
              <a:cs typeface="+mn-lt"/>
            </a:endParaRPr>
          </a:p>
          <a:p>
            <a:endParaRPr lang="en-US">
              <a:cs typeface="+mn-lt"/>
            </a:endParaRPr>
          </a:p>
          <a:p>
            <a:r>
              <a:rPr lang="en-US"/>
              <a:t>Now, I’ll show a quick demo of how a relational model works using SQLite in Python. Instead of storing all data in one big table, we will split it into multiple related tables and use SQL to join them</a:t>
            </a:r>
          </a:p>
          <a:p>
            <a:br>
              <a:rPr lang="en-US"/>
            </a:br>
            <a:endParaRPr lang="en-US"/>
          </a:p>
          <a:p>
            <a:r>
              <a:rPr lang="en-US"/>
              <a:t>First, we import SQLite and Pandas. SQLite is a lightweight database that lets us store relational data, and Pandas will help us display query results in a clean format</a:t>
            </a:r>
          </a:p>
          <a:p>
            <a:br>
              <a:rPr lang="en-US"/>
            </a:br>
            <a:endParaRPr lang="en-US"/>
          </a:p>
          <a:p>
            <a:r>
              <a:rPr lang="en-US"/>
              <a:t>We create an in-memory SQLite database, meaning it runs temporarily in RAM for quick testing</a:t>
            </a:r>
          </a:p>
          <a:p>
            <a:br>
              <a:rPr lang="en-US"/>
            </a:br>
            <a:endParaRPr lang="en-US"/>
          </a:p>
          <a:p>
            <a:r>
              <a:rPr lang="en-US"/>
              <a:t>Now, we create our first table, Categories. This table has two columns: CATEGORY_ID, which is a unique primary key, and CATEGORY, which stores the name of the category</a:t>
            </a:r>
          </a:p>
          <a:p>
            <a:br>
              <a:rPr lang="en-US"/>
            </a:br>
            <a:endParaRPr lang="en-US"/>
          </a:p>
          <a:p>
            <a:r>
              <a:rPr lang="en-US"/>
              <a:t>Next, we create the Trips table, which stores trip data like the start date and miles traveled. It also has a CATEGORY_ID, which links each trip to a category in the Categories table using a foreign key</a:t>
            </a:r>
          </a:p>
          <a:p>
            <a:endParaRPr lang="en-US">
              <a:cs typeface="+mn-lt"/>
            </a:endParaRPr>
          </a:p>
          <a:p>
            <a:br>
              <a:rPr lang="en-US">
                <a:cs typeface="+mn-lt"/>
              </a:rPr>
            </a:br>
            <a:endParaRPr lang="en-US"/>
          </a:p>
        </p:txBody>
      </p:sp>
      <p:sp>
        <p:nvSpPr>
          <p:cNvPr id="4" name="Slide Number Placeholder 3">
            <a:extLst>
              <a:ext uri="{FF2B5EF4-FFF2-40B4-BE49-F238E27FC236}">
                <a16:creationId xmlns:a16="http://schemas.microsoft.com/office/drawing/2014/main" id="{A9BAEE5C-48F8-612E-2A6C-FEFFB42B51E3}"/>
              </a:ext>
            </a:extLst>
          </p:cNvPr>
          <p:cNvSpPr>
            <a:spLocks noGrp="1"/>
          </p:cNvSpPr>
          <p:nvPr>
            <p:ph type="sldNum" sz="quarter" idx="5"/>
          </p:nvPr>
        </p:nvSpPr>
        <p:spPr/>
        <p:txBody>
          <a:bodyPr/>
          <a:lstStyle/>
          <a:p>
            <a:fld id="{671F6F67-3014-0040-A9B8-FE8466F43606}" type="slidenum">
              <a:rPr lang="en-US" smtClean="0"/>
              <a:t>11</a:t>
            </a:fld>
            <a:endParaRPr lang="en-US"/>
          </a:p>
        </p:txBody>
      </p:sp>
    </p:spTree>
    <p:extLst>
      <p:ext uri="{BB962C8B-B14F-4D97-AF65-F5344CB8AC3E}">
        <p14:creationId xmlns:p14="http://schemas.microsoft.com/office/powerpoint/2010/main" val="7164822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92BC0-F80C-6762-CE6B-8139B9B479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913292-0D97-02A6-4C42-D26627D3E9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1DAFD2-644A-7012-1C9B-FC9F4A1FF4EF}"/>
              </a:ext>
            </a:extLst>
          </p:cNvPr>
          <p:cNvSpPr>
            <a:spLocks noGrp="1"/>
          </p:cNvSpPr>
          <p:nvPr>
            <p:ph type="body" idx="1"/>
          </p:nvPr>
        </p:nvSpPr>
        <p:spPr/>
        <p:txBody>
          <a:bodyPr/>
          <a:lstStyle/>
          <a:p>
            <a:r>
              <a:rPr lang="en-US"/>
              <a:t>While a tabular model is good for single tables, relational databases allow us to link multiple tables together</a:t>
            </a:r>
          </a:p>
          <a:p>
            <a:br>
              <a:rPr lang="en-US">
                <a:cs typeface="+mn-lt"/>
              </a:rPr>
            </a:br>
            <a:r>
              <a:rPr lang="en-US"/>
              <a:t>structures data into multiple tables with defined relationships, reducing redundancy and improving efficiency. Instead of storing everything in one table, we normalize the data into separate tables that are linked by primary keys (PK) and foreign keys (FK).</a:t>
            </a:r>
          </a:p>
          <a:p>
            <a:endParaRPr lang="en-US"/>
          </a:p>
          <a:p>
            <a:pPr marL="171450" indent="-171450">
              <a:buFont typeface="Arial"/>
              <a:buChar char="•"/>
            </a:pPr>
            <a:r>
              <a:rPr lang="en-US"/>
              <a:t>Removes redundancy (no repeated category names)</a:t>
            </a:r>
          </a:p>
          <a:p>
            <a:pPr marL="171450" indent="-171450">
              <a:buFont typeface="Arial"/>
              <a:buChar char="•"/>
            </a:pPr>
            <a:r>
              <a:rPr lang="en-US"/>
              <a:t>Allows relationships between data (trips linked to categories)</a:t>
            </a:r>
          </a:p>
          <a:p>
            <a:pPr marL="171450" indent="-171450">
              <a:buFont typeface="Arial"/>
              <a:buChar char="•"/>
            </a:pPr>
            <a:r>
              <a:rPr lang="en-US"/>
              <a:t>Enables powerful SQL queries for complex analysis</a:t>
            </a:r>
          </a:p>
          <a:p>
            <a:endParaRPr lang="en-US"/>
          </a:p>
          <a:p>
            <a:r>
              <a:rPr lang="en-US"/>
              <a:t>Now, we insert two categories: Business and Personal. Each one gets a unique ID</a:t>
            </a:r>
          </a:p>
          <a:p>
            <a:br>
              <a:rPr lang="en-US"/>
            </a:br>
            <a:endParaRPr lang="en-US"/>
          </a:p>
          <a:p>
            <a:r>
              <a:rPr lang="en-US"/>
              <a:t>Next, we insert two trips. Each trip is linked to a category using the CATEGORY_ID column</a:t>
            </a:r>
          </a:p>
          <a:p>
            <a:br>
              <a:rPr lang="en-US"/>
            </a:br>
            <a:endParaRPr lang="en-US"/>
          </a:p>
          <a:p>
            <a:r>
              <a:rPr lang="en-US"/>
              <a:t>Now, we run a SQL query that joins the Trips and Categories tables, so we can see each trip with its category name instead of just an ID</a:t>
            </a:r>
          </a:p>
          <a:p>
            <a:br>
              <a:rPr lang="en-US"/>
            </a:br>
            <a:endParaRPr lang="en-US"/>
          </a:p>
          <a:p>
            <a:r>
              <a:rPr lang="en-US"/>
              <a:t>Finally, we use Pandas to display the results in a readable table</a:t>
            </a:r>
          </a:p>
          <a:p>
            <a:br>
              <a:rPr lang="en-US"/>
            </a:br>
            <a:endParaRPr lang="en-US"/>
          </a:p>
          <a:p>
            <a:br>
              <a:rPr lang="en-US">
                <a:cs typeface="+mn-lt"/>
              </a:rPr>
            </a:br>
            <a:endParaRPr lang="en-US"/>
          </a:p>
        </p:txBody>
      </p:sp>
      <p:sp>
        <p:nvSpPr>
          <p:cNvPr id="4" name="Slide Number Placeholder 3">
            <a:extLst>
              <a:ext uri="{FF2B5EF4-FFF2-40B4-BE49-F238E27FC236}">
                <a16:creationId xmlns:a16="http://schemas.microsoft.com/office/drawing/2014/main" id="{49D3BFE0-BE6F-49BA-F620-770414ADD810}"/>
              </a:ext>
            </a:extLst>
          </p:cNvPr>
          <p:cNvSpPr>
            <a:spLocks noGrp="1"/>
          </p:cNvSpPr>
          <p:nvPr>
            <p:ph type="sldNum" sz="quarter" idx="5"/>
          </p:nvPr>
        </p:nvSpPr>
        <p:spPr/>
        <p:txBody>
          <a:bodyPr/>
          <a:lstStyle/>
          <a:p>
            <a:fld id="{671F6F67-3014-0040-A9B8-FE8466F43606}" type="slidenum">
              <a:rPr lang="en-US" smtClean="0"/>
              <a:t>12</a:t>
            </a:fld>
            <a:endParaRPr lang="en-US"/>
          </a:p>
        </p:txBody>
      </p:sp>
    </p:spTree>
    <p:extLst>
      <p:ext uri="{BB962C8B-B14F-4D97-AF65-F5344CB8AC3E}">
        <p14:creationId xmlns:p14="http://schemas.microsoft.com/office/powerpoint/2010/main" val="3696871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179C6-C06B-3C98-0CBA-E99C6945A1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E993E1-054F-CB0F-11E4-A37A78E175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477885-D15A-553E-53D2-30D4D9F99E8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E193E4-8DC1-6CD1-954C-A07AC26DBAF1}"/>
              </a:ext>
            </a:extLst>
          </p:cNvPr>
          <p:cNvSpPr>
            <a:spLocks noGrp="1"/>
          </p:cNvSpPr>
          <p:nvPr>
            <p:ph type="sldNum" sz="quarter" idx="5"/>
          </p:nvPr>
        </p:nvSpPr>
        <p:spPr/>
        <p:txBody>
          <a:bodyPr/>
          <a:lstStyle/>
          <a:p>
            <a:fld id="{671F6F67-3014-0040-A9B8-FE8466F43606}" type="slidenum">
              <a:rPr lang="en-US" smtClean="0"/>
              <a:t>15</a:t>
            </a:fld>
            <a:endParaRPr lang="en-US"/>
          </a:p>
        </p:txBody>
      </p:sp>
    </p:spTree>
    <p:extLst>
      <p:ext uri="{BB962C8B-B14F-4D97-AF65-F5344CB8AC3E}">
        <p14:creationId xmlns:p14="http://schemas.microsoft.com/office/powerpoint/2010/main" val="1288076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D5520-49CB-F3BE-CD08-E2EC7DE897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AFDF5-7CB5-8970-5AC1-C279E23445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FFFBA5-24FC-1A7C-1849-DAFD34759C4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A37DDC7-7894-CB66-30C0-E25E62C69A72}"/>
              </a:ext>
            </a:extLst>
          </p:cNvPr>
          <p:cNvSpPr>
            <a:spLocks noGrp="1"/>
          </p:cNvSpPr>
          <p:nvPr>
            <p:ph type="sldNum" sz="quarter" idx="5"/>
          </p:nvPr>
        </p:nvSpPr>
        <p:spPr/>
        <p:txBody>
          <a:bodyPr/>
          <a:lstStyle/>
          <a:p>
            <a:fld id="{671F6F67-3014-0040-A9B8-FE8466F43606}" type="slidenum">
              <a:rPr lang="en-US" smtClean="0"/>
              <a:t>17</a:t>
            </a:fld>
            <a:endParaRPr lang="en-US"/>
          </a:p>
        </p:txBody>
      </p:sp>
    </p:spTree>
    <p:extLst>
      <p:ext uri="{BB962C8B-B14F-4D97-AF65-F5344CB8AC3E}">
        <p14:creationId xmlns:p14="http://schemas.microsoft.com/office/powerpoint/2010/main" val="25377867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Need to extract a lot of data that cannot be done through an API due to rate limiting</a:t>
            </a:r>
          </a:p>
          <a:p>
            <a:endParaRPr lang="en-US" dirty="0"/>
          </a:p>
        </p:txBody>
      </p:sp>
      <p:sp>
        <p:nvSpPr>
          <p:cNvPr id="4" name="Slide Number Placeholder 3"/>
          <p:cNvSpPr>
            <a:spLocks noGrp="1"/>
          </p:cNvSpPr>
          <p:nvPr>
            <p:ph type="sldNum" sz="quarter" idx="5"/>
          </p:nvPr>
        </p:nvSpPr>
        <p:spPr/>
        <p:txBody>
          <a:bodyPr/>
          <a:lstStyle/>
          <a:p>
            <a:fld id="{671F6F67-3014-0040-A9B8-FE8466F43606}" type="slidenum">
              <a:rPr lang="en-US" smtClean="0"/>
              <a:t>21</a:t>
            </a:fld>
            <a:endParaRPr lang="en-US"/>
          </a:p>
        </p:txBody>
      </p:sp>
    </p:spTree>
    <p:extLst>
      <p:ext uri="{BB962C8B-B14F-4D97-AF65-F5344CB8AC3E}">
        <p14:creationId xmlns:p14="http://schemas.microsoft.com/office/powerpoint/2010/main" val="1393899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hyperlink" Target="https://books.toscrape.com/catalogue/category/books/horror_31/index.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kaggle.com/datasets/ruchikakumbhar/uber-dataset/data"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9.sv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9.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8ED5DE8-CA8B-4332-9D76-60AD9B8183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38050" y="1230020"/>
            <a:ext cx="3931924" cy="3346322"/>
          </a:xfrm>
        </p:spPr>
        <p:txBody>
          <a:bodyPr vert="horz" lIns="91440" tIns="45720" rIns="91440" bIns="45720" rtlCol="0" anchor="b">
            <a:normAutofit/>
          </a:bodyPr>
          <a:lstStyle/>
          <a:p>
            <a:pPr algn="l"/>
            <a:r>
              <a:rPr lang="en-US" altLang="ko-KR" sz="4600"/>
              <a:t>DATA 200 Review</a:t>
            </a:r>
          </a:p>
        </p:txBody>
      </p:sp>
      <p:sp>
        <p:nvSpPr>
          <p:cNvPr id="3" name="TextBox 2">
            <a:extLst>
              <a:ext uri="{FF2B5EF4-FFF2-40B4-BE49-F238E27FC236}">
                <a16:creationId xmlns:a16="http://schemas.microsoft.com/office/drawing/2014/main" id="{2ED41E77-62D6-AC8C-71E3-1C114020BD8F}"/>
              </a:ext>
            </a:extLst>
          </p:cNvPr>
          <p:cNvSpPr txBox="1"/>
          <p:nvPr/>
        </p:nvSpPr>
        <p:spPr>
          <a:xfrm>
            <a:off x="338050" y="4845360"/>
            <a:ext cx="3931924" cy="1297977"/>
          </a:xfrm>
          <a:prstGeom prst="rect">
            <a:avLst/>
          </a:prstGeom>
        </p:spPr>
        <p:txBody>
          <a:bodyPr rot="0" spcFirstLastPara="0" vertOverflow="overflow" horzOverflow="overflow" vert="horz" lIns="91440" tIns="45720" rIns="91440" bIns="45720" numCol="1" spcCol="0" rtlCol="0" fromWordArt="0" anchorCtr="0" forceAA="0" compatLnSpc="1">
            <a:prstTxWarp prst="textNoShape">
              <a:avLst/>
            </a:prstTxWarp>
            <a:normAutofit/>
          </a:bodyPr>
          <a:lstStyle/>
          <a:p>
            <a:pPr>
              <a:lnSpc>
                <a:spcPct val="90000"/>
              </a:lnSpc>
              <a:spcBef>
                <a:spcPts val="1000"/>
              </a:spcBef>
            </a:pPr>
            <a:r>
              <a:rPr lang="en-US" altLang="ko-KR" sz="2000"/>
              <a:t>Liam Riener, Kim Jun Sik, Olivia Petronio, Amanda Altamirano</a:t>
            </a:r>
            <a:endParaRPr lang="en-US" sz="2000"/>
          </a:p>
        </p:txBody>
      </p:sp>
      <p:grpSp>
        <p:nvGrpSpPr>
          <p:cNvPr id="15" name="Group 14">
            <a:extLst>
              <a:ext uri="{FF2B5EF4-FFF2-40B4-BE49-F238E27FC236}">
                <a16:creationId xmlns:a16="http://schemas.microsoft.com/office/drawing/2014/main" id="{22983B4D-AA9E-4FCA-A321-B873627932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2446384" cy="5777808"/>
          </a:xfrm>
        </p:grpSpPr>
        <p:cxnSp>
          <p:nvCxnSpPr>
            <p:cNvPr id="16" name="Straight Connector 1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2432161"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2446384"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7417" y="679731"/>
            <a:ext cx="6875958" cy="56628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65DDF8-F7F1-5A9A-77A0-6E74675A0FF0}"/>
              </a:ext>
            </a:extLst>
          </p:cNvPr>
          <p:cNvPicPr>
            <a:picLocks noChangeAspect="1"/>
          </p:cNvPicPr>
          <p:nvPr/>
        </p:nvPicPr>
        <p:blipFill>
          <a:blip r:embed="rId2"/>
          <a:srcRect l="351" t="-3091" r="-1438" b="-1462"/>
          <a:stretch/>
        </p:blipFill>
        <p:spPr>
          <a:xfrm>
            <a:off x="4924689" y="873723"/>
            <a:ext cx="3063669" cy="2560320"/>
          </a:xfrm>
          <a:prstGeom prst="rect">
            <a:avLst/>
          </a:prstGeom>
        </p:spPr>
      </p:pic>
      <p:pic>
        <p:nvPicPr>
          <p:cNvPr id="7" name="Picture 6" descr="Top 44 Hilarious Data Science Memes ...">
            <a:extLst>
              <a:ext uri="{FF2B5EF4-FFF2-40B4-BE49-F238E27FC236}">
                <a16:creationId xmlns:a16="http://schemas.microsoft.com/office/drawing/2014/main" id="{AA53644C-8F19-62F7-4E99-66DCA6A41026}"/>
              </a:ext>
            </a:extLst>
          </p:cNvPr>
          <p:cNvPicPr>
            <a:picLocks noChangeAspect="1"/>
          </p:cNvPicPr>
          <p:nvPr/>
        </p:nvPicPr>
        <p:blipFill>
          <a:blip r:embed="rId3"/>
          <a:stretch>
            <a:fillRect/>
          </a:stretch>
        </p:blipFill>
        <p:spPr>
          <a:xfrm>
            <a:off x="8171330" y="954144"/>
            <a:ext cx="3118104" cy="2399478"/>
          </a:xfrm>
          <a:prstGeom prst="rect">
            <a:avLst/>
          </a:prstGeom>
        </p:spPr>
      </p:pic>
      <p:pic>
        <p:nvPicPr>
          <p:cNvPr id="4" name="Picture 3" descr="35+ Funny data science memes that will ...">
            <a:extLst>
              <a:ext uri="{FF2B5EF4-FFF2-40B4-BE49-F238E27FC236}">
                <a16:creationId xmlns:a16="http://schemas.microsoft.com/office/drawing/2014/main" id="{749AC0DF-C339-E499-51B6-0E0D1CCC80B1}"/>
              </a:ext>
            </a:extLst>
          </p:cNvPr>
          <p:cNvPicPr>
            <a:picLocks noChangeAspect="1"/>
          </p:cNvPicPr>
          <p:nvPr/>
        </p:nvPicPr>
        <p:blipFill>
          <a:blip r:embed="rId4"/>
          <a:stretch>
            <a:fillRect/>
          </a:stretch>
        </p:blipFill>
        <p:spPr>
          <a:xfrm>
            <a:off x="4897472" y="3793128"/>
            <a:ext cx="3118104" cy="2140100"/>
          </a:xfrm>
          <a:prstGeom prst="rect">
            <a:avLst/>
          </a:prstGeom>
        </p:spPr>
      </p:pic>
      <p:pic>
        <p:nvPicPr>
          <p:cNvPr id="8" name="Picture 7">
            <a:extLst>
              <a:ext uri="{FF2B5EF4-FFF2-40B4-BE49-F238E27FC236}">
                <a16:creationId xmlns:a16="http://schemas.microsoft.com/office/drawing/2014/main" id="{C8BB8244-49C0-19AA-3EC5-28E551795BCC}"/>
              </a:ext>
            </a:extLst>
          </p:cNvPr>
          <p:cNvPicPr>
            <a:picLocks noChangeAspect="1"/>
          </p:cNvPicPr>
          <p:nvPr/>
        </p:nvPicPr>
        <p:blipFill>
          <a:blip r:embed="rId5"/>
          <a:stretch>
            <a:fillRect/>
          </a:stretch>
        </p:blipFill>
        <p:spPr>
          <a:xfrm>
            <a:off x="8171330" y="3825700"/>
            <a:ext cx="3118104" cy="207495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50BC2-FC5D-14C8-081D-2AD4E60CEF86}"/>
              </a:ext>
            </a:extLst>
          </p:cNvPr>
          <p:cNvSpPr>
            <a:spLocks noGrp="1"/>
          </p:cNvSpPr>
          <p:nvPr>
            <p:ph type="title"/>
          </p:nvPr>
        </p:nvSpPr>
        <p:spPr>
          <a:xfrm>
            <a:off x="717395" y="469091"/>
            <a:ext cx="4654339" cy="2495971"/>
          </a:xfrm>
        </p:spPr>
        <p:txBody>
          <a:bodyPr vert="horz" lIns="91440" tIns="45720" rIns="91440" bIns="45720" rtlCol="0" anchor="t">
            <a:normAutofit/>
          </a:bodyPr>
          <a:lstStyle/>
          <a:p>
            <a:r>
              <a:rPr lang="en-US" sz="4000"/>
              <a:t>Topic 7: Relational Models</a:t>
            </a:r>
          </a:p>
        </p:txBody>
      </p:sp>
      <p:sp>
        <p:nvSpPr>
          <p:cNvPr id="3" name="Text Placeholder 2">
            <a:extLst>
              <a:ext uri="{FF2B5EF4-FFF2-40B4-BE49-F238E27FC236}">
                <a16:creationId xmlns:a16="http://schemas.microsoft.com/office/drawing/2014/main" id="{7AF1C961-F915-8242-C99E-869BD0681F63}"/>
              </a:ext>
            </a:extLst>
          </p:cNvPr>
          <p:cNvSpPr>
            <a:spLocks noGrp="1"/>
          </p:cNvSpPr>
          <p:nvPr>
            <p:ph type="body" idx="1"/>
          </p:nvPr>
        </p:nvSpPr>
        <p:spPr>
          <a:xfrm>
            <a:off x="709411" y="1565507"/>
            <a:ext cx="5240901" cy="5118249"/>
          </a:xfrm>
        </p:spPr>
        <p:txBody>
          <a:bodyPr vert="horz" lIns="91440" tIns="45720" rIns="91440" bIns="45720" rtlCol="0" anchor="ctr">
            <a:noAutofit/>
          </a:bodyPr>
          <a:lstStyle/>
          <a:p>
            <a:r>
              <a:rPr lang="en-US" sz="1800">
                <a:solidFill>
                  <a:schemeClr val="tx1"/>
                </a:solidFill>
                <a:latin typeface="Arial"/>
                <a:ea typeface="+mn-lt"/>
                <a:cs typeface="+mn-lt"/>
              </a:rPr>
              <a:t>Provides data in the form of relational tables in response to queries. </a:t>
            </a:r>
            <a:endParaRPr lang="en-US" sz="1800">
              <a:solidFill>
                <a:schemeClr val="tx1"/>
              </a:solidFill>
              <a:latin typeface="Arial"/>
              <a:ea typeface="+mn-lt"/>
              <a:cs typeface="Arial"/>
            </a:endParaRPr>
          </a:p>
          <a:p>
            <a:r>
              <a:rPr lang="en-US" sz="1800">
                <a:solidFill>
                  <a:schemeClr val="tx1"/>
                </a:solidFill>
                <a:latin typeface="Arial"/>
                <a:cs typeface="Arial"/>
              </a:rPr>
              <a:t>Stores data in multiple related tables instead of one large table. These tables are connected using keys:</a:t>
            </a:r>
          </a:p>
          <a:p>
            <a:pPr marL="285750" indent="-285750">
              <a:buFont typeface="Arial"/>
              <a:buChar char="•"/>
            </a:pPr>
            <a:r>
              <a:rPr lang="en-US" sz="1800">
                <a:solidFill>
                  <a:schemeClr val="tx1"/>
                </a:solidFill>
                <a:latin typeface="Arial"/>
                <a:cs typeface="Arial"/>
              </a:rPr>
              <a:t>Primary Key (PK): A unique identifier for each row (e.g., </a:t>
            </a:r>
            <a:r>
              <a:rPr lang="en-US" sz="1800">
                <a:solidFill>
                  <a:schemeClr val="tx1"/>
                </a:solidFill>
                <a:latin typeface="Arial"/>
                <a:ea typeface="Roboto Mono"/>
                <a:cs typeface="Arial"/>
              </a:rPr>
              <a:t>TRIP_ID</a:t>
            </a:r>
            <a:r>
              <a:rPr lang="en-US" sz="1800">
                <a:solidFill>
                  <a:schemeClr val="tx1"/>
                </a:solidFill>
                <a:latin typeface="Arial"/>
                <a:cs typeface="Arial"/>
              </a:rPr>
              <a:t> for trips).</a:t>
            </a:r>
          </a:p>
          <a:p>
            <a:pPr marL="285750" indent="-285750">
              <a:buFont typeface="Arial"/>
              <a:buChar char="•"/>
            </a:pPr>
            <a:r>
              <a:rPr lang="en-US" sz="1800">
                <a:solidFill>
                  <a:schemeClr val="tx1"/>
                </a:solidFill>
                <a:latin typeface="Arial"/>
                <a:cs typeface="Arial"/>
              </a:rPr>
              <a:t>Foreign Key (FK): A reference to a primary key in another table (e.g., </a:t>
            </a:r>
            <a:r>
              <a:rPr lang="en-US" sz="1800">
                <a:solidFill>
                  <a:schemeClr val="tx1"/>
                </a:solidFill>
                <a:latin typeface="Arial"/>
                <a:ea typeface="Roboto Mono"/>
                <a:cs typeface="Arial"/>
              </a:rPr>
              <a:t>CATEGORY_ID</a:t>
            </a:r>
            <a:r>
              <a:rPr lang="en-US" sz="1800">
                <a:solidFill>
                  <a:schemeClr val="tx1"/>
                </a:solidFill>
                <a:latin typeface="Arial"/>
                <a:cs typeface="Arial"/>
              </a:rPr>
              <a:t> in the </a:t>
            </a:r>
            <a:r>
              <a:rPr lang="en-US" sz="1800">
                <a:solidFill>
                  <a:schemeClr val="tx1"/>
                </a:solidFill>
                <a:latin typeface="Arial"/>
                <a:ea typeface="Roboto Mono"/>
                <a:cs typeface="Arial"/>
              </a:rPr>
              <a:t>Trips</a:t>
            </a:r>
            <a:r>
              <a:rPr lang="en-US" sz="1800">
                <a:solidFill>
                  <a:schemeClr val="tx1"/>
                </a:solidFill>
                <a:latin typeface="Arial"/>
                <a:cs typeface="Arial"/>
              </a:rPr>
              <a:t> table, linking to </a:t>
            </a:r>
            <a:r>
              <a:rPr lang="en-US" sz="1800">
                <a:solidFill>
                  <a:schemeClr val="tx1"/>
                </a:solidFill>
                <a:latin typeface="Arial"/>
                <a:ea typeface="Roboto Mono"/>
                <a:cs typeface="Arial"/>
              </a:rPr>
              <a:t>Categories</a:t>
            </a:r>
            <a:r>
              <a:rPr lang="en-US" sz="1800">
                <a:solidFill>
                  <a:schemeClr val="tx1"/>
                </a:solidFill>
                <a:latin typeface="Arial"/>
                <a:cs typeface="Arial"/>
              </a:rPr>
              <a:t>).</a:t>
            </a:r>
          </a:p>
        </p:txBody>
      </p:sp>
      <p:pic>
        <p:nvPicPr>
          <p:cNvPr id="5" name="Picture 4" descr="Cubes connected with a red line">
            <a:extLst>
              <a:ext uri="{FF2B5EF4-FFF2-40B4-BE49-F238E27FC236}">
                <a16:creationId xmlns:a16="http://schemas.microsoft.com/office/drawing/2014/main" id="{923769A3-A7F9-36A4-CA1F-70022151319E}"/>
              </a:ext>
            </a:extLst>
          </p:cNvPr>
          <p:cNvPicPr>
            <a:picLocks noChangeAspect="1"/>
          </p:cNvPicPr>
          <p:nvPr/>
        </p:nvPicPr>
        <p:blipFill>
          <a:blip r:embed="rId3"/>
          <a:srcRect l="24254" r="13471" b="-7"/>
          <a:stretch/>
        </p:blipFill>
        <p:spPr>
          <a:xfrm>
            <a:off x="6638988" y="-1"/>
            <a:ext cx="5553012" cy="6858001"/>
          </a:xfrm>
          <a:prstGeom prst="rect">
            <a:avLst/>
          </a:prstGeom>
        </p:spPr>
      </p:pic>
      <p:grpSp>
        <p:nvGrpSpPr>
          <p:cNvPr id="9" name="Group 8">
            <a:extLst>
              <a:ext uri="{FF2B5EF4-FFF2-40B4-BE49-F238E27FC236}">
                <a16:creationId xmlns:a16="http://schemas.microsoft.com/office/drawing/2014/main" id="{F2C2385A-6F3A-07EF-D18E-AA9E680CE4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6794B55E-EB5A-B230-96EA-54C8AEB19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F58827A-DDAE-A009-92D2-4F4452814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09912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DE0AC8-6B3F-192E-2E51-A0155B949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77A70-0057-B10B-9325-ACF266F58B7E}"/>
              </a:ext>
            </a:extLst>
          </p:cNvPr>
          <p:cNvSpPr>
            <a:spLocks noGrp="1"/>
          </p:cNvSpPr>
          <p:nvPr>
            <p:ph type="title"/>
          </p:nvPr>
        </p:nvSpPr>
        <p:spPr>
          <a:xfrm>
            <a:off x="720436" y="468753"/>
            <a:ext cx="4654339" cy="2495971"/>
          </a:xfrm>
        </p:spPr>
        <p:txBody>
          <a:bodyPr vert="horz" lIns="91440" tIns="45720" rIns="91440" bIns="45720" rtlCol="0" anchor="t">
            <a:normAutofit/>
          </a:bodyPr>
          <a:lstStyle/>
          <a:p>
            <a:r>
              <a:rPr lang="en-US" sz="4000"/>
              <a:t>Topic 7: Relational Models Example </a:t>
            </a:r>
          </a:p>
        </p:txBody>
      </p:sp>
      <p:sp>
        <p:nvSpPr>
          <p:cNvPr id="3" name="Text Placeholder 2">
            <a:extLst>
              <a:ext uri="{FF2B5EF4-FFF2-40B4-BE49-F238E27FC236}">
                <a16:creationId xmlns:a16="http://schemas.microsoft.com/office/drawing/2014/main" id="{17ABE9A6-56CA-FCD5-B9EB-BE1724843680}"/>
              </a:ext>
            </a:extLst>
          </p:cNvPr>
          <p:cNvSpPr>
            <a:spLocks noGrp="1"/>
          </p:cNvSpPr>
          <p:nvPr>
            <p:ph type="body" idx="1"/>
          </p:nvPr>
        </p:nvSpPr>
        <p:spPr>
          <a:xfrm>
            <a:off x="716338" y="2126953"/>
            <a:ext cx="5826340" cy="5021943"/>
          </a:xfrm>
        </p:spPr>
        <p:txBody>
          <a:bodyPr vert="horz" lIns="91440" tIns="45720" rIns="91440" bIns="45720" rtlCol="0" anchor="ctr">
            <a:noAutofit/>
          </a:bodyPr>
          <a:lstStyle/>
          <a:p>
            <a:endParaRPr lang="en-US" sz="2000">
              <a:solidFill>
                <a:schemeClr val="tx1"/>
              </a:solidFill>
            </a:endParaRPr>
          </a:p>
          <a:p>
            <a:endParaRPr lang="en-US" sz="2000">
              <a:solidFill>
                <a:schemeClr val="tx1"/>
              </a:solidFill>
            </a:endParaRPr>
          </a:p>
          <a:p>
            <a:endParaRPr lang="en-US" sz="2000">
              <a:solidFill>
                <a:schemeClr val="tx1"/>
              </a:solidFill>
            </a:endParaRPr>
          </a:p>
          <a:p>
            <a:r>
              <a:rPr lang="en-US" sz="2000">
                <a:solidFill>
                  <a:schemeClr val="tx1"/>
                </a:solidFill>
              </a:rPr>
              <a:t>import sqlite3 </a:t>
            </a:r>
          </a:p>
          <a:p>
            <a:r>
              <a:rPr lang="en-US" sz="2000">
                <a:solidFill>
                  <a:schemeClr val="tx1"/>
                </a:solidFill>
              </a:rPr>
              <a:t>import pandas as pd </a:t>
            </a:r>
          </a:p>
          <a:p>
            <a:r>
              <a:rPr lang="en-US" sz="2000">
                <a:solidFill>
                  <a:schemeClr val="tx1"/>
                </a:solidFill>
              </a:rPr>
              <a:t>conn = sqlite3.connect(":memory:") </a:t>
            </a:r>
          </a:p>
          <a:p>
            <a:r>
              <a:rPr lang="en-US" sz="2000">
                <a:solidFill>
                  <a:schemeClr val="tx1"/>
                </a:solidFill>
              </a:rPr>
              <a:t>cursor = </a:t>
            </a:r>
            <a:r>
              <a:rPr lang="en-US" sz="2000" err="1">
                <a:solidFill>
                  <a:schemeClr val="tx1"/>
                </a:solidFill>
              </a:rPr>
              <a:t>conn.cursor</a:t>
            </a:r>
            <a:r>
              <a:rPr lang="en-US" sz="2000">
                <a:solidFill>
                  <a:schemeClr val="tx1"/>
                </a:solidFill>
              </a:rPr>
              <a:t>()</a:t>
            </a:r>
          </a:p>
          <a:p>
            <a:r>
              <a:rPr lang="en-US" sz="2000">
                <a:solidFill>
                  <a:schemeClr val="tx1"/>
                </a:solidFill>
              </a:rPr>
              <a:t>#create two related tables</a:t>
            </a:r>
          </a:p>
          <a:p>
            <a:r>
              <a:rPr lang="en-US" sz="2000" err="1">
                <a:solidFill>
                  <a:schemeClr val="tx1"/>
                </a:solidFill>
              </a:rPr>
              <a:t>cursor.execute</a:t>
            </a:r>
            <a:r>
              <a:rPr lang="en-US" sz="2000">
                <a:solidFill>
                  <a:schemeClr val="tx1"/>
                </a:solidFill>
              </a:rPr>
              <a:t>("CREATE TABLE Categories (CATEGORY_ID INTEGER PRIMARY KEY, CATEGORY TEXT)")</a:t>
            </a:r>
          </a:p>
          <a:p>
            <a:r>
              <a:rPr lang="en-US" sz="2000" err="1">
                <a:solidFill>
                  <a:schemeClr val="tx1"/>
                </a:solidFill>
              </a:rPr>
              <a:t>cursor.execute</a:t>
            </a:r>
            <a:r>
              <a:rPr lang="en-US" sz="2000">
                <a:solidFill>
                  <a:schemeClr val="tx1"/>
                </a:solidFill>
              </a:rPr>
              <a:t>("CREATE TABLE Trips (TRIP_ID INTEGER PRIMARY KEY, START_DATE TEXT, MILES REAL, CATEGORY_ID INTEGER, FOREIGN KEY (CATEGORY_ID) REFERENCES Categories(CATEGORY_ID))")</a:t>
            </a:r>
          </a:p>
          <a:p>
            <a:endParaRPr lang="en-US" sz="2000">
              <a:solidFill>
                <a:schemeClr val="tx1"/>
              </a:solidFill>
            </a:endParaRPr>
          </a:p>
          <a:p>
            <a:endParaRPr lang="en-US" sz="2000">
              <a:solidFill>
                <a:schemeClr val="tx1"/>
              </a:solidFill>
            </a:endParaRPr>
          </a:p>
          <a:p>
            <a:endParaRPr lang="en-US" sz="2000">
              <a:solidFill>
                <a:schemeClr val="tx1"/>
              </a:solidFill>
            </a:endParaRPr>
          </a:p>
          <a:p>
            <a:endParaRPr lang="en-US" sz="1200">
              <a:solidFill>
                <a:schemeClr val="tx1"/>
              </a:solidFill>
            </a:endParaRPr>
          </a:p>
          <a:p>
            <a:endParaRPr lang="en-US" sz="2800">
              <a:solidFill>
                <a:schemeClr val="tx1"/>
              </a:solidFill>
            </a:endParaRPr>
          </a:p>
        </p:txBody>
      </p:sp>
      <p:pic>
        <p:nvPicPr>
          <p:cNvPr id="5" name="Picture 4" descr="Cubes connected with a red line">
            <a:extLst>
              <a:ext uri="{FF2B5EF4-FFF2-40B4-BE49-F238E27FC236}">
                <a16:creationId xmlns:a16="http://schemas.microsoft.com/office/drawing/2014/main" id="{39A671FF-EB18-895E-5731-DD4B181C093C}"/>
              </a:ext>
            </a:extLst>
          </p:cNvPr>
          <p:cNvPicPr>
            <a:picLocks noChangeAspect="1"/>
          </p:cNvPicPr>
          <p:nvPr/>
        </p:nvPicPr>
        <p:blipFill>
          <a:blip r:embed="rId3"/>
          <a:srcRect l="24254" r="13471" b="-7"/>
          <a:stretch/>
        </p:blipFill>
        <p:spPr>
          <a:xfrm>
            <a:off x="6638988" y="-1"/>
            <a:ext cx="5553012" cy="6858001"/>
          </a:xfrm>
          <a:prstGeom prst="rect">
            <a:avLst/>
          </a:prstGeom>
        </p:spPr>
      </p:pic>
      <p:grpSp>
        <p:nvGrpSpPr>
          <p:cNvPr id="9" name="Group 8">
            <a:extLst>
              <a:ext uri="{FF2B5EF4-FFF2-40B4-BE49-F238E27FC236}">
                <a16:creationId xmlns:a16="http://schemas.microsoft.com/office/drawing/2014/main" id="{4E3CED98-031E-7BE7-021E-1D0B18C688B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92C11C54-A046-3B84-23BE-CA1C09F7DA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BD02F49-2682-2EE2-7004-9000403A7F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95304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3199BC-33C3-06ED-2B87-DD3E81C38D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C3581-5F7A-EC5B-0C22-E4D27A409324}"/>
              </a:ext>
            </a:extLst>
          </p:cNvPr>
          <p:cNvSpPr>
            <a:spLocks noGrp="1"/>
          </p:cNvSpPr>
          <p:nvPr>
            <p:ph type="title"/>
          </p:nvPr>
        </p:nvSpPr>
        <p:spPr>
          <a:xfrm>
            <a:off x="720436" y="468753"/>
            <a:ext cx="4654339" cy="2495971"/>
          </a:xfrm>
        </p:spPr>
        <p:txBody>
          <a:bodyPr vert="horz" lIns="91440" tIns="45720" rIns="91440" bIns="45720" rtlCol="0" anchor="t">
            <a:normAutofit/>
          </a:bodyPr>
          <a:lstStyle/>
          <a:p>
            <a:r>
              <a:rPr lang="en-US" sz="4000"/>
              <a:t>Topic 7: Relational Models Example </a:t>
            </a:r>
          </a:p>
        </p:txBody>
      </p:sp>
      <p:pic>
        <p:nvPicPr>
          <p:cNvPr id="5" name="Picture 4" descr="Cubes connected with a red line">
            <a:extLst>
              <a:ext uri="{FF2B5EF4-FFF2-40B4-BE49-F238E27FC236}">
                <a16:creationId xmlns:a16="http://schemas.microsoft.com/office/drawing/2014/main" id="{42D44E83-2842-E75F-247C-8D4ACC1FBFE8}"/>
              </a:ext>
            </a:extLst>
          </p:cNvPr>
          <p:cNvPicPr>
            <a:picLocks noChangeAspect="1"/>
          </p:cNvPicPr>
          <p:nvPr/>
        </p:nvPicPr>
        <p:blipFill>
          <a:blip r:embed="rId3"/>
          <a:srcRect l="24254" r="13471" b="-7"/>
          <a:stretch/>
        </p:blipFill>
        <p:spPr>
          <a:xfrm>
            <a:off x="6638988" y="-1"/>
            <a:ext cx="5553012" cy="6858001"/>
          </a:xfrm>
          <a:prstGeom prst="rect">
            <a:avLst/>
          </a:prstGeom>
        </p:spPr>
      </p:pic>
      <p:grpSp>
        <p:nvGrpSpPr>
          <p:cNvPr id="9" name="Group 8">
            <a:extLst>
              <a:ext uri="{FF2B5EF4-FFF2-40B4-BE49-F238E27FC236}">
                <a16:creationId xmlns:a16="http://schemas.microsoft.com/office/drawing/2014/main" id="{9BA8963D-DBBF-A48D-C974-587CB8D79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0" name="Rectangle 9">
              <a:extLst>
                <a:ext uri="{FF2B5EF4-FFF2-40B4-BE49-F238E27FC236}">
                  <a16:creationId xmlns:a16="http://schemas.microsoft.com/office/drawing/2014/main" id="{AC101972-8C2A-C5BF-5216-122DCC2D0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E20A6B4-79F7-FC92-12D1-DA784B2DE5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ext Placeholder 5">
            <a:extLst>
              <a:ext uri="{FF2B5EF4-FFF2-40B4-BE49-F238E27FC236}">
                <a16:creationId xmlns:a16="http://schemas.microsoft.com/office/drawing/2014/main" id="{EAA76DFA-DE83-79B6-87F4-DA2A5A640AA9}"/>
              </a:ext>
            </a:extLst>
          </p:cNvPr>
          <p:cNvSpPr>
            <a:spLocks noGrp="1"/>
          </p:cNvSpPr>
          <p:nvPr>
            <p:ph type="body" idx="1"/>
          </p:nvPr>
        </p:nvSpPr>
        <p:spPr>
          <a:xfrm>
            <a:off x="714087" y="1804700"/>
            <a:ext cx="5770417" cy="4596677"/>
          </a:xfrm>
        </p:spPr>
        <p:txBody>
          <a:bodyPr vert="horz" lIns="91440" tIns="45720" rIns="91440" bIns="45720" rtlCol="0" anchor="t">
            <a:noAutofit/>
          </a:bodyPr>
          <a:lstStyle/>
          <a:p>
            <a:r>
              <a:rPr lang="en-US" sz="1200">
                <a:solidFill>
                  <a:schemeClr val="tx1"/>
                </a:solidFill>
              </a:rPr>
              <a:t>#insert data</a:t>
            </a:r>
          </a:p>
          <a:p>
            <a:r>
              <a:rPr lang="en-US" sz="1200" err="1">
                <a:solidFill>
                  <a:schemeClr val="tx1"/>
                </a:solidFill>
              </a:rPr>
              <a:t>cursor.executemany</a:t>
            </a:r>
            <a:r>
              <a:rPr lang="en-US" sz="1200">
                <a:solidFill>
                  <a:schemeClr val="tx1"/>
                </a:solidFill>
              </a:rPr>
              <a:t>("INSERT INTO Categories (CATEGORY) VALUES (?)", [("Business",), ("Personal",)])</a:t>
            </a:r>
          </a:p>
          <a:p>
            <a:r>
              <a:rPr lang="en-US" sz="1200" err="1">
                <a:solidFill>
                  <a:schemeClr val="tx1"/>
                </a:solidFill>
              </a:rPr>
              <a:t>cursor.executemany</a:t>
            </a:r>
            <a:r>
              <a:rPr lang="en-US" sz="1200">
                <a:solidFill>
                  <a:schemeClr val="tx1"/>
                </a:solidFill>
              </a:rPr>
              <a:t>("INSERT INTO Trips (START_DATE, MILES, CATEGORY_ID) VALUES (?, ?, ?)", [</a:t>
            </a:r>
          </a:p>
          <a:p>
            <a:r>
              <a:rPr lang="en-US" sz="1200">
                <a:solidFill>
                  <a:schemeClr val="tx1"/>
                </a:solidFill>
              </a:rPr>
              <a:t>    ("2024-01-01", 10.2, 1),</a:t>
            </a:r>
          </a:p>
          <a:p>
            <a:r>
              <a:rPr lang="en-US" sz="1200">
                <a:solidFill>
                  <a:schemeClr val="tx1"/>
                </a:solidFill>
              </a:rPr>
              <a:t>    ("2024-01-02", 5.4, 2)</a:t>
            </a:r>
          </a:p>
          <a:p>
            <a:r>
              <a:rPr lang="en-US" sz="1200">
                <a:solidFill>
                  <a:schemeClr val="tx1"/>
                </a:solidFill>
              </a:rPr>
              <a:t>])</a:t>
            </a:r>
          </a:p>
          <a:p>
            <a:r>
              <a:rPr lang="en-US" sz="1200" err="1">
                <a:solidFill>
                  <a:schemeClr val="tx1"/>
                </a:solidFill>
                <a:ea typeface="+mn-lt"/>
                <a:cs typeface="+mn-lt"/>
              </a:rPr>
              <a:t>conn.commit</a:t>
            </a:r>
            <a:r>
              <a:rPr lang="en-US" sz="1200">
                <a:solidFill>
                  <a:schemeClr val="tx1"/>
                </a:solidFill>
                <a:ea typeface="+mn-lt"/>
                <a:cs typeface="+mn-lt"/>
              </a:rPr>
              <a:t>()</a:t>
            </a:r>
          </a:p>
          <a:p>
            <a:endParaRPr lang="en-US" sz="1200">
              <a:solidFill>
                <a:schemeClr val="tx1"/>
              </a:solidFill>
            </a:endParaRPr>
          </a:p>
          <a:p>
            <a:r>
              <a:rPr lang="en-US" sz="1200">
                <a:solidFill>
                  <a:schemeClr val="tx1"/>
                </a:solidFill>
                <a:ea typeface="+mn-lt"/>
                <a:cs typeface="+mn-lt"/>
              </a:rPr>
              <a:t>#run a join query </a:t>
            </a:r>
          </a:p>
          <a:p>
            <a:r>
              <a:rPr lang="en-US" sz="1200">
                <a:solidFill>
                  <a:schemeClr val="tx1"/>
                </a:solidFill>
                <a:ea typeface="+mn-lt"/>
                <a:cs typeface="+mn-lt"/>
              </a:rPr>
              <a:t>query = '''</a:t>
            </a:r>
            <a:endParaRPr lang="en-US" sz="1200">
              <a:solidFill>
                <a:schemeClr val="tx1"/>
              </a:solidFill>
            </a:endParaRPr>
          </a:p>
          <a:p>
            <a:r>
              <a:rPr lang="en-US" sz="1200">
                <a:solidFill>
                  <a:schemeClr val="tx1"/>
                </a:solidFill>
                <a:ea typeface="+mn-lt"/>
                <a:cs typeface="+mn-lt"/>
              </a:rPr>
              <a:t>SELECT </a:t>
            </a:r>
            <a:r>
              <a:rPr lang="en-US" sz="1200" err="1">
                <a:solidFill>
                  <a:schemeClr val="tx1"/>
                </a:solidFill>
                <a:ea typeface="+mn-lt"/>
                <a:cs typeface="+mn-lt"/>
              </a:rPr>
              <a:t>Trips.TRIP_ID</a:t>
            </a:r>
            <a:r>
              <a:rPr lang="en-US" sz="1200">
                <a:solidFill>
                  <a:schemeClr val="tx1"/>
                </a:solidFill>
                <a:ea typeface="+mn-lt"/>
                <a:cs typeface="+mn-lt"/>
              </a:rPr>
              <a:t>, </a:t>
            </a:r>
            <a:r>
              <a:rPr lang="en-US" sz="1200" err="1">
                <a:solidFill>
                  <a:schemeClr val="tx1"/>
                </a:solidFill>
                <a:ea typeface="+mn-lt"/>
                <a:cs typeface="+mn-lt"/>
              </a:rPr>
              <a:t>Trips.START_DATE</a:t>
            </a:r>
            <a:r>
              <a:rPr lang="en-US" sz="1200">
                <a:solidFill>
                  <a:schemeClr val="tx1"/>
                </a:solidFill>
                <a:ea typeface="+mn-lt"/>
                <a:cs typeface="+mn-lt"/>
              </a:rPr>
              <a:t>, </a:t>
            </a:r>
            <a:r>
              <a:rPr lang="en-US" sz="1200" err="1">
                <a:solidFill>
                  <a:schemeClr val="tx1"/>
                </a:solidFill>
                <a:ea typeface="+mn-lt"/>
                <a:cs typeface="+mn-lt"/>
              </a:rPr>
              <a:t>Trips.MILES</a:t>
            </a:r>
            <a:r>
              <a:rPr lang="en-US" sz="1200">
                <a:solidFill>
                  <a:schemeClr val="tx1"/>
                </a:solidFill>
                <a:ea typeface="+mn-lt"/>
                <a:cs typeface="+mn-lt"/>
              </a:rPr>
              <a:t>, </a:t>
            </a:r>
            <a:r>
              <a:rPr lang="en-US" sz="1200" err="1">
                <a:solidFill>
                  <a:schemeClr val="tx1"/>
                </a:solidFill>
                <a:ea typeface="+mn-lt"/>
                <a:cs typeface="+mn-lt"/>
              </a:rPr>
              <a:t>Categories.CATEGORY</a:t>
            </a:r>
            <a:endParaRPr lang="en-US" sz="1200">
              <a:solidFill>
                <a:schemeClr val="tx1"/>
              </a:solidFill>
            </a:endParaRPr>
          </a:p>
          <a:p>
            <a:r>
              <a:rPr lang="en-US" sz="1200">
                <a:solidFill>
                  <a:schemeClr val="tx1"/>
                </a:solidFill>
                <a:ea typeface="+mn-lt"/>
                <a:cs typeface="+mn-lt"/>
              </a:rPr>
              <a:t>FROM Trips</a:t>
            </a:r>
            <a:endParaRPr lang="en-US" sz="1200">
              <a:solidFill>
                <a:schemeClr val="tx1"/>
              </a:solidFill>
            </a:endParaRPr>
          </a:p>
          <a:p>
            <a:r>
              <a:rPr lang="en-US" sz="1200">
                <a:solidFill>
                  <a:schemeClr val="tx1"/>
                </a:solidFill>
                <a:ea typeface="+mn-lt"/>
                <a:cs typeface="+mn-lt"/>
              </a:rPr>
              <a:t>JOIN Categories ON </a:t>
            </a:r>
            <a:r>
              <a:rPr lang="en-US" sz="1200" err="1">
                <a:solidFill>
                  <a:schemeClr val="tx1"/>
                </a:solidFill>
                <a:ea typeface="+mn-lt"/>
                <a:cs typeface="+mn-lt"/>
              </a:rPr>
              <a:t>Trips.CATEGORY_ID</a:t>
            </a:r>
            <a:r>
              <a:rPr lang="en-US" sz="1200">
                <a:solidFill>
                  <a:schemeClr val="tx1"/>
                </a:solidFill>
                <a:ea typeface="+mn-lt"/>
                <a:cs typeface="+mn-lt"/>
              </a:rPr>
              <a:t> = </a:t>
            </a:r>
            <a:r>
              <a:rPr lang="en-US" sz="1200" err="1">
                <a:solidFill>
                  <a:schemeClr val="tx1"/>
                </a:solidFill>
                <a:ea typeface="+mn-lt"/>
                <a:cs typeface="+mn-lt"/>
              </a:rPr>
              <a:t>Categories.CATEGORY_ID</a:t>
            </a:r>
            <a:r>
              <a:rPr lang="en-US" sz="1200">
                <a:solidFill>
                  <a:schemeClr val="tx1"/>
                </a:solidFill>
                <a:ea typeface="+mn-lt"/>
                <a:cs typeface="+mn-lt"/>
              </a:rPr>
              <a:t>;</a:t>
            </a:r>
            <a:endParaRPr lang="en-US" sz="1200">
              <a:solidFill>
                <a:schemeClr val="tx1"/>
              </a:solidFill>
            </a:endParaRPr>
          </a:p>
          <a:p>
            <a:r>
              <a:rPr lang="en-US" sz="1200">
                <a:solidFill>
                  <a:schemeClr val="tx1"/>
                </a:solidFill>
                <a:ea typeface="+mn-lt"/>
                <a:cs typeface="+mn-lt"/>
              </a:rPr>
              <a:t>'''</a:t>
            </a:r>
            <a:endParaRPr lang="en-US" sz="1200">
              <a:solidFill>
                <a:schemeClr val="tx1"/>
              </a:solidFill>
            </a:endParaRPr>
          </a:p>
          <a:p>
            <a:r>
              <a:rPr lang="en-US" sz="1200" err="1">
                <a:solidFill>
                  <a:schemeClr val="tx1"/>
                </a:solidFill>
                <a:ea typeface="+mn-lt"/>
                <a:cs typeface="+mn-lt"/>
              </a:rPr>
              <a:t>pd.read_sql_query</a:t>
            </a:r>
            <a:r>
              <a:rPr lang="en-US" sz="1200">
                <a:solidFill>
                  <a:schemeClr val="tx1"/>
                </a:solidFill>
                <a:ea typeface="+mn-lt"/>
                <a:cs typeface="+mn-lt"/>
              </a:rPr>
              <a:t>(query, conn)</a:t>
            </a:r>
            <a:endParaRPr lang="en-US" sz="1200">
              <a:solidFill>
                <a:schemeClr val="tx1"/>
              </a:solidFill>
            </a:endParaRPr>
          </a:p>
        </p:txBody>
      </p:sp>
    </p:spTree>
    <p:extLst>
      <p:ext uri="{BB962C8B-B14F-4D97-AF65-F5344CB8AC3E}">
        <p14:creationId xmlns:p14="http://schemas.microsoft.com/office/powerpoint/2010/main" val="1732200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083768-3934-EC9F-ECA5-00779528119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82469B-26D7-7F7A-BF92-6269A2B5F05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Topic 8: SQL</a:t>
            </a:r>
          </a:p>
        </p:txBody>
      </p:sp>
      <p:sp>
        <p:nvSpPr>
          <p:cNvPr id="10" name="Rectangle 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toy character next to another toy&#10;&#10;AI-generated content may be incorrect.">
            <a:extLst>
              <a:ext uri="{FF2B5EF4-FFF2-40B4-BE49-F238E27FC236}">
                <a16:creationId xmlns:a16="http://schemas.microsoft.com/office/drawing/2014/main" id="{37FD047C-93D8-9663-ED32-DA075B96E6F9}"/>
              </a:ext>
            </a:extLst>
          </p:cNvPr>
          <p:cNvPicPr>
            <a:picLocks noChangeAspect="1"/>
          </p:cNvPicPr>
          <p:nvPr/>
        </p:nvPicPr>
        <p:blipFill>
          <a:blip r:embed="rId2"/>
          <a:stretch>
            <a:fillRect/>
          </a:stretch>
        </p:blipFill>
        <p:spPr>
          <a:xfrm>
            <a:off x="545238" y="1391215"/>
            <a:ext cx="7608304" cy="4146525"/>
          </a:xfrm>
          <a:prstGeom prst="rect">
            <a:avLst/>
          </a:prstGeom>
        </p:spPr>
      </p:pic>
      <p:sp>
        <p:nvSpPr>
          <p:cNvPr id="14" name="Rectangle 13">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8243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069FA22-372F-EC14-FF12-2DC53456C343}"/>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7276E4-4B56-8D51-918C-CBEF4FC11225}"/>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700" kern="1200">
                <a:solidFill>
                  <a:schemeClr val="tx1"/>
                </a:solidFill>
                <a:latin typeface="+mj-lt"/>
                <a:ea typeface="+mj-ea"/>
                <a:cs typeface="+mj-cs"/>
              </a:rPr>
              <a:t>Topic 8: SQL</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able 5">
            <a:extLst>
              <a:ext uri="{FF2B5EF4-FFF2-40B4-BE49-F238E27FC236}">
                <a16:creationId xmlns:a16="http://schemas.microsoft.com/office/drawing/2014/main" id="{055015FE-3C44-86E2-5EB7-098101E62EAD}"/>
              </a:ext>
            </a:extLst>
          </p:cNvPr>
          <p:cNvGraphicFramePr>
            <a:graphicFrameLocks noGrp="1"/>
          </p:cNvGraphicFramePr>
          <p:nvPr/>
        </p:nvGraphicFramePr>
        <p:xfrm>
          <a:off x="545238" y="942449"/>
          <a:ext cx="7608306" cy="5044059"/>
        </p:xfrm>
        <a:graphic>
          <a:graphicData uri="http://schemas.openxmlformats.org/drawingml/2006/table">
            <a:tbl>
              <a:tblPr firstRow="1" bandRow="1">
                <a:tableStyleId>{5C22544A-7EE6-4342-B048-85BDC9FD1C3A}</a:tableStyleId>
              </a:tblPr>
              <a:tblGrid>
                <a:gridCol w="1893664">
                  <a:extLst>
                    <a:ext uri="{9D8B030D-6E8A-4147-A177-3AD203B41FA5}">
                      <a16:colId xmlns:a16="http://schemas.microsoft.com/office/drawing/2014/main" val="1655804631"/>
                    </a:ext>
                  </a:extLst>
                </a:gridCol>
                <a:gridCol w="2367844">
                  <a:extLst>
                    <a:ext uri="{9D8B030D-6E8A-4147-A177-3AD203B41FA5}">
                      <a16:colId xmlns:a16="http://schemas.microsoft.com/office/drawing/2014/main" val="3026999379"/>
                    </a:ext>
                  </a:extLst>
                </a:gridCol>
                <a:gridCol w="3346798">
                  <a:extLst>
                    <a:ext uri="{9D8B030D-6E8A-4147-A177-3AD203B41FA5}">
                      <a16:colId xmlns:a16="http://schemas.microsoft.com/office/drawing/2014/main" val="1715505241"/>
                    </a:ext>
                  </a:extLst>
                </a:gridCol>
              </a:tblGrid>
              <a:tr h="484582">
                <a:tc>
                  <a:txBody>
                    <a:bodyPr/>
                    <a:lstStyle/>
                    <a:p>
                      <a:r>
                        <a:rPr lang="en-US" sz="2200"/>
                        <a:t>Query</a:t>
                      </a:r>
                    </a:p>
                  </a:txBody>
                  <a:tcPr marL="110132" marR="110132" marT="55066" marB="55066"/>
                </a:tc>
                <a:tc>
                  <a:txBody>
                    <a:bodyPr/>
                    <a:lstStyle/>
                    <a:p>
                      <a:r>
                        <a:rPr lang="en-US" sz="2200"/>
                        <a:t>Execution Order</a:t>
                      </a:r>
                    </a:p>
                  </a:txBody>
                  <a:tcPr marL="110132" marR="110132" marT="55066" marB="55066"/>
                </a:tc>
                <a:tc>
                  <a:txBody>
                    <a:bodyPr/>
                    <a:lstStyle/>
                    <a:p>
                      <a:r>
                        <a:rPr lang="en-US" sz="2200"/>
                        <a:t>Why </a:t>
                      </a:r>
                    </a:p>
                  </a:txBody>
                  <a:tcPr marL="110132" marR="110132" marT="55066" marB="55066"/>
                </a:tc>
                <a:extLst>
                  <a:ext uri="{0D108BD9-81ED-4DB2-BD59-A6C34878D82A}">
                    <a16:rowId xmlns:a16="http://schemas.microsoft.com/office/drawing/2014/main" val="3474559563"/>
                  </a:ext>
                </a:extLst>
              </a:tr>
              <a:tr h="814979">
                <a:tc>
                  <a:txBody>
                    <a:bodyPr/>
                    <a:lstStyle/>
                    <a:p>
                      <a:r>
                        <a:rPr lang="en-US" sz="2200"/>
                        <a:t>SELECT</a:t>
                      </a:r>
                    </a:p>
                  </a:txBody>
                  <a:tcPr marL="110132" marR="110132" marT="55066" marB="55066"/>
                </a:tc>
                <a:tc>
                  <a:txBody>
                    <a:bodyPr/>
                    <a:lstStyle/>
                    <a:p>
                      <a:r>
                        <a:rPr lang="en-US" sz="2200"/>
                        <a:t>FROM</a:t>
                      </a:r>
                    </a:p>
                  </a:txBody>
                  <a:tcPr marL="110132" marR="110132" marT="55066" marB="55066"/>
                </a:tc>
                <a:tc>
                  <a:txBody>
                    <a:bodyPr/>
                    <a:lstStyle/>
                    <a:p>
                      <a:r>
                        <a:rPr lang="en-US" sz="2200"/>
                        <a:t>Has to know which table to query from </a:t>
                      </a:r>
                    </a:p>
                  </a:txBody>
                  <a:tcPr marL="110132" marR="110132" marT="55066" marB="55066"/>
                </a:tc>
                <a:extLst>
                  <a:ext uri="{0D108BD9-81ED-4DB2-BD59-A6C34878D82A}">
                    <a16:rowId xmlns:a16="http://schemas.microsoft.com/office/drawing/2014/main" val="3173270817"/>
                  </a:ext>
                </a:extLst>
              </a:tr>
              <a:tr h="484582">
                <a:tc>
                  <a:txBody>
                    <a:bodyPr/>
                    <a:lstStyle/>
                    <a:p>
                      <a:r>
                        <a:rPr lang="en-US" sz="2200"/>
                        <a:t>FROM</a:t>
                      </a:r>
                    </a:p>
                  </a:txBody>
                  <a:tcPr marL="110132" marR="110132" marT="55066" marB="55066"/>
                </a:tc>
                <a:tc>
                  <a:txBody>
                    <a:bodyPr/>
                    <a:lstStyle/>
                    <a:p>
                      <a:r>
                        <a:rPr lang="en-US" sz="2200"/>
                        <a:t>WHERE</a:t>
                      </a:r>
                    </a:p>
                  </a:txBody>
                  <a:tcPr marL="110132" marR="110132" marT="55066" marB="55066"/>
                </a:tc>
                <a:tc>
                  <a:txBody>
                    <a:bodyPr/>
                    <a:lstStyle/>
                    <a:p>
                      <a:r>
                        <a:rPr lang="en-US" sz="2200"/>
                        <a:t>SQL filtering the rows</a:t>
                      </a:r>
                    </a:p>
                  </a:txBody>
                  <a:tcPr marL="110132" marR="110132" marT="55066" marB="55066"/>
                </a:tc>
                <a:extLst>
                  <a:ext uri="{0D108BD9-81ED-4DB2-BD59-A6C34878D82A}">
                    <a16:rowId xmlns:a16="http://schemas.microsoft.com/office/drawing/2014/main" val="2600631224"/>
                  </a:ext>
                </a:extLst>
              </a:tr>
              <a:tr h="814979">
                <a:tc>
                  <a:txBody>
                    <a:bodyPr/>
                    <a:lstStyle/>
                    <a:p>
                      <a:r>
                        <a:rPr lang="en-US" sz="2200"/>
                        <a:t>WHERE </a:t>
                      </a:r>
                    </a:p>
                  </a:txBody>
                  <a:tcPr marL="110132" marR="110132" marT="55066" marB="55066"/>
                </a:tc>
                <a:tc>
                  <a:txBody>
                    <a:bodyPr/>
                    <a:lstStyle/>
                    <a:p>
                      <a:r>
                        <a:rPr lang="en-US" sz="2200"/>
                        <a:t>GROUP BY</a:t>
                      </a:r>
                    </a:p>
                  </a:txBody>
                  <a:tcPr marL="110132" marR="110132" marT="55066" marB="55066"/>
                </a:tc>
                <a:tc>
                  <a:txBody>
                    <a:bodyPr/>
                    <a:lstStyle/>
                    <a:p>
                      <a:r>
                        <a:rPr lang="en-US" sz="2200"/>
                        <a:t>SQL checks for any aggregation in query</a:t>
                      </a:r>
                    </a:p>
                  </a:txBody>
                  <a:tcPr marL="110132" marR="110132" marT="55066" marB="55066"/>
                </a:tc>
                <a:extLst>
                  <a:ext uri="{0D108BD9-81ED-4DB2-BD59-A6C34878D82A}">
                    <a16:rowId xmlns:a16="http://schemas.microsoft.com/office/drawing/2014/main" val="69687353"/>
                  </a:ext>
                </a:extLst>
              </a:tr>
              <a:tr h="1145376">
                <a:tc>
                  <a:txBody>
                    <a:bodyPr/>
                    <a:lstStyle/>
                    <a:p>
                      <a:r>
                        <a:rPr lang="en-US" sz="2200"/>
                        <a:t>GROUP BY</a:t>
                      </a:r>
                    </a:p>
                  </a:txBody>
                  <a:tcPr marL="110132" marR="110132" marT="55066" marB="55066"/>
                </a:tc>
                <a:tc>
                  <a:txBody>
                    <a:bodyPr/>
                    <a:lstStyle/>
                    <a:p>
                      <a:r>
                        <a:rPr lang="en-US" sz="2200"/>
                        <a:t>SELECT</a:t>
                      </a:r>
                    </a:p>
                  </a:txBody>
                  <a:tcPr marL="110132" marR="110132" marT="55066" marB="55066"/>
                </a:tc>
                <a:tc>
                  <a:txBody>
                    <a:bodyPr/>
                    <a:lstStyle/>
                    <a:p>
                      <a:r>
                        <a:rPr lang="en-US" sz="2200"/>
                        <a:t>After all calculations, SQL selects which columns to show</a:t>
                      </a:r>
                    </a:p>
                  </a:txBody>
                  <a:tcPr marL="110132" marR="110132" marT="55066" marB="55066"/>
                </a:tc>
                <a:extLst>
                  <a:ext uri="{0D108BD9-81ED-4DB2-BD59-A6C34878D82A}">
                    <a16:rowId xmlns:a16="http://schemas.microsoft.com/office/drawing/2014/main" val="3608005773"/>
                  </a:ext>
                </a:extLst>
              </a:tr>
              <a:tr h="484582">
                <a:tc>
                  <a:txBody>
                    <a:bodyPr/>
                    <a:lstStyle/>
                    <a:p>
                      <a:pPr lvl="0">
                        <a:buNone/>
                      </a:pPr>
                      <a:r>
                        <a:rPr lang="en-US" sz="2200"/>
                        <a:t>ORDER BY </a:t>
                      </a:r>
                    </a:p>
                  </a:txBody>
                  <a:tcPr marL="110132" marR="110132" marT="55066" marB="55066"/>
                </a:tc>
                <a:tc>
                  <a:txBody>
                    <a:bodyPr/>
                    <a:lstStyle/>
                    <a:p>
                      <a:r>
                        <a:rPr lang="en-US" sz="2200"/>
                        <a:t>ORDER BY </a:t>
                      </a:r>
                    </a:p>
                  </a:txBody>
                  <a:tcPr marL="110132" marR="110132" marT="55066" marB="55066"/>
                </a:tc>
                <a:tc>
                  <a:txBody>
                    <a:bodyPr/>
                    <a:lstStyle/>
                    <a:p>
                      <a:r>
                        <a:rPr lang="en-US" sz="2200"/>
                        <a:t>Sorts the data returned</a:t>
                      </a:r>
                    </a:p>
                  </a:txBody>
                  <a:tcPr marL="110132" marR="110132" marT="55066" marB="55066"/>
                </a:tc>
                <a:extLst>
                  <a:ext uri="{0D108BD9-81ED-4DB2-BD59-A6C34878D82A}">
                    <a16:rowId xmlns:a16="http://schemas.microsoft.com/office/drawing/2014/main" val="1309100966"/>
                  </a:ext>
                </a:extLst>
              </a:tr>
              <a:tr h="814979">
                <a:tc>
                  <a:txBody>
                    <a:bodyPr/>
                    <a:lstStyle/>
                    <a:p>
                      <a:pPr lvl="0">
                        <a:buNone/>
                      </a:pPr>
                      <a:r>
                        <a:rPr lang="en-US" sz="2200"/>
                        <a:t>LIMIT</a:t>
                      </a:r>
                    </a:p>
                  </a:txBody>
                  <a:tcPr marL="110132" marR="110132" marT="55066" marB="55066"/>
                </a:tc>
                <a:tc>
                  <a:txBody>
                    <a:bodyPr/>
                    <a:lstStyle/>
                    <a:p>
                      <a:pPr lvl="0">
                        <a:buNone/>
                      </a:pPr>
                      <a:r>
                        <a:rPr lang="en-US" sz="2200"/>
                        <a:t>LIMIT</a:t>
                      </a:r>
                    </a:p>
                  </a:txBody>
                  <a:tcPr marL="110132" marR="110132" marT="55066" marB="55066"/>
                </a:tc>
                <a:tc>
                  <a:txBody>
                    <a:bodyPr/>
                    <a:lstStyle/>
                    <a:p>
                      <a:pPr lvl="0">
                        <a:buNone/>
                      </a:pPr>
                      <a:r>
                        <a:rPr lang="en-US" sz="2200"/>
                        <a:t>SQL limits the # of rows returned</a:t>
                      </a:r>
                    </a:p>
                  </a:txBody>
                  <a:tcPr marL="110132" marR="110132" marT="55066" marB="55066"/>
                </a:tc>
                <a:extLst>
                  <a:ext uri="{0D108BD9-81ED-4DB2-BD59-A6C34878D82A}">
                    <a16:rowId xmlns:a16="http://schemas.microsoft.com/office/drawing/2014/main" val="2857986987"/>
                  </a:ext>
                </a:extLst>
              </a:tr>
            </a:tbl>
          </a:graphicData>
        </a:graphic>
      </p:graphicFrame>
    </p:spTree>
    <p:extLst>
      <p:ext uri="{BB962C8B-B14F-4D97-AF65-F5344CB8AC3E}">
        <p14:creationId xmlns:p14="http://schemas.microsoft.com/office/powerpoint/2010/main" val="1095611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575560-C46C-5B65-4CAE-8D3A63EC0BC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B43B9C1-D76B-A732-ACA1-0050A80F24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B347C-948F-0793-74BA-941C914B2C28}"/>
              </a:ext>
            </a:extLst>
          </p:cNvPr>
          <p:cNvSpPr>
            <a:spLocks noGrp="1"/>
          </p:cNvSpPr>
          <p:nvPr>
            <p:ph type="title"/>
          </p:nvPr>
        </p:nvSpPr>
        <p:spPr>
          <a:xfrm>
            <a:off x="2001452" y="138040"/>
            <a:ext cx="4978399" cy="2052937"/>
          </a:xfrm>
        </p:spPr>
        <p:txBody>
          <a:bodyPr vert="horz" lIns="91440" tIns="45720" rIns="91440" bIns="45720" rtlCol="0" anchor="b">
            <a:normAutofit/>
          </a:bodyPr>
          <a:lstStyle/>
          <a:p>
            <a:pPr algn="ctr"/>
            <a:r>
              <a:rPr lang="en-US" kern="1200">
                <a:latin typeface="+mj-lt"/>
                <a:ea typeface="+mj-ea"/>
                <a:cs typeface="+mj-cs"/>
              </a:rPr>
              <a:t>Topic </a:t>
            </a:r>
            <a:r>
              <a:rPr lang="en-US"/>
              <a:t>8</a:t>
            </a:r>
            <a:r>
              <a:rPr lang="en-US" kern="1200">
                <a:latin typeface="+mj-lt"/>
                <a:ea typeface="+mj-ea"/>
                <a:cs typeface="+mj-cs"/>
              </a:rPr>
              <a:t>: </a:t>
            </a:r>
            <a:r>
              <a:rPr lang="en-US"/>
              <a:t>SQL</a:t>
            </a:r>
          </a:p>
        </p:txBody>
      </p:sp>
      <p:sp>
        <p:nvSpPr>
          <p:cNvPr id="3" name="Text Placeholder 2">
            <a:extLst>
              <a:ext uri="{FF2B5EF4-FFF2-40B4-BE49-F238E27FC236}">
                <a16:creationId xmlns:a16="http://schemas.microsoft.com/office/drawing/2014/main" id="{BEBEE2C1-C190-7FCA-4112-3853C3CCF753}"/>
              </a:ext>
            </a:extLst>
          </p:cNvPr>
          <p:cNvSpPr>
            <a:spLocks noGrp="1"/>
          </p:cNvSpPr>
          <p:nvPr>
            <p:ph type="body" idx="1"/>
          </p:nvPr>
        </p:nvSpPr>
        <p:spPr>
          <a:xfrm>
            <a:off x="2184294" y="2322432"/>
            <a:ext cx="4978399" cy="4015143"/>
          </a:xfrm>
        </p:spPr>
        <p:txBody>
          <a:bodyPr vert="horz" lIns="91440" tIns="45720" rIns="91440" bIns="45720" rtlCol="0" anchor="t">
            <a:noAutofit/>
          </a:bodyPr>
          <a:lstStyle/>
          <a:p>
            <a:r>
              <a:rPr lang="en-US" sz="2000">
                <a:solidFill>
                  <a:schemeClr val="tx1"/>
                </a:solidFill>
              </a:rPr>
              <a:t>pip install ipython.sql </a:t>
            </a:r>
            <a:endParaRPr lang="en-US" sz="2000" kern="1200">
              <a:solidFill>
                <a:schemeClr val="tx1"/>
              </a:solidFill>
              <a:latin typeface="+mn-lt"/>
            </a:endParaRPr>
          </a:p>
          <a:p>
            <a:endParaRPr lang="en-US" sz="2000" kern="1200">
              <a:solidFill>
                <a:schemeClr val="tx1"/>
              </a:solidFill>
              <a:latin typeface="+mn-lt"/>
            </a:endParaRPr>
          </a:p>
          <a:p>
            <a:r>
              <a:rPr lang="en-US" sz="2000">
                <a:solidFill>
                  <a:schemeClr val="tx1"/>
                </a:solidFill>
              </a:rPr>
              <a:t>%load_ext sql </a:t>
            </a:r>
            <a:endParaRPr lang="en-US" sz="2000" kern="1200">
              <a:solidFill>
                <a:schemeClr val="tx1"/>
              </a:solidFill>
              <a:latin typeface="+mn-lt"/>
            </a:endParaRPr>
          </a:p>
          <a:p>
            <a:endParaRPr lang="en-US" sz="2000" kern="1200">
              <a:solidFill>
                <a:schemeClr val="tx1"/>
              </a:solidFill>
              <a:latin typeface="+mn-lt"/>
            </a:endParaRPr>
          </a:p>
          <a:p>
            <a:r>
              <a:rPr lang="en-US" sz="2000">
                <a:solidFill>
                  <a:schemeClr val="tx1"/>
                </a:solidFill>
              </a:rPr>
              <a:t>%sql sqlite:////Users/junsik/Desktop/book.db</a:t>
            </a:r>
          </a:p>
          <a:p>
            <a:endParaRPr lang="en-US" sz="2000" kern="1200">
              <a:solidFill>
                <a:schemeClr val="tx1"/>
              </a:solidFill>
              <a:latin typeface="+mn-lt"/>
            </a:endParaRPr>
          </a:p>
          <a:p>
            <a:r>
              <a:rPr lang="en-US" sz="2000">
                <a:solidFill>
                  <a:schemeClr val="tx1"/>
                </a:solidFill>
              </a:rPr>
              <a:t>%%sql </a:t>
            </a:r>
          </a:p>
          <a:p>
            <a:r>
              <a:rPr lang="en-US" sz="2000">
                <a:solidFill>
                  <a:schemeClr val="tx1"/>
                </a:solidFill>
              </a:rPr>
              <a:t>SELECT name </a:t>
            </a:r>
          </a:p>
          <a:p>
            <a:r>
              <a:rPr lang="en-US" sz="2000">
                <a:solidFill>
                  <a:schemeClr val="tx1"/>
                </a:solidFill>
              </a:rPr>
              <a:t>FROM sqlite_master </a:t>
            </a:r>
            <a:endParaRPr lang="en-US" sz="2000" kern="1200">
              <a:solidFill>
                <a:schemeClr val="tx1"/>
              </a:solidFill>
              <a:latin typeface="+mn-lt"/>
            </a:endParaRPr>
          </a:p>
          <a:p>
            <a:r>
              <a:rPr lang="en-US" sz="2000">
                <a:solidFill>
                  <a:schemeClr val="tx1"/>
                </a:solidFill>
              </a:rPr>
              <a:t>WHERE type = 'table' </a:t>
            </a:r>
            <a:endParaRPr lang="en-US" sz="2000" kern="1200">
              <a:solidFill>
                <a:schemeClr val="tx1"/>
              </a:solidFill>
              <a:latin typeface="+mn-lt"/>
            </a:endParaRPr>
          </a:p>
          <a:p>
            <a:endParaRPr lang="en-US" sz="2000" kern="1200">
              <a:solidFill>
                <a:schemeClr val="tx1"/>
              </a:solidFill>
              <a:latin typeface="+mn-lt"/>
            </a:endParaRPr>
          </a:p>
          <a:p>
            <a:endParaRPr lang="en-US" sz="2000" kern="1200">
              <a:solidFill>
                <a:schemeClr val="tx1"/>
              </a:solidFill>
              <a:latin typeface="+mn-lt"/>
            </a:endParaRPr>
          </a:p>
          <a:p>
            <a:endParaRPr lang="en-US" sz="1600" kern="1200">
              <a:solidFill>
                <a:schemeClr val="tx1"/>
              </a:solidFill>
              <a:latin typeface="+mn-lt"/>
            </a:endParaRPr>
          </a:p>
        </p:txBody>
      </p:sp>
      <p:pic>
        <p:nvPicPr>
          <p:cNvPr id="7" name="Graphic 6" descr="Database">
            <a:extLst>
              <a:ext uri="{FF2B5EF4-FFF2-40B4-BE49-F238E27FC236}">
                <a16:creationId xmlns:a16="http://schemas.microsoft.com/office/drawing/2014/main" id="{AD65BCBC-F052-4DE2-EF56-A9889B79CAE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0A854A26-423F-6B13-66DC-396D894273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837994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E8C48-A2B7-5185-F5C8-5D0D55830F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596C6-EA51-01D5-0C8F-69E3616F2FF0}"/>
              </a:ext>
            </a:extLst>
          </p:cNvPr>
          <p:cNvSpPr>
            <a:spLocks noGrp="1"/>
          </p:cNvSpPr>
          <p:nvPr>
            <p:ph type="title"/>
          </p:nvPr>
        </p:nvSpPr>
        <p:spPr>
          <a:xfrm>
            <a:off x="831850" y="502730"/>
            <a:ext cx="10515600" cy="877633"/>
          </a:xfrm>
        </p:spPr>
        <p:txBody>
          <a:bodyPr>
            <a:normAutofit fontScale="90000"/>
          </a:bodyPr>
          <a:lstStyle/>
          <a:p>
            <a:pPr algn="ctr"/>
            <a:r>
              <a:rPr lang="en-US" dirty="0"/>
              <a:t>Topic </a:t>
            </a:r>
            <a:r>
              <a:rPr lang="en-US"/>
              <a:t>8</a:t>
            </a:r>
            <a:r>
              <a:rPr lang="en-US" dirty="0"/>
              <a:t>: SQL</a:t>
            </a:r>
          </a:p>
        </p:txBody>
      </p:sp>
      <p:sp>
        <p:nvSpPr>
          <p:cNvPr id="3" name="Text Placeholder 2">
            <a:extLst>
              <a:ext uri="{FF2B5EF4-FFF2-40B4-BE49-F238E27FC236}">
                <a16:creationId xmlns:a16="http://schemas.microsoft.com/office/drawing/2014/main" id="{1C653097-A739-21A7-33D4-D8C85AFC9C78}"/>
              </a:ext>
            </a:extLst>
          </p:cNvPr>
          <p:cNvSpPr>
            <a:spLocks noGrp="1"/>
          </p:cNvSpPr>
          <p:nvPr>
            <p:ph type="body" idx="1"/>
          </p:nvPr>
        </p:nvSpPr>
        <p:spPr>
          <a:xfrm>
            <a:off x="831850" y="1382713"/>
            <a:ext cx="8563092" cy="5189537"/>
          </a:xfrm>
        </p:spPr>
        <p:txBody>
          <a:bodyPr vert="horz" lIns="91440" tIns="45720" rIns="91440" bIns="45720" rtlCol="0" anchor="t">
            <a:normAutofit/>
          </a:bodyPr>
          <a:lstStyle/>
          <a:p>
            <a:r>
              <a:rPr lang="en-US">
                <a:solidFill>
                  <a:schemeClr val="tx1"/>
                </a:solidFill>
                <a:ea typeface="+mn-lt"/>
                <a:cs typeface="+mn-lt"/>
              </a:rPr>
              <a:t>SELECT * </a:t>
            </a:r>
          </a:p>
          <a:p>
            <a:r>
              <a:rPr lang="en-US">
                <a:solidFill>
                  <a:schemeClr val="tx1"/>
                </a:solidFill>
                <a:ea typeface="+mn-lt"/>
                <a:cs typeface="+mn-lt"/>
              </a:rPr>
              <a:t>FROM countries</a:t>
            </a:r>
          </a:p>
          <a:p>
            <a:r>
              <a:rPr lang="en-US">
                <a:solidFill>
                  <a:schemeClr val="tx1"/>
                </a:solidFill>
                <a:ea typeface="+mn-lt"/>
                <a:cs typeface="+mn-lt"/>
              </a:rPr>
              <a:t>WHERE land &gt; 20000 </a:t>
            </a:r>
          </a:p>
          <a:p>
            <a:endParaRPr lang="en-US">
              <a:solidFill>
                <a:schemeClr val="tx1"/>
              </a:solidFill>
              <a:ea typeface="+mn-lt"/>
              <a:cs typeface="+mn-lt"/>
            </a:endParaRPr>
          </a:p>
          <a:p>
            <a:r>
              <a:rPr lang="en-US">
                <a:solidFill>
                  <a:schemeClr val="tx1"/>
                </a:solidFill>
                <a:ea typeface="+mn-lt"/>
                <a:cs typeface="+mn-lt"/>
              </a:rPr>
              <a:t>SELECT * </a:t>
            </a:r>
          </a:p>
          <a:p>
            <a:r>
              <a:rPr lang="en-US">
                <a:solidFill>
                  <a:schemeClr val="tx1"/>
                </a:solidFill>
                <a:ea typeface="+mn-lt"/>
                <a:cs typeface="+mn-lt"/>
              </a:rPr>
              <a:t>FROM indicators </a:t>
            </a:r>
          </a:p>
          <a:p>
            <a:r>
              <a:rPr lang="en-US">
                <a:solidFill>
                  <a:schemeClr val="tx1"/>
                </a:solidFill>
                <a:ea typeface="+mn-lt"/>
                <a:cs typeface="+mn-lt"/>
              </a:rPr>
              <a:t>WHERE code IN ('USA')</a:t>
            </a:r>
          </a:p>
          <a:p>
            <a:endParaRPr lang="en-US">
              <a:solidFill>
                <a:schemeClr val="tx1"/>
              </a:solidFill>
              <a:ea typeface="+mn-lt"/>
              <a:cs typeface="+mn-lt"/>
            </a:endParaRPr>
          </a:p>
          <a:p>
            <a:r>
              <a:rPr lang="en-US">
                <a:solidFill>
                  <a:schemeClr val="tx1"/>
                </a:solidFill>
                <a:ea typeface="+mn-lt"/>
                <a:cs typeface="+mn-lt"/>
              </a:rPr>
              <a:t>SELECT * </a:t>
            </a:r>
          </a:p>
          <a:p>
            <a:r>
              <a:rPr lang="en-US">
                <a:solidFill>
                  <a:schemeClr val="tx1"/>
                </a:solidFill>
                <a:ea typeface="+mn-lt"/>
                <a:cs typeface="+mn-lt"/>
              </a:rPr>
              <a:t>FROM indicators </a:t>
            </a:r>
          </a:p>
          <a:p>
            <a:r>
              <a:rPr lang="en-US">
                <a:solidFill>
                  <a:schemeClr val="tx1"/>
                </a:solidFill>
                <a:ea typeface="+mn-lt"/>
                <a:cs typeface="+mn-lt"/>
              </a:rPr>
              <a:t>WHERE code LIKE 'A%' </a:t>
            </a:r>
          </a:p>
          <a:p>
            <a:endParaRPr lang="en-US">
              <a:solidFill>
                <a:schemeClr val="tx1"/>
              </a:solidFill>
              <a:ea typeface="+mn-lt"/>
              <a:cs typeface="+mn-lt"/>
            </a:endParaRPr>
          </a:p>
        </p:txBody>
      </p:sp>
      <p:pic>
        <p:nvPicPr>
          <p:cNvPr id="4" name="Picture 3" descr="A collage of images of human brain and cartoon characters&#10;&#10;AI-generated content may be incorrect.">
            <a:extLst>
              <a:ext uri="{FF2B5EF4-FFF2-40B4-BE49-F238E27FC236}">
                <a16:creationId xmlns:a16="http://schemas.microsoft.com/office/drawing/2014/main" id="{A10BF82A-06B3-458A-F154-ABEEC02352C8}"/>
              </a:ext>
            </a:extLst>
          </p:cNvPr>
          <p:cNvPicPr>
            <a:picLocks noChangeAspect="1"/>
          </p:cNvPicPr>
          <p:nvPr/>
        </p:nvPicPr>
        <p:blipFill>
          <a:blip r:embed="rId2"/>
          <a:stretch>
            <a:fillRect/>
          </a:stretch>
        </p:blipFill>
        <p:spPr>
          <a:xfrm>
            <a:off x="7211224" y="1493835"/>
            <a:ext cx="3661542" cy="4957482"/>
          </a:xfrm>
          <a:prstGeom prst="rect">
            <a:avLst/>
          </a:prstGeom>
        </p:spPr>
      </p:pic>
    </p:spTree>
    <p:extLst>
      <p:ext uri="{BB962C8B-B14F-4D97-AF65-F5344CB8AC3E}">
        <p14:creationId xmlns:p14="http://schemas.microsoft.com/office/powerpoint/2010/main" val="12059137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F171AA-5E15-096D-93C3-797D9605F5B3}"/>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146E265-1EB3-2D6D-6963-BFEF087BA0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A2253-2475-E317-C553-75A6BD306652}"/>
              </a:ext>
            </a:extLst>
          </p:cNvPr>
          <p:cNvSpPr>
            <a:spLocks noGrp="1"/>
          </p:cNvSpPr>
          <p:nvPr>
            <p:ph type="title"/>
          </p:nvPr>
        </p:nvSpPr>
        <p:spPr>
          <a:xfrm>
            <a:off x="1630057" y="-310195"/>
            <a:ext cx="4978399" cy="2052937"/>
          </a:xfrm>
        </p:spPr>
        <p:txBody>
          <a:bodyPr vert="horz" lIns="91440" tIns="45720" rIns="91440" bIns="45720" rtlCol="0" anchor="b">
            <a:normAutofit/>
          </a:bodyPr>
          <a:lstStyle/>
          <a:p>
            <a:pPr algn="ctr"/>
            <a:r>
              <a:rPr lang="en-US" kern="1200">
                <a:latin typeface="+mj-lt"/>
                <a:ea typeface="+mj-ea"/>
                <a:cs typeface="+mj-cs"/>
              </a:rPr>
              <a:t>Topic </a:t>
            </a:r>
            <a:r>
              <a:rPr lang="en-US"/>
              <a:t>8</a:t>
            </a:r>
            <a:r>
              <a:rPr lang="en-US" kern="1200">
                <a:latin typeface="+mj-lt"/>
                <a:ea typeface="+mj-ea"/>
                <a:cs typeface="+mj-cs"/>
              </a:rPr>
              <a:t>: </a:t>
            </a:r>
            <a:r>
              <a:rPr lang="en-US"/>
              <a:t>SQL</a:t>
            </a:r>
          </a:p>
        </p:txBody>
      </p:sp>
      <p:sp>
        <p:nvSpPr>
          <p:cNvPr id="3" name="Text Placeholder 2">
            <a:extLst>
              <a:ext uri="{FF2B5EF4-FFF2-40B4-BE49-F238E27FC236}">
                <a16:creationId xmlns:a16="http://schemas.microsoft.com/office/drawing/2014/main" id="{818A46D7-6EF7-284A-9AD0-9BF32964B776}"/>
              </a:ext>
            </a:extLst>
          </p:cNvPr>
          <p:cNvSpPr>
            <a:spLocks noGrp="1"/>
          </p:cNvSpPr>
          <p:nvPr>
            <p:ph type="body" idx="1"/>
          </p:nvPr>
        </p:nvSpPr>
        <p:spPr>
          <a:xfrm>
            <a:off x="2139471" y="2111121"/>
            <a:ext cx="4978399" cy="4015143"/>
          </a:xfrm>
        </p:spPr>
        <p:txBody>
          <a:bodyPr vert="horz" lIns="91440" tIns="45720" rIns="91440" bIns="45720" rtlCol="0" anchor="t">
            <a:noAutofit/>
          </a:bodyPr>
          <a:lstStyle/>
          <a:p>
            <a:r>
              <a:rPr lang="en-US" sz="1800">
                <a:solidFill>
                  <a:schemeClr val="tx1"/>
                </a:solidFill>
              </a:rPr>
              <a:t>SELECT * </a:t>
            </a:r>
            <a:endParaRPr lang="en-US" sz="1800" kern="1200">
              <a:solidFill>
                <a:schemeClr val="tx1"/>
              </a:solidFill>
              <a:latin typeface="+mn-lt"/>
            </a:endParaRPr>
          </a:p>
          <a:p>
            <a:r>
              <a:rPr lang="en-US" sz="1800">
                <a:solidFill>
                  <a:schemeClr val="tx1"/>
                </a:solidFill>
              </a:rPr>
              <a:t>FROM countries </a:t>
            </a:r>
            <a:endParaRPr lang="en-US" sz="1800" kern="1200">
              <a:solidFill>
                <a:schemeClr val="tx1"/>
              </a:solidFill>
              <a:latin typeface="+mn-lt"/>
            </a:endParaRPr>
          </a:p>
          <a:p>
            <a:r>
              <a:rPr lang="en-US" sz="1800">
                <a:solidFill>
                  <a:schemeClr val="tx1"/>
                </a:solidFill>
              </a:rPr>
              <a:t>WHERE land IS NOT NULL </a:t>
            </a:r>
          </a:p>
          <a:p>
            <a:r>
              <a:rPr lang="en-US" sz="1800">
                <a:solidFill>
                  <a:schemeClr val="tx1"/>
                </a:solidFill>
              </a:rPr>
              <a:t>LIMIT 10; </a:t>
            </a:r>
            <a:endParaRPr lang="en-US" sz="1800" kern="1200">
              <a:solidFill>
                <a:schemeClr val="tx1"/>
              </a:solidFill>
              <a:latin typeface="+mn-lt"/>
            </a:endParaRPr>
          </a:p>
          <a:p>
            <a:endParaRPr lang="en-US" sz="1800">
              <a:solidFill>
                <a:schemeClr val="tx1"/>
              </a:solidFill>
            </a:endParaRPr>
          </a:p>
          <a:p>
            <a:r>
              <a:rPr lang="en-US" sz="1800">
                <a:solidFill>
                  <a:schemeClr val="tx1"/>
                </a:solidFill>
              </a:rPr>
              <a:t>SELECT * </a:t>
            </a:r>
          </a:p>
          <a:p>
            <a:r>
              <a:rPr lang="en-US" sz="1800">
                <a:solidFill>
                  <a:schemeClr val="tx1"/>
                </a:solidFill>
              </a:rPr>
              <a:t>FROM countries </a:t>
            </a:r>
            <a:endParaRPr lang="en-US" sz="1800" kern="1200">
              <a:solidFill>
                <a:schemeClr val="tx1"/>
              </a:solidFill>
              <a:latin typeface="+mn-lt"/>
            </a:endParaRPr>
          </a:p>
          <a:p>
            <a:r>
              <a:rPr lang="en-US" sz="1800">
                <a:solidFill>
                  <a:schemeClr val="tx1"/>
                </a:solidFill>
              </a:rPr>
              <a:t>WHERE code LIKE "__A" AND income IS 'High Income';</a:t>
            </a:r>
            <a:endParaRPr lang="en-US" sz="1800" kern="1200">
              <a:solidFill>
                <a:schemeClr val="tx1"/>
              </a:solidFill>
              <a:latin typeface="+mn-lt"/>
            </a:endParaRPr>
          </a:p>
          <a:p>
            <a:endParaRPr lang="en-US" sz="1800" kern="1200">
              <a:solidFill>
                <a:schemeClr val="tx1"/>
              </a:solidFill>
              <a:latin typeface="+mn-lt"/>
            </a:endParaRPr>
          </a:p>
          <a:p>
            <a:r>
              <a:rPr lang="en-US" sz="1800">
                <a:solidFill>
                  <a:schemeClr val="tx1"/>
                </a:solidFill>
              </a:rPr>
              <a:t>SELECT *, life &gt; 70 AS long_life </a:t>
            </a:r>
          </a:p>
          <a:p>
            <a:r>
              <a:rPr lang="en-US" sz="1800">
                <a:solidFill>
                  <a:schemeClr val="tx1"/>
                </a:solidFill>
              </a:rPr>
              <a:t>FROM indicators0</a:t>
            </a:r>
          </a:p>
          <a:p>
            <a:r>
              <a:rPr lang="en-US" sz="1800">
                <a:solidFill>
                  <a:schemeClr val="tx1"/>
                </a:solidFill>
              </a:rPr>
              <a:t>ORDER BY gdp; </a:t>
            </a:r>
            <a:endParaRPr lang="en-US" sz="1800" kern="1200">
              <a:solidFill>
                <a:schemeClr val="tx1"/>
              </a:solidFill>
              <a:latin typeface="+mn-lt"/>
            </a:endParaRPr>
          </a:p>
          <a:p>
            <a:endParaRPr lang="en-US" sz="1400" kern="1200">
              <a:solidFill>
                <a:schemeClr val="tx1"/>
              </a:solidFill>
              <a:latin typeface="+mn-lt"/>
            </a:endParaRPr>
          </a:p>
        </p:txBody>
      </p:sp>
      <p:pic>
        <p:nvPicPr>
          <p:cNvPr id="7" name="Graphic 6" descr="Database">
            <a:extLst>
              <a:ext uri="{FF2B5EF4-FFF2-40B4-BE49-F238E27FC236}">
                <a16:creationId xmlns:a16="http://schemas.microsoft.com/office/drawing/2014/main" id="{E68C11C1-0E4D-100E-1CAA-BD6DE86D57E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2B8AF885-4A8C-BFBB-85B6-10C116D24A9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4082986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02E412-82E5-95CE-AEF1-FC536AD6352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F67112-2069-F6E4-1F12-89E8F7A5360A}"/>
              </a:ext>
            </a:extLst>
          </p:cNvPr>
          <p:cNvSpPr>
            <a:spLocks noGrp="1"/>
          </p:cNvSpPr>
          <p:nvPr>
            <p:ph type="title"/>
          </p:nvPr>
        </p:nvSpPr>
        <p:spPr>
          <a:xfrm>
            <a:off x="1113810" y="668987"/>
            <a:ext cx="4036334" cy="2387600"/>
          </a:xfrm>
        </p:spPr>
        <p:txBody>
          <a:bodyPr vert="horz" lIns="91440" tIns="45720" rIns="91440" bIns="45720" rtlCol="0" anchor="t">
            <a:normAutofit/>
          </a:bodyPr>
          <a:lstStyle/>
          <a:p>
            <a:r>
              <a:rPr lang="en-US" sz="5400"/>
              <a:t>Topic 8: SQL</a:t>
            </a:r>
          </a:p>
        </p:txBody>
      </p:sp>
      <p:sp>
        <p:nvSpPr>
          <p:cNvPr id="3" name="Text Placeholder 2">
            <a:extLst>
              <a:ext uri="{FF2B5EF4-FFF2-40B4-BE49-F238E27FC236}">
                <a16:creationId xmlns:a16="http://schemas.microsoft.com/office/drawing/2014/main" id="{6ADA765A-4B5F-6EAF-31E2-C42CB8A3D307}"/>
              </a:ext>
            </a:extLst>
          </p:cNvPr>
          <p:cNvSpPr>
            <a:spLocks noGrp="1"/>
          </p:cNvSpPr>
          <p:nvPr>
            <p:ph type="body" idx="1"/>
          </p:nvPr>
        </p:nvSpPr>
        <p:spPr>
          <a:xfrm>
            <a:off x="1031431" y="3233308"/>
            <a:ext cx="4262873" cy="2307092"/>
          </a:xfrm>
        </p:spPr>
        <p:txBody>
          <a:bodyPr vert="horz" lIns="91440" tIns="45720" rIns="91440" bIns="45720" rtlCol="0" anchor="b">
            <a:noAutofit/>
          </a:bodyPr>
          <a:lstStyle/>
          <a:p>
            <a:r>
              <a:rPr lang="en-US" sz="2000">
                <a:solidFill>
                  <a:schemeClr val="tx1"/>
                </a:solidFill>
              </a:rPr>
              <a:t>SELECT COUNT(*) AS total, (SELECT COUNT(*) FROM countries WHERE land IS NULL) AS missing </a:t>
            </a:r>
          </a:p>
          <a:p>
            <a:r>
              <a:rPr lang="en-US" sz="2000">
                <a:solidFill>
                  <a:schemeClr val="tx1"/>
                </a:solidFill>
              </a:rPr>
              <a:t>FROM countries; </a:t>
            </a:r>
          </a:p>
          <a:p>
            <a:endParaRPr lang="en-US" sz="2000">
              <a:solidFill>
                <a:schemeClr val="tx1"/>
              </a:solidFill>
            </a:endParaRPr>
          </a:p>
          <a:p>
            <a:r>
              <a:rPr lang="en-US" sz="2000">
                <a:solidFill>
                  <a:schemeClr val="tx1"/>
                </a:solidFill>
              </a:rPr>
              <a:t>SELECT COUNT(DISTINCT name) AS </a:t>
            </a:r>
            <a:r>
              <a:rPr lang="en-US" sz="2000" err="1">
                <a:solidFill>
                  <a:schemeClr val="tx1"/>
                </a:solidFill>
              </a:rPr>
              <a:t>unique_names</a:t>
            </a:r>
            <a:r>
              <a:rPr lang="en-US" sz="2000">
                <a:solidFill>
                  <a:schemeClr val="tx1"/>
                </a:solidFill>
              </a:rPr>
              <a:t> </a:t>
            </a:r>
          </a:p>
          <a:p>
            <a:r>
              <a:rPr lang="en-US" sz="2000">
                <a:solidFill>
                  <a:schemeClr val="tx1"/>
                </a:solidFill>
              </a:rPr>
              <a:t>FROM </a:t>
            </a:r>
            <a:r>
              <a:rPr lang="en-US" sz="2000" err="1">
                <a:solidFill>
                  <a:schemeClr val="tx1"/>
                </a:solidFill>
              </a:rPr>
              <a:t>topnames</a:t>
            </a:r>
            <a:r>
              <a:rPr lang="en-US" sz="2000">
                <a:solidFill>
                  <a:schemeClr val="tx1"/>
                </a:solidFill>
              </a:rPr>
              <a:t>; </a:t>
            </a:r>
          </a:p>
        </p:txBody>
      </p:sp>
      <p:grpSp>
        <p:nvGrpSpPr>
          <p:cNvPr id="11" name="Group 1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erson wearing sunglasses&#10;&#10;AI-generated content may be incorrect.">
            <a:extLst>
              <a:ext uri="{FF2B5EF4-FFF2-40B4-BE49-F238E27FC236}">
                <a16:creationId xmlns:a16="http://schemas.microsoft.com/office/drawing/2014/main" id="{3C3EEE72-409A-354F-5155-564E1CBF6630}"/>
              </a:ext>
            </a:extLst>
          </p:cNvPr>
          <p:cNvPicPr>
            <a:picLocks noChangeAspect="1"/>
          </p:cNvPicPr>
          <p:nvPr/>
        </p:nvPicPr>
        <p:blipFill>
          <a:blip r:embed="rId2"/>
          <a:srcRect l="-3979" t="-6403" r="-4019" b="-6063"/>
          <a:stretch/>
        </p:blipFill>
        <p:spPr>
          <a:xfrm>
            <a:off x="5479708" y="326917"/>
            <a:ext cx="6425434" cy="6147474"/>
          </a:xfrm>
          <a:prstGeom prst="rect">
            <a:avLst/>
          </a:prstGeom>
        </p:spPr>
      </p:pic>
    </p:spTree>
    <p:extLst>
      <p:ext uri="{BB962C8B-B14F-4D97-AF65-F5344CB8AC3E}">
        <p14:creationId xmlns:p14="http://schemas.microsoft.com/office/powerpoint/2010/main" val="443030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8962B6-7D78-1C1C-E70A-E49BDB475BF6}"/>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D6CDAA-F451-9D67-61DF-6EC8B406D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63927F-FE38-8D8C-96A9-5C62879261F3}"/>
              </a:ext>
            </a:extLst>
          </p:cNvPr>
          <p:cNvSpPr>
            <a:spLocks noGrp="1"/>
          </p:cNvSpPr>
          <p:nvPr>
            <p:ph type="title"/>
          </p:nvPr>
        </p:nvSpPr>
        <p:spPr>
          <a:xfrm>
            <a:off x="1113810" y="668987"/>
            <a:ext cx="4036334" cy="2387600"/>
          </a:xfrm>
        </p:spPr>
        <p:txBody>
          <a:bodyPr vert="horz" lIns="91440" tIns="45720" rIns="91440" bIns="45720" rtlCol="0" anchor="t">
            <a:normAutofit/>
          </a:bodyPr>
          <a:lstStyle/>
          <a:p>
            <a:r>
              <a:rPr lang="en-US" sz="5400"/>
              <a:t>Topic 8: SQL</a:t>
            </a:r>
          </a:p>
        </p:txBody>
      </p:sp>
      <p:sp>
        <p:nvSpPr>
          <p:cNvPr id="3" name="Text Placeholder 2">
            <a:extLst>
              <a:ext uri="{FF2B5EF4-FFF2-40B4-BE49-F238E27FC236}">
                <a16:creationId xmlns:a16="http://schemas.microsoft.com/office/drawing/2014/main" id="{638D92B1-DDEF-88F5-C2E4-2004CA435EF5}"/>
              </a:ext>
            </a:extLst>
          </p:cNvPr>
          <p:cNvSpPr>
            <a:spLocks noGrp="1"/>
          </p:cNvSpPr>
          <p:nvPr>
            <p:ph type="body" idx="1"/>
          </p:nvPr>
        </p:nvSpPr>
        <p:spPr>
          <a:xfrm>
            <a:off x="1000539" y="4252740"/>
            <a:ext cx="4262873" cy="2307092"/>
          </a:xfrm>
        </p:spPr>
        <p:txBody>
          <a:bodyPr vert="horz" lIns="91440" tIns="45720" rIns="91440" bIns="45720" rtlCol="0" anchor="b">
            <a:noAutofit/>
          </a:bodyPr>
          <a:lstStyle/>
          <a:p>
            <a:r>
              <a:rPr lang="en-US" altLang="ko-KR" sz="1600">
                <a:solidFill>
                  <a:schemeClr val="tx1"/>
                </a:solidFill>
                <a:ea typeface="맑은 고딕"/>
              </a:rPr>
              <a:t>SELECT instructorid,</a:t>
            </a:r>
            <a:r>
              <a:rPr lang="ko-KR" altLang="en-US" sz="1600">
                <a:solidFill>
                  <a:schemeClr val="tx1"/>
                </a:solidFill>
                <a:ea typeface="맑은 고딕"/>
              </a:rPr>
              <a:t> </a:t>
            </a:r>
            <a:r>
              <a:rPr lang="en-US" altLang="ko-KR" sz="1600">
                <a:solidFill>
                  <a:schemeClr val="tx1"/>
                </a:solidFill>
                <a:ea typeface="맑은 고딕"/>
              </a:rPr>
              <a:t>instructorfirst,</a:t>
            </a:r>
            <a:r>
              <a:rPr lang="ko-KR" altLang="en-US" sz="1600">
                <a:solidFill>
                  <a:schemeClr val="tx1"/>
                </a:solidFill>
                <a:ea typeface="맑은 고딕"/>
              </a:rPr>
              <a:t> </a:t>
            </a:r>
            <a:r>
              <a:rPr lang="en-US" altLang="ko-KR" sz="1600">
                <a:solidFill>
                  <a:schemeClr val="tx1"/>
                </a:solidFill>
                <a:ea typeface="맑은 고딕"/>
              </a:rPr>
              <a:t>instructorlast,</a:t>
            </a:r>
            <a:r>
              <a:rPr lang="ko-KR" altLang="en-US" sz="1600">
                <a:solidFill>
                  <a:schemeClr val="tx1"/>
                </a:solidFill>
                <a:ea typeface="맑은 고딕"/>
              </a:rPr>
              <a:t> </a:t>
            </a:r>
            <a:r>
              <a:rPr lang="en-US" altLang="ko-KR" sz="1600">
                <a:solidFill>
                  <a:schemeClr val="tx1"/>
                </a:solidFill>
                <a:ea typeface="맑은 고딕"/>
              </a:rPr>
              <a:t>departmentid,</a:t>
            </a:r>
            <a:r>
              <a:rPr lang="ko-KR" altLang="en-US" sz="1600">
                <a:solidFill>
                  <a:schemeClr val="tx1"/>
                </a:solidFill>
                <a:ea typeface="맑은 고딕"/>
              </a:rPr>
              <a:t> </a:t>
            </a:r>
            <a:r>
              <a:rPr lang="en-US" altLang="ko-KR" sz="1600">
                <a:solidFill>
                  <a:schemeClr val="tx1"/>
                </a:solidFill>
                <a:ea typeface="맑은 고딕"/>
              </a:rPr>
              <a:t>division</a:t>
            </a:r>
            <a:endParaRPr lang="en-US" sz="1600">
              <a:solidFill>
                <a:schemeClr val="tx1"/>
              </a:solidFill>
              <a:ea typeface="맑은 고딕"/>
            </a:endParaRPr>
          </a:p>
          <a:p>
            <a:r>
              <a:rPr lang="en-US" altLang="ko-KR" sz="1600">
                <a:solidFill>
                  <a:schemeClr val="tx1"/>
                </a:solidFill>
                <a:ea typeface="맑은 고딕"/>
              </a:rPr>
              <a:t>FROM</a:t>
            </a:r>
            <a:r>
              <a:rPr lang="ko-KR" altLang="en-US" sz="1600">
                <a:solidFill>
                  <a:schemeClr val="tx1"/>
                </a:solidFill>
                <a:ea typeface="맑은 고딕"/>
              </a:rPr>
              <a:t> </a:t>
            </a:r>
            <a:r>
              <a:rPr lang="en-US" altLang="ko-KR" sz="1600">
                <a:solidFill>
                  <a:schemeClr val="tx1"/>
                </a:solidFill>
                <a:ea typeface="맑은 고딕"/>
              </a:rPr>
              <a:t>instructors</a:t>
            </a:r>
            <a:r>
              <a:rPr lang="ko-KR" altLang="en-US" sz="1600">
                <a:solidFill>
                  <a:schemeClr val="tx1"/>
                </a:solidFill>
                <a:ea typeface="맑은 고딕"/>
              </a:rPr>
              <a:t> </a:t>
            </a:r>
          </a:p>
          <a:p>
            <a:r>
              <a:rPr lang="en-US" altLang="ko-KR" sz="1600">
                <a:solidFill>
                  <a:schemeClr val="tx1"/>
                </a:solidFill>
                <a:ea typeface="맑은 고딕"/>
              </a:rPr>
              <a:t>INNER</a:t>
            </a:r>
            <a:r>
              <a:rPr lang="ko-KR" altLang="en-US" sz="1600">
                <a:solidFill>
                  <a:schemeClr val="tx1"/>
                </a:solidFill>
                <a:ea typeface="맑은 고딕"/>
              </a:rPr>
              <a:t> </a:t>
            </a:r>
            <a:r>
              <a:rPr lang="en-US" altLang="ko-KR" sz="1600">
                <a:solidFill>
                  <a:schemeClr val="tx1"/>
                </a:solidFill>
                <a:ea typeface="맑은 고딕"/>
              </a:rPr>
              <a:t>JOIN</a:t>
            </a:r>
            <a:r>
              <a:rPr lang="ko-KR" altLang="en-US" sz="1600">
                <a:solidFill>
                  <a:schemeClr val="tx1"/>
                </a:solidFill>
                <a:ea typeface="맑은 고딕"/>
              </a:rPr>
              <a:t> </a:t>
            </a:r>
            <a:r>
              <a:rPr lang="en-US" altLang="ko-KR" sz="1600">
                <a:solidFill>
                  <a:schemeClr val="tx1"/>
                </a:solidFill>
                <a:ea typeface="맑은 고딕"/>
              </a:rPr>
              <a:t>instructor_class</a:t>
            </a:r>
            <a:r>
              <a:rPr lang="ko-KR" altLang="en-US" sz="1600">
                <a:solidFill>
                  <a:schemeClr val="tx1"/>
                </a:solidFill>
                <a:ea typeface="맑은 고딕"/>
              </a:rPr>
              <a:t> </a:t>
            </a:r>
            <a:r>
              <a:rPr lang="en-US" altLang="ko-KR" sz="1600">
                <a:solidFill>
                  <a:schemeClr val="tx1"/>
                </a:solidFill>
                <a:ea typeface="맑은 고딕"/>
              </a:rPr>
              <a:t>USING(instructorid)</a:t>
            </a:r>
            <a:endParaRPr lang="ko-KR" altLang="en-US" sz="1600">
              <a:solidFill>
                <a:schemeClr val="tx1"/>
              </a:solidFill>
              <a:ea typeface="맑은 고딕"/>
            </a:endParaRPr>
          </a:p>
          <a:p>
            <a:r>
              <a:rPr lang="en-US" altLang="ko-KR" sz="1600">
                <a:solidFill>
                  <a:schemeClr val="tx1"/>
                </a:solidFill>
                <a:ea typeface="맑은 고딕"/>
              </a:rPr>
              <a:t>INNER</a:t>
            </a:r>
            <a:r>
              <a:rPr lang="ko-KR" altLang="en-US" sz="1600">
                <a:solidFill>
                  <a:schemeClr val="tx1"/>
                </a:solidFill>
                <a:ea typeface="맑은 고딕"/>
              </a:rPr>
              <a:t> </a:t>
            </a:r>
            <a:r>
              <a:rPr lang="en-US" altLang="ko-KR" sz="1600">
                <a:solidFill>
                  <a:schemeClr val="tx1"/>
                </a:solidFill>
                <a:ea typeface="맑은 고딕"/>
              </a:rPr>
              <a:t>JOIN</a:t>
            </a:r>
            <a:r>
              <a:rPr lang="ko-KR" altLang="en-US" sz="1600">
                <a:solidFill>
                  <a:schemeClr val="tx1"/>
                </a:solidFill>
                <a:ea typeface="맑은 고딕"/>
              </a:rPr>
              <a:t> </a:t>
            </a:r>
            <a:r>
              <a:rPr lang="en-US" altLang="ko-KR" sz="1600">
                <a:solidFill>
                  <a:schemeClr val="tx1"/>
                </a:solidFill>
                <a:ea typeface="맑은 고딕"/>
              </a:rPr>
              <a:t>departments</a:t>
            </a:r>
            <a:r>
              <a:rPr lang="ko-KR" altLang="en-US" sz="1600">
                <a:solidFill>
                  <a:schemeClr val="tx1"/>
                </a:solidFill>
                <a:ea typeface="맑은 고딕"/>
              </a:rPr>
              <a:t> </a:t>
            </a:r>
            <a:r>
              <a:rPr lang="en-US" altLang="ko-KR" sz="1600">
                <a:solidFill>
                  <a:schemeClr val="tx1"/>
                </a:solidFill>
                <a:ea typeface="맑은 고딕"/>
              </a:rPr>
              <a:t>USING(departmentid)</a:t>
            </a:r>
            <a:endParaRPr lang="ko-KR" altLang="en-US" sz="1600">
              <a:solidFill>
                <a:schemeClr val="tx1"/>
              </a:solidFill>
              <a:ea typeface="맑은 고딕"/>
            </a:endParaRPr>
          </a:p>
          <a:p>
            <a:r>
              <a:rPr lang="en-US" altLang="ko-KR" sz="1600">
                <a:solidFill>
                  <a:schemeClr val="tx1"/>
                </a:solidFill>
                <a:ea typeface="맑은 고딕"/>
              </a:rPr>
              <a:t>WHERE</a:t>
            </a:r>
            <a:r>
              <a:rPr lang="ko-KR" altLang="en-US" sz="1600">
                <a:solidFill>
                  <a:schemeClr val="tx1"/>
                </a:solidFill>
                <a:ea typeface="맑은 고딕"/>
              </a:rPr>
              <a:t> </a:t>
            </a:r>
            <a:r>
              <a:rPr lang="en-US" altLang="ko-KR" sz="1600">
                <a:solidFill>
                  <a:schemeClr val="tx1"/>
                </a:solidFill>
                <a:ea typeface="맑은 고딕"/>
              </a:rPr>
              <a:t>classid</a:t>
            </a:r>
            <a:r>
              <a:rPr lang="ko-KR" altLang="en-US" sz="1600">
                <a:solidFill>
                  <a:schemeClr val="tx1"/>
                </a:solidFill>
                <a:ea typeface="맑은 고딕"/>
              </a:rPr>
              <a:t> </a:t>
            </a:r>
            <a:r>
              <a:rPr lang="en-US" altLang="ko-KR" sz="1600">
                <a:solidFill>
                  <a:schemeClr val="tx1"/>
                </a:solidFill>
                <a:ea typeface="맑은 고딕"/>
              </a:rPr>
              <a:t>IN</a:t>
            </a:r>
            <a:r>
              <a:rPr lang="ko-KR" altLang="en-US" sz="1600">
                <a:solidFill>
                  <a:schemeClr val="tx1"/>
                </a:solidFill>
                <a:ea typeface="맑은 고딕"/>
              </a:rPr>
              <a:t> </a:t>
            </a:r>
            <a:r>
              <a:rPr lang="en-US" altLang="ko-KR" sz="1600">
                <a:solidFill>
                  <a:schemeClr val="tx1"/>
                </a:solidFill>
                <a:ea typeface="맑은 고딕"/>
              </a:rPr>
              <a:t>(21014,21088,21256,21444);</a:t>
            </a:r>
            <a:endParaRPr lang="en-US" sz="1600">
              <a:solidFill>
                <a:schemeClr val="tx1"/>
              </a:solidFill>
              <a:ea typeface="맑은 고딕"/>
            </a:endParaRPr>
          </a:p>
          <a:p>
            <a:endParaRPr lang="ko-KR" altLang="en-US" sz="1600">
              <a:solidFill>
                <a:schemeClr val="tx1"/>
              </a:solidFill>
              <a:ea typeface="맑은 고딕"/>
            </a:endParaRPr>
          </a:p>
          <a:p>
            <a:r>
              <a:rPr lang="en-US" altLang="ko-KR" sz="1600">
                <a:solidFill>
                  <a:schemeClr val="tx1"/>
                </a:solidFill>
                <a:ea typeface="맑은 고딕"/>
              </a:rPr>
              <a:t>SELECT</a:t>
            </a:r>
            <a:r>
              <a:rPr lang="ko-KR" altLang="en-US" sz="1600">
                <a:solidFill>
                  <a:schemeClr val="tx1"/>
                </a:solidFill>
                <a:ea typeface="맑은 고딕"/>
              </a:rPr>
              <a:t> * </a:t>
            </a:r>
          </a:p>
          <a:p>
            <a:r>
              <a:rPr lang="en-US" altLang="ko-KR" sz="1600">
                <a:solidFill>
                  <a:schemeClr val="tx1"/>
                </a:solidFill>
                <a:ea typeface="맑은 고딕"/>
              </a:rPr>
              <a:t>FROM</a:t>
            </a:r>
            <a:r>
              <a:rPr lang="ko-KR" altLang="en-US" sz="1600">
                <a:solidFill>
                  <a:schemeClr val="tx1"/>
                </a:solidFill>
                <a:ea typeface="맑은 고딕"/>
              </a:rPr>
              <a:t> </a:t>
            </a:r>
            <a:r>
              <a:rPr lang="en-US" altLang="ko-KR" sz="1600">
                <a:solidFill>
                  <a:schemeClr val="tx1"/>
                </a:solidFill>
                <a:ea typeface="맑은 고딕"/>
              </a:rPr>
              <a:t>indicators</a:t>
            </a:r>
            <a:r>
              <a:rPr lang="ko-KR" altLang="en-US" sz="1600">
                <a:solidFill>
                  <a:schemeClr val="tx1"/>
                </a:solidFill>
                <a:ea typeface="맑은 고딕"/>
              </a:rPr>
              <a:t> </a:t>
            </a:r>
          </a:p>
          <a:p>
            <a:r>
              <a:rPr lang="en-US" altLang="ko-KR" sz="1600">
                <a:solidFill>
                  <a:schemeClr val="tx1"/>
                </a:solidFill>
                <a:ea typeface="맑은 고딕"/>
              </a:rPr>
              <a:t>LEFT</a:t>
            </a:r>
            <a:r>
              <a:rPr lang="ko-KR" altLang="en-US" sz="1600">
                <a:solidFill>
                  <a:schemeClr val="tx1"/>
                </a:solidFill>
                <a:ea typeface="맑은 고딕"/>
              </a:rPr>
              <a:t> </a:t>
            </a:r>
            <a:r>
              <a:rPr lang="en-US" altLang="ko-KR" sz="1600">
                <a:solidFill>
                  <a:schemeClr val="tx1"/>
                </a:solidFill>
                <a:ea typeface="맑은 고딕"/>
              </a:rPr>
              <a:t>JOIN</a:t>
            </a:r>
            <a:r>
              <a:rPr lang="ko-KR" altLang="en-US" sz="1600">
                <a:solidFill>
                  <a:schemeClr val="tx1"/>
                </a:solidFill>
                <a:ea typeface="맑은 고딕"/>
              </a:rPr>
              <a:t> </a:t>
            </a:r>
            <a:r>
              <a:rPr lang="en-US" altLang="ko-KR" sz="1600">
                <a:solidFill>
                  <a:schemeClr val="tx1"/>
                </a:solidFill>
                <a:ea typeface="맑은 고딕"/>
              </a:rPr>
              <a:t>countries</a:t>
            </a:r>
            <a:r>
              <a:rPr lang="ko-KR" altLang="en-US" sz="1600">
                <a:solidFill>
                  <a:schemeClr val="tx1"/>
                </a:solidFill>
                <a:ea typeface="맑은 고딕"/>
              </a:rPr>
              <a:t> </a:t>
            </a:r>
            <a:r>
              <a:rPr lang="en-US" altLang="ko-KR" sz="1600">
                <a:solidFill>
                  <a:schemeClr val="tx1"/>
                </a:solidFill>
                <a:ea typeface="맑은 고딕"/>
              </a:rPr>
              <a:t>USING(code)</a:t>
            </a:r>
            <a:r>
              <a:rPr lang="ko-KR" altLang="en-US" sz="1600">
                <a:solidFill>
                  <a:schemeClr val="tx1"/>
                </a:solidFill>
                <a:ea typeface="맑은 고딕"/>
              </a:rPr>
              <a:t> </a:t>
            </a:r>
          </a:p>
          <a:p>
            <a:r>
              <a:rPr lang="en-US" altLang="ko-KR" sz="1600">
                <a:solidFill>
                  <a:schemeClr val="tx1"/>
                </a:solidFill>
                <a:ea typeface="맑은 고딕"/>
              </a:rPr>
              <a:t>WHERE</a:t>
            </a:r>
            <a:r>
              <a:rPr lang="ko-KR" altLang="en-US" sz="1600">
                <a:solidFill>
                  <a:schemeClr val="tx1"/>
                </a:solidFill>
                <a:ea typeface="맑은 고딕"/>
              </a:rPr>
              <a:t> </a:t>
            </a:r>
            <a:r>
              <a:rPr lang="en-US" altLang="ko-KR" sz="1600">
                <a:solidFill>
                  <a:schemeClr val="tx1"/>
                </a:solidFill>
                <a:ea typeface="맑은 고딕"/>
              </a:rPr>
              <a:t>indicators.code</a:t>
            </a:r>
            <a:r>
              <a:rPr lang="ko-KR" altLang="en-US" sz="1600">
                <a:solidFill>
                  <a:schemeClr val="tx1"/>
                </a:solidFill>
                <a:ea typeface="맑은 고딕"/>
              </a:rPr>
              <a:t> </a:t>
            </a:r>
            <a:r>
              <a:rPr lang="en-US" altLang="ko-KR" sz="1600">
                <a:solidFill>
                  <a:schemeClr val="tx1"/>
                </a:solidFill>
                <a:ea typeface="맑은 고딕"/>
              </a:rPr>
              <a:t>IS</a:t>
            </a:r>
            <a:r>
              <a:rPr lang="ko-KR" altLang="en-US" sz="1600">
                <a:solidFill>
                  <a:schemeClr val="tx1"/>
                </a:solidFill>
                <a:ea typeface="맑은 고딕"/>
              </a:rPr>
              <a:t> </a:t>
            </a:r>
            <a:r>
              <a:rPr lang="en-US" altLang="ko-KR" sz="1600">
                <a:solidFill>
                  <a:schemeClr val="tx1"/>
                </a:solidFill>
                <a:ea typeface="맑은 고딕"/>
              </a:rPr>
              <a:t>NOT</a:t>
            </a:r>
            <a:r>
              <a:rPr lang="ko-KR" altLang="en-US" sz="1600">
                <a:solidFill>
                  <a:schemeClr val="tx1"/>
                </a:solidFill>
                <a:ea typeface="맑은 고딕"/>
              </a:rPr>
              <a:t> </a:t>
            </a:r>
            <a:r>
              <a:rPr lang="en-US" altLang="ko-KR" sz="1600">
                <a:solidFill>
                  <a:schemeClr val="tx1"/>
                </a:solidFill>
                <a:ea typeface="맑은 고딕"/>
              </a:rPr>
              <a:t>NULL</a:t>
            </a:r>
            <a:r>
              <a:rPr lang="ko-KR" altLang="en-US" sz="1600">
                <a:solidFill>
                  <a:schemeClr val="tx1"/>
                </a:solidFill>
                <a:ea typeface="맑은 고딕"/>
              </a:rPr>
              <a:t> </a:t>
            </a:r>
          </a:p>
          <a:p>
            <a:r>
              <a:rPr lang="en-US" altLang="ko-KR" sz="1600">
                <a:solidFill>
                  <a:schemeClr val="tx1"/>
                </a:solidFill>
                <a:ea typeface="맑은 고딕"/>
              </a:rPr>
              <a:t>LIMIT</a:t>
            </a:r>
            <a:r>
              <a:rPr lang="ko-KR" altLang="en-US" sz="1600">
                <a:solidFill>
                  <a:schemeClr val="tx1"/>
                </a:solidFill>
                <a:ea typeface="맑은 고딕"/>
              </a:rPr>
              <a:t> </a:t>
            </a:r>
            <a:r>
              <a:rPr lang="en-US" altLang="ko-KR" sz="1600">
                <a:solidFill>
                  <a:schemeClr val="tx1"/>
                </a:solidFill>
                <a:ea typeface="맑은 고딕"/>
              </a:rPr>
              <a:t>5;</a:t>
            </a:r>
            <a:endParaRPr lang="ko-KR" altLang="en-US" sz="1600">
              <a:solidFill>
                <a:schemeClr val="tx1"/>
              </a:solidFill>
              <a:ea typeface="맑은 고딕"/>
            </a:endParaRPr>
          </a:p>
          <a:p>
            <a:endParaRPr lang="en-US" sz="1400">
              <a:solidFill>
                <a:schemeClr val="tx1"/>
              </a:solidFill>
            </a:endParaRPr>
          </a:p>
        </p:txBody>
      </p:sp>
      <p:grpSp>
        <p:nvGrpSpPr>
          <p:cNvPr id="11" name="Group 10">
            <a:extLst>
              <a:ext uri="{FF2B5EF4-FFF2-40B4-BE49-F238E27FC236}">
                <a16:creationId xmlns:a16="http://schemas.microsoft.com/office/drawing/2014/main" id="{0172C09B-8D67-2522-8A64-A29F758C4F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DDCE156E-8C33-D980-E73F-1F350C4882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4AA7ECE-5802-6C23-314E-5816EA8B6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F4DC05-6AAC-1B90-884E-34EFF8EF8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8ACA611F-791C-D7F1-9828-E91CD885A3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DC5A4A3-C3AF-D471-2ED2-8F94092C3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lage of a person with a beard&#10;&#10;AI-generated content may be incorrect.">
            <a:extLst>
              <a:ext uri="{FF2B5EF4-FFF2-40B4-BE49-F238E27FC236}">
                <a16:creationId xmlns:a16="http://schemas.microsoft.com/office/drawing/2014/main" id="{0BC75583-534F-A47D-CEE6-2BD0519256A7}"/>
              </a:ext>
            </a:extLst>
          </p:cNvPr>
          <p:cNvPicPr>
            <a:picLocks noChangeAspect="1"/>
          </p:cNvPicPr>
          <p:nvPr/>
        </p:nvPicPr>
        <p:blipFill>
          <a:blip r:embed="rId2"/>
          <a:stretch>
            <a:fillRect/>
          </a:stretch>
        </p:blipFill>
        <p:spPr>
          <a:xfrm>
            <a:off x="6040652" y="419486"/>
            <a:ext cx="5310831" cy="5957243"/>
          </a:xfrm>
          <a:prstGeom prst="rect">
            <a:avLst/>
          </a:prstGeom>
        </p:spPr>
      </p:pic>
    </p:spTree>
    <p:extLst>
      <p:ext uri="{BB962C8B-B14F-4D97-AF65-F5344CB8AC3E}">
        <p14:creationId xmlns:p14="http://schemas.microsoft.com/office/powerpoint/2010/main" val="5219283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9A7F3BF-8763-4074-AD77-92790AF314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A9648D6-B41B-42D0-A817-AE2607B0B5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4200" y="554152"/>
            <a:ext cx="574177" cy="1075866"/>
            <a:chOff x="10994200" y="554152"/>
            <a:chExt cx="574177" cy="1075866"/>
          </a:xfrm>
        </p:grpSpPr>
        <p:sp>
          <p:nvSpPr>
            <p:cNvPr id="12"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1336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55951"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14"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94200"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grpSp>
      <p:cxnSp>
        <p:nvCxnSpPr>
          <p:cNvPr id="16" name="Straight Connector 15">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5" name="Content Placeholder 2">
            <a:extLst>
              <a:ext uri="{FF2B5EF4-FFF2-40B4-BE49-F238E27FC236}">
                <a16:creationId xmlns:a16="http://schemas.microsoft.com/office/drawing/2014/main" id="{D6E02908-0A47-684A-B7E5-EE8738A0B497}"/>
              </a:ext>
            </a:extLst>
          </p:cNvPr>
          <p:cNvGraphicFramePr>
            <a:graphicFrameLocks noGrp="1"/>
          </p:cNvGraphicFramePr>
          <p:nvPr>
            <p:ph idx="1"/>
            <p:extLst>
              <p:ext uri="{D42A27DB-BD31-4B8C-83A1-F6EECF244321}">
                <p14:modId xmlns:p14="http://schemas.microsoft.com/office/powerpoint/2010/main" val="1367330863"/>
              </p:ext>
            </p:extLst>
          </p:nvPr>
        </p:nvGraphicFramePr>
        <p:xfrm>
          <a:off x="1188062" y="1825625"/>
          <a:ext cx="9356107" cy="4394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25663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28ACEF-66D8-8F43-D0D0-5B192FEB11F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44F2C6-6EED-0CFB-21FB-8B9B3A5CAD45}"/>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Topic 9: Hierarchical Models</a:t>
            </a:r>
          </a:p>
        </p:txBody>
      </p:sp>
      <p:sp>
        <p:nvSpPr>
          <p:cNvPr id="3" name="Text Placeholder 2">
            <a:extLst>
              <a:ext uri="{FF2B5EF4-FFF2-40B4-BE49-F238E27FC236}">
                <a16:creationId xmlns:a16="http://schemas.microsoft.com/office/drawing/2014/main" id="{21789D4C-B69E-74AD-1063-6118811B5E68}"/>
              </a:ext>
            </a:extLst>
          </p:cNvPr>
          <p:cNvSpPr>
            <a:spLocks noGrp="1"/>
          </p:cNvSpPr>
          <p:nvPr>
            <p:ph type="body" idx="1"/>
          </p:nvPr>
        </p:nvSpPr>
        <p:spPr>
          <a:xfrm>
            <a:off x="2197101" y="4078423"/>
            <a:ext cx="4978399" cy="2058657"/>
          </a:xfrm>
        </p:spPr>
        <p:txBody>
          <a:bodyPr vert="horz" lIns="91440" tIns="45720" rIns="91440" bIns="45720" rtlCol="0" anchor="t">
            <a:normAutofit/>
          </a:bodyPr>
          <a:lstStyle/>
          <a:p>
            <a:pPr marL="342900" indent="-342900">
              <a:buChar char="•"/>
            </a:pPr>
            <a:r>
              <a:rPr lang="en-US" kern="1200">
                <a:solidFill>
                  <a:schemeClr val="tx1"/>
                </a:solidFill>
                <a:latin typeface="+mn-lt"/>
                <a:ea typeface="+mn-ea"/>
                <a:cs typeface="+mn-cs"/>
              </a:rPr>
              <a:t>Database management system </a:t>
            </a:r>
            <a:endParaRPr lang="en-US">
              <a:ea typeface="+mn-ea"/>
              <a:cs typeface="+mn-cs"/>
            </a:endParaRPr>
          </a:p>
          <a:p>
            <a:pPr marL="342900" indent="-342900">
              <a:buChar char="•"/>
            </a:pPr>
            <a:r>
              <a:rPr lang="en-US" kern="1200">
                <a:solidFill>
                  <a:schemeClr val="tx1"/>
                </a:solidFill>
                <a:latin typeface="+mn-lt"/>
                <a:ea typeface="+mn-ea"/>
                <a:cs typeface="+mn-cs"/>
              </a:rPr>
              <a:t>Organizes information in a tree like structure </a:t>
            </a:r>
            <a:endParaRPr lang="en-US" kern="1200">
              <a:solidFill>
                <a:schemeClr val="tx1"/>
              </a:solidFill>
              <a:latin typeface="+mn-lt"/>
            </a:endParaRPr>
          </a:p>
          <a:p>
            <a:pPr marL="342900" indent="-342900">
              <a:buChar char="•"/>
            </a:pPr>
            <a:r>
              <a:rPr lang="en-US" kern="1200">
                <a:solidFill>
                  <a:schemeClr val="tx1"/>
                </a:solidFill>
                <a:latin typeface="+mn-lt"/>
                <a:ea typeface="+mn-ea"/>
                <a:cs typeface="+mn-cs"/>
              </a:rPr>
              <a:t>Many to one structure allows for easy and efficient access of data </a:t>
            </a:r>
            <a:endParaRPr lang="en-US" kern="1200">
              <a:solidFill>
                <a:schemeClr val="tx1"/>
              </a:solidFill>
              <a:latin typeface="+mn-lt"/>
            </a:endParaRPr>
          </a:p>
        </p:txBody>
      </p:sp>
      <p:pic>
        <p:nvPicPr>
          <p:cNvPr id="7" name="Graphic 6" descr="Database">
            <a:extLst>
              <a:ext uri="{FF2B5EF4-FFF2-40B4-BE49-F238E27FC236}">
                <a16:creationId xmlns:a16="http://schemas.microsoft.com/office/drawing/2014/main" id="{B9EC42C3-C826-F774-4B11-2387A821C3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64C9D2BC-E3AF-47D1-86AE-2DE66E17D5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34085097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C608BEB-860E-4094-8511-78603564A7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050" cy="6858000"/>
          </a:xfrm>
          <a:prstGeom prst="rect">
            <a:avLst/>
          </a:prstGeom>
          <a:solidFill>
            <a:schemeClr val="accent4">
              <a:lumMod val="75000"/>
            </a:schemeClr>
          </a:solidFill>
          <a:ln>
            <a:solidFill>
              <a:srgbClr val="4472C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E25766C-0591-054F-9AB4-7A6A495672D5}"/>
              </a:ext>
            </a:extLst>
          </p:cNvPr>
          <p:cNvSpPr>
            <a:spLocks noGrp="1"/>
          </p:cNvSpPr>
          <p:nvPr>
            <p:ph type="title"/>
          </p:nvPr>
        </p:nvSpPr>
        <p:spPr>
          <a:xfrm>
            <a:off x="838200" y="1412488"/>
            <a:ext cx="2899189" cy="4363844"/>
          </a:xfrm>
        </p:spPr>
        <p:txBody>
          <a:bodyPr anchor="t">
            <a:normAutofit/>
          </a:bodyPr>
          <a:lstStyle/>
          <a:p>
            <a:r>
              <a:rPr lang="en-US" sz="4000" dirty="0">
                <a:solidFill>
                  <a:srgbClr val="FFFFFF"/>
                </a:solidFill>
              </a:rPr>
              <a:t>Topic 10: Web Scraping and APIs</a:t>
            </a:r>
          </a:p>
        </p:txBody>
      </p:sp>
      <p:sp>
        <p:nvSpPr>
          <p:cNvPr id="3" name="Content Placeholder 2">
            <a:extLst>
              <a:ext uri="{FF2B5EF4-FFF2-40B4-BE49-F238E27FC236}">
                <a16:creationId xmlns:a16="http://schemas.microsoft.com/office/drawing/2014/main" id="{C3728618-B8EC-F7D6-C8B3-C37877150180}"/>
              </a:ext>
            </a:extLst>
          </p:cNvPr>
          <p:cNvSpPr>
            <a:spLocks noGrp="1"/>
          </p:cNvSpPr>
          <p:nvPr>
            <p:ph sz="half" idx="1"/>
          </p:nvPr>
        </p:nvSpPr>
        <p:spPr>
          <a:xfrm>
            <a:off x="4380855" y="1412489"/>
            <a:ext cx="3427283" cy="4363844"/>
          </a:xfrm>
        </p:spPr>
        <p:txBody>
          <a:bodyPr>
            <a:normAutofit/>
          </a:bodyPr>
          <a:lstStyle/>
          <a:p>
            <a:pPr marL="0" indent="0">
              <a:buNone/>
            </a:pPr>
            <a:r>
              <a:rPr lang="en-US" sz="2000" u="sng" dirty="0"/>
              <a:t>Web Scraping </a:t>
            </a:r>
          </a:p>
          <a:p>
            <a:r>
              <a:rPr lang="en-US" sz="2000" dirty="0"/>
              <a:t>Technique for gathering data on web pages</a:t>
            </a:r>
          </a:p>
          <a:p>
            <a:r>
              <a:rPr lang="en-US" sz="2000" dirty="0"/>
              <a:t>Data is often static (already consisting of a textual HTML file)</a:t>
            </a:r>
          </a:p>
          <a:p>
            <a:r>
              <a:rPr lang="en-US" sz="2000" dirty="0"/>
              <a:t>Not rate limited</a:t>
            </a:r>
          </a:p>
          <a:p>
            <a:r>
              <a:rPr lang="en-US" sz="2000" dirty="0"/>
              <a:t>Access and gather  anonymously</a:t>
            </a:r>
          </a:p>
          <a:p>
            <a:pPr marL="0" indent="0">
              <a:buNone/>
            </a:pPr>
            <a:r>
              <a:rPr lang="en-US" sz="2000" dirty="0"/>
              <a:t>	</a:t>
            </a:r>
          </a:p>
        </p:txBody>
      </p:sp>
      <p:cxnSp>
        <p:nvCxnSpPr>
          <p:cNvPr id="11" name="Straight Connector 10">
            <a:extLst>
              <a:ext uri="{FF2B5EF4-FFF2-40B4-BE49-F238E27FC236}">
                <a16:creationId xmlns:a16="http://schemas.microsoft.com/office/drawing/2014/main" id="{1F16A8D4-FE87-4604-88B2-394B5D1EB4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29871" y="1412488"/>
            <a:ext cx="0" cy="365760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28257A-61FE-301D-BB58-60BAA505C29E}"/>
              </a:ext>
            </a:extLst>
          </p:cNvPr>
          <p:cNvSpPr>
            <a:spLocks noGrp="1"/>
          </p:cNvSpPr>
          <p:nvPr>
            <p:ph sz="half" idx="2"/>
          </p:nvPr>
        </p:nvSpPr>
        <p:spPr>
          <a:xfrm>
            <a:off x="8451604" y="1412489"/>
            <a:ext cx="3527030" cy="4363844"/>
          </a:xfrm>
        </p:spPr>
        <p:txBody>
          <a:bodyPr>
            <a:normAutofit/>
          </a:bodyPr>
          <a:lstStyle/>
          <a:p>
            <a:pPr marL="0" indent="0">
              <a:buNone/>
            </a:pPr>
            <a:r>
              <a:rPr lang="en-US" sz="2000" u="sng" dirty="0"/>
              <a:t>APIs</a:t>
            </a:r>
          </a:p>
          <a:p>
            <a:r>
              <a:rPr lang="en-US" sz="2000" dirty="0"/>
              <a:t>Enables two software components to communicate </a:t>
            </a:r>
          </a:p>
          <a:p>
            <a:r>
              <a:rPr lang="en-US" sz="2000" dirty="0"/>
              <a:t>Data is often dynamic, generated based on request</a:t>
            </a:r>
          </a:p>
          <a:p>
            <a:r>
              <a:rPr lang="en-US" sz="2000" dirty="0"/>
              <a:t>Rate limited</a:t>
            </a:r>
          </a:p>
          <a:p>
            <a:r>
              <a:rPr lang="en-US" sz="2000" dirty="0"/>
              <a:t>Probably will need an API key </a:t>
            </a:r>
          </a:p>
          <a:p>
            <a:pPr marL="0" indent="0">
              <a:buNone/>
            </a:pPr>
            <a:endParaRPr lang="en-US" sz="2000" dirty="0"/>
          </a:p>
        </p:txBody>
      </p:sp>
    </p:spTree>
    <p:extLst>
      <p:ext uri="{BB962C8B-B14F-4D97-AF65-F5344CB8AC3E}">
        <p14:creationId xmlns:p14="http://schemas.microsoft.com/office/powerpoint/2010/main" val="3975576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3ACE97-DCAC-8790-41B7-3BC98A0F9BCE}"/>
              </a:ext>
            </a:extLst>
          </p:cNvPr>
          <p:cNvSpPr>
            <a:spLocks noGrp="1"/>
          </p:cNvSpPr>
          <p:nvPr>
            <p:ph type="title"/>
          </p:nvPr>
        </p:nvSpPr>
        <p:spPr>
          <a:xfrm>
            <a:off x="808638" y="386930"/>
            <a:ext cx="9236700" cy="1188950"/>
          </a:xfrm>
        </p:spPr>
        <p:txBody>
          <a:bodyPr anchor="b">
            <a:normAutofit/>
          </a:bodyPr>
          <a:lstStyle/>
          <a:p>
            <a:pPr algn="ctr"/>
            <a:r>
              <a:rPr lang="en-US" sz="5400" dirty="0"/>
              <a:t>Topic 10: Web Scraping</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212B03-27C0-E7AD-1E3E-41F0A1346B48}"/>
              </a:ext>
            </a:extLst>
          </p:cNvPr>
          <p:cNvSpPr>
            <a:spLocks noGrp="1"/>
          </p:cNvSpPr>
          <p:nvPr>
            <p:ph idx="1"/>
          </p:nvPr>
        </p:nvSpPr>
        <p:spPr>
          <a:xfrm>
            <a:off x="793660" y="2599509"/>
            <a:ext cx="10143668" cy="3435531"/>
          </a:xfrm>
        </p:spPr>
        <p:txBody>
          <a:bodyPr vert="horz" lIns="91440" tIns="45720" rIns="91440" bIns="45720" rtlCol="0" anchor="ctr">
            <a:normAutofit fontScale="92500" lnSpcReduction="10000"/>
          </a:bodyPr>
          <a:lstStyle/>
          <a:p>
            <a:r>
              <a:rPr lang="en-US" sz="2200" dirty="0"/>
              <a:t>We will be scraping </a:t>
            </a:r>
            <a:r>
              <a:rPr lang="en-US" sz="2200" dirty="0">
                <a:hlinkClick r:id="rId2"/>
              </a:rPr>
              <a:t>this</a:t>
            </a:r>
            <a:r>
              <a:rPr lang="en-US" sz="2200" dirty="0"/>
              <a:t> website!</a:t>
            </a:r>
          </a:p>
          <a:p>
            <a:r>
              <a:rPr lang="en-US" sz="2200" dirty="0" err="1"/>
              <a:t>find_element</a:t>
            </a:r>
            <a:r>
              <a:rPr lang="en-US" sz="2200" dirty="0"/>
              <a:t>(s)()</a:t>
            </a:r>
            <a:r>
              <a:rPr lang="en-US" sz="2200" dirty="0">
                <a:latin typeface="Aptos"/>
              </a:rPr>
              <a:t> </a:t>
            </a:r>
            <a:r>
              <a:rPr lang="en-US" sz="2200" dirty="0"/>
              <a:t>–</a:t>
            </a:r>
            <a:endParaRPr lang="en-US" sz="2200" b="0" i="0" dirty="0">
              <a:effectLst/>
              <a:latin typeface="Aptos"/>
            </a:endParaRPr>
          </a:p>
          <a:p>
            <a:pPr lvl="1"/>
            <a:r>
              <a:rPr lang="en-US" sz="2200" b="0" i="0" dirty="0">
                <a:effectLst/>
                <a:latin typeface="Aptos"/>
              </a:rPr>
              <a:t>Locate a specific web element on a webpage</a:t>
            </a:r>
          </a:p>
          <a:p>
            <a:pPr lvl="1"/>
            <a:r>
              <a:rPr lang="en-US" sz="2200" dirty="0">
                <a:latin typeface="Aptos"/>
              </a:rPr>
              <a:t>Returns web element</a:t>
            </a:r>
            <a:endParaRPr lang="en-US" sz="2200" b="0" i="0" dirty="0">
              <a:effectLst/>
              <a:latin typeface="Aptos"/>
            </a:endParaRPr>
          </a:p>
          <a:p>
            <a:pPr lvl="1"/>
            <a:r>
              <a:rPr lang="en-US" sz="2200" dirty="0">
                <a:latin typeface="Aptos"/>
              </a:rPr>
              <a:t>Specify a locating strategy (</a:t>
            </a:r>
            <a:r>
              <a:rPr lang="en-US" sz="2200" dirty="0" err="1">
                <a:latin typeface="Aptos"/>
              </a:rPr>
              <a:t>xpath</a:t>
            </a:r>
            <a:r>
              <a:rPr lang="en-US" sz="2200" dirty="0">
                <a:latin typeface="Aptos"/>
              </a:rPr>
              <a:t>, id, class) </a:t>
            </a:r>
          </a:p>
          <a:p>
            <a:pPr lvl="1"/>
            <a:r>
              <a:rPr lang="en-US" sz="2200" dirty="0">
                <a:latin typeface="Aptos"/>
              </a:rPr>
              <a:t>e</a:t>
            </a:r>
            <a:r>
              <a:rPr lang="en-US" sz="2200" b="0" i="0" dirty="0">
                <a:effectLst/>
                <a:latin typeface="Aptos"/>
              </a:rPr>
              <a:t>lement = </a:t>
            </a:r>
            <a:r>
              <a:rPr lang="en-US" sz="2200" b="0" i="0" dirty="0" err="1">
                <a:effectLst/>
                <a:latin typeface="Aptos"/>
              </a:rPr>
              <a:t>driver.find_ele</a:t>
            </a:r>
            <a:r>
              <a:rPr lang="en-US" sz="2200" dirty="0" err="1">
                <a:latin typeface="Aptos"/>
              </a:rPr>
              <a:t>ment</a:t>
            </a:r>
            <a:r>
              <a:rPr lang="en-US" sz="2200" dirty="0">
                <a:latin typeface="Aptos"/>
              </a:rPr>
              <a:t>(‘</a:t>
            </a:r>
            <a:r>
              <a:rPr lang="en-US" sz="2200" dirty="0" err="1">
                <a:latin typeface="Aptos"/>
              </a:rPr>
              <a:t>xpath</a:t>
            </a:r>
            <a:r>
              <a:rPr lang="en-US" sz="2200" dirty="0">
                <a:latin typeface="Aptos"/>
              </a:rPr>
              <a:t>’, ‘//actual </a:t>
            </a:r>
            <a:r>
              <a:rPr lang="en-US" sz="2200" dirty="0" err="1">
                <a:latin typeface="Aptos"/>
              </a:rPr>
              <a:t>xpath</a:t>
            </a:r>
            <a:r>
              <a:rPr lang="en-US" sz="2200" dirty="0">
                <a:latin typeface="Aptos"/>
              </a:rPr>
              <a:t>’)</a:t>
            </a:r>
            <a:endParaRPr lang="en-US" sz="2200" b="0" i="0" dirty="0">
              <a:effectLst/>
              <a:latin typeface="Aptos"/>
            </a:endParaRPr>
          </a:p>
          <a:p>
            <a:r>
              <a:rPr lang="en-US" sz="2200" dirty="0" err="1"/>
              <a:t>get_attribute</a:t>
            </a:r>
            <a:r>
              <a:rPr lang="en-US" sz="2200" dirty="0"/>
              <a:t>() –</a:t>
            </a:r>
          </a:p>
          <a:p>
            <a:pPr lvl="1"/>
            <a:r>
              <a:rPr lang="en-US" sz="2200" dirty="0">
                <a:latin typeface="Aptos"/>
              </a:rPr>
              <a:t>Retrieve the value of an attribute from a located element</a:t>
            </a:r>
          </a:p>
          <a:p>
            <a:pPr lvl="1"/>
            <a:r>
              <a:rPr lang="en-US" sz="2200" dirty="0">
                <a:latin typeface="Aptos"/>
              </a:rPr>
              <a:t>Returns a string</a:t>
            </a:r>
          </a:p>
          <a:p>
            <a:pPr lvl="1"/>
            <a:r>
              <a:rPr lang="en-US" sz="2200" dirty="0" err="1">
                <a:latin typeface="Aptos"/>
              </a:rPr>
              <a:t>element.get_attribute</a:t>
            </a:r>
            <a:r>
              <a:rPr lang="en-US" sz="2200" dirty="0">
                <a:latin typeface="Aptos"/>
              </a:rPr>
              <a:t>(’title’)</a:t>
            </a:r>
          </a:p>
          <a:p>
            <a:pPr lvl="1"/>
            <a:endParaRPr lang="en-US" sz="2200" dirty="0"/>
          </a:p>
        </p:txBody>
      </p:sp>
    </p:spTree>
    <p:extLst>
      <p:ext uri="{BB962C8B-B14F-4D97-AF65-F5344CB8AC3E}">
        <p14:creationId xmlns:p14="http://schemas.microsoft.com/office/powerpoint/2010/main" val="1315253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A1C6D6-8204-B1E4-8F31-FFAE76E9BE20}"/>
              </a:ext>
            </a:extLst>
          </p:cNvPr>
          <p:cNvSpPr>
            <a:spLocks noGrp="1"/>
          </p:cNvSpPr>
          <p:nvPr>
            <p:ph type="title"/>
          </p:nvPr>
        </p:nvSpPr>
        <p:spPr>
          <a:xfrm>
            <a:off x="808638" y="386930"/>
            <a:ext cx="9236700" cy="1188950"/>
          </a:xfrm>
        </p:spPr>
        <p:txBody>
          <a:bodyPr anchor="b">
            <a:normAutofit/>
          </a:bodyPr>
          <a:lstStyle/>
          <a:p>
            <a:pPr algn="ctr"/>
            <a:r>
              <a:rPr lang="en-US" sz="5400" dirty="0"/>
              <a:t>Unit 10: APIs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C64B509-1A2A-7035-2C66-6B0F1992FA6F}"/>
              </a:ext>
            </a:extLst>
          </p:cNvPr>
          <p:cNvSpPr>
            <a:spLocks noGrp="1"/>
          </p:cNvSpPr>
          <p:nvPr>
            <p:ph idx="1"/>
          </p:nvPr>
        </p:nvSpPr>
        <p:spPr>
          <a:xfrm>
            <a:off x="793660" y="2599509"/>
            <a:ext cx="10143668" cy="3435531"/>
          </a:xfrm>
        </p:spPr>
        <p:txBody>
          <a:bodyPr anchor="ctr">
            <a:normAutofit/>
          </a:bodyPr>
          <a:lstStyle/>
          <a:p>
            <a:r>
              <a:rPr lang="en-US" sz="2400"/>
              <a:t>Create functions to get necessary information</a:t>
            </a:r>
          </a:p>
          <a:p>
            <a:r>
              <a:rPr lang="en-US" sz="2400"/>
              <a:t>Use requests.get()</a:t>
            </a:r>
          </a:p>
          <a:p>
            <a:pPr lvl="1"/>
            <a:r>
              <a:rPr lang="en-US" dirty="0"/>
              <a:t>To get information</a:t>
            </a:r>
          </a:p>
          <a:p>
            <a:r>
              <a:rPr lang="en-US" sz="2400"/>
              <a:t>Response.json() </a:t>
            </a:r>
          </a:p>
          <a:p>
            <a:pPr lvl="1"/>
            <a:r>
              <a:rPr lang="en-US" dirty="0"/>
              <a:t>Put in </a:t>
            </a:r>
            <a:r>
              <a:rPr lang="en-US"/>
              <a:t>json</a:t>
            </a:r>
            <a:r>
              <a:rPr lang="en-US" dirty="0"/>
              <a:t> format</a:t>
            </a:r>
          </a:p>
          <a:p>
            <a:r>
              <a:rPr lang="en-US" sz="2400"/>
              <a:t>Print the data</a:t>
            </a:r>
          </a:p>
          <a:p>
            <a:pPr lvl="1"/>
            <a:r>
              <a:rPr lang="en-US" dirty="0"/>
              <a:t>Extract data from for loop</a:t>
            </a:r>
          </a:p>
          <a:p>
            <a:pPr marL="457200" lvl="1" indent="0">
              <a:buNone/>
            </a:pPr>
            <a:endParaRPr lang="en-US" dirty="0"/>
          </a:p>
        </p:txBody>
      </p:sp>
    </p:spTree>
    <p:extLst>
      <p:ext uri="{BB962C8B-B14F-4D97-AF65-F5344CB8AC3E}">
        <p14:creationId xmlns:p14="http://schemas.microsoft.com/office/powerpoint/2010/main" val="791502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E8A2AA33-D5C1-4C2E-BAA5-2AAF0E63EF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657E063-AC92-4DBF-9A8C-429C5E2F2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41494"/>
            <a:ext cx="12192000" cy="4316506"/>
          </a:xfrm>
          <a:prstGeom prst="rect">
            <a:avLst/>
          </a:prstGeom>
          <a:solidFill>
            <a:schemeClr val="tx2">
              <a:alpha val="2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FC90C7F-C82F-4383-8E86-8F056BBA8E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17027" y="-378827"/>
            <a:ext cx="6858000" cy="7615655"/>
          </a:xfrm>
          <a:custGeom>
            <a:avLst/>
            <a:gdLst>
              <a:gd name="connsiteX0" fmla="*/ 0 w 6858000"/>
              <a:gd name="connsiteY0" fmla="*/ 7615655 h 7615655"/>
              <a:gd name="connsiteX1" fmla="*/ 0 w 6858000"/>
              <a:gd name="connsiteY1" fmla="*/ 7533862 h 7615655"/>
              <a:gd name="connsiteX2" fmla="*/ 1092812 w 6858000"/>
              <a:gd name="connsiteY2" fmla="*/ 7533862 h 7615655"/>
              <a:gd name="connsiteX3" fmla="*/ 1092812 w 6858000"/>
              <a:gd name="connsiteY3" fmla="*/ 81793 h 7615655"/>
              <a:gd name="connsiteX4" fmla="*/ 0 w 6858000"/>
              <a:gd name="connsiteY4" fmla="*/ 81793 h 7615655"/>
              <a:gd name="connsiteX5" fmla="*/ 0 w 6858000"/>
              <a:gd name="connsiteY5" fmla="*/ 0 h 7615655"/>
              <a:gd name="connsiteX6" fmla="*/ 1092812 w 6858000"/>
              <a:gd name="connsiteY6" fmla="*/ 0 h 7615655"/>
              <a:gd name="connsiteX7" fmla="*/ 5779244 w 6858000"/>
              <a:gd name="connsiteY7" fmla="*/ 0 h 7615655"/>
              <a:gd name="connsiteX8" fmla="*/ 6858000 w 6858000"/>
              <a:gd name="connsiteY8" fmla="*/ 0 h 7615655"/>
              <a:gd name="connsiteX9" fmla="*/ 6858000 w 6858000"/>
              <a:gd name="connsiteY9" fmla="*/ 81793 h 7615655"/>
              <a:gd name="connsiteX10" fmla="*/ 5779244 w 6858000"/>
              <a:gd name="connsiteY10" fmla="*/ 81793 h 7615655"/>
              <a:gd name="connsiteX11" fmla="*/ 5779244 w 6858000"/>
              <a:gd name="connsiteY11" fmla="*/ 7533862 h 7615655"/>
              <a:gd name="connsiteX12" fmla="*/ 6858000 w 6858000"/>
              <a:gd name="connsiteY12" fmla="*/ 7533862 h 7615655"/>
              <a:gd name="connsiteX13" fmla="*/ 6858000 w 6858000"/>
              <a:gd name="connsiteY13" fmla="*/ 7615655 h 7615655"/>
              <a:gd name="connsiteX14" fmla="*/ 5779244 w 6858000"/>
              <a:gd name="connsiteY14" fmla="*/ 7615655 h 7615655"/>
              <a:gd name="connsiteX15" fmla="*/ 1092812 w 6858000"/>
              <a:gd name="connsiteY15" fmla="*/ 7615655 h 76156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7615655">
                <a:moveTo>
                  <a:pt x="0" y="7615655"/>
                </a:moveTo>
                <a:lnTo>
                  <a:pt x="0" y="7533862"/>
                </a:lnTo>
                <a:lnTo>
                  <a:pt x="1092812" y="7533862"/>
                </a:lnTo>
                <a:lnTo>
                  <a:pt x="1092812" y="81793"/>
                </a:lnTo>
                <a:lnTo>
                  <a:pt x="0" y="81793"/>
                </a:lnTo>
                <a:lnTo>
                  <a:pt x="0" y="0"/>
                </a:lnTo>
                <a:lnTo>
                  <a:pt x="1092812" y="0"/>
                </a:lnTo>
                <a:lnTo>
                  <a:pt x="5779244" y="0"/>
                </a:lnTo>
                <a:lnTo>
                  <a:pt x="6858000" y="0"/>
                </a:lnTo>
                <a:lnTo>
                  <a:pt x="6858000" y="81793"/>
                </a:lnTo>
                <a:lnTo>
                  <a:pt x="5779244" y="81793"/>
                </a:lnTo>
                <a:lnTo>
                  <a:pt x="5779244" y="7533862"/>
                </a:lnTo>
                <a:lnTo>
                  <a:pt x="6858000" y="7533862"/>
                </a:lnTo>
                <a:lnTo>
                  <a:pt x="6858000" y="7615655"/>
                </a:lnTo>
                <a:lnTo>
                  <a:pt x="5779244" y="7615655"/>
                </a:lnTo>
                <a:lnTo>
                  <a:pt x="1092812" y="7615655"/>
                </a:lnTo>
                <a:close/>
              </a:path>
            </a:pathLst>
          </a:cu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
          </a:p>
        </p:txBody>
      </p:sp>
      <p:sp>
        <p:nvSpPr>
          <p:cNvPr id="2" name="Title 1">
            <a:extLst>
              <a:ext uri="{FF2B5EF4-FFF2-40B4-BE49-F238E27FC236}">
                <a16:creationId xmlns:a16="http://schemas.microsoft.com/office/drawing/2014/main" id="{56B7B36D-3690-F686-4CFA-BFD4F3B58DA0}"/>
              </a:ext>
            </a:extLst>
          </p:cNvPr>
          <p:cNvSpPr>
            <a:spLocks noGrp="1"/>
          </p:cNvSpPr>
          <p:nvPr>
            <p:ph type="title"/>
          </p:nvPr>
        </p:nvSpPr>
        <p:spPr>
          <a:xfrm>
            <a:off x="1776401" y="2043953"/>
            <a:ext cx="5780846" cy="1765198"/>
          </a:xfrm>
        </p:spPr>
        <p:txBody>
          <a:bodyPr vert="horz" lIns="91440" tIns="45720" rIns="91440" bIns="45720" rtlCol="0" anchor="b">
            <a:normAutofit/>
          </a:bodyPr>
          <a:lstStyle/>
          <a:p>
            <a:pPr algn="ctr"/>
            <a:r>
              <a:rPr lang="en-US" sz="3200">
                <a:solidFill>
                  <a:schemeClr val="bg1"/>
                </a:solidFill>
              </a:rPr>
              <a:t>Thanks for watching</a:t>
            </a:r>
            <a:endParaRPr lang="en-US">
              <a:ea typeface="+mj-ea"/>
              <a:cs typeface="+mj-cs"/>
            </a:endParaRPr>
          </a:p>
        </p:txBody>
      </p:sp>
    </p:spTree>
    <p:extLst>
      <p:ext uri="{BB962C8B-B14F-4D97-AF65-F5344CB8AC3E}">
        <p14:creationId xmlns:p14="http://schemas.microsoft.com/office/powerpoint/2010/main" val="3748971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95C1F4-AE7F-44E4-8693-40D3D68311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8734DDD3-F723-4DD3-8ABE-EC0B2AC87D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522324" y="-15978"/>
            <a:ext cx="7147352" cy="5876916"/>
            <a:chOff x="329184" y="-99107"/>
            <a:chExt cx="524256" cy="5876916"/>
          </a:xfrm>
        </p:grpSpPr>
        <p:cxnSp>
          <p:nvCxnSpPr>
            <p:cNvPr id="10" name="Straight Connector 9">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99107"/>
              <a:ext cx="524256" cy="563122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1055718"/>
            <a:ext cx="10999072" cy="3358344"/>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8D21D1-2D8E-ABDA-9C89-5F79F19A8229}"/>
              </a:ext>
            </a:extLst>
          </p:cNvPr>
          <p:cNvSpPr>
            <a:spLocks noGrp="1"/>
          </p:cNvSpPr>
          <p:nvPr>
            <p:ph type="title"/>
          </p:nvPr>
        </p:nvSpPr>
        <p:spPr>
          <a:xfrm>
            <a:off x="1524000" y="1584683"/>
            <a:ext cx="9144000" cy="2551829"/>
          </a:xfrm>
        </p:spPr>
        <p:txBody>
          <a:bodyPr vert="horz" lIns="91440" tIns="45720" rIns="91440" bIns="45720" rtlCol="0" anchor="ctr">
            <a:normAutofit/>
          </a:bodyPr>
          <a:lstStyle/>
          <a:p>
            <a:pPr algn="ctr"/>
            <a:r>
              <a:rPr lang="en-US" sz="5600" kern="1200">
                <a:solidFill>
                  <a:schemeClr val="tx1"/>
                </a:solidFill>
                <a:latin typeface="+mj-lt"/>
                <a:ea typeface="+mj-ea"/>
                <a:cs typeface="+mj-cs"/>
              </a:rPr>
              <a:t>TOPIC 1: INTRO</a:t>
            </a:r>
            <a:br>
              <a:rPr lang="en-US" sz="5600" kern="1200">
                <a:solidFill>
                  <a:schemeClr val="tx1"/>
                </a:solidFill>
                <a:latin typeface="+mj-lt"/>
                <a:ea typeface="+mj-ea"/>
                <a:cs typeface="+mj-cs"/>
              </a:rPr>
            </a:br>
            <a:r>
              <a:rPr lang="en-US" sz="5600" kern="1200">
                <a:solidFill>
                  <a:schemeClr val="tx1"/>
                </a:solidFill>
                <a:latin typeface="+mj-lt"/>
                <a:ea typeface="+mj-ea"/>
                <a:cs typeface="+mj-cs"/>
              </a:rPr>
              <a:t>OPEN JUPYTER NOTEBOOK </a:t>
            </a:r>
            <a:br>
              <a:rPr lang="en-US" sz="5600" kern="1200">
                <a:solidFill>
                  <a:schemeClr val="tx1"/>
                </a:solidFill>
                <a:latin typeface="+mj-lt"/>
                <a:ea typeface="+mj-ea"/>
                <a:cs typeface="+mj-cs"/>
              </a:rPr>
            </a:br>
            <a:r>
              <a:rPr lang="en-US" sz="5600" kern="1200">
                <a:solidFill>
                  <a:schemeClr val="tx1"/>
                </a:solidFill>
                <a:latin typeface="+mj-lt"/>
                <a:ea typeface="+mj-ea"/>
                <a:cs typeface="+mj-cs"/>
              </a:rPr>
              <a:t>Start a new notebook</a:t>
            </a:r>
          </a:p>
        </p:txBody>
      </p:sp>
    </p:spTree>
    <p:extLst>
      <p:ext uri="{BB962C8B-B14F-4D97-AF65-F5344CB8AC3E}">
        <p14:creationId xmlns:p14="http://schemas.microsoft.com/office/powerpoint/2010/main" val="4117910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2ECDE-9D18-C6EC-185F-23C503EF939D}"/>
              </a:ext>
            </a:extLst>
          </p:cNvPr>
          <p:cNvSpPr>
            <a:spLocks noGrp="1"/>
          </p:cNvSpPr>
          <p:nvPr>
            <p:ph type="title"/>
          </p:nvPr>
        </p:nvSpPr>
        <p:spPr>
          <a:xfrm>
            <a:off x="808638" y="386930"/>
            <a:ext cx="9236700" cy="1188950"/>
          </a:xfrm>
        </p:spPr>
        <p:txBody>
          <a:bodyPr anchor="b">
            <a:normAutofit/>
          </a:bodyPr>
          <a:lstStyle/>
          <a:p>
            <a:r>
              <a:rPr lang="en-US" sz="5400"/>
              <a:t>Topic 2: File Paths</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5621F28-07C2-D6C7-AB86-817C02220EEA}"/>
              </a:ext>
            </a:extLst>
          </p:cNvPr>
          <p:cNvSpPr>
            <a:spLocks noGrp="1"/>
          </p:cNvSpPr>
          <p:nvPr>
            <p:ph idx="1"/>
          </p:nvPr>
        </p:nvSpPr>
        <p:spPr>
          <a:xfrm>
            <a:off x="793660" y="2599509"/>
            <a:ext cx="10143668" cy="3435531"/>
          </a:xfrm>
        </p:spPr>
        <p:txBody>
          <a:bodyPr vert="horz" lIns="91440" tIns="45720" rIns="91440" bIns="45720" rtlCol="0" anchor="ctr">
            <a:normAutofit/>
          </a:bodyPr>
          <a:lstStyle/>
          <a:p>
            <a:r>
              <a:rPr lang="en-US" sz="2000" dirty="0"/>
              <a:t>OS utilize hierarchical organization to organize files</a:t>
            </a:r>
          </a:p>
          <a:p>
            <a:r>
              <a:rPr lang="en-US" sz="2000" dirty="0"/>
              <a:t>The root and interior nodes of the tree act as a directory</a:t>
            </a:r>
          </a:p>
          <a:p>
            <a:r>
              <a:rPr lang="en-US" sz="2000" dirty="0"/>
              <a:t>Paths transverse resource trees starting at the source and ending at the destination node</a:t>
            </a:r>
          </a:p>
          <a:p>
            <a:r>
              <a:rPr lang="en-US" sz="2000" dirty="0"/>
              <a:t>File paths are strings that represent the location of a file</a:t>
            </a:r>
          </a:p>
          <a:p>
            <a:pPr lvl="1"/>
            <a:r>
              <a:rPr lang="en-US" sz="2000" dirty="0"/>
              <a:t>Folder path (location in file system)</a:t>
            </a:r>
          </a:p>
          <a:p>
            <a:pPr lvl="1"/>
            <a:r>
              <a:rPr lang="en-US" sz="2000" dirty="0"/>
              <a:t>File name </a:t>
            </a:r>
          </a:p>
          <a:p>
            <a:pPr lvl="1"/>
            <a:r>
              <a:rPr lang="en-US" sz="2000" dirty="0"/>
              <a:t>Extension</a:t>
            </a:r>
          </a:p>
          <a:p>
            <a:pPr marL="0" indent="0">
              <a:buNone/>
            </a:pPr>
            <a:r>
              <a:rPr lang="en-US" sz="2000" dirty="0"/>
              <a:t>Read in </a:t>
            </a:r>
            <a:r>
              <a:rPr lang="en-US" sz="2000" dirty="0">
                <a:hlinkClick r:id="rId3"/>
              </a:rPr>
              <a:t>this</a:t>
            </a:r>
            <a:r>
              <a:rPr lang="en-US" sz="2000" dirty="0"/>
              <a:t> file- use </a:t>
            </a:r>
            <a:r>
              <a:rPr lang="en-US" sz="2000" dirty="0" err="1">
                <a:ea typeface="+mn-lt"/>
                <a:cs typeface="+mn-lt"/>
              </a:rPr>
              <a:t>pd.read_csv</a:t>
            </a:r>
            <a:r>
              <a:rPr lang="en-US" sz="2000" dirty="0">
                <a:ea typeface="+mn-lt"/>
                <a:cs typeface="+mn-lt"/>
              </a:rPr>
              <a:t>("filename")</a:t>
            </a:r>
          </a:p>
          <a:p>
            <a:pPr marL="0" indent="0">
              <a:buNone/>
            </a:pPr>
            <a:endParaRPr lang="en-US" sz="2000" dirty="0"/>
          </a:p>
          <a:p>
            <a:pPr marL="0" indent="0">
              <a:buNone/>
            </a:pPr>
            <a:endParaRPr lang="en-US" sz="2000" dirty="0"/>
          </a:p>
        </p:txBody>
      </p:sp>
    </p:spTree>
    <p:extLst>
      <p:ext uri="{BB962C8B-B14F-4D97-AF65-F5344CB8AC3E}">
        <p14:creationId xmlns:p14="http://schemas.microsoft.com/office/powerpoint/2010/main" val="2241893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E79B67-0900-1F3C-2910-D41DE26D960E}"/>
              </a:ext>
            </a:extLst>
          </p:cNvPr>
          <p:cNvSpPr>
            <a:spLocks noGrp="1"/>
          </p:cNvSpPr>
          <p:nvPr>
            <p:ph type="title"/>
          </p:nvPr>
        </p:nvSpPr>
        <p:spPr>
          <a:xfrm>
            <a:off x="599609" y="679731"/>
            <a:ext cx="4171994" cy="1605000"/>
          </a:xfrm>
        </p:spPr>
        <p:txBody>
          <a:bodyPr vert="horz" lIns="91440" tIns="45720" rIns="91440" bIns="45720" rtlCol="0" anchor="b">
            <a:normAutofit fontScale="90000"/>
          </a:bodyPr>
          <a:lstStyle/>
          <a:p>
            <a:r>
              <a:rPr lang="en-US" kern="1200">
                <a:solidFill>
                  <a:schemeClr val="tx1"/>
                </a:solidFill>
                <a:latin typeface="+mj-lt"/>
                <a:ea typeface="+mj-ea"/>
                <a:cs typeface="+mj-cs"/>
              </a:rPr>
              <a:t>Topic 3: NumPy</a:t>
            </a:r>
          </a:p>
        </p:txBody>
      </p:sp>
      <p:sp>
        <p:nvSpPr>
          <p:cNvPr id="3" name="Text Placeholder 2">
            <a:extLst>
              <a:ext uri="{FF2B5EF4-FFF2-40B4-BE49-F238E27FC236}">
                <a16:creationId xmlns:a16="http://schemas.microsoft.com/office/drawing/2014/main" id="{C0E59875-12A7-3630-205D-BD9C76E9BF04}"/>
              </a:ext>
            </a:extLst>
          </p:cNvPr>
          <p:cNvSpPr>
            <a:spLocks noGrp="1"/>
          </p:cNvSpPr>
          <p:nvPr>
            <p:ph type="body" idx="1"/>
          </p:nvPr>
        </p:nvSpPr>
        <p:spPr>
          <a:xfrm>
            <a:off x="599609" y="2461072"/>
            <a:ext cx="4171994" cy="4094077"/>
          </a:xfrm>
        </p:spPr>
        <p:txBody>
          <a:bodyPr vert="horz" lIns="91440" tIns="45720" rIns="91440" bIns="45720" rtlCol="0" anchor="t">
            <a:noAutofit/>
          </a:bodyPr>
          <a:lstStyle/>
          <a:p>
            <a:r>
              <a:rPr lang="en-US" sz="1800" kern="1200">
                <a:solidFill>
                  <a:schemeClr val="tx1"/>
                </a:solidFill>
                <a:latin typeface="+mn-lt"/>
                <a:ea typeface="+mn-ea"/>
                <a:cs typeface="+mn-cs"/>
              </a:rPr>
              <a:t>NumPy arrays- endless dimensions, must be same data type</a:t>
            </a:r>
            <a:endParaRPr lang="en-US" sz="1800" kern="1200">
              <a:solidFill>
                <a:schemeClr val="tx1"/>
              </a:solidFill>
              <a:latin typeface="+mn-lt"/>
            </a:endParaRPr>
          </a:p>
          <a:p>
            <a:r>
              <a:rPr lang="en-US" sz="1800" kern="1200">
                <a:solidFill>
                  <a:schemeClr val="tx1"/>
                </a:solidFill>
                <a:latin typeface="+mn-lt"/>
                <a:ea typeface="+mn-ea"/>
                <a:cs typeface="+mn-cs"/>
              </a:rPr>
              <a:t>Numerical analysis, computing</a:t>
            </a:r>
            <a:endParaRPr lang="en-US" sz="1800" kern="1200">
              <a:solidFill>
                <a:schemeClr val="tx1"/>
              </a:solidFill>
              <a:latin typeface="+mn-lt"/>
            </a:endParaRPr>
          </a:p>
          <a:p>
            <a:r>
              <a:rPr lang="en-US" sz="1800" kern="1200">
                <a:solidFill>
                  <a:schemeClr val="tx1"/>
                </a:solidFill>
                <a:latin typeface="+mn-lt"/>
                <a:ea typeface="+mn-ea"/>
                <a:cs typeface="+mn-cs"/>
              </a:rPr>
              <a:t>Start w/ a normal array: [1,2,3,4,5]</a:t>
            </a:r>
            <a:endParaRPr lang="en-US" sz="1800" kern="1200">
              <a:solidFill>
                <a:schemeClr val="tx1"/>
              </a:solidFill>
              <a:latin typeface="+mn-lt"/>
            </a:endParaRPr>
          </a:p>
          <a:p>
            <a:r>
              <a:rPr lang="en-US" sz="1800" kern="1200" err="1">
                <a:solidFill>
                  <a:schemeClr val="tx1"/>
                </a:solidFill>
                <a:latin typeface="+mn-lt"/>
                <a:ea typeface="+mn-ea"/>
                <a:cs typeface="+mn-cs"/>
              </a:rPr>
              <a:t>np.array</a:t>
            </a:r>
            <a:r>
              <a:rPr lang="en-US" sz="1800" kern="1200">
                <a:solidFill>
                  <a:schemeClr val="tx1"/>
                </a:solidFill>
                <a:latin typeface="+mn-lt"/>
                <a:ea typeface="+mn-ea"/>
                <a:cs typeface="+mn-cs"/>
              </a:rPr>
              <a:t>() – Creates a NumPy array</a:t>
            </a:r>
            <a:endParaRPr lang="en-US" sz="1800" kern="1200">
              <a:solidFill>
                <a:schemeClr val="tx1"/>
              </a:solidFill>
              <a:latin typeface="+mn-lt"/>
            </a:endParaRPr>
          </a:p>
          <a:p>
            <a:r>
              <a:rPr lang="en-US" sz="1800" kern="1200" err="1">
                <a:solidFill>
                  <a:schemeClr val="tx1"/>
                </a:solidFill>
                <a:latin typeface="+mn-lt"/>
                <a:ea typeface="+mn-ea"/>
                <a:cs typeface="+mn-cs"/>
              </a:rPr>
              <a:t>np.arange</a:t>
            </a:r>
            <a:r>
              <a:rPr lang="en-US" sz="1800" kern="1200">
                <a:solidFill>
                  <a:schemeClr val="tx1"/>
                </a:solidFill>
                <a:latin typeface="+mn-lt"/>
                <a:ea typeface="+mn-ea"/>
                <a:cs typeface="+mn-cs"/>
              </a:rPr>
              <a:t>() – evenly spaced values</a:t>
            </a:r>
            <a:endParaRPr lang="en-US" sz="1800" kern="1200">
              <a:solidFill>
                <a:schemeClr val="tx1"/>
              </a:solidFill>
              <a:latin typeface="+mn-lt"/>
            </a:endParaRPr>
          </a:p>
          <a:p>
            <a:r>
              <a:rPr lang="en-US" sz="1800" kern="1200" err="1">
                <a:solidFill>
                  <a:schemeClr val="tx1"/>
                </a:solidFill>
                <a:latin typeface="+mn-lt"/>
                <a:ea typeface="+mn-ea"/>
                <a:cs typeface="+mn-cs"/>
              </a:rPr>
              <a:t>np.linspace</a:t>
            </a:r>
            <a:r>
              <a:rPr lang="en-US" sz="1800" kern="1200">
                <a:solidFill>
                  <a:schemeClr val="tx1"/>
                </a:solidFill>
                <a:latin typeface="+mn-lt"/>
                <a:ea typeface="+mn-ea"/>
                <a:cs typeface="+mn-cs"/>
              </a:rPr>
              <a:t>() – evenly spaced </a:t>
            </a:r>
            <a:r>
              <a:rPr lang="en-US" sz="1800" kern="1200" err="1">
                <a:solidFill>
                  <a:schemeClr val="tx1"/>
                </a:solidFill>
                <a:latin typeface="+mn-lt"/>
                <a:ea typeface="+mn-ea"/>
                <a:cs typeface="+mn-cs"/>
              </a:rPr>
              <a:t>btwn</a:t>
            </a:r>
            <a:r>
              <a:rPr lang="en-US" sz="1800" kern="1200">
                <a:solidFill>
                  <a:schemeClr val="tx1"/>
                </a:solidFill>
                <a:latin typeface="+mn-lt"/>
                <a:ea typeface="+mn-ea"/>
                <a:cs typeface="+mn-cs"/>
              </a:rPr>
              <a:t> range</a:t>
            </a:r>
            <a:endParaRPr lang="en-US" sz="1800" kern="1200">
              <a:solidFill>
                <a:schemeClr val="tx1"/>
              </a:solidFill>
              <a:latin typeface="+mn-lt"/>
            </a:endParaRPr>
          </a:p>
          <a:p>
            <a:r>
              <a:rPr lang="en-US" sz="1800" kern="1200" err="1">
                <a:solidFill>
                  <a:schemeClr val="tx1"/>
                </a:solidFill>
                <a:latin typeface="+mn-lt"/>
                <a:ea typeface="+mn-ea"/>
                <a:cs typeface="+mn-cs"/>
              </a:rPr>
              <a:t>np.reshape</a:t>
            </a:r>
            <a:r>
              <a:rPr lang="en-US" sz="1800" kern="1200">
                <a:solidFill>
                  <a:schemeClr val="tx1"/>
                </a:solidFill>
                <a:latin typeface="+mn-lt"/>
                <a:ea typeface="+mn-ea"/>
                <a:cs typeface="+mn-cs"/>
              </a:rPr>
              <a:t>() – Reshape w/o data change</a:t>
            </a:r>
            <a:endParaRPr lang="en-US" sz="1800" kern="1200">
              <a:solidFill>
                <a:schemeClr val="tx1"/>
              </a:solidFill>
              <a:latin typeface="+mn-lt"/>
            </a:endParaRPr>
          </a:p>
          <a:p>
            <a:r>
              <a:rPr lang="en-US" sz="1800" kern="1200" err="1">
                <a:solidFill>
                  <a:schemeClr val="tx1"/>
                </a:solidFill>
                <a:latin typeface="+mn-lt"/>
                <a:ea typeface="+mn-ea"/>
                <a:cs typeface="+mn-cs"/>
              </a:rPr>
              <a:t>np.mean</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np.sum</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np.median</a:t>
            </a:r>
            <a:r>
              <a:rPr lang="en-US" sz="1800" kern="1200">
                <a:solidFill>
                  <a:schemeClr val="tx1"/>
                </a:solidFill>
                <a:latin typeface="+mn-lt"/>
                <a:ea typeface="+mn-ea"/>
                <a:cs typeface="+mn-cs"/>
              </a:rPr>
              <a:t>()</a:t>
            </a:r>
            <a:endParaRPr lang="en-US" sz="1800" kern="1200">
              <a:solidFill>
                <a:schemeClr val="tx1"/>
              </a:solidFill>
              <a:latin typeface="+mn-lt"/>
            </a:endParaRPr>
          </a:p>
          <a:p>
            <a:r>
              <a:rPr lang="en-US" sz="1800" kern="1200" err="1">
                <a:solidFill>
                  <a:schemeClr val="tx1"/>
                </a:solidFill>
                <a:latin typeface="+mn-lt"/>
                <a:ea typeface="+mn-ea"/>
                <a:cs typeface="+mn-cs"/>
              </a:rPr>
              <a:t>np.percentile</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np.var</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np.std</a:t>
            </a:r>
            <a:r>
              <a:rPr lang="en-US" sz="1800" kern="1200">
                <a:solidFill>
                  <a:schemeClr val="tx1"/>
                </a:solidFill>
                <a:latin typeface="+mn-lt"/>
                <a:ea typeface="+mn-ea"/>
                <a:cs typeface="+mn-cs"/>
              </a:rPr>
              <a:t>()</a:t>
            </a:r>
            <a:endParaRPr lang="en-US" sz="1800" kern="1200">
              <a:solidFill>
                <a:schemeClr val="tx1"/>
              </a:solidFill>
              <a:latin typeface="+mn-lt"/>
            </a:endParaRPr>
          </a:p>
          <a:p>
            <a:r>
              <a:rPr lang="en-US" sz="1800" kern="1200">
                <a:solidFill>
                  <a:schemeClr val="tx1"/>
                </a:solidFill>
                <a:latin typeface="+mn-lt"/>
                <a:ea typeface="+mn-ea"/>
                <a:cs typeface="+mn-cs"/>
              </a:rPr>
              <a:t>Min, max, </a:t>
            </a:r>
            <a:r>
              <a:rPr lang="en-US" sz="1800" kern="1200" err="1">
                <a:solidFill>
                  <a:schemeClr val="tx1"/>
                </a:solidFill>
                <a:latin typeface="+mn-lt"/>
                <a:ea typeface="+mn-ea"/>
                <a:cs typeface="+mn-cs"/>
              </a:rPr>
              <a:t>argmin</a:t>
            </a:r>
            <a:r>
              <a:rPr lang="en-US" sz="1800" kern="1200">
                <a:solidFill>
                  <a:schemeClr val="tx1"/>
                </a:solidFill>
                <a:latin typeface="+mn-lt"/>
                <a:ea typeface="+mn-ea"/>
                <a:cs typeface="+mn-cs"/>
              </a:rPr>
              <a:t>, argmax (index pos)</a:t>
            </a:r>
            <a:endParaRPr lang="en-US" sz="1800" kern="1200">
              <a:solidFill>
                <a:schemeClr val="tx1"/>
              </a:solidFill>
              <a:latin typeface="+mn-lt"/>
            </a:endParaRPr>
          </a:p>
          <a:p>
            <a:endParaRPr lang="en-US" sz="1800" kern="1200">
              <a:solidFill>
                <a:schemeClr val="tx1"/>
              </a:solidFill>
              <a:latin typeface="+mn-lt"/>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ormal arrays NumPy arrays The cooler Daniel - iFunny">
            <a:extLst>
              <a:ext uri="{FF2B5EF4-FFF2-40B4-BE49-F238E27FC236}">
                <a16:creationId xmlns:a16="http://schemas.microsoft.com/office/drawing/2014/main" id="{C8173836-276D-E2CF-6941-9A95E0F69582}"/>
              </a:ext>
            </a:extLst>
          </p:cNvPr>
          <p:cNvPicPr>
            <a:picLocks noChangeAspect="1"/>
          </p:cNvPicPr>
          <p:nvPr/>
        </p:nvPicPr>
        <p:blipFill>
          <a:blip r:embed="rId2"/>
          <a:stretch>
            <a:fillRect/>
          </a:stretch>
        </p:blipFill>
        <p:spPr>
          <a:xfrm>
            <a:off x="5640572" y="1319478"/>
            <a:ext cx="5608830" cy="4108467"/>
          </a:xfrm>
          <a:prstGeom prst="rect">
            <a:avLst/>
          </a:prstGeom>
        </p:spPr>
      </p:pic>
    </p:spTree>
    <p:extLst>
      <p:ext uri="{BB962C8B-B14F-4D97-AF65-F5344CB8AC3E}">
        <p14:creationId xmlns:p14="http://schemas.microsoft.com/office/powerpoint/2010/main" val="19961731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BB0EAF-F16B-37D0-01B5-F9EC6CAD105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F581BB-027E-5B56-3143-C4A13D7AA47B}"/>
              </a:ext>
            </a:extLst>
          </p:cNvPr>
          <p:cNvSpPr>
            <a:spLocks noGrp="1"/>
          </p:cNvSpPr>
          <p:nvPr>
            <p:ph type="title"/>
          </p:nvPr>
        </p:nvSpPr>
        <p:spPr>
          <a:xfrm>
            <a:off x="1031431" y="602635"/>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Topic 4: Pandas</a:t>
            </a:r>
          </a:p>
        </p:txBody>
      </p:sp>
      <p:sp>
        <p:nvSpPr>
          <p:cNvPr id="3" name="Text Placeholder 2">
            <a:extLst>
              <a:ext uri="{FF2B5EF4-FFF2-40B4-BE49-F238E27FC236}">
                <a16:creationId xmlns:a16="http://schemas.microsoft.com/office/drawing/2014/main" id="{E21A2FD8-F150-F2F9-8333-91D33AC99515}"/>
              </a:ext>
            </a:extLst>
          </p:cNvPr>
          <p:cNvSpPr>
            <a:spLocks noGrp="1"/>
          </p:cNvSpPr>
          <p:nvPr>
            <p:ph type="body" idx="1"/>
          </p:nvPr>
        </p:nvSpPr>
        <p:spPr>
          <a:xfrm>
            <a:off x="1031431" y="4927794"/>
            <a:ext cx="4036333" cy="1709849"/>
          </a:xfrm>
        </p:spPr>
        <p:txBody>
          <a:bodyPr vert="horz" lIns="91440" tIns="45720" rIns="91440" bIns="45720" rtlCol="0" anchor="b">
            <a:noAutofit/>
          </a:bodyPr>
          <a:lstStyle/>
          <a:p>
            <a:r>
              <a:rPr lang="en-US" sz="1600" kern="1200">
                <a:solidFill>
                  <a:schemeClr val="tx1"/>
                </a:solidFill>
                <a:latin typeface="+mn-lt"/>
                <a:ea typeface="+mn-ea"/>
                <a:cs typeface="+mn-cs"/>
              </a:rPr>
              <a:t>Pandas </a:t>
            </a:r>
            <a:r>
              <a:rPr lang="en-US" sz="1600" kern="1200" err="1">
                <a:solidFill>
                  <a:schemeClr val="tx1"/>
                </a:solidFill>
                <a:latin typeface="+mn-lt"/>
                <a:ea typeface="+mn-ea"/>
                <a:cs typeface="+mn-cs"/>
              </a:rPr>
              <a:t>dataframe</a:t>
            </a:r>
            <a:r>
              <a:rPr lang="en-US" sz="1600" kern="1200">
                <a:solidFill>
                  <a:schemeClr val="tx1"/>
                </a:solidFill>
                <a:latin typeface="+mn-lt"/>
                <a:ea typeface="+mn-ea"/>
                <a:cs typeface="+mn-cs"/>
              </a:rPr>
              <a:t>- 2 dimensions, any data type, a bit slower</a:t>
            </a:r>
            <a:endParaRPr lang="en-US" sz="1600" kern="1200">
              <a:solidFill>
                <a:schemeClr val="tx1"/>
              </a:solidFill>
              <a:latin typeface="+mn-lt"/>
            </a:endParaRPr>
          </a:p>
          <a:p>
            <a:r>
              <a:rPr lang="en-US" sz="1600" kern="1200">
                <a:solidFill>
                  <a:schemeClr val="tx1"/>
                </a:solidFill>
                <a:latin typeface="+mn-lt"/>
                <a:ea typeface="+mn-ea"/>
                <a:cs typeface="+mn-cs"/>
              </a:rPr>
              <a:t>data analysis, cleaning, merging, reshaping</a:t>
            </a:r>
            <a:endParaRPr lang="en-US" sz="1600" kern="1200">
              <a:solidFill>
                <a:schemeClr val="tx1"/>
              </a:solidFill>
              <a:latin typeface="+mn-lt"/>
            </a:endParaRPr>
          </a:p>
          <a:p>
            <a:r>
              <a:rPr lang="en-US" sz="1600" kern="1200" err="1">
                <a:solidFill>
                  <a:schemeClr val="tx1"/>
                </a:solidFill>
                <a:latin typeface="+mn-lt"/>
                <a:ea typeface="+mn-ea"/>
                <a:cs typeface="+mn-cs"/>
              </a:rPr>
              <a:t>pd.DataFrame</a:t>
            </a:r>
            <a:r>
              <a:rPr lang="en-US" sz="1600" kern="1200">
                <a:solidFill>
                  <a:schemeClr val="tx1"/>
                </a:solidFill>
                <a:latin typeface="+mn-lt"/>
                <a:ea typeface="+mn-ea"/>
                <a:cs typeface="+mn-cs"/>
              </a:rPr>
              <a:t>() – pandas </a:t>
            </a:r>
            <a:r>
              <a:rPr lang="en-US" sz="1600" kern="1200" err="1">
                <a:solidFill>
                  <a:schemeClr val="tx1"/>
                </a:solidFill>
                <a:latin typeface="+mn-lt"/>
                <a:ea typeface="+mn-ea"/>
                <a:cs typeface="+mn-cs"/>
              </a:rPr>
              <a:t>dataframe</a:t>
            </a:r>
            <a:endParaRPr lang="en-US" sz="1600" kern="1200">
              <a:solidFill>
                <a:schemeClr val="tx1"/>
              </a:solidFill>
              <a:latin typeface="+mn-lt"/>
            </a:endParaRPr>
          </a:p>
          <a:p>
            <a:r>
              <a:rPr lang="en-US" sz="1600" kern="1200" err="1">
                <a:solidFill>
                  <a:schemeClr val="tx1"/>
                </a:solidFill>
                <a:latin typeface="+mn-lt"/>
                <a:ea typeface="+mn-ea"/>
                <a:cs typeface="+mn-cs"/>
              </a:rPr>
              <a:t>df.head</a:t>
            </a:r>
            <a:r>
              <a:rPr lang="en-US" sz="1600" kern="1200">
                <a:solidFill>
                  <a:schemeClr val="tx1"/>
                </a:solidFill>
                <a:latin typeface="+mn-lt"/>
                <a:ea typeface="+mn-ea"/>
                <a:cs typeface="+mn-cs"/>
              </a:rPr>
              <a:t>(), </a:t>
            </a:r>
            <a:r>
              <a:rPr lang="en-US" sz="1600" kern="1200" err="1">
                <a:solidFill>
                  <a:schemeClr val="tx1"/>
                </a:solidFill>
                <a:latin typeface="+mn-lt"/>
                <a:ea typeface="+mn-ea"/>
                <a:cs typeface="+mn-cs"/>
              </a:rPr>
              <a:t>df.tail</a:t>
            </a:r>
            <a:r>
              <a:rPr lang="en-US" sz="1600" kern="1200">
                <a:solidFill>
                  <a:schemeClr val="tx1"/>
                </a:solidFill>
                <a:latin typeface="+mn-lt"/>
                <a:ea typeface="+mn-ea"/>
                <a:cs typeface="+mn-cs"/>
              </a:rPr>
              <a:t>()- first and last 5 rows</a:t>
            </a:r>
            <a:endParaRPr lang="en-US" sz="1600" kern="1200">
              <a:solidFill>
                <a:schemeClr val="tx1"/>
              </a:solidFill>
              <a:latin typeface="+mn-lt"/>
            </a:endParaRPr>
          </a:p>
          <a:p>
            <a:r>
              <a:rPr lang="en-US" sz="1600" kern="1200">
                <a:solidFill>
                  <a:schemeClr val="tx1"/>
                </a:solidFill>
                <a:latin typeface="+mn-lt"/>
                <a:ea typeface="+mn-ea"/>
                <a:cs typeface="+mn-cs"/>
              </a:rPr>
              <a:t>df.info(), </a:t>
            </a:r>
            <a:r>
              <a:rPr lang="en-US" sz="1600" kern="1200" err="1">
                <a:solidFill>
                  <a:schemeClr val="tx1"/>
                </a:solidFill>
                <a:latin typeface="+mn-lt"/>
                <a:ea typeface="+mn-ea"/>
                <a:cs typeface="+mn-cs"/>
              </a:rPr>
              <a:t>df.summary</a:t>
            </a:r>
            <a:r>
              <a:rPr lang="en-US" sz="1600" kern="1200">
                <a:solidFill>
                  <a:schemeClr val="tx1"/>
                </a:solidFill>
                <a:latin typeface="+mn-lt"/>
                <a:ea typeface="+mn-ea"/>
                <a:cs typeface="+mn-cs"/>
              </a:rPr>
              <a:t>()- overview, stats</a:t>
            </a:r>
            <a:endParaRPr lang="en-US" sz="1600" kern="1200">
              <a:solidFill>
                <a:schemeClr val="tx1"/>
              </a:solidFill>
              <a:latin typeface="+mn-lt"/>
            </a:endParaRPr>
          </a:p>
          <a:p>
            <a:r>
              <a:rPr lang="en-US" sz="1600" kern="1200" err="1">
                <a:solidFill>
                  <a:schemeClr val="tx1"/>
                </a:solidFill>
                <a:latin typeface="+mn-lt"/>
                <a:ea typeface="+mn-ea"/>
                <a:cs typeface="+mn-cs"/>
              </a:rPr>
              <a:t>df.loc</a:t>
            </a:r>
            <a:r>
              <a:rPr lang="en-US" sz="1600" kern="1200">
                <a:solidFill>
                  <a:schemeClr val="tx1"/>
                </a:solidFill>
                <a:latin typeface="+mn-lt"/>
                <a:ea typeface="+mn-ea"/>
                <a:cs typeface="+mn-cs"/>
              </a:rPr>
              <a:t>(), </a:t>
            </a:r>
            <a:r>
              <a:rPr lang="en-US" sz="1600" kern="1200" err="1">
                <a:solidFill>
                  <a:schemeClr val="tx1"/>
                </a:solidFill>
                <a:latin typeface="+mn-lt"/>
                <a:ea typeface="+mn-ea"/>
                <a:cs typeface="+mn-cs"/>
              </a:rPr>
              <a:t>df.iloc</a:t>
            </a:r>
            <a:r>
              <a:rPr lang="en-US" sz="1600" kern="1200">
                <a:solidFill>
                  <a:schemeClr val="tx1"/>
                </a:solidFill>
                <a:latin typeface="+mn-lt"/>
                <a:ea typeface="+mn-ea"/>
                <a:cs typeface="+mn-cs"/>
              </a:rPr>
              <a:t>()- locating by value, position</a:t>
            </a:r>
            <a:endParaRPr lang="en-US" sz="1600" kern="1200">
              <a:solidFill>
                <a:schemeClr val="tx1"/>
              </a:solidFill>
              <a:latin typeface="+mn-lt"/>
            </a:endParaRPr>
          </a:p>
          <a:p>
            <a:r>
              <a:rPr lang="en-US" sz="1600" kern="1200" err="1">
                <a:solidFill>
                  <a:schemeClr val="tx1"/>
                </a:solidFill>
                <a:latin typeface="+mn-lt"/>
                <a:ea typeface="+mn-ea"/>
                <a:cs typeface="+mn-cs"/>
              </a:rPr>
              <a:t>df.drop</a:t>
            </a:r>
            <a:r>
              <a:rPr lang="en-US" sz="1600" kern="1200">
                <a:solidFill>
                  <a:schemeClr val="tx1"/>
                </a:solidFill>
                <a:latin typeface="+mn-lt"/>
                <a:ea typeface="+mn-ea"/>
                <a:cs typeface="+mn-cs"/>
              </a:rPr>
              <a:t>()- drops by value, position, axis</a:t>
            </a:r>
            <a:endParaRPr lang="en-US" sz="1600" kern="1200">
              <a:solidFill>
                <a:schemeClr val="tx1"/>
              </a:solidFill>
              <a:latin typeface="+mn-lt"/>
            </a:endParaRPr>
          </a:p>
          <a:p>
            <a:r>
              <a:rPr lang="en-US" sz="1600" kern="1200" err="1">
                <a:solidFill>
                  <a:schemeClr val="tx1"/>
                </a:solidFill>
                <a:latin typeface="+mn-lt"/>
                <a:ea typeface="+mn-ea"/>
                <a:cs typeface="+mn-cs"/>
              </a:rPr>
              <a:t>df.groupby</a:t>
            </a:r>
            <a:r>
              <a:rPr lang="en-US" sz="1600" kern="1200">
                <a:solidFill>
                  <a:schemeClr val="tx1"/>
                </a:solidFill>
                <a:latin typeface="+mn-lt"/>
                <a:ea typeface="+mn-ea"/>
                <a:cs typeface="+mn-cs"/>
              </a:rPr>
              <a:t>()- aggregating data</a:t>
            </a:r>
            <a:endParaRPr lang="en-US" sz="1600" kern="1200">
              <a:solidFill>
                <a:schemeClr val="tx1"/>
              </a:solidFill>
              <a:latin typeface="+mn-lt"/>
            </a:endParaRPr>
          </a:p>
          <a:p>
            <a:r>
              <a:rPr lang="en-US" sz="1600" kern="1200" err="1">
                <a:solidFill>
                  <a:schemeClr val="tx1"/>
                </a:solidFill>
                <a:latin typeface="+mn-lt"/>
                <a:ea typeface="+mn-ea"/>
                <a:cs typeface="+mn-cs"/>
              </a:rPr>
              <a:t>df.merge</a:t>
            </a:r>
            <a:r>
              <a:rPr lang="en-US" sz="1600" kern="1200">
                <a:solidFill>
                  <a:schemeClr val="tx1"/>
                </a:solidFill>
                <a:latin typeface="+mn-lt"/>
                <a:ea typeface="+mn-ea"/>
                <a:cs typeface="+mn-cs"/>
              </a:rPr>
              <a:t>()- merge on common column</a:t>
            </a:r>
            <a:endParaRPr lang="en-US" sz="1600" kern="1200">
              <a:solidFill>
                <a:schemeClr val="tx1"/>
              </a:solidFill>
              <a:latin typeface="+mn-lt"/>
            </a:endParaRPr>
          </a:p>
          <a:p>
            <a:r>
              <a:rPr lang="en-US" sz="1600" kern="1200" err="1">
                <a:solidFill>
                  <a:schemeClr val="tx1"/>
                </a:solidFill>
                <a:latin typeface="+mn-lt"/>
                <a:ea typeface="+mn-ea"/>
                <a:cs typeface="+mn-cs"/>
              </a:rPr>
              <a:t>df.fillna</a:t>
            </a:r>
            <a:r>
              <a:rPr lang="en-US" sz="1600" kern="1200">
                <a:solidFill>
                  <a:schemeClr val="tx1"/>
                </a:solidFill>
                <a:latin typeface="+mn-lt"/>
                <a:ea typeface="+mn-ea"/>
                <a:cs typeface="+mn-cs"/>
              </a:rPr>
              <a:t>()- fills missing data</a:t>
            </a:r>
            <a:endParaRPr lang="en-US" sz="1600" kern="1200">
              <a:solidFill>
                <a:schemeClr val="tx1"/>
              </a:solidFill>
              <a:latin typeface="+mn-lt"/>
            </a:endParaRPr>
          </a:p>
          <a:p>
            <a:endParaRPr lang="en-US" sz="1600" kern="1200">
              <a:solidFill>
                <a:schemeClr val="tx1"/>
              </a:solidFill>
              <a:latin typeface="+mn-lt"/>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ory of my life : r/ProgrammerHumor">
            <a:extLst>
              <a:ext uri="{FF2B5EF4-FFF2-40B4-BE49-F238E27FC236}">
                <a16:creationId xmlns:a16="http://schemas.microsoft.com/office/drawing/2014/main" id="{FCAF7ACE-4824-61D2-20C1-9B9423914B85}"/>
              </a:ext>
            </a:extLst>
          </p:cNvPr>
          <p:cNvPicPr>
            <a:picLocks noChangeAspect="1"/>
          </p:cNvPicPr>
          <p:nvPr/>
        </p:nvPicPr>
        <p:blipFill>
          <a:blip r:embed="rId2"/>
          <a:stretch>
            <a:fillRect/>
          </a:stretch>
        </p:blipFill>
        <p:spPr>
          <a:xfrm>
            <a:off x="6134293" y="666728"/>
            <a:ext cx="5112399" cy="5465791"/>
          </a:xfrm>
          <a:prstGeom prst="rect">
            <a:avLst/>
          </a:prstGeom>
        </p:spPr>
      </p:pic>
    </p:spTree>
    <p:extLst>
      <p:ext uri="{BB962C8B-B14F-4D97-AF65-F5344CB8AC3E}">
        <p14:creationId xmlns:p14="http://schemas.microsoft.com/office/powerpoint/2010/main" val="1325702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2C1BC4-FC6B-AC46-5FF9-A6ABF56351B9}"/>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68C8DD-73AA-549B-627C-FAE102189371}"/>
              </a:ext>
            </a:extLst>
          </p:cNvPr>
          <p:cNvSpPr>
            <a:spLocks noGrp="1"/>
          </p:cNvSpPr>
          <p:nvPr>
            <p:ph type="title"/>
          </p:nvPr>
        </p:nvSpPr>
        <p:spPr>
          <a:xfrm>
            <a:off x="599609" y="679731"/>
            <a:ext cx="4171994" cy="1646189"/>
          </a:xfrm>
        </p:spPr>
        <p:txBody>
          <a:bodyPr vert="horz" lIns="91440" tIns="45720" rIns="91440" bIns="45720" rtlCol="0" anchor="b">
            <a:normAutofit fontScale="90000"/>
          </a:bodyPr>
          <a:lstStyle/>
          <a:p>
            <a:r>
              <a:rPr lang="en-US" kern="1200">
                <a:solidFill>
                  <a:schemeClr val="tx1"/>
                </a:solidFill>
                <a:latin typeface="+mj-lt"/>
                <a:ea typeface="+mj-ea"/>
                <a:cs typeface="+mj-cs"/>
              </a:rPr>
              <a:t>Topic 5: Matplotlib</a:t>
            </a:r>
          </a:p>
        </p:txBody>
      </p:sp>
      <p:sp>
        <p:nvSpPr>
          <p:cNvPr id="3" name="Text Placeholder 2">
            <a:extLst>
              <a:ext uri="{FF2B5EF4-FFF2-40B4-BE49-F238E27FC236}">
                <a16:creationId xmlns:a16="http://schemas.microsoft.com/office/drawing/2014/main" id="{4EC498D7-18AC-00A9-52DC-04CBF2B4AE81}"/>
              </a:ext>
            </a:extLst>
          </p:cNvPr>
          <p:cNvSpPr>
            <a:spLocks noGrp="1"/>
          </p:cNvSpPr>
          <p:nvPr>
            <p:ph type="body" idx="1"/>
          </p:nvPr>
        </p:nvSpPr>
        <p:spPr>
          <a:xfrm>
            <a:off x="599609" y="2327207"/>
            <a:ext cx="4171994" cy="3445348"/>
          </a:xfrm>
        </p:spPr>
        <p:txBody>
          <a:bodyPr vert="horz" lIns="91440" tIns="45720" rIns="91440" bIns="45720" rtlCol="0" anchor="t">
            <a:noAutofit/>
          </a:bodyPr>
          <a:lstStyle/>
          <a:p>
            <a:r>
              <a:rPr lang="en-US" sz="1800" kern="1200">
                <a:solidFill>
                  <a:schemeClr val="tx1"/>
                </a:solidFill>
                <a:latin typeface="+mn-lt"/>
                <a:ea typeface="+mn-ea"/>
                <a:cs typeface="+mn-cs"/>
              </a:rPr>
              <a:t>Data visualization and plotting</a:t>
            </a:r>
            <a:endParaRPr lang="en-US" sz="1800" kern="1200">
              <a:solidFill>
                <a:schemeClr val="tx1"/>
              </a:solidFill>
              <a:latin typeface="+mn-lt"/>
            </a:endParaRPr>
          </a:p>
          <a:p>
            <a:r>
              <a:rPr lang="en-US" sz="1800" kern="1200" err="1">
                <a:solidFill>
                  <a:schemeClr val="tx1"/>
                </a:solidFill>
                <a:latin typeface="+mn-lt"/>
                <a:ea typeface="+mn-ea"/>
                <a:cs typeface="+mn-cs"/>
              </a:rPr>
              <a:t>plt.plot</a:t>
            </a:r>
            <a:r>
              <a:rPr lang="en-US" sz="1800" kern="1200">
                <a:solidFill>
                  <a:schemeClr val="tx1"/>
                </a:solidFill>
                <a:latin typeface="+mn-lt"/>
                <a:ea typeface="+mn-ea"/>
                <a:cs typeface="+mn-cs"/>
              </a:rPr>
              <a:t>(), scatter(), bar()- line, scatter, bar</a:t>
            </a:r>
            <a:endParaRPr lang="en-US" sz="1800" kern="1200">
              <a:solidFill>
                <a:schemeClr val="tx1"/>
              </a:solidFill>
              <a:latin typeface="+mn-lt"/>
            </a:endParaRPr>
          </a:p>
          <a:p>
            <a:r>
              <a:rPr lang="en-US" sz="1800" kern="1200">
                <a:solidFill>
                  <a:schemeClr val="tx1"/>
                </a:solidFill>
                <a:latin typeface="+mn-lt"/>
                <a:ea typeface="+mn-ea"/>
                <a:cs typeface="+mn-cs"/>
              </a:rPr>
              <a:t>X and y axis in argument, maybe label</a:t>
            </a:r>
            <a:endParaRPr lang="en-US" sz="1800" kern="1200">
              <a:solidFill>
                <a:schemeClr val="tx1"/>
              </a:solidFill>
              <a:latin typeface="+mn-lt"/>
            </a:endParaRPr>
          </a:p>
          <a:p>
            <a:r>
              <a:rPr lang="en-US" sz="1800" kern="1200" err="1">
                <a:solidFill>
                  <a:schemeClr val="tx1"/>
                </a:solidFill>
                <a:latin typeface="+mn-lt"/>
                <a:ea typeface="+mn-ea"/>
                <a:cs typeface="+mn-cs"/>
              </a:rPr>
              <a:t>plt.hist</a:t>
            </a:r>
            <a:r>
              <a:rPr lang="en-US" sz="1800" kern="1200">
                <a:solidFill>
                  <a:schemeClr val="tx1"/>
                </a:solidFill>
                <a:latin typeface="+mn-lt"/>
                <a:ea typeface="+mn-ea"/>
                <a:cs typeface="+mn-cs"/>
              </a:rPr>
              <a:t>(data, bins = #bins)- histogram </a:t>
            </a:r>
            <a:endParaRPr lang="en-US" sz="1800" kern="1200">
              <a:solidFill>
                <a:schemeClr val="tx1"/>
              </a:solidFill>
              <a:latin typeface="+mn-lt"/>
            </a:endParaRPr>
          </a:p>
          <a:p>
            <a:r>
              <a:rPr lang="en-US" sz="1800" kern="1200" err="1">
                <a:solidFill>
                  <a:schemeClr val="tx1"/>
                </a:solidFill>
                <a:latin typeface="+mn-lt"/>
                <a:ea typeface="+mn-ea"/>
                <a:cs typeface="+mn-cs"/>
              </a:rPr>
              <a:t>plt.title</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xlabel</a:t>
            </a:r>
            <a:r>
              <a:rPr lang="en-US" sz="1800" kern="1200">
                <a:solidFill>
                  <a:schemeClr val="tx1"/>
                </a:solidFill>
                <a:latin typeface="+mn-lt"/>
                <a:ea typeface="+mn-ea"/>
                <a:cs typeface="+mn-cs"/>
              </a:rPr>
              <a:t>(), </a:t>
            </a:r>
            <a:r>
              <a:rPr lang="en-US" sz="1800" kern="1200" err="1">
                <a:solidFill>
                  <a:schemeClr val="tx1"/>
                </a:solidFill>
                <a:latin typeface="+mn-lt"/>
                <a:ea typeface="+mn-ea"/>
                <a:cs typeface="+mn-cs"/>
              </a:rPr>
              <a:t>ylabel</a:t>
            </a:r>
            <a:r>
              <a:rPr lang="en-US" sz="1800" kern="1200">
                <a:solidFill>
                  <a:schemeClr val="tx1"/>
                </a:solidFill>
                <a:latin typeface="+mn-lt"/>
                <a:ea typeface="+mn-ea"/>
                <a:cs typeface="+mn-cs"/>
              </a:rPr>
              <a:t>()</a:t>
            </a:r>
            <a:endParaRPr lang="en-US" sz="1800" kern="1200">
              <a:solidFill>
                <a:schemeClr val="tx1"/>
              </a:solidFill>
              <a:latin typeface="+mn-lt"/>
            </a:endParaRPr>
          </a:p>
          <a:p>
            <a:r>
              <a:rPr lang="en-US" sz="1800" kern="1200" err="1">
                <a:solidFill>
                  <a:schemeClr val="tx1"/>
                </a:solidFill>
                <a:latin typeface="+mn-lt"/>
                <a:ea typeface="+mn-ea"/>
                <a:cs typeface="+mn-cs"/>
              </a:rPr>
              <a:t>plt.legend</a:t>
            </a:r>
            <a:r>
              <a:rPr lang="en-US" sz="1800" kern="1200">
                <a:solidFill>
                  <a:schemeClr val="tx1"/>
                </a:solidFill>
                <a:latin typeface="+mn-lt"/>
                <a:ea typeface="+mn-ea"/>
                <a:cs typeface="+mn-cs"/>
              </a:rPr>
              <a:t>()- add legend to plot</a:t>
            </a:r>
            <a:endParaRPr lang="en-US" sz="1800" kern="1200">
              <a:solidFill>
                <a:schemeClr val="tx1"/>
              </a:solidFill>
              <a:latin typeface="+mn-lt"/>
            </a:endParaRPr>
          </a:p>
          <a:p>
            <a:r>
              <a:rPr lang="en-US" sz="1800" kern="1200" err="1">
                <a:solidFill>
                  <a:schemeClr val="tx1"/>
                </a:solidFill>
                <a:latin typeface="+mn-lt"/>
                <a:ea typeface="+mn-ea"/>
                <a:cs typeface="+mn-cs"/>
              </a:rPr>
              <a:t>plt.figure</a:t>
            </a:r>
            <a:r>
              <a:rPr lang="en-US" sz="1800" kern="1200">
                <a:solidFill>
                  <a:schemeClr val="tx1"/>
                </a:solidFill>
                <a:latin typeface="+mn-lt"/>
                <a:ea typeface="+mn-ea"/>
                <a:cs typeface="+mn-cs"/>
              </a:rPr>
              <a:t>(</a:t>
            </a:r>
            <a:r>
              <a:rPr lang="en-US" sz="1800" kern="1200" err="1">
                <a:solidFill>
                  <a:schemeClr val="tx1"/>
                </a:solidFill>
                <a:latin typeface="+mn-lt"/>
                <a:ea typeface="+mn-ea"/>
                <a:cs typeface="+mn-cs"/>
              </a:rPr>
              <a:t>figsize</a:t>
            </a:r>
            <a:r>
              <a:rPr lang="en-US" sz="1800" kern="1200">
                <a:solidFill>
                  <a:schemeClr val="tx1"/>
                </a:solidFill>
                <a:latin typeface="+mn-lt"/>
                <a:ea typeface="+mn-ea"/>
                <a:cs typeface="+mn-cs"/>
              </a:rPr>
              <a:t>=(width, height)) for size</a:t>
            </a:r>
            <a:endParaRPr lang="en-US" sz="1800" kern="1200">
              <a:solidFill>
                <a:schemeClr val="tx1"/>
              </a:solidFill>
              <a:latin typeface="+mn-lt"/>
            </a:endParaRPr>
          </a:p>
          <a:p>
            <a:r>
              <a:rPr lang="en-US" sz="1800" kern="1200" err="1">
                <a:solidFill>
                  <a:schemeClr val="tx1"/>
                </a:solidFill>
                <a:latin typeface="+mn-lt"/>
                <a:ea typeface="+mn-ea"/>
                <a:cs typeface="+mn-cs"/>
              </a:rPr>
              <a:t>plt.grid</a:t>
            </a:r>
            <a:r>
              <a:rPr lang="en-US" sz="1800" kern="1200">
                <a:solidFill>
                  <a:schemeClr val="tx1"/>
                </a:solidFill>
                <a:latin typeface="+mn-lt"/>
                <a:ea typeface="+mn-ea"/>
                <a:cs typeface="+mn-cs"/>
              </a:rPr>
              <a:t>()- grid lines for readability</a:t>
            </a:r>
            <a:endParaRPr lang="en-US" sz="1800" kern="1200">
              <a:solidFill>
                <a:schemeClr val="tx1"/>
              </a:solidFill>
              <a:latin typeface="+mn-lt"/>
            </a:endParaRPr>
          </a:p>
          <a:p>
            <a:r>
              <a:rPr lang="en-US" sz="1800" kern="1200" err="1">
                <a:solidFill>
                  <a:schemeClr val="tx1"/>
                </a:solidFill>
                <a:latin typeface="+mn-lt"/>
                <a:ea typeface="+mn-ea"/>
                <a:cs typeface="+mn-cs"/>
              </a:rPr>
              <a:t>plt.savefig</a:t>
            </a:r>
            <a:r>
              <a:rPr lang="en-US" sz="1800" kern="1200">
                <a:solidFill>
                  <a:schemeClr val="tx1"/>
                </a:solidFill>
                <a:latin typeface="+mn-lt"/>
                <a:ea typeface="+mn-ea"/>
                <a:cs typeface="+mn-cs"/>
              </a:rPr>
              <a:t>()- downloads plot as image</a:t>
            </a:r>
            <a:endParaRPr lang="en-US" sz="1800" kern="1200">
              <a:solidFill>
                <a:schemeClr val="tx1"/>
              </a:solidFill>
              <a:latin typeface="+mn-lt"/>
            </a:endParaRPr>
          </a:p>
          <a:p>
            <a:r>
              <a:rPr lang="en-US" sz="1800" kern="1200" err="1">
                <a:solidFill>
                  <a:schemeClr val="tx1"/>
                </a:solidFill>
                <a:latin typeface="+mn-lt"/>
                <a:ea typeface="+mn-ea"/>
                <a:cs typeface="+mn-cs"/>
              </a:rPr>
              <a:t>plt.show</a:t>
            </a:r>
            <a:r>
              <a:rPr lang="en-US" sz="1800" kern="1200">
                <a:solidFill>
                  <a:schemeClr val="tx1"/>
                </a:solidFill>
                <a:latin typeface="+mn-lt"/>
                <a:ea typeface="+mn-ea"/>
                <a:cs typeface="+mn-cs"/>
              </a:rPr>
              <a:t>() at end to display</a:t>
            </a:r>
            <a:endParaRPr lang="en-US" sz="1800" kern="1200">
              <a:solidFill>
                <a:schemeClr val="tx1"/>
              </a:solidFill>
              <a:latin typeface="+mn-lt"/>
            </a:endParaRPr>
          </a:p>
          <a:p>
            <a:endParaRPr lang="en-US" sz="1800" kern="1200">
              <a:solidFill>
                <a:schemeClr val="tx1"/>
              </a:solidFill>
              <a:latin typeface="+mn-lt"/>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Rick Rolling with matplotlib – DadOverflow.com">
            <a:extLst>
              <a:ext uri="{FF2B5EF4-FFF2-40B4-BE49-F238E27FC236}">
                <a16:creationId xmlns:a16="http://schemas.microsoft.com/office/drawing/2014/main" id="{60F85AE4-99BC-4EF0-E042-11F2E044BC79}"/>
              </a:ext>
            </a:extLst>
          </p:cNvPr>
          <p:cNvPicPr>
            <a:picLocks noChangeAspect="1"/>
          </p:cNvPicPr>
          <p:nvPr/>
        </p:nvPicPr>
        <p:blipFill>
          <a:blip r:embed="rId2"/>
          <a:stretch>
            <a:fillRect/>
          </a:stretch>
        </p:blipFill>
        <p:spPr>
          <a:xfrm>
            <a:off x="5640572" y="569297"/>
            <a:ext cx="5608830" cy="5608830"/>
          </a:xfrm>
          <a:prstGeom prst="rect">
            <a:avLst/>
          </a:prstGeom>
        </p:spPr>
      </p:pic>
    </p:spTree>
    <p:extLst>
      <p:ext uri="{BB962C8B-B14F-4D97-AF65-F5344CB8AC3E}">
        <p14:creationId xmlns:p14="http://schemas.microsoft.com/office/powerpoint/2010/main" val="1453373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66706-3618-8746-BF20-33F835B8E221}"/>
              </a:ext>
            </a:extLst>
          </p:cNvPr>
          <p:cNvSpPr>
            <a:spLocks noGrp="1"/>
          </p:cNvSpPr>
          <p:nvPr>
            <p:ph type="title"/>
          </p:nvPr>
        </p:nvSpPr>
        <p:spPr>
          <a:xfrm>
            <a:off x="2197101" y="714689"/>
            <a:ext cx="4978399" cy="1620450"/>
          </a:xfrm>
        </p:spPr>
        <p:txBody>
          <a:bodyPr vert="horz" lIns="91440" tIns="45720" rIns="91440" bIns="45720" rtlCol="0" anchor="b">
            <a:normAutofit/>
          </a:bodyPr>
          <a:lstStyle/>
          <a:p>
            <a:r>
              <a:rPr lang="en-US" sz="5200" kern="1200">
                <a:solidFill>
                  <a:schemeClr val="tx1"/>
                </a:solidFill>
                <a:latin typeface="+mj-lt"/>
                <a:ea typeface="+mj-ea"/>
                <a:cs typeface="+mj-cs"/>
              </a:rPr>
              <a:t>Topic 6: Tabular Model</a:t>
            </a:r>
          </a:p>
        </p:txBody>
      </p:sp>
      <p:sp>
        <p:nvSpPr>
          <p:cNvPr id="3" name="Text Placeholder 2">
            <a:extLst>
              <a:ext uri="{FF2B5EF4-FFF2-40B4-BE49-F238E27FC236}">
                <a16:creationId xmlns:a16="http://schemas.microsoft.com/office/drawing/2014/main" id="{B24329BB-EA02-4CD8-01F9-C355EE7D380B}"/>
              </a:ext>
            </a:extLst>
          </p:cNvPr>
          <p:cNvSpPr>
            <a:spLocks noGrp="1"/>
          </p:cNvSpPr>
          <p:nvPr>
            <p:ph type="body" idx="1"/>
          </p:nvPr>
        </p:nvSpPr>
        <p:spPr>
          <a:xfrm>
            <a:off x="2197101" y="2802196"/>
            <a:ext cx="4978399" cy="4055695"/>
          </a:xfrm>
        </p:spPr>
        <p:txBody>
          <a:bodyPr vert="horz" lIns="91440" tIns="45720" rIns="91440" bIns="45720" rtlCol="0" anchor="t">
            <a:normAutofit/>
          </a:bodyPr>
          <a:lstStyle/>
          <a:p>
            <a:r>
              <a:rPr lang="en-US" sz="2000">
                <a:solidFill>
                  <a:schemeClr val="tx1"/>
                </a:solidFill>
              </a:rPr>
              <a:t>Structured in rows and columns</a:t>
            </a:r>
          </a:p>
          <a:p>
            <a:r>
              <a:rPr lang="en-US" sz="2000">
                <a:solidFill>
                  <a:schemeClr val="tx1"/>
                </a:solidFill>
              </a:rPr>
              <a:t>Tabular operations allow us to access subsets of data, to merge multiple tables together, and to mutate tables to meet logical constraints</a:t>
            </a:r>
          </a:p>
          <a:p>
            <a:r>
              <a:rPr lang="en-US" sz="2000">
                <a:solidFill>
                  <a:schemeClr val="tx1"/>
                </a:solidFill>
              </a:rPr>
              <a:t>Constraints can ensure that there are no repeated rows and that columns represent individual variables</a:t>
            </a:r>
            <a:endParaRPr lang="en-US">
              <a:solidFill>
                <a:schemeClr val="tx1"/>
              </a:solidFill>
            </a:endParaRPr>
          </a:p>
          <a:p>
            <a:r>
              <a:rPr lang="en-US" sz="2000" kern="1200">
                <a:solidFill>
                  <a:schemeClr val="tx1"/>
                </a:solidFill>
                <a:latin typeface="+mn-lt"/>
                <a:ea typeface="+mn-ea"/>
                <a:cs typeface="+mn-cs"/>
              </a:rPr>
              <a:t>The most common format for tabular data is csv</a:t>
            </a:r>
            <a:endParaRPr lang="en-US" sz="2000" kern="1200">
              <a:solidFill>
                <a:schemeClr val="tx1"/>
              </a:solidFill>
              <a:latin typeface="+mn-lt"/>
            </a:endParaRPr>
          </a:p>
          <a:p>
            <a:endParaRPr lang="en-US" sz="1800" kern="1200">
              <a:solidFill>
                <a:schemeClr val="tx1"/>
              </a:solidFill>
              <a:latin typeface="+mn-lt"/>
            </a:endParaRPr>
          </a:p>
        </p:txBody>
      </p:sp>
      <p:pic>
        <p:nvPicPr>
          <p:cNvPr id="7" name="Graphic 6" descr="Database">
            <a:extLst>
              <a:ext uri="{FF2B5EF4-FFF2-40B4-BE49-F238E27FC236}">
                <a16:creationId xmlns:a16="http://schemas.microsoft.com/office/drawing/2014/main" id="{979E5AEC-BCB9-5F71-264F-CFA92CB1233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AA0B5B8C-0D1B-4306-A582-FEC3E9D7FE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017821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76BB2A-8033-55E3-91D9-A2190803E651}"/>
              </a:ext>
            </a:extLst>
          </p:cNvPr>
          <p:cNvSpPr>
            <a:spLocks noGrp="1"/>
          </p:cNvSpPr>
          <p:nvPr>
            <p:ph type="title"/>
          </p:nvPr>
        </p:nvSpPr>
        <p:spPr>
          <a:xfrm>
            <a:off x="2197101" y="714689"/>
            <a:ext cx="4978399" cy="2052937"/>
          </a:xfrm>
        </p:spPr>
        <p:txBody>
          <a:bodyPr vert="horz" lIns="91440" tIns="45720" rIns="91440" bIns="45720" rtlCol="0" anchor="b">
            <a:normAutofit/>
          </a:bodyPr>
          <a:lstStyle/>
          <a:p>
            <a:r>
              <a:rPr lang="en-US" sz="5200" kern="1200">
                <a:solidFill>
                  <a:schemeClr val="tx1"/>
                </a:solidFill>
                <a:latin typeface="+mj-lt"/>
                <a:ea typeface="+mj-ea"/>
                <a:cs typeface="+mj-cs"/>
              </a:rPr>
              <a:t>Topic 6: Tabular Model Example</a:t>
            </a:r>
          </a:p>
          <a:p>
            <a:endParaRPr lang="en-US" sz="5200" kern="120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9323DD7B-E9DC-D6BC-E926-0435EF28859C}"/>
              </a:ext>
            </a:extLst>
          </p:cNvPr>
          <p:cNvSpPr>
            <a:spLocks noGrp="1"/>
          </p:cNvSpPr>
          <p:nvPr>
            <p:ph type="body" idx="1"/>
          </p:nvPr>
        </p:nvSpPr>
        <p:spPr>
          <a:xfrm>
            <a:off x="2197101" y="2150918"/>
            <a:ext cx="3248087" cy="3858585"/>
          </a:xfrm>
        </p:spPr>
        <p:txBody>
          <a:bodyPr vert="horz" lIns="91440" tIns="45720" rIns="91440" bIns="45720" rtlCol="0" anchor="t">
            <a:noAutofit/>
          </a:bodyPr>
          <a:lstStyle/>
          <a:p>
            <a:r>
              <a:rPr lang="en-US" sz="1800" kern="1200" err="1">
                <a:solidFill>
                  <a:schemeClr val="tx1"/>
                </a:solidFill>
                <a:latin typeface="+mn-lt"/>
                <a:ea typeface="+mn-ea"/>
                <a:cs typeface="+mn-cs"/>
              </a:rPr>
              <a:t>data.head</a:t>
            </a:r>
            <a:r>
              <a:rPr lang="en-US" sz="1800" kern="1200">
                <a:solidFill>
                  <a:schemeClr val="tx1"/>
                </a:solidFill>
                <a:latin typeface="+mn-lt"/>
                <a:ea typeface="+mn-ea"/>
                <a:cs typeface="+mn-cs"/>
              </a:rPr>
              <a:t>() </a:t>
            </a:r>
            <a:endParaRPr lang="en-US" sz="1800" kern="1200">
              <a:solidFill>
                <a:schemeClr val="tx1"/>
              </a:solidFill>
              <a:latin typeface="+mn-lt"/>
            </a:endParaRPr>
          </a:p>
          <a:p>
            <a:endParaRPr lang="en-US" sz="1800" kern="1200">
              <a:solidFill>
                <a:schemeClr val="tx1"/>
              </a:solidFill>
              <a:latin typeface="+mn-lt"/>
            </a:endParaRPr>
          </a:p>
          <a:p>
            <a:r>
              <a:rPr lang="en-US" sz="1800">
                <a:solidFill>
                  <a:schemeClr val="tx1"/>
                </a:solidFill>
              </a:rPr>
              <a:t>#check for missing values </a:t>
            </a:r>
          </a:p>
          <a:p>
            <a:r>
              <a:rPr lang="en-US" sz="1800" kern="1200" err="1">
                <a:solidFill>
                  <a:schemeClr val="tx1"/>
                </a:solidFill>
                <a:latin typeface="+mn-lt"/>
                <a:ea typeface="+mn-ea"/>
                <a:cs typeface="+mn-cs"/>
              </a:rPr>
              <a:t>data.isnull</a:t>
            </a:r>
            <a:r>
              <a:rPr lang="en-US" sz="1800" kern="1200">
                <a:solidFill>
                  <a:schemeClr val="tx1"/>
                </a:solidFill>
                <a:latin typeface="+mn-lt"/>
                <a:ea typeface="+mn-ea"/>
                <a:cs typeface="+mn-cs"/>
              </a:rPr>
              <a:t>().sum()</a:t>
            </a:r>
            <a:endParaRPr lang="en-US" sz="1800" kern="1200">
              <a:solidFill>
                <a:schemeClr val="tx1"/>
              </a:solidFill>
              <a:latin typeface="+mn-lt"/>
            </a:endParaRPr>
          </a:p>
          <a:p>
            <a:endParaRPr lang="en-US" sz="1800" kern="1200">
              <a:solidFill>
                <a:schemeClr val="tx1"/>
              </a:solidFill>
              <a:latin typeface="+mn-lt"/>
            </a:endParaRPr>
          </a:p>
          <a:p>
            <a:r>
              <a:rPr lang="en-US" sz="1800">
                <a:solidFill>
                  <a:schemeClr val="tx1"/>
                </a:solidFill>
              </a:rPr>
              <a:t>#options for missing data </a:t>
            </a:r>
          </a:p>
          <a:p>
            <a:r>
              <a:rPr lang="en-US" sz="1800" kern="1200" err="1">
                <a:solidFill>
                  <a:schemeClr val="tx1"/>
                </a:solidFill>
                <a:latin typeface="+mn-lt"/>
                <a:ea typeface="+mn-ea"/>
                <a:cs typeface="+mn-cs"/>
              </a:rPr>
              <a:t>cleaned_data</a:t>
            </a:r>
            <a:r>
              <a:rPr lang="en-US" sz="1800" kern="1200">
                <a:solidFill>
                  <a:schemeClr val="tx1"/>
                </a:solidFill>
                <a:latin typeface="+mn-lt"/>
                <a:ea typeface="+mn-ea"/>
                <a:cs typeface="+mn-cs"/>
              </a:rPr>
              <a:t> = </a:t>
            </a:r>
            <a:r>
              <a:rPr lang="en-US" sz="1800" kern="1200" err="1">
                <a:solidFill>
                  <a:schemeClr val="tx1"/>
                </a:solidFill>
                <a:latin typeface="+mn-lt"/>
                <a:ea typeface="+mn-ea"/>
                <a:cs typeface="+mn-cs"/>
              </a:rPr>
              <a:t>data.dropna</a:t>
            </a:r>
            <a:r>
              <a:rPr lang="en-US" sz="1800" kern="1200">
                <a:solidFill>
                  <a:schemeClr val="tx1"/>
                </a:solidFill>
                <a:latin typeface="+mn-lt"/>
                <a:ea typeface="+mn-ea"/>
                <a:cs typeface="+mn-cs"/>
              </a:rPr>
              <a:t>()</a:t>
            </a:r>
            <a:r>
              <a:rPr lang="en-US" sz="1800">
                <a:solidFill>
                  <a:schemeClr val="tx1"/>
                </a:solidFill>
              </a:rPr>
              <a:t> </a:t>
            </a:r>
          </a:p>
          <a:p>
            <a:r>
              <a:rPr lang="en-US" sz="1800" err="1">
                <a:solidFill>
                  <a:schemeClr val="tx1"/>
                </a:solidFill>
              </a:rPr>
              <a:t>cleaned_data.head</a:t>
            </a:r>
            <a:r>
              <a:rPr lang="en-US" sz="1800">
                <a:solidFill>
                  <a:schemeClr val="tx1"/>
                </a:solidFill>
              </a:rPr>
              <a:t>()</a:t>
            </a:r>
          </a:p>
          <a:p>
            <a:r>
              <a:rPr lang="en-US" sz="1800">
                <a:solidFill>
                  <a:schemeClr val="tx1"/>
                </a:solidFill>
              </a:rPr>
              <a:t>#or </a:t>
            </a:r>
          </a:p>
          <a:p>
            <a:r>
              <a:rPr lang="en-US" sz="1800" kern="1200" err="1">
                <a:solidFill>
                  <a:schemeClr val="tx1"/>
                </a:solidFill>
                <a:latin typeface="+mn-lt"/>
                <a:ea typeface="+mn-ea"/>
                <a:cs typeface="+mn-cs"/>
              </a:rPr>
              <a:t>data_filled</a:t>
            </a:r>
            <a:r>
              <a:rPr lang="en-US" sz="1800" kern="1200">
                <a:solidFill>
                  <a:schemeClr val="tx1"/>
                </a:solidFill>
                <a:latin typeface="+mn-lt"/>
                <a:ea typeface="+mn-ea"/>
                <a:cs typeface="+mn-cs"/>
              </a:rPr>
              <a:t> = </a:t>
            </a:r>
            <a:r>
              <a:rPr lang="en-US" sz="1800" kern="1200" err="1">
                <a:solidFill>
                  <a:schemeClr val="tx1"/>
                </a:solidFill>
                <a:latin typeface="+mn-lt"/>
                <a:ea typeface="+mn-ea"/>
                <a:cs typeface="+mn-cs"/>
              </a:rPr>
              <a:t>data.fillna</a:t>
            </a:r>
            <a:r>
              <a:rPr lang="en-US" sz="1800" kern="1200">
                <a:solidFill>
                  <a:schemeClr val="tx1"/>
                </a:solidFill>
                <a:latin typeface="+mn-lt"/>
                <a:ea typeface="+mn-ea"/>
                <a:cs typeface="+mn-cs"/>
              </a:rPr>
              <a:t>("Unknown")</a:t>
            </a:r>
            <a:endParaRPr lang="en-US" sz="1800" kern="1200">
              <a:solidFill>
                <a:schemeClr val="tx1"/>
              </a:solidFill>
              <a:latin typeface="+mn-lt"/>
            </a:endParaRPr>
          </a:p>
          <a:p>
            <a:r>
              <a:rPr lang="en-US" sz="1800" err="1">
                <a:solidFill>
                  <a:schemeClr val="tx1"/>
                </a:solidFill>
              </a:rPr>
              <a:t>data_filled.head</a:t>
            </a:r>
            <a:r>
              <a:rPr lang="en-US" sz="1800">
                <a:solidFill>
                  <a:schemeClr val="tx1"/>
                </a:solidFill>
              </a:rPr>
              <a:t>()</a:t>
            </a:r>
            <a:endParaRPr lang="en-US" sz="1800" kern="1200">
              <a:solidFill>
                <a:schemeClr val="tx1"/>
              </a:solidFill>
              <a:latin typeface="+mn-lt"/>
            </a:endParaRPr>
          </a:p>
        </p:txBody>
      </p:sp>
      <p:pic>
        <p:nvPicPr>
          <p:cNvPr id="7" name="Graphic 6" descr="Database">
            <a:extLst>
              <a:ext uri="{FF2B5EF4-FFF2-40B4-BE49-F238E27FC236}">
                <a16:creationId xmlns:a16="http://schemas.microsoft.com/office/drawing/2014/main" id="{ACAACADB-EBE3-6D56-1B05-25D4ADED7DC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7549" y="2776619"/>
            <a:ext cx="1289051" cy="1289051"/>
          </a:xfrm>
          <a:prstGeom prst="rect">
            <a:avLst/>
          </a:prstGeom>
        </p:spPr>
      </p:pic>
      <p:pic>
        <p:nvPicPr>
          <p:cNvPr id="9" name="Graphic 8" descr="Database">
            <a:extLst>
              <a:ext uri="{FF2B5EF4-FFF2-40B4-BE49-F238E27FC236}">
                <a16:creationId xmlns:a16="http://schemas.microsoft.com/office/drawing/2014/main" id="{C43790A7-6561-4FEB-9583-B83C840EB8E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5000"/>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07815" y="716407"/>
            <a:ext cx="5411343" cy="5411343"/>
          </a:xfrm>
          <a:prstGeom prst="rect">
            <a:avLst/>
          </a:prstGeom>
        </p:spPr>
      </p:pic>
      <p:sp>
        <p:nvSpPr>
          <p:cNvPr id="4" name="TextBox 3">
            <a:extLst>
              <a:ext uri="{FF2B5EF4-FFF2-40B4-BE49-F238E27FC236}">
                <a16:creationId xmlns:a16="http://schemas.microsoft.com/office/drawing/2014/main" id="{60D6A1F0-6A44-FC80-7C7D-C9FD2B9CABF1}"/>
              </a:ext>
            </a:extLst>
          </p:cNvPr>
          <p:cNvSpPr txBox="1"/>
          <p:nvPr/>
        </p:nvSpPr>
        <p:spPr>
          <a:xfrm>
            <a:off x="5274298" y="4842236"/>
            <a:ext cx="310456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Segoe UI"/>
              </a:rPr>
              <a:t>#summerize data ​</a:t>
            </a:r>
          </a:p>
          <a:p>
            <a:r>
              <a:rPr lang="en-US" err="1">
                <a:cs typeface="Segoe UI"/>
              </a:rPr>
              <a:t>data.describe</a:t>
            </a:r>
            <a:r>
              <a:rPr lang="en-US">
                <a:cs typeface="Segoe UI"/>
              </a:rPr>
              <a:t>()​</a:t>
            </a:r>
          </a:p>
          <a:p>
            <a:r>
              <a:rPr lang="en-US">
                <a:cs typeface="Segoe UI"/>
              </a:rPr>
              <a:t>​</a:t>
            </a:r>
          </a:p>
          <a:p>
            <a:r>
              <a:rPr lang="en-US">
                <a:cs typeface="Segoe UI"/>
              </a:rPr>
              <a:t>#unique categories ​</a:t>
            </a:r>
          </a:p>
          <a:p>
            <a:r>
              <a:rPr lang="en-US">
                <a:cs typeface="Segoe UI"/>
              </a:rPr>
              <a:t>data['CATEGORY'].</a:t>
            </a:r>
            <a:r>
              <a:rPr lang="en-US" err="1">
                <a:cs typeface="Segoe UI"/>
              </a:rPr>
              <a:t>value_counts</a:t>
            </a:r>
            <a:r>
              <a:rPr lang="en-US">
                <a:cs typeface="Segoe UI"/>
              </a:rPr>
              <a:t>()</a:t>
            </a:r>
          </a:p>
        </p:txBody>
      </p:sp>
      <p:sp>
        <p:nvSpPr>
          <p:cNvPr id="5" name="TextBox 4">
            <a:extLst>
              <a:ext uri="{FF2B5EF4-FFF2-40B4-BE49-F238E27FC236}">
                <a16:creationId xmlns:a16="http://schemas.microsoft.com/office/drawing/2014/main" id="{FE60EAB5-8DB7-80DB-D958-F75790981023}"/>
              </a:ext>
            </a:extLst>
          </p:cNvPr>
          <p:cNvSpPr txBox="1"/>
          <p:nvPr/>
        </p:nvSpPr>
        <p:spPr>
          <a:xfrm>
            <a:off x="3143" y="372359"/>
            <a:ext cx="1989055"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100"/>
          </a:p>
          <a:p>
            <a:r>
              <a:rPr lang="en-US" sz="1100">
                <a:ea typeface="+mn-lt"/>
                <a:cs typeface="+mn-lt"/>
              </a:rPr>
              <a:t>import pandas as pd</a:t>
            </a:r>
            <a:endParaRPr lang="en-US"/>
          </a:p>
          <a:p>
            <a:endParaRPr lang="en-US" sz="1100">
              <a:latin typeface="Aptos"/>
              <a:cs typeface="Arial"/>
            </a:endParaRPr>
          </a:p>
          <a:p>
            <a:r>
              <a:rPr lang="en-US" sz="1100" err="1">
                <a:latin typeface="Arial"/>
                <a:cs typeface="Arial"/>
              </a:rPr>
              <a:t>file_path</a:t>
            </a:r>
            <a:r>
              <a:rPr lang="en-US" sz="1100">
                <a:latin typeface="Arial"/>
                <a:cs typeface="Arial"/>
              </a:rPr>
              <a:t> = '/Users/</a:t>
            </a:r>
            <a:r>
              <a:rPr lang="en-US" sz="1100" err="1">
                <a:latin typeface="Arial"/>
                <a:cs typeface="Arial"/>
              </a:rPr>
              <a:t>amandaaltamirano</a:t>
            </a:r>
            <a:r>
              <a:rPr lang="en-US" sz="1100">
                <a:latin typeface="Arial"/>
                <a:cs typeface="Arial"/>
              </a:rPr>
              <a:t>/Downloads/</a:t>
            </a:r>
            <a:r>
              <a:rPr lang="en-US" sz="1100" err="1">
                <a:latin typeface="Arial"/>
                <a:cs typeface="Arial"/>
              </a:rPr>
              <a:t>UberDataset</a:t>
            </a:r>
            <a:r>
              <a:rPr lang="en-US" sz="1100">
                <a:latin typeface="Arial"/>
                <a:cs typeface="Arial"/>
              </a:rPr>
              <a:t> 2.csv'</a:t>
            </a:r>
            <a:endParaRPr lang="en-US"/>
          </a:p>
          <a:p>
            <a:br>
              <a:rPr lang="en-US"/>
            </a:br>
            <a:r>
              <a:rPr lang="en-US" sz="1100">
                <a:latin typeface="Arial"/>
                <a:cs typeface="Arial"/>
              </a:rPr>
              <a:t>data = </a:t>
            </a:r>
            <a:r>
              <a:rPr lang="en-US" sz="1100" err="1">
                <a:latin typeface="Arial"/>
                <a:cs typeface="Arial"/>
              </a:rPr>
              <a:t>pd.read_csv</a:t>
            </a:r>
            <a:r>
              <a:rPr lang="en-US" sz="1100">
                <a:latin typeface="Arial"/>
                <a:cs typeface="Arial"/>
              </a:rPr>
              <a:t>(</a:t>
            </a:r>
            <a:r>
              <a:rPr lang="en-US" sz="1100" err="1">
                <a:latin typeface="Arial"/>
                <a:cs typeface="Arial"/>
              </a:rPr>
              <a:t>file_path</a:t>
            </a:r>
            <a:r>
              <a:rPr lang="en-US" sz="1100">
                <a:latin typeface="Arial"/>
                <a:cs typeface="Arial"/>
              </a:rPr>
              <a:t>)</a:t>
            </a:r>
          </a:p>
          <a:p>
            <a:br>
              <a:rPr lang="en-US"/>
            </a:br>
            <a:r>
              <a:rPr lang="en-US" sz="1100">
                <a:latin typeface="Arial"/>
                <a:cs typeface="Arial"/>
              </a:rPr>
              <a:t>print(data.info())</a:t>
            </a:r>
          </a:p>
          <a:p>
            <a:endParaRPr lang="en-US"/>
          </a:p>
        </p:txBody>
      </p:sp>
    </p:spTree>
    <p:extLst>
      <p:ext uri="{BB962C8B-B14F-4D97-AF65-F5344CB8AC3E}">
        <p14:creationId xmlns:p14="http://schemas.microsoft.com/office/powerpoint/2010/main" val="756252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2377</Words>
  <Application>Microsoft Macintosh PowerPoint</Application>
  <PresentationFormat>Widescreen</PresentationFormat>
  <Paragraphs>326</Paragraphs>
  <Slides>24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맑은 고딕</vt:lpstr>
      <vt:lpstr>Aptos</vt:lpstr>
      <vt:lpstr>Aptos Display</vt:lpstr>
      <vt:lpstr>Arial</vt:lpstr>
      <vt:lpstr>Calibri</vt:lpstr>
      <vt:lpstr>Segoe UI</vt:lpstr>
      <vt:lpstr>office theme</vt:lpstr>
      <vt:lpstr>DATA 200 Review</vt:lpstr>
      <vt:lpstr>PowerPoint Presentation</vt:lpstr>
      <vt:lpstr>TOPIC 1: INTRO OPEN JUPYTER NOTEBOOK  Start a new notebook</vt:lpstr>
      <vt:lpstr>Topic 2: File Paths</vt:lpstr>
      <vt:lpstr>Topic 3: NumPy</vt:lpstr>
      <vt:lpstr>Topic 4: Pandas</vt:lpstr>
      <vt:lpstr>Topic 5: Matplotlib</vt:lpstr>
      <vt:lpstr>Topic 6: Tabular Model</vt:lpstr>
      <vt:lpstr>Topic 6: Tabular Model Example </vt:lpstr>
      <vt:lpstr>Topic 7: Relational Models</vt:lpstr>
      <vt:lpstr>Topic 7: Relational Models Example </vt:lpstr>
      <vt:lpstr>Topic 7: Relational Models Example </vt:lpstr>
      <vt:lpstr>Topic 8: SQL</vt:lpstr>
      <vt:lpstr>Topic 8: SQL</vt:lpstr>
      <vt:lpstr>Topic 8: SQL</vt:lpstr>
      <vt:lpstr>Topic 8: SQL</vt:lpstr>
      <vt:lpstr>Topic 8: SQL</vt:lpstr>
      <vt:lpstr>Topic 8: SQL</vt:lpstr>
      <vt:lpstr>Topic 8: SQL</vt:lpstr>
      <vt:lpstr>Topic 9: Hierarchical Models</vt:lpstr>
      <vt:lpstr>Topic 10: Web Scraping and APIs</vt:lpstr>
      <vt:lpstr>Topic 10: Web Scraping</vt:lpstr>
      <vt:lpstr>Unit 10: APIs</vt:lpstr>
      <vt:lpstr>Thanks for watching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Petronio, Olivia</cp:lastModifiedBy>
  <cp:revision>2</cp:revision>
  <dcterms:created xsi:type="dcterms:W3CDTF">2025-02-09T00:27:31Z</dcterms:created>
  <dcterms:modified xsi:type="dcterms:W3CDTF">2025-02-11T15:28:15Z</dcterms:modified>
</cp:coreProperties>
</file>