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1599AF-A411-9F64-12AB-DD3D34A2351C}" name="Cao, Michelle" initials="CM" userId="S::caom@dickinson.edu::c91a4211-89d8-4c42-ace8-3adafe8beb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2DA55-9B3D-5840-BF06-F029D535F2ED}" v="883" dt="2025-03-25T02:00:29.251"/>
    <p1510:client id="{C83B6E2C-E52B-2076-F99F-DD558BE326DA}" v="1208" dt="2025-03-25T02:11:38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844" y="1341127"/>
            <a:ext cx="10216576" cy="3081242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Georgia Pro" panose="020F0502020204030204" pitchFamily="34" charset="0"/>
              </a:rPr>
              <a:t>Same Product, Different Price: </a:t>
            </a:r>
            <a:br>
              <a:rPr lang="en-US" sz="5400">
                <a:solidFill>
                  <a:srgbClr val="FFFFFF"/>
                </a:solidFill>
                <a:latin typeface="Georgia Pro" panose="020F0502020204030204" pitchFamily="34" charset="0"/>
              </a:rPr>
            </a:br>
            <a:r>
              <a:rPr lang="en-US" sz="5400">
                <a:solidFill>
                  <a:srgbClr val="FFFFFF"/>
                </a:solidFill>
                <a:latin typeface="Georgia Pro" panose="020F0502020204030204" pitchFamily="34" charset="0"/>
              </a:rPr>
              <a:t>A Comparative Study of Retail Pricing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117" y="3992059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eorgia Pro" panose="02040502050405020303" pitchFamily="18" charset="0"/>
              </a:rPr>
              <a:t>Michelle Cao, Liz Nguyen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ACD1-5630-FD80-72E3-FBC1E148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Implication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CF4B-1D27-23F2-7758-FD09F81C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u="sng" dirty="0">
                <a:latin typeface="Georgia Pro"/>
                <a:ea typeface="Calibri"/>
                <a:cs typeface="Calibri"/>
              </a:rPr>
              <a:t>Retailers</a:t>
            </a:r>
            <a:r>
              <a:rPr lang="en-US" sz="3200" dirty="0">
                <a:latin typeface="Georgia Pro"/>
                <a:ea typeface="Calibri"/>
                <a:cs typeface="Calibri"/>
              </a:rPr>
              <a:t>: Pricing strategy (competitor, geography)</a:t>
            </a:r>
          </a:p>
          <a:p>
            <a:r>
              <a:rPr lang="en-US" sz="3200" u="sng" dirty="0">
                <a:latin typeface="Georgia Pro"/>
                <a:ea typeface="Calibri"/>
                <a:cs typeface="Calibri"/>
              </a:rPr>
              <a:t>Customers</a:t>
            </a:r>
            <a:r>
              <a:rPr lang="en-US" sz="3200" dirty="0">
                <a:latin typeface="Georgia Pro"/>
                <a:ea typeface="Calibri"/>
                <a:cs typeface="Calibri"/>
              </a:rPr>
              <a:t>: Informed purchasing decision &amp; transparency</a:t>
            </a:r>
          </a:p>
          <a:p>
            <a:r>
              <a:rPr lang="en-US" sz="3200" u="sng" dirty="0">
                <a:latin typeface="Georgia Pro"/>
                <a:ea typeface="Calibri"/>
                <a:cs typeface="Calibri"/>
              </a:rPr>
              <a:t>Policymakers</a:t>
            </a:r>
            <a:r>
              <a:rPr lang="en-US" sz="3200" dirty="0">
                <a:latin typeface="Georgia Pro"/>
                <a:ea typeface="Calibri"/>
                <a:cs typeface="Calibri"/>
              </a:rPr>
              <a:t>: Regulate pricing (to a degree)</a:t>
            </a:r>
          </a:p>
          <a:p>
            <a:r>
              <a:rPr lang="en-US" sz="3200" u="sng" dirty="0">
                <a:latin typeface="Georgia Pro"/>
                <a:ea typeface="Calibri"/>
                <a:cs typeface="Calibri"/>
              </a:rPr>
              <a:t>Investors and Shareholders</a:t>
            </a:r>
            <a:r>
              <a:rPr lang="en-US" sz="3200" dirty="0">
                <a:latin typeface="Georgia Pro"/>
                <a:ea typeface="Calibri"/>
                <a:cs typeface="Calibri"/>
              </a:rPr>
              <a:t>: Market insight; risk assessment</a:t>
            </a:r>
          </a:p>
          <a:p>
            <a:r>
              <a:rPr lang="en-US" sz="3200" u="sng" dirty="0">
                <a:latin typeface="Georgia Pro"/>
                <a:ea typeface="+mn-lt"/>
                <a:cs typeface="+mn-lt"/>
              </a:rPr>
              <a:t>Economists and Academics</a:t>
            </a:r>
            <a:r>
              <a:rPr lang="en-US" sz="3200" dirty="0">
                <a:latin typeface="Georgia Pro"/>
                <a:ea typeface="+mn-lt"/>
                <a:cs typeface="+mn-lt"/>
              </a:rPr>
              <a:t>: Consumer behavior research</a:t>
            </a:r>
            <a:endParaRPr lang="en-US" sz="3200" dirty="0">
              <a:latin typeface="Georgia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37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5ADA-D0C9-9279-D6D3-EC9ECD1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Ethical, Legal, Social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FF2A-CEE6-3241-2202-2DC9351D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</a:rPr>
              <a:t>Ensure fair comparisons (same product size/type)</a:t>
            </a:r>
          </a:p>
          <a:p>
            <a:r>
              <a:rPr lang="en-US" dirty="0">
                <a:latin typeface="Georgia Pro"/>
              </a:rPr>
              <a:t>Present findings objectively to avoid consumer panic</a:t>
            </a:r>
          </a:p>
          <a:p>
            <a:r>
              <a:rPr lang="en-US">
                <a:latin typeface="Georgia Pro"/>
              </a:rPr>
              <a:t>Respect website Terms of Service when scraping data</a:t>
            </a:r>
          </a:p>
          <a:p>
            <a:r>
              <a:rPr lang="en-US" dirty="0">
                <a:latin typeface="Georgia Pro"/>
              </a:rPr>
              <a:t>Consider how findings may affect retailer reputations</a:t>
            </a:r>
          </a:p>
          <a:p>
            <a:r>
              <a:rPr lang="en-US" dirty="0">
                <a:latin typeface="Georgia Pro"/>
              </a:rPr>
              <a:t>Avoid implying unfair pricing without strong evidence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8A0-C321-B382-27D8-E8515BA8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 panose="02040502050405020303" pitchFamily="18" charset="0"/>
              </a:rPr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8B0E-24D9-0404-AC5B-362A00CB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9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i="0" u="none" strike="noStrike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Pricing transparency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 is increasingly important – nearly 70% of Americans report worry about grocery costs​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Georgia Pro" panose="02040502050405020303" pitchFamily="18" charset="0"/>
              </a:rPr>
              <a:t>Identical items cost about 20% more at one supermarket location than another just a few miles away​</a:t>
            </a:r>
            <a:endParaRPr lang="en-US" b="0" i="0" u="none" strike="noStrike">
              <a:solidFill>
                <a:srgbClr val="000000"/>
              </a:solidFill>
              <a:effectLst/>
              <a:latin typeface="Georgia Pro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i="0" u="none" strike="noStrike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Consumer </a:t>
            </a:r>
            <a:r>
              <a:rPr lang="en-US" b="1">
                <a:solidFill>
                  <a:srgbClr val="000000"/>
                </a:solidFill>
                <a:latin typeface="Georgia Pro" panose="02040502050405020303" pitchFamily="18" charset="0"/>
              </a:rPr>
              <a:t>empowerment</a:t>
            </a:r>
            <a:r>
              <a:rPr lang="en-US">
                <a:solidFill>
                  <a:srgbClr val="000000"/>
                </a:solidFill>
                <a:latin typeface="Georgia Pro" panose="02040502050405020303" pitchFamily="18" charset="0"/>
              </a:rPr>
              <a:t> - knowledge of which stores offer better value helps them make informed decisions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 Pro" panose="02040502050405020303" pitchFamily="18" charset="0"/>
              </a:rPr>
              <a:t>Comparing prices reveals each </a:t>
            </a:r>
            <a:r>
              <a:rPr lang="en-US" b="1">
                <a:solidFill>
                  <a:srgbClr val="000000"/>
                </a:solidFill>
                <a:latin typeface="Georgia Pro" panose="02040502050405020303" pitchFamily="18" charset="0"/>
              </a:rPr>
              <a:t>retailer’s pricing strategy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 Pro" panose="02040502050405020303" pitchFamily="18" charset="0"/>
              </a:rPr>
              <a:t>Walmart’s basket of branded goods about 4% cheaper than Target’s (with certain categories like groceries 14% cheaper), reflecting Walmart’s Everyday Low Price (EDLP) strategy​</a:t>
            </a:r>
          </a:p>
          <a:p>
            <a:endParaRPr lang="en-US">
              <a:latin typeface="Georgia Pro" panose="02040502050405020303" pitchFamily="18" charset="0"/>
            </a:endParaRPr>
          </a:p>
          <a:p>
            <a:pPr lvl="1"/>
            <a:endParaRPr lang="en-US">
              <a:latin typeface="Georgia Pro" panose="02040502050405020303" pitchFamily="18" charset="0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08DB-0F61-BF6A-7144-BC8CA96D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 panose="02040502050405020303" pitchFamily="18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F63A-E5A6-2F66-9122-ED0D9D20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Georgia Pro" panose="02040502050405020303" pitchFamily="18" charset="0"/>
              </a:rPr>
              <a:t>How much do prices vary for the same product between different stores?</a:t>
            </a:r>
          </a:p>
          <a:p>
            <a:pPr>
              <a:lnSpc>
                <a:spcPct val="100000"/>
              </a:lnSpc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Are certain retailers consistently more expensive or cheaper?</a:t>
            </a:r>
          </a:p>
          <a:p>
            <a:pPr>
              <a:lnSpc>
                <a:spcPct val="100000"/>
              </a:lnSpc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Do pricing differences depend on product category or type?</a:t>
            </a:r>
            <a:endParaRPr lang="en-US">
              <a:solidFill>
                <a:srgbClr val="000000"/>
              </a:solidFill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DA88-5853-D428-4490-C9B14C19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</p:spPr>
        <p:txBody>
          <a:bodyPr/>
          <a:lstStyle/>
          <a:p>
            <a:r>
              <a:rPr lang="en-US">
                <a:latin typeface="Georgia Pro" panose="02040502050405020303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E4C0-08D8-6460-2A26-322EA168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2" y="1148576"/>
            <a:ext cx="10724408" cy="5345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Georgia Pro" panose="02040502050405020303" pitchFamily="18" charset="0"/>
              </a:rPr>
              <a:t>Stores: Walmart, Target, Giants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Georgia Pro" panose="02040502050405020303" pitchFamily="18" charset="0"/>
              </a:rPr>
              <a:t>Consider using Instacart to access multi-store pricing within a single zip code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Georgia Pro" panose="02040502050405020303" pitchFamily="18" charset="0"/>
              </a:rPr>
              <a:t>Web scraping using Python (e.g., `requests`, `</a:t>
            </a:r>
            <a:r>
              <a:rPr lang="en-US" sz="2400" err="1">
                <a:latin typeface="Georgia Pro" panose="02040502050405020303" pitchFamily="18" charset="0"/>
              </a:rPr>
              <a:t>BeautifulSoup</a:t>
            </a:r>
            <a:r>
              <a:rPr lang="en-US" sz="2400">
                <a:latin typeface="Georgia Pro" panose="02040502050405020303" pitchFamily="18" charset="0"/>
              </a:rPr>
              <a:t>`, `Selenium`) or retailer APIs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Georgia Pro" panose="02040502050405020303" pitchFamily="18" charset="0"/>
              </a:rPr>
              <a:t>Product Selection: 50–100 common items across categories (e.g., food, beverages, household, personal care)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Georgia Pro" panose="02040502050405020303" pitchFamily="18" charset="0"/>
              </a:rPr>
              <a:t>Location Control: fix one geographic location to ensure regional price comparability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Georgia Pro" panose="02040502050405020303" pitchFamily="18" charset="0"/>
              </a:rPr>
              <a:t>Data Fields Collected: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latin typeface="Georgia Pro" panose="02040502050405020303" pitchFamily="18" charset="0"/>
              </a:rPr>
              <a:t>Product name, brand, size/quantity  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latin typeface="Georgia Pro" panose="02040502050405020303" pitchFamily="18" charset="0"/>
              </a:rPr>
              <a:t>Price at Walmart  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latin typeface="Georgia Pro" panose="02040502050405020303" pitchFamily="18" charset="0"/>
              </a:rPr>
              <a:t>Price at Target  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latin typeface="Georgia Pro" panose="02040502050405020303" pitchFamily="18" charset="0"/>
              </a:rPr>
              <a:t>Price at Giant  </a:t>
            </a:r>
          </a:p>
        </p:txBody>
      </p:sp>
    </p:spTree>
    <p:extLst>
      <p:ext uri="{BB962C8B-B14F-4D97-AF65-F5344CB8AC3E}">
        <p14:creationId xmlns:p14="http://schemas.microsoft.com/office/powerpoint/2010/main" val="254966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ABE0-48E2-AE65-487C-72D8B87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 Pro"/>
              </a:rPr>
              <a:t>Desired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9A3E82-FC6F-F54F-C91A-360724A1E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714506"/>
              </p:ext>
            </p:extLst>
          </p:nvPr>
        </p:nvGraphicFramePr>
        <p:xfrm>
          <a:off x="1362075" y="1849437"/>
          <a:ext cx="9461369" cy="406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128">
                  <a:extLst>
                    <a:ext uri="{9D8B030D-6E8A-4147-A177-3AD203B41FA5}">
                      <a16:colId xmlns:a16="http://schemas.microsoft.com/office/drawing/2014/main" val="2758810744"/>
                    </a:ext>
                  </a:extLst>
                </a:gridCol>
                <a:gridCol w="1637107">
                  <a:extLst>
                    <a:ext uri="{9D8B030D-6E8A-4147-A177-3AD203B41FA5}">
                      <a16:colId xmlns:a16="http://schemas.microsoft.com/office/drawing/2014/main" val="1736190284"/>
                    </a:ext>
                  </a:extLst>
                </a:gridCol>
                <a:gridCol w="1113234">
                  <a:extLst>
                    <a:ext uri="{9D8B030D-6E8A-4147-A177-3AD203B41FA5}">
                      <a16:colId xmlns:a16="http://schemas.microsoft.com/office/drawing/2014/main" val="632283355"/>
                    </a:ext>
                  </a:extLst>
                </a:gridCol>
                <a:gridCol w="1407914">
                  <a:extLst>
                    <a:ext uri="{9D8B030D-6E8A-4147-A177-3AD203B41FA5}">
                      <a16:colId xmlns:a16="http://schemas.microsoft.com/office/drawing/2014/main" val="474593045"/>
                    </a:ext>
                  </a:extLst>
                </a:gridCol>
                <a:gridCol w="1227832">
                  <a:extLst>
                    <a:ext uri="{9D8B030D-6E8A-4147-A177-3AD203B41FA5}">
                      <a16:colId xmlns:a16="http://schemas.microsoft.com/office/drawing/2014/main" val="3423461843"/>
                    </a:ext>
                  </a:extLst>
                </a:gridCol>
                <a:gridCol w="1093137">
                  <a:extLst>
                    <a:ext uri="{9D8B030D-6E8A-4147-A177-3AD203B41FA5}">
                      <a16:colId xmlns:a16="http://schemas.microsoft.com/office/drawing/2014/main" val="1132963207"/>
                    </a:ext>
                  </a:extLst>
                </a:gridCol>
                <a:gridCol w="1657017">
                  <a:extLst>
                    <a:ext uri="{9D8B030D-6E8A-4147-A177-3AD203B41FA5}">
                      <a16:colId xmlns:a16="http://schemas.microsoft.com/office/drawing/2014/main" val="18027111"/>
                    </a:ext>
                  </a:extLst>
                </a:gridCol>
              </a:tblGrid>
              <a:tr h="556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Sub_category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Type &amp;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Walmart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GIANT Food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2777"/>
                  </a:ext>
                </a:extLst>
              </a:tr>
              <a:tr h="556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64666"/>
                  </a:ext>
                </a:extLst>
              </a:tr>
              <a:tr h="556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Beverage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81645"/>
                  </a:ext>
                </a:extLst>
              </a:tr>
              <a:tr h="556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Organic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64638"/>
                  </a:ext>
                </a:extLst>
              </a:tr>
              <a:tr h="556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Personal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08449"/>
                  </a:ext>
                </a:extLst>
              </a:tr>
              <a:tr h="556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14301"/>
                  </a:ext>
                </a:extLst>
              </a:tr>
              <a:tr h="556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9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0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E47A-0F2B-9A2C-C85D-6DBC0D0C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 Pro"/>
              </a:rPr>
              <a:t>So far... 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98E0D1-00B1-458B-73E7-DD4BFF77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7" t="-1408" r="74852" b="704"/>
          <a:stretch/>
        </p:blipFill>
        <p:spPr>
          <a:xfrm>
            <a:off x="5605001" y="1030576"/>
            <a:ext cx="6126615" cy="2562788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57138D-6C67-F4C9-0F46-F1BA0845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94" t="-4023" r="483" b="4598"/>
          <a:stretch/>
        </p:blipFill>
        <p:spPr>
          <a:xfrm>
            <a:off x="1655749" y="3779959"/>
            <a:ext cx="8878783" cy="23035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11C432-261D-F2F0-166B-ADBD528E3B17}"/>
              </a:ext>
            </a:extLst>
          </p:cNvPr>
          <p:cNvSpPr txBox="1">
            <a:spLocks/>
          </p:cNvSpPr>
          <p:nvPr/>
        </p:nvSpPr>
        <p:spPr>
          <a:xfrm>
            <a:off x="843704" y="1684356"/>
            <a:ext cx="5104659" cy="4797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Georgia Pro"/>
              </a:rPr>
              <a:t>We scraped some Walmart data to base our search</a:t>
            </a:r>
          </a:p>
        </p:txBody>
      </p:sp>
    </p:spTree>
    <p:extLst>
      <p:ext uri="{BB962C8B-B14F-4D97-AF65-F5344CB8AC3E}">
        <p14:creationId xmlns:p14="http://schemas.microsoft.com/office/powerpoint/2010/main" val="55901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C60A-F3B6-2D79-5CBF-4A6E564E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Model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4FD2-6A79-F8C5-EB14-34410CD9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Georgia Pro"/>
                <a:ea typeface="+mn-lt"/>
                <a:cs typeface="+mn-lt"/>
              </a:rPr>
              <a:t>To quantify pricing differences between the 3 stores, we will use a linear model with product fixed effects to estimate each store’s price offset.</a:t>
            </a:r>
            <a:endParaRPr lang="en-US">
              <a:latin typeface="Georgia Pro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Georgia Pro"/>
                <a:ea typeface="+mn-lt"/>
                <a:cs typeface="+mn-lt"/>
              </a:rPr>
              <a:t>The model might look like: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Georgia Pro"/>
              </a:rPr>
              <a:t>Price = </a:t>
            </a:r>
            <a:r>
              <a:rPr lang="en-US" b="1" err="1">
                <a:latin typeface="Georgia Pro"/>
              </a:rPr>
              <a:t>BasePrice</a:t>
            </a:r>
            <a:r>
              <a:rPr lang="en-US" b="1">
                <a:latin typeface="Georgia Pro"/>
              </a:rPr>
              <a:t> of product + β₁ * {Target} + β₂ * {Walmart} + β₃ * {Giant} + </a:t>
            </a:r>
            <a:r>
              <a:rPr lang="en-US" b="1" err="1">
                <a:latin typeface="Georgia Pro"/>
              </a:rPr>
              <a:t>ε</a:t>
            </a:r>
            <a:endParaRPr lang="en-US">
              <a:latin typeface="Georgia Pro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Georgia Pro" panose="02040502050405020303" pitchFamily="18" charset="0"/>
                <a:ea typeface="+mn-lt"/>
                <a:cs typeface="+mn-lt"/>
              </a:rPr>
              <a:t>This model will help determine, on average, how much higher or lower the prices at Target or Giant are compared to Walmart for the same product.</a:t>
            </a:r>
          </a:p>
          <a:p>
            <a:pPr>
              <a:lnSpc>
                <a:spcPct val="110000"/>
              </a:lnSpc>
            </a:pPr>
            <a:r>
              <a:rPr lang="en-US">
                <a:latin typeface="Georgia Pro" panose="02040502050405020303" pitchFamily="18" charset="0"/>
                <a:ea typeface="+mn-lt"/>
                <a:cs typeface="+mn-lt"/>
              </a:rPr>
              <a:t>The coefficients (β) will indicate whether price differences are statistically significant.</a:t>
            </a:r>
            <a:endParaRPr lang="en-US">
              <a:latin typeface="Georgia Pro" panose="02040502050405020303" pitchFamily="18" charset="0"/>
            </a:endParaRPr>
          </a:p>
          <a:p>
            <a:pPr lvl="1"/>
            <a:endParaRPr lang="en-US" b="1">
              <a:latin typeface="Georgia Pro"/>
            </a:endParaRPr>
          </a:p>
          <a:p>
            <a:pPr lvl="1"/>
            <a:endParaRPr lang="en-US" b="1">
              <a:latin typeface="Georgia Pro"/>
            </a:endParaRPr>
          </a:p>
          <a:p>
            <a:pPr marL="457200" lvl="1" indent="0">
              <a:buNone/>
            </a:pPr>
            <a:endParaRPr lang="en-US" b="1">
              <a:latin typeface="Georgia Pro"/>
            </a:endParaRPr>
          </a:p>
          <a:p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0407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91B7-5D73-9D7E-24CF-7577BA73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7461-AD80-EF49-C38B-79BA2E65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latin typeface="Georgia Pro"/>
                <a:ea typeface="+mn-lt"/>
                <a:cs typeface="+mn-lt"/>
              </a:rPr>
              <a:t>Significance Testing</a:t>
            </a:r>
            <a:r>
              <a:rPr lang="en-US">
                <a:latin typeface="Georgia Pro"/>
                <a:ea typeface="+mn-lt"/>
                <a:cs typeface="+mn-lt"/>
              </a:rPr>
              <a:t>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>
                <a:latin typeface="Georgia Pro"/>
                <a:ea typeface="+mn-lt"/>
                <a:cs typeface="+mn-lt"/>
              </a:rPr>
              <a:t>To assess the statistical significance of observed price differences:</a:t>
            </a:r>
            <a:endParaRPr lang="en-US">
              <a:latin typeface="Georgia Pro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Georgia Pro"/>
                <a:ea typeface="+mn-lt"/>
                <a:cs typeface="+mn-lt"/>
              </a:rPr>
              <a:t>Apply </a:t>
            </a:r>
            <a:r>
              <a:rPr lang="en-US" b="1">
                <a:latin typeface="Georgia Pro"/>
                <a:ea typeface="+mn-lt"/>
                <a:cs typeface="+mn-lt"/>
              </a:rPr>
              <a:t>t-tests</a:t>
            </a:r>
            <a:r>
              <a:rPr lang="en-US">
                <a:latin typeface="Georgia Pro"/>
                <a:ea typeface="+mn-lt"/>
                <a:cs typeface="+mn-lt"/>
              </a:rPr>
              <a:t> or </a:t>
            </a:r>
            <a:r>
              <a:rPr lang="en-US" b="1">
                <a:latin typeface="Georgia Pro"/>
                <a:ea typeface="+mn-lt"/>
                <a:cs typeface="+mn-lt"/>
              </a:rPr>
              <a:t>ANOVA</a:t>
            </a:r>
            <a:r>
              <a:rPr lang="en-US">
                <a:latin typeface="Georgia Pro"/>
                <a:ea typeface="+mn-lt"/>
                <a:cs typeface="+mn-lt"/>
              </a:rPr>
              <a:t> to determine if the differences between stores are significant or due to random variation.</a:t>
            </a:r>
            <a:endParaRPr lang="en-US">
              <a:latin typeface="Georgia Pro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Georgia Pro"/>
                <a:ea typeface="+mn-lt"/>
                <a:cs typeface="+mn-lt"/>
              </a:rPr>
              <a:t>Even small price differences (e.g., a few percent) can be statistically significant with a large enough sample size.</a:t>
            </a:r>
            <a:endParaRPr lang="en-US">
              <a:latin typeface="Georgia Pro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9783-C9A8-EAA6-FBD2-FEABD458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946"/>
          </a:xfrm>
        </p:spPr>
        <p:txBody>
          <a:bodyPr/>
          <a:lstStyle/>
          <a:p>
            <a:r>
              <a:rPr lang="en-US">
                <a:latin typeface="Georgia Pro" panose="02040502050405020303" pitchFamily="18" charset="0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D054-78BE-72B3-F13B-2EF9849F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072"/>
            <a:ext cx="10515601" cy="4986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Georgia Pro" panose="02040502050405020303" pitchFamily="18" charset="0"/>
              </a:rPr>
              <a:t>Quantify the typical price gap for the same item </a:t>
            </a:r>
          </a:p>
          <a:p>
            <a:pPr>
              <a:lnSpc>
                <a:spcPct val="100000"/>
              </a:lnSpc>
            </a:pPr>
            <a:r>
              <a:rPr lang="en-US">
                <a:latin typeface="Georgia Pro" panose="02040502050405020303" pitchFamily="18" charset="0"/>
              </a:rPr>
              <a:t>Check for price consistency and ranking of stores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Georgia Pro" panose="02040502050405020303" pitchFamily="18" charset="0"/>
              </a:rPr>
              <a:t>If no single retailer consistently offers the lowest or highest prices, shoppers may need to visit different stores for different items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 Pro" panose="02040502050405020303" pitchFamily="18" charset="0"/>
              </a:rPr>
              <a:t>I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f certain product categories show larger price gaps (e.g., groceries versus household goods)</a:t>
            </a:r>
          </a:p>
          <a:p>
            <a:pPr>
              <a:lnSpc>
                <a:spcPct val="100000"/>
              </a:lnSpc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From a consumer perspective, the project will yield practical advice.</a:t>
            </a:r>
            <a:endParaRPr lang="en-US">
              <a:solidFill>
                <a:srgbClr val="000000"/>
              </a:solidFill>
              <a:latin typeface="Georgia Pro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 Pro" panose="02040502050405020303" pitchFamily="18" charset="0"/>
              </a:rPr>
              <a:t>Reflection on retail strategy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 Pro" panose="02040502050405020303" pitchFamily="18" charset="0"/>
              </a:rPr>
              <a:t>Geographic insights (if applicable)</a:t>
            </a:r>
            <a:endParaRPr lang="en-US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2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Same Product, Different Price:  A Comparative Study of Retail Pricing Strategies</vt:lpstr>
      <vt:lpstr>Background and Motivation</vt:lpstr>
      <vt:lpstr>Research Questions</vt:lpstr>
      <vt:lpstr>Methodology</vt:lpstr>
      <vt:lpstr>Desired dataset</vt:lpstr>
      <vt:lpstr>So far... </vt:lpstr>
      <vt:lpstr>Model – Linear Regression</vt:lpstr>
      <vt:lpstr>Model Validation</vt:lpstr>
      <vt:lpstr>Expected Outcomes</vt:lpstr>
      <vt:lpstr>Implication to stakeholders</vt:lpstr>
      <vt:lpstr>Ethical, Legal, Social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402</cp:revision>
  <dcterms:created xsi:type="dcterms:W3CDTF">2025-03-24T23:40:40Z</dcterms:created>
  <dcterms:modified xsi:type="dcterms:W3CDTF">2025-03-25T02:14:23Z</dcterms:modified>
</cp:coreProperties>
</file>