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3"/>
  </p:notesMasterIdLst>
  <p:sldIdLst>
    <p:sldId id="256" r:id="rId2"/>
    <p:sldId id="267" r:id="rId3"/>
    <p:sldId id="265" r:id="rId4"/>
    <p:sldId id="260" r:id="rId5"/>
    <p:sldId id="268" r:id="rId6"/>
    <p:sldId id="261" r:id="rId7"/>
    <p:sldId id="264" r:id="rId8"/>
    <p:sldId id="269" r:id="rId9"/>
    <p:sldId id="27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80" d="100"/>
          <a:sy n="80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96D6E-E3C6-5846-A7FB-540FCB7A005B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318-1139-9F40-B048-F3952CF19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F318-1139-9F40-B048-F3952CF19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0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C5C4F51-1452-C34D-B160-76FED16466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D605-F419-944C-B213-D08E4979460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189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6327-5EAE-BD51-FDCB-029E332B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2600"/>
              <a:t>FDA Adverse Reactions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F4671-D745-211D-3E9D-BC48445E2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216" y="5655212"/>
            <a:ext cx="8286075" cy="6032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By: Chloe </a:t>
            </a:r>
            <a:r>
              <a:rPr lang="en-US" sz="1400" err="1"/>
              <a:t>Schnydman</a:t>
            </a:r>
            <a:r>
              <a:rPr lang="en-US" sz="1400"/>
              <a:t> and Rahma Semma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952675A3-4BBD-01EA-EF39-8CE12D5F5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492"/>
                    </a14:imgEffect>
                    <a14:imgEffect>
                      <a14:saturation sat="293000"/>
                    </a14:imgEffect>
                  </a14:imgLayer>
                </a14:imgProps>
              </a:ext>
            </a:extLst>
          </a:blip>
          <a:srcRect t="30749" r="-1" b="17476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40725-4665-080F-EEDB-9F07FEBD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b="0" i="0" u="none" strike="noStrike">
                <a:effectLst/>
                <a:latin typeface="-webkit-standard"/>
              </a:rPr>
              <a:t>Ethical Considerations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208C-AA97-5E7A-78CD-179D6418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25" y="1741304"/>
            <a:ext cx="9746165" cy="469499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US" sz="700" b="1" i="0" u="none" strike="noStrike">
              <a:effectLst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>
                <a:effectLst/>
              </a:rPr>
              <a:t>Informed Consent &amp; Data Collection:</a:t>
            </a:r>
            <a:endParaRPr lang="en-US" sz="1700" b="0" i="0" u="none" strike="noStrike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The FAERS data is </a:t>
            </a:r>
            <a:r>
              <a:rPr lang="en-US" sz="1700" b="1" i="0" u="none" strike="noStrike">
                <a:effectLst/>
              </a:rPr>
              <a:t>collected voluntarily</a:t>
            </a:r>
            <a:r>
              <a:rPr lang="en-US" sz="1700" b="0" i="0" u="none" strike="noStrike">
                <a:effectLst/>
              </a:rPr>
              <a:t> by healthcare providers, patients, and manufacturers.</a:t>
            </a:r>
          </a:p>
          <a:p>
            <a:pPr lvl="1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While not obtained directly from patients, ethical research involves acknowledging the </a:t>
            </a:r>
            <a:r>
              <a:rPr lang="en-US" sz="1700" b="1" i="0" u="none" strike="noStrike">
                <a:effectLst/>
              </a:rPr>
              <a:t>limitations of voluntarily reported data</a:t>
            </a:r>
            <a:r>
              <a:rPr lang="en-US" sz="1700" b="0" i="0" u="none" strike="noStrike">
                <a:effectLst/>
              </a:rPr>
              <a:t> and ensuring the data is used for legitimate scientific purposes.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>
                <a:effectLst/>
              </a:rPr>
              <a:t>Bias &amp; Limitations of Voluntary Reporting:</a:t>
            </a:r>
            <a:endParaRPr lang="en-US" sz="1700" b="0" i="0" u="none" strike="noStrike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sz="1700" b="1" i="0" u="none" strike="noStrike">
                <a:effectLst/>
              </a:rPr>
              <a:t>Selection Bias:</a:t>
            </a:r>
            <a:endParaRPr lang="en-US" sz="1700" b="0" i="0" u="none" strike="noStrike">
              <a:effectLst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Reports are more likely to include </a:t>
            </a:r>
            <a:r>
              <a:rPr lang="en-US" sz="1700" b="1" i="0" u="none" strike="noStrike">
                <a:effectLst/>
              </a:rPr>
              <a:t>serious or unusual adverse events</a:t>
            </a:r>
            <a:r>
              <a:rPr lang="en-US" sz="1700" b="0" i="0" u="none" strike="noStrike">
                <a:effectLst/>
              </a:rPr>
              <a:t> rather than common, mild reactions.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Underreporting is a significant limitation that can skew findings.</a:t>
            </a:r>
          </a:p>
          <a:p>
            <a:pPr lvl="1">
              <a:lnSpc>
                <a:spcPct val="110000"/>
              </a:lnSpc>
            </a:pPr>
            <a:r>
              <a:rPr lang="en-US" sz="1700" b="1" i="0" u="none" strike="noStrike">
                <a:effectLst/>
              </a:rPr>
              <a:t>Reporting Bias:</a:t>
            </a:r>
            <a:endParaRPr lang="en-US" sz="1700" b="0" i="0" u="none" strike="noStrike">
              <a:effectLst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Reports may be influenced by media coverage, legal actions, or manufacturer promotions.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>
                <a:effectLst/>
              </a:rPr>
              <a:t>Data cleaning and analysis should account for potential biases where possible.</a:t>
            </a:r>
          </a:p>
          <a:p>
            <a:pPr>
              <a:lnSpc>
                <a:spcPct val="110000"/>
              </a:lnSpc>
            </a:pP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80783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187063-E587-4FED-8CE6-2122248E4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E7ED2D-1C71-44BD-9479-251D8C302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14A19D-E353-4EA9-9D76-FA2D65D5E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1EFEBD7-D58C-4FA3-B282-6129152CA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D6CB44-4B28-4852-BD28-A7CFEF79C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0AE96B-ABAF-4F1E-988C-2A67102AB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C9FC-EDB8-8985-BC4A-7E0BBBE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Potential Models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EF3D5385-F5CE-903B-DDD7-821EF49D3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939" y="2875323"/>
            <a:ext cx="2341722" cy="23417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DCBB-FD30-68CB-DBB2-A356EB28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576" y="2052116"/>
            <a:ext cx="5131324" cy="39978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1" i="0" u="none" strike="noStrike">
                <a:effectLst/>
              </a:rPr>
              <a:t>1. Clustering Analysis (K-Means Clustering)</a:t>
            </a:r>
          </a:p>
          <a:p>
            <a:pPr lvl="1">
              <a:lnSpc>
                <a:spcPct val="110000"/>
              </a:lnSpc>
            </a:pPr>
            <a:r>
              <a:rPr lang="en-US" sz="1100" b="1" i="0" u="none" strike="noStrike">
                <a:effectLst/>
              </a:rPr>
              <a:t>Purpose:</a:t>
            </a:r>
            <a:r>
              <a:rPr lang="en-US" sz="1100" b="0" i="0" u="none" strike="noStrike">
                <a:effectLst/>
              </a:rPr>
              <a:t> Group drugs with similar adverse reaction profiles.</a:t>
            </a:r>
          </a:p>
          <a:p>
            <a:pPr lvl="1">
              <a:lnSpc>
                <a:spcPct val="110000"/>
              </a:lnSpc>
            </a:pPr>
            <a:r>
              <a:rPr lang="en-US" sz="1100" b="1" i="0" u="none" strike="noStrike">
                <a:effectLst/>
              </a:rPr>
              <a:t>Why:</a:t>
            </a:r>
            <a:r>
              <a:rPr lang="en-US" sz="1100" b="0" i="0" u="none" strike="noStrike">
                <a:effectLst/>
              </a:rPr>
              <a:t> Simple and efficient for grouping data based on similarity.</a:t>
            </a:r>
          </a:p>
          <a:p>
            <a:pPr lvl="1">
              <a:lnSpc>
                <a:spcPct val="110000"/>
              </a:lnSpc>
            </a:pPr>
            <a:r>
              <a:rPr lang="en-US" sz="1100" b="1" i="0" u="none" strike="noStrike">
                <a:effectLst/>
              </a:rPr>
              <a:t>Application:</a:t>
            </a:r>
            <a:r>
              <a:rPr lang="en-US" sz="1100" b="0" i="0" u="none" strike="noStrike">
                <a:effectLst/>
              </a:rPr>
              <a:t> Create a </a:t>
            </a:r>
            <a:r>
              <a:rPr lang="en-US" sz="1100" b="1" i="0" u="none" strike="noStrike">
                <a:effectLst/>
              </a:rPr>
              <a:t>drug-reaction matrix</a:t>
            </a:r>
            <a:r>
              <a:rPr lang="en-US" sz="1100" b="0" i="0" u="none" strike="noStrike">
                <a:effectLst/>
              </a:rPr>
              <a:t> and find clusters of drugs causing similar reactions.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 i="0" u="none" strike="noStrike">
                <a:effectLst/>
              </a:rPr>
              <a:t>2. Hierarchical Clustering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Purpose:</a:t>
            </a:r>
            <a:r>
              <a:rPr lang="en-US" sz="1100" b="0" i="0" u="none" strike="noStrike">
                <a:effectLst/>
              </a:rPr>
              <a:t> Visualize relationships between drugs and reactions.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Why:</a:t>
            </a:r>
            <a:r>
              <a:rPr lang="en-US" sz="1100" b="0" i="0" u="none" strike="noStrike">
                <a:effectLst/>
              </a:rPr>
              <a:t> Useful for understanding how clusters merge and split.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Application:</a:t>
            </a:r>
            <a:r>
              <a:rPr lang="en-US" sz="1100" b="0" i="0" u="none" strike="noStrike">
                <a:effectLst/>
              </a:rPr>
              <a:t> Creating a dendrogram to explore similarity hierarchies.</a:t>
            </a:r>
          </a:p>
          <a:p>
            <a:pPr marL="0" indent="0" algn="l">
              <a:buNone/>
            </a:pPr>
            <a:r>
              <a:rPr lang="en-US" sz="1050" b="1" i="0" u="none" strike="noStrike">
                <a:effectLst/>
              </a:rPr>
              <a:t>3. Predictive Modeling (Random Forest / Logistic Regression)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Purpose:</a:t>
            </a:r>
            <a:r>
              <a:rPr lang="en-US" sz="1100" b="0" i="0" u="none" strike="noStrike">
                <a:effectLst/>
              </a:rPr>
              <a:t> Predict the likelihood of severe reactions.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Why:</a:t>
            </a:r>
            <a:r>
              <a:rPr lang="en-US" sz="1100" b="0" i="0" u="none" strike="noStrike">
                <a:effectLst/>
              </a:rPr>
              <a:t> Provide a statistical basis for understanding which drugs are more likely to cause severe reactions.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Application:</a:t>
            </a:r>
            <a:r>
              <a:rPr lang="en-US" sz="1100" b="0" i="0" u="none" strike="noStrike">
                <a:effectLst/>
              </a:rPr>
              <a:t> Classifying reactions as severe or mild based on drug type, dosage, etc.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b="0" i="0" u="none" strike="noStrike">
              <a:effectLst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8913C3-F988-4D9A-B3AA-C4F77A58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57863-09ED-F121-0896-16D314E5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5CFA-CA50-2699-49E6-5EF41E8A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8589552" cy="3997828"/>
          </a:xfrm>
        </p:spPr>
        <p:txBody>
          <a:bodyPr anchor="t">
            <a:normAutofit/>
          </a:bodyPr>
          <a:lstStyle/>
          <a:p>
            <a:r>
              <a:rPr lang="en-US" sz="1800"/>
              <a:t>The FDA’s FAERS (</a:t>
            </a:r>
            <a:r>
              <a:rPr lang="en-US" sz="1800" b="1" i="0">
                <a:effectLst/>
              </a:rPr>
              <a:t>FDA Adverse Event Reporting System)</a:t>
            </a:r>
            <a:r>
              <a:rPr lang="en-US" sz="1800"/>
              <a:t> database collects </a:t>
            </a:r>
            <a:r>
              <a:rPr lang="en-US" sz="1800" b="1"/>
              <a:t>voluntary reports of adverse drug reactions from healthcare providers, patients, and manufacturers</a:t>
            </a:r>
            <a:r>
              <a:rPr lang="en-US" sz="1800"/>
              <a:t>.</a:t>
            </a:r>
          </a:p>
          <a:p>
            <a:r>
              <a:rPr lang="en-US" sz="1800"/>
              <a:t>It serves as a critical resource for detecting </a:t>
            </a:r>
            <a:r>
              <a:rPr lang="en-US" sz="1800" b="1"/>
              <a:t>new safety concerns, understanding drug risks, and making regulatory decisions</a:t>
            </a:r>
            <a:r>
              <a:rPr lang="en-US" sz="1800"/>
              <a:t>.</a:t>
            </a:r>
          </a:p>
          <a:p>
            <a:r>
              <a:rPr lang="en-US" sz="1800"/>
              <a:t>Data files include information on </a:t>
            </a:r>
            <a:r>
              <a:rPr lang="en-US" sz="1800" b="1"/>
              <a:t>demographics, drugs involved, reported reactions, outcomes, and drug usage patterns</a:t>
            </a:r>
            <a:r>
              <a:rPr lang="en-US" sz="180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2581D-0287-F5A6-78EE-CDD1D9568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315" y="4488873"/>
            <a:ext cx="2148594" cy="21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AEAE-2143-9590-B9FB-AAC33BAB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B0BB-C889-2C94-5B64-7ADBFFC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7901514" cy="399782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0" i="0" u="none" strike="noStrike">
                <a:effectLst/>
              </a:rPr>
              <a:t>The purpose of this project is to </a:t>
            </a:r>
            <a:r>
              <a:rPr lang="en-US" sz="1800" b="1" i="0" u="none" strike="noStrike">
                <a:effectLst/>
              </a:rPr>
              <a:t>analyze adverse drug reactions reported in the FDA's FAERS (FDA Adverse Event Reporting System) database</a:t>
            </a:r>
            <a:r>
              <a:rPr lang="en-US" sz="1800" b="0" i="0" u="none" strike="noStrike">
                <a:effectLst/>
              </a:rPr>
              <a:t>. This analysis aims to: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US" b="1" i="0" u="none" strike="noStrike">
                <a:effectLst/>
              </a:rPr>
              <a:t>Identify patterns and trends</a:t>
            </a:r>
            <a:r>
              <a:rPr lang="en-US" b="0" i="0" u="none" strike="noStrike">
                <a:effectLst/>
              </a:rPr>
              <a:t> in adverse reactions related to various drugs.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US" b="1" i="0" u="none" strike="noStrike">
                <a:effectLst/>
              </a:rPr>
              <a:t>Determine which drugs are associated with severe or common adverse reactions.</a:t>
            </a:r>
            <a:endParaRPr lang="en-US" b="0" i="0" u="none" strike="noStrike">
              <a:effectLst/>
            </a:endParaRP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US" b="1" i="0" u="none" strike="noStrike">
                <a:effectLst/>
              </a:rPr>
              <a:t>Examine demographic factors</a:t>
            </a:r>
            <a:r>
              <a:rPr lang="en-US" b="0" i="0" u="none" strike="noStrike">
                <a:effectLst/>
              </a:rPr>
              <a:t> that may influence the likelihood or severity of reported reactions.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US" b="1" i="0" u="none" strike="noStrike">
                <a:effectLst/>
              </a:rPr>
              <a:t>Provide insights for healthcare professionals and regulatory agencies</a:t>
            </a:r>
            <a:r>
              <a:rPr lang="en-US" b="0" i="0" u="none" strike="noStrike">
                <a:effectLst/>
              </a:rPr>
              <a:t> to improve drug safety and post-market surveillance.</a:t>
            </a:r>
          </a:p>
          <a:p>
            <a:pPr>
              <a:lnSpc>
                <a:spcPct val="11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99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5D578-6157-081C-F2B9-A5AC99C5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1F1F-521F-1586-3835-0DBEC0C8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1725399"/>
            <a:ext cx="9138192" cy="5077309"/>
          </a:xfrm>
        </p:spPr>
        <p:txBody>
          <a:bodyPr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700"/>
              <a:t>Originally, we found this data from the National Bureau of Economic Research (NBER). </a:t>
            </a:r>
          </a:p>
          <a:p>
            <a:pPr>
              <a:lnSpc>
                <a:spcPct val="110000"/>
              </a:lnSpc>
            </a:pPr>
            <a:r>
              <a:rPr lang="en-US" sz="1700"/>
              <a:t>Met with professor to discuss our dataset and how to analyze it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He said that we should not use second-hand data, and he helped us find the FDA’s REAL data</a:t>
            </a:r>
          </a:p>
          <a:p>
            <a:pPr>
              <a:lnSpc>
                <a:spcPct val="110000"/>
              </a:lnSpc>
            </a:pPr>
            <a:r>
              <a:rPr lang="en-US" sz="1700"/>
              <a:t>The official dataset we are working with is </a:t>
            </a:r>
            <a:r>
              <a:rPr lang="en-US" sz="1700" b="1" i="0">
                <a:effectLst/>
              </a:rPr>
              <a:t>FDA Adverse Event Reporting System (FAERS): Latest Quarterly Data Files</a:t>
            </a:r>
            <a:r>
              <a:rPr lang="en-US" sz="1700" i="0">
                <a:effectLst/>
              </a:rPr>
              <a:t>. </a:t>
            </a:r>
            <a:r>
              <a:rPr lang="en-US" sz="1700"/>
              <a:t>It</a:t>
            </a:r>
            <a:r>
              <a:rPr lang="en-US" sz="1700" i="0">
                <a:effectLst/>
              </a:rPr>
              <a:t> includes: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600" kern="0">
                <a:ea typeface="Times New Roman" panose="02020603050405020304" pitchFamily="18" charset="0"/>
              </a:rPr>
              <a:t>D</a:t>
            </a:r>
            <a:r>
              <a:rPr lang="en-US" sz="1600" kern="0">
                <a:effectLst/>
                <a:ea typeface="Times New Roman" panose="02020603050405020304" pitchFamily="18" charset="0"/>
              </a:rPr>
              <a:t>emographic and administrative information and the initial report image ID number</a:t>
            </a:r>
            <a:r>
              <a:rPr lang="en-US" sz="1600">
                <a:effectLst/>
              </a:rPr>
              <a:t> (</a:t>
            </a:r>
            <a:r>
              <a:rPr lang="en-US" sz="1600" i="1">
                <a:effectLst/>
              </a:rPr>
              <a:t>Demo</a:t>
            </a:r>
            <a:r>
              <a:rPr lang="en-US" sz="1600">
                <a:effectLst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600" kern="0">
                <a:ea typeface="Times New Roman" panose="02020603050405020304" pitchFamily="18" charset="0"/>
              </a:rPr>
              <a:t>D</a:t>
            </a:r>
            <a:r>
              <a:rPr lang="en-US" sz="1600" kern="0">
                <a:effectLst/>
                <a:ea typeface="Times New Roman" panose="02020603050405020304" pitchFamily="18" charset="0"/>
              </a:rPr>
              <a:t>rug information from the case reports</a:t>
            </a:r>
            <a:r>
              <a:rPr lang="en-US" sz="1600">
                <a:effectLst/>
              </a:rPr>
              <a:t> (</a:t>
            </a:r>
            <a:r>
              <a:rPr lang="en-US" sz="1600" i="1">
                <a:effectLst/>
              </a:rPr>
              <a:t>Drug</a:t>
            </a:r>
            <a:r>
              <a:rPr lang="en-US" sz="1600">
                <a:effectLst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600" kern="0">
                <a:ea typeface="Times New Roman" panose="02020603050405020304" pitchFamily="18" charset="0"/>
              </a:rPr>
              <a:t>R</a:t>
            </a:r>
            <a:r>
              <a:rPr lang="en-US" sz="1600" kern="0">
                <a:effectLst/>
                <a:ea typeface="Times New Roman" panose="02020603050405020304" pitchFamily="18" charset="0"/>
              </a:rPr>
              <a:t>eaction information from the reports</a:t>
            </a:r>
            <a:r>
              <a:rPr lang="en-US" sz="1600">
                <a:effectLst/>
              </a:rPr>
              <a:t> (</a:t>
            </a:r>
            <a:r>
              <a:rPr lang="en-US" sz="1600" i="1" err="1">
                <a:effectLst/>
              </a:rPr>
              <a:t>Reac</a:t>
            </a:r>
            <a:r>
              <a:rPr lang="en-US" sz="1600">
                <a:effectLst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600" kern="0">
                <a:effectLst/>
                <a:ea typeface="Times New Roman" panose="02020603050405020304" pitchFamily="18" charset="0"/>
              </a:rPr>
              <a:t>Patient outcome information from the reports</a:t>
            </a:r>
            <a:r>
              <a:rPr lang="en-US" sz="1600">
                <a:effectLst/>
              </a:rPr>
              <a:t> (</a:t>
            </a:r>
            <a:r>
              <a:rPr lang="en-US" sz="1600" i="1" err="1">
                <a:effectLst/>
              </a:rPr>
              <a:t>Outc</a:t>
            </a:r>
            <a:r>
              <a:rPr lang="en-US" sz="1600">
                <a:effectLst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Information on the source of the reports (</a:t>
            </a:r>
            <a:r>
              <a:rPr lang="en-US" sz="1600" i="1" err="1"/>
              <a:t>Rpsr</a:t>
            </a:r>
            <a:r>
              <a:rPr lang="en-US" sz="160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Drug therapy start dates and end dates from the reports (</a:t>
            </a:r>
            <a:r>
              <a:rPr lang="en-US" sz="1600" i="1" err="1"/>
              <a:t>Ther</a:t>
            </a:r>
            <a:r>
              <a:rPr lang="en-US" sz="1600"/>
              <a:t>)</a:t>
            </a:r>
          </a:p>
          <a:p>
            <a:pPr>
              <a:lnSpc>
                <a:spcPct val="110000"/>
              </a:lnSpc>
            </a:pPr>
            <a:r>
              <a:rPr lang="en-US" sz="1700"/>
              <a:t>Found two versions of the data: JSON and ASCII</a:t>
            </a:r>
          </a:p>
        </p:txBody>
      </p:sp>
    </p:spTree>
    <p:extLst>
      <p:ext uri="{BB962C8B-B14F-4D97-AF65-F5344CB8AC3E}">
        <p14:creationId xmlns:p14="http://schemas.microsoft.com/office/powerpoint/2010/main" val="19300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5F70C8-5AAB-3A29-1CE0-32B266BEF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52BD5-1BE8-F765-BA86-C68D0E2AF60E}"/>
              </a:ext>
            </a:extLst>
          </p:cNvPr>
          <p:cNvSpPr txBox="1"/>
          <p:nvPr/>
        </p:nvSpPr>
        <p:spPr>
          <a:xfrm>
            <a:off x="7095804" y="2241721"/>
            <a:ext cx="452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ASCII Data Before Converting</a:t>
            </a:r>
          </a:p>
        </p:txBody>
      </p:sp>
    </p:spTree>
    <p:extLst>
      <p:ext uri="{BB962C8B-B14F-4D97-AF65-F5344CB8AC3E}">
        <p14:creationId xmlns:p14="http://schemas.microsoft.com/office/powerpoint/2010/main" val="222114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3947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B746CA-49C1-295E-2706-E485D4B25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EE3F977-680B-8DF1-B149-8EAB85A40C70}"/>
              </a:ext>
            </a:extLst>
          </p:cNvPr>
          <p:cNvSpPr txBox="1"/>
          <p:nvPr/>
        </p:nvSpPr>
        <p:spPr>
          <a:xfrm>
            <a:off x="10082907" y="56382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Drug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5DBAF-5A84-8A30-B522-C301A1DC0F7B}"/>
              </a:ext>
            </a:extLst>
          </p:cNvPr>
          <p:cNvSpPr txBox="1"/>
          <p:nvPr/>
        </p:nvSpPr>
        <p:spPr>
          <a:xfrm>
            <a:off x="1048066" y="619560"/>
            <a:ext cx="335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Data After Converting</a:t>
            </a:r>
          </a:p>
        </p:txBody>
      </p:sp>
    </p:spTree>
    <p:extLst>
      <p:ext uri="{BB962C8B-B14F-4D97-AF65-F5344CB8AC3E}">
        <p14:creationId xmlns:p14="http://schemas.microsoft.com/office/powerpoint/2010/main" val="7612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FC82-B489-B570-6F6D-5FFF9C378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46755C-3FFE-575C-915C-BD391A9B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EABA26F-6E15-97DB-AEBA-4462C03F4906}"/>
              </a:ext>
            </a:extLst>
          </p:cNvPr>
          <p:cNvSpPr txBox="1"/>
          <p:nvPr/>
        </p:nvSpPr>
        <p:spPr>
          <a:xfrm>
            <a:off x="1096505" y="5637275"/>
            <a:ext cx="692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questions asked while looking through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2D050"/>
                </a:solidFill>
              </a:rPr>
              <a:t>Why was this number repeated so many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Why are these columns basically the same?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What’s the difference between </a:t>
            </a:r>
            <a:r>
              <a:rPr lang="en-US" err="1">
                <a:solidFill>
                  <a:srgbClr val="FFC000"/>
                </a:solidFill>
                <a:latin typeface="PT Mono" panose="02060509020205020204" pitchFamily="49" charset="77"/>
              </a:rPr>
              <a:t>primaryid</a:t>
            </a:r>
            <a:r>
              <a:rPr lang="en-US">
                <a:solidFill>
                  <a:srgbClr val="FFC000"/>
                </a:solidFill>
              </a:rPr>
              <a:t> and </a:t>
            </a:r>
            <a:r>
              <a:rPr lang="en-US" err="1">
                <a:solidFill>
                  <a:srgbClr val="FFC000"/>
                </a:solidFill>
                <a:latin typeface="PT Mono" panose="02060509020205020204" pitchFamily="49" charset="77"/>
              </a:rPr>
              <a:t>caseid</a:t>
            </a:r>
            <a:r>
              <a:rPr lang="en-US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5A448-437C-2FBD-53EB-C653A662ADA9}"/>
              </a:ext>
            </a:extLst>
          </p:cNvPr>
          <p:cNvSpPr/>
          <p:nvPr/>
        </p:nvSpPr>
        <p:spPr>
          <a:xfrm>
            <a:off x="829159" y="1552857"/>
            <a:ext cx="534692" cy="1579910"/>
          </a:xfrm>
          <a:prstGeom prst="rect">
            <a:avLst/>
          </a:prstGeom>
          <a:solidFill>
            <a:srgbClr val="92D050">
              <a:alpha val="537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DFDD1-C297-B836-19AF-928A778937E1}"/>
              </a:ext>
            </a:extLst>
          </p:cNvPr>
          <p:cNvSpPr txBox="1"/>
          <p:nvPr/>
        </p:nvSpPr>
        <p:spPr>
          <a:xfrm>
            <a:off x="10065997" y="56372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Drug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965A2-5AD5-5FD6-784E-A8857F2ED4A9}"/>
              </a:ext>
            </a:extLst>
          </p:cNvPr>
          <p:cNvSpPr/>
          <p:nvPr/>
        </p:nvSpPr>
        <p:spPr>
          <a:xfrm>
            <a:off x="2957315" y="1552857"/>
            <a:ext cx="1084913" cy="4084418"/>
          </a:xfrm>
          <a:prstGeom prst="rect">
            <a:avLst/>
          </a:prstGeom>
          <a:solidFill>
            <a:srgbClr val="00B0F0">
              <a:alpha val="537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5B3F0-9078-58D1-2A61-82080E6610BD}"/>
              </a:ext>
            </a:extLst>
          </p:cNvPr>
          <p:cNvSpPr/>
          <p:nvPr/>
        </p:nvSpPr>
        <p:spPr>
          <a:xfrm>
            <a:off x="816967" y="1429296"/>
            <a:ext cx="1084912" cy="123561"/>
          </a:xfrm>
          <a:prstGeom prst="rect">
            <a:avLst/>
          </a:prstGeom>
          <a:solidFill>
            <a:srgbClr val="FFC000">
              <a:alpha val="537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5992-70BC-4895-71F2-AFDE3B16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Codebook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C1F151-4F45-591F-5829-F97F27C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58" y="1690855"/>
            <a:ext cx="2980417" cy="205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This is just a small portion of the codebook for the Drug Dataset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rug file&#10;&#10;AI-generated content may be incorrect.">
            <a:extLst>
              <a:ext uri="{FF2B5EF4-FFF2-40B4-BE49-F238E27FC236}">
                <a16:creationId xmlns:a16="http://schemas.microsoft.com/office/drawing/2014/main" id="{85F913D2-1D48-C41C-2739-776F817D4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803263"/>
            <a:ext cx="5303975" cy="5250933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628FD-9441-6672-1369-17A8706E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Right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6820-01F0-CAE1-85E7-F6909112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We are actively:</a:t>
            </a:r>
          </a:p>
          <a:p>
            <a:r>
              <a:rPr lang="en-US"/>
              <a:t>going through all 7 datasets and deciding which ones we think are necessary to include in our analysis</a:t>
            </a:r>
          </a:p>
          <a:p>
            <a:r>
              <a:rPr lang="en-US"/>
              <a:t>cleaning the datasets one by one since each one has over a million values</a:t>
            </a:r>
          </a:p>
          <a:p>
            <a:r>
              <a:rPr lang="en-US"/>
              <a:t>merging the datasets (most likely) by the </a:t>
            </a:r>
            <a:r>
              <a:rPr lang="en-US" err="1">
                <a:latin typeface="PT Mono" panose="02060509020205020204" pitchFamily="49" charset="77"/>
              </a:rPr>
              <a:t>priamryid</a:t>
            </a:r>
            <a:endParaRPr lang="en-US">
              <a:latin typeface="PT Mono" panose="02060509020205020204" pitchFamily="49" charset="77"/>
            </a:endParaRPr>
          </a:p>
          <a:p>
            <a:endParaRPr lang="en-US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C5FDC6-22BF-E440-B03E-78978206FA09}">
  <we:reference id="a3b40b4f-8edf-490e-9df1-7e66f93912bf" version="1.1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675</Words>
  <Application>Microsoft Macintosh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-webkit-standard</vt:lpstr>
      <vt:lpstr>Aptos</vt:lpstr>
      <vt:lpstr>Arial</vt:lpstr>
      <vt:lpstr>MS Shell Dlg 2</vt:lpstr>
      <vt:lpstr>PT Mono</vt:lpstr>
      <vt:lpstr>Times New Roman</vt:lpstr>
      <vt:lpstr>Wingdings</vt:lpstr>
      <vt:lpstr>Wingdings 3</vt:lpstr>
      <vt:lpstr>Madison</vt:lpstr>
      <vt:lpstr>FDA Adverse Reactions Analysis</vt:lpstr>
      <vt:lpstr>Background</vt:lpstr>
      <vt:lpstr>Purpose</vt:lpstr>
      <vt:lpstr>Data Retrieval</vt:lpstr>
      <vt:lpstr>PowerPoint Presentation</vt:lpstr>
      <vt:lpstr>PowerPoint Presentation</vt:lpstr>
      <vt:lpstr>PowerPoint Presentation</vt:lpstr>
      <vt:lpstr>Codebook</vt:lpstr>
      <vt:lpstr>Right now…</vt:lpstr>
      <vt:lpstr>Ethical Considerations</vt:lpstr>
      <vt:lpstr>Potential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Semma, Rahma</dc:creator>
  <cp:lastModifiedBy>Schnydman, Chloe</cp:lastModifiedBy>
  <cp:revision>1</cp:revision>
  <dcterms:created xsi:type="dcterms:W3CDTF">2025-03-24T01:50:49Z</dcterms:created>
  <dcterms:modified xsi:type="dcterms:W3CDTF">2025-03-25T13:03:11Z</dcterms:modified>
</cp:coreProperties>
</file>