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72" r:id="rId9"/>
    <p:sldId id="270" r:id="rId10"/>
    <p:sldId id="264" r:id="rId11"/>
    <p:sldId id="273" r:id="rId12"/>
    <p:sldId id="265" r:id="rId13"/>
    <p:sldId id="268" r:id="rId14"/>
  </p:sldIdLst>
  <p:sldSz cx="18288000" cy="10287000"/>
  <p:notesSz cx="6858000" cy="9144000"/>
  <p:embeddedFontLst>
    <p:embeddedFont>
      <p:font typeface="Inter" panose="020B0604020202020204" charset="0"/>
      <p:regular r:id="rId16"/>
      <p:bold r:id="rId17"/>
      <p:italic r:id="rId18"/>
      <p:boldItalic r:id="rId19"/>
    </p:embeddedFont>
    <p:embeddedFont>
      <p:font typeface="Inter ExtraBold" panose="020B0604020202020204" charset="0"/>
      <p:bold r:id="rId20"/>
      <p:boldItalic r:id="rId21"/>
    </p:embeddedFont>
    <p:embeddedFont>
      <p:font typeface="Inter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6CBDD925-AB4D-4FE2-A181-DC61F64E1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>
            <a:extLst>
              <a:ext uri="{FF2B5EF4-FFF2-40B4-BE49-F238E27FC236}">
                <a16:creationId xmlns:a16="http://schemas.microsoft.com/office/drawing/2014/main" id="{465370A3-2489-2DE6-DACA-00BA07527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>
            <a:extLst>
              <a:ext uri="{FF2B5EF4-FFF2-40B4-BE49-F238E27FC236}">
                <a16:creationId xmlns:a16="http://schemas.microsoft.com/office/drawing/2014/main" id="{F3372240-FB05-F052-FD2E-6E2DCFFDDC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84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9F96B9A7-63B6-DC25-EC5B-74DDBB7F8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>
            <a:extLst>
              <a:ext uri="{FF2B5EF4-FFF2-40B4-BE49-F238E27FC236}">
                <a16:creationId xmlns:a16="http://schemas.microsoft.com/office/drawing/2014/main" id="{6FC2BA94-B3A5-A972-BA2B-116372ABAB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8AF6E9A6-EC6B-E173-D449-89A218521D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798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618871DC-96B3-C54C-093A-951F0B858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>
            <a:extLst>
              <a:ext uri="{FF2B5EF4-FFF2-40B4-BE49-F238E27FC236}">
                <a16:creationId xmlns:a16="http://schemas.microsoft.com/office/drawing/2014/main" id="{13D2CA0C-09B9-E21A-5DF9-0B3BE63590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>
            <a:extLst>
              <a:ext uri="{FF2B5EF4-FFF2-40B4-BE49-F238E27FC236}">
                <a16:creationId xmlns:a16="http://schemas.microsoft.com/office/drawing/2014/main" id="{D62A80BF-00D7-506D-6387-2CC34DFE56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28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 type="secHead">
  <p:cSld name="SECTION_HEADER">
    <p:bg>
      <p:bgPr>
        <a:solidFill>
          <a:srgbClr val="F8EFE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705068" y="944180"/>
            <a:ext cx="16877925" cy="8398575"/>
            <a:chOff x="81" y="-86"/>
            <a:chExt cx="22503900" cy="11198100"/>
          </a:xfrm>
        </p:grpSpPr>
        <p:grpSp>
          <p:nvGrpSpPr>
            <p:cNvPr id="26" name="Google Shape;26;p5"/>
            <p:cNvGrpSpPr/>
            <p:nvPr/>
          </p:nvGrpSpPr>
          <p:grpSpPr>
            <a:xfrm>
              <a:off x="431590" y="220606"/>
              <a:ext cx="21640800" cy="10708706"/>
              <a:chOff x="0" y="-9525"/>
              <a:chExt cx="4274726" cy="2115300"/>
            </a:xfrm>
          </p:grpSpPr>
          <p:sp>
            <p:nvSpPr>
              <p:cNvPr id="27" name="Google Shape;27;p5"/>
              <p:cNvSpPr/>
              <p:nvPr/>
            </p:nvSpPr>
            <p:spPr>
              <a:xfrm>
                <a:off x="0" y="0"/>
                <a:ext cx="4274726" cy="2105751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05751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05751"/>
                    </a:lnTo>
                    <a:lnTo>
                      <a:pt x="0" y="2105751"/>
                    </a:lnTo>
                    <a:close/>
                  </a:path>
                </a:pathLst>
              </a:custGeom>
              <a:solidFill>
                <a:srgbClr val="253278"/>
              </a:solidFill>
              <a:ln>
                <a:noFill/>
              </a:ln>
            </p:spPr>
          </p:sp>
          <p:sp>
            <p:nvSpPr>
              <p:cNvPr id="28" name="Google Shape;28;p5"/>
              <p:cNvSpPr txBox="1"/>
              <p:nvPr/>
            </p:nvSpPr>
            <p:spPr>
              <a:xfrm>
                <a:off x="0" y="-9525"/>
                <a:ext cx="4274700" cy="211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" name="Google Shape;29;p5"/>
            <p:cNvCxnSpPr/>
            <p:nvPr/>
          </p:nvCxnSpPr>
          <p:spPr>
            <a:xfrm rot="10800000">
              <a:off x="5708265" y="-86"/>
              <a:ext cx="0" cy="11198100"/>
            </a:xfrm>
            <a:prstGeom prst="straightConnector1">
              <a:avLst/>
            </a:prstGeom>
            <a:noFill/>
            <a:ln w="381000" cap="flat" cmpd="sng">
              <a:solidFill>
                <a:srgbClr val="F8EF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5"/>
            <p:cNvCxnSpPr/>
            <p:nvPr/>
          </p:nvCxnSpPr>
          <p:spPr>
            <a:xfrm rot="10800000">
              <a:off x="81" y="2406194"/>
              <a:ext cx="22503900" cy="0"/>
            </a:xfrm>
            <a:prstGeom prst="straightConnector1">
              <a:avLst/>
            </a:prstGeom>
            <a:noFill/>
            <a:ln w="381000" cap="flat" cmpd="sng">
              <a:solidFill>
                <a:srgbClr val="F8EFE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" name="Google Shape;31;p5"/>
          <p:cNvCxnSpPr/>
          <p:nvPr/>
        </p:nvCxnSpPr>
        <p:spPr>
          <a:xfrm>
            <a:off x="1233028" y="4382053"/>
            <a:ext cx="34023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1233028" y="5975789"/>
            <a:ext cx="34023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5"/>
          <p:cNvCxnSpPr/>
          <p:nvPr/>
        </p:nvCxnSpPr>
        <p:spPr>
          <a:xfrm>
            <a:off x="1233028" y="7569525"/>
            <a:ext cx="34023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5"/>
          <p:cNvCxnSpPr/>
          <p:nvPr/>
        </p:nvCxnSpPr>
        <p:spPr>
          <a:xfrm rot="10800000">
            <a:off x="9701646" y="944255"/>
            <a:ext cx="0" cy="8398500"/>
          </a:xfrm>
          <a:prstGeom prst="straightConnector1">
            <a:avLst/>
          </a:prstGeom>
          <a:noFill/>
          <a:ln w="28575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5"/>
          <p:cNvCxnSpPr/>
          <p:nvPr/>
        </p:nvCxnSpPr>
        <p:spPr>
          <a:xfrm rot="10800000">
            <a:off x="14412566" y="944255"/>
            <a:ext cx="0" cy="8398500"/>
          </a:xfrm>
          <a:prstGeom prst="straightConnector1">
            <a:avLst/>
          </a:prstGeom>
          <a:noFill/>
          <a:ln w="28575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5"/>
          <p:cNvCxnSpPr/>
          <p:nvPr/>
        </p:nvCxnSpPr>
        <p:spPr>
          <a:xfrm>
            <a:off x="5389491" y="4382053"/>
            <a:ext cx="39090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5"/>
          <p:cNvCxnSpPr/>
          <p:nvPr/>
        </p:nvCxnSpPr>
        <p:spPr>
          <a:xfrm>
            <a:off x="5389491" y="5975789"/>
            <a:ext cx="39090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5"/>
          <p:cNvCxnSpPr/>
          <p:nvPr/>
        </p:nvCxnSpPr>
        <p:spPr>
          <a:xfrm>
            <a:off x="5389491" y="7569525"/>
            <a:ext cx="39090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5"/>
          <p:cNvCxnSpPr/>
          <p:nvPr/>
        </p:nvCxnSpPr>
        <p:spPr>
          <a:xfrm>
            <a:off x="10101696" y="4382053"/>
            <a:ext cx="39090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5"/>
          <p:cNvCxnSpPr/>
          <p:nvPr/>
        </p:nvCxnSpPr>
        <p:spPr>
          <a:xfrm>
            <a:off x="10101696" y="5975789"/>
            <a:ext cx="39090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5"/>
          <p:cNvCxnSpPr/>
          <p:nvPr/>
        </p:nvCxnSpPr>
        <p:spPr>
          <a:xfrm>
            <a:off x="10101696" y="7569525"/>
            <a:ext cx="39090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5"/>
          <p:cNvCxnSpPr/>
          <p:nvPr/>
        </p:nvCxnSpPr>
        <p:spPr>
          <a:xfrm>
            <a:off x="14853166" y="4382053"/>
            <a:ext cx="21150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5"/>
          <p:cNvCxnSpPr/>
          <p:nvPr/>
        </p:nvCxnSpPr>
        <p:spPr>
          <a:xfrm>
            <a:off x="14853166" y="5975789"/>
            <a:ext cx="21150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5"/>
          <p:cNvCxnSpPr/>
          <p:nvPr/>
        </p:nvCxnSpPr>
        <p:spPr>
          <a:xfrm>
            <a:off x="14853166" y="7569525"/>
            <a:ext cx="2115000" cy="0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woObj">
  <p:cSld name="TWO_OBJECTS">
    <p:bg>
      <p:bgPr>
        <a:solidFill>
          <a:srgbClr val="253278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>
            <a:spLocks noGrp="1"/>
          </p:cNvSpPr>
          <p:nvPr>
            <p:ph type="pic" idx="2"/>
          </p:nvPr>
        </p:nvSpPr>
        <p:spPr>
          <a:xfrm>
            <a:off x="1051450" y="1219775"/>
            <a:ext cx="5058600" cy="39429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6"/>
          <p:cNvSpPr>
            <a:spLocks noGrp="1"/>
          </p:cNvSpPr>
          <p:nvPr>
            <p:ph type="pic" idx="3"/>
          </p:nvPr>
        </p:nvSpPr>
        <p:spPr>
          <a:xfrm>
            <a:off x="6637450" y="1219775"/>
            <a:ext cx="5058600" cy="39429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6"/>
          <p:cNvSpPr>
            <a:spLocks noGrp="1"/>
          </p:cNvSpPr>
          <p:nvPr>
            <p:ph type="pic" idx="4"/>
          </p:nvPr>
        </p:nvSpPr>
        <p:spPr>
          <a:xfrm>
            <a:off x="12176563" y="1219775"/>
            <a:ext cx="5058600" cy="39429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"/>
          <p:cNvSpPr>
            <a:spLocks noGrp="1"/>
          </p:cNvSpPr>
          <p:nvPr>
            <p:ph type="pic" idx="5"/>
          </p:nvPr>
        </p:nvSpPr>
        <p:spPr>
          <a:xfrm>
            <a:off x="1050825" y="5529725"/>
            <a:ext cx="5058600" cy="39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6"/>
          <p:cNvSpPr>
            <a:spLocks noGrp="1"/>
          </p:cNvSpPr>
          <p:nvPr>
            <p:ph type="pic" idx="6"/>
          </p:nvPr>
        </p:nvSpPr>
        <p:spPr>
          <a:xfrm>
            <a:off x="6636825" y="5529725"/>
            <a:ext cx="5058600" cy="39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6"/>
          <p:cNvSpPr>
            <a:spLocks noGrp="1"/>
          </p:cNvSpPr>
          <p:nvPr>
            <p:ph type="pic" idx="7"/>
          </p:nvPr>
        </p:nvSpPr>
        <p:spPr>
          <a:xfrm>
            <a:off x="12175938" y="5529725"/>
            <a:ext cx="5058600" cy="394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53278"/>
              </a:buClr>
              <a:buSzPts val="4400"/>
              <a:buFont typeface="Inter"/>
              <a:buNone/>
              <a:defRPr sz="440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3278"/>
              </a:buClr>
              <a:buSzPts val="1400"/>
              <a:buFont typeface="Inter"/>
              <a:buNone/>
              <a:defRPr sz="180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3278"/>
              </a:buClr>
              <a:buSzPts val="1400"/>
              <a:buFont typeface="Inter"/>
              <a:buNone/>
              <a:defRPr sz="180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3278"/>
              </a:buClr>
              <a:buSzPts val="1400"/>
              <a:buFont typeface="Inter"/>
              <a:buNone/>
              <a:defRPr sz="180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3278"/>
              </a:buClr>
              <a:buSzPts val="1400"/>
              <a:buFont typeface="Inter"/>
              <a:buNone/>
              <a:defRPr sz="180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3278"/>
              </a:buClr>
              <a:buSzPts val="1400"/>
              <a:buFont typeface="Inter"/>
              <a:buNone/>
              <a:defRPr sz="180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3278"/>
              </a:buClr>
              <a:buSzPts val="1400"/>
              <a:buFont typeface="Inter"/>
              <a:buNone/>
              <a:defRPr sz="180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3278"/>
              </a:buClr>
              <a:buSzPts val="1400"/>
              <a:buFont typeface="Inter"/>
              <a:buNone/>
              <a:defRPr sz="180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3278"/>
              </a:buClr>
              <a:buSzPts val="1400"/>
              <a:buFont typeface="Inter"/>
              <a:buNone/>
              <a:defRPr sz="180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253278"/>
              </a:buClr>
              <a:buSzPts val="3200"/>
              <a:buFont typeface="Inter"/>
              <a:buChar char="•"/>
              <a:defRPr sz="320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53278"/>
              </a:buClr>
              <a:buSzPts val="2800"/>
              <a:buFont typeface="Inter"/>
              <a:buChar char="–"/>
              <a:defRPr sz="280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253278"/>
              </a:buClr>
              <a:buSzPts val="2400"/>
              <a:buFont typeface="Inter"/>
              <a:buChar char="•"/>
              <a:defRPr sz="240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253278"/>
              </a:buClr>
              <a:buSzPts val="2000"/>
              <a:buFont typeface="Inter"/>
              <a:buChar char="–"/>
              <a:defRPr sz="200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253278"/>
              </a:buClr>
              <a:buSzPts val="2000"/>
              <a:buFont typeface="Inter"/>
              <a:buChar char="»"/>
              <a:defRPr sz="200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253278"/>
              </a:buClr>
              <a:buSzPts val="2000"/>
              <a:buFont typeface="Inter"/>
              <a:buChar char="•"/>
              <a:defRPr sz="200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253278"/>
              </a:buClr>
              <a:buSzPts val="2000"/>
              <a:buFont typeface="Inter"/>
              <a:buChar char="•"/>
              <a:defRPr sz="200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253278"/>
              </a:buClr>
              <a:buSzPts val="2000"/>
              <a:buFont typeface="Inter"/>
              <a:buChar char="•"/>
              <a:defRPr sz="200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253278"/>
              </a:buClr>
              <a:buSzPts val="2000"/>
              <a:buFont typeface="Inter"/>
              <a:buChar char="•"/>
              <a:defRPr sz="200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FE5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300" y="3065150"/>
            <a:ext cx="4238074" cy="41111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6460330" y="5143500"/>
            <a:ext cx="10222200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2532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THE IMPACT OF BIG MARKET STATUS</a:t>
            </a:r>
            <a:endParaRPr sz="5400"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6460330" y="3643410"/>
            <a:ext cx="1042080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NBA BETTING ODDS</a:t>
            </a:r>
            <a:endParaRPr sz="8000"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15270480" y="403013"/>
            <a:ext cx="2165776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PHAM DUY ANH VU</a:t>
            </a:r>
            <a:endParaRPr sz="1600" dirty="0"/>
          </a:p>
        </p:txBody>
      </p:sp>
      <p:sp>
        <p:nvSpPr>
          <p:cNvPr id="60" name="Google Shape;60;p7"/>
          <p:cNvSpPr txBox="1"/>
          <p:nvPr/>
        </p:nvSpPr>
        <p:spPr>
          <a:xfrm>
            <a:off x="688528" y="403853"/>
            <a:ext cx="5229854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78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FC8D6-A801-7469-1658-9C21F5F7CD50}"/>
              </a:ext>
            </a:extLst>
          </p:cNvPr>
          <p:cNvSpPr txBox="1"/>
          <p:nvPr/>
        </p:nvSpPr>
        <p:spPr>
          <a:xfrm>
            <a:off x="7405327" y="2314120"/>
            <a:ext cx="3474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i="0" u="none" strike="noStrike" cap="none" dirty="0">
                <a:solidFill>
                  <a:srgbClr val="F8EFE5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EDA</a:t>
            </a:r>
            <a:endParaRPr lang="en-US" sz="1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CE772-F206-7F4B-20CB-18364818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50" y="1219775"/>
            <a:ext cx="5100085" cy="3943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8CDC9-F88E-37F1-201F-A77A89B7D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3839" y="1257499"/>
            <a:ext cx="5101386" cy="3900183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EE8040-2945-2F97-369E-D4E5365A5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04" y="5513391"/>
            <a:ext cx="5097866" cy="3923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A3FCD2-4F79-E1A7-A8AF-B4471275B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449" y="5499209"/>
            <a:ext cx="5100086" cy="3937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8D7089-3B83-1E8A-080D-E94957054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27904" y="5513391"/>
            <a:ext cx="5107321" cy="3923725"/>
          </a:xfrm>
          <a:prstGeom prst="rect">
            <a:avLst/>
          </a:prstGeom>
        </p:spPr>
      </p:pic>
      <p:sp>
        <p:nvSpPr>
          <p:cNvPr id="15" name="Google Shape;166;p13">
            <a:extLst>
              <a:ext uri="{FF2B5EF4-FFF2-40B4-BE49-F238E27FC236}">
                <a16:creationId xmlns:a16="http://schemas.microsoft.com/office/drawing/2014/main" id="{76395715-935C-2F20-27BD-DBC33D813D58}"/>
              </a:ext>
            </a:extLst>
          </p:cNvPr>
          <p:cNvSpPr txBox="1"/>
          <p:nvPr/>
        </p:nvSpPr>
        <p:spPr>
          <a:xfrm>
            <a:off x="15819120" y="403013"/>
            <a:ext cx="161713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FDFC"/>
                </a:solidFill>
                <a:latin typeface="Inter"/>
                <a:ea typeface="Inter"/>
                <a:cs typeface="Inter"/>
                <a:sym typeface="Inter"/>
              </a:rPr>
              <a:t>PHAM DUY ANH VU</a:t>
            </a:r>
            <a:endParaRPr dirty="0"/>
          </a:p>
        </p:txBody>
      </p:sp>
      <p:sp>
        <p:nvSpPr>
          <p:cNvPr id="16" name="Google Shape;60;p7">
            <a:extLst>
              <a:ext uri="{FF2B5EF4-FFF2-40B4-BE49-F238E27FC236}">
                <a16:creationId xmlns:a16="http://schemas.microsoft.com/office/drawing/2014/main" id="{8956F2AA-4701-CCA6-FBCA-93C382AF313B}"/>
              </a:ext>
            </a:extLst>
          </p:cNvPr>
          <p:cNvSpPr txBox="1"/>
          <p:nvPr/>
        </p:nvSpPr>
        <p:spPr>
          <a:xfrm>
            <a:off x="688528" y="403853"/>
            <a:ext cx="522985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FE5"/>
        </a:solidFill>
        <a:effectLst/>
      </p:bgPr>
    </p:bg>
    <p:spTree>
      <p:nvGrpSpPr>
        <p:cNvPr id="1" name="Shape 90">
          <a:extLst>
            <a:ext uri="{FF2B5EF4-FFF2-40B4-BE49-F238E27FC236}">
              <a16:creationId xmlns:a16="http://schemas.microsoft.com/office/drawing/2014/main" id="{5036449D-62CE-E1F0-C750-71B348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>
            <a:extLst>
              <a:ext uri="{FF2B5EF4-FFF2-40B4-BE49-F238E27FC236}">
                <a16:creationId xmlns:a16="http://schemas.microsoft.com/office/drawing/2014/main" id="{3B628A3E-3305-7CCA-3E39-7A61AB99EBFB}"/>
              </a:ext>
            </a:extLst>
          </p:cNvPr>
          <p:cNvSpPr txBox="1"/>
          <p:nvPr/>
        </p:nvSpPr>
        <p:spPr>
          <a:xfrm>
            <a:off x="12569633" y="4118470"/>
            <a:ext cx="470441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cap="none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Linear regression: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Mean absolute error: 83.2969</a:t>
            </a:r>
          </a:p>
          <a:p>
            <a:pPr marL="342900" lvl="1" indent="-342900" algn="just">
              <a:buFontTx/>
              <a:buChar char="-"/>
            </a:pPr>
            <a:r>
              <a:rPr lang="en-US" sz="2800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R2 score: 0.9072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800" dirty="0">
              <a:solidFill>
                <a:srgbClr val="253278"/>
              </a:solidFill>
              <a:latin typeface="Inter"/>
              <a:ea typeface="Inter"/>
              <a:cs typeface="Inter"/>
              <a:sym typeface="Inter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253278"/>
              </a:solidFill>
              <a:latin typeface="Inter"/>
              <a:ea typeface="Inter"/>
              <a:sym typeface="Inter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ANOVA Test: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F-statistic: 36.3497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P-value: 4.948</a:t>
            </a:r>
            <a:endParaRPr lang="en-US" sz="2800" dirty="0"/>
          </a:p>
        </p:txBody>
      </p:sp>
      <p:sp>
        <p:nvSpPr>
          <p:cNvPr id="93" name="Google Shape;93;p10">
            <a:extLst>
              <a:ext uri="{FF2B5EF4-FFF2-40B4-BE49-F238E27FC236}">
                <a16:creationId xmlns:a16="http://schemas.microsoft.com/office/drawing/2014/main" id="{BD31F76B-734A-A134-86EB-9ADF91CD809C}"/>
              </a:ext>
            </a:extLst>
          </p:cNvPr>
          <p:cNvSpPr txBox="1"/>
          <p:nvPr/>
        </p:nvSpPr>
        <p:spPr>
          <a:xfrm>
            <a:off x="1709736" y="1341121"/>
            <a:ext cx="15361921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i="0" u="none" strike="noStrike" cap="none" dirty="0">
                <a:solidFill>
                  <a:srgbClr val="2532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REGRESSION ANALYSIS</a:t>
            </a:r>
            <a:endParaRPr sz="9500"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5" name="Google Shape;78;p8">
            <a:extLst>
              <a:ext uri="{FF2B5EF4-FFF2-40B4-BE49-F238E27FC236}">
                <a16:creationId xmlns:a16="http://schemas.microsoft.com/office/drawing/2014/main" id="{5D6B3D43-7E19-9A1A-3830-4A12904F72AC}"/>
              </a:ext>
            </a:extLst>
          </p:cNvPr>
          <p:cNvSpPr txBox="1"/>
          <p:nvPr/>
        </p:nvSpPr>
        <p:spPr>
          <a:xfrm>
            <a:off x="15422880" y="403013"/>
            <a:ext cx="201337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PHAM DUY ANH VU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2DE358-F080-19F9-320D-7B8270CF2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57" y="3169048"/>
            <a:ext cx="10751324" cy="5776831"/>
          </a:xfrm>
          <a:prstGeom prst="rect">
            <a:avLst/>
          </a:prstGeom>
        </p:spPr>
      </p:pic>
      <p:sp>
        <p:nvSpPr>
          <p:cNvPr id="4" name="Google Shape;60;p7">
            <a:extLst>
              <a:ext uri="{FF2B5EF4-FFF2-40B4-BE49-F238E27FC236}">
                <a16:creationId xmlns:a16="http://schemas.microsoft.com/office/drawing/2014/main" id="{453ED02D-99A1-85D3-0EDF-F2F71B07745E}"/>
              </a:ext>
            </a:extLst>
          </p:cNvPr>
          <p:cNvSpPr txBox="1"/>
          <p:nvPr/>
        </p:nvSpPr>
        <p:spPr>
          <a:xfrm>
            <a:off x="688528" y="403853"/>
            <a:ext cx="522985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792820630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7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/>
        </p:nvSpPr>
        <p:spPr>
          <a:xfrm>
            <a:off x="1028700" y="3635738"/>
            <a:ext cx="162306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i="0" u="none" strike="noStrike" cap="none" dirty="0">
                <a:solidFill>
                  <a:srgbClr val="F8EFE5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THANK YOU!</a:t>
            </a:r>
            <a:endParaRPr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8EFE5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9"/>
          <p:cNvGrpSpPr/>
          <p:nvPr/>
        </p:nvGrpSpPr>
        <p:grpSpPr>
          <a:xfrm>
            <a:off x="774218" y="2177400"/>
            <a:ext cx="5097641" cy="7508818"/>
            <a:chOff x="0" y="-28575"/>
            <a:chExt cx="1342589" cy="1977631"/>
          </a:xfrm>
        </p:grpSpPr>
        <p:sp>
          <p:nvSpPr>
            <p:cNvPr id="238" name="Google Shape;238;p19"/>
            <p:cNvSpPr/>
            <p:nvPr/>
          </p:nvSpPr>
          <p:spPr>
            <a:xfrm>
              <a:off x="0" y="0"/>
              <a:ext cx="1342589" cy="1949056"/>
            </a:xfrm>
            <a:custGeom>
              <a:avLst/>
              <a:gdLst/>
              <a:ahLst/>
              <a:cxnLst/>
              <a:rect l="l" t="t" r="r" b="b"/>
              <a:pathLst>
                <a:path w="1342589" h="1949056" extrusionOk="0">
                  <a:moveTo>
                    <a:pt x="36449" y="0"/>
                  </a:moveTo>
                  <a:lnTo>
                    <a:pt x="1306139" y="0"/>
                  </a:lnTo>
                  <a:cubicBezTo>
                    <a:pt x="1315806" y="0"/>
                    <a:pt x="1325077" y="3840"/>
                    <a:pt x="1331913" y="10676"/>
                  </a:cubicBezTo>
                  <a:cubicBezTo>
                    <a:pt x="1338748" y="17511"/>
                    <a:pt x="1342589" y="26782"/>
                    <a:pt x="1342589" y="36449"/>
                  </a:cubicBezTo>
                  <a:lnTo>
                    <a:pt x="1342589" y="1912607"/>
                  </a:lnTo>
                  <a:cubicBezTo>
                    <a:pt x="1342589" y="1932737"/>
                    <a:pt x="1326270" y="1949056"/>
                    <a:pt x="1306139" y="1949056"/>
                  </a:cubicBezTo>
                  <a:lnTo>
                    <a:pt x="36449" y="1949056"/>
                  </a:lnTo>
                  <a:cubicBezTo>
                    <a:pt x="16319" y="1949056"/>
                    <a:pt x="0" y="1932737"/>
                    <a:pt x="0" y="1912607"/>
                  </a:cubicBezTo>
                  <a:lnTo>
                    <a:pt x="0" y="36449"/>
                  </a:lnTo>
                  <a:cubicBezTo>
                    <a:pt x="0" y="16319"/>
                    <a:pt x="16319" y="0"/>
                    <a:pt x="364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 cmpd="sng">
              <a:solidFill>
                <a:srgbClr val="2532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0" y="-28575"/>
              <a:ext cx="1342589" cy="197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6109984" y="2177400"/>
            <a:ext cx="11512980" cy="7508818"/>
            <a:chOff x="0" y="-28575"/>
            <a:chExt cx="3032225" cy="1977631"/>
          </a:xfrm>
        </p:grpSpPr>
        <p:sp>
          <p:nvSpPr>
            <p:cNvPr id="241" name="Google Shape;241;p19"/>
            <p:cNvSpPr/>
            <p:nvPr/>
          </p:nvSpPr>
          <p:spPr>
            <a:xfrm>
              <a:off x="0" y="0"/>
              <a:ext cx="3032225" cy="1949056"/>
            </a:xfrm>
            <a:custGeom>
              <a:avLst/>
              <a:gdLst/>
              <a:ahLst/>
              <a:cxnLst/>
              <a:rect l="l" t="t" r="r" b="b"/>
              <a:pathLst>
                <a:path w="3032225" h="1949056" extrusionOk="0">
                  <a:moveTo>
                    <a:pt x="16139" y="0"/>
                  </a:moveTo>
                  <a:lnTo>
                    <a:pt x="3016086" y="0"/>
                  </a:lnTo>
                  <a:cubicBezTo>
                    <a:pt x="3020366" y="0"/>
                    <a:pt x="3024471" y="1700"/>
                    <a:pt x="3027498" y="4727"/>
                  </a:cubicBezTo>
                  <a:cubicBezTo>
                    <a:pt x="3030525" y="7754"/>
                    <a:pt x="3032225" y="11859"/>
                    <a:pt x="3032225" y="16139"/>
                  </a:cubicBezTo>
                  <a:lnTo>
                    <a:pt x="3032225" y="1932917"/>
                  </a:lnTo>
                  <a:cubicBezTo>
                    <a:pt x="3032225" y="1937197"/>
                    <a:pt x="3030525" y="1941302"/>
                    <a:pt x="3027498" y="1944329"/>
                  </a:cubicBezTo>
                  <a:cubicBezTo>
                    <a:pt x="3024471" y="1947356"/>
                    <a:pt x="3020366" y="1949056"/>
                    <a:pt x="3016086" y="1949056"/>
                  </a:cubicBezTo>
                  <a:lnTo>
                    <a:pt x="16139" y="1949056"/>
                  </a:lnTo>
                  <a:cubicBezTo>
                    <a:pt x="11859" y="1949056"/>
                    <a:pt x="7754" y="1947356"/>
                    <a:pt x="4727" y="1944329"/>
                  </a:cubicBezTo>
                  <a:cubicBezTo>
                    <a:pt x="1700" y="1941302"/>
                    <a:pt x="0" y="1937197"/>
                    <a:pt x="0" y="1932917"/>
                  </a:cubicBezTo>
                  <a:lnTo>
                    <a:pt x="0" y="16139"/>
                  </a:lnTo>
                  <a:cubicBezTo>
                    <a:pt x="0" y="11859"/>
                    <a:pt x="1700" y="7754"/>
                    <a:pt x="4727" y="4727"/>
                  </a:cubicBezTo>
                  <a:cubicBezTo>
                    <a:pt x="7754" y="1700"/>
                    <a:pt x="11859" y="0"/>
                    <a:pt x="161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 cmpd="sng">
              <a:solidFill>
                <a:srgbClr val="2532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0" y="-28575"/>
              <a:ext cx="3032225" cy="197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19"/>
          <p:cNvGrpSpPr/>
          <p:nvPr/>
        </p:nvGrpSpPr>
        <p:grpSpPr>
          <a:xfrm>
            <a:off x="1139005" y="2458118"/>
            <a:ext cx="4368067" cy="755733"/>
            <a:chOff x="0" y="-28575"/>
            <a:chExt cx="1150437" cy="199041"/>
          </a:xfrm>
        </p:grpSpPr>
        <p:sp>
          <p:nvSpPr>
            <p:cNvPr id="244" name="Google Shape;244;p19"/>
            <p:cNvSpPr/>
            <p:nvPr/>
          </p:nvSpPr>
          <p:spPr>
            <a:xfrm>
              <a:off x="0" y="0"/>
              <a:ext cx="1150437" cy="170466"/>
            </a:xfrm>
            <a:custGeom>
              <a:avLst/>
              <a:gdLst/>
              <a:ahLst/>
              <a:cxnLst/>
              <a:rect l="l" t="t" r="r" b="b"/>
              <a:pathLst>
                <a:path w="1150437" h="170466" extrusionOk="0">
                  <a:moveTo>
                    <a:pt x="31903" y="0"/>
                  </a:moveTo>
                  <a:lnTo>
                    <a:pt x="1118534" y="0"/>
                  </a:lnTo>
                  <a:cubicBezTo>
                    <a:pt x="1126995" y="0"/>
                    <a:pt x="1135110" y="3361"/>
                    <a:pt x="1141093" y="9344"/>
                  </a:cubicBezTo>
                  <a:cubicBezTo>
                    <a:pt x="1147076" y="15327"/>
                    <a:pt x="1150437" y="23442"/>
                    <a:pt x="1150437" y="31903"/>
                  </a:cubicBezTo>
                  <a:lnTo>
                    <a:pt x="1150437" y="138563"/>
                  </a:lnTo>
                  <a:cubicBezTo>
                    <a:pt x="1150437" y="147024"/>
                    <a:pt x="1147076" y="155139"/>
                    <a:pt x="1141093" y="161122"/>
                  </a:cubicBezTo>
                  <a:cubicBezTo>
                    <a:pt x="1135110" y="167104"/>
                    <a:pt x="1126995" y="170466"/>
                    <a:pt x="1118534" y="170466"/>
                  </a:cubicBezTo>
                  <a:lnTo>
                    <a:pt x="31903" y="170466"/>
                  </a:lnTo>
                  <a:cubicBezTo>
                    <a:pt x="23442" y="170466"/>
                    <a:pt x="15327" y="167104"/>
                    <a:pt x="9344" y="161122"/>
                  </a:cubicBezTo>
                  <a:cubicBezTo>
                    <a:pt x="3361" y="155139"/>
                    <a:pt x="0" y="147024"/>
                    <a:pt x="0" y="138563"/>
                  </a:cubicBezTo>
                  <a:lnTo>
                    <a:pt x="0" y="31903"/>
                  </a:lnTo>
                  <a:cubicBezTo>
                    <a:pt x="0" y="23442"/>
                    <a:pt x="3361" y="15327"/>
                    <a:pt x="9344" y="9344"/>
                  </a:cubicBezTo>
                  <a:cubicBezTo>
                    <a:pt x="15327" y="3361"/>
                    <a:pt x="23442" y="0"/>
                    <a:pt x="31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25327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0" y="-28575"/>
              <a:ext cx="1150437" cy="199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9682440" y="2458118"/>
            <a:ext cx="4368067" cy="755733"/>
            <a:chOff x="0" y="-28575"/>
            <a:chExt cx="1150437" cy="199041"/>
          </a:xfrm>
        </p:grpSpPr>
        <p:sp>
          <p:nvSpPr>
            <p:cNvPr id="247" name="Google Shape;247;p19"/>
            <p:cNvSpPr/>
            <p:nvPr/>
          </p:nvSpPr>
          <p:spPr>
            <a:xfrm>
              <a:off x="0" y="0"/>
              <a:ext cx="1150437" cy="170466"/>
            </a:xfrm>
            <a:custGeom>
              <a:avLst/>
              <a:gdLst/>
              <a:ahLst/>
              <a:cxnLst/>
              <a:rect l="l" t="t" r="r" b="b"/>
              <a:pathLst>
                <a:path w="1150437" h="170466" extrusionOk="0">
                  <a:moveTo>
                    <a:pt x="31903" y="0"/>
                  </a:moveTo>
                  <a:lnTo>
                    <a:pt x="1118534" y="0"/>
                  </a:lnTo>
                  <a:cubicBezTo>
                    <a:pt x="1126995" y="0"/>
                    <a:pt x="1135110" y="3361"/>
                    <a:pt x="1141093" y="9344"/>
                  </a:cubicBezTo>
                  <a:cubicBezTo>
                    <a:pt x="1147076" y="15327"/>
                    <a:pt x="1150437" y="23442"/>
                    <a:pt x="1150437" y="31903"/>
                  </a:cubicBezTo>
                  <a:lnTo>
                    <a:pt x="1150437" y="138563"/>
                  </a:lnTo>
                  <a:cubicBezTo>
                    <a:pt x="1150437" y="147024"/>
                    <a:pt x="1147076" y="155139"/>
                    <a:pt x="1141093" y="161122"/>
                  </a:cubicBezTo>
                  <a:cubicBezTo>
                    <a:pt x="1135110" y="167104"/>
                    <a:pt x="1126995" y="170466"/>
                    <a:pt x="1118534" y="170466"/>
                  </a:cubicBezTo>
                  <a:lnTo>
                    <a:pt x="31903" y="170466"/>
                  </a:lnTo>
                  <a:cubicBezTo>
                    <a:pt x="23442" y="170466"/>
                    <a:pt x="15327" y="167104"/>
                    <a:pt x="9344" y="161122"/>
                  </a:cubicBezTo>
                  <a:cubicBezTo>
                    <a:pt x="3361" y="155139"/>
                    <a:pt x="0" y="147024"/>
                    <a:pt x="0" y="138563"/>
                  </a:cubicBezTo>
                  <a:lnTo>
                    <a:pt x="0" y="31903"/>
                  </a:lnTo>
                  <a:cubicBezTo>
                    <a:pt x="0" y="23442"/>
                    <a:pt x="3361" y="15327"/>
                    <a:pt x="9344" y="9344"/>
                  </a:cubicBezTo>
                  <a:cubicBezTo>
                    <a:pt x="15327" y="3361"/>
                    <a:pt x="23442" y="0"/>
                    <a:pt x="31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25327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0" y="-28575"/>
              <a:ext cx="1150437" cy="199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1139005" y="7092517"/>
            <a:ext cx="4368067" cy="755733"/>
            <a:chOff x="0" y="-28575"/>
            <a:chExt cx="1150437" cy="199041"/>
          </a:xfrm>
        </p:grpSpPr>
        <p:sp>
          <p:nvSpPr>
            <p:cNvPr id="250" name="Google Shape;250;p19"/>
            <p:cNvSpPr/>
            <p:nvPr/>
          </p:nvSpPr>
          <p:spPr>
            <a:xfrm>
              <a:off x="0" y="0"/>
              <a:ext cx="1150437" cy="170466"/>
            </a:xfrm>
            <a:custGeom>
              <a:avLst/>
              <a:gdLst/>
              <a:ahLst/>
              <a:cxnLst/>
              <a:rect l="l" t="t" r="r" b="b"/>
              <a:pathLst>
                <a:path w="1150437" h="170466" extrusionOk="0">
                  <a:moveTo>
                    <a:pt x="31903" y="0"/>
                  </a:moveTo>
                  <a:lnTo>
                    <a:pt x="1118534" y="0"/>
                  </a:lnTo>
                  <a:cubicBezTo>
                    <a:pt x="1126995" y="0"/>
                    <a:pt x="1135110" y="3361"/>
                    <a:pt x="1141093" y="9344"/>
                  </a:cubicBezTo>
                  <a:cubicBezTo>
                    <a:pt x="1147076" y="15327"/>
                    <a:pt x="1150437" y="23442"/>
                    <a:pt x="1150437" y="31903"/>
                  </a:cubicBezTo>
                  <a:lnTo>
                    <a:pt x="1150437" y="138563"/>
                  </a:lnTo>
                  <a:cubicBezTo>
                    <a:pt x="1150437" y="147024"/>
                    <a:pt x="1147076" y="155139"/>
                    <a:pt x="1141093" y="161122"/>
                  </a:cubicBezTo>
                  <a:cubicBezTo>
                    <a:pt x="1135110" y="167104"/>
                    <a:pt x="1126995" y="170466"/>
                    <a:pt x="1118534" y="170466"/>
                  </a:cubicBezTo>
                  <a:lnTo>
                    <a:pt x="31903" y="170466"/>
                  </a:lnTo>
                  <a:cubicBezTo>
                    <a:pt x="23442" y="170466"/>
                    <a:pt x="15327" y="167104"/>
                    <a:pt x="9344" y="161122"/>
                  </a:cubicBezTo>
                  <a:cubicBezTo>
                    <a:pt x="3361" y="155139"/>
                    <a:pt x="0" y="147024"/>
                    <a:pt x="0" y="138563"/>
                  </a:cubicBezTo>
                  <a:lnTo>
                    <a:pt x="0" y="31903"/>
                  </a:lnTo>
                  <a:cubicBezTo>
                    <a:pt x="0" y="23442"/>
                    <a:pt x="3361" y="15327"/>
                    <a:pt x="9344" y="9344"/>
                  </a:cubicBezTo>
                  <a:cubicBezTo>
                    <a:pt x="15327" y="3361"/>
                    <a:pt x="23442" y="0"/>
                    <a:pt x="31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25327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0" y="-28575"/>
              <a:ext cx="1150437" cy="199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3446451" y="8173666"/>
            <a:ext cx="754204" cy="780719"/>
            <a:chOff x="0" y="-28575"/>
            <a:chExt cx="812800" cy="841375"/>
          </a:xfrm>
        </p:grpSpPr>
        <p:sp>
          <p:nvSpPr>
            <p:cNvPr id="253" name="Google Shape;253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8EFE5"/>
            </a:solidFill>
            <a:ln w="38100" cap="rnd" cmpd="sng">
              <a:solidFill>
                <a:srgbClr val="2532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19"/>
          <p:cNvGrpSpPr/>
          <p:nvPr/>
        </p:nvGrpSpPr>
        <p:grpSpPr>
          <a:xfrm>
            <a:off x="2445421" y="8173666"/>
            <a:ext cx="754204" cy="780719"/>
            <a:chOff x="0" y="-28575"/>
            <a:chExt cx="812800" cy="841375"/>
          </a:xfrm>
        </p:grpSpPr>
        <p:sp>
          <p:nvSpPr>
            <p:cNvPr id="256" name="Google Shape;256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253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19"/>
          <p:cNvSpPr txBox="1"/>
          <p:nvPr/>
        </p:nvSpPr>
        <p:spPr>
          <a:xfrm>
            <a:off x="1232396" y="3445771"/>
            <a:ext cx="4181285" cy="51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This presentation template</a:t>
            </a:r>
            <a:endParaRPr/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uses the following free fonts: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1175455" y="6538581"/>
            <a:ext cx="4368067" cy="26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You can find these fonts online too.</a:t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1681447" y="5162036"/>
            <a:ext cx="3283183" cy="59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2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6" b="1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INTER</a:t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4210005" y="1446041"/>
            <a:ext cx="9867990" cy="32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2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0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Use these design resources in your Canva Presentation.</a:t>
            </a:r>
            <a:endParaRPr/>
          </a:p>
        </p:txBody>
      </p:sp>
      <p:sp>
        <p:nvSpPr>
          <p:cNvPr id="262" name="Google Shape;262;p19"/>
          <p:cNvSpPr txBox="1"/>
          <p:nvPr/>
        </p:nvSpPr>
        <p:spPr>
          <a:xfrm>
            <a:off x="11706206" y="9906311"/>
            <a:ext cx="5916757" cy="18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r" rtl="0">
              <a:lnSpc>
                <a:spcPct val="12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DON'T FORGET TO DELETE THIS PAGE BEFORE PRESENTING. 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5469973" y="562949"/>
            <a:ext cx="7348055" cy="857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Resource Page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1747770" y="2693383"/>
            <a:ext cx="3150536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FONTS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10291206" y="2693383"/>
            <a:ext cx="3150536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DESIGN ELEMENTS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1747770" y="7296522"/>
            <a:ext cx="3150536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COLORS</a:t>
            </a:r>
            <a:endParaRPr/>
          </a:p>
        </p:txBody>
      </p:sp>
      <p:sp>
        <p:nvSpPr>
          <p:cNvPr id="267" name="Google Shape;267;p19"/>
          <p:cNvSpPr txBox="1"/>
          <p:nvPr/>
        </p:nvSpPr>
        <p:spPr>
          <a:xfrm>
            <a:off x="3212867" y="9087358"/>
            <a:ext cx="1221374" cy="17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#F8EFE5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2211836" y="9087358"/>
            <a:ext cx="1221374" cy="17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#253278</a:t>
            </a: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>
            <a:off x="6712288" y="3710312"/>
            <a:ext cx="10308370" cy="4720903"/>
            <a:chOff x="0" y="0"/>
            <a:chExt cx="13744493" cy="6294537"/>
          </a:xfrm>
        </p:grpSpPr>
        <p:sp>
          <p:nvSpPr>
            <p:cNvPr id="270" name="Google Shape;270;p19"/>
            <p:cNvSpPr/>
            <p:nvPr/>
          </p:nvSpPr>
          <p:spPr>
            <a:xfrm>
              <a:off x="11214879" y="1830530"/>
              <a:ext cx="966416" cy="831118"/>
            </a:xfrm>
            <a:custGeom>
              <a:avLst/>
              <a:gdLst/>
              <a:ahLst/>
              <a:cxnLst/>
              <a:rect l="l" t="t" r="r" b="b"/>
              <a:pathLst>
                <a:path w="966416" h="831118" extrusionOk="0">
                  <a:moveTo>
                    <a:pt x="0" y="0"/>
                  </a:moveTo>
                  <a:lnTo>
                    <a:pt x="966417" y="0"/>
                  </a:lnTo>
                  <a:lnTo>
                    <a:pt x="966417" y="831118"/>
                  </a:lnTo>
                  <a:lnTo>
                    <a:pt x="0" y="831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2981936" y="3436603"/>
              <a:ext cx="686872" cy="949194"/>
            </a:xfrm>
            <a:custGeom>
              <a:avLst/>
              <a:gdLst/>
              <a:ahLst/>
              <a:cxnLst/>
              <a:rect l="l" t="t" r="r" b="b"/>
              <a:pathLst>
                <a:path w="686872" h="949194" extrusionOk="0">
                  <a:moveTo>
                    <a:pt x="0" y="0"/>
                  </a:moveTo>
                  <a:lnTo>
                    <a:pt x="686872" y="0"/>
                  </a:lnTo>
                  <a:lnTo>
                    <a:pt x="686872" y="949194"/>
                  </a:lnTo>
                  <a:lnTo>
                    <a:pt x="0" y="9491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1415585" y="3537730"/>
              <a:ext cx="565892" cy="848067"/>
            </a:xfrm>
            <a:custGeom>
              <a:avLst/>
              <a:gdLst/>
              <a:ahLst/>
              <a:cxnLst/>
              <a:rect l="l" t="t" r="r" b="b"/>
              <a:pathLst>
                <a:path w="565892" h="848067" extrusionOk="0">
                  <a:moveTo>
                    <a:pt x="0" y="0"/>
                  </a:moveTo>
                  <a:lnTo>
                    <a:pt x="565893" y="0"/>
                  </a:lnTo>
                  <a:lnTo>
                    <a:pt x="565893" y="848067"/>
                  </a:lnTo>
                  <a:lnTo>
                    <a:pt x="0" y="8480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2805988" y="5240826"/>
              <a:ext cx="938505" cy="848067"/>
            </a:xfrm>
            <a:custGeom>
              <a:avLst/>
              <a:gdLst/>
              <a:ahLst/>
              <a:cxnLst/>
              <a:rect l="l" t="t" r="r" b="b"/>
              <a:pathLst>
                <a:path w="938505" h="848067" extrusionOk="0">
                  <a:moveTo>
                    <a:pt x="0" y="0"/>
                  </a:moveTo>
                  <a:lnTo>
                    <a:pt x="938505" y="0"/>
                  </a:lnTo>
                  <a:lnTo>
                    <a:pt x="938505" y="848068"/>
                  </a:lnTo>
                  <a:lnTo>
                    <a:pt x="0" y="8480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2805988" y="50563"/>
              <a:ext cx="848067" cy="848067"/>
            </a:xfrm>
            <a:custGeom>
              <a:avLst/>
              <a:gdLst/>
              <a:ahLst/>
              <a:cxnLst/>
              <a:rect l="l" t="t" r="r" b="b"/>
              <a:pathLst>
                <a:path w="848067" h="848067" extrusionOk="0">
                  <a:moveTo>
                    <a:pt x="0" y="0"/>
                  </a:moveTo>
                  <a:lnTo>
                    <a:pt x="848068" y="0"/>
                  </a:lnTo>
                  <a:lnTo>
                    <a:pt x="848068" y="848068"/>
                  </a:lnTo>
                  <a:lnTo>
                    <a:pt x="0" y="8480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1107396" y="59038"/>
              <a:ext cx="1160275" cy="713042"/>
            </a:xfrm>
            <a:custGeom>
              <a:avLst/>
              <a:gdLst/>
              <a:ahLst/>
              <a:cxnLst/>
              <a:rect l="l" t="t" r="r" b="b"/>
              <a:pathLst>
                <a:path w="1160275" h="713042" extrusionOk="0">
                  <a:moveTo>
                    <a:pt x="0" y="0"/>
                  </a:moveTo>
                  <a:lnTo>
                    <a:pt x="1160274" y="0"/>
                  </a:lnTo>
                  <a:lnTo>
                    <a:pt x="1160274" y="713042"/>
                  </a:lnTo>
                  <a:lnTo>
                    <a:pt x="0" y="71304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2719613" y="1830530"/>
              <a:ext cx="949194" cy="949194"/>
            </a:xfrm>
            <a:custGeom>
              <a:avLst/>
              <a:gdLst/>
              <a:ahLst/>
              <a:cxnLst/>
              <a:rect l="l" t="t" r="r" b="b"/>
              <a:pathLst>
                <a:path w="949194" h="949194" extrusionOk="0">
                  <a:moveTo>
                    <a:pt x="0" y="0"/>
                  </a:moveTo>
                  <a:lnTo>
                    <a:pt x="949195" y="0"/>
                  </a:lnTo>
                  <a:lnTo>
                    <a:pt x="949195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1320493" y="5261878"/>
              <a:ext cx="660984" cy="949194"/>
            </a:xfrm>
            <a:custGeom>
              <a:avLst/>
              <a:gdLst/>
              <a:ahLst/>
              <a:cxnLst/>
              <a:rect l="l" t="t" r="r" b="b"/>
              <a:pathLst>
                <a:path w="660984" h="949194" extrusionOk="0">
                  <a:moveTo>
                    <a:pt x="0" y="0"/>
                  </a:moveTo>
                  <a:lnTo>
                    <a:pt x="660985" y="0"/>
                  </a:lnTo>
                  <a:lnTo>
                    <a:pt x="660985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6792616" y="9326"/>
              <a:ext cx="833565" cy="949194"/>
            </a:xfrm>
            <a:custGeom>
              <a:avLst/>
              <a:gdLst/>
              <a:ahLst/>
              <a:cxnLst/>
              <a:rect l="l" t="t" r="r" b="b"/>
              <a:pathLst>
                <a:path w="833565" h="949194" extrusionOk="0">
                  <a:moveTo>
                    <a:pt x="0" y="0"/>
                  </a:moveTo>
                  <a:lnTo>
                    <a:pt x="833565" y="0"/>
                  </a:lnTo>
                  <a:lnTo>
                    <a:pt x="833565" y="949194"/>
                  </a:lnTo>
                  <a:lnTo>
                    <a:pt x="0" y="9491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9546278" y="181541"/>
              <a:ext cx="1100526" cy="654313"/>
            </a:xfrm>
            <a:custGeom>
              <a:avLst/>
              <a:gdLst/>
              <a:ahLst/>
              <a:cxnLst/>
              <a:rect l="l" t="t" r="r" b="b"/>
              <a:pathLst>
                <a:path w="1100526" h="654313" extrusionOk="0">
                  <a:moveTo>
                    <a:pt x="0" y="0"/>
                  </a:moveTo>
                  <a:lnTo>
                    <a:pt x="1100526" y="0"/>
                  </a:lnTo>
                  <a:lnTo>
                    <a:pt x="1100526" y="654313"/>
                  </a:lnTo>
                  <a:lnTo>
                    <a:pt x="0" y="65431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320280" y="59889"/>
              <a:ext cx="848067" cy="848067"/>
            </a:xfrm>
            <a:custGeom>
              <a:avLst/>
              <a:gdLst/>
              <a:ahLst/>
              <a:cxnLst/>
              <a:rect l="l" t="t" r="r" b="b"/>
              <a:pathLst>
                <a:path w="848067" h="848067" extrusionOk="0">
                  <a:moveTo>
                    <a:pt x="0" y="0"/>
                  </a:moveTo>
                  <a:lnTo>
                    <a:pt x="848067" y="0"/>
                  </a:lnTo>
                  <a:lnTo>
                    <a:pt x="848067" y="848068"/>
                  </a:lnTo>
                  <a:lnTo>
                    <a:pt x="0" y="8480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889" y="59889"/>
              <a:ext cx="848067" cy="848067"/>
            </a:xfrm>
            <a:custGeom>
              <a:avLst/>
              <a:gdLst/>
              <a:ahLst/>
              <a:cxnLst/>
              <a:rect l="l" t="t" r="r" b="b"/>
              <a:pathLst>
                <a:path w="848067" h="848067" extrusionOk="0">
                  <a:moveTo>
                    <a:pt x="0" y="0"/>
                  </a:moveTo>
                  <a:lnTo>
                    <a:pt x="848068" y="0"/>
                  </a:lnTo>
                  <a:lnTo>
                    <a:pt x="848068" y="848068"/>
                  </a:lnTo>
                  <a:lnTo>
                    <a:pt x="0" y="8480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345042" y="34740"/>
              <a:ext cx="941146" cy="898366"/>
            </a:xfrm>
            <a:custGeom>
              <a:avLst/>
              <a:gdLst/>
              <a:ahLst/>
              <a:cxnLst/>
              <a:rect l="l" t="t" r="r" b="b"/>
              <a:pathLst>
                <a:path w="941146" h="898366" extrusionOk="0">
                  <a:moveTo>
                    <a:pt x="0" y="0"/>
                  </a:moveTo>
                  <a:lnTo>
                    <a:pt x="941146" y="0"/>
                  </a:lnTo>
                  <a:lnTo>
                    <a:pt x="941146" y="898366"/>
                  </a:lnTo>
                  <a:lnTo>
                    <a:pt x="0" y="8983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652851" y="9326"/>
              <a:ext cx="942291" cy="949194"/>
            </a:xfrm>
            <a:custGeom>
              <a:avLst/>
              <a:gdLst/>
              <a:ahLst/>
              <a:cxnLst/>
              <a:rect l="l" t="t" r="r" b="b"/>
              <a:pathLst>
                <a:path w="942291" h="949194" extrusionOk="0">
                  <a:moveTo>
                    <a:pt x="0" y="0"/>
                  </a:moveTo>
                  <a:lnTo>
                    <a:pt x="942291" y="0"/>
                  </a:lnTo>
                  <a:lnTo>
                    <a:pt x="942291" y="949194"/>
                  </a:lnTo>
                  <a:lnTo>
                    <a:pt x="0" y="9491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070056" y="0"/>
              <a:ext cx="785987" cy="958520"/>
            </a:xfrm>
            <a:custGeom>
              <a:avLst/>
              <a:gdLst/>
              <a:ahLst/>
              <a:cxnLst/>
              <a:rect l="l" t="t" r="r" b="b"/>
              <a:pathLst>
                <a:path w="785987" h="958520" extrusionOk="0">
                  <a:moveTo>
                    <a:pt x="0" y="0"/>
                  </a:moveTo>
                  <a:lnTo>
                    <a:pt x="785986" y="0"/>
                  </a:lnTo>
                  <a:lnTo>
                    <a:pt x="785986" y="958520"/>
                  </a:lnTo>
                  <a:lnTo>
                    <a:pt x="0" y="9585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8154932" y="59889"/>
              <a:ext cx="892720" cy="897616"/>
            </a:xfrm>
            <a:custGeom>
              <a:avLst/>
              <a:gdLst/>
              <a:ahLst/>
              <a:cxnLst/>
              <a:rect l="l" t="t" r="r" b="b"/>
              <a:pathLst>
                <a:path w="892720" h="897616" extrusionOk="0">
                  <a:moveTo>
                    <a:pt x="0" y="0"/>
                  </a:moveTo>
                  <a:lnTo>
                    <a:pt x="892720" y="0"/>
                  </a:lnTo>
                  <a:lnTo>
                    <a:pt x="892720" y="897616"/>
                  </a:lnTo>
                  <a:lnTo>
                    <a:pt x="0" y="8976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8059512" y="1753734"/>
              <a:ext cx="766259" cy="949194"/>
            </a:xfrm>
            <a:custGeom>
              <a:avLst/>
              <a:gdLst/>
              <a:ahLst/>
              <a:cxnLst/>
              <a:rect l="l" t="t" r="r" b="b"/>
              <a:pathLst>
                <a:path w="766259" h="949194" extrusionOk="0">
                  <a:moveTo>
                    <a:pt x="0" y="0"/>
                  </a:moveTo>
                  <a:lnTo>
                    <a:pt x="766258" y="0"/>
                  </a:lnTo>
                  <a:lnTo>
                    <a:pt x="766258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408379" y="1753734"/>
              <a:ext cx="1031733" cy="949194"/>
            </a:xfrm>
            <a:custGeom>
              <a:avLst/>
              <a:gdLst/>
              <a:ahLst/>
              <a:cxnLst/>
              <a:rect l="l" t="t" r="r" b="b"/>
              <a:pathLst>
                <a:path w="1031733" h="949194" extrusionOk="0">
                  <a:moveTo>
                    <a:pt x="0" y="0"/>
                  </a:moveTo>
                  <a:lnTo>
                    <a:pt x="1031733" y="0"/>
                  </a:lnTo>
                  <a:lnTo>
                    <a:pt x="1031733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9508894" y="1968989"/>
              <a:ext cx="1084722" cy="623222"/>
            </a:xfrm>
            <a:custGeom>
              <a:avLst/>
              <a:gdLst/>
              <a:ahLst/>
              <a:cxnLst/>
              <a:rect l="l" t="t" r="r" b="b"/>
              <a:pathLst>
                <a:path w="1084722" h="623222" extrusionOk="0">
                  <a:moveTo>
                    <a:pt x="0" y="0"/>
                  </a:moveTo>
                  <a:lnTo>
                    <a:pt x="1084722" y="0"/>
                  </a:lnTo>
                  <a:lnTo>
                    <a:pt x="1084722" y="623222"/>
                  </a:lnTo>
                  <a:lnTo>
                    <a:pt x="0" y="62322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292047" y="1753734"/>
              <a:ext cx="949194" cy="949194"/>
            </a:xfrm>
            <a:custGeom>
              <a:avLst/>
              <a:gdLst/>
              <a:ahLst/>
              <a:cxnLst/>
              <a:rect l="l" t="t" r="r" b="b"/>
              <a:pathLst>
                <a:path w="949194" h="949194" extrusionOk="0">
                  <a:moveTo>
                    <a:pt x="0" y="0"/>
                  </a:moveTo>
                  <a:lnTo>
                    <a:pt x="949194" y="0"/>
                  </a:lnTo>
                  <a:lnTo>
                    <a:pt x="949194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889" y="1753734"/>
              <a:ext cx="1103714" cy="949194"/>
            </a:xfrm>
            <a:custGeom>
              <a:avLst/>
              <a:gdLst/>
              <a:ahLst/>
              <a:cxnLst/>
              <a:rect l="l" t="t" r="r" b="b"/>
              <a:pathLst>
                <a:path w="1103714" h="949194" extrusionOk="0">
                  <a:moveTo>
                    <a:pt x="0" y="0"/>
                  </a:moveTo>
                  <a:lnTo>
                    <a:pt x="1103715" y="0"/>
                  </a:lnTo>
                  <a:lnTo>
                    <a:pt x="1103715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4748432" y="1753734"/>
              <a:ext cx="947469" cy="949194"/>
            </a:xfrm>
            <a:custGeom>
              <a:avLst/>
              <a:gdLst/>
              <a:ahLst/>
              <a:cxnLst/>
              <a:rect l="l" t="t" r="r" b="b"/>
              <a:pathLst>
                <a:path w="947469" h="949194" extrusionOk="0">
                  <a:moveTo>
                    <a:pt x="0" y="0"/>
                  </a:moveTo>
                  <a:lnTo>
                    <a:pt x="947468" y="0"/>
                  </a:lnTo>
                  <a:lnTo>
                    <a:pt x="947468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726728" y="1753734"/>
              <a:ext cx="949194" cy="949194"/>
            </a:xfrm>
            <a:custGeom>
              <a:avLst/>
              <a:gdLst/>
              <a:ahLst/>
              <a:cxnLst/>
              <a:rect l="l" t="t" r="r" b="b"/>
              <a:pathLst>
                <a:path w="949194" h="949194" extrusionOk="0">
                  <a:moveTo>
                    <a:pt x="0" y="0"/>
                  </a:moveTo>
                  <a:lnTo>
                    <a:pt x="949195" y="0"/>
                  </a:lnTo>
                  <a:lnTo>
                    <a:pt x="949195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923841" y="3524236"/>
              <a:ext cx="1040268" cy="820866"/>
            </a:xfrm>
            <a:custGeom>
              <a:avLst/>
              <a:gdLst/>
              <a:ahLst/>
              <a:cxnLst/>
              <a:rect l="l" t="t" r="r" b="b"/>
              <a:pathLst>
                <a:path w="1040268" h="820866" extrusionOk="0">
                  <a:moveTo>
                    <a:pt x="0" y="0"/>
                  </a:moveTo>
                  <a:lnTo>
                    <a:pt x="1040268" y="0"/>
                  </a:lnTo>
                  <a:lnTo>
                    <a:pt x="1040268" y="820866"/>
                  </a:lnTo>
                  <a:lnTo>
                    <a:pt x="0" y="8208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5329397" y="3562814"/>
              <a:ext cx="1072844" cy="645657"/>
            </a:xfrm>
            <a:custGeom>
              <a:avLst/>
              <a:gdLst/>
              <a:ahLst/>
              <a:cxnLst/>
              <a:rect l="l" t="t" r="r" b="b"/>
              <a:pathLst>
                <a:path w="1072844" h="645657" extrusionOk="0">
                  <a:moveTo>
                    <a:pt x="0" y="0"/>
                  </a:moveTo>
                  <a:lnTo>
                    <a:pt x="1072844" y="0"/>
                  </a:lnTo>
                  <a:lnTo>
                    <a:pt x="1072844" y="645657"/>
                  </a:lnTo>
                  <a:lnTo>
                    <a:pt x="0" y="6456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2803422" y="3464186"/>
              <a:ext cx="882797" cy="940966"/>
            </a:xfrm>
            <a:custGeom>
              <a:avLst/>
              <a:gdLst/>
              <a:ahLst/>
              <a:cxnLst/>
              <a:rect l="l" t="t" r="r" b="b"/>
              <a:pathLst>
                <a:path w="882797" h="940966" extrusionOk="0">
                  <a:moveTo>
                    <a:pt x="0" y="0"/>
                  </a:moveTo>
                  <a:lnTo>
                    <a:pt x="882797" y="0"/>
                  </a:lnTo>
                  <a:lnTo>
                    <a:pt x="882797" y="940966"/>
                  </a:lnTo>
                  <a:lnTo>
                    <a:pt x="0" y="9409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4207819" y="3475209"/>
              <a:ext cx="599979" cy="820866"/>
            </a:xfrm>
            <a:custGeom>
              <a:avLst/>
              <a:gdLst/>
              <a:ahLst/>
              <a:cxnLst/>
              <a:rect l="l" t="t" r="r" b="b"/>
              <a:pathLst>
                <a:path w="599979" h="820866" extrusionOk="0">
                  <a:moveTo>
                    <a:pt x="0" y="0"/>
                  </a:moveTo>
                  <a:lnTo>
                    <a:pt x="599978" y="0"/>
                  </a:lnTo>
                  <a:lnTo>
                    <a:pt x="599978" y="820866"/>
                  </a:lnTo>
                  <a:lnTo>
                    <a:pt x="0" y="8208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593085" y="3464186"/>
              <a:ext cx="686050" cy="940966"/>
            </a:xfrm>
            <a:custGeom>
              <a:avLst/>
              <a:gdLst/>
              <a:ahLst/>
              <a:cxnLst/>
              <a:rect l="l" t="t" r="r" b="b"/>
              <a:pathLst>
                <a:path w="686050" h="940966" extrusionOk="0">
                  <a:moveTo>
                    <a:pt x="0" y="0"/>
                  </a:moveTo>
                  <a:lnTo>
                    <a:pt x="686050" y="0"/>
                  </a:lnTo>
                  <a:lnTo>
                    <a:pt x="686050" y="940966"/>
                  </a:lnTo>
                  <a:lnTo>
                    <a:pt x="0" y="9409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9833550" y="3524236"/>
              <a:ext cx="820866" cy="820866"/>
            </a:xfrm>
            <a:custGeom>
              <a:avLst/>
              <a:gdLst/>
              <a:ahLst/>
              <a:cxnLst/>
              <a:rect l="l" t="t" r="r" b="b"/>
              <a:pathLst>
                <a:path w="820866" h="820866" extrusionOk="0">
                  <a:moveTo>
                    <a:pt x="0" y="0"/>
                  </a:moveTo>
                  <a:lnTo>
                    <a:pt x="820866" y="0"/>
                  </a:lnTo>
                  <a:lnTo>
                    <a:pt x="820866" y="820866"/>
                  </a:lnTo>
                  <a:lnTo>
                    <a:pt x="0" y="8208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8489740" y="3524236"/>
              <a:ext cx="820866" cy="820866"/>
            </a:xfrm>
            <a:custGeom>
              <a:avLst/>
              <a:gdLst/>
              <a:ahLst/>
              <a:cxnLst/>
              <a:rect l="l" t="t" r="r" b="b"/>
              <a:pathLst>
                <a:path w="820866" h="820866" extrusionOk="0">
                  <a:moveTo>
                    <a:pt x="0" y="0"/>
                  </a:moveTo>
                  <a:lnTo>
                    <a:pt x="820866" y="0"/>
                  </a:lnTo>
                  <a:lnTo>
                    <a:pt x="820866" y="820866"/>
                  </a:lnTo>
                  <a:lnTo>
                    <a:pt x="0" y="8208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6889" y="3411045"/>
              <a:ext cx="1063252" cy="949194"/>
            </a:xfrm>
            <a:custGeom>
              <a:avLst/>
              <a:gdLst/>
              <a:ahLst/>
              <a:cxnLst/>
              <a:rect l="l" t="t" r="r" b="b"/>
              <a:pathLst>
                <a:path w="1063252" h="949194" extrusionOk="0">
                  <a:moveTo>
                    <a:pt x="0" y="0"/>
                  </a:moveTo>
                  <a:lnTo>
                    <a:pt x="1063253" y="0"/>
                  </a:lnTo>
                  <a:lnTo>
                    <a:pt x="1063253" y="949194"/>
                  </a:lnTo>
                  <a:lnTo>
                    <a:pt x="0" y="9491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9631713" y="5281882"/>
              <a:ext cx="812619" cy="929190"/>
            </a:xfrm>
            <a:custGeom>
              <a:avLst/>
              <a:gdLst/>
              <a:ahLst/>
              <a:cxnLst/>
              <a:rect l="l" t="t" r="r" b="b"/>
              <a:pathLst>
                <a:path w="812619" h="929190" extrusionOk="0">
                  <a:moveTo>
                    <a:pt x="0" y="0"/>
                  </a:moveTo>
                  <a:lnTo>
                    <a:pt x="812619" y="0"/>
                  </a:lnTo>
                  <a:lnTo>
                    <a:pt x="812619" y="929191"/>
                  </a:lnTo>
                  <a:lnTo>
                    <a:pt x="0" y="9291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8023115" y="5404062"/>
              <a:ext cx="978331" cy="684832"/>
            </a:xfrm>
            <a:custGeom>
              <a:avLst/>
              <a:gdLst/>
              <a:ahLst/>
              <a:cxnLst/>
              <a:rect l="l" t="t" r="r" b="b"/>
              <a:pathLst>
                <a:path w="978331" h="684832" extrusionOk="0">
                  <a:moveTo>
                    <a:pt x="0" y="0"/>
                  </a:moveTo>
                  <a:lnTo>
                    <a:pt x="978331" y="0"/>
                  </a:lnTo>
                  <a:lnTo>
                    <a:pt x="978331" y="684832"/>
                  </a:lnTo>
                  <a:lnTo>
                    <a:pt x="0" y="6848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6547243" y="5404062"/>
              <a:ext cx="837017" cy="684832"/>
            </a:xfrm>
            <a:custGeom>
              <a:avLst/>
              <a:gdLst/>
              <a:ahLst/>
              <a:cxnLst/>
              <a:rect l="l" t="t" r="r" b="b"/>
              <a:pathLst>
                <a:path w="837017" h="684832" extrusionOk="0">
                  <a:moveTo>
                    <a:pt x="0" y="0"/>
                  </a:moveTo>
                  <a:lnTo>
                    <a:pt x="837016" y="0"/>
                  </a:lnTo>
                  <a:lnTo>
                    <a:pt x="837016" y="684832"/>
                  </a:lnTo>
                  <a:lnTo>
                    <a:pt x="0" y="6848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4133904" y="5281882"/>
              <a:ext cx="467974" cy="929190"/>
            </a:xfrm>
            <a:custGeom>
              <a:avLst/>
              <a:gdLst/>
              <a:ahLst/>
              <a:cxnLst/>
              <a:rect l="l" t="t" r="r" b="b"/>
              <a:pathLst>
                <a:path w="467974" h="929190" extrusionOk="0">
                  <a:moveTo>
                    <a:pt x="0" y="0"/>
                  </a:moveTo>
                  <a:lnTo>
                    <a:pt x="467974" y="0"/>
                  </a:lnTo>
                  <a:lnTo>
                    <a:pt x="467974" y="929191"/>
                  </a:lnTo>
                  <a:lnTo>
                    <a:pt x="0" y="9291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5232144" y="5404062"/>
              <a:ext cx="684832" cy="684832"/>
            </a:xfrm>
            <a:custGeom>
              <a:avLst/>
              <a:gdLst/>
              <a:ahLst/>
              <a:cxnLst/>
              <a:rect l="l" t="t" r="r" b="b"/>
              <a:pathLst>
                <a:path w="684832" h="684832" extrusionOk="0">
                  <a:moveTo>
                    <a:pt x="0" y="0"/>
                  </a:moveTo>
                  <a:lnTo>
                    <a:pt x="684832" y="0"/>
                  </a:lnTo>
                  <a:lnTo>
                    <a:pt x="684832" y="684832"/>
                  </a:lnTo>
                  <a:lnTo>
                    <a:pt x="0" y="6848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0" y="5198418"/>
              <a:ext cx="589911" cy="1096119"/>
            </a:xfrm>
            <a:custGeom>
              <a:avLst/>
              <a:gdLst/>
              <a:ahLst/>
              <a:cxnLst/>
              <a:rect l="l" t="t" r="r" b="b"/>
              <a:pathLst>
                <a:path w="589911" h="1096119" extrusionOk="0">
                  <a:moveTo>
                    <a:pt x="0" y="0"/>
                  </a:moveTo>
                  <a:lnTo>
                    <a:pt x="589911" y="0"/>
                  </a:lnTo>
                  <a:lnTo>
                    <a:pt x="589911" y="1096119"/>
                  </a:lnTo>
                  <a:lnTo>
                    <a:pt x="0" y="1096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1221895" y="5198418"/>
              <a:ext cx="848994" cy="1096119"/>
            </a:xfrm>
            <a:custGeom>
              <a:avLst/>
              <a:gdLst/>
              <a:ahLst/>
              <a:cxnLst/>
              <a:rect l="l" t="t" r="r" b="b"/>
              <a:pathLst>
                <a:path w="848994" h="1096119" extrusionOk="0">
                  <a:moveTo>
                    <a:pt x="0" y="0"/>
                  </a:moveTo>
                  <a:lnTo>
                    <a:pt x="848994" y="0"/>
                  </a:lnTo>
                  <a:lnTo>
                    <a:pt x="848994" y="1096119"/>
                  </a:lnTo>
                  <a:lnTo>
                    <a:pt x="0" y="1096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701155" y="5281882"/>
              <a:ext cx="802483" cy="929190"/>
            </a:xfrm>
            <a:custGeom>
              <a:avLst/>
              <a:gdLst/>
              <a:ahLst/>
              <a:cxnLst/>
              <a:rect l="l" t="t" r="r" b="b"/>
              <a:pathLst>
                <a:path w="802483" h="929190" extrusionOk="0">
                  <a:moveTo>
                    <a:pt x="0" y="0"/>
                  </a:moveTo>
                  <a:lnTo>
                    <a:pt x="802483" y="0"/>
                  </a:lnTo>
                  <a:lnTo>
                    <a:pt x="802483" y="929191"/>
                  </a:lnTo>
                  <a:lnTo>
                    <a:pt x="0" y="9291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" name="Google Shape;309;p19"/>
          <p:cNvSpPr/>
          <p:nvPr/>
        </p:nvSpPr>
        <p:spPr>
          <a:xfrm>
            <a:off x="6712288" y="8690360"/>
            <a:ext cx="802637" cy="779288"/>
          </a:xfrm>
          <a:custGeom>
            <a:avLst/>
            <a:gdLst/>
            <a:ahLst/>
            <a:cxnLst/>
            <a:rect l="l" t="t" r="r" b="b"/>
            <a:pathLst>
              <a:path w="802637" h="779288" extrusionOk="0">
                <a:moveTo>
                  <a:pt x="0" y="0"/>
                </a:moveTo>
                <a:lnTo>
                  <a:pt x="802638" y="0"/>
                </a:lnTo>
                <a:lnTo>
                  <a:pt x="802638" y="779288"/>
                </a:lnTo>
                <a:lnTo>
                  <a:pt x="0" y="779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FE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9652" y="1207432"/>
            <a:ext cx="2549651" cy="2473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8"/>
          <p:cNvGrpSpPr/>
          <p:nvPr/>
        </p:nvGrpSpPr>
        <p:grpSpPr>
          <a:xfrm>
            <a:off x="1028700" y="4154808"/>
            <a:ext cx="16230600" cy="4785383"/>
            <a:chOff x="0" y="-9525"/>
            <a:chExt cx="4274726" cy="1260348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4274726" cy="1250823"/>
            </a:xfrm>
            <a:custGeom>
              <a:avLst/>
              <a:gdLst/>
              <a:ahLst/>
              <a:cxnLst/>
              <a:rect l="l" t="t" r="r" b="b"/>
              <a:pathLst>
                <a:path w="4274726" h="1250823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1250823"/>
                  </a:lnTo>
                  <a:lnTo>
                    <a:pt x="0" y="1250823"/>
                  </a:lnTo>
                  <a:close/>
                </a:path>
              </a:pathLst>
            </a:custGeom>
            <a:solidFill>
              <a:srgbClr val="253278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Google Shape;68;p8"/>
            <p:cNvSpPr txBox="1"/>
            <p:nvPr/>
          </p:nvSpPr>
          <p:spPr>
            <a:xfrm>
              <a:off x="0" y="-9525"/>
              <a:ext cx="4274726" cy="1260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8"/>
          <p:cNvSpPr txBox="1"/>
          <p:nvPr/>
        </p:nvSpPr>
        <p:spPr>
          <a:xfrm>
            <a:off x="1028700" y="1603985"/>
            <a:ext cx="945642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i="0" u="none" strike="noStrike" cap="none" dirty="0">
                <a:solidFill>
                  <a:srgbClr val="2532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CONTENT</a:t>
            </a:r>
            <a:endParaRPr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1506171" y="4841545"/>
            <a:ext cx="4189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8EFE5"/>
                </a:solidFill>
                <a:latin typeface="Inter SemiBold"/>
                <a:ea typeface="Inter SemiBold"/>
                <a:sym typeface="Inter SemiBold"/>
              </a:rPr>
              <a:t>PROJECT PROPOSAL</a:t>
            </a:r>
            <a:endParaRPr dirty="0"/>
          </a:p>
        </p:txBody>
      </p:sp>
      <p:sp>
        <p:nvSpPr>
          <p:cNvPr id="71" name="Google Shape;71;p8"/>
          <p:cNvSpPr txBox="1"/>
          <p:nvPr/>
        </p:nvSpPr>
        <p:spPr>
          <a:xfrm>
            <a:off x="1506171" y="6125062"/>
            <a:ext cx="41892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b="0" i="0" u="none" strike="noStrike" cap="none" dirty="0">
                <a:solidFill>
                  <a:srgbClr val="F8EFE5"/>
                </a:solidFill>
                <a:latin typeface="Inter"/>
                <a:ea typeface="Inter"/>
                <a:cs typeface="Inter"/>
                <a:sym typeface="Inter"/>
              </a:rPr>
              <a:t>Introduction on topic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cs typeface="Inter"/>
                <a:sym typeface="Inter"/>
              </a:rPr>
              <a:t>Implication for stakeholders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b="0" i="0" u="none" strike="noStrike" cap="none" dirty="0">
                <a:solidFill>
                  <a:srgbClr val="F8EFE5"/>
                </a:solidFill>
                <a:latin typeface="Inter"/>
                <a:ea typeface="Inter"/>
                <a:cs typeface="Inter"/>
                <a:sym typeface="Inter"/>
              </a:rPr>
              <a:t>Ethical, legal, and societal implications</a:t>
            </a:r>
          </a:p>
        </p:txBody>
      </p:sp>
      <p:sp>
        <p:nvSpPr>
          <p:cNvPr id="72" name="Google Shape;72;p8"/>
          <p:cNvSpPr txBox="1"/>
          <p:nvPr/>
        </p:nvSpPr>
        <p:spPr>
          <a:xfrm>
            <a:off x="7048677" y="4841545"/>
            <a:ext cx="4189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8EFE5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RETRIEVAL</a:t>
            </a:r>
            <a:endParaRPr dirty="0"/>
          </a:p>
        </p:txBody>
      </p:sp>
      <p:sp>
        <p:nvSpPr>
          <p:cNvPr id="73" name="Google Shape;73;p8"/>
          <p:cNvSpPr txBox="1"/>
          <p:nvPr/>
        </p:nvSpPr>
        <p:spPr>
          <a:xfrm>
            <a:off x="7048677" y="6125062"/>
            <a:ext cx="4189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sym typeface="Inter"/>
              </a:rPr>
              <a:t>Dataset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sym typeface="Inter"/>
              </a:rPr>
              <a:t>Data Cleaning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sym typeface="Inter"/>
              </a:rPr>
              <a:t>Data Processing</a:t>
            </a:r>
            <a:endParaRPr sz="2200" dirty="0"/>
          </a:p>
        </p:txBody>
      </p:sp>
      <p:sp>
        <p:nvSpPr>
          <p:cNvPr id="74" name="Google Shape;74;p8"/>
          <p:cNvSpPr txBox="1"/>
          <p:nvPr/>
        </p:nvSpPr>
        <p:spPr>
          <a:xfrm>
            <a:off x="12591182" y="4841545"/>
            <a:ext cx="4189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8EFE5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ANALYSIS</a:t>
            </a:r>
            <a:endParaRPr dirty="0"/>
          </a:p>
        </p:txBody>
      </p:sp>
      <p:sp>
        <p:nvSpPr>
          <p:cNvPr id="75" name="Google Shape;75;p8"/>
          <p:cNvSpPr txBox="1"/>
          <p:nvPr/>
        </p:nvSpPr>
        <p:spPr>
          <a:xfrm>
            <a:off x="12591182" y="6125062"/>
            <a:ext cx="4189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b="0" i="0" u="none" strike="noStrike" cap="none" dirty="0">
                <a:solidFill>
                  <a:srgbClr val="F8EFE5"/>
                </a:solidFill>
                <a:latin typeface="Inter"/>
                <a:ea typeface="Inter"/>
                <a:cs typeface="Inter"/>
                <a:sym typeface="Inter"/>
              </a:rPr>
              <a:t>Exploratory data analysis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cs typeface="Inter"/>
                <a:sym typeface="Inter"/>
              </a:rPr>
              <a:t>Regression analysis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b="0" i="0" u="none" strike="noStrike" cap="none" dirty="0">
                <a:solidFill>
                  <a:srgbClr val="F8EFE5"/>
                </a:solidFill>
                <a:latin typeface="Inter"/>
                <a:ea typeface="Inter"/>
                <a:cs typeface="Inter"/>
                <a:sym typeface="Inter"/>
              </a:rPr>
              <a:t>Visualizations</a:t>
            </a:r>
          </a:p>
        </p:txBody>
      </p:sp>
      <p:cxnSp>
        <p:nvCxnSpPr>
          <p:cNvPr id="76" name="Google Shape;76;p8"/>
          <p:cNvCxnSpPr/>
          <p:nvPr/>
        </p:nvCxnSpPr>
        <p:spPr>
          <a:xfrm rot="10800000">
            <a:off x="6372056" y="4696699"/>
            <a:ext cx="0" cy="3737766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8"/>
          <p:cNvCxnSpPr/>
          <p:nvPr/>
        </p:nvCxnSpPr>
        <p:spPr>
          <a:xfrm rot="10800000">
            <a:off x="11914561" y="4696699"/>
            <a:ext cx="0" cy="3737766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8"/>
          <p:cNvSpPr txBox="1"/>
          <p:nvPr/>
        </p:nvSpPr>
        <p:spPr>
          <a:xfrm>
            <a:off x="15422880" y="403013"/>
            <a:ext cx="201337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PHAM DUY ANH VU</a:t>
            </a:r>
            <a:endParaRPr dirty="0"/>
          </a:p>
        </p:txBody>
      </p:sp>
      <p:sp>
        <p:nvSpPr>
          <p:cNvPr id="4" name="Google Shape;60;p7">
            <a:extLst>
              <a:ext uri="{FF2B5EF4-FFF2-40B4-BE49-F238E27FC236}">
                <a16:creationId xmlns:a16="http://schemas.microsoft.com/office/drawing/2014/main" id="{6E3D9E5C-4BD3-CB03-0A9B-01F521EF94FD}"/>
              </a:ext>
            </a:extLst>
          </p:cNvPr>
          <p:cNvSpPr txBox="1"/>
          <p:nvPr/>
        </p:nvSpPr>
        <p:spPr>
          <a:xfrm>
            <a:off x="688528" y="403853"/>
            <a:ext cx="522985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sz="12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7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/>
        </p:nvSpPr>
        <p:spPr>
          <a:xfrm>
            <a:off x="1028700" y="3388995"/>
            <a:ext cx="16230600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dirty="0">
                <a:solidFill>
                  <a:srgbClr val="F8EFE5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PROJECT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dirty="0">
                <a:solidFill>
                  <a:srgbClr val="F8EFE5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PROPOSAL</a:t>
            </a:r>
            <a:endParaRPr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15773400" y="403013"/>
            <a:ext cx="166285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FDFC"/>
                </a:solidFill>
                <a:latin typeface="Inter"/>
                <a:ea typeface="Inter"/>
                <a:cs typeface="Inter"/>
                <a:sym typeface="Inter"/>
              </a:rPr>
              <a:t>PHAM DUY ANH VU</a:t>
            </a:r>
            <a:endParaRPr dirty="0"/>
          </a:p>
        </p:txBody>
      </p:sp>
      <p:sp>
        <p:nvSpPr>
          <p:cNvPr id="2" name="Google Shape;60;p7">
            <a:extLst>
              <a:ext uri="{FF2B5EF4-FFF2-40B4-BE49-F238E27FC236}">
                <a16:creationId xmlns:a16="http://schemas.microsoft.com/office/drawing/2014/main" id="{D96458A0-6EE9-4D86-DD18-041DFBA3621D}"/>
              </a:ext>
            </a:extLst>
          </p:cNvPr>
          <p:cNvSpPr txBox="1"/>
          <p:nvPr/>
        </p:nvSpPr>
        <p:spPr>
          <a:xfrm>
            <a:off x="688528" y="403853"/>
            <a:ext cx="522985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FE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5CB98-4347-9453-9474-1E8C016D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99" r="26652"/>
          <a:stretch/>
        </p:blipFill>
        <p:spPr>
          <a:xfrm>
            <a:off x="0" y="-1"/>
            <a:ext cx="6316112" cy="10287001"/>
          </a:xfrm>
          <a:prstGeom prst="rect">
            <a:avLst/>
          </a:prstGeom>
        </p:spPr>
      </p:pic>
      <p:sp>
        <p:nvSpPr>
          <p:cNvPr id="92" name="Google Shape;92;p10"/>
          <p:cNvSpPr txBox="1"/>
          <p:nvPr/>
        </p:nvSpPr>
        <p:spPr>
          <a:xfrm>
            <a:off x="7368527" y="3939539"/>
            <a:ext cx="9029700" cy="48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100" b="0" i="0" u="none" strike="noStrike" cap="none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Legalization Surge: Following the 2018 Supreme Court ruling against PASPA, legalized sports betting has exploded in the U.S.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100" dirty="0">
              <a:solidFill>
                <a:srgbClr val="25327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100" b="0" i="0" u="none" strike="noStrike" cap="none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Participation &amp; Market Growth: Over half of American adults have placed a sports bet, leading to a market worth over $93 billion annually (CNN Sport, 2024).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100" dirty="0">
              <a:solidFill>
                <a:srgbClr val="25327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100" b="0" i="0" u="none" strike="noStrike" cap="none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Market Inefficiencies: Understanding market inefficiencies in NBA betting lines is crucial due to significant financial stakes and accessible betting platforms.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100" dirty="0">
              <a:solidFill>
                <a:srgbClr val="25327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100" b="0" i="0" u="none" strike="noStrike" cap="none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Big-Market Bias: Team popularity and market size affect public sentiment. "Big-market" teams attract more bets due to higher visibility, raising the question: Does big-market status skew NBA betting odds?</a:t>
            </a:r>
            <a:endParaRPr lang="en-US" dirty="0"/>
          </a:p>
        </p:txBody>
      </p:sp>
      <p:sp>
        <p:nvSpPr>
          <p:cNvPr id="93" name="Google Shape;93;p10"/>
          <p:cNvSpPr txBox="1"/>
          <p:nvPr/>
        </p:nvSpPr>
        <p:spPr>
          <a:xfrm>
            <a:off x="7368527" y="2217776"/>
            <a:ext cx="10751795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i="0" u="none" strike="noStrike" cap="none" dirty="0">
                <a:solidFill>
                  <a:srgbClr val="2532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INTRODUCTION</a:t>
            </a:r>
            <a:endParaRPr sz="10000"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688528" y="403853"/>
            <a:ext cx="522985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chemeClr val="tx2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lang="it-IT" sz="1200" dirty="0">
              <a:solidFill>
                <a:schemeClr val="tx2"/>
              </a:solidFill>
            </a:endParaRPr>
          </a:p>
        </p:txBody>
      </p:sp>
      <p:sp>
        <p:nvSpPr>
          <p:cNvPr id="5" name="Google Shape;78;p8">
            <a:extLst>
              <a:ext uri="{FF2B5EF4-FFF2-40B4-BE49-F238E27FC236}">
                <a16:creationId xmlns:a16="http://schemas.microsoft.com/office/drawing/2014/main" id="{56F0460A-0763-0337-70B6-92DD13815433}"/>
              </a:ext>
            </a:extLst>
          </p:cNvPr>
          <p:cNvSpPr txBox="1"/>
          <p:nvPr/>
        </p:nvSpPr>
        <p:spPr>
          <a:xfrm>
            <a:off x="15422880" y="403013"/>
            <a:ext cx="201337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PHAM DUY ANH VU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FE5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/>
        </p:nvSpPr>
        <p:spPr>
          <a:xfrm>
            <a:off x="1030591" y="1503793"/>
            <a:ext cx="162306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i="0" u="none" strike="noStrike" cap="none" dirty="0">
                <a:solidFill>
                  <a:srgbClr val="2532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IMPLICATIONS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rgbClr val="2532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FOR STAKEHOLDERS</a:t>
            </a:r>
            <a:endParaRPr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1027635" y="5697497"/>
            <a:ext cx="44394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253278"/>
                </a:solidFill>
                <a:latin typeface="Inter SemiBold"/>
                <a:ea typeface="Inter SemiBold"/>
                <a:sym typeface="Inter SemiBold"/>
              </a:rPr>
              <a:t>BETTORS</a:t>
            </a:r>
            <a:endParaRPr sz="7200" dirty="0"/>
          </a:p>
        </p:txBody>
      </p:sp>
      <p:sp>
        <p:nvSpPr>
          <p:cNvPr id="150" name="Google Shape;150;p12"/>
          <p:cNvSpPr txBox="1"/>
          <p:nvPr/>
        </p:nvSpPr>
        <p:spPr>
          <a:xfrm>
            <a:off x="1027635" y="7864262"/>
            <a:ext cx="443928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100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Awareness of biases</a:t>
            </a:r>
          </a:p>
          <a:p>
            <a:pPr marL="342900" marR="0" lvl="0" indent="-3429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100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Betting optimization</a:t>
            </a:r>
          </a:p>
        </p:txBody>
      </p:sp>
      <p:sp>
        <p:nvSpPr>
          <p:cNvPr id="151" name="Google Shape;151;p12"/>
          <p:cNvSpPr txBox="1"/>
          <p:nvPr/>
        </p:nvSpPr>
        <p:spPr>
          <a:xfrm>
            <a:off x="6925718" y="5143500"/>
            <a:ext cx="44394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253278"/>
                </a:solidFill>
                <a:latin typeface="Inter SemiBold"/>
                <a:ea typeface="Inter SemiBold"/>
                <a:sym typeface="Inter SemiBold"/>
              </a:rPr>
              <a:t>BOOK-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253278"/>
                </a:solidFill>
                <a:latin typeface="Inter SemiBold"/>
                <a:ea typeface="Inter SemiBold"/>
                <a:sym typeface="Inter SemiBold"/>
              </a:rPr>
              <a:t>MAKERS</a:t>
            </a:r>
            <a:endParaRPr sz="7200" dirty="0"/>
          </a:p>
        </p:txBody>
      </p:sp>
      <p:sp>
        <p:nvSpPr>
          <p:cNvPr id="154" name="Google Shape;154;p12"/>
          <p:cNvSpPr txBox="1"/>
          <p:nvPr/>
        </p:nvSpPr>
        <p:spPr>
          <a:xfrm>
            <a:off x="6924360" y="7864262"/>
            <a:ext cx="443928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100" b="0" i="0" u="none" strike="noStrike" cap="none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Improvement in odds-setting</a:t>
            </a:r>
          </a:p>
          <a:p>
            <a:pPr marL="285750" marR="0" lvl="0" indent="-2857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100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Utilize these biases</a:t>
            </a:r>
            <a:endParaRPr dirty="0"/>
          </a:p>
        </p:txBody>
      </p:sp>
      <p:sp>
        <p:nvSpPr>
          <p:cNvPr id="155" name="Google Shape;155;p12"/>
          <p:cNvSpPr txBox="1"/>
          <p:nvPr/>
        </p:nvSpPr>
        <p:spPr>
          <a:xfrm>
            <a:off x="12817949" y="5697497"/>
            <a:ext cx="44394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253278"/>
                </a:solidFill>
                <a:latin typeface="Inter SemiBold"/>
                <a:ea typeface="Inter SemiBold"/>
                <a:sym typeface="Inter SemiBold"/>
              </a:rPr>
              <a:t>NBA</a:t>
            </a:r>
            <a:endParaRPr sz="7200" dirty="0"/>
          </a:p>
        </p:txBody>
      </p:sp>
      <p:sp>
        <p:nvSpPr>
          <p:cNvPr id="158" name="Google Shape;158;p12"/>
          <p:cNvSpPr txBox="1"/>
          <p:nvPr/>
        </p:nvSpPr>
        <p:spPr>
          <a:xfrm>
            <a:off x="12817949" y="7855589"/>
            <a:ext cx="443928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100" b="0" i="0" u="none" strike="noStrike" cap="none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rPr>
              <a:t>Understand public perception</a:t>
            </a:r>
          </a:p>
          <a:p>
            <a:pPr marL="285750" marR="0" lvl="0" indent="-2857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100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Marketing &amp; advertising</a:t>
            </a:r>
          </a:p>
        </p:txBody>
      </p:sp>
      <p:sp>
        <p:nvSpPr>
          <p:cNvPr id="2" name="Google Shape;60;p7">
            <a:extLst>
              <a:ext uri="{FF2B5EF4-FFF2-40B4-BE49-F238E27FC236}">
                <a16:creationId xmlns:a16="http://schemas.microsoft.com/office/drawing/2014/main" id="{7D1AF391-E986-8C14-1A18-BA57676840C1}"/>
              </a:ext>
            </a:extLst>
          </p:cNvPr>
          <p:cNvSpPr txBox="1"/>
          <p:nvPr/>
        </p:nvSpPr>
        <p:spPr>
          <a:xfrm>
            <a:off x="688528" y="403853"/>
            <a:ext cx="522985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sz="1200" dirty="0"/>
          </a:p>
        </p:txBody>
      </p:sp>
      <p:sp>
        <p:nvSpPr>
          <p:cNvPr id="4" name="Google Shape;78;p8">
            <a:extLst>
              <a:ext uri="{FF2B5EF4-FFF2-40B4-BE49-F238E27FC236}">
                <a16:creationId xmlns:a16="http://schemas.microsoft.com/office/drawing/2014/main" id="{6467EEF8-C366-D32A-E81C-D9B5B5734B58}"/>
              </a:ext>
            </a:extLst>
          </p:cNvPr>
          <p:cNvSpPr txBox="1"/>
          <p:nvPr/>
        </p:nvSpPr>
        <p:spPr>
          <a:xfrm>
            <a:off x="15422880" y="403013"/>
            <a:ext cx="201337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PHAM DUY ANH VU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FE5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/>
        </p:nvSpPr>
        <p:spPr>
          <a:xfrm>
            <a:off x="1028700" y="1315356"/>
            <a:ext cx="1623060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2532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ETHICAL, LEGAL, SOCIETAL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rgbClr val="2532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IMPLICATIONS</a:t>
            </a:r>
            <a:endParaRPr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grpSp>
        <p:nvGrpSpPr>
          <p:cNvPr id="176" name="Google Shape;176;p14"/>
          <p:cNvGrpSpPr/>
          <p:nvPr/>
        </p:nvGrpSpPr>
        <p:grpSpPr>
          <a:xfrm>
            <a:off x="1468626" y="7712897"/>
            <a:ext cx="4264690" cy="1754157"/>
            <a:chOff x="0" y="-65690"/>
            <a:chExt cx="5686253" cy="2338878"/>
          </a:xfrm>
        </p:grpSpPr>
        <p:sp>
          <p:nvSpPr>
            <p:cNvPr id="177" name="Google Shape;177;p14"/>
            <p:cNvSpPr txBox="1"/>
            <p:nvPr/>
          </p:nvSpPr>
          <p:spPr>
            <a:xfrm>
              <a:off x="0" y="-65690"/>
              <a:ext cx="5686253" cy="73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rgbClr val="253278"/>
                  </a:solidFill>
                  <a:latin typeface="Inter"/>
                  <a:ea typeface="Inter"/>
                  <a:cs typeface="Inter"/>
                  <a:sym typeface="Inter"/>
                </a:rPr>
                <a:t>ETHICAL</a:t>
              </a:r>
              <a:endParaRPr dirty="0"/>
            </a:p>
          </p:txBody>
        </p:sp>
        <p:sp>
          <p:nvSpPr>
            <p:cNvPr id="178" name="Google Shape;178;p14"/>
            <p:cNvSpPr txBox="1"/>
            <p:nvPr/>
          </p:nvSpPr>
          <p:spPr>
            <a:xfrm>
              <a:off x="0" y="721993"/>
              <a:ext cx="5686253" cy="1551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100" b="0" i="0" u="none" strike="noStrike" cap="none" dirty="0">
                  <a:solidFill>
                    <a:srgbClr val="253278"/>
                  </a:solidFill>
                  <a:latin typeface="Inter"/>
                  <a:ea typeface="Inter"/>
                  <a:cs typeface="Inter"/>
                  <a:sym typeface="Inter"/>
                </a:rPr>
                <a:t>Fairness in betting markets</a:t>
              </a:r>
            </a:p>
            <a:p>
              <a:pPr marL="285750" marR="0" lvl="0" indent="-28575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100" dirty="0">
                  <a:solidFill>
                    <a:srgbClr val="253278"/>
                  </a:solidFill>
                  <a:latin typeface="Inter"/>
                  <a:ea typeface="Inter"/>
                  <a:sym typeface="Inter"/>
                </a:rPr>
                <a:t>Market exploitation</a:t>
              </a:r>
            </a:p>
            <a:p>
              <a:pPr marL="285750" marR="0" lvl="0" indent="-28575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100" dirty="0">
                  <a:solidFill>
                    <a:srgbClr val="253278"/>
                  </a:solidFill>
                  <a:latin typeface="Inter"/>
                  <a:ea typeface="Inter"/>
                  <a:sym typeface="Inter"/>
                </a:rPr>
                <a:t>NBA game legitimacy</a:t>
              </a:r>
              <a:endParaRPr dirty="0"/>
            </a:p>
          </p:txBody>
        </p:sp>
      </p:grpSp>
      <p:grpSp>
        <p:nvGrpSpPr>
          <p:cNvPr id="179" name="Google Shape;179;p14"/>
          <p:cNvGrpSpPr/>
          <p:nvPr/>
        </p:nvGrpSpPr>
        <p:grpSpPr>
          <a:xfrm>
            <a:off x="7011655" y="7751808"/>
            <a:ext cx="4264690" cy="1715248"/>
            <a:chOff x="0" y="-13809"/>
            <a:chExt cx="5686253" cy="2287000"/>
          </a:xfrm>
        </p:grpSpPr>
        <p:sp>
          <p:nvSpPr>
            <p:cNvPr id="180" name="Google Shape;180;p14"/>
            <p:cNvSpPr txBox="1"/>
            <p:nvPr/>
          </p:nvSpPr>
          <p:spPr>
            <a:xfrm>
              <a:off x="0" y="-13809"/>
              <a:ext cx="5686253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rgbClr val="253278"/>
                  </a:solidFill>
                  <a:latin typeface="Inter"/>
                  <a:ea typeface="Inter"/>
                  <a:cs typeface="Inter"/>
                  <a:sym typeface="Inter"/>
                </a:rPr>
                <a:t>LEGAL</a:t>
              </a:r>
              <a:endParaRPr dirty="0"/>
            </a:p>
          </p:txBody>
        </p:sp>
        <p:sp>
          <p:nvSpPr>
            <p:cNvPr id="181" name="Google Shape;181;p14"/>
            <p:cNvSpPr txBox="1"/>
            <p:nvPr/>
          </p:nvSpPr>
          <p:spPr>
            <a:xfrm>
              <a:off x="0" y="721996"/>
              <a:ext cx="5686253" cy="1551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100" b="0" i="0" u="none" strike="noStrike" cap="none" dirty="0">
                  <a:solidFill>
                    <a:srgbClr val="253278"/>
                  </a:solidFill>
                  <a:latin typeface="Inter"/>
                  <a:ea typeface="Inter"/>
                  <a:cs typeface="Inter"/>
                  <a:sym typeface="Inter"/>
                </a:rPr>
                <a:t>Discussions on sports betting regulations</a:t>
              </a:r>
            </a:p>
            <a:p>
              <a:pPr marL="342900" marR="0" lvl="0" indent="-34290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100" dirty="0">
                  <a:solidFill>
                    <a:srgbClr val="253278"/>
                  </a:solidFill>
                  <a:latin typeface="Inter"/>
                  <a:ea typeface="Inter"/>
                  <a:cs typeface="Inter"/>
                  <a:sym typeface="Inter"/>
                </a:rPr>
                <a:t>Consumer protection</a:t>
              </a:r>
              <a:endParaRPr lang="en-US" sz="2100" b="0" i="0" u="none" strike="noStrike" cap="none" dirty="0">
                <a:solidFill>
                  <a:srgbClr val="25327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12552794" y="7751808"/>
            <a:ext cx="4264690" cy="1715248"/>
            <a:chOff x="0" y="-13809"/>
            <a:chExt cx="5686253" cy="2287000"/>
          </a:xfrm>
        </p:grpSpPr>
        <p:sp>
          <p:nvSpPr>
            <p:cNvPr id="183" name="Google Shape;183;p14"/>
            <p:cNvSpPr txBox="1"/>
            <p:nvPr/>
          </p:nvSpPr>
          <p:spPr>
            <a:xfrm>
              <a:off x="0" y="-13809"/>
              <a:ext cx="5686253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>
                  <a:solidFill>
                    <a:srgbClr val="253278"/>
                  </a:solidFill>
                  <a:latin typeface="Inter"/>
                  <a:ea typeface="Inter"/>
                  <a:cs typeface="Inter"/>
                  <a:sym typeface="Inter"/>
                </a:rPr>
                <a:t>SOCIETAL</a:t>
              </a:r>
              <a:endParaRPr dirty="0"/>
            </a:p>
          </p:txBody>
        </p:sp>
        <p:sp>
          <p:nvSpPr>
            <p:cNvPr id="184" name="Google Shape;184;p14"/>
            <p:cNvSpPr txBox="1"/>
            <p:nvPr/>
          </p:nvSpPr>
          <p:spPr>
            <a:xfrm>
              <a:off x="0" y="721996"/>
              <a:ext cx="5686253" cy="1551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100" b="0" i="0" u="none" strike="noStrike" cap="none" dirty="0">
                  <a:solidFill>
                    <a:srgbClr val="253278"/>
                  </a:solidFill>
                  <a:latin typeface="Inter"/>
                  <a:ea typeface="Inter"/>
                  <a:cs typeface="Inter"/>
                  <a:sym typeface="Inter"/>
                </a:rPr>
                <a:t>Media attention / Public sentiment</a:t>
              </a:r>
            </a:p>
            <a:p>
              <a:pPr marL="285750" marR="0" lvl="0" indent="-28575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100" dirty="0">
                  <a:solidFill>
                    <a:srgbClr val="253278"/>
                  </a:solidFill>
                  <a:latin typeface="Inter"/>
                  <a:ea typeface="Inter"/>
                  <a:sym typeface="Inter"/>
                </a:rPr>
                <a:t>Influence on financial market</a:t>
              </a:r>
              <a:endParaRPr dirty="0"/>
            </a:p>
          </p:txBody>
        </p:sp>
      </p:grpSp>
      <p:sp>
        <p:nvSpPr>
          <p:cNvPr id="4" name="Google Shape;278;p19">
            <a:extLst>
              <a:ext uri="{FF2B5EF4-FFF2-40B4-BE49-F238E27FC236}">
                <a16:creationId xmlns:a16="http://schemas.microsoft.com/office/drawing/2014/main" id="{8900EF4B-C964-6ACE-606C-1E127F5E877B}"/>
              </a:ext>
            </a:extLst>
          </p:cNvPr>
          <p:cNvSpPr/>
          <p:nvPr/>
        </p:nvSpPr>
        <p:spPr>
          <a:xfrm>
            <a:off x="2753070" y="4991854"/>
            <a:ext cx="1695802" cy="1999200"/>
          </a:xfrm>
          <a:custGeom>
            <a:avLst/>
            <a:gdLst/>
            <a:ahLst/>
            <a:cxnLst/>
            <a:rect l="l" t="t" r="r" b="b"/>
            <a:pathLst>
              <a:path w="833565" h="949194" extrusionOk="0">
                <a:moveTo>
                  <a:pt x="0" y="0"/>
                </a:moveTo>
                <a:lnTo>
                  <a:pt x="833565" y="0"/>
                </a:lnTo>
                <a:lnTo>
                  <a:pt x="833565" y="949194"/>
                </a:lnTo>
                <a:lnTo>
                  <a:pt x="0" y="9491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625FD-9E98-89D8-4756-29C33AD00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099" y="4768644"/>
            <a:ext cx="1695802" cy="2314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A33D08-CA29-1228-97D4-9EB702153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5520" y="5143500"/>
            <a:ext cx="1849410" cy="1849410"/>
          </a:xfrm>
          <a:prstGeom prst="rect">
            <a:avLst/>
          </a:prstGeom>
        </p:spPr>
      </p:pic>
      <p:sp>
        <p:nvSpPr>
          <p:cNvPr id="7" name="Google Shape;60;p7">
            <a:extLst>
              <a:ext uri="{FF2B5EF4-FFF2-40B4-BE49-F238E27FC236}">
                <a16:creationId xmlns:a16="http://schemas.microsoft.com/office/drawing/2014/main" id="{DECC0DF6-2BDB-4E29-D51A-1204D46BE35A}"/>
              </a:ext>
            </a:extLst>
          </p:cNvPr>
          <p:cNvSpPr txBox="1"/>
          <p:nvPr/>
        </p:nvSpPr>
        <p:spPr>
          <a:xfrm>
            <a:off x="688528" y="403853"/>
            <a:ext cx="522985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sz="1200" dirty="0"/>
          </a:p>
        </p:txBody>
      </p:sp>
      <p:sp>
        <p:nvSpPr>
          <p:cNvPr id="8" name="Google Shape;78;p8">
            <a:extLst>
              <a:ext uri="{FF2B5EF4-FFF2-40B4-BE49-F238E27FC236}">
                <a16:creationId xmlns:a16="http://schemas.microsoft.com/office/drawing/2014/main" id="{9EC67BBA-C51E-C77F-DBF6-CB73C10FD850}"/>
              </a:ext>
            </a:extLst>
          </p:cNvPr>
          <p:cNvSpPr txBox="1"/>
          <p:nvPr/>
        </p:nvSpPr>
        <p:spPr>
          <a:xfrm>
            <a:off x="15422880" y="403013"/>
            <a:ext cx="201337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PHAM DUY ANH VU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78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/>
        </p:nvSpPr>
        <p:spPr>
          <a:xfrm>
            <a:off x="1028700" y="3388995"/>
            <a:ext cx="16230600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i="0" u="none" strike="noStrike" cap="none" dirty="0">
                <a:solidFill>
                  <a:srgbClr val="F8EFE5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dirty="0">
                <a:solidFill>
                  <a:srgbClr val="F8EFE5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RETRIEVAL</a:t>
            </a:r>
            <a:endParaRPr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15819120" y="403013"/>
            <a:ext cx="161713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FDFC"/>
                </a:solidFill>
                <a:latin typeface="Inter"/>
                <a:ea typeface="Inter"/>
                <a:cs typeface="Inter"/>
                <a:sym typeface="Inter"/>
              </a:rPr>
              <a:t>PHAM DUY ANH VU</a:t>
            </a:r>
            <a:endParaRPr dirty="0"/>
          </a:p>
        </p:txBody>
      </p:sp>
      <p:sp>
        <p:nvSpPr>
          <p:cNvPr id="2" name="Google Shape;60;p7">
            <a:extLst>
              <a:ext uri="{FF2B5EF4-FFF2-40B4-BE49-F238E27FC236}">
                <a16:creationId xmlns:a16="http://schemas.microsoft.com/office/drawing/2014/main" id="{48CAAC0D-B1DC-B782-C09D-2B9F1054B96C}"/>
              </a:ext>
            </a:extLst>
          </p:cNvPr>
          <p:cNvSpPr txBox="1"/>
          <p:nvPr/>
        </p:nvSpPr>
        <p:spPr>
          <a:xfrm>
            <a:off x="688528" y="403853"/>
            <a:ext cx="522985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FE5"/>
        </a:soli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B2A6A7B4-E6C9-4093-20BA-F28FBF505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>
            <a:extLst>
              <a:ext uri="{FF2B5EF4-FFF2-40B4-BE49-F238E27FC236}">
                <a16:creationId xmlns:a16="http://schemas.microsoft.com/office/drawing/2014/main" id="{269161F2-D3B4-FD30-CDA7-9DD660F922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9652" y="1207432"/>
            <a:ext cx="2549651" cy="2473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8">
            <a:extLst>
              <a:ext uri="{FF2B5EF4-FFF2-40B4-BE49-F238E27FC236}">
                <a16:creationId xmlns:a16="http://schemas.microsoft.com/office/drawing/2014/main" id="{68E9FB87-1B65-B49F-2E36-7D816D9AA750}"/>
              </a:ext>
            </a:extLst>
          </p:cNvPr>
          <p:cNvGrpSpPr/>
          <p:nvPr/>
        </p:nvGrpSpPr>
        <p:grpSpPr>
          <a:xfrm>
            <a:off x="1028700" y="4154808"/>
            <a:ext cx="16230600" cy="4785383"/>
            <a:chOff x="0" y="-9525"/>
            <a:chExt cx="4274726" cy="1260348"/>
          </a:xfrm>
        </p:grpSpPr>
        <p:sp>
          <p:nvSpPr>
            <p:cNvPr id="67" name="Google Shape;67;p8">
              <a:extLst>
                <a:ext uri="{FF2B5EF4-FFF2-40B4-BE49-F238E27FC236}">
                  <a16:creationId xmlns:a16="http://schemas.microsoft.com/office/drawing/2014/main" id="{D3E58F4F-E236-3A9E-B359-FF5545176342}"/>
                </a:ext>
              </a:extLst>
            </p:cNvPr>
            <p:cNvSpPr/>
            <p:nvPr/>
          </p:nvSpPr>
          <p:spPr>
            <a:xfrm>
              <a:off x="0" y="0"/>
              <a:ext cx="4274726" cy="1250823"/>
            </a:xfrm>
            <a:custGeom>
              <a:avLst/>
              <a:gdLst/>
              <a:ahLst/>
              <a:cxnLst/>
              <a:rect l="l" t="t" r="r" b="b"/>
              <a:pathLst>
                <a:path w="4274726" h="1250823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1250823"/>
                  </a:lnTo>
                  <a:lnTo>
                    <a:pt x="0" y="1250823"/>
                  </a:lnTo>
                  <a:close/>
                </a:path>
              </a:pathLst>
            </a:custGeom>
            <a:solidFill>
              <a:srgbClr val="253278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Google Shape;68;p8">
              <a:extLst>
                <a:ext uri="{FF2B5EF4-FFF2-40B4-BE49-F238E27FC236}">
                  <a16:creationId xmlns:a16="http://schemas.microsoft.com/office/drawing/2014/main" id="{136FD708-B39B-CC72-5442-E012E4D71199}"/>
                </a:ext>
              </a:extLst>
            </p:cNvPr>
            <p:cNvSpPr txBox="1"/>
            <p:nvPr/>
          </p:nvSpPr>
          <p:spPr>
            <a:xfrm>
              <a:off x="0" y="-9525"/>
              <a:ext cx="4274726" cy="1260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8">
            <a:extLst>
              <a:ext uri="{FF2B5EF4-FFF2-40B4-BE49-F238E27FC236}">
                <a16:creationId xmlns:a16="http://schemas.microsoft.com/office/drawing/2014/main" id="{2B16811A-0FC2-4795-9E94-38C9CFF82C98}"/>
              </a:ext>
            </a:extLst>
          </p:cNvPr>
          <p:cNvSpPr txBox="1"/>
          <p:nvPr/>
        </p:nvSpPr>
        <p:spPr>
          <a:xfrm>
            <a:off x="1028697" y="1802423"/>
            <a:ext cx="13342619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i="0" u="none" strike="noStrike" cap="none" dirty="0">
                <a:solidFill>
                  <a:srgbClr val="2532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DATA RETRIEVAL</a:t>
            </a:r>
            <a:endParaRPr sz="12000"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0" name="Google Shape;70;p8">
            <a:extLst>
              <a:ext uri="{FF2B5EF4-FFF2-40B4-BE49-F238E27FC236}">
                <a16:creationId xmlns:a16="http://schemas.microsoft.com/office/drawing/2014/main" id="{08F09BEA-E5A6-5EF1-B1ED-7A7B43D8A4EA}"/>
              </a:ext>
            </a:extLst>
          </p:cNvPr>
          <p:cNvSpPr txBox="1"/>
          <p:nvPr/>
        </p:nvSpPr>
        <p:spPr>
          <a:xfrm>
            <a:off x="1506171" y="4841545"/>
            <a:ext cx="4189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8EFE5"/>
                </a:solidFill>
                <a:latin typeface="Inter SemiBold"/>
                <a:ea typeface="Inter SemiBold"/>
                <a:sym typeface="Inter SemiBold"/>
              </a:rPr>
              <a:t>DATASET</a:t>
            </a:r>
            <a:endParaRPr dirty="0"/>
          </a:p>
        </p:txBody>
      </p:sp>
      <p:sp>
        <p:nvSpPr>
          <p:cNvPr id="71" name="Google Shape;71;p8">
            <a:extLst>
              <a:ext uri="{FF2B5EF4-FFF2-40B4-BE49-F238E27FC236}">
                <a16:creationId xmlns:a16="http://schemas.microsoft.com/office/drawing/2014/main" id="{F008EC67-9544-E111-F030-139A76BB8CF4}"/>
              </a:ext>
            </a:extLst>
          </p:cNvPr>
          <p:cNvSpPr txBox="1"/>
          <p:nvPr/>
        </p:nvSpPr>
        <p:spPr>
          <a:xfrm>
            <a:off x="1506171" y="6125062"/>
            <a:ext cx="41892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cs typeface="Inter"/>
                <a:sym typeface="Inter"/>
              </a:rPr>
              <a:t>NBA games data (2021-2022 season / Basketball reference)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cs typeface="Inter"/>
                <a:sym typeface="Inter"/>
              </a:rPr>
              <a:t>Betting odds (Kaggle)</a:t>
            </a:r>
            <a:endParaRPr lang="en-US" sz="2200" b="0" i="0" u="none" strike="noStrike" cap="none" dirty="0">
              <a:solidFill>
                <a:srgbClr val="F8EFE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8">
            <a:extLst>
              <a:ext uri="{FF2B5EF4-FFF2-40B4-BE49-F238E27FC236}">
                <a16:creationId xmlns:a16="http://schemas.microsoft.com/office/drawing/2014/main" id="{4F41F75E-9FE9-B2EB-D0F8-789E540CB1C6}"/>
              </a:ext>
            </a:extLst>
          </p:cNvPr>
          <p:cNvSpPr txBox="1"/>
          <p:nvPr/>
        </p:nvSpPr>
        <p:spPr>
          <a:xfrm>
            <a:off x="7048677" y="4841545"/>
            <a:ext cx="4189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8EFE5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</a:t>
            </a:r>
            <a:r>
              <a:rPr lang="en-US" sz="3600" b="1" dirty="0">
                <a:solidFill>
                  <a:srgbClr val="F8EFE5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PROCESSING</a:t>
            </a:r>
            <a:endParaRPr dirty="0"/>
          </a:p>
        </p:txBody>
      </p:sp>
      <p:sp>
        <p:nvSpPr>
          <p:cNvPr id="73" name="Google Shape;73;p8">
            <a:extLst>
              <a:ext uri="{FF2B5EF4-FFF2-40B4-BE49-F238E27FC236}">
                <a16:creationId xmlns:a16="http://schemas.microsoft.com/office/drawing/2014/main" id="{4303EE39-458B-4A93-0FAC-DA3D96E0BE6D}"/>
              </a:ext>
            </a:extLst>
          </p:cNvPr>
          <p:cNvSpPr txBox="1"/>
          <p:nvPr/>
        </p:nvSpPr>
        <p:spPr>
          <a:xfrm>
            <a:off x="7048677" y="6125062"/>
            <a:ext cx="418920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sym typeface="Inter"/>
              </a:rPr>
              <a:t>Merged NBA games data together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sym typeface="Inter"/>
              </a:rPr>
              <a:t>Created merging variables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sym typeface="Inter"/>
              </a:rPr>
              <a:t>Merged games and odds data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sym typeface="Inter"/>
              </a:rPr>
              <a:t>Created “market size” variable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/>
          </a:p>
        </p:txBody>
      </p:sp>
      <p:sp>
        <p:nvSpPr>
          <p:cNvPr id="74" name="Google Shape;74;p8">
            <a:extLst>
              <a:ext uri="{FF2B5EF4-FFF2-40B4-BE49-F238E27FC236}">
                <a16:creationId xmlns:a16="http://schemas.microsoft.com/office/drawing/2014/main" id="{7D8E8A0B-1858-A283-A71A-71A638B0C8BA}"/>
              </a:ext>
            </a:extLst>
          </p:cNvPr>
          <p:cNvSpPr txBox="1"/>
          <p:nvPr/>
        </p:nvSpPr>
        <p:spPr>
          <a:xfrm>
            <a:off x="12591182" y="4841545"/>
            <a:ext cx="4189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8EFE5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CLEANING</a:t>
            </a:r>
            <a:endParaRPr dirty="0"/>
          </a:p>
        </p:txBody>
      </p:sp>
      <p:sp>
        <p:nvSpPr>
          <p:cNvPr id="75" name="Google Shape;75;p8">
            <a:extLst>
              <a:ext uri="{FF2B5EF4-FFF2-40B4-BE49-F238E27FC236}">
                <a16:creationId xmlns:a16="http://schemas.microsoft.com/office/drawing/2014/main" id="{F9898F08-0E57-5FD6-1CDF-773E6392EE8B}"/>
              </a:ext>
            </a:extLst>
          </p:cNvPr>
          <p:cNvSpPr txBox="1"/>
          <p:nvPr/>
        </p:nvSpPr>
        <p:spPr>
          <a:xfrm>
            <a:off x="12591182" y="6125062"/>
            <a:ext cx="4189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b="0" i="0" u="none" strike="noStrike" cap="none" dirty="0">
                <a:solidFill>
                  <a:srgbClr val="F8EFE5"/>
                </a:solidFill>
                <a:latin typeface="Inter"/>
                <a:ea typeface="Inter"/>
                <a:cs typeface="Inter"/>
                <a:sym typeface="Inter"/>
              </a:rPr>
              <a:t>Removed missing values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F8EFE5"/>
                </a:solidFill>
                <a:latin typeface="Inter"/>
                <a:ea typeface="Inter"/>
                <a:cs typeface="Inter"/>
                <a:sym typeface="Inter"/>
              </a:rPr>
              <a:t>Removed unnecessary columns</a:t>
            </a:r>
            <a:endParaRPr lang="en-US" sz="2200" b="0" i="0" u="none" strike="noStrike" cap="none" dirty="0">
              <a:solidFill>
                <a:srgbClr val="F8EFE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76" name="Google Shape;76;p8">
            <a:extLst>
              <a:ext uri="{FF2B5EF4-FFF2-40B4-BE49-F238E27FC236}">
                <a16:creationId xmlns:a16="http://schemas.microsoft.com/office/drawing/2014/main" id="{9B423674-8F44-1F94-1D0C-04432377C3CA}"/>
              </a:ext>
            </a:extLst>
          </p:cNvPr>
          <p:cNvCxnSpPr/>
          <p:nvPr/>
        </p:nvCxnSpPr>
        <p:spPr>
          <a:xfrm rot="10800000">
            <a:off x="6372056" y="4696699"/>
            <a:ext cx="0" cy="3737766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8">
            <a:extLst>
              <a:ext uri="{FF2B5EF4-FFF2-40B4-BE49-F238E27FC236}">
                <a16:creationId xmlns:a16="http://schemas.microsoft.com/office/drawing/2014/main" id="{3624C373-0C5C-4B28-4E87-4F7DAF7D4CDE}"/>
              </a:ext>
            </a:extLst>
          </p:cNvPr>
          <p:cNvCxnSpPr/>
          <p:nvPr/>
        </p:nvCxnSpPr>
        <p:spPr>
          <a:xfrm rot="10800000">
            <a:off x="11914561" y="4696699"/>
            <a:ext cx="0" cy="3737766"/>
          </a:xfrm>
          <a:prstGeom prst="straightConnector1">
            <a:avLst/>
          </a:prstGeom>
          <a:noFill/>
          <a:ln w="38100" cap="flat" cmpd="sng">
            <a:solidFill>
              <a:srgbClr val="F8EFE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60;p7">
            <a:extLst>
              <a:ext uri="{FF2B5EF4-FFF2-40B4-BE49-F238E27FC236}">
                <a16:creationId xmlns:a16="http://schemas.microsoft.com/office/drawing/2014/main" id="{933FD0A9-AD70-BA10-C04E-99F76D217425}"/>
              </a:ext>
            </a:extLst>
          </p:cNvPr>
          <p:cNvSpPr txBox="1"/>
          <p:nvPr/>
        </p:nvSpPr>
        <p:spPr>
          <a:xfrm>
            <a:off x="688528" y="403853"/>
            <a:ext cx="522985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sz="1200" dirty="0"/>
          </a:p>
        </p:txBody>
      </p:sp>
      <p:sp>
        <p:nvSpPr>
          <p:cNvPr id="3" name="Google Shape;78;p8">
            <a:extLst>
              <a:ext uri="{FF2B5EF4-FFF2-40B4-BE49-F238E27FC236}">
                <a16:creationId xmlns:a16="http://schemas.microsoft.com/office/drawing/2014/main" id="{851D0A99-3B00-41AD-C170-71C26473ACD3}"/>
              </a:ext>
            </a:extLst>
          </p:cNvPr>
          <p:cNvSpPr txBox="1"/>
          <p:nvPr/>
        </p:nvSpPr>
        <p:spPr>
          <a:xfrm>
            <a:off x="15422880" y="403013"/>
            <a:ext cx="201337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53278"/>
                </a:solidFill>
                <a:latin typeface="Inter"/>
                <a:ea typeface="Inter"/>
                <a:sym typeface="Inter"/>
              </a:rPr>
              <a:t>PHAM DUY ANH VU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8465177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278"/>
        </a:solidFill>
        <a:effectLst/>
      </p:bgPr>
    </p:bg>
    <p:spTree>
      <p:nvGrpSpPr>
        <p:cNvPr id="1" name="Shape 164">
          <a:extLst>
            <a:ext uri="{FF2B5EF4-FFF2-40B4-BE49-F238E27FC236}">
              <a16:creationId xmlns:a16="http://schemas.microsoft.com/office/drawing/2014/main" id="{9AD2E8BE-2CD6-8F14-BE44-2647BAA0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>
            <a:extLst>
              <a:ext uri="{FF2B5EF4-FFF2-40B4-BE49-F238E27FC236}">
                <a16:creationId xmlns:a16="http://schemas.microsoft.com/office/drawing/2014/main" id="{3D7BF8AC-0F49-451F-C709-2DB34AA2FB3D}"/>
              </a:ext>
            </a:extLst>
          </p:cNvPr>
          <p:cNvSpPr txBox="1"/>
          <p:nvPr/>
        </p:nvSpPr>
        <p:spPr>
          <a:xfrm>
            <a:off x="1028700" y="3388995"/>
            <a:ext cx="16230600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i="0" u="none" strike="noStrike" cap="none" dirty="0">
                <a:solidFill>
                  <a:srgbClr val="F8EFE5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dirty="0">
                <a:solidFill>
                  <a:srgbClr val="F8EFE5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ANALYSIS</a:t>
            </a:r>
            <a:endParaRPr dirty="0"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2" name="Google Shape;60;p7">
            <a:extLst>
              <a:ext uri="{FF2B5EF4-FFF2-40B4-BE49-F238E27FC236}">
                <a16:creationId xmlns:a16="http://schemas.microsoft.com/office/drawing/2014/main" id="{1DD50EF4-1D53-6DE2-90E0-3B55A8D0FCD0}"/>
              </a:ext>
            </a:extLst>
          </p:cNvPr>
          <p:cNvSpPr txBox="1"/>
          <p:nvPr/>
        </p:nvSpPr>
        <p:spPr>
          <a:xfrm>
            <a:off x="688528" y="403853"/>
            <a:ext cx="522985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Inter"/>
                <a:ea typeface="Inter"/>
                <a:sym typeface="Inter"/>
              </a:rPr>
              <a:t>DATA 400: CAPSTONE IN DATA ANALYTICS</a:t>
            </a:r>
            <a:endParaRPr sz="1200" dirty="0">
              <a:solidFill>
                <a:schemeClr val="tx2"/>
              </a:solidFill>
            </a:endParaRPr>
          </a:p>
        </p:txBody>
      </p:sp>
      <p:sp>
        <p:nvSpPr>
          <p:cNvPr id="3" name="Google Shape;166;p13">
            <a:extLst>
              <a:ext uri="{FF2B5EF4-FFF2-40B4-BE49-F238E27FC236}">
                <a16:creationId xmlns:a16="http://schemas.microsoft.com/office/drawing/2014/main" id="{902BEA14-061C-6E6B-B80A-9517FB484F8F}"/>
              </a:ext>
            </a:extLst>
          </p:cNvPr>
          <p:cNvSpPr txBox="1"/>
          <p:nvPr/>
        </p:nvSpPr>
        <p:spPr>
          <a:xfrm>
            <a:off x="15819120" y="403013"/>
            <a:ext cx="161713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FFFDFC"/>
                </a:solidFill>
                <a:latin typeface="Inter"/>
                <a:ea typeface="Inter"/>
                <a:cs typeface="Inter"/>
                <a:sym typeface="Inter"/>
              </a:rPr>
              <a:t>PHAM DUY ANH VU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687949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Muted Minimal Year-End Revie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459</Words>
  <Application>Microsoft Office PowerPoint</Application>
  <PresentationFormat>Custom</PresentationFormat>
  <Paragraphs>110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Inter ExtraBold</vt:lpstr>
      <vt:lpstr>Arial</vt:lpstr>
      <vt:lpstr>Inter</vt:lpstr>
      <vt:lpstr>Inter SemiBold</vt:lpstr>
      <vt:lpstr>Calibri</vt:lpstr>
      <vt:lpstr>Muted Minimal Year-End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Duy Anh Vu Pham</dc:creator>
  <cp:lastModifiedBy>Pham Duy Anh, Pham Duy Anh</cp:lastModifiedBy>
  <cp:revision>9</cp:revision>
  <dcterms:modified xsi:type="dcterms:W3CDTF">2025-02-20T08:03:15Z</dcterms:modified>
</cp:coreProperties>
</file>