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SemiBold"/>
      <p:regular r:id="rId24"/>
      <p:bold r:id="rId25"/>
      <p:italic r:id="rId26"/>
      <p:boldItalic r:id="rId27"/>
    </p:embeddedFont>
    <p:embeddedFont>
      <p:font typeface="Raleway ExtraBold"/>
      <p:bold r:id="rId28"/>
      <p:boldItalic r:id="rId29"/>
    </p:embeddedFont>
    <p:embeddedFont>
      <p:font typeface="Raleway Medium"/>
      <p:regular r:id="rId30"/>
      <p:bold r:id="rId31"/>
      <p:italic r:id="rId32"/>
      <p:boldItalic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9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Raleway-regular.fntdata"/><Relationship Id="rId41" Type="http://schemas.openxmlformats.org/officeDocument/2006/relationships/font" Target="fonts/OpenSans-boldItalic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RalewayExtraBold-bold.fntdata"/><Relationship Id="rId27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bold.fntdata"/><Relationship Id="rId30" Type="http://schemas.openxmlformats.org/officeDocument/2006/relationships/font" Target="fonts/RalewayMedium-regular.fntdata"/><Relationship Id="rId11" Type="http://schemas.openxmlformats.org/officeDocument/2006/relationships/slide" Target="slides/slide6.xml"/><Relationship Id="rId33" Type="http://schemas.openxmlformats.org/officeDocument/2006/relationships/font" Target="fonts/Raleway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italic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5def8a64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5def8a64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5def8a6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5def8a6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5def8a64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5def8a64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5def8a6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5def8a6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5def8a64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5def8a64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 rot="10800000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flipH="1" rot="10800000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997325" y="1045900"/>
            <a:ext cx="4433700" cy="14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3997325" y="2430553"/>
            <a:ext cx="44337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15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14" name="Google Shape;114;p15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flipH="1" rot="10800000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 flipH="1" rot="10800000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0" y="0"/>
            <a:ext cx="9144000" cy="481500"/>
            <a:chOff x="0" y="4662000"/>
            <a:chExt cx="9144000" cy="4815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713225" y="47643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44" name="Google Shape;144;p18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9" name="Google Shape;159;p19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61" name="Google Shape;161;p19"/>
              <p:cNvSpPr/>
              <p:nvPr/>
            </p:nvSpPr>
            <p:spPr>
              <a:xfrm flipH="1" rot="10800000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flipH="1" rot="10800000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64" name="Google Shape;164;p19"/>
              <p:cNvSpPr/>
              <p:nvPr/>
            </p:nvSpPr>
            <p:spPr>
              <a:xfrm flipH="1" rot="10800000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flipH="1" rot="10800000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6" name="Google Shape;166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2" type="subTitle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3" type="subTitle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4" type="subTitle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5" type="subTitle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6" type="subTitle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7" type="subTitle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idx="8" type="subTitle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9" type="subTitle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13" type="subTitle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14" type="subTitle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15" type="subTitle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1" name="Google Shape;181;p20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82" name="Google Shape;182;p20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hasCustomPrompt="1"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hasCustomPrompt="1"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hasCustomPrompt="1"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3" name="Google Shape;193;p21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94" name="Google Shape;194;p21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" name="Google Shape;198;p22"/>
          <p:cNvGrpSpPr/>
          <p:nvPr/>
        </p:nvGrpSpPr>
        <p:grpSpPr>
          <a:xfrm>
            <a:off x="0" y="275063"/>
            <a:ext cx="9144000" cy="4868438"/>
            <a:chOff x="0" y="275063"/>
            <a:chExt cx="9144000" cy="4868438"/>
          </a:xfrm>
        </p:grpSpPr>
        <p:sp>
          <p:nvSpPr>
            <p:cNvPr id="199" name="Google Shape;199;p22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204" name="Google Shape;204;p22"/>
            <p:cNvSpPr/>
            <p:nvPr/>
          </p:nvSpPr>
          <p:spPr>
            <a:xfrm flipH="1" rot="10800000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flipH="1" rot="10800000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23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209" name="Google Shape;209;p23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23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" name="Google Shape;215;p24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7" name="Google Shape;217;p24"/>
              <p:cNvSpPr/>
              <p:nvPr/>
            </p:nvSpPr>
            <p:spPr>
              <a:xfrm flipH="1" rot="10800000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 rot="10800000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20" name="Google Shape;220;p24"/>
              <p:cNvSpPr/>
              <p:nvPr/>
            </p:nvSpPr>
            <p:spPr>
              <a:xfrm flipH="1" rot="10800000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 rot="10800000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 rot="10800000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3" name="Google Shape;223;p2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25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227" name="Google Shape;227;p25"/>
            <p:cNvSpPr/>
            <p:nvPr/>
          </p:nvSpPr>
          <p:spPr>
            <a:xfrm flipH="1" rot="10800000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flipH="1" rot="10800000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 flipH="1" rot="10800000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 flipH="1" rot="10800000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flipH="1" rot="10800000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26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6" name="Google Shape;236;p26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1" name="Google Shape;241;p2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4" name="Google Shape;244;p27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245" name="Google Shape;245;p27"/>
            <p:cNvSpPr/>
            <p:nvPr/>
          </p:nvSpPr>
          <p:spPr>
            <a:xfrm flipH="1" rot="10800000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 rot="10800000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 flipH="1" rot="10800000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0" name="Google Shape;250;p27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253750" y="769400"/>
            <a:ext cx="395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2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40" name="Google Shape;40;p6"/>
            <p:cNvSpPr/>
            <p:nvPr/>
          </p:nvSpPr>
          <p:spPr>
            <a:xfrm flipH="1" rot="10800000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 rot="10800000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" name="Google Shape;44;p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rtfolio-analysis-tool-fnpuqigmxbsmnj6szbisaa.streamlit.app/Dashboar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2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5" name="Google Shape;295;p32"/>
          <p:cNvSpPr txBox="1"/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Portfolio Dashboard</a:t>
            </a:r>
            <a:endParaRPr/>
          </a:p>
        </p:txBody>
      </p: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Daulton Kendall and Justin Wong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833327" y="773016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713225" y="737850"/>
            <a:ext cx="66525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 SLIDE</a:t>
            </a:r>
            <a:endParaRPr sz="6000"/>
          </a:p>
        </p:txBody>
      </p:sp>
      <p:sp>
        <p:nvSpPr>
          <p:cNvPr id="381" name="Google Shape;381;p41"/>
          <p:cNvSpPr txBox="1"/>
          <p:nvPr>
            <p:ph idx="1" type="subTitle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Portfolio </a:t>
            </a:r>
            <a:r>
              <a:rPr lang="en"/>
              <a:t>management</a:t>
            </a:r>
            <a:r>
              <a:rPr lang="en"/>
              <a:t>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87" name="Google Shape;387;p42"/>
          <p:cNvSpPr txBox="1"/>
          <p:nvPr>
            <p:ph idx="4" type="subTitle"/>
          </p:nvPr>
        </p:nvSpPr>
        <p:spPr>
          <a:xfrm>
            <a:off x="638875" y="22021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Investors</a:t>
            </a:r>
            <a:endParaRPr/>
          </a:p>
        </p:txBody>
      </p:sp>
      <p:sp>
        <p:nvSpPr>
          <p:cNvPr id="388" name="Google Shape;388;p42"/>
          <p:cNvSpPr txBox="1"/>
          <p:nvPr>
            <p:ph idx="5" type="subTitle"/>
          </p:nvPr>
        </p:nvSpPr>
        <p:spPr>
          <a:xfrm>
            <a:off x="3387182" y="22021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Managers</a:t>
            </a:r>
            <a:endParaRPr/>
          </a:p>
        </p:txBody>
      </p:sp>
      <p:sp>
        <p:nvSpPr>
          <p:cNvPr id="389" name="Google Shape;389;p42"/>
          <p:cNvSpPr txBox="1"/>
          <p:nvPr>
            <p:ph idx="1" type="subTitle"/>
          </p:nvPr>
        </p:nvSpPr>
        <p:spPr>
          <a:xfrm>
            <a:off x="638875" y="278537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Gain personalized insights into diversification, risk exposure, and growth trends. Easily visualize portfolio allocations and identify actionable areas for rebalancing.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idx="2" type="subTitle"/>
          </p:nvPr>
        </p:nvSpPr>
        <p:spPr>
          <a:xfrm>
            <a:off x="3387186" y="278542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Assess sector and regional exposure at scale with integrated metrics and risk classifiers. Export reports for investment committees and strategy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 txBox="1"/>
          <p:nvPr>
            <p:ph idx="3" type="subTitle"/>
          </p:nvPr>
        </p:nvSpPr>
        <p:spPr>
          <a:xfrm>
            <a:off x="6135471" y="283867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historical price, volatility, and valuation trends to build research narratives. Access deep technical charts and rolling performance benchmarks for modeling.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>
            <p:ph idx="6" type="subTitle"/>
          </p:nvPr>
        </p:nvSpPr>
        <p:spPr>
          <a:xfrm>
            <a:off x="6135463" y="22554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Analysts</a:t>
            </a:r>
            <a:endParaRPr/>
          </a:p>
        </p:txBody>
      </p:sp>
      <p:sp>
        <p:nvSpPr>
          <p:cNvPr id="393" name="Google Shape;393;p42"/>
          <p:cNvSpPr/>
          <p:nvPr/>
        </p:nvSpPr>
        <p:spPr>
          <a:xfrm>
            <a:off x="1544075" y="1430303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4292400" y="1370799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7040725" y="1370824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8498000" y="2131150"/>
            <a:ext cx="672600" cy="3012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97" name="Google Shape;397;p42"/>
          <p:cNvGrpSpPr/>
          <p:nvPr/>
        </p:nvGrpSpPr>
        <p:grpSpPr>
          <a:xfrm>
            <a:off x="7137101" y="1475027"/>
            <a:ext cx="368186" cy="364224"/>
            <a:chOff x="-64406125" y="3362225"/>
            <a:chExt cx="318225" cy="314800"/>
          </a:xfrm>
        </p:grpSpPr>
        <p:sp>
          <p:nvSpPr>
            <p:cNvPr id="398" name="Google Shape;398;p42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2"/>
          <p:cNvGrpSpPr/>
          <p:nvPr/>
        </p:nvGrpSpPr>
        <p:grpSpPr>
          <a:xfrm>
            <a:off x="4388814" y="1474543"/>
            <a:ext cx="366364" cy="365207"/>
            <a:chOff x="-60987850" y="4100950"/>
            <a:chExt cx="316650" cy="315650"/>
          </a:xfrm>
        </p:grpSpPr>
        <p:sp>
          <p:nvSpPr>
            <p:cNvPr id="401" name="Google Shape;401;p42"/>
            <p:cNvSpPr/>
            <p:nvPr/>
          </p:nvSpPr>
          <p:spPr>
            <a:xfrm>
              <a:off x="-60987850" y="4355925"/>
              <a:ext cx="315875" cy="60675"/>
            </a:xfrm>
            <a:custGeom>
              <a:rect b="b" l="l" r="r" t="t"/>
              <a:pathLst>
                <a:path extrusionOk="0" h="2427" w="12635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-60987050" y="4100950"/>
              <a:ext cx="315850" cy="123475"/>
            </a:xfrm>
            <a:custGeom>
              <a:rect b="b" l="l" r="r" t="t"/>
              <a:pathLst>
                <a:path extrusionOk="0" h="4939" w="12634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-60757075" y="4245675"/>
              <a:ext cx="61475" cy="89025"/>
            </a:xfrm>
            <a:custGeom>
              <a:rect b="b" l="l" r="r" t="t"/>
              <a:pathLst>
                <a:path extrusionOk="0" h="3561" w="2459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-60861025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-60964200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2"/>
          <p:cNvGrpSpPr/>
          <p:nvPr/>
        </p:nvGrpSpPr>
        <p:grpSpPr>
          <a:xfrm>
            <a:off x="1640543" y="1533008"/>
            <a:ext cx="366364" cy="367290"/>
            <a:chOff x="-61784125" y="3377700"/>
            <a:chExt cx="316650" cy="317450"/>
          </a:xfrm>
        </p:grpSpPr>
        <p:sp>
          <p:nvSpPr>
            <p:cNvPr id="407" name="Google Shape;407;p42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419" name="Google Shape;419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20" name="Google Shape;420;p43"/>
          <p:cNvSpPr txBox="1"/>
          <p:nvPr>
            <p:ph idx="1" type="subTitle"/>
          </p:nvPr>
        </p:nvSpPr>
        <p:spPr>
          <a:xfrm>
            <a:off x="713225" y="151845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Currently relies on Yahoo Finance, which offers free but throttled data with occasional delays or missing fields. A future version could integrate premium APIs like Bloomberg or Polygon for higher reliability and institutional-grade coverage.</a:t>
            </a:r>
            <a:endParaRPr/>
          </a:p>
        </p:txBody>
      </p:sp>
      <p:sp>
        <p:nvSpPr>
          <p:cNvPr id="421" name="Google Shape;421;p43"/>
          <p:cNvSpPr txBox="1"/>
          <p:nvPr>
            <p:ph idx="2" type="subTitle"/>
          </p:nvPr>
        </p:nvSpPr>
        <p:spPr>
          <a:xfrm>
            <a:off x="4698825" y="1518425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input tickers manually, limiting scale and integration. Enabling CSV import, brokerage API sync, or OAuth login would streamline data entry and allow real-time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 txBox="1"/>
          <p:nvPr>
            <p:ph idx="3" type="subTitle"/>
          </p:nvPr>
        </p:nvSpPr>
        <p:spPr>
          <a:xfrm>
            <a:off x="713225" y="325520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a single Random Forest Classifier for risk prediction. Future expansion could include ensemble models or regression for expected return forecasting, enhancing predictive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 txBox="1"/>
          <p:nvPr>
            <p:ph idx="4" type="subTitle"/>
          </p:nvPr>
        </p:nvSpPr>
        <p:spPr>
          <a:xfrm>
            <a:off x="4698825" y="325520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Focused solely on equities. Expanding to ETFs, fixed income, or crypto would support a broader investor base and enhance portfolio diversification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425" name="Google Shape;425;p43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Method</a:t>
            </a:r>
            <a:endParaRPr/>
          </a:p>
        </p:txBody>
      </p:sp>
      <p:sp>
        <p:nvSpPr>
          <p:cNvPr id="426" name="Google Shape;426;p43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432" name="Google Shape;432;p44"/>
          <p:cNvSpPr txBox="1"/>
          <p:nvPr>
            <p:ph idx="1" type="subTitle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Designed to serve as a personal investment co-pilot: insightful, adaptive, and exportable.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Combines machine learning and data visualization to reveal hidden portfolio risks and tactical opportunities.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A foundation ready to be extended into a full fintech product or integrated into institutional research workflows.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Q&amp;A</a:t>
            </a:r>
            <a:endParaRPr sz="8300"/>
          </a:p>
        </p:txBody>
      </p:sp>
      <p:sp>
        <p:nvSpPr>
          <p:cNvPr id="438" name="Google Shape;438;p45"/>
          <p:cNvSpPr/>
          <p:nvPr/>
        </p:nvSpPr>
        <p:spPr>
          <a:xfrm>
            <a:off x="3847000" y="15141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9" name="Google Shape;439;p45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40" name="Google Shape;440;p45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45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45" name="Google Shape;445;p45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03" name="Google Shape;303;p33"/>
          <p:cNvSpPr txBox="1"/>
          <p:nvPr>
            <p:ph idx="2" type="title"/>
          </p:nvPr>
        </p:nvSpPr>
        <p:spPr>
          <a:xfrm>
            <a:off x="720000" y="12613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4" name="Google Shape;304;p33"/>
          <p:cNvSpPr txBox="1"/>
          <p:nvPr>
            <p:ph idx="3" type="title"/>
          </p:nvPr>
        </p:nvSpPr>
        <p:spPr>
          <a:xfrm>
            <a:off x="4572000" y="12613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5" name="Google Shape;305;p33"/>
          <p:cNvSpPr txBox="1"/>
          <p:nvPr>
            <p:ph idx="4" type="title"/>
          </p:nvPr>
        </p:nvSpPr>
        <p:spPr>
          <a:xfrm>
            <a:off x="720000" y="2206061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6" name="Google Shape;306;p33"/>
          <p:cNvSpPr txBox="1"/>
          <p:nvPr>
            <p:ph idx="5" type="title"/>
          </p:nvPr>
        </p:nvSpPr>
        <p:spPr>
          <a:xfrm>
            <a:off x="4572000" y="2206061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7" name="Google Shape;307;p33"/>
          <p:cNvSpPr txBox="1"/>
          <p:nvPr>
            <p:ph idx="6" type="title"/>
          </p:nvPr>
        </p:nvSpPr>
        <p:spPr>
          <a:xfrm>
            <a:off x="720000" y="31506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8" name="Google Shape;308;p33"/>
          <p:cNvSpPr txBox="1"/>
          <p:nvPr>
            <p:ph idx="7" type="title"/>
          </p:nvPr>
        </p:nvSpPr>
        <p:spPr>
          <a:xfrm>
            <a:off x="4572000" y="31506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1607100" y="1408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0" name="Google Shape;310;p33"/>
          <p:cNvSpPr txBox="1"/>
          <p:nvPr>
            <p:ph idx="8" type="subTitle"/>
          </p:nvPr>
        </p:nvSpPr>
        <p:spPr>
          <a:xfrm>
            <a:off x="1607100" y="2352761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sp>
        <p:nvSpPr>
          <p:cNvPr id="311" name="Google Shape;311;p33"/>
          <p:cNvSpPr txBox="1"/>
          <p:nvPr>
            <p:ph idx="9" type="subTitle"/>
          </p:nvPr>
        </p:nvSpPr>
        <p:spPr>
          <a:xfrm>
            <a:off x="1607100" y="32973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view</a:t>
            </a:r>
            <a:endParaRPr/>
          </a:p>
        </p:txBody>
      </p:sp>
      <p:sp>
        <p:nvSpPr>
          <p:cNvPr id="312" name="Google Shape;312;p33"/>
          <p:cNvSpPr txBox="1"/>
          <p:nvPr>
            <p:ph idx="13" type="subTitle"/>
          </p:nvPr>
        </p:nvSpPr>
        <p:spPr>
          <a:xfrm>
            <a:off x="5459100" y="1408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13" name="Google Shape;313;p33"/>
          <p:cNvSpPr txBox="1"/>
          <p:nvPr>
            <p:ph idx="14" type="subTitle"/>
          </p:nvPr>
        </p:nvSpPr>
        <p:spPr>
          <a:xfrm>
            <a:off x="5459100" y="2352761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14" name="Google Shape;314;p33"/>
          <p:cNvSpPr txBox="1"/>
          <p:nvPr>
            <p:ph idx="15" type="subTitle"/>
          </p:nvPr>
        </p:nvSpPr>
        <p:spPr>
          <a:xfrm>
            <a:off x="5459100" y="3297400"/>
            <a:ext cx="2802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315" name="Google Shape;315;p33"/>
          <p:cNvSpPr txBox="1"/>
          <p:nvPr>
            <p:ph idx="6" type="title"/>
          </p:nvPr>
        </p:nvSpPr>
        <p:spPr>
          <a:xfrm>
            <a:off x="720000" y="409534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6" name="Google Shape;316;p33"/>
          <p:cNvSpPr txBox="1"/>
          <p:nvPr>
            <p:ph idx="9" type="subTitle"/>
          </p:nvPr>
        </p:nvSpPr>
        <p:spPr>
          <a:xfrm>
            <a:off x="1607100" y="424204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081500" y="391125"/>
            <a:ext cx="39189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4"/>
          <p:cNvSpPr txBox="1"/>
          <p:nvPr>
            <p:ph idx="4294967295" type="subTitle"/>
          </p:nvPr>
        </p:nvSpPr>
        <p:spPr>
          <a:xfrm>
            <a:off x="1081500" y="1252075"/>
            <a:ext cx="7608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This project aims to create an intelligent portfolio analysis dashboard that empowers investors to monitor performance, classify risk, and generate exportable insights using real-time financial data and machine learning.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Key Objectives: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Provide real-time stock performance tracking and risk analytics.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Visualize diversification across region, sector, and asset metrics.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Classify portfolio risk using ML algorithms based on volatility, beta, and valuation.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Support exportable Excel/PDF reports for operational and reporting use.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639775" y="1312250"/>
            <a:ext cx="687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Data Flow Overview: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Input Layer: </a:t>
            </a:r>
            <a:r>
              <a:rPr lang="en" sz="1100"/>
              <a:t>User-provided stock tickers and quantities entered via a dynamic form.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Ingestion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Data fetched from Yahoo Finance using the yfinance API.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Includes prices, dividend yield, beta, market cap, historical close, and more.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Processing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Cleansing &amp; standardization of ticker and currency data.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Feature engineering (volatility, P/E, FX normalization).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Caching for performance using @st.cache_data.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Analytics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Risk classification using RandomForestClassifier.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Rolling volatility &amp; normalized price performance.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Visual transformations for Plotly charts.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2151150" y="769400"/>
            <a:ext cx="6058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Governance</a:t>
            </a:r>
            <a:endParaRPr sz="3000"/>
          </a:p>
        </p:txBody>
      </p:sp>
      <p:sp>
        <p:nvSpPr>
          <p:cNvPr id="335" name="Google Shape;335;p36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6" name="Google Shape;336;p36"/>
          <p:cNvGrpSpPr/>
          <p:nvPr/>
        </p:nvGrpSpPr>
        <p:grpSpPr>
          <a:xfrm>
            <a:off x="0" y="0"/>
            <a:ext cx="1675200" cy="5139225"/>
            <a:chOff x="7468800" y="0"/>
            <a:chExt cx="1675200" cy="5139225"/>
          </a:xfrm>
        </p:grpSpPr>
        <p:sp>
          <p:nvSpPr>
            <p:cNvPr id="337" name="Google Shape;337;p36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4" name="Google Shape;344;p36"/>
          <p:cNvSpPr/>
          <p:nvPr/>
        </p:nvSpPr>
        <p:spPr>
          <a:xfrm>
            <a:off x="3396525" y="2177775"/>
            <a:ext cx="4522200" cy="2484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2077225" y="1522850"/>
            <a:ext cx="59946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Real-Time Accuracy: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yFinance API with defensive fallbacks and ticker validation.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Currency Normalization: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FX-adjusted USD valuation via live currency conversion.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Caching &amp; Performance: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Efficient rendering via session caching and fail-safes.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Transparency: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Visual and tabular outputs make all metrics verifiable.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Extensibility: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Modular architecture supports ESG, NLP, or options analysis additions.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Dashboard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339000" y="1323050"/>
            <a:ext cx="4386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Overview: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Allocation by ticker/sector/region, 30-day normalized value vs. S&amp;P 500, top metrics.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Price Change &amp; Volatility: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Return periods (1D to 5Y), max drawdown, 52W high deviation, normalized price line.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Value Over Time: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Benchmark overlays, logarithmic view toggle, FX-converted performance from 2020+, max drawdown and returns table.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Risk Classification: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Predictive labeling (Low/Moderate/High), risk-adjusted recommendations, Volatility vs. Beta bubble chart.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Summary: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Bollinger Bands, RSI, SMA crossovers, radar chart (P/E, Beta, Yield).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Export: 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Full PDF/Excel download with technical and fundamental indicators.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52" name="Google Shape;3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125" y="1057400"/>
            <a:ext cx="4113600" cy="3453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288000" y="461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Risk Classifier</a:t>
            </a:r>
            <a:endParaRPr/>
          </a:p>
        </p:txBody>
      </p:sp>
      <p:sp>
        <p:nvSpPr>
          <p:cNvPr id="358" name="Google Shape;358;p38"/>
          <p:cNvSpPr txBox="1"/>
          <p:nvPr>
            <p:ph idx="4294967295" type="subTitle"/>
          </p:nvPr>
        </p:nvSpPr>
        <p:spPr>
          <a:xfrm>
            <a:off x="159825" y="1033775"/>
            <a:ext cx="43470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</a:rPr>
              <a:t>Uses RandomForestClassifier to assign each stock a risk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label (Low, Moderate, High) based on volatility, beta, P/E ratio, dividend yield, and price deviation.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</a:rPr>
              <a:t>Compares predicted portfolio risk to user-selected risk tolerance to generate alignment recommendations.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Risk Composition Pie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Volatility vs Beta Scatter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Model is designed for transparency and can be expanded with advanced explainability methods like SHAP or LIME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700" y="1109788"/>
            <a:ext cx="2237725" cy="203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98" y="1109800"/>
            <a:ext cx="2253078" cy="203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 txBox="1"/>
          <p:nvPr>
            <p:ph idx="4294967295" type="subTitle"/>
          </p:nvPr>
        </p:nvSpPr>
        <p:spPr>
          <a:xfrm>
            <a:off x="159825" y="3192725"/>
            <a:ext cx="85653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Offers a machine learning-based risk view that adapts to real-time financial shifts and evolving market behavior.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Enables users to identify risk concentration and consider rebalancing actions to better align with their objectives.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idx="1" type="subTitle"/>
          </p:nvPr>
        </p:nvSpPr>
        <p:spPr>
          <a:xfrm>
            <a:off x="552775" y="1192125"/>
            <a:ext cx="75324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Select a stock from the portfolio to access a full trading view driven by technical and fundamental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Key metrics include current price, earnings per share (EPS), beta, dividend yield, relative strength index (RSI), volume trends, and upcoming earnings dates.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Provides multiple perspectives for assessing momentum, valuation, and trading signals.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Integrates live data visualizations and calculated indicators to support informed, data-backed decision-making.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Modules: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Price Trend &amp; Technical Signals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Line chart with Bollinger Bands, SMA 50, and SMA 200 overlays.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Trend reversal indicators embedded within band positioning.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SemiBold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Momentum &amp; Volume: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RSI chart with 70/30 thresholds highlights potential overbought/oversold conditions.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20-day rolling volume trends provide liquidity insights.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Trading Dashboard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idx="1" type="subTitle"/>
          </p:nvPr>
        </p:nvSpPr>
        <p:spPr>
          <a:xfrm>
            <a:off x="552775" y="1192125"/>
            <a:ext cx="75324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Select a stock from the portfolio to access a full trading view driven by technical and fundamental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Key metrics include current price, earnings per share (EPS), beta, dividend yield, relative strength index (RSI), volume trends, and upcoming earnings dates.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Provides multiple perspectives for assessing momentum, valuation, and trading signals.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Integrates live data visualizations and calculated indicators to support informed, data-backed decision-making.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Modules: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Price Trend &amp; Technical Signals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Line chart with Bollinger Bands, SMA 50, and SMA 200 overlays.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Trend reversal indicators embedded within band positioning.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SemiBold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Momentum &amp; Volume: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RSI chart with 70/30 thresholds highlights potential overbought/oversold conditions.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20-day rolling volume trends provide liquidity insights.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Trading Dashboard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-46625" y="-46625"/>
            <a:ext cx="9277200" cy="5234700"/>
          </a:xfrm>
          <a:prstGeom prst="rect">
            <a:avLst/>
          </a:prstGeom>
          <a:solidFill>
            <a:srgbClr val="1E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849150" y="79925"/>
            <a:ext cx="7445700" cy="51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