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19"/>
  </p:notesMasterIdLst>
  <p:sldIdLst>
    <p:sldId id="256" r:id="rId2"/>
    <p:sldId id="274" r:id="rId3"/>
    <p:sldId id="257" r:id="rId4"/>
    <p:sldId id="26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AD12F-FB7A-40C0-81BA-95C5135D2975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ECC7-9BE2-4248-BBFD-885449EF3E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2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44DB-5B57-4E16-B772-6E84C16044A6}" type="datetime1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6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EB1-ED74-4BB2-ADA3-8EEA5AC29A86}" type="datetime1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1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41BE-8DD9-4F90-B527-9ACFF18E5887}" type="datetime1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9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49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EC2E-5CF4-4F5A-9C6C-29D006CE192A}" type="datetime1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2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6F1C-E52A-420C-965A-0CC2437955EE}" type="datetime1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04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9314-CD2F-474B-9770-2B38D26389F7}" type="datetime1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2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2D53-43C0-4A0A-BA60-96CB68ED8FAC}" type="datetime1">
              <a:rPr lang="en-GB" smtClean="0"/>
              <a:t>14/10/2021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3722-84C8-40F2-B805-3AC1CC664873}" type="datetime1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0253-A9CA-4498-ABF1-6DA4BDB66379}" type="datetime1">
              <a:rPr lang="en-GB" smtClean="0"/>
              <a:t>14/10/2021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0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0FA6-F99A-4CA7-A528-6FC8F9E3B810}" type="datetime1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9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416E-EC7C-4C1F-A453-C28B02FD67ED}" type="datetime1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2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BFE7-4F36-4C55-ADA6-F3052B36F237}" type="datetime1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B6D9-E640-4801-A27D-C326D0EFA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79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14" y="869527"/>
            <a:ext cx="10058561" cy="2018703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Conducting, reporting and interpreting </a:t>
            </a:r>
            <a:r>
              <a:rPr lang="en-US" sz="36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randomised</a:t>
            </a:r>
            <a:r>
              <a:rPr lang="en-US" sz="36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trials in the field of tobacco control:</a:t>
            </a:r>
            <a:br>
              <a:rPr lang="en-US" sz="36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en-US" sz="36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problems and solutions</a:t>
            </a:r>
            <a:endParaRPr lang="en-GB" sz="96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364023"/>
            <a:ext cx="6858000" cy="1284944"/>
          </a:xfrm>
        </p:spPr>
        <p:txBody>
          <a:bodyPr>
            <a:normAutofit/>
          </a:bodyPr>
          <a:lstStyle/>
          <a:p>
            <a:r>
              <a:rPr lang="en-GB" sz="2800" dirty="0"/>
              <a:t>Robert West</a:t>
            </a:r>
          </a:p>
          <a:p>
            <a:r>
              <a:rPr lang="en-GB" sz="2800" dirty="0"/>
              <a:t>University College London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1</a:t>
            </a:fld>
            <a:endParaRPr lang="en-GB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4402265" y="5263555"/>
            <a:ext cx="2824498" cy="492443"/>
            <a:chOff x="2970213" y="5619980"/>
            <a:chExt cx="3022478" cy="573393"/>
          </a:xfrm>
        </p:grpSpPr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3788998" y="5619980"/>
              <a:ext cx="2203693" cy="573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2600" dirty="0">
                  <a:solidFill>
                    <a:srgbClr val="0070C0"/>
                  </a:solidFill>
                  <a:latin typeface="+mn-lt"/>
                </a:rPr>
                <a:t>@</a:t>
              </a:r>
              <a:r>
                <a:rPr lang="en-GB" altLang="en-US" sz="2600" dirty="0" err="1">
                  <a:solidFill>
                    <a:srgbClr val="0070C0"/>
                  </a:solidFill>
                  <a:latin typeface="+mn-lt"/>
                </a:rPr>
                <a:t>robertjwest</a:t>
              </a:r>
              <a:endParaRPr lang="en-GB" altLang="en-US" sz="2600" dirty="0">
                <a:solidFill>
                  <a:srgbClr val="0070C0"/>
                </a:solidFill>
                <a:latin typeface="+mn-lt"/>
              </a:endParaRPr>
            </a:p>
          </p:txBody>
        </p:sp>
        <p:pic>
          <p:nvPicPr>
            <p:cNvPr id="10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489" y="5684914"/>
              <a:ext cx="487987" cy="396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/>
            <p:cNvSpPr/>
            <p:nvPr/>
          </p:nvSpPr>
          <p:spPr>
            <a:xfrm>
              <a:off x="2970213" y="5619980"/>
              <a:ext cx="2962322" cy="461665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28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69A-081C-44DE-8457-750BC1CC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reporting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5C58-F55B-4677-8079-5488D49A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10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B4018-B8C2-483F-B882-DFF2F8389339}"/>
              </a:ext>
            </a:extLst>
          </p:cNvPr>
          <p:cNvSpPr/>
          <p:nvPr/>
        </p:nvSpPr>
        <p:spPr>
          <a:xfrm>
            <a:off x="1781669" y="1723061"/>
            <a:ext cx="8628661" cy="226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Incomplete information</a:t>
            </a:r>
          </a:p>
          <a:p>
            <a:r>
              <a:rPr lang="en-GB" sz="2400" dirty="0"/>
              <a:t>Variably expressed</a:t>
            </a:r>
          </a:p>
          <a:p>
            <a:r>
              <a:rPr lang="en-GB" sz="2400" dirty="0"/>
              <a:t>Hard to find</a:t>
            </a:r>
          </a:p>
          <a:p>
            <a:r>
              <a:rPr lang="en-GB" sz="2400" dirty="0"/>
              <a:t>Incorrectly interpreted</a:t>
            </a:r>
          </a:p>
          <a:p>
            <a:r>
              <a:rPr lang="en-GB" sz="2400" dirty="0"/>
              <a:t>Selectively included or highlighted findings</a:t>
            </a:r>
          </a:p>
        </p:txBody>
      </p:sp>
    </p:spTree>
    <p:extLst>
      <p:ext uri="{BB962C8B-B14F-4D97-AF65-F5344CB8AC3E}">
        <p14:creationId xmlns:p14="http://schemas.microsoft.com/office/powerpoint/2010/main" val="251809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5721-F02D-486A-97C5-75BE346F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C72D9-C5B0-4CD3-BA27-58955102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11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A5CC0-CC13-46AB-B653-688FE279C56D}"/>
              </a:ext>
            </a:extLst>
          </p:cNvPr>
          <p:cNvSpPr/>
          <p:nvPr/>
        </p:nvSpPr>
        <p:spPr>
          <a:xfrm>
            <a:off x="1781669" y="1934873"/>
            <a:ext cx="8628661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Research question framework</a:t>
            </a:r>
          </a:p>
          <a:p>
            <a:r>
              <a:rPr lang="en-GB" sz="2400" dirty="0"/>
              <a:t>RCT appropriateness checklist (RCT-AC)</a:t>
            </a:r>
          </a:p>
          <a:p>
            <a:r>
              <a:rPr lang="en-GB" sz="2400" dirty="0"/>
              <a:t>RCT issue-mitigation checklist (RCT-IMC)</a:t>
            </a:r>
          </a:p>
          <a:p>
            <a:r>
              <a:rPr lang="en-GB" sz="2400" dirty="0"/>
              <a:t>Paper Authoring Tool (PAT)</a:t>
            </a:r>
          </a:p>
          <a:p>
            <a:r>
              <a:rPr lang="en-GB" sz="2400" dirty="0"/>
              <a:t>Triangulation</a:t>
            </a:r>
          </a:p>
        </p:txBody>
      </p:sp>
    </p:spTree>
    <p:extLst>
      <p:ext uri="{BB962C8B-B14F-4D97-AF65-F5344CB8AC3E}">
        <p14:creationId xmlns:p14="http://schemas.microsoft.com/office/powerpoint/2010/main" val="47833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1517-F780-4FDF-B7EC-2C460C45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well formed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580F-2AAF-4638-8245-54795D20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0356"/>
            <a:ext cx="10515600" cy="120996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What is the effect of [Intervention(s)] versus Comparator(s)] among [Population] in [Setting(s)] on [Outcome(s)] with [Exposure]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AF345-8786-4FE2-ADCD-93F58130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12</a:t>
            </a:fld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180BD-150A-4B96-8A0C-6E07E7A2230C}"/>
              </a:ext>
            </a:extLst>
          </p:cNvPr>
          <p:cNvSpPr/>
          <p:nvPr/>
        </p:nvSpPr>
        <p:spPr>
          <a:xfrm>
            <a:off x="4131496" y="1584429"/>
            <a:ext cx="4679995" cy="220012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C56951-BFB4-4689-8F99-E7877756047C}"/>
              </a:ext>
            </a:extLst>
          </p:cNvPr>
          <p:cNvSpPr/>
          <p:nvPr/>
        </p:nvSpPr>
        <p:spPr>
          <a:xfrm>
            <a:off x="5744480" y="1811308"/>
            <a:ext cx="691022" cy="7403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9F1F3C-2BAB-435F-AAA0-292B03BDF5D6}"/>
              </a:ext>
            </a:extLst>
          </p:cNvPr>
          <p:cNvSpPr/>
          <p:nvPr/>
        </p:nvSpPr>
        <p:spPr>
          <a:xfrm>
            <a:off x="5758666" y="2921880"/>
            <a:ext cx="691022" cy="7403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C5731B-5BBA-4FE3-803F-9C233721D76A}"/>
              </a:ext>
            </a:extLst>
          </p:cNvPr>
          <p:cNvSpPr/>
          <p:nvPr/>
        </p:nvSpPr>
        <p:spPr>
          <a:xfrm>
            <a:off x="4295705" y="2545007"/>
            <a:ext cx="944212" cy="606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435A7E-04CD-4BC2-BAB1-BA6BDEC6AF8B}"/>
              </a:ext>
            </a:extLst>
          </p:cNvPr>
          <p:cNvCxnSpPr>
            <a:stCxn id="11" idx="3"/>
            <a:endCxn id="9" idx="2"/>
          </p:cNvCxnSpPr>
          <p:nvPr/>
        </p:nvCxnSpPr>
        <p:spPr>
          <a:xfrm flipV="1">
            <a:off x="5239917" y="2181500"/>
            <a:ext cx="504563" cy="6670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0423D5-8BCC-4BFA-ACA8-E7F1A3206B4F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>
            <a:off x="5239917" y="2848505"/>
            <a:ext cx="518749" cy="4435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C4D693-3399-42CB-8A28-F2893E6EA7FB}"/>
              </a:ext>
            </a:extLst>
          </p:cNvPr>
          <p:cNvSpPr/>
          <p:nvPr/>
        </p:nvSpPr>
        <p:spPr>
          <a:xfrm>
            <a:off x="7666388" y="2515002"/>
            <a:ext cx="944212" cy="606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9708D9-4C7D-4347-A92E-8ED8CF77E713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6435502" y="2181500"/>
            <a:ext cx="1230886" cy="636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F9999F-E30E-455C-A7C1-08F2D28B88E0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 flipV="1">
            <a:off x="6449688" y="2818499"/>
            <a:ext cx="1216700" cy="4735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838137-480D-4463-A5AA-37A29B240D76}"/>
              </a:ext>
            </a:extLst>
          </p:cNvPr>
          <p:cNvSpPr txBox="1"/>
          <p:nvPr/>
        </p:nvSpPr>
        <p:spPr>
          <a:xfrm>
            <a:off x="4894910" y="1725606"/>
            <a:ext cx="39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B7392-2AE6-4716-B321-B1E7FEDA1593}"/>
              </a:ext>
            </a:extLst>
          </p:cNvPr>
          <p:cNvSpPr txBox="1"/>
          <p:nvPr/>
        </p:nvSpPr>
        <p:spPr>
          <a:xfrm>
            <a:off x="6740968" y="2156422"/>
            <a:ext cx="39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69781-5EFF-4B31-A1E6-3BB325A70269}"/>
              </a:ext>
            </a:extLst>
          </p:cNvPr>
          <p:cNvSpPr txBox="1"/>
          <p:nvPr/>
        </p:nvSpPr>
        <p:spPr>
          <a:xfrm>
            <a:off x="6739347" y="2844059"/>
            <a:ext cx="39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57359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0195-9814-4E28-90DD-D0F7B581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RCT Appropriateness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1EFD-F3C1-4DF1-A01B-ED6B59F4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1605492"/>
            <a:ext cx="113145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Is it valuable to answer a simple comparative question?</a:t>
            </a:r>
          </a:p>
          <a:p>
            <a:pPr marL="0" indent="0">
              <a:buNone/>
            </a:pPr>
            <a:r>
              <a:rPr lang="en-GB" sz="2400" dirty="0"/>
              <a:t>Is it feasible to set up a relevant context?</a:t>
            </a:r>
          </a:p>
          <a:p>
            <a:pPr marL="0" indent="0">
              <a:buNone/>
            </a:pPr>
            <a:r>
              <a:rPr lang="en-GB" sz="2400" dirty="0"/>
              <a:t>Is it feasible to:</a:t>
            </a:r>
          </a:p>
          <a:p>
            <a:pPr lvl="1"/>
            <a:r>
              <a:rPr lang="en-GB" sz="2400" dirty="0"/>
              <a:t>deliver intervention(s) and comparator(s) with appropriate fidelity?</a:t>
            </a:r>
          </a:p>
          <a:p>
            <a:pPr lvl="1"/>
            <a:r>
              <a:rPr lang="en-GB" sz="2400" dirty="0"/>
              <a:t>recruit a relevant sample?</a:t>
            </a:r>
          </a:p>
          <a:p>
            <a:pPr lvl="1"/>
            <a:r>
              <a:rPr lang="en-GB" sz="2400" dirty="0"/>
              <a:t>recruit a sample of sufficient size?</a:t>
            </a:r>
          </a:p>
          <a:p>
            <a:pPr lvl="1"/>
            <a:r>
              <a:rPr lang="en-GB" sz="2400" dirty="0"/>
              <a:t>maintain the purity of the interventions being compared?</a:t>
            </a:r>
          </a:p>
          <a:p>
            <a:pPr lvl="1"/>
            <a:r>
              <a:rPr lang="en-GB" sz="2400" dirty="0"/>
              <a:t>achieve sufficient and balanced follow-up?</a:t>
            </a:r>
          </a:p>
          <a:p>
            <a:pPr lvl="1"/>
            <a:r>
              <a:rPr lang="en-GB" sz="2400" dirty="0"/>
              <a:t>measure all relevant outcomes?</a:t>
            </a:r>
          </a:p>
          <a:p>
            <a:pPr lvl="1"/>
            <a:r>
              <a:rPr lang="en-GB" sz="2400" dirty="0"/>
              <a:t>to achieve accurate measurement in intervention and comparator groups?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4D88-A12C-4FC8-9E9E-6B37447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3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0195-9814-4E28-90DD-D0F7B581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RCT Issue-Mitigation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1EFD-F3C1-4DF1-A01B-ED6B59F4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1605492"/>
            <a:ext cx="1131454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What steps have you taken to:</a:t>
            </a:r>
          </a:p>
          <a:p>
            <a:pPr lvl="1"/>
            <a:r>
              <a:rPr lang="en-GB" sz="2400" dirty="0"/>
              <a:t>pre-register a full protocol and analyses plan</a:t>
            </a:r>
          </a:p>
          <a:p>
            <a:pPr lvl="1"/>
            <a:r>
              <a:rPr lang="en-GB" sz="2400" dirty="0"/>
              <a:t>minimise randomisation failure?</a:t>
            </a:r>
          </a:p>
          <a:p>
            <a:pPr lvl="1"/>
            <a:r>
              <a:rPr lang="en-GB" sz="2400" dirty="0"/>
              <a:t>assess and adjust for randomisation failure?</a:t>
            </a:r>
          </a:p>
          <a:p>
            <a:pPr lvl="1"/>
            <a:r>
              <a:rPr lang="en-GB" sz="2400" dirty="0"/>
              <a:t>maximise and assess setting relevance?</a:t>
            </a:r>
          </a:p>
          <a:p>
            <a:pPr lvl="1"/>
            <a:r>
              <a:rPr lang="en-GB" sz="2400" dirty="0"/>
              <a:t>maximise and assess study sample representativeness?</a:t>
            </a:r>
          </a:p>
          <a:p>
            <a:pPr lvl="1"/>
            <a:r>
              <a:rPr lang="en-GB" sz="2400" dirty="0"/>
              <a:t>ensure and assess ‘blindness’ of participants, researchers, statisticians</a:t>
            </a:r>
          </a:p>
          <a:p>
            <a:pPr lvl="1"/>
            <a:r>
              <a:rPr lang="en-GB" sz="2400" dirty="0"/>
              <a:t>minimise and assess contamination</a:t>
            </a:r>
          </a:p>
          <a:p>
            <a:pPr lvl="1"/>
            <a:r>
              <a:rPr lang="en-GB" sz="2400" dirty="0"/>
              <a:t>ensure and assess intervention and comparator fidelity</a:t>
            </a:r>
          </a:p>
          <a:p>
            <a:pPr lvl="1"/>
            <a:r>
              <a:rPr lang="en-GB" sz="2400" dirty="0"/>
              <a:t>ensure and assess intervention and comparator uptake and adherence</a:t>
            </a:r>
          </a:p>
          <a:p>
            <a:pPr lvl="1"/>
            <a:r>
              <a:rPr lang="en-GB" sz="2400" dirty="0"/>
              <a:t>minimise and assess attrition and reasons for it</a:t>
            </a:r>
          </a:p>
          <a:p>
            <a:pPr lvl="1"/>
            <a:r>
              <a:rPr lang="en-GB" sz="2400" dirty="0"/>
              <a:t>fully pre-specify all important outcomes and differentiate primary and secondary</a:t>
            </a:r>
          </a:p>
          <a:p>
            <a:pPr lvl="1"/>
            <a:r>
              <a:rPr lang="en-GB" sz="2400" dirty="0"/>
              <a:t>maximise measurement accuracy and minimise bias</a:t>
            </a:r>
          </a:p>
          <a:p>
            <a:pPr lvl="1"/>
            <a:r>
              <a:rPr lang="en-GB" sz="2400" dirty="0"/>
              <a:t>undertake sensitivity analyses under widely varying missing value assumptions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4D88-A12C-4FC8-9E9E-6B37447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5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D815C-71B6-48E1-B873-269AA11E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1" y="684342"/>
            <a:ext cx="2634916" cy="1107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CF526-6F6A-41EC-BC01-4919DC3CF201}"/>
              </a:ext>
            </a:extLst>
          </p:cNvPr>
          <p:cNvSpPr txBox="1"/>
          <p:nvPr/>
        </p:nvSpPr>
        <p:spPr>
          <a:xfrm>
            <a:off x="1098222" y="2921871"/>
            <a:ext cx="10210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free online tool for writing up RCTs and Pilot RCTs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be used to develop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be used for study components (e.g. measures, interventions)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Promotes best practice in writing research reports (e.g. CONSORT, TIDIER)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Ensures that all the required information is included from the very first draft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collaborative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Minimises the need for multiple revisions and corrections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Uses ontologies and programming to provide intelligent prompts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Creates a draft paper in Word and a machine readable JSON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8E1B0-66BD-4721-901F-9EBA7E3AC51E}"/>
              </a:ext>
            </a:extLst>
          </p:cNvPr>
          <p:cNvSpPr txBox="1"/>
          <p:nvPr/>
        </p:nvSpPr>
        <p:spPr>
          <a:xfrm>
            <a:off x="3791824" y="1895912"/>
            <a:ext cx="4258282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paperauthoringtool.com</a:t>
            </a:r>
          </a:p>
        </p:txBody>
      </p:sp>
    </p:spTree>
    <p:extLst>
      <p:ext uri="{BB962C8B-B14F-4D97-AF65-F5344CB8AC3E}">
        <p14:creationId xmlns:p14="http://schemas.microsoft.com/office/powerpoint/2010/main" val="289180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0195-9814-4E28-90DD-D0F7B581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4D88-A12C-4FC8-9E9E-6B37447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16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E93C6F-A503-428A-86DB-63028FCCD104}"/>
              </a:ext>
            </a:extLst>
          </p:cNvPr>
          <p:cNvSpPr/>
          <p:nvPr/>
        </p:nvSpPr>
        <p:spPr>
          <a:xfrm>
            <a:off x="4943763" y="1641258"/>
            <a:ext cx="2225963" cy="11545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RCTs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7CC672-2714-48C3-9E9A-669FE2D221D4}"/>
              </a:ext>
            </a:extLst>
          </p:cNvPr>
          <p:cNvSpPr/>
          <p:nvPr/>
        </p:nvSpPr>
        <p:spPr>
          <a:xfrm>
            <a:off x="7248239" y="3425246"/>
            <a:ext cx="3098800" cy="1510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Population level comparative studies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FE28DC-6E1F-4098-916B-F913EB90D587}"/>
              </a:ext>
            </a:extLst>
          </p:cNvPr>
          <p:cNvSpPr/>
          <p:nvPr/>
        </p:nvSpPr>
        <p:spPr>
          <a:xfrm>
            <a:off x="1844963" y="3425247"/>
            <a:ext cx="3098800" cy="1510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Individual-level comparative studies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AB4B84-3DCB-4C6F-A398-0D8F6235A336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489954" y="2626724"/>
            <a:ext cx="779794" cy="101967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28BE4C-F4DA-4AF7-BAE3-734484D5D891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843741" y="2626724"/>
            <a:ext cx="858307" cy="101967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81A0E6-A215-42FE-A622-4C5DA0BC4093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>
            <a:off x="4943763" y="4180319"/>
            <a:ext cx="2304476" cy="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70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0195-9814-4E28-90DD-D0F7B581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1EFD-F3C1-4DF1-A01B-ED6B59F4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1605492"/>
            <a:ext cx="11314545" cy="2874144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RCTs can be powerful research tools but have limited applicability</a:t>
            </a:r>
          </a:p>
          <a:p>
            <a:r>
              <a:rPr lang="en-GB" sz="2400" dirty="0"/>
              <a:t>When planning and evaluating RCTs it is important to assess whether this is the appropriate approach</a:t>
            </a:r>
          </a:p>
          <a:p>
            <a:r>
              <a:rPr lang="en-GB" sz="2400" dirty="0"/>
              <a:t>When planning RCTs and reporting and interpreting methods and findings it is important to describe all SPICEO information using a detailed framework (e.g. PAT)</a:t>
            </a:r>
          </a:p>
          <a:p>
            <a:r>
              <a:rPr lang="en-GB" sz="2400" dirty="0"/>
              <a:t>When planning RCTs and reporting and interpreting findings it is important to describe and evaluate all steps taken to maximise internal and external validity</a:t>
            </a:r>
          </a:p>
          <a:p>
            <a:r>
              <a:rPr lang="en-GB" sz="2400" dirty="0"/>
              <a:t>Where there is reasonable and significant doubt about the internal or external validity of RCT findings it is important to use other designs to triangulate on key conclusions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4D88-A12C-4FC8-9E9E-6B37447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17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7D5EA-386B-4E49-9EBF-DF6D6011C4EB}"/>
              </a:ext>
            </a:extLst>
          </p:cNvPr>
          <p:cNvSpPr/>
          <p:nvPr/>
        </p:nvSpPr>
        <p:spPr>
          <a:xfrm>
            <a:off x="838200" y="4767261"/>
            <a:ext cx="10515600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When evaluating RCTs and other research designs it is important to accept that all studies have limitations and conclusions should be expressed in a way that reflects these BUT not selectively dismissing results that conflict with pre-conceived ideas</a:t>
            </a:r>
          </a:p>
        </p:txBody>
      </p:sp>
    </p:spTree>
    <p:extLst>
      <p:ext uri="{BB962C8B-B14F-4D97-AF65-F5344CB8AC3E}">
        <p14:creationId xmlns:p14="http://schemas.microsoft.com/office/powerpoint/2010/main" val="289183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98D2-295F-48C5-88E4-B2EF8713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 of potential competing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576C-FA21-41A5-891D-18FC37D8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92"/>
            <a:ext cx="10515600" cy="4663572"/>
          </a:xfrm>
        </p:spPr>
        <p:txBody>
          <a:bodyPr/>
          <a:lstStyle/>
          <a:p>
            <a:r>
              <a:rPr lang="en-GB" dirty="0"/>
              <a:t>I have previously undertaken research and consultancy for companies that develop and manufacture smoking cessation medicines (Pfizer, GSK, J&amp;J)</a:t>
            </a:r>
          </a:p>
          <a:p>
            <a:r>
              <a:rPr lang="en-GB" dirty="0"/>
              <a:t>I am leading, unpaid, on development of the online Paper Authoring Tool mentioned in the presentation which has received funding from The Society for the Study of Addiction, Cancer Research UK, The </a:t>
            </a:r>
            <a:r>
              <a:rPr lang="en-GB" dirty="0" err="1"/>
              <a:t>Wellcome</a:t>
            </a:r>
            <a:r>
              <a:rPr lang="en-GB" dirty="0"/>
              <a:t> Trust, and Northwell Health</a:t>
            </a:r>
          </a:p>
          <a:p>
            <a:r>
              <a:rPr lang="en-GB" dirty="0"/>
              <a:t>My personal values prioritise maximising people’s wellbeing and improving the objectivity and efficiency of public health and behavioural science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81A2B-54E0-4381-B5E0-5EF1B995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32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FDF2-7830-4C1B-B1EF-B4753055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FEFF-FE6E-44C3-A026-8C549834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RCTs: What are they good for ...?</a:t>
            </a:r>
          </a:p>
          <a:p>
            <a:r>
              <a:rPr lang="en-GB" dirty="0"/>
              <a:t>Issues with</a:t>
            </a:r>
          </a:p>
          <a:p>
            <a:pPr lvl="1"/>
            <a:r>
              <a:rPr lang="en-GB" dirty="0"/>
              <a:t>Generalising from RCTs (External validity)</a:t>
            </a:r>
          </a:p>
          <a:p>
            <a:pPr lvl="1"/>
            <a:r>
              <a:rPr lang="en-GB" dirty="0"/>
              <a:t>Inferring causality from RCTs (Internal validity)</a:t>
            </a:r>
          </a:p>
          <a:p>
            <a:pPr lvl="1"/>
            <a:r>
              <a:rPr lang="en-GB" dirty="0"/>
              <a:t>Analysing data from RCTs</a:t>
            </a:r>
          </a:p>
          <a:p>
            <a:pPr lvl="1"/>
            <a:r>
              <a:rPr lang="en-GB" dirty="0"/>
              <a:t>Reporting RCTs</a:t>
            </a:r>
          </a:p>
          <a:p>
            <a:r>
              <a:rPr lang="en-GB" dirty="0"/>
              <a:t>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69732-C29A-4AAE-895A-CD1F00A3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4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A6BF-AC9F-46D8-8C8C-DEA886C3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an RCT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60DDE-D360-4597-958F-01017A13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4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2F032-B370-4332-B716-A0B9C626897F}"/>
              </a:ext>
            </a:extLst>
          </p:cNvPr>
          <p:cNvSpPr txBox="1"/>
          <p:nvPr/>
        </p:nvSpPr>
        <p:spPr>
          <a:xfrm>
            <a:off x="1325106" y="4101357"/>
            <a:ext cx="9461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Participants: e.g. cigarette smokers willing to use cessation treatment</a:t>
            </a:r>
          </a:p>
          <a:p>
            <a:r>
              <a:rPr lang="en-GB" sz="2400" dirty="0"/>
              <a:t>Setting(s): e.g. family practices in the US</a:t>
            </a:r>
          </a:p>
          <a:p>
            <a:r>
              <a:rPr lang="en-GB" sz="2400" dirty="0"/>
              <a:t>Intervention(s): e.g. offer of free disposable e-cigarette for 12 weeks</a:t>
            </a:r>
          </a:p>
          <a:p>
            <a:r>
              <a:rPr lang="en-GB" sz="2400" dirty="0"/>
              <a:t>Control(s) e.g. offer of choice of licensed nicotine replacement therapy</a:t>
            </a:r>
          </a:p>
          <a:p>
            <a:r>
              <a:rPr lang="en-GB" sz="2400" dirty="0"/>
              <a:t>Exposure e.g. at least one day of use</a:t>
            </a:r>
          </a:p>
          <a:p>
            <a:r>
              <a:rPr lang="en-GB" sz="2400" dirty="0"/>
              <a:t>Outcome(s) e.g. complete tobacco abstinence for at least 6m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CDFFD0-0049-4922-B691-0CAC90F8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78" y="1532360"/>
            <a:ext cx="52292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6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0195-9814-4E28-90DD-D0F7B581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RCTs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1EFD-F3C1-4DF1-A01B-ED6B59F4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Answering </a:t>
            </a:r>
            <a:r>
              <a:rPr lang="en-GB" b="1" dirty="0">
                <a:solidFill>
                  <a:schemeClr val="accent1"/>
                </a:solidFill>
              </a:rPr>
              <a:t>simple</a:t>
            </a:r>
            <a:r>
              <a:rPr lang="en-GB" dirty="0"/>
              <a:t> </a:t>
            </a:r>
            <a:r>
              <a:rPr lang="en-GB" b="1" dirty="0">
                <a:solidFill>
                  <a:schemeClr val="accent1"/>
                </a:solidFill>
              </a:rPr>
              <a:t>comparative questions </a:t>
            </a:r>
            <a:r>
              <a:rPr lang="en-GB" dirty="0"/>
              <a:t>(Is A better than B?) in a </a:t>
            </a:r>
            <a:r>
              <a:rPr lang="en-GB" b="1" dirty="0">
                <a:solidFill>
                  <a:schemeClr val="accent1"/>
                </a:solidFill>
              </a:rPr>
              <a:t>relevant context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it is feasible to</a:t>
            </a:r>
          </a:p>
          <a:p>
            <a:pPr lvl="1"/>
            <a:r>
              <a:rPr lang="en-GB" dirty="0"/>
              <a:t>deliver interventions with </a:t>
            </a:r>
            <a:r>
              <a:rPr lang="en-GB" b="1" dirty="0">
                <a:solidFill>
                  <a:schemeClr val="accent1"/>
                </a:solidFill>
              </a:rPr>
              <a:t>sufficient fidelity</a:t>
            </a:r>
          </a:p>
          <a:p>
            <a:pPr lvl="1"/>
            <a:r>
              <a:rPr lang="en-GB" dirty="0"/>
              <a:t>recruit a </a:t>
            </a:r>
            <a:r>
              <a:rPr lang="en-GB" b="1" dirty="0">
                <a:solidFill>
                  <a:schemeClr val="accent1"/>
                </a:solidFill>
              </a:rPr>
              <a:t>relevant</a:t>
            </a:r>
            <a:r>
              <a:rPr lang="en-GB" dirty="0"/>
              <a:t> sample of </a:t>
            </a:r>
            <a:r>
              <a:rPr lang="en-GB" b="1" dirty="0">
                <a:solidFill>
                  <a:schemeClr val="accent1"/>
                </a:solidFill>
              </a:rPr>
              <a:t>sufficient size</a:t>
            </a:r>
          </a:p>
          <a:p>
            <a:pPr lvl="1"/>
            <a:r>
              <a:rPr lang="en-GB" dirty="0"/>
              <a:t>maintain the </a:t>
            </a:r>
            <a:r>
              <a:rPr lang="en-GB" b="1" dirty="0">
                <a:solidFill>
                  <a:schemeClr val="accent1"/>
                </a:solidFill>
              </a:rPr>
              <a:t>purity</a:t>
            </a:r>
            <a:r>
              <a:rPr lang="en-GB" dirty="0"/>
              <a:t> of the interventions being compared</a:t>
            </a:r>
          </a:p>
          <a:p>
            <a:pPr lvl="1"/>
            <a:r>
              <a:rPr lang="en-GB" dirty="0"/>
              <a:t>achieve </a:t>
            </a:r>
            <a:r>
              <a:rPr lang="en-GB" b="1" dirty="0">
                <a:solidFill>
                  <a:schemeClr val="accent1"/>
                </a:solidFill>
              </a:rPr>
              <a:t>sufficient follow-up</a:t>
            </a:r>
          </a:p>
          <a:p>
            <a:pPr lvl="1"/>
            <a:r>
              <a:rPr lang="en-GB" dirty="0"/>
              <a:t>achieve </a:t>
            </a:r>
            <a:r>
              <a:rPr lang="en-GB" b="1" dirty="0">
                <a:solidFill>
                  <a:schemeClr val="accent1"/>
                </a:solidFill>
              </a:rPr>
              <a:t>accurate</a:t>
            </a:r>
            <a:r>
              <a:rPr lang="en-GB" dirty="0"/>
              <a:t> measurement of </a:t>
            </a:r>
            <a:r>
              <a:rPr lang="en-GB" b="1" dirty="0">
                <a:solidFill>
                  <a:schemeClr val="accent1"/>
                </a:solidFill>
              </a:rPr>
              <a:t>relevant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4D88-A12C-4FC8-9E9E-6B37447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03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0195-9814-4E28-90DD-D0F7B581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RCTs </a:t>
            </a:r>
            <a:r>
              <a:rPr lang="en-GB" b="1" dirty="0"/>
              <a:t>not</a:t>
            </a:r>
            <a:r>
              <a:rPr lang="en-GB" dirty="0"/>
              <a:t>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1EFD-F3C1-4DF1-A01B-ED6B59F4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4D88-A12C-4FC8-9E9E-6B37447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0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69A-081C-44DE-8457-750BC1CC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external validity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5C58-F55B-4677-8079-5488D49A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7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B4018-B8C2-483F-B882-DFF2F8389339}"/>
              </a:ext>
            </a:extLst>
          </p:cNvPr>
          <p:cNvSpPr/>
          <p:nvPr/>
        </p:nvSpPr>
        <p:spPr>
          <a:xfrm>
            <a:off x="1946975" y="1252006"/>
            <a:ext cx="3514240" cy="226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Interventions</a:t>
            </a:r>
          </a:p>
          <a:p>
            <a:pPr lvl="1"/>
            <a:r>
              <a:rPr lang="en-GB" sz="2400" dirty="0"/>
              <a:t>complexity</a:t>
            </a:r>
          </a:p>
          <a:p>
            <a:pPr lvl="1"/>
            <a:r>
              <a:rPr lang="en-GB" sz="2400" dirty="0"/>
              <a:t>source</a:t>
            </a:r>
          </a:p>
          <a:p>
            <a:pPr lvl="1"/>
            <a:r>
              <a:rPr lang="en-GB" sz="2400" dirty="0"/>
              <a:t>purity</a:t>
            </a:r>
          </a:p>
          <a:p>
            <a:pPr lvl="1"/>
            <a:r>
              <a:rPr lang="en-GB" sz="2400" dirty="0"/>
              <a:t>fidelity</a:t>
            </a:r>
          </a:p>
          <a:p>
            <a:pPr lvl="1"/>
            <a:r>
              <a:rPr lang="en-GB" sz="2400" dirty="0"/>
              <a:t>adherence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934B4-D627-47A9-A4CA-17E477FCE66D}"/>
              </a:ext>
            </a:extLst>
          </p:cNvPr>
          <p:cNvSpPr/>
          <p:nvPr/>
        </p:nvSpPr>
        <p:spPr>
          <a:xfrm>
            <a:off x="1946975" y="3779369"/>
            <a:ext cx="3514240" cy="242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Context</a:t>
            </a:r>
          </a:p>
          <a:p>
            <a:pPr lvl="1"/>
            <a:r>
              <a:rPr lang="en-GB" sz="2400" dirty="0"/>
              <a:t>demand characteristics</a:t>
            </a:r>
          </a:p>
          <a:p>
            <a:pPr lvl="1"/>
            <a:r>
              <a:rPr lang="en-GB" sz="2400" dirty="0"/>
              <a:t>historical context</a:t>
            </a:r>
          </a:p>
          <a:p>
            <a:pPr lvl="1"/>
            <a:r>
              <a:rPr lang="en-GB" sz="2400" dirty="0"/>
              <a:t>current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5D9050-91B1-4D52-ABC4-EF8B015F0460}"/>
              </a:ext>
            </a:extLst>
          </p:cNvPr>
          <p:cNvSpPr/>
          <p:nvPr/>
        </p:nvSpPr>
        <p:spPr>
          <a:xfrm>
            <a:off x="6569989" y="1252006"/>
            <a:ext cx="3279183" cy="226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Study sample</a:t>
            </a:r>
          </a:p>
          <a:p>
            <a:pPr lvl="1"/>
            <a:r>
              <a:rPr lang="en-GB" sz="2400" dirty="0"/>
              <a:t>volunteers</a:t>
            </a:r>
          </a:p>
          <a:p>
            <a:pPr lvl="1"/>
            <a:r>
              <a:rPr lang="en-GB" sz="2400" dirty="0"/>
              <a:t>retention</a:t>
            </a:r>
          </a:p>
          <a:p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7F0E02-50EF-484E-A7A2-F668EDFF4108}"/>
              </a:ext>
            </a:extLst>
          </p:cNvPr>
          <p:cNvSpPr/>
          <p:nvPr/>
        </p:nvSpPr>
        <p:spPr>
          <a:xfrm>
            <a:off x="6569989" y="3779369"/>
            <a:ext cx="3279183" cy="242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Outcome</a:t>
            </a:r>
          </a:p>
          <a:p>
            <a:pPr lvl="1"/>
            <a:r>
              <a:rPr lang="en-GB" sz="2400" dirty="0"/>
              <a:t>inclusiveness</a:t>
            </a:r>
          </a:p>
          <a:p>
            <a:pPr lvl="1"/>
            <a:r>
              <a:rPr lang="en-GB" sz="2400" dirty="0"/>
              <a:t>relevance</a:t>
            </a:r>
          </a:p>
          <a:p>
            <a:pPr lvl="1"/>
            <a:r>
              <a:rPr lang="en-GB" sz="2400" dirty="0"/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248406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69A-081C-44DE-8457-750BC1CC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internal validity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5C58-F55B-4677-8079-5488D49A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8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B4018-B8C2-483F-B882-DFF2F8389339}"/>
              </a:ext>
            </a:extLst>
          </p:cNvPr>
          <p:cNvSpPr/>
          <p:nvPr/>
        </p:nvSpPr>
        <p:spPr>
          <a:xfrm>
            <a:off x="1946975" y="1252006"/>
            <a:ext cx="3514240" cy="226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Interventions</a:t>
            </a:r>
          </a:p>
          <a:p>
            <a:pPr lvl="1"/>
            <a:r>
              <a:rPr lang="en-GB" sz="2400" dirty="0"/>
              <a:t>randomisation failure</a:t>
            </a:r>
          </a:p>
          <a:p>
            <a:pPr lvl="1"/>
            <a:r>
              <a:rPr lang="en-GB" sz="2400" dirty="0"/>
              <a:t>differential purity</a:t>
            </a:r>
          </a:p>
          <a:p>
            <a:pPr lvl="1"/>
            <a:r>
              <a:rPr lang="en-GB" sz="2400" dirty="0"/>
              <a:t>differential uptake</a:t>
            </a:r>
          </a:p>
          <a:p>
            <a:pPr lvl="1"/>
            <a:r>
              <a:rPr lang="en-GB" sz="2400" dirty="0"/>
              <a:t>differential fidelity</a:t>
            </a:r>
          </a:p>
          <a:p>
            <a:pPr lvl="1"/>
            <a:r>
              <a:rPr lang="en-GB" sz="2400" dirty="0"/>
              <a:t>differential adherence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934B4-D627-47A9-A4CA-17E477FCE66D}"/>
              </a:ext>
            </a:extLst>
          </p:cNvPr>
          <p:cNvSpPr/>
          <p:nvPr/>
        </p:nvSpPr>
        <p:spPr>
          <a:xfrm>
            <a:off x="1946975" y="3779369"/>
            <a:ext cx="3514240" cy="242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Context</a:t>
            </a:r>
          </a:p>
          <a:p>
            <a:pPr lvl="1"/>
            <a:r>
              <a:rPr lang="en-GB" sz="2400" dirty="0"/>
              <a:t>external influences</a:t>
            </a:r>
          </a:p>
          <a:p>
            <a:pPr lvl="1"/>
            <a:endParaRPr lang="en-GB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5D9050-91B1-4D52-ABC4-EF8B015F0460}"/>
              </a:ext>
            </a:extLst>
          </p:cNvPr>
          <p:cNvSpPr/>
          <p:nvPr/>
        </p:nvSpPr>
        <p:spPr>
          <a:xfrm>
            <a:off x="6569989" y="1252006"/>
            <a:ext cx="3279183" cy="226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Study sample</a:t>
            </a:r>
          </a:p>
          <a:p>
            <a:pPr lvl="1"/>
            <a:r>
              <a:rPr lang="en-GB" sz="2400" dirty="0"/>
              <a:t>blinding</a:t>
            </a:r>
          </a:p>
          <a:p>
            <a:pPr lvl="1"/>
            <a:r>
              <a:rPr lang="en-GB" sz="2400" dirty="0"/>
              <a:t>differential attrition</a:t>
            </a:r>
          </a:p>
          <a:p>
            <a:endParaRPr lang="en-GB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7F0E02-50EF-484E-A7A2-F668EDFF4108}"/>
              </a:ext>
            </a:extLst>
          </p:cNvPr>
          <p:cNvSpPr/>
          <p:nvPr/>
        </p:nvSpPr>
        <p:spPr>
          <a:xfrm>
            <a:off x="6569989" y="3779369"/>
            <a:ext cx="3279183" cy="242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Outcome</a:t>
            </a:r>
          </a:p>
          <a:p>
            <a:pPr lvl="1"/>
            <a:r>
              <a:rPr lang="en-GB" sz="2400" dirty="0"/>
              <a:t>multiple outcomes</a:t>
            </a:r>
          </a:p>
          <a:p>
            <a:pPr lvl="1"/>
            <a:r>
              <a:rPr lang="en-GB" sz="2400" dirty="0"/>
              <a:t>measurement bias</a:t>
            </a:r>
          </a:p>
        </p:txBody>
      </p:sp>
    </p:spTree>
    <p:extLst>
      <p:ext uri="{BB962C8B-B14F-4D97-AF65-F5344CB8AC3E}">
        <p14:creationId xmlns:p14="http://schemas.microsoft.com/office/powerpoint/2010/main" val="142194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869A-081C-44DE-8457-750BC1CC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5C58-F55B-4677-8079-5488D49A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B6D9-E640-4801-A27D-C326D0EFA202}" type="slidenum">
              <a:rPr lang="en-GB" smtClean="0"/>
              <a:t>9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B4018-B8C2-483F-B882-DFF2F8389339}"/>
              </a:ext>
            </a:extLst>
          </p:cNvPr>
          <p:cNvSpPr/>
          <p:nvPr/>
        </p:nvSpPr>
        <p:spPr>
          <a:xfrm>
            <a:off x="1781669" y="2055570"/>
            <a:ext cx="8628661" cy="226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400" dirty="0"/>
              <a:t>Specification of outcome variables</a:t>
            </a:r>
          </a:p>
          <a:p>
            <a:r>
              <a:rPr lang="en-GB" sz="2400" dirty="0"/>
              <a:t>Choice of outcomes variable(s)</a:t>
            </a:r>
          </a:p>
          <a:p>
            <a:r>
              <a:rPr lang="en-GB" sz="2400" dirty="0"/>
              <a:t>Choice of comparative statistic</a:t>
            </a:r>
          </a:p>
          <a:p>
            <a:r>
              <a:rPr lang="en-GB" sz="2400" dirty="0"/>
              <a:t>Choice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96766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13272</TotalTime>
  <Words>919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Office Theme</vt:lpstr>
      <vt:lpstr>Conducting, reporting and interpreting randomised trials in the field of tobacco control: problems and solutions</vt:lpstr>
      <vt:lpstr>Statement of potential competing interests</vt:lpstr>
      <vt:lpstr>Overview</vt:lpstr>
      <vt:lpstr>Features of an RCT</vt:lpstr>
      <vt:lpstr>What are RCTs good for?</vt:lpstr>
      <vt:lpstr>What are RCTs not good for?</vt:lpstr>
      <vt:lpstr>Issues with external validity</vt:lpstr>
      <vt:lpstr>Issues with internal validity</vt:lpstr>
      <vt:lpstr>Issues with analysis</vt:lpstr>
      <vt:lpstr>Issues with reporting</vt:lpstr>
      <vt:lpstr>Solutions</vt:lpstr>
      <vt:lpstr>A well formed research question</vt:lpstr>
      <vt:lpstr>RCT Appropriateness Checklist</vt:lpstr>
      <vt:lpstr>RCT Issue-Mitigation Checklist</vt:lpstr>
      <vt:lpstr>PowerPoint Presentation</vt:lpstr>
      <vt:lpstr>Triangulation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Smoking in England  2007-2014</dc:title>
  <dc:creator>uclephitdept@outlook.com</dc:creator>
  <cp:lastModifiedBy>Robert West</cp:lastModifiedBy>
  <cp:revision>510</cp:revision>
  <dcterms:created xsi:type="dcterms:W3CDTF">2015-04-04T12:25:14Z</dcterms:created>
  <dcterms:modified xsi:type="dcterms:W3CDTF">2021-10-14T16:26:47Z</dcterms:modified>
</cp:coreProperties>
</file>