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handoutMasterIdLst>
    <p:handoutMasterId r:id="rId40"/>
  </p:handoutMasterIdLst>
  <p:sldIdLst>
    <p:sldId id="279" r:id="rId2"/>
    <p:sldId id="712" r:id="rId3"/>
    <p:sldId id="420" r:id="rId4"/>
    <p:sldId id="607" r:id="rId5"/>
    <p:sldId id="608" r:id="rId6"/>
    <p:sldId id="594" r:id="rId7"/>
    <p:sldId id="610" r:id="rId8"/>
    <p:sldId id="596" r:id="rId9"/>
    <p:sldId id="611" r:id="rId10"/>
    <p:sldId id="598" r:id="rId11"/>
    <p:sldId id="600" r:id="rId12"/>
    <p:sldId id="604" r:id="rId13"/>
    <p:sldId id="469" r:id="rId14"/>
    <p:sldId id="668" r:id="rId15"/>
    <p:sldId id="669" r:id="rId16"/>
    <p:sldId id="670" r:id="rId17"/>
    <p:sldId id="697" r:id="rId18"/>
    <p:sldId id="694" r:id="rId19"/>
    <p:sldId id="671" r:id="rId20"/>
    <p:sldId id="672" r:id="rId21"/>
    <p:sldId id="673" r:id="rId22"/>
    <p:sldId id="674" r:id="rId23"/>
    <p:sldId id="675" r:id="rId24"/>
    <p:sldId id="676" r:id="rId25"/>
    <p:sldId id="677" r:id="rId26"/>
    <p:sldId id="678" r:id="rId27"/>
    <p:sldId id="696" r:id="rId28"/>
    <p:sldId id="692" r:id="rId29"/>
    <p:sldId id="679" r:id="rId30"/>
    <p:sldId id="709" r:id="rId31"/>
    <p:sldId id="710" r:id="rId32"/>
    <p:sldId id="707" r:id="rId33"/>
    <p:sldId id="708" r:id="rId34"/>
    <p:sldId id="717" r:id="rId35"/>
    <p:sldId id="719" r:id="rId36"/>
    <p:sldId id="718" r:id="rId37"/>
    <p:sldId id="516" r:id="rId38"/>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00"/>
    <a:srgbClr val="001C7A"/>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2" autoAdjust="0"/>
    <p:restoredTop sz="83488" autoAdjust="0"/>
  </p:normalViewPr>
  <p:slideViewPr>
    <p:cSldViewPr snapToGrid="0">
      <p:cViewPr varScale="1">
        <p:scale>
          <a:sx n="92" d="100"/>
          <a:sy n="92" d="100"/>
        </p:scale>
        <p:origin x="118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AAF5CF23-0D74-4E26-806F-3B6C18AAD0A3}" type="datetimeFigureOut">
              <a:rPr lang="en-US" smtClean="0"/>
              <a:t>9/29/2020</a:t>
            </a:fld>
            <a:endParaRPr lang="en-US"/>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0989F021-C23D-442B-9C17-DFA754A56104}" type="slidenum">
              <a:rPr lang="en-US" smtClean="0"/>
              <a:t>‹#›</a:t>
            </a:fld>
            <a:endParaRPr lang="en-US"/>
          </a:p>
        </p:txBody>
      </p:sp>
    </p:spTree>
    <p:extLst>
      <p:ext uri="{BB962C8B-B14F-4D97-AF65-F5344CB8AC3E}">
        <p14:creationId xmlns:p14="http://schemas.microsoft.com/office/powerpoint/2010/main" val="3928002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FC9E9308-A57A-4708-8988-A5FCAEBE4B7C}" type="datetimeFigureOut">
              <a:rPr lang="en-US" smtClean="0"/>
              <a:t>9/29/2020</a:t>
            </a:fld>
            <a:endParaRPr lang="en-US"/>
          </a:p>
        </p:txBody>
      </p:sp>
      <p:sp>
        <p:nvSpPr>
          <p:cNvPr id="4" name="Slide Image Placeholder 3"/>
          <p:cNvSpPr>
            <a:spLocks noGrp="1" noRot="1" noChangeAspect="1"/>
          </p:cNvSpPr>
          <p:nvPr>
            <p:ph type="sldImg" idx="2"/>
          </p:nvPr>
        </p:nvSpPr>
        <p:spPr>
          <a:xfrm>
            <a:off x="396875" y="692150"/>
            <a:ext cx="6156325" cy="3463925"/>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AA42A1C9-E1AE-4CEB-B407-D6E5366AD0E0}" type="slidenum">
              <a:rPr lang="en-US" smtClean="0"/>
              <a:t>‹#›</a:t>
            </a:fld>
            <a:endParaRPr lang="en-US"/>
          </a:p>
        </p:txBody>
      </p:sp>
    </p:spTree>
    <p:extLst>
      <p:ext uri="{BB962C8B-B14F-4D97-AF65-F5344CB8AC3E}">
        <p14:creationId xmlns:p14="http://schemas.microsoft.com/office/powerpoint/2010/main" val="14536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1600" dirty="0" smtClean="0">
                <a:latin typeface="+mn-lt"/>
              </a:rPr>
              <a:t>Want to encourage people to think outside the box</a:t>
            </a:r>
            <a:endParaRPr lang="en-US" sz="1600" dirty="0">
              <a:latin typeface="+mn-lt"/>
            </a:endParaRPr>
          </a:p>
        </p:txBody>
      </p:sp>
    </p:spTree>
    <p:extLst>
      <p:ext uri="{BB962C8B-B14F-4D97-AF65-F5344CB8AC3E}">
        <p14:creationId xmlns:p14="http://schemas.microsoft.com/office/powerpoint/2010/main" val="2419786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2372578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1645310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2400" dirty="0" smtClean="0">
                <a:latin typeface="Arial" pitchFamily="-72" charset="0"/>
              </a:rPr>
              <a:t>This cannot serve as a basis for FDA decisions</a:t>
            </a:r>
            <a:endParaRPr lang="en-US" sz="2400" dirty="0">
              <a:latin typeface="Arial" pitchFamily="-72" charset="0"/>
            </a:endParaRPr>
          </a:p>
        </p:txBody>
      </p:sp>
    </p:spTree>
    <p:extLst>
      <p:ext uri="{BB962C8B-B14F-4D97-AF65-F5344CB8AC3E}">
        <p14:creationId xmlns:p14="http://schemas.microsoft.com/office/powerpoint/2010/main" val="91068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r>
              <a:rPr lang="en-US" sz="1600" kern="1200" baseline="0" dirty="0" smtClean="0">
                <a:solidFill>
                  <a:schemeClr val="tx1"/>
                </a:solidFill>
                <a:effectLst/>
                <a:latin typeface="+mn-lt"/>
                <a:ea typeface="+mn-ea"/>
                <a:cs typeface="+mn-cs"/>
              </a:rPr>
              <a:t>There are two primary means by which FDA regulates products.</a:t>
            </a:r>
          </a:p>
          <a:p>
            <a:r>
              <a:rPr lang="en-US" sz="1600" kern="1200" baseline="0" dirty="0" smtClean="0">
                <a:solidFill>
                  <a:schemeClr val="tx1"/>
                </a:solidFill>
                <a:effectLst/>
                <a:latin typeface="+mn-lt"/>
                <a:ea typeface="+mn-ea"/>
                <a:cs typeface="+mn-cs"/>
              </a:rPr>
              <a:t>Product review has the advantage that the evidentiary burden is on the manufacturer, but these are one-by-one decisions</a:t>
            </a:r>
          </a:p>
          <a:p>
            <a:r>
              <a:rPr lang="en-US" sz="1600" kern="1200" baseline="0" dirty="0" smtClean="0">
                <a:solidFill>
                  <a:schemeClr val="tx1"/>
                </a:solidFill>
                <a:effectLst/>
                <a:latin typeface="+mn-lt"/>
                <a:ea typeface="+mn-ea"/>
                <a:cs typeface="+mn-cs"/>
              </a:rPr>
              <a:t>Products standards have the advantage that they can be applied to all or a subset of products.  But the evidentiary burden is on FDA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baseline="0" dirty="0" smtClean="0">
                <a:solidFill>
                  <a:schemeClr val="tx1"/>
                </a:solidFill>
                <a:effectLst/>
                <a:latin typeface="+mn-lt"/>
                <a:ea typeface="+mn-ea"/>
                <a:cs typeface="+mn-cs"/>
              </a:rPr>
              <a:t>Because of the different evidentiary requirements of new product marketing decisions and products standards, FDA is likely to have more impact through marketing decisions.</a:t>
            </a:r>
          </a:p>
          <a:p>
            <a:endParaRPr lang="en-US" sz="1200" kern="1200" baseline="0" dirty="0" smtClean="0">
              <a:solidFill>
                <a:schemeClr val="tx1"/>
              </a:solidFill>
              <a:effectLst/>
              <a:latin typeface="+mn-lt"/>
              <a:ea typeface="+mn-ea"/>
              <a:cs typeface="+mn-cs"/>
            </a:endParaRPr>
          </a:p>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147850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1704028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3820540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2400" dirty="0" smtClean="0">
                <a:latin typeface="Arial" pitchFamily="-72" charset="0"/>
              </a:rPr>
              <a:t>What do each of these phrases mean? How should they be interpreted.</a:t>
            </a:r>
          </a:p>
          <a:p>
            <a:pPr eaLnBrk="1" hangingPunct="1">
              <a:spcBef>
                <a:spcPct val="0"/>
              </a:spcBef>
            </a:pPr>
            <a:endParaRPr lang="en-US" sz="2400" dirty="0" smtClean="0">
              <a:latin typeface="Arial" pitchFamily="-72" charset="0"/>
            </a:endParaRPr>
          </a:p>
          <a:p>
            <a:pPr eaLnBrk="1" hangingPunct="1">
              <a:spcBef>
                <a:spcPct val="0"/>
              </a:spcBef>
            </a:pPr>
            <a:r>
              <a:rPr lang="en-US" sz="2400" dirty="0" smtClean="0">
                <a:latin typeface="Arial" pitchFamily="-72" charset="0"/>
              </a:rPr>
              <a:t>Protection</a:t>
            </a:r>
            <a:r>
              <a:rPr lang="en-US" sz="2400" baseline="0" dirty="0" smtClean="0">
                <a:latin typeface="Arial" pitchFamily="-72" charset="0"/>
              </a:rPr>
              <a:t> of public health – cause no more harm or reduce harm?</a:t>
            </a:r>
          </a:p>
          <a:p>
            <a:pPr eaLnBrk="1" hangingPunct="1">
              <a:spcBef>
                <a:spcPct val="0"/>
              </a:spcBef>
            </a:pPr>
            <a:r>
              <a:rPr lang="en-US" sz="2400" baseline="0" dirty="0" smtClean="0">
                <a:latin typeface="Arial" pitchFamily="-72" charset="0"/>
              </a:rPr>
              <a:t>Different questions – New disease never before encountered with tobacco use or potentially increasing harm</a:t>
            </a:r>
          </a:p>
          <a:p>
            <a:pPr eaLnBrk="1" hangingPunct="1">
              <a:spcBef>
                <a:spcPct val="0"/>
              </a:spcBef>
            </a:pPr>
            <a:r>
              <a:rPr lang="en-US" sz="2400" baseline="0" dirty="0" smtClean="0">
                <a:latin typeface="Arial" pitchFamily="-72" charset="0"/>
              </a:rPr>
              <a:t>As actually used by consumers – How a person is intended to use it or how they use it in the real world including dual use</a:t>
            </a:r>
          </a:p>
          <a:p>
            <a:pPr eaLnBrk="1" hangingPunct="1">
              <a:spcBef>
                <a:spcPct val="0"/>
              </a:spcBef>
            </a:pPr>
            <a:r>
              <a:rPr lang="en-US" sz="2400" baseline="0" dirty="0" smtClean="0">
                <a:latin typeface="Arial" pitchFamily="-72" charset="0"/>
              </a:rPr>
              <a:t>The population as a whole – Not just current tobacco users, but also includes susceptible users (especially adolescents) and those who may relapse. </a:t>
            </a:r>
            <a:endParaRPr lang="en-US" sz="2400" dirty="0">
              <a:latin typeface="Arial" pitchFamily="-72" charset="0"/>
            </a:endParaRPr>
          </a:p>
        </p:txBody>
      </p:sp>
    </p:spTree>
    <p:extLst>
      <p:ext uri="{BB962C8B-B14F-4D97-AF65-F5344CB8AC3E}">
        <p14:creationId xmlns:p14="http://schemas.microsoft.com/office/powerpoint/2010/main" val="211220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503582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3212868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2603343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1600" dirty="0" smtClean="0">
                <a:latin typeface="+mn-lt"/>
              </a:rPr>
              <a:t>I do not work for or speak for FDA</a:t>
            </a:r>
            <a:endParaRPr lang="en-US" sz="1600" dirty="0">
              <a:latin typeface="+mn-lt"/>
            </a:endParaRPr>
          </a:p>
        </p:txBody>
      </p:sp>
    </p:spTree>
    <p:extLst>
      <p:ext uri="{BB962C8B-B14F-4D97-AF65-F5344CB8AC3E}">
        <p14:creationId xmlns:p14="http://schemas.microsoft.com/office/powerpoint/2010/main" val="29950469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98764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717550" y="1162050"/>
            <a:ext cx="5575300" cy="3136900"/>
          </a:xfrm>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2400" dirty="0" smtClean="0">
                <a:latin typeface="Arial" pitchFamily="-72" charset="0"/>
              </a:rPr>
              <a:t>This is data from the PMI application</a:t>
            </a:r>
          </a:p>
          <a:p>
            <a:pPr eaLnBrk="1" hangingPunct="1">
              <a:spcBef>
                <a:spcPct val="0"/>
              </a:spcBef>
            </a:pPr>
            <a:endParaRPr lang="en-US" sz="2400" dirty="0" smtClean="0">
              <a:latin typeface="Arial" pitchFamily="-72" charset="0"/>
            </a:endParaRPr>
          </a:p>
          <a:p>
            <a:pPr eaLnBrk="1" hangingPunct="1">
              <a:spcBef>
                <a:spcPct val="0"/>
              </a:spcBef>
            </a:pPr>
            <a:r>
              <a:rPr lang="en-US" sz="2400" dirty="0" smtClean="0">
                <a:latin typeface="Arial" pitchFamily="-72" charset="0"/>
              </a:rPr>
              <a:t>Participants </a:t>
            </a:r>
            <a:r>
              <a:rPr lang="en-US" sz="2400" dirty="0">
                <a:latin typeface="Arial" pitchFamily="-72" charset="0"/>
              </a:rPr>
              <a:t>tried an </a:t>
            </a:r>
            <a:r>
              <a:rPr lang="en-US" sz="2400" dirty="0" err="1">
                <a:latin typeface="Arial" pitchFamily="-72" charset="0"/>
              </a:rPr>
              <a:t>iQOS</a:t>
            </a:r>
            <a:r>
              <a:rPr lang="en-US" sz="2400" dirty="0">
                <a:latin typeface="Arial" pitchFamily="-72" charset="0"/>
              </a:rPr>
              <a:t> and </a:t>
            </a:r>
            <a:r>
              <a:rPr lang="en-US" sz="2400" dirty="0" smtClean="0">
                <a:latin typeface="Arial" pitchFamily="-72" charset="0"/>
              </a:rPr>
              <a:t>indicated </a:t>
            </a:r>
            <a:r>
              <a:rPr lang="en-US" sz="2400" dirty="0">
                <a:latin typeface="Arial" pitchFamily="-72" charset="0"/>
              </a:rPr>
              <a:t>that they were interested in trying the product.</a:t>
            </a:r>
          </a:p>
          <a:p>
            <a:pPr eaLnBrk="1" hangingPunct="1">
              <a:spcBef>
                <a:spcPct val="0"/>
              </a:spcBef>
            </a:pPr>
            <a:endParaRPr lang="en-US" sz="2400" dirty="0">
              <a:latin typeface="Arial" pitchFamily="-72" charset="0"/>
            </a:endParaRPr>
          </a:p>
          <a:p>
            <a:pPr eaLnBrk="1" hangingPunct="1">
              <a:spcBef>
                <a:spcPct val="0"/>
              </a:spcBef>
            </a:pPr>
            <a:r>
              <a:rPr lang="en-US" sz="2400" dirty="0">
                <a:latin typeface="Arial" pitchFamily="-72" charset="0"/>
              </a:rPr>
              <a:t>Use behavior indicates predominantly dual use.  All exposure data was exclusive use.</a:t>
            </a:r>
          </a:p>
        </p:txBody>
      </p:sp>
    </p:spTree>
    <p:extLst>
      <p:ext uri="{BB962C8B-B14F-4D97-AF65-F5344CB8AC3E}">
        <p14:creationId xmlns:p14="http://schemas.microsoft.com/office/powerpoint/2010/main" val="2307408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717550" y="1162050"/>
            <a:ext cx="5575300" cy="3136900"/>
          </a:xfrm>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2400" dirty="0" smtClean="0">
                <a:latin typeface="Arial" pitchFamily="-72" charset="0"/>
              </a:rPr>
              <a:t>These are participants</a:t>
            </a:r>
            <a:r>
              <a:rPr lang="en-US" sz="2400" baseline="0" dirty="0" smtClean="0">
                <a:latin typeface="Arial" pitchFamily="-72" charset="0"/>
              </a:rPr>
              <a:t> in the </a:t>
            </a:r>
            <a:r>
              <a:rPr lang="en-US" sz="2400" dirty="0" smtClean="0">
                <a:latin typeface="Arial" pitchFamily="-72" charset="0"/>
              </a:rPr>
              <a:t>PATH study</a:t>
            </a:r>
          </a:p>
          <a:p>
            <a:pPr eaLnBrk="1" hangingPunct="1">
              <a:spcBef>
                <a:spcPct val="0"/>
              </a:spcBef>
            </a:pPr>
            <a:endParaRPr lang="en-US" sz="2400" dirty="0" smtClean="0">
              <a:latin typeface="Arial" pitchFamily="-72" charset="0"/>
            </a:endParaRPr>
          </a:p>
          <a:p>
            <a:pPr eaLnBrk="1" hangingPunct="1">
              <a:spcBef>
                <a:spcPct val="0"/>
              </a:spcBef>
            </a:pPr>
            <a:r>
              <a:rPr lang="en-US" sz="2400" dirty="0" smtClean="0">
                <a:latin typeface="Arial" pitchFamily="-72" charset="0"/>
              </a:rPr>
              <a:t>Dual</a:t>
            </a:r>
            <a:r>
              <a:rPr lang="en-US" sz="2400" baseline="0" dirty="0" smtClean="0">
                <a:latin typeface="Arial" pitchFamily="-72" charset="0"/>
              </a:rPr>
              <a:t> users do not reduce their exposure to harmful constituents, but exclusive ENDS users do. </a:t>
            </a:r>
            <a:endParaRPr lang="en-US" sz="2400" dirty="0" smtClean="0">
              <a:latin typeface="Arial" pitchFamily="-72" charset="0"/>
            </a:endParaRPr>
          </a:p>
          <a:p>
            <a:pPr eaLnBrk="1" hangingPunct="1">
              <a:spcBef>
                <a:spcPct val="0"/>
              </a:spcBef>
            </a:pPr>
            <a:endParaRPr lang="en-US" sz="2400" dirty="0" smtClean="0">
              <a:latin typeface="Arial" pitchFamily="-72" charset="0"/>
            </a:endParaRPr>
          </a:p>
        </p:txBody>
      </p:sp>
    </p:spTree>
    <p:extLst>
      <p:ext uri="{BB962C8B-B14F-4D97-AF65-F5344CB8AC3E}">
        <p14:creationId xmlns:p14="http://schemas.microsoft.com/office/powerpoint/2010/main" val="214711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3442603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14547876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3454087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2269705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308160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2400" dirty="0" smtClean="0">
                <a:latin typeface="Arial" pitchFamily="-72" charset="0"/>
              </a:rPr>
              <a:t>This is a 2-3</a:t>
            </a:r>
            <a:r>
              <a:rPr lang="en-US" sz="2400" baseline="0" dirty="0" smtClean="0">
                <a:latin typeface="Arial" pitchFamily="-72" charset="0"/>
              </a:rPr>
              <a:t> year process not counting lawsuits</a:t>
            </a:r>
            <a:endParaRPr lang="en-US" sz="2400" dirty="0">
              <a:latin typeface="Arial" pitchFamily="-72" charset="0"/>
            </a:endParaRPr>
          </a:p>
        </p:txBody>
      </p:sp>
    </p:spTree>
    <p:extLst>
      <p:ext uri="{BB962C8B-B14F-4D97-AF65-F5344CB8AC3E}">
        <p14:creationId xmlns:p14="http://schemas.microsoft.com/office/powerpoint/2010/main" val="3960328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3946693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1600" dirty="0" smtClean="0">
                <a:latin typeface="+mn-lt"/>
              </a:rPr>
              <a:t>I do not work for or speak for FDA</a:t>
            </a:r>
            <a:endParaRPr lang="en-US" sz="1600" dirty="0">
              <a:latin typeface="+mn-lt"/>
            </a:endParaRPr>
          </a:p>
        </p:txBody>
      </p:sp>
    </p:spTree>
    <p:extLst>
      <p:ext uri="{BB962C8B-B14F-4D97-AF65-F5344CB8AC3E}">
        <p14:creationId xmlns:p14="http://schemas.microsoft.com/office/powerpoint/2010/main" val="2297150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1446727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2467505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304778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4103569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38594640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3024692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a:latin typeface="Arial" pitchFamily="-72" charset="0"/>
            </a:endParaRPr>
          </a:p>
        </p:txBody>
      </p:sp>
    </p:spTree>
    <p:extLst>
      <p:ext uri="{BB962C8B-B14F-4D97-AF65-F5344CB8AC3E}">
        <p14:creationId xmlns:p14="http://schemas.microsoft.com/office/powerpoint/2010/main" val="2919545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xfrm>
            <a:off x="396875" y="692150"/>
            <a:ext cx="6156325" cy="3463925"/>
          </a:xfrm>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974619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1809263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376361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2400" dirty="0" smtClean="0">
                <a:latin typeface="Arial" pitchFamily="-72" charset="0"/>
              </a:rPr>
              <a:t>Critical for regulating a legal product that kills half of its users when used as directed.</a:t>
            </a:r>
          </a:p>
          <a:p>
            <a:pPr eaLnBrk="1" hangingPunct="1">
              <a:spcBef>
                <a:spcPct val="0"/>
              </a:spcBef>
            </a:pPr>
            <a:r>
              <a:rPr lang="en-US" sz="2400" dirty="0" smtClean="0">
                <a:latin typeface="Arial" pitchFamily="-72" charset="0"/>
              </a:rPr>
              <a:t>It is not just the risk of using the product, but also must include the likelihood or starting and the likelihood of stopping</a:t>
            </a:r>
          </a:p>
          <a:p>
            <a:pPr eaLnBrk="1" hangingPunct="1">
              <a:spcBef>
                <a:spcPct val="0"/>
              </a:spcBef>
            </a:pPr>
            <a:r>
              <a:rPr lang="en-US" sz="2400" dirty="0" smtClean="0">
                <a:latin typeface="Arial" pitchFamily="-72" charset="0"/>
              </a:rPr>
              <a:t> </a:t>
            </a:r>
            <a:endParaRPr lang="en-US" sz="2400" dirty="0">
              <a:latin typeface="Arial" pitchFamily="-72" charset="0"/>
            </a:endParaRPr>
          </a:p>
        </p:txBody>
      </p:sp>
    </p:spTree>
    <p:extLst>
      <p:ext uri="{BB962C8B-B14F-4D97-AF65-F5344CB8AC3E}">
        <p14:creationId xmlns:p14="http://schemas.microsoft.com/office/powerpoint/2010/main" val="3625046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2400" dirty="0" smtClean="0">
                <a:latin typeface="Arial" pitchFamily="-72" charset="0"/>
              </a:rPr>
              <a:t>In</a:t>
            </a:r>
            <a:r>
              <a:rPr lang="en-US" sz="2400" baseline="0" dirty="0" smtClean="0">
                <a:latin typeface="Arial" pitchFamily="-72" charset="0"/>
              </a:rPr>
              <a:t> the TCA FDA was given the authority to expand to other types of tobacco products </a:t>
            </a:r>
            <a:endParaRPr lang="en-US" sz="2400" dirty="0">
              <a:latin typeface="Arial" pitchFamily="-72" charset="0"/>
            </a:endParaRPr>
          </a:p>
        </p:txBody>
      </p:sp>
    </p:spTree>
    <p:extLst>
      <p:ext uri="{BB962C8B-B14F-4D97-AF65-F5344CB8AC3E}">
        <p14:creationId xmlns:p14="http://schemas.microsoft.com/office/powerpoint/2010/main" val="4204294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endParaRPr lang="en-US" sz="2400" dirty="0">
              <a:latin typeface="Arial" pitchFamily="-72" charset="0"/>
            </a:endParaRPr>
          </a:p>
        </p:txBody>
      </p:sp>
    </p:spTree>
    <p:extLst>
      <p:ext uri="{BB962C8B-B14F-4D97-AF65-F5344CB8AC3E}">
        <p14:creationId xmlns:p14="http://schemas.microsoft.com/office/powerpoint/2010/main" val="362200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Placeholder 2"/>
          <p:cNvSpPr>
            <a:spLocks noGrp="1" noRot="1" noChangeAspect="1" noChangeArrowheads="1" noTextEdit="1"/>
          </p:cNvSpPr>
          <p:nvPr>
            <p:ph type="sldImg"/>
          </p:nvPr>
        </p:nvSpPr>
        <p:spPr>
          <a:ln/>
        </p:spPr>
      </p:sp>
      <p:sp>
        <p:nvSpPr>
          <p:cNvPr id="22530" name="Placeholder 3"/>
          <p:cNvSpPr>
            <a:spLocks noGrp="1" noChangeArrowheads="1"/>
          </p:cNvSpPr>
          <p:nvPr>
            <p:ph type="body" idx="1"/>
          </p:nvPr>
        </p:nvSpPr>
        <p:spPr>
          <a:noFill/>
          <a:ln/>
        </p:spPr>
        <p:txBody>
          <a:bodyPr/>
          <a:lstStyle/>
          <a:p>
            <a:pPr eaLnBrk="1" hangingPunct="1">
              <a:spcBef>
                <a:spcPct val="0"/>
              </a:spcBef>
            </a:pPr>
            <a:r>
              <a:rPr lang="en-US" sz="2400" dirty="0" smtClean="0">
                <a:latin typeface="Arial" pitchFamily="-72" charset="0"/>
              </a:rPr>
              <a:t>Deeming was originally a rule</a:t>
            </a:r>
            <a:r>
              <a:rPr lang="en-US" sz="2400" baseline="0" dirty="0" smtClean="0">
                <a:latin typeface="Arial" pitchFamily="-72" charset="0"/>
              </a:rPr>
              <a:t> to deal with flavored little cigars</a:t>
            </a:r>
            <a:endParaRPr lang="en-US" sz="2400" dirty="0">
              <a:latin typeface="Arial" pitchFamily="-72" charset="0"/>
            </a:endParaRPr>
          </a:p>
        </p:txBody>
      </p:sp>
    </p:spTree>
    <p:extLst>
      <p:ext uri="{BB962C8B-B14F-4D97-AF65-F5344CB8AC3E}">
        <p14:creationId xmlns:p14="http://schemas.microsoft.com/office/powerpoint/2010/main" val="223765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latin typeface="Gill Sans MT" pitchFamily="34" charset="0"/>
              </a:defRPr>
            </a:lvl1pPr>
          </a:lstStyle>
          <a:p>
            <a:r>
              <a:rPr lang="en-US"/>
              <a:t>Click to edit Master title style</a:t>
            </a:r>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latin typeface="Gill Sans M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C56355-0974-4CA2-A1DC-91E0E3377220}" type="datetime1">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4CDAA6-D920-401B-9F50-83EF28827C2E}" type="datetime1">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2CA77E-A49B-443D-BC04-CBA1288F1FD6}" type="datetime1">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rgbClr val="376092"/>
              </a:buClr>
              <a:defRPr>
                <a:latin typeface="Gill Sans MT" pitchFamily="34" charset="0"/>
              </a:defRPr>
            </a:lvl1pPr>
            <a:lvl2pPr>
              <a:buClr>
                <a:srgbClr val="376092"/>
              </a:buClr>
              <a:defRPr>
                <a:latin typeface="Gill Sans MT" pitchFamily="34" charset="0"/>
              </a:defRPr>
            </a:lvl2pPr>
            <a:lvl3pPr>
              <a:buClr>
                <a:srgbClr val="376092"/>
              </a:buClr>
              <a:defRPr>
                <a:latin typeface="Gill Sans MT" pitchFamily="34" charset="0"/>
              </a:defRPr>
            </a:lvl3pPr>
            <a:lvl4pPr>
              <a:buClr>
                <a:srgbClr val="376092"/>
              </a:buClr>
              <a:defRPr>
                <a:latin typeface="Gill Sans MT" pitchFamily="34" charset="0"/>
              </a:defRPr>
            </a:lvl4pPr>
            <a:lvl5pPr>
              <a:buClr>
                <a:srgbClr val="376092"/>
              </a:buClr>
              <a:defRPr>
                <a:latin typeface="Gill Sans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D78B7-9398-422E-99E3-E2046D243830}" type="datetime1">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atin typeface="Gill Sans MT" pitchFamily="34" charset="0"/>
              </a:defRPr>
            </a:lvl1pPr>
          </a:lstStyle>
          <a:p>
            <a:r>
              <a:rPr lang="en-US"/>
              <a:t>Click to edit Master title style</a:t>
            </a:r>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latin typeface="Gill Sans MT"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3623CC-A1C6-4AB1-9417-834D18C623A8}" type="datetime1">
              <a:rPr lang="en-US" smtClean="0"/>
              <a:t>9/29/2020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itchFamily="34" charset="0"/>
              </a:defRPr>
            </a:lvl1p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buClr>
                <a:srgbClr val="376092"/>
              </a:buClr>
              <a:defRPr sz="2800">
                <a:latin typeface="Gill Sans MT" pitchFamily="34" charset="0"/>
              </a:defRPr>
            </a:lvl1pPr>
            <a:lvl2pPr>
              <a:buClr>
                <a:srgbClr val="376092"/>
              </a:buClr>
              <a:defRPr sz="2400">
                <a:latin typeface="Gill Sans MT" pitchFamily="34" charset="0"/>
              </a:defRPr>
            </a:lvl2pPr>
            <a:lvl3pPr>
              <a:buClr>
                <a:srgbClr val="376092"/>
              </a:buClr>
              <a:defRPr sz="2000">
                <a:latin typeface="Gill Sans MT" pitchFamily="34" charset="0"/>
              </a:defRPr>
            </a:lvl3pPr>
            <a:lvl4pPr>
              <a:buClr>
                <a:srgbClr val="376092"/>
              </a:buClr>
              <a:defRPr sz="1800">
                <a:latin typeface="Gill Sans MT" pitchFamily="34" charset="0"/>
              </a:defRPr>
            </a:lvl4pPr>
            <a:lvl5pPr>
              <a:buClr>
                <a:srgbClr val="376092"/>
              </a:buClr>
              <a:defRPr sz="1800">
                <a:latin typeface="Gill Sans MT"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92800" y="1536192"/>
            <a:ext cx="4876800" cy="4590288"/>
          </a:xfrm>
        </p:spPr>
        <p:txBody>
          <a:bodyPr/>
          <a:lstStyle>
            <a:lvl1pPr>
              <a:buClr>
                <a:srgbClr val="376092"/>
              </a:buClr>
              <a:defRPr sz="2800">
                <a:latin typeface="Gill Sans MT" pitchFamily="34" charset="0"/>
              </a:defRPr>
            </a:lvl1pPr>
            <a:lvl2pPr>
              <a:buClr>
                <a:srgbClr val="376092"/>
              </a:buClr>
              <a:defRPr sz="2400">
                <a:latin typeface="Gill Sans MT" pitchFamily="34" charset="0"/>
              </a:defRPr>
            </a:lvl2pPr>
            <a:lvl3pPr>
              <a:buClr>
                <a:srgbClr val="376092"/>
              </a:buClr>
              <a:defRPr sz="2000">
                <a:latin typeface="Gill Sans MT" pitchFamily="34" charset="0"/>
              </a:defRPr>
            </a:lvl3pPr>
            <a:lvl4pPr>
              <a:buClr>
                <a:srgbClr val="376092"/>
              </a:buClr>
              <a:defRPr sz="1800">
                <a:latin typeface="Gill Sans MT" pitchFamily="34" charset="0"/>
              </a:defRPr>
            </a:lvl4pPr>
            <a:lvl5pPr>
              <a:buClr>
                <a:srgbClr val="376092"/>
              </a:buClr>
              <a:defRPr sz="1800">
                <a:latin typeface="Gill Sans MT"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B68AFD-CB9A-4415-987D-EC3017B765CA}" type="datetime1">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1800" b="1">
                <a:solidFill>
                  <a:schemeClr val="tx2"/>
                </a:solidFill>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buClr>
                <a:srgbClr val="376092"/>
              </a:buClr>
              <a:defRPr sz="2400">
                <a:latin typeface="Gill Sans MT" pitchFamily="34" charset="0"/>
              </a:defRPr>
            </a:lvl1pPr>
            <a:lvl2pPr>
              <a:buClr>
                <a:srgbClr val="376092"/>
              </a:buClr>
              <a:defRPr sz="2000">
                <a:latin typeface="Gill Sans MT" pitchFamily="34" charset="0"/>
              </a:defRPr>
            </a:lvl2pPr>
            <a:lvl3pPr>
              <a:buClr>
                <a:srgbClr val="376092"/>
              </a:buClr>
              <a:defRPr sz="1800">
                <a:latin typeface="Gill Sans MT" pitchFamily="34" charset="0"/>
              </a:defRPr>
            </a:lvl3pPr>
            <a:lvl4pPr>
              <a:buClr>
                <a:srgbClr val="376092"/>
              </a:buClr>
              <a:defRPr sz="1600">
                <a:latin typeface="Gill Sans MT" pitchFamily="34" charset="0"/>
              </a:defRPr>
            </a:lvl4pPr>
            <a:lvl5pPr>
              <a:buClr>
                <a:srgbClr val="376092"/>
              </a:buClr>
              <a:defRPr sz="1600">
                <a:latin typeface="Gill Sans MT"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1800" b="1">
                <a:solidFill>
                  <a:schemeClr val="tx2"/>
                </a:solidFill>
                <a:latin typeface="Gill Sans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buClr>
                <a:srgbClr val="376092"/>
              </a:buClr>
              <a:defRPr sz="2400">
                <a:latin typeface="Gill Sans MT" pitchFamily="34" charset="0"/>
              </a:defRPr>
            </a:lvl1pPr>
            <a:lvl2pPr>
              <a:buClr>
                <a:srgbClr val="376092"/>
              </a:buClr>
              <a:defRPr sz="2000">
                <a:latin typeface="Gill Sans MT" pitchFamily="34" charset="0"/>
              </a:defRPr>
            </a:lvl2pPr>
            <a:lvl3pPr>
              <a:buClr>
                <a:srgbClr val="376092"/>
              </a:buClr>
              <a:defRPr sz="1800">
                <a:latin typeface="Gill Sans MT" pitchFamily="34" charset="0"/>
              </a:defRPr>
            </a:lvl3pPr>
            <a:lvl4pPr>
              <a:buClr>
                <a:srgbClr val="376092"/>
              </a:buClr>
              <a:defRPr sz="1600">
                <a:latin typeface="Gill Sans MT" pitchFamily="34" charset="0"/>
              </a:defRPr>
            </a:lvl4pPr>
            <a:lvl5pPr>
              <a:buClr>
                <a:srgbClr val="376092"/>
              </a:buClr>
              <a:defRPr sz="1600">
                <a:latin typeface="Gill Sans MT"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627D8D-F3BC-4620-B8C4-130225153555}" type="datetime1">
              <a:rPr lang="en-US" smtClean="0"/>
              <a:t>9/29/2020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457DD3-45FC-4A4A-B358-89B399A00B8F}" type="datetime1">
              <a:rPr lang="en-US" smtClean="0"/>
              <a:t>9/29/2020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311D9-068F-4B23-A9F8-E7EDB7E8DB8A}" type="datetime1">
              <a:rPr lang="en-US" smtClean="0"/>
              <a:t>9/29/2020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D7C8D0-3853-4904-A782-3CCA19F218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326F9-6B1E-472A-9E34-C4553D8D5E5E}" type="datetime1">
              <a:rPr lang="en-US" smtClean="0"/>
              <a:t>9/29/2020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D7C8D0-3853-4904-A782-3CCA19F2188B}"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53CD4F8-6925-4C77-BB26-0A7C23E8B4D8}" type="datetime1">
              <a:rPr lang="en-US" smtClean="0"/>
              <a:t>9/29/2020</a:t>
            </a:fld>
            <a:endParaRPr lang="en-US"/>
          </a:p>
        </p:txBody>
      </p:sp>
      <p:sp>
        <p:nvSpPr>
          <p:cNvPr id="9" name="Slide Number Placeholder 8"/>
          <p:cNvSpPr>
            <a:spLocks noGrp="1"/>
          </p:cNvSpPr>
          <p:nvPr>
            <p:ph type="sldNum" sz="quarter" idx="11"/>
          </p:nvPr>
        </p:nvSpPr>
        <p:spPr/>
        <p:txBody>
          <a:bodyPr/>
          <a:lstStyle/>
          <a:p>
            <a:fld id="{C1D7C8D0-3853-4904-A782-3CCA19F2188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1D7C8D0-3853-4904-A782-3CCA19F2188B}"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79EBD587-2EDC-411F-BB49-DE6439096501}" type="datetime1">
              <a:rPr lang="en-US" smtClean="0"/>
              <a:t>9/29/2020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Gill Sans MT" pitchFamily="34" charset="0"/>
          <a:ea typeface="+mj-ea"/>
          <a:cs typeface="+mj-cs"/>
        </a:defRPr>
      </a:lvl1pPr>
    </p:titleStyle>
    <p:bodyStyle>
      <a:lvl1pPr marL="342900" indent="-228600" algn="l" defTabSz="914400" rtl="0" eaLnBrk="1" latinLnBrk="0" hangingPunct="1">
        <a:spcBef>
          <a:spcPct val="20000"/>
        </a:spcBef>
        <a:buClr>
          <a:srgbClr val="376092"/>
        </a:buClr>
        <a:buFont typeface="Arial" pitchFamily="34" charset="0"/>
        <a:buChar char="•"/>
        <a:defRPr sz="2200" kern="1200">
          <a:solidFill>
            <a:schemeClr val="tx1"/>
          </a:solidFill>
          <a:latin typeface="Gill Sans MT" pitchFamily="34" charset="0"/>
          <a:ea typeface="+mn-ea"/>
          <a:cs typeface="+mn-cs"/>
        </a:defRPr>
      </a:lvl1pPr>
      <a:lvl2pPr marL="640080" indent="-228600" algn="l" defTabSz="914400" rtl="0" eaLnBrk="1" latinLnBrk="0" hangingPunct="1">
        <a:spcBef>
          <a:spcPct val="20000"/>
        </a:spcBef>
        <a:buClr>
          <a:srgbClr val="376092"/>
        </a:buClr>
        <a:buFont typeface="Arial" pitchFamily="34" charset="0"/>
        <a:buChar char="•"/>
        <a:defRPr sz="2000" kern="1200">
          <a:solidFill>
            <a:schemeClr val="tx1"/>
          </a:solidFill>
          <a:latin typeface="Gill Sans MT" pitchFamily="34" charset="0"/>
          <a:ea typeface="+mn-ea"/>
          <a:cs typeface="+mn-cs"/>
        </a:defRPr>
      </a:lvl2pPr>
      <a:lvl3pPr marL="1005840" indent="-228600" algn="l" defTabSz="914400" rtl="0" eaLnBrk="1" latinLnBrk="0" hangingPunct="1">
        <a:spcBef>
          <a:spcPct val="20000"/>
        </a:spcBef>
        <a:buClr>
          <a:srgbClr val="376092"/>
        </a:buClr>
        <a:buFont typeface="Arial" pitchFamily="34" charset="0"/>
        <a:buChar char="•"/>
        <a:defRPr sz="1800" kern="1200">
          <a:solidFill>
            <a:schemeClr val="tx1"/>
          </a:solidFill>
          <a:latin typeface="Gill Sans MT" pitchFamily="34" charset="0"/>
          <a:ea typeface="+mn-ea"/>
          <a:cs typeface="+mn-cs"/>
        </a:defRPr>
      </a:lvl3pPr>
      <a:lvl4pPr marL="1280160" indent="-228600" algn="l" defTabSz="914400" rtl="0" eaLnBrk="1" latinLnBrk="0" hangingPunct="1">
        <a:spcBef>
          <a:spcPct val="20000"/>
        </a:spcBef>
        <a:buClr>
          <a:srgbClr val="376092"/>
        </a:buClr>
        <a:buFont typeface="Arial" pitchFamily="34" charset="0"/>
        <a:buChar char="•"/>
        <a:defRPr sz="1600" kern="1200">
          <a:solidFill>
            <a:schemeClr val="tx1"/>
          </a:solidFill>
          <a:latin typeface="Gill Sans MT" pitchFamily="34" charset="0"/>
          <a:ea typeface="+mn-ea"/>
          <a:cs typeface="+mn-cs"/>
        </a:defRPr>
      </a:lvl4pPr>
      <a:lvl5pPr marL="1554480" indent="-228600" algn="l" defTabSz="914400" rtl="0" eaLnBrk="1" latinLnBrk="0" hangingPunct="1">
        <a:spcBef>
          <a:spcPct val="20000"/>
        </a:spcBef>
        <a:buClr>
          <a:srgbClr val="376092"/>
        </a:buClr>
        <a:buFont typeface="Arial" pitchFamily="34" charset="0"/>
        <a:buChar char="•"/>
        <a:defRPr sz="1400" kern="1200" baseline="0">
          <a:solidFill>
            <a:schemeClr val="tx1"/>
          </a:solidFill>
          <a:latin typeface="Gill Sans MT"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hyperlink" Target="https://en.wikipedia.org/wiki/Delegated_legislation" TargetMode="External"/><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en.wikipedia.org/wiki/Primary_legislation" TargetMode="External"/><Relationship Id="rId5" Type="http://schemas.openxmlformats.org/officeDocument/2006/relationships/hyperlink" Target="https://en.wikipedia.org/wiki/Statutory_instrument" TargetMode="External"/><Relationship Id="rId4" Type="http://schemas.openxmlformats.org/officeDocument/2006/relationships/hyperlink" Target="https://en.wikipedia.org/wiki/Subject-matter_expe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fda.gov/downloads/TobaccoProducts/Labeling/RulesRegulationsGuidance/" TargetMode="Externa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hyperlink" Target="https://www.fda.gov/media/124247/downloa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fda.gov/media/110377/downloa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2.emf"/><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fda.gov/media/139796/download"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fda.gov/media/139796/download"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po.gov/fdsys/pkg/BILLS-111hr1256enr/"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hyperlink" Target="https://www.gpo.gov/fdsys/pkg/BILLS-111hr1256enr/"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3.png"/><Relationship Id="rId7" Type="http://schemas.openxmlformats.org/officeDocument/2006/relationships/image" Target="../media/image30.emf"/><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 Id="rId9" Type="http://schemas.openxmlformats.org/officeDocument/2006/relationships/image" Target="../media/image32.emf"/></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hyperlink" Target="https://www.govinfo.gov/content/pkg/FR-2017-01-23/pdf/2017-01030.pdf"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hyperlink" Target="https://www.gpo.gov/fdsys/pkg/BILLS-111hr1256en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gpo.gov/fdsys/pkg/BILLS-111hr1256en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gpo.gov/fdsys/pkg/FR-2016-05-10/pdf/" TargetMode="External"/><Relationship Id="rId5" Type="http://schemas.openxmlformats.org/officeDocument/2006/relationships/image" Target="../media/image3.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jpeg"/><Relationship Id="rId7"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hyperlink" Target="https://www.gpo.gov/fdsys/pkg/FR-2016-05-10/pdf/" TargetMode="Externa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1" y="228601"/>
            <a:ext cx="4973637"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ctrTitle"/>
          </p:nvPr>
        </p:nvSpPr>
        <p:spPr>
          <a:xfrm>
            <a:off x="737755" y="2422812"/>
            <a:ext cx="10037618" cy="1523999"/>
          </a:xfrm>
        </p:spPr>
        <p:txBody>
          <a:bodyPr/>
          <a:lstStyle/>
          <a:p>
            <a:pPr algn="ctr">
              <a:spcBef>
                <a:spcPct val="20000"/>
              </a:spcBef>
            </a:pPr>
            <a:r>
              <a:rPr lang="en-US" sz="4800" dirty="0" smtClean="0">
                <a:latin typeface="+mn-lt"/>
              </a:rPr>
              <a:t>US FDA Center for Tobacco Products Regulation </a:t>
            </a:r>
            <a:r>
              <a:rPr lang="en-US" sz="4800" dirty="0">
                <a:latin typeface="+mn-lt"/>
              </a:rPr>
              <a:t>and </a:t>
            </a:r>
            <a:r>
              <a:rPr lang="en-US" sz="4800" dirty="0" smtClean="0">
                <a:latin typeface="+mn-lt"/>
              </a:rPr>
              <a:t>Scientific Decision-Making </a:t>
            </a:r>
            <a:endParaRPr lang="en-US" sz="4800" b="1" dirty="0">
              <a:solidFill>
                <a:srgbClr val="000099"/>
              </a:solidFill>
              <a:latin typeface="+mn-lt"/>
              <a:cs typeface="Calibri" panose="020F0502020204030204" pitchFamily="34" charset="0"/>
            </a:endParaRPr>
          </a:p>
        </p:txBody>
      </p:sp>
      <p:sp>
        <p:nvSpPr>
          <p:cNvPr id="4" name="Subtitle 3"/>
          <p:cNvSpPr>
            <a:spLocks noGrp="1"/>
          </p:cNvSpPr>
          <p:nvPr>
            <p:ph type="subTitle" idx="1"/>
          </p:nvPr>
        </p:nvSpPr>
        <p:spPr>
          <a:xfrm>
            <a:off x="2143919" y="4700155"/>
            <a:ext cx="7543800" cy="1600200"/>
          </a:xfrm>
        </p:spPr>
        <p:txBody>
          <a:bodyPr>
            <a:normAutofit fontScale="92500" lnSpcReduction="20000"/>
          </a:bodyPr>
          <a:lstStyle/>
          <a:p>
            <a:pPr algn="ctr"/>
            <a:r>
              <a:rPr lang="en-US" sz="2800" dirty="0">
                <a:solidFill>
                  <a:schemeClr val="tx1">
                    <a:lumMod val="75000"/>
                    <a:lumOff val="25000"/>
                  </a:schemeClr>
                </a:solidFill>
                <a:latin typeface="+mn-lt"/>
                <a:cs typeface="Arial" panose="020B0604020202020204" pitchFamily="34" charset="0"/>
              </a:rPr>
              <a:t>David L. Ashley, PhD</a:t>
            </a:r>
          </a:p>
          <a:p>
            <a:pPr algn="ctr"/>
            <a:r>
              <a:rPr lang="en-US" sz="2800" dirty="0" smtClean="0">
                <a:solidFill>
                  <a:schemeClr val="tx1">
                    <a:lumMod val="75000"/>
                    <a:lumOff val="25000"/>
                  </a:schemeClr>
                </a:solidFill>
                <a:latin typeface="+mn-lt"/>
                <a:cs typeface="Arial" panose="020B0604020202020204" pitchFamily="34" charset="0"/>
              </a:rPr>
              <a:t>Research Professor </a:t>
            </a:r>
          </a:p>
          <a:p>
            <a:pPr algn="ctr"/>
            <a:r>
              <a:rPr lang="en-US" sz="2800" dirty="0" smtClean="0">
                <a:solidFill>
                  <a:schemeClr val="tx1">
                    <a:lumMod val="75000"/>
                    <a:lumOff val="25000"/>
                  </a:schemeClr>
                </a:solidFill>
                <a:latin typeface="+mn-lt"/>
                <a:cs typeface="Arial" panose="020B0604020202020204" pitchFamily="34" charset="0"/>
              </a:rPr>
              <a:t>School </a:t>
            </a:r>
            <a:r>
              <a:rPr lang="en-US" sz="2800" dirty="0">
                <a:solidFill>
                  <a:schemeClr val="tx1">
                    <a:lumMod val="75000"/>
                    <a:lumOff val="25000"/>
                  </a:schemeClr>
                </a:solidFill>
                <a:latin typeface="+mn-lt"/>
                <a:cs typeface="Arial" panose="020B0604020202020204" pitchFamily="34" charset="0"/>
              </a:rPr>
              <a:t>of Public Health</a:t>
            </a:r>
          </a:p>
          <a:p>
            <a:pPr algn="ctr"/>
            <a:r>
              <a:rPr lang="en-US" sz="2800" dirty="0">
                <a:solidFill>
                  <a:schemeClr val="tx1">
                    <a:lumMod val="75000"/>
                    <a:lumOff val="25000"/>
                  </a:schemeClr>
                </a:solidFill>
                <a:latin typeface="+mn-lt"/>
                <a:cs typeface="Arial" panose="020B0604020202020204" pitchFamily="34" charset="0"/>
              </a:rPr>
              <a:t>Georgia State University </a:t>
            </a:r>
          </a:p>
        </p:txBody>
      </p:sp>
      <p:sp>
        <p:nvSpPr>
          <p:cNvPr id="5" name="Slide Number Placeholder 4"/>
          <p:cNvSpPr>
            <a:spLocks noGrp="1"/>
          </p:cNvSpPr>
          <p:nvPr>
            <p:ph type="sldNum" sz="quarter" idx="12"/>
          </p:nvPr>
        </p:nvSpPr>
        <p:spPr/>
        <p:txBody>
          <a:bodyPr/>
          <a:lstStyle/>
          <a:p>
            <a:fld id="{C1D7C8D0-3853-4904-A782-3CCA19F2188B}" type="slidenum">
              <a:rPr lang="en-US" smtClean="0"/>
              <a:t>1</a:t>
            </a:fld>
            <a:endParaRPr lang="en-US"/>
          </a:p>
        </p:txBody>
      </p:sp>
    </p:spTree>
    <p:extLst>
      <p:ext uri="{BB962C8B-B14F-4D97-AF65-F5344CB8AC3E}">
        <p14:creationId xmlns:p14="http://schemas.microsoft.com/office/powerpoint/2010/main" val="3737075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2509" y="255059"/>
            <a:ext cx="7620000" cy="694083"/>
          </a:xfrm>
        </p:spPr>
        <p:txBody>
          <a:bodyPr/>
          <a:lstStyle/>
          <a:p>
            <a:r>
              <a:rPr lang="en-US" dirty="0" smtClean="0">
                <a:solidFill>
                  <a:srgbClr val="001C7A"/>
                </a:solidFill>
                <a:latin typeface="+mn-lt"/>
              </a:rPr>
              <a:t>Rules/Regulations</a:t>
            </a:r>
            <a:endParaRPr lang="en-US" dirty="0">
              <a:solidFill>
                <a:srgbClr val="001C7A"/>
              </a:solidFill>
              <a:latin typeface="+mn-lt"/>
            </a:endParaRPr>
          </a:p>
        </p:txBody>
      </p:sp>
      <p:sp>
        <p:nvSpPr>
          <p:cNvPr id="7" name="Slide Number Placeholder 6"/>
          <p:cNvSpPr>
            <a:spLocks noGrp="1"/>
          </p:cNvSpPr>
          <p:nvPr>
            <p:ph type="sldNum" sz="quarter" idx="12"/>
          </p:nvPr>
        </p:nvSpPr>
        <p:spPr/>
        <p:txBody>
          <a:bodyPr/>
          <a:lstStyle/>
          <a:p>
            <a:fld id="{C1D7C8D0-3853-4904-A782-3CCA19F2188B}" type="slidenum">
              <a:rPr lang="en-US" smtClean="0"/>
              <a:t>10</a:t>
            </a:fld>
            <a:endParaRPr lang="en-US"/>
          </a:p>
        </p:txBody>
      </p:sp>
      <p:sp>
        <p:nvSpPr>
          <p:cNvPr id="9" name="TextBox 8"/>
          <p:cNvSpPr txBox="1"/>
          <p:nvPr/>
        </p:nvSpPr>
        <p:spPr>
          <a:xfrm>
            <a:off x="573560" y="1030754"/>
            <a:ext cx="10275480" cy="2031325"/>
          </a:xfrm>
          <a:prstGeom prst="rect">
            <a:avLst/>
          </a:prstGeom>
          <a:noFill/>
        </p:spPr>
        <p:txBody>
          <a:bodyPr wrap="square" rtlCol="0">
            <a:spAutoFit/>
          </a:bodyPr>
          <a:lstStyle/>
          <a:p>
            <a:r>
              <a:rPr lang="en-US" sz="2800" dirty="0"/>
              <a:t>Stipulations of the </a:t>
            </a:r>
            <a:r>
              <a:rPr lang="en-US" sz="2800" dirty="0">
                <a:hlinkClick r:id="rId3" tooltip="Delegated legislation"/>
              </a:rPr>
              <a:t>delegated legislation</a:t>
            </a:r>
            <a:r>
              <a:rPr lang="en-US" sz="2800" dirty="0"/>
              <a:t> which </a:t>
            </a:r>
            <a:r>
              <a:rPr lang="en-US" sz="2800" dirty="0" smtClean="0"/>
              <a:t>is drafted </a:t>
            </a:r>
            <a:r>
              <a:rPr lang="en-US" sz="2800" dirty="0"/>
              <a:t>by </a:t>
            </a:r>
            <a:r>
              <a:rPr lang="en-US" sz="2800" dirty="0">
                <a:hlinkClick r:id="rId4" tooltip="Subject-matter expert"/>
              </a:rPr>
              <a:t>subject-matter experts</a:t>
            </a:r>
            <a:r>
              <a:rPr lang="en-US" sz="2800" dirty="0"/>
              <a:t> to enforce </a:t>
            </a:r>
            <a:r>
              <a:rPr lang="en-US" sz="2800" dirty="0" smtClean="0"/>
              <a:t>a </a:t>
            </a:r>
            <a:r>
              <a:rPr lang="en-US" sz="2800" dirty="0" smtClean="0">
                <a:hlinkClick r:id="rId5" tooltip="Statutory instrument"/>
              </a:rPr>
              <a:t>statutory </a:t>
            </a:r>
            <a:r>
              <a:rPr lang="en-US" sz="2800" dirty="0">
                <a:hlinkClick r:id="rId5" tooltip="Statutory instrument"/>
              </a:rPr>
              <a:t>instrument</a:t>
            </a:r>
            <a:r>
              <a:rPr lang="en-US" sz="2800" dirty="0"/>
              <a:t> (</a:t>
            </a:r>
            <a:r>
              <a:rPr lang="en-US" sz="2800" dirty="0">
                <a:hlinkClick r:id="rId6" tooltip="Primary legislation"/>
              </a:rPr>
              <a:t>primary legislation</a:t>
            </a:r>
            <a:r>
              <a:rPr lang="en-US" sz="2800" dirty="0"/>
              <a:t>)</a:t>
            </a:r>
          </a:p>
          <a:p>
            <a:endParaRPr lang="en-US" sz="1400" dirty="0" smtClean="0"/>
          </a:p>
          <a:p>
            <a:pPr marL="228600" indent="-228600">
              <a:spcBef>
                <a:spcPct val="0"/>
              </a:spcBef>
              <a:buFont typeface="Arial" panose="020B0604020202020204" pitchFamily="34" charset="0"/>
              <a:buChar char="•"/>
            </a:pPr>
            <a:r>
              <a:rPr lang="en-US" altLang="en-US" sz="2800" dirty="0"/>
              <a:t>Requires </a:t>
            </a:r>
            <a:r>
              <a:rPr lang="en-US" altLang="en-US" sz="2800" dirty="0" smtClean="0"/>
              <a:t>notice and </a:t>
            </a:r>
            <a:r>
              <a:rPr lang="en-US" altLang="en-US" sz="2800" dirty="0"/>
              <a:t>comment before finalized</a:t>
            </a:r>
          </a:p>
          <a:p>
            <a:pPr marL="228600" indent="-228600">
              <a:buFont typeface="Arial" panose="020B0604020202020204" pitchFamily="34" charset="0"/>
              <a:buChar char="•"/>
            </a:pPr>
            <a:r>
              <a:rPr lang="en-US" sz="2800" dirty="0" smtClean="0"/>
              <a:t>Once </a:t>
            </a:r>
            <a:r>
              <a:rPr lang="en-US" sz="2800" dirty="0"/>
              <a:t>it is in force, a regulation is the law</a:t>
            </a:r>
          </a:p>
        </p:txBody>
      </p:sp>
      <p:sp>
        <p:nvSpPr>
          <p:cNvPr id="10" name="TextBox 9"/>
          <p:cNvSpPr txBox="1"/>
          <p:nvPr/>
        </p:nvSpPr>
        <p:spPr>
          <a:xfrm>
            <a:off x="332509" y="6369354"/>
            <a:ext cx="3171894" cy="307777"/>
          </a:xfrm>
          <a:prstGeom prst="rect">
            <a:avLst/>
          </a:prstGeom>
          <a:noFill/>
        </p:spPr>
        <p:txBody>
          <a:bodyPr wrap="none" rtlCol="0">
            <a:spAutoFit/>
          </a:bodyPr>
          <a:lstStyle/>
          <a:p>
            <a:r>
              <a:rPr lang="en-US" sz="1400" dirty="0"/>
              <a:t>https://en.wikipedia.org/wiki/Regulation</a:t>
            </a:r>
          </a:p>
        </p:txBody>
      </p:sp>
      <p:pic>
        <p:nvPicPr>
          <p:cNvPr id="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a:picLocks noChangeAspect="1"/>
          </p:cNvPicPr>
          <p:nvPr/>
        </p:nvPicPr>
        <p:blipFill>
          <a:blip r:embed="rId8"/>
          <a:stretch>
            <a:fillRect/>
          </a:stretch>
        </p:blipFill>
        <p:spPr>
          <a:xfrm>
            <a:off x="2911514" y="3492967"/>
            <a:ext cx="5273062" cy="2603021"/>
          </a:xfrm>
          <a:prstGeom prst="rect">
            <a:avLst/>
          </a:prstGeom>
        </p:spPr>
      </p:pic>
    </p:spTree>
    <p:extLst>
      <p:ext uri="{BB962C8B-B14F-4D97-AF65-F5344CB8AC3E}">
        <p14:creationId xmlns:p14="http://schemas.microsoft.com/office/powerpoint/2010/main" val="4142078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4464" y="167837"/>
            <a:ext cx="7751618" cy="694083"/>
          </a:xfrm>
        </p:spPr>
        <p:txBody>
          <a:bodyPr/>
          <a:lstStyle/>
          <a:p>
            <a:r>
              <a:rPr lang="en-US" dirty="0" smtClean="0">
                <a:solidFill>
                  <a:srgbClr val="001C7A"/>
                </a:solidFill>
                <a:latin typeface="+mn-lt"/>
              </a:rPr>
              <a:t>Regulation Development Process</a:t>
            </a:r>
            <a:endParaRPr lang="en-US" dirty="0">
              <a:solidFill>
                <a:srgbClr val="001C7A"/>
              </a:solidFill>
              <a:latin typeface="+mn-lt"/>
            </a:endParaRPr>
          </a:p>
        </p:txBody>
      </p:sp>
      <p:sp>
        <p:nvSpPr>
          <p:cNvPr id="7" name="Slide Number Placeholder 6"/>
          <p:cNvSpPr>
            <a:spLocks noGrp="1"/>
          </p:cNvSpPr>
          <p:nvPr>
            <p:ph type="sldNum" sz="quarter" idx="12"/>
          </p:nvPr>
        </p:nvSpPr>
        <p:spPr/>
        <p:txBody>
          <a:bodyPr/>
          <a:lstStyle/>
          <a:p>
            <a:fld id="{C1D7C8D0-3853-4904-A782-3CCA19F2188B}" type="slidenum">
              <a:rPr lang="en-US" smtClean="0"/>
              <a:t>11</a:t>
            </a:fld>
            <a:endParaRPr lang="en-US"/>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20031" y="1292595"/>
            <a:ext cx="3668055" cy="5509200"/>
          </a:xfrm>
          <a:prstGeom prst="rect">
            <a:avLst/>
          </a:prstGeom>
          <a:noFill/>
        </p:spPr>
        <p:txBody>
          <a:bodyPr wrap="none" rtlCol="0">
            <a:spAutoFit/>
          </a:bodyPr>
          <a:lstStyle/>
          <a:p>
            <a:pPr marL="285750" indent="-285750">
              <a:buFont typeface="Arial" panose="020B0604020202020204" pitchFamily="34" charset="0"/>
              <a:buChar char="•"/>
            </a:pPr>
            <a:r>
              <a:rPr lang="en-US" sz="1600" dirty="0" smtClean="0"/>
              <a:t>Problem identified</a:t>
            </a:r>
          </a:p>
          <a:p>
            <a:pPr marL="285750" indent="-285750">
              <a:buFont typeface="Arial" panose="020B0604020202020204" pitchFamily="34" charset="0"/>
              <a:buChar char="•"/>
            </a:pPr>
            <a:r>
              <a:rPr lang="en-US" sz="1600" dirty="0" smtClean="0"/>
              <a:t>Strategy developed</a:t>
            </a:r>
          </a:p>
          <a:p>
            <a:pPr marL="285750" indent="-285750">
              <a:buFont typeface="Arial" panose="020B0604020202020204" pitchFamily="34" charset="0"/>
              <a:buChar char="•"/>
            </a:pPr>
            <a:r>
              <a:rPr lang="en-US" sz="1600" dirty="0" smtClean="0"/>
              <a:t>Draft prepared</a:t>
            </a:r>
          </a:p>
          <a:p>
            <a:pPr marL="285750" indent="-285750">
              <a:buFont typeface="Arial" panose="020B0604020202020204" pitchFamily="34" charset="0"/>
              <a:buChar char="•"/>
            </a:pPr>
            <a:r>
              <a:rPr lang="en-US" sz="1600" dirty="0" smtClean="0"/>
              <a:t>Legal authority argument developed</a:t>
            </a:r>
          </a:p>
          <a:p>
            <a:pPr marL="285750" indent="-285750">
              <a:buFont typeface="Arial" panose="020B0604020202020204" pitchFamily="34" charset="0"/>
              <a:buChar char="•"/>
            </a:pPr>
            <a:r>
              <a:rPr lang="en-US" sz="1600" dirty="0" smtClean="0"/>
              <a:t>Economic analysis done</a:t>
            </a:r>
          </a:p>
          <a:p>
            <a:pPr marL="285750" indent="-285750">
              <a:buFont typeface="Arial" panose="020B0604020202020204" pitchFamily="34" charset="0"/>
              <a:buChar char="•"/>
            </a:pPr>
            <a:r>
              <a:rPr lang="en-US" sz="1600" dirty="0" smtClean="0"/>
              <a:t>Staff level comments</a:t>
            </a:r>
          </a:p>
          <a:p>
            <a:pPr marL="285750" indent="-285750">
              <a:buFont typeface="Arial" panose="020B0604020202020204" pitchFamily="34" charset="0"/>
              <a:buChar char="•"/>
            </a:pPr>
            <a:r>
              <a:rPr lang="en-US" sz="1600" dirty="0" smtClean="0"/>
              <a:t>Draft revised</a:t>
            </a:r>
          </a:p>
          <a:p>
            <a:pPr marL="285750" indent="-285750">
              <a:buFont typeface="Arial" panose="020B0604020202020204" pitchFamily="34" charset="0"/>
              <a:buChar char="•"/>
            </a:pPr>
            <a:r>
              <a:rPr lang="en-US" sz="1600" dirty="0" smtClean="0"/>
              <a:t>Staff level clearance</a:t>
            </a:r>
          </a:p>
          <a:p>
            <a:pPr marL="285750" indent="-285750">
              <a:buFont typeface="Arial" panose="020B0604020202020204" pitchFamily="34" charset="0"/>
              <a:buChar char="•"/>
            </a:pPr>
            <a:r>
              <a:rPr lang="en-US" sz="1600" dirty="0" smtClean="0"/>
              <a:t>First draft completed</a:t>
            </a:r>
          </a:p>
          <a:p>
            <a:pPr marL="285750" indent="-285750">
              <a:buFont typeface="Arial" panose="020B0604020202020204" pitchFamily="34" charset="0"/>
              <a:buChar char="•"/>
            </a:pPr>
            <a:r>
              <a:rPr lang="en-US" sz="1600" dirty="0" smtClean="0"/>
              <a:t>Executive orders and other laws done</a:t>
            </a:r>
          </a:p>
          <a:p>
            <a:pPr marL="285750" indent="-285750">
              <a:buFont typeface="Arial" panose="020B0604020202020204" pitchFamily="34" charset="0"/>
              <a:buChar char="•"/>
            </a:pPr>
            <a:r>
              <a:rPr lang="en-US" sz="1600" dirty="0" smtClean="0"/>
              <a:t>Paperwork reduction Act section done</a:t>
            </a:r>
          </a:p>
          <a:p>
            <a:pPr marL="285750" indent="-285750">
              <a:buFont typeface="Arial" panose="020B0604020202020204" pitchFamily="34" charset="0"/>
              <a:buChar char="•"/>
            </a:pPr>
            <a:r>
              <a:rPr lang="en-US" sz="1600" dirty="0" smtClean="0"/>
              <a:t>Center/Office comments</a:t>
            </a:r>
          </a:p>
          <a:p>
            <a:pPr marL="285750" indent="-285750">
              <a:buFont typeface="Arial" panose="020B0604020202020204" pitchFamily="34" charset="0"/>
              <a:buChar char="•"/>
            </a:pPr>
            <a:r>
              <a:rPr lang="en-US" sz="1600" dirty="0" smtClean="0"/>
              <a:t>Draft revised</a:t>
            </a:r>
          </a:p>
          <a:p>
            <a:pPr marL="285750" indent="-285750">
              <a:buFont typeface="Arial" panose="020B0604020202020204" pitchFamily="34" charset="0"/>
              <a:buChar char="•"/>
            </a:pPr>
            <a:r>
              <a:rPr lang="en-US" sz="1600" dirty="0"/>
              <a:t>Center/Office </a:t>
            </a:r>
            <a:r>
              <a:rPr lang="en-US" sz="1600" dirty="0" smtClean="0"/>
              <a:t>clearance</a:t>
            </a:r>
          </a:p>
          <a:p>
            <a:pPr marL="285750" indent="-285750">
              <a:buFont typeface="Arial" panose="020B0604020202020204" pitchFamily="34" charset="0"/>
              <a:buChar char="•"/>
            </a:pPr>
            <a:r>
              <a:rPr lang="en-US" sz="1600" dirty="0" smtClean="0"/>
              <a:t>Paper work reduction Act sign-off</a:t>
            </a:r>
          </a:p>
          <a:p>
            <a:pPr marL="285750" indent="-285750">
              <a:buFont typeface="Arial" panose="020B0604020202020204" pitchFamily="34" charset="0"/>
              <a:buChar char="•"/>
            </a:pPr>
            <a:r>
              <a:rPr lang="en-US" sz="1600" dirty="0" smtClean="0"/>
              <a:t>Economic staff sign-off</a:t>
            </a:r>
          </a:p>
          <a:p>
            <a:pPr marL="285750" indent="-285750">
              <a:buFont typeface="Arial" panose="020B0604020202020204" pitchFamily="34" charset="0"/>
              <a:buChar char="•"/>
            </a:pPr>
            <a:r>
              <a:rPr lang="en-US" sz="1600" dirty="0" smtClean="0"/>
              <a:t>Legal counsel sign-off</a:t>
            </a:r>
          </a:p>
          <a:p>
            <a:pPr marL="285750" indent="-285750">
              <a:buFont typeface="Arial" panose="020B0604020202020204" pitchFamily="34" charset="0"/>
              <a:buChar char="•"/>
            </a:pPr>
            <a:r>
              <a:rPr lang="en-US" sz="1600" dirty="0" smtClean="0"/>
              <a:t>FDA signoff</a:t>
            </a:r>
          </a:p>
          <a:p>
            <a:pPr marL="285750" indent="-285750">
              <a:buFont typeface="Arial" panose="020B0604020202020204" pitchFamily="34" charset="0"/>
              <a:buChar char="•"/>
            </a:pPr>
            <a:r>
              <a:rPr lang="en-US" sz="1600" dirty="0" smtClean="0"/>
              <a:t>HHS review, briefing and sign-off</a:t>
            </a:r>
          </a:p>
          <a:p>
            <a:pPr marL="285750" indent="-285750">
              <a:buFont typeface="Arial" panose="020B0604020202020204" pitchFamily="34" charset="0"/>
              <a:buChar char="•"/>
            </a:pPr>
            <a:r>
              <a:rPr lang="en-US" sz="1600" dirty="0" smtClean="0"/>
              <a:t>Other agency briefing and sign-off</a:t>
            </a:r>
          </a:p>
          <a:p>
            <a:pPr marL="285750" indent="-285750">
              <a:buFont typeface="Arial" panose="020B0604020202020204" pitchFamily="34" charset="0"/>
              <a:buChar char="•"/>
            </a:pPr>
            <a:r>
              <a:rPr lang="en-US" sz="1600" dirty="0" smtClean="0"/>
              <a:t>OMB review</a:t>
            </a:r>
          </a:p>
          <a:p>
            <a:pPr marL="285750" indent="-285750">
              <a:buFont typeface="Arial" panose="020B0604020202020204" pitchFamily="34" charset="0"/>
              <a:buChar char="•"/>
            </a:pPr>
            <a:r>
              <a:rPr lang="en-US" sz="1600" dirty="0" smtClean="0"/>
              <a:t>Publication</a:t>
            </a:r>
          </a:p>
        </p:txBody>
      </p:sp>
      <p:sp>
        <p:nvSpPr>
          <p:cNvPr id="12" name="TextBox 11"/>
          <p:cNvSpPr txBox="1"/>
          <p:nvPr/>
        </p:nvSpPr>
        <p:spPr>
          <a:xfrm>
            <a:off x="4088086" y="1292595"/>
            <a:ext cx="3305007" cy="4278094"/>
          </a:xfrm>
          <a:prstGeom prst="rect">
            <a:avLst/>
          </a:prstGeom>
          <a:noFill/>
        </p:spPr>
        <p:txBody>
          <a:bodyPr wrap="none" rtlCol="0">
            <a:spAutoFit/>
          </a:bodyPr>
          <a:lstStyle/>
          <a:p>
            <a:pPr marL="285750" indent="-285750">
              <a:buFont typeface="Arial" panose="020B0604020202020204" pitchFamily="34" charset="0"/>
              <a:buChar char="•"/>
            </a:pPr>
            <a:r>
              <a:rPr lang="en-US" sz="1600" dirty="0" smtClean="0"/>
              <a:t>Comment period</a:t>
            </a:r>
          </a:p>
          <a:p>
            <a:pPr marL="285750" indent="-285750">
              <a:buFont typeface="Arial" panose="020B0604020202020204" pitchFamily="34" charset="0"/>
              <a:buChar char="•"/>
            </a:pPr>
            <a:r>
              <a:rPr lang="en-US" sz="1600" dirty="0" smtClean="0"/>
              <a:t>Extend/reopen comment period</a:t>
            </a:r>
          </a:p>
          <a:p>
            <a:pPr marL="285750" indent="-285750">
              <a:buFont typeface="Arial" panose="020B0604020202020204" pitchFamily="34" charset="0"/>
              <a:buChar char="•"/>
            </a:pPr>
            <a:r>
              <a:rPr lang="en-US" sz="1600" dirty="0" smtClean="0"/>
              <a:t>Review comments</a:t>
            </a:r>
          </a:p>
          <a:p>
            <a:pPr marL="285750" indent="-285750">
              <a:buFont typeface="Arial" panose="020B0604020202020204" pitchFamily="34" charset="0"/>
              <a:buChar char="•"/>
            </a:pPr>
            <a:r>
              <a:rPr lang="en-US" sz="1600" dirty="0" smtClean="0"/>
              <a:t>New draft prepared</a:t>
            </a:r>
          </a:p>
          <a:p>
            <a:pPr marL="285750" indent="-285750">
              <a:buFont typeface="Arial" panose="020B0604020202020204" pitchFamily="34" charset="0"/>
              <a:buChar char="•"/>
            </a:pPr>
            <a:r>
              <a:rPr lang="en-US" sz="1600" dirty="0" smtClean="0"/>
              <a:t>Staff level comments</a:t>
            </a:r>
          </a:p>
          <a:p>
            <a:pPr marL="285750" indent="-285750">
              <a:buFont typeface="Arial" panose="020B0604020202020204" pitchFamily="34" charset="0"/>
              <a:buChar char="•"/>
            </a:pPr>
            <a:r>
              <a:rPr lang="en-US" sz="1600" dirty="0" smtClean="0"/>
              <a:t>Draft revised</a:t>
            </a:r>
          </a:p>
          <a:p>
            <a:pPr marL="285750" indent="-285750">
              <a:buFont typeface="Arial" panose="020B0604020202020204" pitchFamily="34" charset="0"/>
              <a:buChar char="•"/>
            </a:pPr>
            <a:r>
              <a:rPr lang="en-US" sz="1600" dirty="0" smtClean="0"/>
              <a:t>Staff level clearance</a:t>
            </a:r>
          </a:p>
          <a:p>
            <a:pPr marL="285750" indent="-285750">
              <a:buFont typeface="Arial" panose="020B0604020202020204" pitchFamily="34" charset="0"/>
              <a:buChar char="•"/>
            </a:pPr>
            <a:r>
              <a:rPr lang="en-US" sz="1600" dirty="0" smtClean="0"/>
              <a:t>Center/Office comments</a:t>
            </a:r>
          </a:p>
          <a:p>
            <a:pPr marL="285750" indent="-285750">
              <a:buFont typeface="Arial" panose="020B0604020202020204" pitchFamily="34" charset="0"/>
              <a:buChar char="•"/>
            </a:pPr>
            <a:r>
              <a:rPr lang="en-US" sz="1600" dirty="0" smtClean="0"/>
              <a:t>Draft revised</a:t>
            </a:r>
          </a:p>
          <a:p>
            <a:pPr marL="285750" indent="-285750">
              <a:buFont typeface="Arial" panose="020B0604020202020204" pitchFamily="34" charset="0"/>
              <a:buChar char="•"/>
            </a:pPr>
            <a:r>
              <a:rPr lang="en-US" sz="1600" dirty="0"/>
              <a:t>Center/Office </a:t>
            </a:r>
            <a:r>
              <a:rPr lang="en-US" sz="1600" dirty="0" smtClean="0"/>
              <a:t>clearance</a:t>
            </a:r>
          </a:p>
          <a:p>
            <a:pPr marL="285750" indent="-285750">
              <a:buFont typeface="Arial" panose="020B0604020202020204" pitchFamily="34" charset="0"/>
              <a:buChar char="•"/>
            </a:pPr>
            <a:r>
              <a:rPr lang="en-US" sz="1600" dirty="0" smtClean="0"/>
              <a:t>Paper work reduction Act sign-off</a:t>
            </a:r>
          </a:p>
          <a:p>
            <a:pPr marL="285750" indent="-285750">
              <a:buFont typeface="Arial" panose="020B0604020202020204" pitchFamily="34" charset="0"/>
              <a:buChar char="•"/>
            </a:pPr>
            <a:r>
              <a:rPr lang="en-US" sz="1600" dirty="0" smtClean="0"/>
              <a:t>Economic staff sign-off</a:t>
            </a:r>
          </a:p>
          <a:p>
            <a:pPr marL="285750" indent="-285750">
              <a:buFont typeface="Arial" panose="020B0604020202020204" pitchFamily="34" charset="0"/>
              <a:buChar char="•"/>
            </a:pPr>
            <a:r>
              <a:rPr lang="en-US" sz="1600" dirty="0" smtClean="0"/>
              <a:t>Legal counsel sign-off</a:t>
            </a:r>
          </a:p>
          <a:p>
            <a:pPr marL="285750" indent="-285750">
              <a:buFont typeface="Arial" panose="020B0604020202020204" pitchFamily="34" charset="0"/>
              <a:buChar char="•"/>
            </a:pPr>
            <a:r>
              <a:rPr lang="en-US" sz="1600" dirty="0" smtClean="0"/>
              <a:t>FDA signoff</a:t>
            </a:r>
          </a:p>
          <a:p>
            <a:pPr marL="285750" indent="-285750">
              <a:buFont typeface="Arial" panose="020B0604020202020204" pitchFamily="34" charset="0"/>
              <a:buChar char="•"/>
            </a:pPr>
            <a:r>
              <a:rPr lang="en-US" sz="1600" dirty="0" smtClean="0"/>
              <a:t>HHS review, briefing and sign-off</a:t>
            </a:r>
          </a:p>
          <a:p>
            <a:pPr marL="285750" indent="-285750">
              <a:buFont typeface="Arial" panose="020B0604020202020204" pitchFamily="34" charset="0"/>
              <a:buChar char="•"/>
            </a:pPr>
            <a:r>
              <a:rPr lang="en-US" sz="1600" dirty="0" smtClean="0"/>
              <a:t>Other agency briefing and sign-off</a:t>
            </a:r>
          </a:p>
          <a:p>
            <a:pPr marL="285750" indent="-285750">
              <a:buFont typeface="Arial" panose="020B0604020202020204" pitchFamily="34" charset="0"/>
              <a:buChar char="•"/>
            </a:pPr>
            <a:r>
              <a:rPr lang="en-US" sz="1600" dirty="0" smtClean="0"/>
              <a:t>Publication</a:t>
            </a:r>
          </a:p>
        </p:txBody>
      </p:sp>
      <p:sp>
        <p:nvSpPr>
          <p:cNvPr id="6" name="TextBox 5"/>
          <p:cNvSpPr txBox="1"/>
          <p:nvPr/>
        </p:nvSpPr>
        <p:spPr>
          <a:xfrm>
            <a:off x="696189" y="926638"/>
            <a:ext cx="1180451" cy="369332"/>
          </a:xfrm>
          <a:prstGeom prst="rect">
            <a:avLst/>
          </a:prstGeom>
          <a:noFill/>
        </p:spPr>
        <p:txBody>
          <a:bodyPr wrap="none" rtlCol="0">
            <a:spAutoFit/>
          </a:bodyPr>
          <a:lstStyle/>
          <a:p>
            <a:r>
              <a:rPr lang="en-US" u="sng" dirty="0" smtClean="0">
                <a:solidFill>
                  <a:srgbClr val="000099"/>
                </a:solidFill>
              </a:rPr>
              <a:t>Draft Rule </a:t>
            </a:r>
            <a:endParaRPr lang="en-US" u="sng" dirty="0">
              <a:solidFill>
                <a:srgbClr val="000099"/>
              </a:solidFill>
            </a:endParaRPr>
          </a:p>
        </p:txBody>
      </p:sp>
      <p:sp>
        <p:nvSpPr>
          <p:cNvPr id="13" name="TextBox 12"/>
          <p:cNvSpPr txBox="1"/>
          <p:nvPr/>
        </p:nvSpPr>
        <p:spPr>
          <a:xfrm>
            <a:off x="4359668" y="926638"/>
            <a:ext cx="1149674" cy="369332"/>
          </a:xfrm>
          <a:prstGeom prst="rect">
            <a:avLst/>
          </a:prstGeom>
          <a:noFill/>
        </p:spPr>
        <p:txBody>
          <a:bodyPr wrap="none" rtlCol="0">
            <a:spAutoFit/>
          </a:bodyPr>
          <a:lstStyle/>
          <a:p>
            <a:r>
              <a:rPr lang="en-US" u="sng" dirty="0" smtClean="0">
                <a:solidFill>
                  <a:srgbClr val="000099"/>
                </a:solidFill>
              </a:rPr>
              <a:t>Final Rule </a:t>
            </a:r>
            <a:endParaRPr lang="en-US" u="sng" dirty="0">
              <a:solidFill>
                <a:srgbClr val="000099"/>
              </a:solidFill>
            </a:endParaRPr>
          </a:p>
        </p:txBody>
      </p:sp>
      <p:sp>
        <p:nvSpPr>
          <p:cNvPr id="14" name="TextBox 13"/>
          <p:cNvSpPr txBox="1"/>
          <p:nvPr/>
        </p:nvSpPr>
        <p:spPr>
          <a:xfrm>
            <a:off x="7393093" y="1292595"/>
            <a:ext cx="2897588" cy="1323439"/>
          </a:xfrm>
          <a:prstGeom prst="rect">
            <a:avLst/>
          </a:prstGeom>
          <a:noFill/>
        </p:spPr>
        <p:txBody>
          <a:bodyPr wrap="none" rtlCol="0">
            <a:spAutoFit/>
          </a:bodyPr>
          <a:lstStyle/>
          <a:p>
            <a:r>
              <a:rPr lang="en-US" sz="1600" dirty="0"/>
              <a:t>Time until the effective date</a:t>
            </a:r>
          </a:p>
          <a:p>
            <a:pPr marL="342900" indent="-342900"/>
            <a:r>
              <a:rPr lang="en-US" sz="1600" dirty="0"/>
              <a:t>	Deeming, 90 days</a:t>
            </a:r>
          </a:p>
          <a:p>
            <a:pPr marL="342900" indent="-342900"/>
            <a:r>
              <a:rPr lang="en-US" sz="1600" dirty="0" smtClean="0"/>
              <a:t>	Product </a:t>
            </a:r>
            <a:r>
              <a:rPr lang="en-US" sz="1600" dirty="0"/>
              <a:t>standards, 1-3 </a:t>
            </a:r>
            <a:r>
              <a:rPr lang="en-US" sz="1600" dirty="0" smtClean="0"/>
              <a:t>years</a:t>
            </a:r>
          </a:p>
          <a:p>
            <a:endParaRPr lang="en-US" sz="1600" dirty="0"/>
          </a:p>
          <a:p>
            <a:r>
              <a:rPr lang="en-US" sz="1600" dirty="0" smtClean="0"/>
              <a:t>Lawsuits</a:t>
            </a:r>
            <a:endParaRPr lang="en-US" sz="1600" dirty="0"/>
          </a:p>
        </p:txBody>
      </p:sp>
      <p:sp>
        <p:nvSpPr>
          <p:cNvPr id="15" name="TextBox 14"/>
          <p:cNvSpPr txBox="1"/>
          <p:nvPr/>
        </p:nvSpPr>
        <p:spPr>
          <a:xfrm>
            <a:off x="7357526" y="926638"/>
            <a:ext cx="1745350" cy="369332"/>
          </a:xfrm>
          <a:prstGeom prst="rect">
            <a:avLst/>
          </a:prstGeom>
          <a:noFill/>
        </p:spPr>
        <p:txBody>
          <a:bodyPr wrap="none" rtlCol="0">
            <a:spAutoFit/>
          </a:bodyPr>
          <a:lstStyle/>
          <a:p>
            <a:r>
              <a:rPr lang="en-US" u="sng" dirty="0" smtClean="0">
                <a:solidFill>
                  <a:srgbClr val="000099"/>
                </a:solidFill>
              </a:rPr>
              <a:t>Implementation </a:t>
            </a:r>
            <a:endParaRPr lang="en-US" u="sng" dirty="0">
              <a:solidFill>
                <a:srgbClr val="000099"/>
              </a:solidFill>
            </a:endParaRPr>
          </a:p>
        </p:txBody>
      </p:sp>
    </p:spTree>
    <p:extLst>
      <p:ext uri="{BB962C8B-B14F-4D97-AF65-F5344CB8AC3E}">
        <p14:creationId xmlns:p14="http://schemas.microsoft.com/office/powerpoint/2010/main" val="37529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625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703118" y="321813"/>
            <a:ext cx="2923309" cy="727938"/>
          </a:xfrm>
        </p:spPr>
        <p:txBody>
          <a:bodyPr/>
          <a:lstStyle/>
          <a:p>
            <a:r>
              <a:rPr lang="en-US" dirty="0" smtClean="0">
                <a:solidFill>
                  <a:srgbClr val="001871"/>
                </a:solidFill>
                <a:latin typeface="+mn-lt"/>
              </a:rPr>
              <a:t>Guidance</a:t>
            </a:r>
            <a:endParaRPr lang="en-US" dirty="0">
              <a:solidFill>
                <a:srgbClr val="001871"/>
              </a:solidFill>
              <a:latin typeface="+mn-lt"/>
            </a:endParaRPr>
          </a:p>
        </p:txBody>
      </p:sp>
      <p:sp>
        <p:nvSpPr>
          <p:cNvPr id="6" name="Text Box 3"/>
          <p:cNvSpPr txBox="1">
            <a:spLocks noChangeArrowheads="1"/>
          </p:cNvSpPr>
          <p:nvPr/>
        </p:nvSpPr>
        <p:spPr bwMode="auto">
          <a:xfrm>
            <a:off x="912933" y="1316451"/>
            <a:ext cx="95492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eaLnBrk="0" hangingPunct="0">
              <a:defRPr sz="2800" b="1">
                <a:solidFill>
                  <a:schemeClr val="accent2"/>
                </a:solidFill>
                <a:latin typeface="Arial" charset="0"/>
              </a:defRPr>
            </a:lvl1pPr>
            <a:lvl2pPr marL="742950" indent="-285750" eaLnBrk="0" hangingPunct="0">
              <a:defRPr sz="2800" b="1">
                <a:solidFill>
                  <a:schemeClr val="accent2"/>
                </a:solidFill>
                <a:latin typeface="Arial" charset="0"/>
              </a:defRPr>
            </a:lvl2pPr>
            <a:lvl3pPr marL="1143000" indent="-228600" eaLnBrk="0" hangingPunct="0">
              <a:defRPr sz="2800" b="1">
                <a:solidFill>
                  <a:schemeClr val="accent2"/>
                </a:solidFill>
                <a:latin typeface="Arial" charset="0"/>
              </a:defRPr>
            </a:lvl3pPr>
            <a:lvl4pPr marL="1600200" indent="-228600" eaLnBrk="0" hangingPunct="0">
              <a:defRPr sz="2800" b="1">
                <a:solidFill>
                  <a:schemeClr val="accent2"/>
                </a:solidFill>
                <a:latin typeface="Arial" charset="0"/>
              </a:defRPr>
            </a:lvl4pPr>
            <a:lvl5pPr marL="2057400" indent="-228600" eaLnBrk="0" hangingPunct="0">
              <a:defRPr sz="2800" b="1">
                <a:solidFill>
                  <a:schemeClr val="accent2"/>
                </a:solidFill>
                <a:latin typeface="Arial" charset="0"/>
              </a:defRPr>
            </a:lvl5pPr>
            <a:lvl6pPr marL="2514600" indent="-228600" eaLnBrk="0" fontAlgn="base" hangingPunct="0">
              <a:lnSpc>
                <a:spcPct val="80000"/>
              </a:lnSpc>
              <a:spcBef>
                <a:spcPct val="20000"/>
              </a:spcBef>
              <a:spcAft>
                <a:spcPct val="0"/>
              </a:spcAft>
              <a:defRPr sz="2800" b="1">
                <a:solidFill>
                  <a:schemeClr val="accent2"/>
                </a:solidFill>
                <a:latin typeface="Arial" charset="0"/>
              </a:defRPr>
            </a:lvl6pPr>
            <a:lvl7pPr marL="2971800" indent="-228600" eaLnBrk="0" fontAlgn="base" hangingPunct="0">
              <a:lnSpc>
                <a:spcPct val="80000"/>
              </a:lnSpc>
              <a:spcBef>
                <a:spcPct val="20000"/>
              </a:spcBef>
              <a:spcAft>
                <a:spcPct val="0"/>
              </a:spcAft>
              <a:defRPr sz="2800" b="1">
                <a:solidFill>
                  <a:schemeClr val="accent2"/>
                </a:solidFill>
                <a:latin typeface="Arial" charset="0"/>
              </a:defRPr>
            </a:lvl7pPr>
            <a:lvl8pPr marL="3429000" indent="-228600" eaLnBrk="0" fontAlgn="base" hangingPunct="0">
              <a:lnSpc>
                <a:spcPct val="80000"/>
              </a:lnSpc>
              <a:spcBef>
                <a:spcPct val="20000"/>
              </a:spcBef>
              <a:spcAft>
                <a:spcPct val="0"/>
              </a:spcAft>
              <a:defRPr sz="2800" b="1">
                <a:solidFill>
                  <a:schemeClr val="accent2"/>
                </a:solidFill>
                <a:latin typeface="Arial" charset="0"/>
              </a:defRPr>
            </a:lvl8pPr>
            <a:lvl9pPr marL="3886200" indent="-228600" eaLnBrk="0" fontAlgn="base" hangingPunct="0">
              <a:lnSpc>
                <a:spcPct val="80000"/>
              </a:lnSpc>
              <a:spcBef>
                <a:spcPct val="20000"/>
              </a:spcBef>
              <a:spcAft>
                <a:spcPct val="0"/>
              </a:spcAft>
              <a:defRPr sz="2800" b="1">
                <a:solidFill>
                  <a:schemeClr val="accent2"/>
                </a:solidFill>
                <a:latin typeface="Arial" charset="0"/>
              </a:defRPr>
            </a:lvl9pPr>
          </a:lstStyle>
          <a:p>
            <a:pPr indent="-376238" eaLnBrk="1" hangingPunct="1">
              <a:spcBef>
                <a:spcPct val="0"/>
              </a:spcBef>
              <a:buFont typeface="Arial" panose="020B0604020202020204" pitchFamily="34" charset="0"/>
              <a:buChar char="•"/>
            </a:pPr>
            <a:r>
              <a:rPr lang="en-US" altLang="en-US" b="0" dirty="0" smtClean="0">
                <a:solidFill>
                  <a:schemeClr val="tx1"/>
                </a:solidFill>
                <a:latin typeface="+mn-lt"/>
              </a:rPr>
              <a:t>Explains </a:t>
            </a:r>
            <a:r>
              <a:rPr lang="en-US" altLang="en-US" b="0" dirty="0">
                <a:solidFill>
                  <a:schemeClr val="tx1"/>
                </a:solidFill>
                <a:latin typeface="+mn-lt"/>
              </a:rPr>
              <a:t>FDA’s thinking, when finalized</a:t>
            </a:r>
          </a:p>
          <a:p>
            <a:pPr indent="-376238" eaLnBrk="1" hangingPunct="1">
              <a:spcBef>
                <a:spcPct val="0"/>
              </a:spcBef>
              <a:buFont typeface="Arial" panose="020B0604020202020204" pitchFamily="34" charset="0"/>
              <a:buChar char="•"/>
            </a:pPr>
            <a:r>
              <a:rPr lang="en-US" altLang="en-US" b="0" dirty="0">
                <a:solidFill>
                  <a:schemeClr val="tx1"/>
                </a:solidFill>
                <a:latin typeface="+mn-lt"/>
              </a:rPr>
              <a:t>Does not require notice and comment</a:t>
            </a:r>
          </a:p>
          <a:p>
            <a:pPr indent="-376238" eaLnBrk="1" hangingPunct="1">
              <a:spcBef>
                <a:spcPct val="0"/>
              </a:spcBef>
              <a:buFont typeface="Arial" panose="020B0604020202020204" pitchFamily="34" charset="0"/>
              <a:buChar char="•"/>
            </a:pPr>
            <a:r>
              <a:rPr lang="en-US" altLang="en-US" b="0" dirty="0" smtClean="0">
                <a:solidFill>
                  <a:schemeClr val="tx1"/>
                </a:solidFill>
                <a:latin typeface="+mn-lt"/>
              </a:rPr>
              <a:t>Describes </a:t>
            </a:r>
            <a:r>
              <a:rPr lang="en-US" altLang="en-US" b="0" dirty="0">
                <a:solidFill>
                  <a:schemeClr val="tx1"/>
                </a:solidFill>
                <a:latin typeface="+mn-lt"/>
              </a:rPr>
              <a:t>how regulated industry </a:t>
            </a:r>
            <a:r>
              <a:rPr lang="en-US" altLang="en-US" b="0" u="sng" dirty="0">
                <a:solidFill>
                  <a:schemeClr val="tx1"/>
                </a:solidFill>
                <a:latin typeface="+mn-lt"/>
              </a:rPr>
              <a:t>could</a:t>
            </a:r>
            <a:r>
              <a:rPr lang="en-US" altLang="en-US" b="0" dirty="0">
                <a:solidFill>
                  <a:schemeClr val="tx1"/>
                </a:solidFill>
                <a:latin typeface="+mn-lt"/>
              </a:rPr>
              <a:t> comply with the law</a:t>
            </a:r>
          </a:p>
          <a:p>
            <a:pPr indent="-376238" eaLnBrk="1" hangingPunct="1">
              <a:spcBef>
                <a:spcPct val="0"/>
              </a:spcBef>
              <a:buFont typeface="Arial" panose="020B0604020202020204" pitchFamily="34" charset="0"/>
              <a:buChar char="•"/>
            </a:pPr>
            <a:r>
              <a:rPr lang="en-US" altLang="en-US" b="0" dirty="0">
                <a:solidFill>
                  <a:schemeClr val="tx1"/>
                </a:solidFill>
                <a:latin typeface="+mn-lt"/>
              </a:rPr>
              <a:t>Allows for </a:t>
            </a:r>
            <a:r>
              <a:rPr lang="en-US" altLang="en-US" b="0" dirty="0" smtClean="0">
                <a:solidFill>
                  <a:schemeClr val="tx1"/>
                </a:solidFill>
                <a:latin typeface="+mn-lt"/>
              </a:rPr>
              <a:t>alternatives</a:t>
            </a:r>
            <a:endParaRPr lang="en-US" altLang="en-US" b="0" dirty="0">
              <a:solidFill>
                <a:schemeClr val="tx1"/>
              </a:solidFill>
              <a:latin typeface="+mn-lt"/>
            </a:endParaRPr>
          </a:p>
        </p:txBody>
      </p:sp>
      <p:pic>
        <p:nvPicPr>
          <p:cNvPr id="5" name="Picture 4"/>
          <p:cNvPicPr>
            <a:picLocks noChangeAspect="1"/>
          </p:cNvPicPr>
          <p:nvPr/>
        </p:nvPicPr>
        <p:blipFill>
          <a:blip r:embed="rId4"/>
          <a:stretch>
            <a:fillRect/>
          </a:stretch>
        </p:blipFill>
        <p:spPr>
          <a:xfrm>
            <a:off x="2286000" y="4114800"/>
            <a:ext cx="6803112" cy="1600200"/>
          </a:xfrm>
          <a:prstGeom prst="rect">
            <a:avLst/>
          </a:prstGeom>
        </p:spPr>
      </p:pic>
      <p:sp>
        <p:nvSpPr>
          <p:cNvPr id="7" name="TextBox 6"/>
          <p:cNvSpPr txBox="1"/>
          <p:nvPr/>
        </p:nvSpPr>
        <p:spPr>
          <a:xfrm>
            <a:off x="249383" y="6248401"/>
            <a:ext cx="6899562" cy="523220"/>
          </a:xfrm>
          <a:prstGeom prst="rect">
            <a:avLst/>
          </a:prstGeom>
          <a:noFill/>
        </p:spPr>
        <p:txBody>
          <a:bodyPr wrap="square" rtlCol="0">
            <a:spAutoFit/>
          </a:bodyPr>
          <a:lstStyle/>
          <a:p>
            <a:r>
              <a:rPr lang="en-US" sz="1400" dirty="0">
                <a:hlinkClick r:id="rId5"/>
              </a:rPr>
              <a:t>https://www.fda.gov/downloads/TobaccoProducts/Labeling/RulesRegulationsGuidance/</a:t>
            </a:r>
            <a:endParaRPr lang="en-US" sz="1400" dirty="0"/>
          </a:p>
          <a:p>
            <a:r>
              <a:rPr lang="en-US" sz="1400" dirty="0"/>
              <a:t>UCM436468.pdf</a:t>
            </a:r>
          </a:p>
        </p:txBody>
      </p:sp>
      <p:sp>
        <p:nvSpPr>
          <p:cNvPr id="2" name="Rectangle 1"/>
          <p:cNvSpPr/>
          <p:nvPr/>
        </p:nvSpPr>
        <p:spPr>
          <a:xfrm>
            <a:off x="2431473" y="4384964"/>
            <a:ext cx="5476009" cy="270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C1D7C8D0-3853-4904-A782-3CCA19F2188B}" type="slidenum">
              <a:rPr lang="en-US" smtClean="0"/>
              <a:t>12</a:t>
            </a:fld>
            <a:endParaRPr lang="en-US"/>
          </a:p>
        </p:txBody>
      </p:sp>
    </p:spTree>
    <p:extLst>
      <p:ext uri="{BB962C8B-B14F-4D97-AF65-F5344CB8AC3E}">
        <p14:creationId xmlns:p14="http://schemas.microsoft.com/office/powerpoint/2010/main" val="2240054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7364" y="342902"/>
            <a:ext cx="9840190" cy="793671"/>
          </a:xfrm>
        </p:spPr>
        <p:txBody>
          <a:bodyPr/>
          <a:lstStyle/>
          <a:p>
            <a:r>
              <a:rPr lang="en-US" dirty="0" smtClean="0">
                <a:solidFill>
                  <a:srgbClr val="000099"/>
                </a:solidFill>
                <a:latin typeface="+mn-lt"/>
              </a:rPr>
              <a:t>FDA Product </a:t>
            </a:r>
            <a:r>
              <a:rPr lang="en-US" dirty="0" smtClean="0">
                <a:solidFill>
                  <a:srgbClr val="000099"/>
                </a:solidFill>
                <a:latin typeface="+mn-lt"/>
              </a:rPr>
              <a:t>Regulatory Actions </a:t>
            </a:r>
            <a:endParaRPr lang="en-US" dirty="0">
              <a:solidFill>
                <a:srgbClr val="000099"/>
              </a:solidFill>
              <a:latin typeface="+mn-lt"/>
              <a:cs typeface="Calibri" panose="020F0502020204030204" pitchFamily="34" charset="0"/>
            </a:endParaRPr>
          </a:p>
        </p:txBody>
      </p:sp>
      <p:sp>
        <p:nvSpPr>
          <p:cNvPr id="3" name="TextBox 2"/>
          <p:cNvSpPr txBox="1"/>
          <p:nvPr/>
        </p:nvSpPr>
        <p:spPr>
          <a:xfrm>
            <a:off x="1101436" y="2098964"/>
            <a:ext cx="184731" cy="369332"/>
          </a:xfrm>
          <a:prstGeom prst="rect">
            <a:avLst/>
          </a:prstGeom>
          <a:noFill/>
        </p:spPr>
        <p:txBody>
          <a:bodyPr wrap="none" rtlCol="0">
            <a:spAutoFit/>
          </a:bodyPr>
          <a:lstStyle/>
          <a:p>
            <a:endParaRPr lang="en-US" dirty="0"/>
          </a:p>
        </p:txBody>
      </p:sp>
      <p:sp>
        <p:nvSpPr>
          <p:cNvPr id="8" name="TextBox 7"/>
          <p:cNvSpPr txBox="1"/>
          <p:nvPr/>
        </p:nvSpPr>
        <p:spPr>
          <a:xfrm>
            <a:off x="613063" y="1320161"/>
            <a:ext cx="10235046" cy="1471172"/>
          </a:xfrm>
          <a:prstGeom prst="rect">
            <a:avLst/>
          </a:prstGeom>
          <a:noFill/>
        </p:spPr>
        <p:txBody>
          <a:bodyPr wrap="square" rtlCol="0">
            <a:spAutoFit/>
          </a:bodyPr>
          <a:lstStyle/>
          <a:p>
            <a:r>
              <a:rPr lang="en-US" sz="2800" dirty="0">
                <a:solidFill>
                  <a:srgbClr val="000099"/>
                </a:solidFill>
                <a:cs typeface="Calibri" panose="020F0502020204030204" pitchFamily="34" charset="0"/>
              </a:rPr>
              <a:t>Product </a:t>
            </a:r>
            <a:r>
              <a:rPr lang="en-US" sz="2800" dirty="0" smtClean="0">
                <a:solidFill>
                  <a:srgbClr val="000099"/>
                </a:solidFill>
                <a:cs typeface="Calibri" panose="020F0502020204030204" pitchFamily="34" charset="0"/>
              </a:rPr>
              <a:t>Review</a:t>
            </a:r>
          </a:p>
          <a:p>
            <a:pPr marL="458787" lvl="1" indent="-342900">
              <a:lnSpc>
                <a:spcPct val="110000"/>
              </a:lnSpc>
              <a:buClr>
                <a:schemeClr val="tx2"/>
              </a:buClr>
              <a:buFont typeface="Arial" panose="020B0604020202020204" pitchFamily="34" charset="0"/>
              <a:buChar char="•"/>
              <a:defRPr/>
            </a:pPr>
            <a:r>
              <a:rPr lang="en-US" sz="2800" dirty="0"/>
              <a:t>One-by-one </a:t>
            </a:r>
            <a:r>
              <a:rPr lang="en-US" sz="2800" dirty="0" smtClean="0"/>
              <a:t>product decisions</a:t>
            </a:r>
            <a:endParaRPr lang="en-US" sz="2800" dirty="0"/>
          </a:p>
          <a:p>
            <a:pPr marL="458787" lvl="1" indent="-342900">
              <a:lnSpc>
                <a:spcPct val="110000"/>
              </a:lnSpc>
              <a:buClr>
                <a:schemeClr val="tx2"/>
              </a:buClr>
              <a:buFont typeface="Arial" panose="020B0604020202020204" pitchFamily="34" charset="0"/>
              <a:buChar char="•"/>
              <a:defRPr/>
            </a:pPr>
            <a:r>
              <a:rPr lang="en-US" sz="2800" u="sng" dirty="0" smtClean="0"/>
              <a:t>The </a:t>
            </a:r>
            <a:r>
              <a:rPr lang="en-US" sz="2800" u="sng" dirty="0"/>
              <a:t>evidentiary burden is on the </a:t>
            </a:r>
            <a:r>
              <a:rPr lang="en-US" sz="2800" u="sng" dirty="0" smtClean="0"/>
              <a:t>applicant</a:t>
            </a:r>
            <a:endParaRPr lang="en-US" sz="2800" u="sng" dirty="0"/>
          </a:p>
        </p:txBody>
      </p:sp>
      <p:sp>
        <p:nvSpPr>
          <p:cNvPr id="10" name="TextBox 9"/>
          <p:cNvSpPr txBox="1"/>
          <p:nvPr/>
        </p:nvSpPr>
        <p:spPr>
          <a:xfrm>
            <a:off x="727364" y="3490002"/>
            <a:ext cx="10235046" cy="1471172"/>
          </a:xfrm>
          <a:prstGeom prst="rect">
            <a:avLst/>
          </a:prstGeom>
          <a:noFill/>
        </p:spPr>
        <p:txBody>
          <a:bodyPr wrap="square" rtlCol="0">
            <a:spAutoFit/>
          </a:bodyPr>
          <a:lstStyle/>
          <a:p>
            <a:r>
              <a:rPr lang="en-US" sz="2800" dirty="0">
                <a:solidFill>
                  <a:srgbClr val="000099"/>
                </a:solidFill>
                <a:cs typeface="Calibri" panose="020F0502020204030204" pitchFamily="34" charset="0"/>
              </a:rPr>
              <a:t>Product </a:t>
            </a:r>
            <a:r>
              <a:rPr lang="en-US" sz="2800" dirty="0" smtClean="0">
                <a:solidFill>
                  <a:srgbClr val="000099"/>
                </a:solidFill>
                <a:cs typeface="Calibri" panose="020F0502020204030204" pitchFamily="34" charset="0"/>
              </a:rPr>
              <a:t>Standards</a:t>
            </a:r>
          </a:p>
          <a:p>
            <a:pPr marL="460375" lvl="1" indent="-344488">
              <a:lnSpc>
                <a:spcPct val="110000"/>
              </a:lnSpc>
              <a:spcAft>
                <a:spcPts val="0"/>
              </a:spcAft>
              <a:buClrTx/>
              <a:buSzPct val="125000"/>
              <a:buFont typeface="Arial" panose="020B0604020202020204" pitchFamily="34" charset="0"/>
              <a:buChar char="•"/>
              <a:defRPr/>
            </a:pPr>
            <a:r>
              <a:rPr lang="en-US" sz="2800" dirty="0"/>
              <a:t>Product standards can apply to all products or groups of products</a:t>
            </a:r>
          </a:p>
          <a:p>
            <a:pPr marL="460375" lvl="1" indent="-344488">
              <a:lnSpc>
                <a:spcPct val="110000"/>
              </a:lnSpc>
              <a:spcAft>
                <a:spcPts val="0"/>
              </a:spcAft>
              <a:buClrTx/>
              <a:buSzPct val="125000"/>
              <a:buFont typeface="Arial" panose="020B0604020202020204" pitchFamily="34" charset="0"/>
              <a:buChar char="•"/>
              <a:defRPr/>
            </a:pPr>
            <a:r>
              <a:rPr lang="en-US" sz="2800" u="sng" dirty="0"/>
              <a:t>The evidentiary burden is on </a:t>
            </a:r>
            <a:r>
              <a:rPr lang="en-US" sz="2800" u="sng" dirty="0" smtClean="0"/>
              <a:t>FDA</a:t>
            </a:r>
            <a:endParaRPr lang="en-US" sz="2800" u="sng" dirty="0"/>
          </a:p>
        </p:txBody>
      </p:sp>
      <p:grpSp>
        <p:nvGrpSpPr>
          <p:cNvPr id="11" name="Group 10"/>
          <p:cNvGrpSpPr/>
          <p:nvPr/>
        </p:nvGrpSpPr>
        <p:grpSpPr>
          <a:xfrm>
            <a:off x="6043447" y="1289943"/>
            <a:ext cx="4918963" cy="3617110"/>
            <a:chOff x="457198" y="1225263"/>
            <a:chExt cx="7945463" cy="5695414"/>
          </a:xfrm>
          <a:solidFill>
            <a:schemeClr val="bg1"/>
          </a:solidFill>
        </p:grpSpPr>
        <p:sp>
          <p:nvSpPr>
            <p:cNvPr id="12" name="Content Placeholder 2">
              <a:extLst>
                <a:ext uri="{FF2B5EF4-FFF2-40B4-BE49-F238E27FC236}">
                  <a16:creationId xmlns:a16="http://schemas.microsoft.com/office/drawing/2014/main" id="{049F5BF8-2132-41D4-B4C8-14DA07D74515}"/>
                </a:ext>
              </a:extLst>
            </p:cNvPr>
            <p:cNvSpPr txBox="1">
              <a:spLocks/>
            </p:cNvSpPr>
            <p:nvPr/>
          </p:nvSpPr>
          <p:spPr>
            <a:xfrm>
              <a:off x="457198" y="1225263"/>
              <a:ext cx="7945463" cy="5695414"/>
            </a:xfrm>
            <a:prstGeom prst="rect">
              <a:avLst/>
            </a:prstGeom>
            <a:grpFill/>
          </p:spPr>
          <p:txBody>
            <a:bodyPr>
              <a:normAutofit/>
            </a:bodyPr>
            <a:lstStyle>
              <a:lvl1pPr marL="0" indent="0" algn="l" defTabSz="457200" rtl="0" eaLnBrk="1" latinLnBrk="0" hangingPunct="1">
                <a:lnSpc>
                  <a:spcPts val="2600"/>
                </a:lnSpc>
                <a:spcBef>
                  <a:spcPts val="0"/>
                </a:spcBef>
                <a:spcAft>
                  <a:spcPts val="600"/>
                </a:spcAft>
                <a:buClr>
                  <a:schemeClr val="accent4"/>
                </a:buClr>
                <a:buFont typeface="+mj-lt"/>
                <a:buNone/>
                <a:defRPr sz="2400" b="1" kern="1200">
                  <a:solidFill>
                    <a:schemeClr val="accent4"/>
                  </a:solidFill>
                  <a:latin typeface="Calibri"/>
                  <a:ea typeface="+mn-ea"/>
                  <a:cs typeface="Calibri"/>
                </a:defRPr>
              </a:lvl1pPr>
              <a:lvl2pPr marL="0" indent="0" algn="l" defTabSz="457200" rtl="0" eaLnBrk="1" latinLnBrk="0" hangingPunct="1">
                <a:lnSpc>
                  <a:spcPts val="2600"/>
                </a:lnSpc>
                <a:spcBef>
                  <a:spcPts val="0"/>
                </a:spcBef>
                <a:spcAft>
                  <a:spcPts val="600"/>
                </a:spcAft>
                <a:buClr>
                  <a:schemeClr val="accent4"/>
                </a:buClr>
                <a:buFont typeface="Arial"/>
                <a:buNone/>
                <a:defRPr sz="2400" kern="1200">
                  <a:solidFill>
                    <a:schemeClr val="accent4"/>
                  </a:solidFill>
                  <a:latin typeface="Calibri"/>
                  <a:ea typeface="+mn-ea"/>
                  <a:cs typeface="Calibri"/>
                </a:defRPr>
              </a:lvl2pPr>
              <a:lvl3pPr marL="457200" indent="-228600" algn="l" defTabSz="457200" rtl="0" eaLnBrk="1" latinLnBrk="0" hangingPunct="1">
                <a:lnSpc>
                  <a:spcPts val="2400"/>
                </a:lnSpc>
                <a:spcBef>
                  <a:spcPts val="0"/>
                </a:spcBef>
                <a:spcAft>
                  <a:spcPts val="600"/>
                </a:spcAft>
                <a:buClr>
                  <a:schemeClr val="accent4"/>
                </a:buClr>
                <a:buFont typeface="Arial"/>
                <a:buChar char="•"/>
                <a:defRPr sz="2200" kern="1200">
                  <a:solidFill>
                    <a:schemeClr val="accent4"/>
                  </a:solidFill>
                  <a:latin typeface="Calibri"/>
                  <a:ea typeface="+mn-ea"/>
                  <a:cs typeface="Calibri"/>
                </a:defRPr>
              </a:lvl3pPr>
              <a:lvl4pPr marL="685800" indent="-228600" algn="l" defTabSz="457200" rtl="0" eaLnBrk="1" latinLnBrk="0" hangingPunct="1">
                <a:lnSpc>
                  <a:spcPts val="2200"/>
                </a:lnSpc>
                <a:spcBef>
                  <a:spcPts val="0"/>
                </a:spcBef>
                <a:spcAft>
                  <a:spcPts val="600"/>
                </a:spcAft>
                <a:buFont typeface="Arial"/>
                <a:buChar char="•"/>
                <a:defRPr sz="2000" kern="1200">
                  <a:solidFill>
                    <a:schemeClr val="tx1"/>
                  </a:solidFill>
                  <a:latin typeface="Calibri"/>
                  <a:ea typeface="+mn-ea"/>
                  <a:cs typeface="Calibri"/>
                </a:defRPr>
              </a:lvl4pPr>
              <a:lvl5pPr marL="914400" marR="0" indent="-228600" algn="l" defTabSz="387350" rtl="0" eaLnBrk="1" fontAlgn="auto" latinLnBrk="0" hangingPunct="1">
                <a:lnSpc>
                  <a:spcPts val="2000"/>
                </a:lnSpc>
                <a:spcBef>
                  <a:spcPts val="0"/>
                </a:spcBef>
                <a:spcAft>
                  <a:spcPts val="400"/>
                </a:spcAft>
                <a:buClr>
                  <a:schemeClr val="accent4"/>
                </a:buClr>
                <a:buSzTx/>
                <a:buFont typeface="Lucida Grande"/>
                <a:buChar char="-"/>
                <a:tabLst/>
                <a:defRPr sz="1800" kern="1200" baseline="0">
                  <a:solidFill>
                    <a:schemeClr val="accent4"/>
                  </a:solidFill>
                  <a:latin typeface="Calibri"/>
                  <a:ea typeface="+mn-ea"/>
                  <a:cs typeface="Calibri"/>
                </a:defRPr>
              </a:lvl5pPr>
              <a:lvl6pPr marL="1097280" indent="-182880" algn="l" defTabSz="457200" rtl="0" eaLnBrk="1" latinLnBrk="0" hangingPunct="1">
                <a:lnSpc>
                  <a:spcPts val="1800"/>
                </a:lnSpc>
                <a:spcBef>
                  <a:spcPts val="0"/>
                </a:spcBef>
                <a:spcAft>
                  <a:spcPts val="400"/>
                </a:spcAft>
                <a:buClr>
                  <a:schemeClr val="accent4"/>
                </a:buClr>
                <a:buFont typeface="Arial"/>
                <a:buChar char="•"/>
                <a:defRPr sz="1600" kern="1200">
                  <a:solidFill>
                    <a:schemeClr val="accent4"/>
                  </a:solidFill>
                  <a:latin typeface="Calibri"/>
                  <a:ea typeface="+mn-ea"/>
                  <a:cs typeface="Calibri"/>
                </a:defRPr>
              </a:lvl6pPr>
              <a:lvl7pPr marL="0" indent="0" algn="l" defTabSz="457200" rtl="0" eaLnBrk="1" latinLnBrk="0" hangingPunct="1">
                <a:lnSpc>
                  <a:spcPts val="1800"/>
                </a:lnSpc>
                <a:spcBef>
                  <a:spcPts val="0"/>
                </a:spcBef>
                <a:spcAft>
                  <a:spcPts val="400"/>
                </a:spcAft>
                <a:buClr>
                  <a:schemeClr val="accent4"/>
                </a:buClr>
                <a:buFontTx/>
                <a:buNone/>
                <a:defRPr sz="1200" b="0" i="1" kern="1200" baseline="0">
                  <a:solidFill>
                    <a:schemeClr val="accent4"/>
                  </a:solidFill>
                  <a:latin typeface="Calibri"/>
                  <a:ea typeface="+mn-ea"/>
                  <a:cs typeface="Calibri"/>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5887">
                <a:lnSpc>
                  <a:spcPct val="110000"/>
                </a:lnSpc>
                <a:spcAft>
                  <a:spcPts val="0"/>
                </a:spcAft>
                <a:buClr>
                  <a:schemeClr val="tx2"/>
                </a:buClr>
                <a:defRPr/>
              </a:pPr>
              <a:r>
                <a:rPr lang="en-US" b="0" dirty="0" smtClean="0">
                  <a:solidFill>
                    <a:srgbClr val="001C7A"/>
                  </a:solidFill>
                </a:rPr>
                <a:t>As of June 2019, FDA had removed from the market or prevented from being marketed 2697 new tobacco products.</a:t>
              </a:r>
            </a:p>
            <a:p>
              <a:pPr marL="454914" lvl="2" indent="-342900">
                <a:lnSpc>
                  <a:spcPct val="110000"/>
                </a:lnSpc>
                <a:buClr>
                  <a:schemeClr val="tx2"/>
                </a:buClr>
                <a:buFont typeface="Arial" panose="020B0604020202020204" pitchFamily="34" charset="0"/>
                <a:buChar char="•"/>
                <a:defRPr/>
              </a:pPr>
              <a:endParaRPr lang="en-US" sz="2000" dirty="0">
                <a:solidFill>
                  <a:srgbClr val="001C7A"/>
                </a:solidFill>
              </a:endParaRPr>
            </a:p>
            <a:p>
              <a:pPr marL="342900" indent="-342900">
                <a:lnSpc>
                  <a:spcPct val="110000"/>
                </a:lnSpc>
                <a:spcAft>
                  <a:spcPts val="0"/>
                </a:spcAft>
                <a:buClr>
                  <a:schemeClr val="tx2"/>
                </a:buClr>
                <a:buFont typeface="Arial" panose="020B0604020202020204" pitchFamily="34" charset="0"/>
                <a:buChar char="•"/>
                <a:defRPr/>
              </a:pPr>
              <a:endParaRPr lang="en-US" sz="2000" dirty="0">
                <a:solidFill>
                  <a:srgbClr val="001C7A"/>
                </a:solidFill>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54253" y="3219599"/>
              <a:ext cx="2059462" cy="2937850"/>
            </a:xfrm>
            <a:prstGeom prst="rect">
              <a:avLst/>
            </a:prstGeom>
            <a:grpFill/>
          </p:spPr>
        </p:pic>
      </p:grpSp>
      <p:sp>
        <p:nvSpPr>
          <p:cNvPr id="15" name="Content Placeholder 2">
            <a:extLst>
              <a:ext uri="{FF2B5EF4-FFF2-40B4-BE49-F238E27FC236}">
                <a16:creationId xmlns:a16="http://schemas.microsoft.com/office/drawing/2014/main" id="{049F5BF8-2132-41D4-B4C8-14DA07D74515}"/>
              </a:ext>
            </a:extLst>
          </p:cNvPr>
          <p:cNvSpPr txBox="1">
            <a:spLocks/>
          </p:cNvSpPr>
          <p:nvPr/>
        </p:nvSpPr>
        <p:spPr>
          <a:xfrm>
            <a:off x="6003434" y="3288495"/>
            <a:ext cx="4918963" cy="1874185"/>
          </a:xfrm>
          <a:prstGeom prst="rect">
            <a:avLst/>
          </a:prstGeom>
          <a:solidFill>
            <a:schemeClr val="bg1"/>
          </a:solidFill>
        </p:spPr>
        <p:txBody>
          <a:bodyPr>
            <a:noAutofit/>
          </a:bodyPr>
          <a:lstStyle>
            <a:lvl1pPr marL="0" indent="0" algn="l" defTabSz="457200" rtl="0" eaLnBrk="1" latinLnBrk="0" hangingPunct="1">
              <a:lnSpc>
                <a:spcPts val="2600"/>
              </a:lnSpc>
              <a:spcBef>
                <a:spcPts val="0"/>
              </a:spcBef>
              <a:spcAft>
                <a:spcPts val="600"/>
              </a:spcAft>
              <a:buClr>
                <a:schemeClr val="accent4"/>
              </a:buClr>
              <a:buFont typeface="+mj-lt"/>
              <a:buNone/>
              <a:defRPr sz="2400" b="1" kern="1200">
                <a:solidFill>
                  <a:schemeClr val="accent4"/>
                </a:solidFill>
                <a:latin typeface="Calibri"/>
                <a:ea typeface="+mn-ea"/>
                <a:cs typeface="Calibri"/>
              </a:defRPr>
            </a:lvl1pPr>
            <a:lvl2pPr marL="0" indent="0" algn="l" defTabSz="457200" rtl="0" eaLnBrk="1" latinLnBrk="0" hangingPunct="1">
              <a:lnSpc>
                <a:spcPts val="2600"/>
              </a:lnSpc>
              <a:spcBef>
                <a:spcPts val="0"/>
              </a:spcBef>
              <a:spcAft>
                <a:spcPts val="600"/>
              </a:spcAft>
              <a:buClr>
                <a:schemeClr val="accent4"/>
              </a:buClr>
              <a:buFont typeface="Arial"/>
              <a:buNone/>
              <a:defRPr sz="2400" kern="1200">
                <a:solidFill>
                  <a:schemeClr val="accent4"/>
                </a:solidFill>
                <a:latin typeface="Calibri"/>
                <a:ea typeface="+mn-ea"/>
                <a:cs typeface="Calibri"/>
              </a:defRPr>
            </a:lvl2pPr>
            <a:lvl3pPr marL="457200" indent="-228600" algn="l" defTabSz="457200" rtl="0" eaLnBrk="1" latinLnBrk="0" hangingPunct="1">
              <a:lnSpc>
                <a:spcPts val="2400"/>
              </a:lnSpc>
              <a:spcBef>
                <a:spcPts val="0"/>
              </a:spcBef>
              <a:spcAft>
                <a:spcPts val="600"/>
              </a:spcAft>
              <a:buClr>
                <a:schemeClr val="accent4"/>
              </a:buClr>
              <a:buFont typeface="Arial"/>
              <a:buChar char="•"/>
              <a:defRPr sz="2200" kern="1200">
                <a:solidFill>
                  <a:schemeClr val="accent4"/>
                </a:solidFill>
                <a:latin typeface="Calibri"/>
                <a:ea typeface="+mn-ea"/>
                <a:cs typeface="Calibri"/>
              </a:defRPr>
            </a:lvl3pPr>
            <a:lvl4pPr marL="685800" indent="-228600" algn="l" defTabSz="457200" rtl="0" eaLnBrk="1" latinLnBrk="0" hangingPunct="1">
              <a:lnSpc>
                <a:spcPts val="2200"/>
              </a:lnSpc>
              <a:spcBef>
                <a:spcPts val="0"/>
              </a:spcBef>
              <a:spcAft>
                <a:spcPts val="600"/>
              </a:spcAft>
              <a:buFont typeface="Arial"/>
              <a:buChar char="•"/>
              <a:defRPr sz="2000" kern="1200">
                <a:solidFill>
                  <a:schemeClr val="tx1"/>
                </a:solidFill>
                <a:latin typeface="Calibri"/>
                <a:ea typeface="+mn-ea"/>
                <a:cs typeface="Calibri"/>
              </a:defRPr>
            </a:lvl4pPr>
            <a:lvl5pPr marL="914400" marR="0" indent="-228600" algn="l" defTabSz="387350" rtl="0" eaLnBrk="1" fontAlgn="auto" latinLnBrk="0" hangingPunct="1">
              <a:lnSpc>
                <a:spcPts val="2000"/>
              </a:lnSpc>
              <a:spcBef>
                <a:spcPts val="0"/>
              </a:spcBef>
              <a:spcAft>
                <a:spcPts val="400"/>
              </a:spcAft>
              <a:buClr>
                <a:schemeClr val="accent4"/>
              </a:buClr>
              <a:buSzTx/>
              <a:buFont typeface="Lucida Grande"/>
              <a:buChar char="-"/>
              <a:tabLst/>
              <a:defRPr sz="1800" kern="1200" baseline="0">
                <a:solidFill>
                  <a:schemeClr val="accent4"/>
                </a:solidFill>
                <a:latin typeface="Calibri"/>
                <a:ea typeface="+mn-ea"/>
                <a:cs typeface="Calibri"/>
              </a:defRPr>
            </a:lvl5pPr>
            <a:lvl6pPr marL="1097280" indent="-182880" algn="l" defTabSz="457200" rtl="0" eaLnBrk="1" latinLnBrk="0" hangingPunct="1">
              <a:lnSpc>
                <a:spcPts val="1800"/>
              </a:lnSpc>
              <a:spcBef>
                <a:spcPts val="0"/>
              </a:spcBef>
              <a:spcAft>
                <a:spcPts val="400"/>
              </a:spcAft>
              <a:buClr>
                <a:schemeClr val="accent4"/>
              </a:buClr>
              <a:buFont typeface="Arial"/>
              <a:buChar char="•"/>
              <a:defRPr sz="1600" kern="1200">
                <a:solidFill>
                  <a:schemeClr val="accent4"/>
                </a:solidFill>
                <a:latin typeface="Calibri"/>
                <a:ea typeface="+mn-ea"/>
                <a:cs typeface="Calibri"/>
              </a:defRPr>
            </a:lvl6pPr>
            <a:lvl7pPr marL="0" indent="0" algn="l" defTabSz="457200" rtl="0" eaLnBrk="1" latinLnBrk="0" hangingPunct="1">
              <a:lnSpc>
                <a:spcPts val="1800"/>
              </a:lnSpc>
              <a:spcBef>
                <a:spcPts val="0"/>
              </a:spcBef>
              <a:spcAft>
                <a:spcPts val="400"/>
              </a:spcAft>
              <a:buClr>
                <a:schemeClr val="accent4"/>
              </a:buClr>
              <a:buFontTx/>
              <a:buNone/>
              <a:defRPr sz="1200" b="0" i="1" kern="1200" baseline="0">
                <a:solidFill>
                  <a:schemeClr val="accent4"/>
                </a:solidFill>
                <a:latin typeface="Calibri"/>
                <a:ea typeface="+mn-ea"/>
                <a:cs typeface="Calibri"/>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5887">
              <a:lnSpc>
                <a:spcPct val="110000"/>
              </a:lnSpc>
              <a:spcAft>
                <a:spcPts val="0"/>
              </a:spcAft>
              <a:buClr>
                <a:schemeClr val="tx2"/>
              </a:buClr>
              <a:defRPr/>
            </a:pPr>
            <a:r>
              <a:rPr lang="en-US" b="0" dirty="0" smtClean="0">
                <a:solidFill>
                  <a:srgbClr val="001C7A"/>
                </a:solidFill>
              </a:rPr>
              <a:t>As of October 2019, FDA had issued a final and then reissued a proposed product standard for </a:t>
            </a:r>
            <a:r>
              <a:rPr lang="en-US" b="0" dirty="0">
                <a:solidFill>
                  <a:srgbClr val="001C7A"/>
                </a:solidFill>
              </a:rPr>
              <a:t>g</a:t>
            </a:r>
            <a:r>
              <a:rPr lang="en-US" b="0" dirty="0" smtClean="0">
                <a:solidFill>
                  <a:srgbClr val="001C7A"/>
                </a:solidFill>
              </a:rPr>
              <a:t>raphic health warnings on cigarette packaging and advertising and a proposed rule for NNN in smokeless tobacco</a:t>
            </a:r>
            <a:endParaRPr lang="en-US" dirty="0">
              <a:solidFill>
                <a:srgbClr val="001C7A"/>
              </a:solidFill>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13</a:t>
            </a:fld>
            <a:endParaRPr lang="en-US"/>
          </a:p>
        </p:txBody>
      </p:sp>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08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D7C8D0-3853-4904-A782-3CCA19F2188B}" type="slidenum">
              <a:rPr lang="en-US" smtClean="0"/>
              <a:t>14</a:t>
            </a:fld>
            <a:endParaRPr lang="en-US"/>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7123" t="10938" r="-198" b="10938"/>
          <a:stretch/>
        </p:blipFill>
        <p:spPr>
          <a:xfrm>
            <a:off x="0" y="0"/>
            <a:ext cx="11277600" cy="6858000"/>
          </a:xfrm>
          <a:prstGeom prst="rect">
            <a:avLst/>
          </a:prstGeom>
        </p:spPr>
      </p:pic>
      <p:sp>
        <p:nvSpPr>
          <p:cNvPr id="10" name="Rectangle 9"/>
          <p:cNvSpPr/>
          <p:nvPr/>
        </p:nvSpPr>
        <p:spPr>
          <a:xfrm>
            <a:off x="0" y="2591370"/>
            <a:ext cx="11277600" cy="1465618"/>
          </a:xfrm>
          <a:prstGeom prst="rect">
            <a:avLst/>
          </a:prstGeom>
          <a:solidFill>
            <a:srgbClr val="007DBA">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600" dirty="0"/>
          </a:p>
        </p:txBody>
      </p:sp>
      <p:sp>
        <p:nvSpPr>
          <p:cNvPr id="11" name="Text Placeholder 19"/>
          <p:cNvSpPr txBox="1">
            <a:spLocks/>
          </p:cNvSpPr>
          <p:nvPr/>
        </p:nvSpPr>
        <p:spPr>
          <a:xfrm>
            <a:off x="483476" y="2565100"/>
            <a:ext cx="9962851" cy="1244901"/>
          </a:xfrm>
          <a:prstGeom prst="rect">
            <a:avLst/>
          </a:prstGeom>
          <a:noFill/>
        </p:spPr>
        <p:txBody>
          <a:bodyPr vert="horz" lIns="274320" tIns="548640" rIns="914400" bIns="274320" rtlCol="0">
            <a:noAutofit/>
          </a:bodyPr>
          <a:lstStyle>
            <a:lvl1pPr marL="0" indent="0" algn="l" defTabSz="914400" rtl="0" eaLnBrk="1" latinLnBrk="0" hangingPunct="1">
              <a:lnSpc>
                <a:spcPts val="3100"/>
              </a:lnSpc>
              <a:spcBef>
                <a:spcPts val="0"/>
              </a:spcBef>
              <a:spcAft>
                <a:spcPts val="600"/>
              </a:spcAft>
              <a:buClr>
                <a:srgbClr val="376092"/>
              </a:buClr>
              <a:buFont typeface="Arial" pitchFamily="34" charset="0"/>
              <a:buNone/>
              <a:defRPr sz="2800" b="0" kern="1200" cap="all" spc="0" baseline="0">
                <a:solidFill>
                  <a:schemeClr val="bg1"/>
                </a:solidFill>
                <a:latin typeface="Gill Sans MT" pitchFamily="34" charset="0"/>
                <a:ea typeface="+mn-ea"/>
                <a:cs typeface="+mn-cs"/>
              </a:defRPr>
            </a:lvl1pPr>
            <a:lvl2pPr marL="457200" indent="0" algn="l" defTabSz="914400" rtl="0" eaLnBrk="1" latinLnBrk="0" hangingPunct="1">
              <a:spcBef>
                <a:spcPct val="20000"/>
              </a:spcBef>
              <a:buClr>
                <a:srgbClr val="376092"/>
              </a:buClr>
              <a:buFont typeface="Arial" pitchFamily="34" charset="0"/>
              <a:buNone/>
              <a:defRPr sz="2000" b="1" kern="1200">
                <a:solidFill>
                  <a:schemeClr val="tx1"/>
                </a:solidFill>
                <a:latin typeface="Gill Sans MT" pitchFamily="34" charset="0"/>
                <a:ea typeface="+mn-ea"/>
                <a:cs typeface="+mn-cs"/>
              </a:defRPr>
            </a:lvl2pPr>
            <a:lvl3pPr marL="914400" indent="0" algn="l" defTabSz="914400" rtl="0" eaLnBrk="1" latinLnBrk="0" hangingPunct="1">
              <a:spcBef>
                <a:spcPct val="20000"/>
              </a:spcBef>
              <a:buClr>
                <a:srgbClr val="376092"/>
              </a:buClr>
              <a:buFont typeface="Arial" pitchFamily="34" charset="0"/>
              <a:buNone/>
              <a:defRPr sz="1800" b="1" kern="1200">
                <a:solidFill>
                  <a:schemeClr val="tx1"/>
                </a:solidFill>
                <a:latin typeface="Gill Sans MT" pitchFamily="34" charset="0"/>
                <a:ea typeface="+mn-ea"/>
                <a:cs typeface="+mn-cs"/>
              </a:defRPr>
            </a:lvl3pPr>
            <a:lvl4pPr marL="1371600" indent="0" algn="l" defTabSz="914400" rtl="0" eaLnBrk="1" latinLnBrk="0" hangingPunct="1">
              <a:spcBef>
                <a:spcPct val="20000"/>
              </a:spcBef>
              <a:buClr>
                <a:srgbClr val="376092"/>
              </a:buClr>
              <a:buFont typeface="Arial" pitchFamily="34" charset="0"/>
              <a:buNone/>
              <a:defRPr sz="1600" b="1" kern="1200">
                <a:solidFill>
                  <a:schemeClr val="tx1"/>
                </a:solidFill>
                <a:latin typeface="Gill Sans MT" pitchFamily="34" charset="0"/>
                <a:ea typeface="+mn-ea"/>
                <a:cs typeface="+mn-cs"/>
              </a:defRPr>
            </a:lvl4pPr>
            <a:lvl5pPr marL="1828800" indent="0" algn="l" defTabSz="914400" rtl="0" eaLnBrk="1" latinLnBrk="0" hangingPunct="1">
              <a:spcBef>
                <a:spcPct val="20000"/>
              </a:spcBef>
              <a:buClr>
                <a:srgbClr val="376092"/>
              </a:buClr>
              <a:buFont typeface="Arial" pitchFamily="34" charset="0"/>
              <a:buNone/>
              <a:defRPr sz="1400" b="1" kern="1200" baseline="0">
                <a:solidFill>
                  <a:schemeClr val="tx1"/>
                </a:solidFill>
                <a:latin typeface="Gill Sans MT"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3600" dirty="0">
                <a:latin typeface="+mn-lt"/>
              </a:rPr>
              <a:t>Premarket</a:t>
            </a:r>
            <a:r>
              <a:rPr lang="en-US" sz="3200" dirty="0">
                <a:latin typeface="+mj-lt"/>
              </a:rPr>
              <a:t> </a:t>
            </a:r>
            <a:r>
              <a:rPr lang="en-US" sz="3600" dirty="0">
                <a:latin typeface="+mn-lt"/>
              </a:rPr>
              <a:t>review</a:t>
            </a:r>
          </a:p>
        </p:txBody>
      </p:sp>
    </p:spTree>
    <p:extLst>
      <p:ext uri="{BB962C8B-B14F-4D97-AF65-F5344CB8AC3E}">
        <p14:creationId xmlns:p14="http://schemas.microsoft.com/office/powerpoint/2010/main" val="1576494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4703" y="274639"/>
            <a:ext cx="8886497" cy="793671"/>
          </a:xfrm>
        </p:spPr>
        <p:txBody>
          <a:bodyPr/>
          <a:lstStyle/>
          <a:p>
            <a:r>
              <a:rPr lang="en-US" sz="4800" dirty="0">
                <a:solidFill>
                  <a:srgbClr val="001C7A"/>
                </a:solidFill>
                <a:latin typeface="Calibri" panose="020F0502020204030204" pitchFamily="34" charset="0"/>
                <a:cs typeface="Calibri" panose="020F0502020204030204" pitchFamily="34" charset="0"/>
              </a:rPr>
              <a:t>Product Review</a:t>
            </a:r>
          </a:p>
        </p:txBody>
      </p:sp>
      <p:sp>
        <p:nvSpPr>
          <p:cNvPr id="7" name="Content Placeholder 2">
            <a:extLst>
              <a:ext uri="{FF2B5EF4-FFF2-40B4-BE49-F238E27FC236}">
                <a16:creationId xmlns:a16="http://schemas.microsoft.com/office/drawing/2014/main" id="{049F5BF8-2132-41D4-B4C8-14DA07D74515}"/>
              </a:ext>
            </a:extLst>
          </p:cNvPr>
          <p:cNvSpPr txBox="1">
            <a:spLocks/>
          </p:cNvSpPr>
          <p:nvPr/>
        </p:nvSpPr>
        <p:spPr>
          <a:xfrm>
            <a:off x="493985" y="1141184"/>
            <a:ext cx="10331669" cy="5124449"/>
          </a:xfrm>
          <a:prstGeom prst="rect">
            <a:avLst/>
          </a:prstGeom>
        </p:spPr>
        <p:txBody>
          <a:bodyPr>
            <a:noAutofit/>
          </a:bodyPr>
          <a:lstStyle>
            <a:lvl1pPr marL="0" indent="0" algn="l" defTabSz="457200" rtl="0" eaLnBrk="1" latinLnBrk="0" hangingPunct="1">
              <a:lnSpc>
                <a:spcPts val="2600"/>
              </a:lnSpc>
              <a:spcBef>
                <a:spcPts val="0"/>
              </a:spcBef>
              <a:spcAft>
                <a:spcPts val="600"/>
              </a:spcAft>
              <a:buClr>
                <a:schemeClr val="accent4"/>
              </a:buClr>
              <a:buFont typeface="+mj-lt"/>
              <a:buNone/>
              <a:defRPr sz="2400" b="1" kern="1200">
                <a:solidFill>
                  <a:schemeClr val="accent4"/>
                </a:solidFill>
                <a:latin typeface="Calibri"/>
                <a:ea typeface="+mn-ea"/>
                <a:cs typeface="Calibri"/>
              </a:defRPr>
            </a:lvl1pPr>
            <a:lvl2pPr marL="0" indent="0" algn="l" defTabSz="457200" rtl="0" eaLnBrk="1" latinLnBrk="0" hangingPunct="1">
              <a:lnSpc>
                <a:spcPts val="2600"/>
              </a:lnSpc>
              <a:spcBef>
                <a:spcPts val="0"/>
              </a:spcBef>
              <a:spcAft>
                <a:spcPts val="600"/>
              </a:spcAft>
              <a:buClr>
                <a:schemeClr val="accent4"/>
              </a:buClr>
              <a:buFont typeface="Arial"/>
              <a:buNone/>
              <a:defRPr sz="2400" kern="1200">
                <a:solidFill>
                  <a:schemeClr val="accent4"/>
                </a:solidFill>
                <a:latin typeface="Calibri"/>
                <a:ea typeface="+mn-ea"/>
                <a:cs typeface="Calibri"/>
              </a:defRPr>
            </a:lvl2pPr>
            <a:lvl3pPr marL="457200" indent="-228600" algn="l" defTabSz="457200" rtl="0" eaLnBrk="1" latinLnBrk="0" hangingPunct="1">
              <a:lnSpc>
                <a:spcPts val="2400"/>
              </a:lnSpc>
              <a:spcBef>
                <a:spcPts val="0"/>
              </a:spcBef>
              <a:spcAft>
                <a:spcPts val="600"/>
              </a:spcAft>
              <a:buClr>
                <a:schemeClr val="accent4"/>
              </a:buClr>
              <a:buFont typeface="Arial"/>
              <a:buChar char="•"/>
              <a:defRPr sz="2200" kern="1200">
                <a:solidFill>
                  <a:schemeClr val="accent4"/>
                </a:solidFill>
                <a:latin typeface="Calibri"/>
                <a:ea typeface="+mn-ea"/>
                <a:cs typeface="Calibri"/>
              </a:defRPr>
            </a:lvl3pPr>
            <a:lvl4pPr marL="685800" indent="-228600" algn="l" defTabSz="457200" rtl="0" eaLnBrk="1" latinLnBrk="0" hangingPunct="1">
              <a:lnSpc>
                <a:spcPts val="2200"/>
              </a:lnSpc>
              <a:spcBef>
                <a:spcPts val="0"/>
              </a:spcBef>
              <a:spcAft>
                <a:spcPts val="600"/>
              </a:spcAft>
              <a:buFont typeface="Arial"/>
              <a:buChar char="•"/>
              <a:defRPr sz="2000" kern="1200">
                <a:solidFill>
                  <a:schemeClr val="tx1"/>
                </a:solidFill>
                <a:latin typeface="Calibri"/>
                <a:ea typeface="+mn-ea"/>
                <a:cs typeface="Calibri"/>
              </a:defRPr>
            </a:lvl4pPr>
            <a:lvl5pPr marL="914400" marR="0" indent="-228600" algn="l" defTabSz="387350" rtl="0" eaLnBrk="1" fontAlgn="auto" latinLnBrk="0" hangingPunct="1">
              <a:lnSpc>
                <a:spcPts val="2000"/>
              </a:lnSpc>
              <a:spcBef>
                <a:spcPts val="0"/>
              </a:spcBef>
              <a:spcAft>
                <a:spcPts val="400"/>
              </a:spcAft>
              <a:buClr>
                <a:schemeClr val="accent4"/>
              </a:buClr>
              <a:buSzTx/>
              <a:buFont typeface="Lucida Grande"/>
              <a:buChar char="-"/>
              <a:tabLst/>
              <a:defRPr sz="1800" kern="1200" baseline="0">
                <a:solidFill>
                  <a:schemeClr val="accent4"/>
                </a:solidFill>
                <a:latin typeface="Calibri"/>
                <a:ea typeface="+mn-ea"/>
                <a:cs typeface="Calibri"/>
              </a:defRPr>
            </a:lvl5pPr>
            <a:lvl6pPr marL="1097280" indent="-182880" algn="l" defTabSz="457200" rtl="0" eaLnBrk="1" latinLnBrk="0" hangingPunct="1">
              <a:lnSpc>
                <a:spcPts val="1800"/>
              </a:lnSpc>
              <a:spcBef>
                <a:spcPts val="0"/>
              </a:spcBef>
              <a:spcAft>
                <a:spcPts val="400"/>
              </a:spcAft>
              <a:buClr>
                <a:schemeClr val="accent4"/>
              </a:buClr>
              <a:buFont typeface="Arial"/>
              <a:buChar char="•"/>
              <a:defRPr sz="1600" kern="1200">
                <a:solidFill>
                  <a:schemeClr val="accent4"/>
                </a:solidFill>
                <a:latin typeface="Calibri"/>
                <a:ea typeface="+mn-ea"/>
                <a:cs typeface="Calibri"/>
              </a:defRPr>
            </a:lvl6pPr>
            <a:lvl7pPr marL="0" indent="0" algn="l" defTabSz="457200" rtl="0" eaLnBrk="1" latinLnBrk="0" hangingPunct="1">
              <a:lnSpc>
                <a:spcPts val="1800"/>
              </a:lnSpc>
              <a:spcBef>
                <a:spcPts val="0"/>
              </a:spcBef>
              <a:spcAft>
                <a:spcPts val="400"/>
              </a:spcAft>
              <a:buClr>
                <a:schemeClr val="accent4"/>
              </a:buClr>
              <a:buFontTx/>
              <a:buNone/>
              <a:defRPr sz="1200" b="0" i="1" kern="1200" baseline="0">
                <a:solidFill>
                  <a:schemeClr val="accent4"/>
                </a:solidFill>
                <a:latin typeface="Calibri"/>
                <a:ea typeface="+mn-ea"/>
                <a:cs typeface="Calibri"/>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8787" indent="-342900">
              <a:lnSpc>
                <a:spcPct val="110000"/>
              </a:lnSpc>
              <a:spcAft>
                <a:spcPts val="0"/>
              </a:spcAft>
              <a:buClr>
                <a:schemeClr val="tx2"/>
              </a:buClr>
              <a:buFont typeface="Arial" panose="020B0604020202020204" pitchFamily="34" charset="0"/>
              <a:buChar char="•"/>
              <a:defRPr/>
            </a:pPr>
            <a:r>
              <a:rPr lang="en-US" sz="2800" b="0" dirty="0">
                <a:solidFill>
                  <a:srgbClr val="001C7A"/>
                </a:solidFill>
              </a:rPr>
              <a:t>Includes</a:t>
            </a:r>
          </a:p>
          <a:p>
            <a:pPr marL="915987" lvl="2" indent="-342900">
              <a:lnSpc>
                <a:spcPct val="110000"/>
              </a:lnSpc>
              <a:spcAft>
                <a:spcPts val="0"/>
              </a:spcAft>
              <a:buClr>
                <a:schemeClr val="tx2"/>
              </a:buClr>
              <a:buFont typeface="Arial" panose="020B0604020202020204" pitchFamily="34" charset="0"/>
              <a:buChar char="•"/>
              <a:defRPr/>
            </a:pPr>
            <a:r>
              <a:rPr lang="en-US" sz="2800" dirty="0">
                <a:solidFill>
                  <a:srgbClr val="001C7A"/>
                </a:solidFill>
              </a:rPr>
              <a:t>Investigational tobacco products (ITP)</a:t>
            </a:r>
          </a:p>
          <a:p>
            <a:pPr marL="915987" lvl="2" indent="-342900">
              <a:lnSpc>
                <a:spcPct val="110000"/>
              </a:lnSpc>
              <a:spcAft>
                <a:spcPts val="0"/>
              </a:spcAft>
              <a:buClr>
                <a:schemeClr val="tx2"/>
              </a:buClr>
              <a:buFont typeface="Arial" panose="020B0604020202020204" pitchFamily="34" charset="0"/>
              <a:buChar char="•"/>
              <a:defRPr/>
            </a:pPr>
            <a:r>
              <a:rPr lang="en-US" sz="2800" dirty="0">
                <a:solidFill>
                  <a:srgbClr val="001C7A"/>
                </a:solidFill>
              </a:rPr>
              <a:t>New product review (PMTA)</a:t>
            </a:r>
          </a:p>
          <a:p>
            <a:pPr marL="915987" lvl="2" indent="-342900">
              <a:lnSpc>
                <a:spcPct val="110000"/>
              </a:lnSpc>
              <a:spcAft>
                <a:spcPts val="0"/>
              </a:spcAft>
              <a:buClr>
                <a:schemeClr val="tx2"/>
              </a:buClr>
              <a:buFont typeface="Arial" panose="020B0604020202020204" pitchFamily="34" charset="0"/>
              <a:buChar char="•"/>
              <a:defRPr/>
            </a:pPr>
            <a:r>
              <a:rPr lang="en-US" sz="2800" dirty="0">
                <a:solidFill>
                  <a:srgbClr val="001C7A"/>
                </a:solidFill>
              </a:rPr>
              <a:t>Substantial equivalence (SE)</a:t>
            </a:r>
          </a:p>
          <a:p>
            <a:pPr marL="915987" lvl="2" indent="-342900">
              <a:lnSpc>
                <a:spcPct val="110000"/>
              </a:lnSpc>
              <a:spcAft>
                <a:spcPts val="0"/>
              </a:spcAft>
              <a:buClr>
                <a:schemeClr val="tx2"/>
              </a:buClr>
              <a:buFont typeface="Arial" panose="020B0604020202020204" pitchFamily="34" charset="0"/>
              <a:buChar char="•"/>
              <a:defRPr/>
            </a:pPr>
            <a:r>
              <a:rPr lang="en-US" sz="2800" dirty="0">
                <a:solidFill>
                  <a:srgbClr val="001C7A"/>
                </a:solidFill>
              </a:rPr>
              <a:t>Exemption from SE (SE EX)</a:t>
            </a:r>
          </a:p>
          <a:p>
            <a:pPr marL="915987" lvl="2" indent="-342900">
              <a:lnSpc>
                <a:spcPct val="110000"/>
              </a:lnSpc>
              <a:spcAft>
                <a:spcPts val="0"/>
              </a:spcAft>
              <a:buClr>
                <a:schemeClr val="tx2"/>
              </a:buClr>
              <a:buFont typeface="Arial" panose="020B0604020202020204" pitchFamily="34" charset="0"/>
              <a:buChar char="•"/>
              <a:defRPr/>
            </a:pPr>
            <a:r>
              <a:rPr lang="en-US" sz="2800" dirty="0">
                <a:solidFill>
                  <a:srgbClr val="001C7A"/>
                </a:solidFill>
              </a:rPr>
              <a:t>Modified risk tobacco products (MRTP)</a:t>
            </a:r>
          </a:p>
          <a:p>
            <a:pPr marL="573087" lvl="2" indent="0">
              <a:lnSpc>
                <a:spcPct val="110000"/>
              </a:lnSpc>
              <a:spcAft>
                <a:spcPts val="0"/>
              </a:spcAft>
              <a:buClr>
                <a:schemeClr val="tx2"/>
              </a:buClr>
              <a:buNone/>
              <a:defRPr/>
            </a:pPr>
            <a:endParaRPr lang="en-US" sz="1600" dirty="0">
              <a:solidFill>
                <a:srgbClr val="001C7A"/>
              </a:solidFill>
            </a:endParaRPr>
          </a:p>
          <a:p>
            <a:pPr marL="458787" lvl="1" indent="-342900">
              <a:lnSpc>
                <a:spcPct val="110000"/>
              </a:lnSpc>
              <a:buClr>
                <a:schemeClr val="tx2"/>
              </a:buClr>
              <a:buFont typeface="Arial" panose="020B0604020202020204" pitchFamily="34" charset="0"/>
              <a:buChar char="•"/>
              <a:defRPr/>
            </a:pPr>
            <a:r>
              <a:rPr lang="en-US" sz="2800" dirty="0">
                <a:solidFill>
                  <a:srgbClr val="001C7A"/>
                </a:solidFill>
              </a:rPr>
              <a:t>Applicant must provide adequate evidence for FDA to make a finding – </a:t>
            </a:r>
            <a:r>
              <a:rPr lang="en-US" sz="2800" u="sng" dirty="0">
                <a:solidFill>
                  <a:srgbClr val="001C7A"/>
                </a:solidFill>
              </a:rPr>
              <a:t>the evidentiary burden is on the applicant</a:t>
            </a:r>
          </a:p>
          <a:p>
            <a:pPr marL="458787" lvl="1" indent="-342900">
              <a:lnSpc>
                <a:spcPct val="110000"/>
              </a:lnSpc>
              <a:buClr>
                <a:schemeClr val="tx2"/>
              </a:buClr>
              <a:buFont typeface="Arial" panose="020B0604020202020204" pitchFamily="34" charset="0"/>
              <a:buChar char="•"/>
              <a:defRPr/>
            </a:pPr>
            <a:r>
              <a:rPr lang="en-US" sz="2800" dirty="0">
                <a:solidFill>
                  <a:srgbClr val="001C7A"/>
                </a:solidFill>
              </a:rPr>
              <a:t>FDA uses scientific research to evaluate the evidence provided by the applicant</a:t>
            </a:r>
          </a:p>
          <a:p>
            <a:pPr marL="454914" lvl="2" indent="-342900">
              <a:lnSpc>
                <a:spcPct val="110000"/>
              </a:lnSpc>
              <a:buClr>
                <a:schemeClr val="tx2"/>
              </a:buClr>
              <a:buFont typeface="Arial" panose="020B0604020202020204" pitchFamily="34" charset="0"/>
              <a:buChar char="•"/>
              <a:defRPr/>
            </a:pPr>
            <a:endParaRPr lang="en-US" sz="2800" dirty="0">
              <a:solidFill>
                <a:srgbClr val="001C7A"/>
              </a:solidFill>
            </a:endParaRPr>
          </a:p>
          <a:p>
            <a:pPr marL="342900" indent="-342900">
              <a:lnSpc>
                <a:spcPct val="110000"/>
              </a:lnSpc>
              <a:spcAft>
                <a:spcPts val="0"/>
              </a:spcAft>
              <a:buClr>
                <a:schemeClr val="tx2"/>
              </a:buClr>
              <a:buFont typeface="Arial" panose="020B0604020202020204" pitchFamily="34" charset="0"/>
              <a:buChar char="•"/>
              <a:defRPr/>
            </a:pPr>
            <a:endParaRPr lang="en-US" sz="2800" dirty="0">
              <a:solidFill>
                <a:srgbClr val="001C7A"/>
              </a:solidFill>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15</a:t>
            </a:fld>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630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160000" cy="768971"/>
          </a:xfrm>
        </p:spPr>
        <p:txBody>
          <a:bodyPr/>
          <a:lstStyle/>
          <a:p>
            <a:r>
              <a:rPr lang="en-US" sz="4800" dirty="0">
                <a:solidFill>
                  <a:srgbClr val="001C7A"/>
                </a:solidFill>
                <a:latin typeface="Calibri" panose="020F0502020204030204" pitchFamily="34" charset="0"/>
                <a:cs typeface="Calibri" panose="020F0502020204030204" pitchFamily="34" charset="0"/>
              </a:rPr>
              <a:t>Product Review – Statutory Questions</a:t>
            </a:r>
          </a:p>
        </p:txBody>
      </p:sp>
      <p:sp>
        <p:nvSpPr>
          <p:cNvPr id="2" name="Rectangle 1">
            <a:extLst>
              <a:ext uri="{FF2B5EF4-FFF2-40B4-BE49-F238E27FC236}">
                <a16:creationId xmlns:a16="http://schemas.microsoft.com/office/drawing/2014/main" id="{B06A85F1-5AD0-4E28-9145-BFED234D33D1}"/>
              </a:ext>
            </a:extLst>
          </p:cNvPr>
          <p:cNvSpPr/>
          <p:nvPr/>
        </p:nvSpPr>
        <p:spPr>
          <a:xfrm>
            <a:off x="483476" y="1554642"/>
            <a:ext cx="10286124" cy="3884140"/>
          </a:xfrm>
          <a:prstGeom prst="rect">
            <a:avLst/>
          </a:prstGeom>
        </p:spPr>
        <p:txBody>
          <a:bodyPr wrap="square">
            <a:spAutoFit/>
          </a:bodyPr>
          <a:lstStyle/>
          <a:p>
            <a:pPr marL="573087" indent="-457200">
              <a:lnSpc>
                <a:spcPct val="110000"/>
              </a:lnSpc>
              <a:buFont typeface="Arial" panose="020B0604020202020204" pitchFamily="34" charset="0"/>
              <a:buChar char="•"/>
              <a:defRPr/>
            </a:pPr>
            <a:r>
              <a:rPr lang="en-US" sz="2800" dirty="0">
                <a:solidFill>
                  <a:srgbClr val="001C7A"/>
                </a:solidFill>
              </a:rPr>
              <a:t>PMTA - Is the marketing of a new product </a:t>
            </a:r>
            <a:r>
              <a:rPr lang="en-US" sz="2800" u="sng" dirty="0">
                <a:solidFill>
                  <a:srgbClr val="001C7A"/>
                </a:solidFill>
              </a:rPr>
              <a:t>appropriate for the protection of public health</a:t>
            </a:r>
            <a:r>
              <a:rPr lang="en-US" sz="2800" dirty="0">
                <a:solidFill>
                  <a:srgbClr val="001C7A"/>
                </a:solidFill>
              </a:rPr>
              <a:t>?</a:t>
            </a:r>
          </a:p>
          <a:p>
            <a:pPr marL="573087" indent="-457200">
              <a:lnSpc>
                <a:spcPct val="110000"/>
              </a:lnSpc>
              <a:buFont typeface="Arial" panose="020B0604020202020204" pitchFamily="34" charset="0"/>
              <a:buChar char="•"/>
              <a:defRPr/>
            </a:pPr>
            <a:r>
              <a:rPr lang="en-US" sz="2800" dirty="0">
                <a:solidFill>
                  <a:srgbClr val="001C7A"/>
                </a:solidFill>
              </a:rPr>
              <a:t>SE - Do differences between a new product and a predicate product raise </a:t>
            </a:r>
            <a:r>
              <a:rPr lang="en-US" sz="2800" u="sng" dirty="0">
                <a:solidFill>
                  <a:srgbClr val="001C7A"/>
                </a:solidFill>
              </a:rPr>
              <a:t>different questions of public health</a:t>
            </a:r>
            <a:r>
              <a:rPr lang="en-US" sz="2800" dirty="0">
                <a:solidFill>
                  <a:srgbClr val="001C7A"/>
                </a:solidFill>
              </a:rPr>
              <a:t>?</a:t>
            </a:r>
          </a:p>
          <a:p>
            <a:pPr marL="573087" indent="-457200">
              <a:lnSpc>
                <a:spcPct val="110000"/>
              </a:lnSpc>
              <a:buFont typeface="Arial" panose="020B0604020202020204" pitchFamily="34" charset="0"/>
              <a:buChar char="•"/>
              <a:defRPr/>
            </a:pPr>
            <a:r>
              <a:rPr lang="en-US" sz="2800" dirty="0">
                <a:solidFill>
                  <a:srgbClr val="001C7A"/>
                </a:solidFill>
              </a:rPr>
              <a:t>MRTP - Will the product </a:t>
            </a:r>
            <a:r>
              <a:rPr lang="en-US" sz="2800" u="sng" dirty="0">
                <a:solidFill>
                  <a:srgbClr val="001C7A"/>
                </a:solidFill>
              </a:rPr>
              <a:t>as it is actually used by consumers</a:t>
            </a:r>
            <a:r>
              <a:rPr lang="en-US" sz="2800" dirty="0">
                <a:solidFill>
                  <a:srgbClr val="001C7A"/>
                </a:solidFill>
              </a:rPr>
              <a:t> significantly reduce the harm and risk of tobacco-related disease to individual tobacco users and </a:t>
            </a:r>
            <a:r>
              <a:rPr lang="en-US" sz="2800" u="sng" dirty="0">
                <a:solidFill>
                  <a:srgbClr val="001C7A"/>
                </a:solidFill>
              </a:rPr>
              <a:t>benefit the health of the population as a whole</a:t>
            </a:r>
            <a:r>
              <a:rPr lang="en-US" sz="2800" dirty="0">
                <a:solidFill>
                  <a:srgbClr val="001C7A"/>
                </a:solidFill>
              </a:rPr>
              <a:t>? </a:t>
            </a:r>
          </a:p>
        </p:txBody>
      </p:sp>
      <p:sp>
        <p:nvSpPr>
          <p:cNvPr id="3" name="Slide Number Placeholder 2"/>
          <p:cNvSpPr>
            <a:spLocks noGrp="1"/>
          </p:cNvSpPr>
          <p:nvPr>
            <p:ph type="sldNum" sz="quarter" idx="12"/>
          </p:nvPr>
        </p:nvSpPr>
        <p:spPr/>
        <p:txBody>
          <a:bodyPr/>
          <a:lstStyle/>
          <a:p>
            <a:fld id="{C1D7C8D0-3853-4904-A782-3CCA19F2188B}" type="slidenum">
              <a:rPr lang="en-US" smtClean="0"/>
              <a:t>16</a:t>
            </a:fld>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620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625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661554" y="158890"/>
            <a:ext cx="10238510" cy="990600"/>
          </a:xfrm>
        </p:spPr>
        <p:txBody>
          <a:bodyPr/>
          <a:lstStyle/>
          <a:p>
            <a:r>
              <a:rPr lang="en-US" altLang="en-US" sz="3600" dirty="0">
                <a:solidFill>
                  <a:srgbClr val="001680"/>
                </a:solidFill>
                <a:latin typeface="Calibri" panose="020F0502020204030204" pitchFamily="34" charset="0"/>
                <a:cs typeface="Calibri" panose="020F0502020204030204" pitchFamily="34" charset="0"/>
              </a:rPr>
              <a:t>Factors that go into a new product authorization decision</a:t>
            </a:r>
            <a:endParaRPr lang="en-US" sz="3600" dirty="0">
              <a:solidFill>
                <a:srgbClr val="001680"/>
              </a:solidFill>
            </a:endParaRPr>
          </a:p>
        </p:txBody>
      </p:sp>
      <p:sp>
        <p:nvSpPr>
          <p:cNvPr id="2" name="TextBox 1"/>
          <p:cNvSpPr txBox="1"/>
          <p:nvPr/>
        </p:nvSpPr>
        <p:spPr>
          <a:xfrm>
            <a:off x="661554" y="1326136"/>
            <a:ext cx="9944100" cy="4708981"/>
          </a:xfrm>
          <a:prstGeom prst="rect">
            <a:avLst/>
          </a:prstGeom>
          <a:noFill/>
        </p:spPr>
        <p:txBody>
          <a:bodyPr wrap="square" rtlCol="0">
            <a:spAutoFit/>
          </a:bodyPr>
          <a:lstStyle/>
          <a:p>
            <a:pPr marL="342900" indent="-342900">
              <a:buFont typeface="+mj-lt"/>
              <a:buAutoNum type="arabicPeriod"/>
            </a:pPr>
            <a:r>
              <a:rPr lang="en-US" sz="2000" dirty="0"/>
              <a:t>the relative risk to smokers of combusted products versus use of the new product</a:t>
            </a:r>
          </a:p>
          <a:p>
            <a:pPr marL="342900" indent="-342900">
              <a:buFont typeface="+mj-lt"/>
              <a:buAutoNum type="arabicPeriod"/>
            </a:pPr>
            <a:r>
              <a:rPr lang="en-US" sz="2000" dirty="0"/>
              <a:t>the likelihood that current smokers of combusted products will switch completely to the new product</a:t>
            </a:r>
          </a:p>
          <a:p>
            <a:pPr marL="342900" indent="-342900">
              <a:buFont typeface="+mj-lt"/>
              <a:buAutoNum type="arabicPeriod"/>
            </a:pPr>
            <a:r>
              <a:rPr lang="en-US" sz="2000" dirty="0"/>
              <a:t>the likelihood that the product will decrease complete cessation of smoking    </a:t>
            </a:r>
          </a:p>
          <a:p>
            <a:pPr marL="342900" indent="-342900">
              <a:buFont typeface="+mj-lt"/>
              <a:buAutoNum type="arabicPeriod"/>
            </a:pPr>
            <a:r>
              <a:rPr lang="en-US" sz="2000" dirty="0"/>
              <a:t>the relative risk of </a:t>
            </a:r>
            <a:r>
              <a:rPr lang="en-US" sz="2000" dirty="0" smtClean="0"/>
              <a:t>poly </a:t>
            </a:r>
            <a:r>
              <a:rPr lang="en-US" sz="2000" dirty="0"/>
              <a:t>use</a:t>
            </a:r>
          </a:p>
          <a:p>
            <a:pPr marL="342900" indent="-342900">
              <a:buFont typeface="+mj-lt"/>
              <a:buAutoNum type="arabicPeriod"/>
            </a:pPr>
            <a:r>
              <a:rPr lang="en-US" sz="2000" dirty="0"/>
              <a:t>the likelihood of </a:t>
            </a:r>
            <a:r>
              <a:rPr lang="en-US" sz="2000" dirty="0" smtClean="0"/>
              <a:t>poly </a:t>
            </a:r>
            <a:r>
              <a:rPr lang="en-US" sz="2000" dirty="0"/>
              <a:t>use</a:t>
            </a:r>
          </a:p>
          <a:p>
            <a:pPr marL="342900" indent="-342900">
              <a:buFont typeface="+mj-lt"/>
              <a:buAutoNum type="arabicPeriod"/>
            </a:pPr>
            <a:r>
              <a:rPr lang="en-US" sz="2000" dirty="0"/>
              <a:t>the relative risk of use of the new product </a:t>
            </a:r>
            <a:r>
              <a:rPr lang="en-US" sz="2000" dirty="0" smtClean="0"/>
              <a:t>compared to non </a:t>
            </a:r>
            <a:r>
              <a:rPr lang="en-US" sz="2000" dirty="0"/>
              <a:t>use of tobacco products</a:t>
            </a:r>
          </a:p>
          <a:p>
            <a:pPr marL="342900" indent="-342900">
              <a:buFont typeface="+mj-lt"/>
              <a:buAutoNum type="arabicPeriod"/>
            </a:pPr>
            <a:r>
              <a:rPr lang="en-US" sz="2000" dirty="0"/>
              <a:t>the likelihood that adult non-users will initiate use of the product</a:t>
            </a:r>
          </a:p>
          <a:p>
            <a:pPr marL="342900" indent="-342900">
              <a:buFont typeface="+mj-lt"/>
              <a:buAutoNum type="arabicPeriod"/>
            </a:pPr>
            <a:r>
              <a:rPr lang="en-US" sz="2000" dirty="0"/>
              <a:t>the likelihood that adult non-users who initiate use of the product will transition to more harmful combusted products</a:t>
            </a:r>
          </a:p>
          <a:p>
            <a:pPr marL="342900" indent="-342900">
              <a:buFont typeface="+mj-lt"/>
              <a:buAutoNum type="arabicPeriod"/>
            </a:pPr>
            <a:r>
              <a:rPr lang="en-US" sz="2000" dirty="0"/>
              <a:t>the risk to health of youth and adolescents initiating the new product including adolescent development</a:t>
            </a:r>
          </a:p>
          <a:p>
            <a:pPr marL="342900" indent="-342900">
              <a:buFont typeface="+mj-lt"/>
              <a:buAutoNum type="arabicPeriod"/>
            </a:pPr>
            <a:r>
              <a:rPr lang="en-US" sz="2000" dirty="0"/>
              <a:t>the likelihood that youth and adolescents will initiate use of the new product</a:t>
            </a:r>
          </a:p>
          <a:p>
            <a:pPr marL="342900" indent="-342900">
              <a:buFont typeface="+mj-lt"/>
              <a:buAutoNum type="arabicPeriod"/>
            </a:pPr>
            <a:r>
              <a:rPr lang="en-US" sz="2000" dirty="0"/>
              <a:t>the likelihood that youth and adolescents who initiate use of the product will transition to more harmful combusted products</a:t>
            </a:r>
          </a:p>
        </p:txBody>
      </p:sp>
      <p:sp>
        <p:nvSpPr>
          <p:cNvPr id="3" name="Rectangle 2"/>
          <p:cNvSpPr/>
          <p:nvPr/>
        </p:nvSpPr>
        <p:spPr>
          <a:xfrm>
            <a:off x="2971801" y="2597727"/>
            <a:ext cx="1007918" cy="301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71800" y="3529957"/>
            <a:ext cx="1693717" cy="301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08168" y="1686279"/>
            <a:ext cx="1730087" cy="301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14675" y="4441405"/>
            <a:ext cx="2423680" cy="301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C1D7C8D0-3853-4904-A782-3CCA19F2188B}" type="slidenum">
              <a:rPr lang="en-US" smtClean="0"/>
              <a:t>17</a:t>
            </a:fld>
            <a:endParaRPr lang="en-US"/>
          </a:p>
        </p:txBody>
      </p:sp>
    </p:spTree>
    <p:extLst>
      <p:ext uri="{BB962C8B-B14F-4D97-AF65-F5344CB8AC3E}">
        <p14:creationId xmlns:p14="http://schemas.microsoft.com/office/powerpoint/2010/main" val="658854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6082" y="331435"/>
            <a:ext cx="7620000" cy="868362"/>
          </a:xfrm>
        </p:spPr>
        <p:txBody>
          <a:bodyPr/>
          <a:lstStyle/>
          <a:p>
            <a:r>
              <a:rPr lang="en-US" dirty="0" smtClean="0">
                <a:solidFill>
                  <a:srgbClr val="001C7A"/>
                </a:solidFill>
                <a:latin typeface="+mn-lt"/>
              </a:rPr>
              <a:t>Product Review Considerations</a:t>
            </a:r>
            <a:endParaRPr lang="en-US" dirty="0">
              <a:solidFill>
                <a:srgbClr val="001C7A"/>
              </a:solidFill>
              <a:latin typeface="+mn-lt"/>
            </a:endParaRPr>
          </a:p>
        </p:txBody>
      </p:sp>
      <p:sp>
        <p:nvSpPr>
          <p:cNvPr id="6" name="Content Placeholder 3"/>
          <p:cNvSpPr txBox="1">
            <a:spLocks/>
          </p:cNvSpPr>
          <p:nvPr/>
        </p:nvSpPr>
        <p:spPr>
          <a:xfrm>
            <a:off x="841420" y="1827853"/>
            <a:ext cx="2921530" cy="3190955"/>
          </a:xfrm>
          <a:prstGeom prst="rect">
            <a:avLst/>
          </a:prstGeom>
        </p:spPr>
        <p:txBody>
          <a:bodyPr vert="horz" lIns="182880" tIns="0" rIns="182880" bIns="0" rtlCol="0">
            <a:noAutofit/>
          </a:bodyPr>
          <a:lstStyle>
            <a:lvl1pPr marL="0" indent="0" algn="l" defTabSz="457200" rtl="0" eaLnBrk="1" latinLnBrk="0" hangingPunct="1">
              <a:lnSpc>
                <a:spcPts val="2600"/>
              </a:lnSpc>
              <a:spcBef>
                <a:spcPts val="0"/>
              </a:spcBef>
              <a:spcAft>
                <a:spcPts val="600"/>
              </a:spcAft>
              <a:buClr>
                <a:schemeClr val="accent4"/>
              </a:buClr>
              <a:buFont typeface="+mj-lt"/>
              <a:buNone/>
              <a:defRPr sz="2400" b="1" kern="1200">
                <a:solidFill>
                  <a:schemeClr val="accent4"/>
                </a:solidFill>
                <a:latin typeface="Calibri"/>
                <a:ea typeface="+mn-ea"/>
                <a:cs typeface="Calibri"/>
              </a:defRPr>
            </a:lvl1pPr>
            <a:lvl2pPr marL="0" indent="0" algn="l" defTabSz="457200" rtl="0" eaLnBrk="1" latinLnBrk="0" hangingPunct="1">
              <a:lnSpc>
                <a:spcPts val="2600"/>
              </a:lnSpc>
              <a:spcBef>
                <a:spcPts val="0"/>
              </a:spcBef>
              <a:spcAft>
                <a:spcPts val="600"/>
              </a:spcAft>
              <a:buClr>
                <a:schemeClr val="accent4"/>
              </a:buClr>
              <a:buFont typeface="Arial"/>
              <a:buNone/>
              <a:defRPr sz="2400" kern="1200">
                <a:solidFill>
                  <a:schemeClr val="accent4"/>
                </a:solidFill>
                <a:latin typeface="Calibri"/>
                <a:ea typeface="+mn-ea"/>
                <a:cs typeface="Calibri"/>
              </a:defRPr>
            </a:lvl2pPr>
            <a:lvl3pPr marL="457200" indent="-228600" algn="l" defTabSz="457200" rtl="0" eaLnBrk="1" latinLnBrk="0" hangingPunct="1">
              <a:lnSpc>
                <a:spcPts val="2400"/>
              </a:lnSpc>
              <a:spcBef>
                <a:spcPts val="0"/>
              </a:spcBef>
              <a:spcAft>
                <a:spcPts val="600"/>
              </a:spcAft>
              <a:buClr>
                <a:schemeClr val="accent4"/>
              </a:buClr>
              <a:buFont typeface="Arial"/>
              <a:buChar char="•"/>
              <a:defRPr sz="2200" kern="1200">
                <a:solidFill>
                  <a:schemeClr val="accent4"/>
                </a:solidFill>
                <a:latin typeface="Calibri"/>
                <a:ea typeface="+mn-ea"/>
                <a:cs typeface="Calibri"/>
              </a:defRPr>
            </a:lvl3pPr>
            <a:lvl4pPr marL="685800" indent="-228600" algn="l" defTabSz="457200" rtl="0" eaLnBrk="1" latinLnBrk="0" hangingPunct="1">
              <a:lnSpc>
                <a:spcPts val="2200"/>
              </a:lnSpc>
              <a:spcBef>
                <a:spcPts val="0"/>
              </a:spcBef>
              <a:spcAft>
                <a:spcPts val="600"/>
              </a:spcAft>
              <a:buFont typeface="Arial"/>
              <a:buChar char="•"/>
              <a:defRPr sz="2000" kern="1200">
                <a:solidFill>
                  <a:schemeClr val="tx1"/>
                </a:solidFill>
                <a:latin typeface="Calibri"/>
                <a:ea typeface="+mn-ea"/>
                <a:cs typeface="Calibri"/>
              </a:defRPr>
            </a:lvl4pPr>
            <a:lvl5pPr marL="914400" marR="0" indent="-228600" algn="l" defTabSz="387350" rtl="0" eaLnBrk="1" fontAlgn="auto" latinLnBrk="0" hangingPunct="1">
              <a:lnSpc>
                <a:spcPts val="2000"/>
              </a:lnSpc>
              <a:spcBef>
                <a:spcPts val="0"/>
              </a:spcBef>
              <a:spcAft>
                <a:spcPts val="400"/>
              </a:spcAft>
              <a:buClr>
                <a:schemeClr val="accent4"/>
              </a:buClr>
              <a:buSzTx/>
              <a:buFont typeface="Lucida Grande"/>
              <a:buChar char="-"/>
              <a:tabLst/>
              <a:defRPr sz="1800" kern="1200" baseline="0">
                <a:solidFill>
                  <a:schemeClr val="accent4"/>
                </a:solidFill>
                <a:latin typeface="Calibri"/>
                <a:ea typeface="+mn-ea"/>
                <a:cs typeface="Calibri"/>
              </a:defRPr>
            </a:lvl5pPr>
            <a:lvl6pPr marL="1097280" indent="-182880" algn="l" defTabSz="457200" rtl="0" eaLnBrk="1" latinLnBrk="0" hangingPunct="1">
              <a:lnSpc>
                <a:spcPts val="1800"/>
              </a:lnSpc>
              <a:spcBef>
                <a:spcPts val="0"/>
              </a:spcBef>
              <a:spcAft>
                <a:spcPts val="400"/>
              </a:spcAft>
              <a:buClr>
                <a:schemeClr val="accent4"/>
              </a:buClr>
              <a:buFont typeface="Arial"/>
              <a:buChar char="•"/>
              <a:defRPr sz="1600" kern="1200">
                <a:solidFill>
                  <a:schemeClr val="accent4"/>
                </a:solidFill>
                <a:latin typeface="Calibri"/>
                <a:ea typeface="+mn-ea"/>
                <a:cs typeface="Calibri"/>
              </a:defRPr>
            </a:lvl6pPr>
            <a:lvl7pPr marL="0" indent="0" algn="l" defTabSz="457200" rtl="0" eaLnBrk="1" latinLnBrk="0" hangingPunct="1">
              <a:lnSpc>
                <a:spcPts val="1800"/>
              </a:lnSpc>
              <a:spcBef>
                <a:spcPts val="0"/>
              </a:spcBef>
              <a:spcAft>
                <a:spcPts val="400"/>
              </a:spcAft>
              <a:buClr>
                <a:schemeClr val="accent4"/>
              </a:buClr>
              <a:buFontTx/>
              <a:buNone/>
              <a:defRPr sz="1200" b="0" i="1" kern="1200" baseline="0">
                <a:solidFill>
                  <a:schemeClr val="accent4"/>
                </a:solidFill>
                <a:latin typeface="Calibri"/>
                <a:ea typeface="+mn-ea"/>
                <a:cs typeface="Calibri"/>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rgbClr val="C00000"/>
              </a:buClr>
            </a:pPr>
            <a:r>
              <a:rPr lang="en-US" altLang="en-US" sz="2800" u="sng" dirty="0">
                <a:solidFill>
                  <a:srgbClr val="001C7A"/>
                </a:solidFill>
                <a:latin typeface="+mn-lt"/>
              </a:rPr>
              <a:t>Information</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Materials</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Ingredients</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Design</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Composition</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Constituents</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Other features</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Marketing</a:t>
            </a:r>
          </a:p>
        </p:txBody>
      </p:sp>
      <p:sp>
        <p:nvSpPr>
          <p:cNvPr id="7" name="Content Placeholder 3"/>
          <p:cNvSpPr txBox="1">
            <a:spLocks/>
          </p:cNvSpPr>
          <p:nvPr/>
        </p:nvSpPr>
        <p:spPr>
          <a:xfrm>
            <a:off x="4117538" y="1827854"/>
            <a:ext cx="3345766" cy="2783432"/>
          </a:xfrm>
          <a:prstGeom prst="rect">
            <a:avLst/>
          </a:prstGeom>
        </p:spPr>
        <p:txBody>
          <a:bodyPr vert="horz" lIns="182880" tIns="0" rIns="182880" bIns="0" rtlCol="0">
            <a:noAutofit/>
          </a:bodyPr>
          <a:lstStyle>
            <a:lvl1pPr marL="0" indent="0" algn="l" defTabSz="457200" rtl="0" eaLnBrk="1" latinLnBrk="0" hangingPunct="1">
              <a:lnSpc>
                <a:spcPts val="2600"/>
              </a:lnSpc>
              <a:spcBef>
                <a:spcPts val="0"/>
              </a:spcBef>
              <a:spcAft>
                <a:spcPts val="600"/>
              </a:spcAft>
              <a:buClr>
                <a:schemeClr val="accent4"/>
              </a:buClr>
              <a:buFont typeface="+mj-lt"/>
              <a:buNone/>
              <a:defRPr sz="2400" b="1" kern="1200">
                <a:solidFill>
                  <a:schemeClr val="accent4"/>
                </a:solidFill>
                <a:latin typeface="Calibri"/>
                <a:ea typeface="+mn-ea"/>
                <a:cs typeface="Calibri"/>
              </a:defRPr>
            </a:lvl1pPr>
            <a:lvl2pPr marL="0" indent="0" algn="l" defTabSz="457200" rtl="0" eaLnBrk="1" latinLnBrk="0" hangingPunct="1">
              <a:lnSpc>
                <a:spcPts val="2600"/>
              </a:lnSpc>
              <a:spcBef>
                <a:spcPts val="0"/>
              </a:spcBef>
              <a:spcAft>
                <a:spcPts val="600"/>
              </a:spcAft>
              <a:buClr>
                <a:schemeClr val="accent4"/>
              </a:buClr>
              <a:buFont typeface="Arial"/>
              <a:buNone/>
              <a:defRPr sz="2400" kern="1200">
                <a:solidFill>
                  <a:schemeClr val="accent4"/>
                </a:solidFill>
                <a:latin typeface="Calibri"/>
                <a:ea typeface="+mn-ea"/>
                <a:cs typeface="Calibri"/>
              </a:defRPr>
            </a:lvl2pPr>
            <a:lvl3pPr marL="457200" indent="-228600" algn="l" defTabSz="457200" rtl="0" eaLnBrk="1" latinLnBrk="0" hangingPunct="1">
              <a:lnSpc>
                <a:spcPts val="2400"/>
              </a:lnSpc>
              <a:spcBef>
                <a:spcPts val="0"/>
              </a:spcBef>
              <a:spcAft>
                <a:spcPts val="600"/>
              </a:spcAft>
              <a:buClr>
                <a:schemeClr val="accent4"/>
              </a:buClr>
              <a:buFont typeface="Arial"/>
              <a:buChar char="•"/>
              <a:defRPr sz="2200" kern="1200">
                <a:solidFill>
                  <a:schemeClr val="accent4"/>
                </a:solidFill>
                <a:latin typeface="Calibri"/>
                <a:ea typeface="+mn-ea"/>
                <a:cs typeface="Calibri"/>
              </a:defRPr>
            </a:lvl3pPr>
            <a:lvl4pPr marL="685800" indent="-228600" algn="l" defTabSz="457200" rtl="0" eaLnBrk="1" latinLnBrk="0" hangingPunct="1">
              <a:lnSpc>
                <a:spcPts val="2200"/>
              </a:lnSpc>
              <a:spcBef>
                <a:spcPts val="0"/>
              </a:spcBef>
              <a:spcAft>
                <a:spcPts val="600"/>
              </a:spcAft>
              <a:buFont typeface="Arial"/>
              <a:buChar char="•"/>
              <a:defRPr sz="2000" kern="1200">
                <a:solidFill>
                  <a:schemeClr val="tx1"/>
                </a:solidFill>
                <a:latin typeface="Calibri"/>
                <a:ea typeface="+mn-ea"/>
                <a:cs typeface="Calibri"/>
              </a:defRPr>
            </a:lvl4pPr>
            <a:lvl5pPr marL="914400" marR="0" indent="-228600" algn="l" defTabSz="387350" rtl="0" eaLnBrk="1" fontAlgn="auto" latinLnBrk="0" hangingPunct="1">
              <a:lnSpc>
                <a:spcPts val="2000"/>
              </a:lnSpc>
              <a:spcBef>
                <a:spcPts val="0"/>
              </a:spcBef>
              <a:spcAft>
                <a:spcPts val="400"/>
              </a:spcAft>
              <a:buClr>
                <a:schemeClr val="accent4"/>
              </a:buClr>
              <a:buSzTx/>
              <a:buFont typeface="Lucida Grande"/>
              <a:buChar char="-"/>
              <a:tabLst/>
              <a:defRPr sz="1800" kern="1200" baseline="0">
                <a:solidFill>
                  <a:schemeClr val="accent4"/>
                </a:solidFill>
                <a:latin typeface="Calibri"/>
                <a:ea typeface="+mn-ea"/>
                <a:cs typeface="Calibri"/>
              </a:defRPr>
            </a:lvl5pPr>
            <a:lvl6pPr marL="1097280" indent="-182880" algn="l" defTabSz="457200" rtl="0" eaLnBrk="1" latinLnBrk="0" hangingPunct="1">
              <a:lnSpc>
                <a:spcPts val="1800"/>
              </a:lnSpc>
              <a:spcBef>
                <a:spcPts val="0"/>
              </a:spcBef>
              <a:spcAft>
                <a:spcPts val="400"/>
              </a:spcAft>
              <a:buClr>
                <a:schemeClr val="accent4"/>
              </a:buClr>
              <a:buFont typeface="Arial"/>
              <a:buChar char="•"/>
              <a:defRPr sz="1600" kern="1200">
                <a:solidFill>
                  <a:schemeClr val="accent4"/>
                </a:solidFill>
                <a:latin typeface="Calibri"/>
                <a:ea typeface="+mn-ea"/>
                <a:cs typeface="Calibri"/>
              </a:defRPr>
            </a:lvl6pPr>
            <a:lvl7pPr marL="0" indent="0" algn="l" defTabSz="457200" rtl="0" eaLnBrk="1" latinLnBrk="0" hangingPunct="1">
              <a:lnSpc>
                <a:spcPts val="1800"/>
              </a:lnSpc>
              <a:spcBef>
                <a:spcPts val="0"/>
              </a:spcBef>
              <a:spcAft>
                <a:spcPts val="400"/>
              </a:spcAft>
              <a:buClr>
                <a:schemeClr val="accent4"/>
              </a:buClr>
              <a:buFontTx/>
              <a:buNone/>
              <a:defRPr sz="1200" b="0" i="1" kern="1200" baseline="0">
                <a:solidFill>
                  <a:schemeClr val="accent4"/>
                </a:solidFill>
                <a:latin typeface="Calibri"/>
                <a:ea typeface="+mn-ea"/>
                <a:cs typeface="Calibri"/>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rgbClr val="C00000"/>
              </a:buClr>
            </a:pPr>
            <a:r>
              <a:rPr lang="en-US" altLang="en-US" sz="2800" u="sng" dirty="0">
                <a:solidFill>
                  <a:srgbClr val="001C7A"/>
                </a:solidFill>
                <a:latin typeface="+mn-lt"/>
              </a:rPr>
              <a:t>Impact</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Appeal</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Addictiveness</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Behavior/use</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Exposure</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Pharmacokinetics</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Toxicity</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Perception</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Initiation</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Cessation</a:t>
            </a:r>
          </a:p>
          <a:p>
            <a:pPr marL="519113" lvl="2" indent="-236538">
              <a:buClr>
                <a:srgbClr val="C00000"/>
              </a:buClr>
              <a:buFont typeface="Arial" panose="020B0604020202020204" pitchFamily="34" charset="0"/>
              <a:buChar char="•"/>
            </a:pPr>
            <a:endParaRPr lang="en-US" altLang="en-US" sz="2800" dirty="0">
              <a:solidFill>
                <a:srgbClr val="001C7A"/>
              </a:solidFill>
              <a:latin typeface="+mn-lt"/>
            </a:endParaRPr>
          </a:p>
        </p:txBody>
      </p:sp>
      <p:sp>
        <p:nvSpPr>
          <p:cNvPr id="8" name="Content Placeholder 3"/>
          <p:cNvSpPr txBox="1">
            <a:spLocks/>
          </p:cNvSpPr>
          <p:nvPr/>
        </p:nvSpPr>
        <p:spPr>
          <a:xfrm>
            <a:off x="7537336" y="1827854"/>
            <a:ext cx="2448795" cy="2783432"/>
          </a:xfrm>
          <a:prstGeom prst="rect">
            <a:avLst/>
          </a:prstGeom>
        </p:spPr>
        <p:txBody>
          <a:bodyPr vert="horz" lIns="182880" tIns="0" rIns="182880" bIns="0" rtlCol="0">
            <a:noAutofit/>
          </a:bodyPr>
          <a:lstStyle>
            <a:lvl1pPr marL="0" indent="0" algn="l" defTabSz="457200" rtl="0" eaLnBrk="1" latinLnBrk="0" hangingPunct="1">
              <a:lnSpc>
                <a:spcPts val="2600"/>
              </a:lnSpc>
              <a:spcBef>
                <a:spcPts val="0"/>
              </a:spcBef>
              <a:spcAft>
                <a:spcPts val="600"/>
              </a:spcAft>
              <a:buClr>
                <a:schemeClr val="accent4"/>
              </a:buClr>
              <a:buFont typeface="+mj-lt"/>
              <a:buNone/>
              <a:defRPr sz="2400" b="1" kern="1200">
                <a:solidFill>
                  <a:schemeClr val="accent4"/>
                </a:solidFill>
                <a:latin typeface="Calibri"/>
                <a:ea typeface="+mn-ea"/>
                <a:cs typeface="Calibri"/>
              </a:defRPr>
            </a:lvl1pPr>
            <a:lvl2pPr marL="0" indent="0" algn="l" defTabSz="457200" rtl="0" eaLnBrk="1" latinLnBrk="0" hangingPunct="1">
              <a:lnSpc>
                <a:spcPts val="2600"/>
              </a:lnSpc>
              <a:spcBef>
                <a:spcPts val="0"/>
              </a:spcBef>
              <a:spcAft>
                <a:spcPts val="600"/>
              </a:spcAft>
              <a:buClr>
                <a:schemeClr val="accent4"/>
              </a:buClr>
              <a:buFont typeface="Arial"/>
              <a:buNone/>
              <a:defRPr sz="2400" kern="1200">
                <a:solidFill>
                  <a:schemeClr val="accent4"/>
                </a:solidFill>
                <a:latin typeface="Calibri"/>
                <a:ea typeface="+mn-ea"/>
                <a:cs typeface="Calibri"/>
              </a:defRPr>
            </a:lvl2pPr>
            <a:lvl3pPr marL="457200" indent="-228600" algn="l" defTabSz="457200" rtl="0" eaLnBrk="1" latinLnBrk="0" hangingPunct="1">
              <a:lnSpc>
                <a:spcPts val="2400"/>
              </a:lnSpc>
              <a:spcBef>
                <a:spcPts val="0"/>
              </a:spcBef>
              <a:spcAft>
                <a:spcPts val="600"/>
              </a:spcAft>
              <a:buClr>
                <a:schemeClr val="accent4"/>
              </a:buClr>
              <a:buFont typeface="Arial"/>
              <a:buChar char="•"/>
              <a:defRPr sz="2200" kern="1200">
                <a:solidFill>
                  <a:schemeClr val="accent4"/>
                </a:solidFill>
                <a:latin typeface="Calibri"/>
                <a:ea typeface="+mn-ea"/>
                <a:cs typeface="Calibri"/>
              </a:defRPr>
            </a:lvl3pPr>
            <a:lvl4pPr marL="685800" indent="-228600" algn="l" defTabSz="457200" rtl="0" eaLnBrk="1" latinLnBrk="0" hangingPunct="1">
              <a:lnSpc>
                <a:spcPts val="2200"/>
              </a:lnSpc>
              <a:spcBef>
                <a:spcPts val="0"/>
              </a:spcBef>
              <a:spcAft>
                <a:spcPts val="600"/>
              </a:spcAft>
              <a:buFont typeface="Arial"/>
              <a:buChar char="•"/>
              <a:defRPr sz="2000" kern="1200">
                <a:solidFill>
                  <a:schemeClr val="tx1"/>
                </a:solidFill>
                <a:latin typeface="Calibri"/>
                <a:ea typeface="+mn-ea"/>
                <a:cs typeface="Calibri"/>
              </a:defRPr>
            </a:lvl4pPr>
            <a:lvl5pPr marL="914400" marR="0" indent="-228600" algn="l" defTabSz="387350" rtl="0" eaLnBrk="1" fontAlgn="auto" latinLnBrk="0" hangingPunct="1">
              <a:lnSpc>
                <a:spcPts val="2000"/>
              </a:lnSpc>
              <a:spcBef>
                <a:spcPts val="0"/>
              </a:spcBef>
              <a:spcAft>
                <a:spcPts val="400"/>
              </a:spcAft>
              <a:buClr>
                <a:schemeClr val="accent4"/>
              </a:buClr>
              <a:buSzTx/>
              <a:buFont typeface="Lucida Grande"/>
              <a:buChar char="-"/>
              <a:tabLst/>
              <a:defRPr sz="1800" kern="1200" baseline="0">
                <a:solidFill>
                  <a:schemeClr val="accent4"/>
                </a:solidFill>
                <a:latin typeface="Calibri"/>
                <a:ea typeface="+mn-ea"/>
                <a:cs typeface="Calibri"/>
              </a:defRPr>
            </a:lvl5pPr>
            <a:lvl6pPr marL="1097280" indent="-182880" algn="l" defTabSz="457200" rtl="0" eaLnBrk="1" latinLnBrk="0" hangingPunct="1">
              <a:lnSpc>
                <a:spcPts val="1800"/>
              </a:lnSpc>
              <a:spcBef>
                <a:spcPts val="0"/>
              </a:spcBef>
              <a:spcAft>
                <a:spcPts val="400"/>
              </a:spcAft>
              <a:buClr>
                <a:schemeClr val="accent4"/>
              </a:buClr>
              <a:buFont typeface="Arial"/>
              <a:buChar char="•"/>
              <a:defRPr sz="1600" kern="1200">
                <a:solidFill>
                  <a:schemeClr val="accent4"/>
                </a:solidFill>
                <a:latin typeface="Calibri"/>
                <a:ea typeface="+mn-ea"/>
                <a:cs typeface="Calibri"/>
              </a:defRPr>
            </a:lvl6pPr>
            <a:lvl7pPr marL="0" indent="0" algn="l" defTabSz="457200" rtl="0" eaLnBrk="1" latinLnBrk="0" hangingPunct="1">
              <a:lnSpc>
                <a:spcPts val="1800"/>
              </a:lnSpc>
              <a:spcBef>
                <a:spcPts val="0"/>
              </a:spcBef>
              <a:spcAft>
                <a:spcPts val="400"/>
              </a:spcAft>
              <a:buClr>
                <a:schemeClr val="accent4"/>
              </a:buClr>
              <a:buFontTx/>
              <a:buNone/>
              <a:defRPr sz="1200" b="0" i="1" kern="1200" baseline="0">
                <a:solidFill>
                  <a:schemeClr val="accent4"/>
                </a:solidFill>
                <a:latin typeface="Calibri"/>
                <a:ea typeface="+mn-ea"/>
                <a:cs typeface="Calibri"/>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rgbClr val="C00000"/>
              </a:buClr>
            </a:pPr>
            <a:r>
              <a:rPr lang="en-US" altLang="en-US" sz="2800" u="sng" dirty="0">
                <a:solidFill>
                  <a:srgbClr val="001C7A"/>
                </a:solidFill>
                <a:latin typeface="+mn-lt"/>
              </a:rPr>
              <a:t>Public health</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Morbidity</a:t>
            </a:r>
          </a:p>
          <a:p>
            <a:pPr marL="288925" lvl="2" indent="-236538">
              <a:buClr>
                <a:srgbClr val="C00000"/>
              </a:buClr>
              <a:buFont typeface="Arial" panose="020B0604020202020204" pitchFamily="34" charset="0"/>
              <a:buChar char="•"/>
            </a:pPr>
            <a:r>
              <a:rPr lang="en-US" altLang="en-US" sz="2800" dirty="0">
                <a:solidFill>
                  <a:srgbClr val="001C7A"/>
                </a:solidFill>
                <a:latin typeface="+mn-lt"/>
              </a:rPr>
              <a:t>Mortality</a:t>
            </a:r>
          </a:p>
        </p:txBody>
      </p:sp>
      <p:sp>
        <p:nvSpPr>
          <p:cNvPr id="2" name="Slide Number Placeholder 1"/>
          <p:cNvSpPr>
            <a:spLocks noGrp="1"/>
          </p:cNvSpPr>
          <p:nvPr>
            <p:ph type="sldNum" sz="quarter" idx="12"/>
          </p:nvPr>
        </p:nvSpPr>
        <p:spPr/>
        <p:txBody>
          <a:bodyPr/>
          <a:lstStyle/>
          <a:p>
            <a:fld id="{C1D7C8D0-3853-4904-A782-3CCA19F2188B}" type="slidenum">
              <a:rPr lang="en-US" smtClean="0"/>
              <a:t>18</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4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160000" cy="768971"/>
          </a:xfrm>
        </p:spPr>
        <p:txBody>
          <a:bodyPr/>
          <a:lstStyle/>
          <a:p>
            <a:r>
              <a:rPr lang="en-US" sz="4800" dirty="0" smtClean="0">
                <a:solidFill>
                  <a:srgbClr val="001C7A"/>
                </a:solidFill>
                <a:latin typeface="Calibri" panose="020F0502020204030204" pitchFamily="34" charset="0"/>
                <a:cs typeface="Calibri" panose="020F0502020204030204" pitchFamily="34" charset="0"/>
              </a:rPr>
              <a:t>Heat not Burn - IQOS</a:t>
            </a:r>
            <a:endParaRPr lang="en-US" sz="4800" dirty="0">
              <a:solidFill>
                <a:srgbClr val="001C7A"/>
              </a:solidFill>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1D7C8D0-3853-4904-A782-3CCA19F2188B}" type="slidenum">
              <a:rPr lang="en-US" smtClean="0"/>
              <a:t>19</a:t>
            </a:fld>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6965" y="1362182"/>
            <a:ext cx="7194910" cy="4795921"/>
          </a:xfrm>
          <a:prstGeom prst="rect">
            <a:avLst/>
          </a:prstGeom>
        </p:spPr>
      </p:pic>
    </p:spTree>
    <p:extLst>
      <p:ext uri="{BB962C8B-B14F-4D97-AF65-F5344CB8AC3E}">
        <p14:creationId xmlns:p14="http://schemas.microsoft.com/office/powerpoint/2010/main" val="2856603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609600" y="274638"/>
            <a:ext cx="10160000" cy="1003444"/>
          </a:xfrm>
        </p:spPr>
        <p:txBody>
          <a:bodyPr/>
          <a:lstStyle/>
          <a:p>
            <a:r>
              <a:rPr lang="en-US" altLang="en-US" dirty="0" smtClean="0">
                <a:solidFill>
                  <a:srgbClr val="000099"/>
                </a:solidFill>
                <a:latin typeface="+mn-lt"/>
                <a:cs typeface="Calibri" panose="020F0502020204030204" pitchFamily="34" charset="0"/>
              </a:rPr>
              <a:t>Disclosures</a:t>
            </a:r>
            <a:endParaRPr lang="en-US" dirty="0">
              <a:solidFill>
                <a:srgbClr val="000099"/>
              </a:solidFill>
              <a:latin typeface="+mn-lt"/>
            </a:endParaRPr>
          </a:p>
        </p:txBody>
      </p:sp>
      <p:sp>
        <p:nvSpPr>
          <p:cNvPr id="5" name="Content Placeholder 4"/>
          <p:cNvSpPr>
            <a:spLocks noGrp="1"/>
          </p:cNvSpPr>
          <p:nvPr>
            <p:ph idx="1"/>
          </p:nvPr>
        </p:nvSpPr>
        <p:spPr>
          <a:xfrm>
            <a:off x="609600" y="1600200"/>
            <a:ext cx="10160000" cy="4114800"/>
          </a:xfrm>
        </p:spPr>
        <p:txBody>
          <a:bodyPr vert="horz" lIns="91440" tIns="45720" rIns="91440" bIns="45720" rtlCol="0" anchor="t">
            <a:normAutofit lnSpcReduction="10000"/>
          </a:bodyPr>
          <a:lstStyle/>
          <a:p>
            <a:pPr marL="0" indent="0">
              <a:buClr>
                <a:schemeClr val="accent1"/>
              </a:buClr>
              <a:buNone/>
            </a:pPr>
            <a:r>
              <a:rPr lang="en-US" sz="3200" dirty="0" smtClean="0">
                <a:latin typeface="+mn-lt"/>
              </a:rPr>
              <a:t>Since leaving Federal Service, I have </a:t>
            </a:r>
            <a:r>
              <a:rPr lang="en-US" sz="3200" dirty="0">
                <a:latin typeface="+mn-lt"/>
              </a:rPr>
              <a:t>received funds for work </a:t>
            </a:r>
            <a:r>
              <a:rPr lang="en-US" sz="3200" dirty="0" smtClean="0">
                <a:latin typeface="+mn-lt"/>
              </a:rPr>
              <a:t>done</a:t>
            </a:r>
          </a:p>
          <a:p>
            <a:pPr marL="457200" indent="-457200">
              <a:buClrTx/>
              <a:buSzPct val="125000"/>
            </a:pPr>
            <a:r>
              <a:rPr lang="en-US" sz="3200" dirty="0">
                <a:latin typeface="+mn-lt"/>
              </a:rPr>
              <a:t>a</a:t>
            </a:r>
            <a:r>
              <a:rPr lang="en-US" sz="3200" dirty="0" smtClean="0">
                <a:latin typeface="+mn-lt"/>
              </a:rPr>
              <a:t>s a research professor at Georgia State University</a:t>
            </a:r>
          </a:p>
          <a:p>
            <a:pPr marL="457200" indent="-457200">
              <a:buClrTx/>
              <a:buSzPct val="125000"/>
            </a:pPr>
            <a:r>
              <a:rPr lang="en-US" sz="3200" dirty="0" smtClean="0">
                <a:latin typeface="+mn-lt"/>
              </a:rPr>
              <a:t>as </a:t>
            </a:r>
            <a:r>
              <a:rPr lang="en-US" sz="3200" dirty="0">
                <a:latin typeface="+mn-lt"/>
              </a:rPr>
              <a:t>an independent contractor for </a:t>
            </a:r>
            <a:r>
              <a:rPr lang="en-US" sz="3200" dirty="0" err="1">
                <a:latin typeface="+mn-lt"/>
              </a:rPr>
              <a:t>McKing</a:t>
            </a:r>
            <a:r>
              <a:rPr lang="en-US" sz="3200" dirty="0">
                <a:latin typeface="+mn-lt"/>
              </a:rPr>
              <a:t> Consulting</a:t>
            </a:r>
          </a:p>
          <a:p>
            <a:pPr marL="457200" indent="-457200">
              <a:buClrTx/>
              <a:buSzPct val="125000"/>
            </a:pPr>
            <a:r>
              <a:rPr lang="en-US" sz="3200" dirty="0" smtClean="0">
                <a:latin typeface="+mn-lt"/>
              </a:rPr>
              <a:t>for the </a:t>
            </a:r>
            <a:r>
              <a:rPr lang="en-US" sz="3200" dirty="0">
                <a:latin typeface="+mn-lt"/>
              </a:rPr>
              <a:t>World Health Organization Tobacco Free </a:t>
            </a:r>
            <a:r>
              <a:rPr lang="en-US" sz="3200" dirty="0" smtClean="0">
                <a:latin typeface="+mn-lt"/>
              </a:rPr>
              <a:t>Initiative</a:t>
            </a:r>
          </a:p>
          <a:p>
            <a:pPr marL="457200" indent="-457200">
              <a:buClrTx/>
              <a:buSzPct val="125000"/>
            </a:pPr>
            <a:r>
              <a:rPr lang="en-US" sz="3200" dirty="0" smtClean="0">
                <a:latin typeface="+mn-lt"/>
              </a:rPr>
              <a:t>as </a:t>
            </a:r>
            <a:r>
              <a:rPr lang="en-US" sz="3200" dirty="0">
                <a:latin typeface="+mn-lt"/>
              </a:rPr>
              <a:t>a Special Government Employee of the U.S. Food and Drug </a:t>
            </a:r>
            <a:r>
              <a:rPr lang="en-US" sz="3200" dirty="0" smtClean="0">
                <a:latin typeface="+mn-lt"/>
              </a:rPr>
              <a:t>Administration</a:t>
            </a:r>
          </a:p>
          <a:p>
            <a:pPr marL="457200" indent="-457200">
              <a:buClrTx/>
              <a:buSzPct val="125000"/>
            </a:pPr>
            <a:r>
              <a:rPr lang="en-US" sz="3200" dirty="0">
                <a:latin typeface="+mn-lt"/>
              </a:rPr>
              <a:t>a</a:t>
            </a:r>
            <a:r>
              <a:rPr lang="en-US" sz="3200" dirty="0" smtClean="0">
                <a:latin typeface="+mn-lt"/>
              </a:rPr>
              <a:t>nd as </a:t>
            </a:r>
            <a:r>
              <a:rPr lang="en-US" sz="3200" dirty="0">
                <a:latin typeface="+mn-lt"/>
              </a:rPr>
              <a:t>a consultant for </a:t>
            </a:r>
            <a:r>
              <a:rPr lang="en-US" sz="3200" dirty="0" smtClean="0">
                <a:latin typeface="+mn-lt"/>
              </a:rPr>
              <a:t>Pfizer</a:t>
            </a:r>
          </a:p>
        </p:txBody>
      </p:sp>
      <p:sp>
        <p:nvSpPr>
          <p:cNvPr id="2" name="Slide Number Placeholder 1"/>
          <p:cNvSpPr>
            <a:spLocks noGrp="1"/>
          </p:cNvSpPr>
          <p:nvPr>
            <p:ph type="sldNum" sz="quarter" idx="12"/>
          </p:nvPr>
        </p:nvSpPr>
        <p:spPr/>
        <p:txBody>
          <a:bodyPr/>
          <a:lstStyle/>
          <a:p>
            <a:fld id="{C1D7C8D0-3853-4904-A782-3CCA19F2188B}" type="slidenum">
              <a:rPr lang="en-US" smtClean="0"/>
              <a:t>2</a:t>
            </a:fld>
            <a:endParaRPr lang="en-US"/>
          </a:p>
        </p:txBody>
      </p:sp>
    </p:spTree>
    <p:extLst>
      <p:ext uri="{BB962C8B-B14F-4D97-AF65-F5344CB8AC3E}">
        <p14:creationId xmlns:p14="http://schemas.microsoft.com/office/powerpoint/2010/main" val="3247608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883" y="358718"/>
            <a:ext cx="10543486" cy="768971"/>
          </a:xfrm>
        </p:spPr>
        <p:txBody>
          <a:bodyPr/>
          <a:lstStyle/>
          <a:p>
            <a:r>
              <a:rPr lang="en-US" sz="4000" dirty="0" smtClean="0">
                <a:solidFill>
                  <a:srgbClr val="001C7A"/>
                </a:solidFill>
                <a:latin typeface="Calibri" panose="020F0502020204030204" pitchFamily="34" charset="0"/>
                <a:cs typeface="Calibri" panose="020F0502020204030204" pitchFamily="34" charset="0"/>
              </a:rPr>
              <a:t>Biomarkers of Exposure with Complete Switching from Smoking to IQOS</a:t>
            </a:r>
            <a:endParaRPr lang="en-US" sz="4000" dirty="0">
              <a:solidFill>
                <a:srgbClr val="001C7A"/>
              </a:solidFill>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p:txBody>
          <a:bodyPr/>
          <a:lstStyle/>
          <a:p>
            <a:fld id="{C1D7C8D0-3853-4904-A782-3CCA19F2188B}" type="slidenum">
              <a:rPr lang="en-US" smtClean="0"/>
              <a:t>20</a:t>
            </a:fld>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76114" y="6132611"/>
            <a:ext cx="7577959" cy="307777"/>
          </a:xfrm>
          <a:prstGeom prst="rect">
            <a:avLst/>
          </a:prstGeom>
          <a:noFill/>
        </p:spPr>
        <p:txBody>
          <a:bodyPr wrap="square" rtlCol="0">
            <a:spAutoFit/>
          </a:bodyPr>
          <a:lstStyle/>
          <a:p>
            <a:r>
              <a:rPr lang="en-US" sz="1400" dirty="0">
                <a:hlinkClick r:id="rId4"/>
              </a:rPr>
              <a:t>https://www.fda.gov/media/124247/download</a:t>
            </a:r>
            <a:endParaRPr lang="en-US" sz="1400" dirty="0"/>
          </a:p>
        </p:txBody>
      </p:sp>
      <p:sp>
        <p:nvSpPr>
          <p:cNvPr id="2" name="TextBox 1"/>
          <p:cNvSpPr txBox="1"/>
          <p:nvPr/>
        </p:nvSpPr>
        <p:spPr>
          <a:xfrm>
            <a:off x="8513379" y="2564524"/>
            <a:ext cx="2237216" cy="584775"/>
          </a:xfrm>
          <a:prstGeom prst="rect">
            <a:avLst/>
          </a:prstGeom>
          <a:noFill/>
        </p:spPr>
        <p:txBody>
          <a:bodyPr wrap="none" rtlCol="0">
            <a:spAutoFit/>
          </a:bodyPr>
          <a:lstStyle/>
          <a:p>
            <a:r>
              <a:rPr lang="en-US" sz="1600" dirty="0" smtClean="0"/>
              <a:t>SA = Smoking abstention</a:t>
            </a:r>
          </a:p>
          <a:p>
            <a:r>
              <a:rPr lang="en-US" sz="1600" dirty="0" smtClean="0"/>
              <a:t>THS = IQOS</a:t>
            </a:r>
            <a:endParaRPr lang="en-US" sz="1600" dirty="0"/>
          </a:p>
        </p:txBody>
      </p:sp>
      <p:pic>
        <p:nvPicPr>
          <p:cNvPr id="7" name="Picture 6"/>
          <p:cNvPicPr>
            <a:picLocks noChangeAspect="1"/>
          </p:cNvPicPr>
          <p:nvPr/>
        </p:nvPicPr>
        <p:blipFill>
          <a:blip r:embed="rId5"/>
          <a:stretch>
            <a:fillRect/>
          </a:stretch>
        </p:blipFill>
        <p:spPr>
          <a:xfrm>
            <a:off x="635416" y="1475524"/>
            <a:ext cx="7734924" cy="4574208"/>
          </a:xfrm>
          <a:prstGeom prst="rect">
            <a:avLst/>
          </a:prstGeom>
        </p:spPr>
      </p:pic>
    </p:spTree>
    <p:extLst>
      <p:ext uri="{BB962C8B-B14F-4D97-AF65-F5344CB8AC3E}">
        <p14:creationId xmlns:p14="http://schemas.microsoft.com/office/powerpoint/2010/main" val="3521973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8427" y="228600"/>
            <a:ext cx="9805794" cy="762000"/>
          </a:xfrm>
        </p:spPr>
        <p:txBody>
          <a:bodyPr/>
          <a:lstStyle/>
          <a:p>
            <a:r>
              <a:rPr lang="en-US" sz="4800" dirty="0">
                <a:solidFill>
                  <a:srgbClr val="001C7A"/>
                </a:solidFill>
                <a:latin typeface="Calibri" panose="020F0502020204030204" pitchFamily="34" charset="0"/>
                <a:cs typeface="Calibri" panose="020F0502020204030204" pitchFamily="34" charset="0"/>
              </a:rPr>
              <a:t>IQOS as it is actually used by consumers</a:t>
            </a:r>
            <a:endParaRPr lang="en-US" dirty="0">
              <a:solidFill>
                <a:srgbClr val="000099"/>
              </a:solidFill>
              <a:latin typeface="+mn-lt"/>
            </a:endParaRPr>
          </a:p>
        </p:txBody>
      </p:sp>
      <p:sp>
        <p:nvSpPr>
          <p:cNvPr id="7" name="TextBox 6"/>
          <p:cNvSpPr txBox="1"/>
          <p:nvPr/>
        </p:nvSpPr>
        <p:spPr>
          <a:xfrm>
            <a:off x="1828800" y="1066803"/>
            <a:ext cx="7924800" cy="461665"/>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AED8C199-711D-4E09-B48B-33949917CF98}" type="slidenum">
              <a:rPr lang="en-US" sz="1400">
                <a:solidFill>
                  <a:schemeClr val="bg1"/>
                </a:solidFill>
              </a:rPr>
              <a:t>21</a:t>
            </a:fld>
            <a:endParaRPr lang="en-US" sz="1400">
              <a:solidFill>
                <a:schemeClr val="bg1"/>
              </a:solidFill>
            </a:endParaRPr>
          </a:p>
        </p:txBody>
      </p:sp>
      <p:sp>
        <p:nvSpPr>
          <p:cNvPr id="6" name="TextBox 5"/>
          <p:cNvSpPr txBox="1"/>
          <p:nvPr/>
        </p:nvSpPr>
        <p:spPr>
          <a:xfrm>
            <a:off x="1068531" y="1066803"/>
            <a:ext cx="9104169" cy="5262979"/>
          </a:xfrm>
          <a:prstGeom prst="rect">
            <a:avLst/>
          </a:prstGeom>
          <a:noFill/>
        </p:spPr>
        <p:txBody>
          <a:bodyPr wrap="square" rtlCol="0">
            <a:spAutoFit/>
          </a:bodyPr>
          <a:lstStyle/>
          <a:p>
            <a:r>
              <a:rPr lang="en-US" sz="2400" dirty="0"/>
              <a:t>90-day US Actual Use trial - At the end of the </a:t>
            </a:r>
            <a:r>
              <a:rPr lang="en-US" sz="2400" dirty="0" smtClean="0"/>
              <a:t>trial,</a:t>
            </a:r>
          </a:p>
          <a:p>
            <a:endParaRPr lang="en-US" sz="1200" dirty="0"/>
          </a:p>
          <a:p>
            <a:r>
              <a:rPr lang="en-US" sz="2400" dirty="0"/>
              <a:t>	7.5% of participants used </a:t>
            </a:r>
            <a:r>
              <a:rPr lang="en-US" sz="2400" dirty="0" err="1"/>
              <a:t>iQOS</a:t>
            </a:r>
            <a:r>
              <a:rPr lang="en-US" sz="2400" dirty="0"/>
              <a:t> at least 95% of the </a:t>
            </a:r>
            <a:r>
              <a:rPr lang="en-US" sz="2400" dirty="0" smtClean="0"/>
              <a:t>time</a:t>
            </a:r>
          </a:p>
          <a:p>
            <a:r>
              <a:rPr lang="en-US" sz="2400" dirty="0"/>
              <a:t>	7.0% were predominantly using </a:t>
            </a:r>
            <a:r>
              <a:rPr lang="en-US" sz="2400" dirty="0" smtClean="0"/>
              <a:t>iQOS (70-95%)</a:t>
            </a:r>
            <a:endParaRPr lang="en-US" sz="2400" dirty="0"/>
          </a:p>
          <a:p>
            <a:r>
              <a:rPr lang="en-US" sz="2400" dirty="0"/>
              <a:t>	22.4% were dual </a:t>
            </a:r>
            <a:r>
              <a:rPr lang="en-US" sz="2400" dirty="0" smtClean="0"/>
              <a:t>users (30-70% IQOS))</a:t>
            </a:r>
            <a:endParaRPr lang="en-US" sz="2400" dirty="0"/>
          </a:p>
          <a:p>
            <a:r>
              <a:rPr lang="en-US" sz="2400" dirty="0"/>
              <a:t>	62.7% were predominantly smoking </a:t>
            </a:r>
            <a:r>
              <a:rPr lang="en-US" sz="2400" dirty="0" smtClean="0"/>
              <a:t>cigarettes </a:t>
            </a:r>
            <a:endParaRPr lang="en-US" sz="2400" dirty="0"/>
          </a:p>
          <a:p>
            <a:endParaRPr lang="en-US" sz="1200" dirty="0"/>
          </a:p>
          <a:p>
            <a:r>
              <a:rPr lang="en-US" sz="2400" dirty="0"/>
              <a:t>Japanese cross-sectional study – 91.8% of </a:t>
            </a:r>
            <a:r>
              <a:rPr lang="en-US" sz="2400" dirty="0" smtClean="0"/>
              <a:t>Heated Tobacco Product </a:t>
            </a:r>
            <a:r>
              <a:rPr lang="en-US" sz="2400" dirty="0"/>
              <a:t>users reported dual use</a:t>
            </a:r>
          </a:p>
          <a:p>
            <a:endParaRPr lang="en-US" sz="1200" dirty="0"/>
          </a:p>
          <a:p>
            <a:r>
              <a:rPr lang="en-US" sz="2400" dirty="0"/>
              <a:t>4-Week Whole offer test, complete </a:t>
            </a:r>
            <a:r>
              <a:rPr lang="en-US" sz="2400" dirty="0" smtClean="0"/>
              <a:t>switching</a:t>
            </a:r>
          </a:p>
          <a:p>
            <a:endParaRPr lang="en-US" sz="2400" dirty="0"/>
          </a:p>
          <a:p>
            <a:r>
              <a:rPr lang="en-US" sz="2400" dirty="0"/>
              <a:t>	South Korea – 15.7%		Japan – 13.6%</a:t>
            </a:r>
          </a:p>
          <a:p>
            <a:r>
              <a:rPr lang="en-US" sz="2400" dirty="0"/>
              <a:t>	Germany – 8.5%		</a:t>
            </a:r>
            <a:r>
              <a:rPr lang="en-US" sz="2400" dirty="0" smtClean="0"/>
              <a:t>Italy </a:t>
            </a:r>
            <a:r>
              <a:rPr lang="en-US" sz="2400" dirty="0"/>
              <a:t>– 5.2%</a:t>
            </a:r>
          </a:p>
          <a:p>
            <a:r>
              <a:rPr lang="en-US" sz="2400" dirty="0"/>
              <a:t>	Switzerland – 4.3%</a:t>
            </a:r>
          </a:p>
        </p:txBody>
      </p:sp>
      <p:sp>
        <p:nvSpPr>
          <p:cNvPr id="2" name="TextBox 1"/>
          <p:cNvSpPr txBox="1"/>
          <p:nvPr/>
        </p:nvSpPr>
        <p:spPr>
          <a:xfrm>
            <a:off x="483476" y="6329782"/>
            <a:ext cx="6398355" cy="307777"/>
          </a:xfrm>
          <a:prstGeom prst="rect">
            <a:avLst/>
          </a:prstGeom>
          <a:noFill/>
        </p:spPr>
        <p:txBody>
          <a:bodyPr wrap="none" rtlCol="0">
            <a:spAutoFit/>
          </a:bodyPr>
          <a:lstStyle/>
          <a:p>
            <a:r>
              <a:rPr lang="en-US" sz="1400" dirty="0" smtClean="0"/>
              <a:t>Presentations for PMI to FDA TPSAC (</a:t>
            </a:r>
            <a:r>
              <a:rPr lang="en-US" sz="1400" dirty="0">
                <a:hlinkClick r:id="rId3"/>
              </a:rPr>
              <a:t>https://</a:t>
            </a:r>
            <a:r>
              <a:rPr lang="en-US" sz="1400" dirty="0" smtClean="0">
                <a:hlinkClick r:id="rId3"/>
              </a:rPr>
              <a:t>www.fda.gov/media/110377/download</a:t>
            </a:r>
            <a:r>
              <a:rPr lang="en-US" sz="1400" dirty="0" smtClean="0"/>
              <a:t>)</a:t>
            </a:r>
            <a:endParaRPr lang="en-US" sz="1400" dirty="0"/>
          </a:p>
        </p:txBody>
      </p:sp>
    </p:spTree>
    <p:extLst>
      <p:ext uri="{BB962C8B-B14F-4D97-AF65-F5344CB8AC3E}">
        <p14:creationId xmlns:p14="http://schemas.microsoft.com/office/powerpoint/2010/main" val="2116929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82587"/>
            <a:ext cx="9993086" cy="884238"/>
          </a:xfrm>
        </p:spPr>
        <p:txBody>
          <a:bodyPr>
            <a:noAutofit/>
          </a:bodyPr>
          <a:lstStyle/>
          <a:p>
            <a:r>
              <a:rPr lang="en-US" sz="4400" dirty="0">
                <a:solidFill>
                  <a:srgbClr val="000099"/>
                </a:solidFill>
                <a:latin typeface="+mn-lt"/>
              </a:rPr>
              <a:t>ENDS/Cigarette </a:t>
            </a:r>
            <a:r>
              <a:rPr lang="en-US" sz="4400" dirty="0" smtClean="0">
                <a:solidFill>
                  <a:srgbClr val="000099"/>
                </a:solidFill>
                <a:latin typeface="+mn-lt"/>
              </a:rPr>
              <a:t>Use Behavior </a:t>
            </a:r>
            <a:r>
              <a:rPr lang="en-US" sz="4400" dirty="0">
                <a:solidFill>
                  <a:srgbClr val="000099"/>
                </a:solidFill>
                <a:latin typeface="+mn-lt"/>
              </a:rPr>
              <a:t>and Biomarkers of  </a:t>
            </a:r>
            <a:r>
              <a:rPr lang="en-US" sz="4400" dirty="0" smtClean="0">
                <a:solidFill>
                  <a:srgbClr val="000099"/>
                </a:solidFill>
                <a:latin typeface="+mn-lt"/>
              </a:rPr>
              <a:t>Exposure</a:t>
            </a:r>
            <a:endParaRPr lang="en-US" sz="4400" dirty="0">
              <a:solidFill>
                <a:srgbClr val="000099"/>
              </a:solidFill>
              <a:latin typeface="+mn-lt"/>
            </a:endParaRPr>
          </a:p>
        </p:txBody>
      </p:sp>
      <p:sp>
        <p:nvSpPr>
          <p:cNvPr id="12" name="TextBox 11"/>
          <p:cNvSpPr txBox="1"/>
          <p:nvPr/>
        </p:nvSpPr>
        <p:spPr>
          <a:xfrm>
            <a:off x="400435" y="6013336"/>
            <a:ext cx="7676766" cy="646331"/>
          </a:xfrm>
          <a:prstGeom prst="rect">
            <a:avLst/>
          </a:prstGeom>
          <a:noFill/>
        </p:spPr>
        <p:txBody>
          <a:bodyPr wrap="square" rtlCol="0">
            <a:spAutoFit/>
          </a:bodyPr>
          <a:lstStyle/>
          <a:p>
            <a:r>
              <a:rPr lang="en-US" sz="1200" dirty="0" smtClean="0">
                <a:solidFill>
                  <a:srgbClr val="000000"/>
                </a:solidFill>
              </a:rPr>
              <a:t>Goniewicz</a:t>
            </a:r>
            <a:r>
              <a:rPr lang="en-US" sz="1200" dirty="0">
                <a:solidFill>
                  <a:srgbClr val="000000"/>
                </a:solidFill>
              </a:rPr>
              <a:t>, M. L., Smith, D. M., Edwards, K. C., Blount, B. C., Caldwell, K. L., </a:t>
            </a:r>
            <a:r>
              <a:rPr lang="en-US" sz="1200" dirty="0" smtClean="0">
                <a:solidFill>
                  <a:srgbClr val="000000"/>
                </a:solidFill>
              </a:rPr>
              <a:t>et al. Comparison </a:t>
            </a:r>
            <a:r>
              <a:rPr lang="en-US" sz="1200" dirty="0">
                <a:solidFill>
                  <a:srgbClr val="000000"/>
                </a:solidFill>
              </a:rPr>
              <a:t>of Nicotine and Toxicant Exposure in Users of Electronic Cigarettes and Combustible Cigarettes. JAMA </a:t>
            </a:r>
            <a:r>
              <a:rPr lang="en-US" sz="1200" dirty="0" err="1">
                <a:solidFill>
                  <a:srgbClr val="000000"/>
                </a:solidFill>
              </a:rPr>
              <a:t>Netw</a:t>
            </a:r>
            <a:r>
              <a:rPr lang="en-US" sz="1200" dirty="0">
                <a:solidFill>
                  <a:srgbClr val="000000"/>
                </a:solidFill>
              </a:rPr>
              <a:t> Open. 2018 Dec 7;1(8):e185937. </a:t>
            </a:r>
            <a:r>
              <a:rPr lang="en-US" sz="1200" dirty="0" err="1">
                <a:solidFill>
                  <a:srgbClr val="000000"/>
                </a:solidFill>
              </a:rPr>
              <a:t>doi</a:t>
            </a:r>
            <a:r>
              <a:rPr lang="en-US" sz="1200" dirty="0">
                <a:solidFill>
                  <a:srgbClr val="000000"/>
                </a:solidFill>
              </a:rPr>
              <a:t>: 10.1001/jamanetworkopen.2018.5937. </a:t>
            </a:r>
          </a:p>
        </p:txBody>
      </p:sp>
      <p:sp>
        <p:nvSpPr>
          <p:cNvPr id="7" name="Slide Number Placeholder 6"/>
          <p:cNvSpPr>
            <a:spLocks noGrp="1"/>
          </p:cNvSpPr>
          <p:nvPr>
            <p:ph type="sldNum" sz="quarter" idx="12"/>
          </p:nvPr>
        </p:nvSpPr>
        <p:spPr/>
        <p:txBody>
          <a:bodyPr/>
          <a:lstStyle/>
          <a:p>
            <a:fld id="{AED8C199-711D-4E09-B48B-33949917CF98}" type="slidenum">
              <a:rPr lang="en-US" sz="1400">
                <a:solidFill>
                  <a:schemeClr val="bg1"/>
                </a:solidFill>
              </a:rPr>
              <a:t>22</a:t>
            </a:fld>
            <a:endParaRPr lang="en-US" sz="1400">
              <a:solidFill>
                <a:schemeClr val="bg1"/>
              </a:solidFill>
            </a:endParaRPr>
          </a:p>
        </p:txBody>
      </p:sp>
      <p:pic>
        <p:nvPicPr>
          <p:cNvPr id="2" name="Picture 1"/>
          <p:cNvPicPr>
            <a:picLocks noChangeAspect="1"/>
          </p:cNvPicPr>
          <p:nvPr/>
        </p:nvPicPr>
        <p:blipFill>
          <a:blip r:embed="rId3"/>
          <a:stretch>
            <a:fillRect/>
          </a:stretch>
        </p:blipFill>
        <p:spPr>
          <a:xfrm>
            <a:off x="400434" y="1993846"/>
            <a:ext cx="3279617" cy="2959159"/>
          </a:xfrm>
          <a:prstGeom prst="rect">
            <a:avLst/>
          </a:prstGeom>
        </p:spPr>
      </p:pic>
      <p:pic>
        <p:nvPicPr>
          <p:cNvPr id="5" name="Picture 4"/>
          <p:cNvPicPr>
            <a:picLocks noChangeAspect="1"/>
          </p:cNvPicPr>
          <p:nvPr/>
        </p:nvPicPr>
        <p:blipFill>
          <a:blip r:embed="rId4"/>
          <a:stretch>
            <a:fillRect/>
          </a:stretch>
        </p:blipFill>
        <p:spPr>
          <a:xfrm>
            <a:off x="4028105" y="1967880"/>
            <a:ext cx="3301724" cy="2994074"/>
          </a:xfrm>
          <a:prstGeom prst="rect">
            <a:avLst/>
          </a:prstGeom>
        </p:spPr>
      </p:pic>
      <p:pic>
        <p:nvPicPr>
          <p:cNvPr id="14" name="Picture 13"/>
          <p:cNvPicPr>
            <a:picLocks noChangeAspect="1"/>
          </p:cNvPicPr>
          <p:nvPr/>
        </p:nvPicPr>
        <p:blipFill>
          <a:blip r:embed="rId5"/>
          <a:stretch>
            <a:fillRect/>
          </a:stretch>
        </p:blipFill>
        <p:spPr>
          <a:xfrm>
            <a:off x="7589096" y="1939802"/>
            <a:ext cx="3253075" cy="3036545"/>
          </a:xfrm>
          <a:prstGeom prst="rect">
            <a:avLst/>
          </a:prstGeom>
        </p:spPr>
      </p:pic>
      <p:pic>
        <p:nvPicPr>
          <p:cNvPr id="8"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9600" y="56769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1088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160000" cy="768971"/>
          </a:xfrm>
        </p:spPr>
        <p:txBody>
          <a:bodyPr/>
          <a:lstStyle/>
          <a:p>
            <a:r>
              <a:rPr lang="en-US" sz="4800" dirty="0" smtClean="0">
                <a:solidFill>
                  <a:srgbClr val="001C7A"/>
                </a:solidFill>
                <a:latin typeface="Calibri" panose="020F0502020204030204" pitchFamily="34" charset="0"/>
                <a:cs typeface="Calibri" panose="020F0502020204030204" pitchFamily="34" charset="0"/>
              </a:rPr>
              <a:t>Product </a:t>
            </a:r>
            <a:r>
              <a:rPr lang="en-US" sz="4800" dirty="0">
                <a:solidFill>
                  <a:srgbClr val="001C7A"/>
                </a:solidFill>
                <a:latin typeface="Calibri" panose="020F0502020204030204" pitchFamily="34" charset="0"/>
                <a:cs typeface="Calibri" panose="020F0502020204030204" pitchFamily="34" charset="0"/>
              </a:rPr>
              <a:t>Review – </a:t>
            </a:r>
            <a:r>
              <a:rPr lang="en-US" sz="4800" dirty="0" smtClean="0">
                <a:solidFill>
                  <a:srgbClr val="001C7A"/>
                </a:solidFill>
                <a:latin typeface="Calibri" panose="020F0502020204030204" pitchFamily="34" charset="0"/>
                <a:cs typeface="Calibri" panose="020F0502020204030204" pitchFamily="34" charset="0"/>
              </a:rPr>
              <a:t>FDA Response</a:t>
            </a:r>
            <a:endParaRPr lang="en-US" sz="4800" dirty="0">
              <a:solidFill>
                <a:srgbClr val="001C7A"/>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06A85F1-5AD0-4E28-9145-BFED234D33D1}"/>
              </a:ext>
            </a:extLst>
          </p:cNvPr>
          <p:cNvSpPr/>
          <p:nvPr/>
        </p:nvSpPr>
        <p:spPr>
          <a:xfrm>
            <a:off x="409903" y="1123718"/>
            <a:ext cx="10286124" cy="5170646"/>
          </a:xfrm>
          <a:prstGeom prst="rect">
            <a:avLst/>
          </a:prstGeom>
        </p:spPr>
        <p:txBody>
          <a:bodyPr wrap="square">
            <a:spAutoFit/>
          </a:bodyPr>
          <a:lstStyle/>
          <a:p>
            <a:pPr marL="342900" indent="-342900">
              <a:buFont typeface="Arial" panose="020B0604020202020204" pitchFamily="34" charset="0"/>
              <a:buChar char="•"/>
            </a:pPr>
            <a:r>
              <a:rPr lang="en-US" sz="2200" dirty="0"/>
              <a:t>The observational studies reported by the applicant suggest that dual use with combusted cigarettes is the predominant pattern of IQOS use, whereas exclusive use was relatively less prevalent </a:t>
            </a:r>
            <a:endParaRPr lang="en-US" sz="2200" dirty="0" smtClean="0"/>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smtClean="0"/>
              <a:t>The </a:t>
            </a:r>
            <a:r>
              <a:rPr lang="en-US" sz="2200" dirty="0"/>
              <a:t>evidence is not sufficient to demonstrate that dual use of combusted cigarettes and the </a:t>
            </a:r>
            <a:r>
              <a:rPr lang="en-US" sz="2200" dirty="0" smtClean="0"/>
              <a:t>IQOS system</a:t>
            </a:r>
            <a:r>
              <a:rPr lang="en-US" sz="2200" dirty="0"/>
              <a:t>, the most commonly reported pattern of use in the observational studies described below, </a:t>
            </a:r>
            <a:r>
              <a:rPr lang="en-US" sz="2200" dirty="0" smtClean="0"/>
              <a:t>is associated </a:t>
            </a:r>
            <a:r>
              <a:rPr lang="en-US" sz="2200" dirty="0"/>
              <a:t>with a meaningful reduction in exposure or disease risk</a:t>
            </a:r>
            <a:r>
              <a:rPr lang="en-US" sz="2200" dirty="0" smtClean="0"/>
              <a:t>.</a:t>
            </a:r>
          </a:p>
          <a:p>
            <a:pPr marL="342900" indent="-342900">
              <a:buFont typeface="Arial" panose="020B0604020202020204" pitchFamily="34" charset="0"/>
              <a:buChar char="•"/>
            </a:pPr>
            <a:endParaRPr lang="en-US" sz="2200" dirty="0">
              <a:solidFill>
                <a:srgbClr val="001C7A"/>
              </a:solidFill>
            </a:endParaRPr>
          </a:p>
          <a:p>
            <a:pPr marL="342900" indent="-342900">
              <a:buFont typeface="Arial" panose="020B0604020202020204" pitchFamily="34" charset="0"/>
              <a:buChar char="•"/>
            </a:pPr>
            <a:r>
              <a:rPr lang="en-US" sz="2200" dirty="0"/>
              <a:t>As described above, dual use of cigarettes and the IQOS system </a:t>
            </a:r>
            <a:r>
              <a:rPr lang="en-US" sz="2200" dirty="0" smtClean="0"/>
              <a:t>is not </a:t>
            </a:r>
            <a:r>
              <a:rPr lang="en-US" sz="2200" dirty="0"/>
              <a:t>likely to provide a benefit over exclusive smoking</a:t>
            </a:r>
            <a:r>
              <a:rPr lang="en-US" sz="2200" dirty="0" smtClean="0"/>
              <a:t>.</a:t>
            </a:r>
          </a:p>
          <a:p>
            <a:pPr marL="342900" indent="-342900">
              <a:buFont typeface="Arial" panose="020B0604020202020204" pitchFamily="34" charset="0"/>
              <a:buChar char="•"/>
            </a:pPr>
            <a:endParaRPr lang="en-US" sz="2200" dirty="0">
              <a:solidFill>
                <a:srgbClr val="001C7A"/>
              </a:solidFill>
            </a:endParaRPr>
          </a:p>
          <a:p>
            <a:pPr marL="342900" indent="-342900">
              <a:buFont typeface="Arial" panose="020B0604020202020204" pitchFamily="34" charset="0"/>
              <a:buChar char="•"/>
            </a:pPr>
            <a:r>
              <a:rPr lang="en-US" sz="2200" dirty="0"/>
              <a:t>Finally, there is a potential concern related to consumer understanding of the difference </a:t>
            </a:r>
            <a:r>
              <a:rPr lang="en-US" sz="2200" dirty="0" smtClean="0"/>
              <a:t>between exclusive </a:t>
            </a:r>
            <a:r>
              <a:rPr lang="en-US" sz="2200" dirty="0"/>
              <a:t>IQOS use and dual use of IQOS with other tobacco products</a:t>
            </a:r>
            <a:r>
              <a:rPr lang="en-US" sz="2200" dirty="0" smtClean="0"/>
              <a:t>.</a:t>
            </a:r>
          </a:p>
        </p:txBody>
      </p:sp>
      <p:sp>
        <p:nvSpPr>
          <p:cNvPr id="3" name="Slide Number Placeholder 2"/>
          <p:cNvSpPr>
            <a:spLocks noGrp="1"/>
          </p:cNvSpPr>
          <p:nvPr>
            <p:ph type="sldNum" sz="quarter" idx="12"/>
          </p:nvPr>
        </p:nvSpPr>
        <p:spPr/>
        <p:txBody>
          <a:bodyPr/>
          <a:lstStyle/>
          <a:p>
            <a:fld id="{C1D7C8D0-3853-4904-A782-3CCA19F2188B}" type="slidenum">
              <a:rPr lang="en-US" smtClean="0"/>
              <a:t>23</a:t>
            </a:fld>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93683" y="6337490"/>
            <a:ext cx="3639073" cy="307777"/>
          </a:xfrm>
          <a:prstGeom prst="rect">
            <a:avLst/>
          </a:prstGeom>
          <a:noFill/>
        </p:spPr>
        <p:txBody>
          <a:bodyPr wrap="none" rtlCol="0">
            <a:spAutoFit/>
          </a:bodyPr>
          <a:lstStyle/>
          <a:p>
            <a:r>
              <a:rPr lang="en-US" sz="1400" dirty="0">
                <a:hlinkClick r:id="rId4"/>
              </a:rPr>
              <a:t>https://www.fda.gov/media/139796/download</a:t>
            </a:r>
            <a:endParaRPr lang="en-US" sz="1400" dirty="0"/>
          </a:p>
        </p:txBody>
      </p:sp>
    </p:spTree>
    <p:extLst>
      <p:ext uri="{BB962C8B-B14F-4D97-AF65-F5344CB8AC3E}">
        <p14:creationId xmlns:p14="http://schemas.microsoft.com/office/powerpoint/2010/main" val="30245171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274638"/>
            <a:ext cx="10160000" cy="768971"/>
          </a:xfrm>
        </p:spPr>
        <p:txBody>
          <a:bodyPr/>
          <a:lstStyle/>
          <a:p>
            <a:r>
              <a:rPr lang="en-US" sz="4800" dirty="0" smtClean="0">
                <a:solidFill>
                  <a:srgbClr val="001C7A"/>
                </a:solidFill>
                <a:latin typeface="Calibri" panose="020F0502020204030204" pitchFamily="34" charset="0"/>
                <a:cs typeface="Calibri" panose="020F0502020204030204" pitchFamily="34" charset="0"/>
              </a:rPr>
              <a:t>Product </a:t>
            </a:r>
            <a:r>
              <a:rPr lang="en-US" sz="4800" dirty="0">
                <a:solidFill>
                  <a:srgbClr val="001C7A"/>
                </a:solidFill>
                <a:latin typeface="Calibri" panose="020F0502020204030204" pitchFamily="34" charset="0"/>
                <a:cs typeface="Calibri" panose="020F0502020204030204" pitchFamily="34" charset="0"/>
              </a:rPr>
              <a:t>Review – </a:t>
            </a:r>
            <a:r>
              <a:rPr lang="en-US" sz="4800" dirty="0" smtClean="0">
                <a:solidFill>
                  <a:srgbClr val="001C7A"/>
                </a:solidFill>
                <a:latin typeface="Calibri" panose="020F0502020204030204" pitchFamily="34" charset="0"/>
                <a:cs typeface="Calibri" panose="020F0502020204030204" pitchFamily="34" charset="0"/>
              </a:rPr>
              <a:t>FDA Response</a:t>
            </a:r>
            <a:endParaRPr lang="en-US" sz="4800" dirty="0">
              <a:solidFill>
                <a:srgbClr val="001C7A"/>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B06A85F1-5AD0-4E28-9145-BFED234D33D1}"/>
              </a:ext>
            </a:extLst>
          </p:cNvPr>
          <p:cNvSpPr/>
          <p:nvPr/>
        </p:nvSpPr>
        <p:spPr>
          <a:xfrm>
            <a:off x="483476" y="1419966"/>
            <a:ext cx="10286124" cy="1200329"/>
          </a:xfrm>
          <a:prstGeom prst="rect">
            <a:avLst/>
          </a:prstGeom>
        </p:spPr>
        <p:txBody>
          <a:bodyPr wrap="square">
            <a:spAutoFit/>
          </a:bodyPr>
          <a:lstStyle/>
          <a:p>
            <a:r>
              <a:rPr lang="en-US" sz="2400" dirty="0" smtClean="0">
                <a:solidFill>
                  <a:srgbClr val="001C7A"/>
                </a:solidFill>
              </a:rPr>
              <a:t>Studies required: </a:t>
            </a:r>
            <a:r>
              <a:rPr lang="en-US" sz="2400" dirty="0"/>
              <a:t>These studies should be designed </a:t>
            </a:r>
            <a:r>
              <a:rPr lang="en-US" sz="2400" dirty="0" smtClean="0"/>
              <a:t>to observe </a:t>
            </a:r>
            <a:r>
              <a:rPr lang="en-US" sz="2400" dirty="0"/>
              <a:t>behavior over a sufficient period of time to examine, for instance, the extent to which dual use</a:t>
            </a:r>
          </a:p>
          <a:p>
            <a:r>
              <a:rPr lang="en-US" sz="2400" dirty="0"/>
              <a:t>of IQOS and combusted cigarettes is a transitional versus stable pattern of use.</a:t>
            </a:r>
            <a:endParaRPr lang="en-US" sz="2400" dirty="0" smtClean="0">
              <a:solidFill>
                <a:srgbClr val="001C7A"/>
              </a:solidFill>
            </a:endParaRPr>
          </a:p>
        </p:txBody>
      </p:sp>
      <p:sp>
        <p:nvSpPr>
          <p:cNvPr id="3" name="Slide Number Placeholder 2"/>
          <p:cNvSpPr>
            <a:spLocks noGrp="1"/>
          </p:cNvSpPr>
          <p:nvPr>
            <p:ph type="sldNum" sz="quarter" idx="12"/>
          </p:nvPr>
        </p:nvSpPr>
        <p:spPr/>
        <p:txBody>
          <a:bodyPr/>
          <a:lstStyle/>
          <a:p>
            <a:fld id="{C1D7C8D0-3853-4904-A782-3CCA19F2188B}" type="slidenum">
              <a:rPr lang="en-US" smtClean="0"/>
              <a:t>24</a:t>
            </a:fld>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93683" y="6337490"/>
            <a:ext cx="3639073" cy="307777"/>
          </a:xfrm>
          <a:prstGeom prst="rect">
            <a:avLst/>
          </a:prstGeom>
          <a:noFill/>
        </p:spPr>
        <p:txBody>
          <a:bodyPr wrap="none" rtlCol="0">
            <a:spAutoFit/>
          </a:bodyPr>
          <a:lstStyle/>
          <a:p>
            <a:r>
              <a:rPr lang="en-US" sz="1400" dirty="0">
                <a:hlinkClick r:id="rId4"/>
              </a:rPr>
              <a:t>https://www.fda.gov/media/139796/download</a:t>
            </a:r>
            <a:endParaRPr lang="en-US" sz="1400" dirty="0"/>
          </a:p>
        </p:txBody>
      </p:sp>
      <p:sp>
        <p:nvSpPr>
          <p:cNvPr id="5" name="TextBox 4"/>
          <p:cNvSpPr txBox="1"/>
          <p:nvPr/>
        </p:nvSpPr>
        <p:spPr>
          <a:xfrm>
            <a:off x="609600" y="3262745"/>
            <a:ext cx="6111801" cy="1200329"/>
          </a:xfrm>
          <a:prstGeom prst="rect">
            <a:avLst/>
          </a:prstGeom>
          <a:noFill/>
        </p:spPr>
        <p:txBody>
          <a:bodyPr wrap="none" rtlCol="0">
            <a:spAutoFit/>
          </a:bodyPr>
          <a:lstStyle/>
          <a:p>
            <a:r>
              <a:rPr lang="en-US" sz="2400" dirty="0" smtClean="0"/>
              <a:t>Real world use behavior – exclusive or dual use </a:t>
            </a:r>
          </a:p>
          <a:p>
            <a:r>
              <a:rPr lang="en-US" sz="2400" dirty="0" smtClean="0"/>
              <a:t>Appeal to adolescents</a:t>
            </a:r>
          </a:p>
          <a:p>
            <a:r>
              <a:rPr lang="en-US" sz="2400" dirty="0" smtClean="0"/>
              <a:t>Health risk for exclusive and dual use</a:t>
            </a:r>
            <a:endParaRPr lang="en-US" sz="2400" dirty="0"/>
          </a:p>
        </p:txBody>
      </p:sp>
    </p:spTree>
    <p:extLst>
      <p:ext uri="{BB962C8B-B14F-4D97-AF65-F5344CB8AC3E}">
        <p14:creationId xmlns:p14="http://schemas.microsoft.com/office/powerpoint/2010/main" val="301552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1D7C8D0-3853-4904-A782-3CCA19F2188B}" type="slidenum">
              <a:rPr lang="en-US" smtClean="0"/>
              <a:t>25</a:t>
            </a:fld>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1267090" cy="6858000"/>
          </a:xfrm>
          <a:prstGeom prst="rect">
            <a:avLst/>
          </a:prstGeom>
        </p:spPr>
      </p:pic>
      <p:sp>
        <p:nvSpPr>
          <p:cNvPr id="10" name="Rectangle 9"/>
          <p:cNvSpPr/>
          <p:nvPr/>
        </p:nvSpPr>
        <p:spPr>
          <a:xfrm>
            <a:off x="0" y="2591370"/>
            <a:ext cx="11267090" cy="1465618"/>
          </a:xfrm>
          <a:prstGeom prst="rect">
            <a:avLst/>
          </a:prstGeom>
          <a:solidFill>
            <a:srgbClr val="007DBA">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Text Placeholder 19"/>
          <p:cNvSpPr txBox="1">
            <a:spLocks/>
          </p:cNvSpPr>
          <p:nvPr/>
        </p:nvSpPr>
        <p:spPr>
          <a:xfrm>
            <a:off x="704194" y="2641300"/>
            <a:ext cx="9742134" cy="1244901"/>
          </a:xfrm>
          <a:prstGeom prst="rect">
            <a:avLst/>
          </a:prstGeom>
          <a:noFill/>
        </p:spPr>
        <p:txBody>
          <a:bodyPr vert="horz" lIns="274320" tIns="548640" rIns="914400" bIns="274320" rtlCol="0">
            <a:noAutofit/>
          </a:bodyPr>
          <a:lstStyle>
            <a:lvl1pPr marL="0" indent="0" algn="l" defTabSz="914400" rtl="0" eaLnBrk="1" latinLnBrk="0" hangingPunct="1">
              <a:lnSpc>
                <a:spcPts val="3100"/>
              </a:lnSpc>
              <a:spcBef>
                <a:spcPts val="0"/>
              </a:spcBef>
              <a:spcAft>
                <a:spcPts val="600"/>
              </a:spcAft>
              <a:buClr>
                <a:srgbClr val="376092"/>
              </a:buClr>
              <a:buFont typeface="Arial" pitchFamily="34" charset="0"/>
              <a:buNone/>
              <a:defRPr sz="2800" b="0" kern="1200" cap="all" spc="0" baseline="0">
                <a:solidFill>
                  <a:schemeClr val="bg1"/>
                </a:solidFill>
                <a:latin typeface="Gill Sans MT" pitchFamily="34" charset="0"/>
                <a:ea typeface="+mn-ea"/>
                <a:cs typeface="+mn-cs"/>
              </a:defRPr>
            </a:lvl1pPr>
            <a:lvl2pPr marL="457200" indent="0" algn="l" defTabSz="914400" rtl="0" eaLnBrk="1" latinLnBrk="0" hangingPunct="1">
              <a:spcBef>
                <a:spcPct val="20000"/>
              </a:spcBef>
              <a:buClr>
                <a:srgbClr val="376092"/>
              </a:buClr>
              <a:buFont typeface="Arial" pitchFamily="34" charset="0"/>
              <a:buNone/>
              <a:defRPr sz="2000" b="1" kern="1200">
                <a:solidFill>
                  <a:schemeClr val="tx1"/>
                </a:solidFill>
                <a:latin typeface="Gill Sans MT" pitchFamily="34" charset="0"/>
                <a:ea typeface="+mn-ea"/>
                <a:cs typeface="+mn-cs"/>
              </a:defRPr>
            </a:lvl2pPr>
            <a:lvl3pPr marL="914400" indent="0" algn="l" defTabSz="914400" rtl="0" eaLnBrk="1" latinLnBrk="0" hangingPunct="1">
              <a:spcBef>
                <a:spcPct val="20000"/>
              </a:spcBef>
              <a:buClr>
                <a:srgbClr val="376092"/>
              </a:buClr>
              <a:buFont typeface="Arial" pitchFamily="34" charset="0"/>
              <a:buNone/>
              <a:defRPr sz="1800" b="1" kern="1200">
                <a:solidFill>
                  <a:schemeClr val="tx1"/>
                </a:solidFill>
                <a:latin typeface="Gill Sans MT" pitchFamily="34" charset="0"/>
                <a:ea typeface="+mn-ea"/>
                <a:cs typeface="+mn-cs"/>
              </a:defRPr>
            </a:lvl3pPr>
            <a:lvl4pPr marL="1371600" indent="0" algn="l" defTabSz="914400" rtl="0" eaLnBrk="1" latinLnBrk="0" hangingPunct="1">
              <a:spcBef>
                <a:spcPct val="20000"/>
              </a:spcBef>
              <a:buClr>
                <a:srgbClr val="376092"/>
              </a:buClr>
              <a:buFont typeface="Arial" pitchFamily="34" charset="0"/>
              <a:buNone/>
              <a:defRPr sz="1600" b="1" kern="1200">
                <a:solidFill>
                  <a:schemeClr val="tx1"/>
                </a:solidFill>
                <a:latin typeface="Gill Sans MT" pitchFamily="34" charset="0"/>
                <a:ea typeface="+mn-ea"/>
                <a:cs typeface="+mn-cs"/>
              </a:defRPr>
            </a:lvl4pPr>
            <a:lvl5pPr marL="1828800" indent="0" algn="l" defTabSz="914400" rtl="0" eaLnBrk="1" latinLnBrk="0" hangingPunct="1">
              <a:spcBef>
                <a:spcPct val="20000"/>
              </a:spcBef>
              <a:buClr>
                <a:srgbClr val="376092"/>
              </a:buClr>
              <a:buFont typeface="Arial" pitchFamily="34" charset="0"/>
              <a:buNone/>
              <a:defRPr sz="1400" b="1" kern="1200" baseline="0">
                <a:solidFill>
                  <a:schemeClr val="tx1"/>
                </a:solidFill>
                <a:latin typeface="Gill Sans MT" pitchFamily="34" charset="0"/>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3600" dirty="0">
                <a:latin typeface="+mn-lt"/>
              </a:rPr>
              <a:t>PRODUCT STANDARDS</a:t>
            </a:r>
          </a:p>
        </p:txBody>
      </p:sp>
    </p:spTree>
    <p:extLst>
      <p:ext uri="{BB962C8B-B14F-4D97-AF65-F5344CB8AC3E}">
        <p14:creationId xmlns:p14="http://schemas.microsoft.com/office/powerpoint/2010/main" val="2021160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1131" y="165755"/>
            <a:ext cx="8960069" cy="790686"/>
          </a:xfrm>
        </p:spPr>
        <p:txBody>
          <a:bodyPr/>
          <a:lstStyle/>
          <a:p>
            <a:r>
              <a:rPr lang="en-US" sz="4800" dirty="0">
                <a:solidFill>
                  <a:srgbClr val="001C7A"/>
                </a:solidFill>
                <a:latin typeface="+mn-lt"/>
              </a:rPr>
              <a:t>Product Standards</a:t>
            </a:r>
          </a:p>
        </p:txBody>
      </p:sp>
      <p:sp>
        <p:nvSpPr>
          <p:cNvPr id="6" name="Text Box 3">
            <a:extLst>
              <a:ext uri="{FF2B5EF4-FFF2-40B4-BE49-F238E27FC236}">
                <a16:creationId xmlns:a16="http://schemas.microsoft.com/office/drawing/2014/main" id="{C8C208BB-6721-4B17-AFA5-419E6AE76057}"/>
              </a:ext>
            </a:extLst>
          </p:cNvPr>
          <p:cNvSpPr txBox="1">
            <a:spLocks noChangeArrowheads="1"/>
          </p:cNvSpPr>
          <p:nvPr/>
        </p:nvSpPr>
        <p:spPr bwMode="auto">
          <a:xfrm>
            <a:off x="1093324" y="956441"/>
            <a:ext cx="983904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eaLnBrk="0" hangingPunct="0">
              <a:defRPr sz="2800" b="1">
                <a:solidFill>
                  <a:schemeClr val="accent2"/>
                </a:solidFill>
                <a:latin typeface="Arial" charset="0"/>
              </a:defRPr>
            </a:lvl1pPr>
            <a:lvl2pPr marL="742950" indent="-285750" eaLnBrk="0" hangingPunct="0">
              <a:defRPr sz="2800" b="1">
                <a:solidFill>
                  <a:schemeClr val="accent2"/>
                </a:solidFill>
                <a:latin typeface="Arial" charset="0"/>
              </a:defRPr>
            </a:lvl2pPr>
            <a:lvl3pPr marL="1143000" indent="-228600" eaLnBrk="0" hangingPunct="0">
              <a:defRPr sz="2800" b="1">
                <a:solidFill>
                  <a:schemeClr val="accent2"/>
                </a:solidFill>
                <a:latin typeface="Arial" charset="0"/>
              </a:defRPr>
            </a:lvl3pPr>
            <a:lvl4pPr marL="1600200" indent="-228600" eaLnBrk="0" hangingPunct="0">
              <a:defRPr sz="2800" b="1">
                <a:solidFill>
                  <a:schemeClr val="accent2"/>
                </a:solidFill>
                <a:latin typeface="Arial" charset="0"/>
              </a:defRPr>
            </a:lvl4pPr>
            <a:lvl5pPr marL="2057400" indent="-228600" eaLnBrk="0" hangingPunct="0">
              <a:defRPr sz="2800" b="1">
                <a:solidFill>
                  <a:schemeClr val="accent2"/>
                </a:solidFill>
                <a:latin typeface="Arial" charset="0"/>
              </a:defRPr>
            </a:lvl5pPr>
            <a:lvl6pPr marL="2514600" indent="-228600" eaLnBrk="0" fontAlgn="base" hangingPunct="0">
              <a:lnSpc>
                <a:spcPct val="80000"/>
              </a:lnSpc>
              <a:spcBef>
                <a:spcPct val="20000"/>
              </a:spcBef>
              <a:spcAft>
                <a:spcPct val="0"/>
              </a:spcAft>
              <a:defRPr sz="2800" b="1">
                <a:solidFill>
                  <a:schemeClr val="accent2"/>
                </a:solidFill>
                <a:latin typeface="Arial" charset="0"/>
              </a:defRPr>
            </a:lvl6pPr>
            <a:lvl7pPr marL="2971800" indent="-228600" eaLnBrk="0" fontAlgn="base" hangingPunct="0">
              <a:lnSpc>
                <a:spcPct val="80000"/>
              </a:lnSpc>
              <a:spcBef>
                <a:spcPct val="20000"/>
              </a:spcBef>
              <a:spcAft>
                <a:spcPct val="0"/>
              </a:spcAft>
              <a:defRPr sz="2800" b="1">
                <a:solidFill>
                  <a:schemeClr val="accent2"/>
                </a:solidFill>
                <a:latin typeface="Arial" charset="0"/>
              </a:defRPr>
            </a:lvl7pPr>
            <a:lvl8pPr marL="3429000" indent="-228600" eaLnBrk="0" fontAlgn="base" hangingPunct="0">
              <a:lnSpc>
                <a:spcPct val="80000"/>
              </a:lnSpc>
              <a:spcBef>
                <a:spcPct val="20000"/>
              </a:spcBef>
              <a:spcAft>
                <a:spcPct val="0"/>
              </a:spcAft>
              <a:defRPr sz="2800" b="1">
                <a:solidFill>
                  <a:schemeClr val="accent2"/>
                </a:solidFill>
                <a:latin typeface="Arial" charset="0"/>
              </a:defRPr>
            </a:lvl8pPr>
            <a:lvl9pPr marL="3886200" indent="-228600" eaLnBrk="0" fontAlgn="base" hangingPunct="0">
              <a:lnSpc>
                <a:spcPct val="80000"/>
              </a:lnSpc>
              <a:spcBef>
                <a:spcPct val="20000"/>
              </a:spcBef>
              <a:spcAft>
                <a:spcPct val="0"/>
              </a:spcAft>
              <a:defRPr sz="2800" b="1">
                <a:solidFill>
                  <a:schemeClr val="accent2"/>
                </a:solidFill>
                <a:latin typeface="Arial" charset="0"/>
              </a:defRPr>
            </a:lvl9pPr>
          </a:lstStyle>
          <a:p>
            <a:pPr eaLnBrk="1" hangingPunct="1">
              <a:lnSpc>
                <a:spcPct val="100000"/>
              </a:lnSpc>
              <a:spcBef>
                <a:spcPct val="0"/>
              </a:spcBef>
            </a:pPr>
            <a:r>
              <a:rPr lang="en-US" altLang="en-US" b="0" dirty="0">
                <a:solidFill>
                  <a:srgbClr val="001C7A"/>
                </a:solidFill>
                <a:latin typeface="+mn-lt"/>
              </a:rPr>
              <a:t>Through rulemaking, the Tobacco Control </a:t>
            </a:r>
            <a:r>
              <a:rPr lang="en-US" altLang="en-US" b="0" dirty="0" smtClean="0">
                <a:solidFill>
                  <a:srgbClr val="001C7A"/>
                </a:solidFill>
                <a:latin typeface="+mn-lt"/>
              </a:rPr>
              <a:t>Act allows </a:t>
            </a:r>
            <a:r>
              <a:rPr lang="en-US" altLang="en-US" b="0" dirty="0">
                <a:solidFill>
                  <a:srgbClr val="001C7A"/>
                </a:solidFill>
                <a:latin typeface="+mn-lt"/>
              </a:rPr>
              <a:t>adoption of “…tobacco product standards</a:t>
            </a:r>
            <a:r>
              <a:rPr lang="en-US" altLang="en-US" b="0" dirty="0" smtClean="0">
                <a:solidFill>
                  <a:srgbClr val="001C7A"/>
                </a:solidFill>
                <a:latin typeface="+mn-lt"/>
              </a:rPr>
              <a:t>… appropriate </a:t>
            </a:r>
            <a:r>
              <a:rPr lang="en-US" altLang="en-US" b="0" dirty="0">
                <a:solidFill>
                  <a:srgbClr val="001C7A"/>
                </a:solidFill>
                <a:latin typeface="+mn-lt"/>
              </a:rPr>
              <a:t>for the protection of public health.” Sec 907.</a:t>
            </a:r>
          </a:p>
        </p:txBody>
      </p:sp>
      <p:sp>
        <p:nvSpPr>
          <p:cNvPr id="7" name="Text Box 5">
            <a:extLst>
              <a:ext uri="{FF2B5EF4-FFF2-40B4-BE49-F238E27FC236}">
                <a16:creationId xmlns:a16="http://schemas.microsoft.com/office/drawing/2014/main" id="{206D2179-A247-4399-8F1B-D2B99EE8E2B7}"/>
              </a:ext>
            </a:extLst>
          </p:cNvPr>
          <p:cNvSpPr txBox="1">
            <a:spLocks noChangeArrowheads="1"/>
          </p:cNvSpPr>
          <p:nvPr/>
        </p:nvSpPr>
        <p:spPr bwMode="auto">
          <a:xfrm>
            <a:off x="420414" y="2282891"/>
            <a:ext cx="97633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800" b="1">
                <a:solidFill>
                  <a:schemeClr val="accent2"/>
                </a:solidFill>
                <a:latin typeface="Arial" charset="0"/>
              </a:defRPr>
            </a:lvl1pPr>
            <a:lvl2pPr marL="742950" indent="-285750" eaLnBrk="0" hangingPunct="0">
              <a:defRPr sz="2800" b="1">
                <a:solidFill>
                  <a:schemeClr val="accent2"/>
                </a:solidFill>
                <a:latin typeface="Arial" charset="0"/>
              </a:defRPr>
            </a:lvl2pPr>
            <a:lvl3pPr marL="1143000" indent="-228600" eaLnBrk="0" hangingPunct="0">
              <a:defRPr sz="2800" b="1">
                <a:solidFill>
                  <a:schemeClr val="accent2"/>
                </a:solidFill>
                <a:latin typeface="Arial" charset="0"/>
              </a:defRPr>
            </a:lvl3pPr>
            <a:lvl4pPr marL="1600200" indent="-228600" eaLnBrk="0" hangingPunct="0">
              <a:defRPr sz="2800" b="1">
                <a:solidFill>
                  <a:schemeClr val="accent2"/>
                </a:solidFill>
                <a:latin typeface="Arial" charset="0"/>
              </a:defRPr>
            </a:lvl4pPr>
            <a:lvl5pPr marL="2057400" indent="-228600" eaLnBrk="0" hangingPunct="0">
              <a:defRPr sz="2800" b="1">
                <a:solidFill>
                  <a:schemeClr val="accent2"/>
                </a:solidFill>
                <a:latin typeface="Arial" charset="0"/>
              </a:defRPr>
            </a:lvl5pPr>
            <a:lvl6pPr marL="2514600" indent="-228600" eaLnBrk="0" fontAlgn="base" hangingPunct="0">
              <a:lnSpc>
                <a:spcPct val="80000"/>
              </a:lnSpc>
              <a:spcBef>
                <a:spcPct val="20000"/>
              </a:spcBef>
              <a:spcAft>
                <a:spcPct val="0"/>
              </a:spcAft>
              <a:defRPr sz="2800" b="1">
                <a:solidFill>
                  <a:schemeClr val="accent2"/>
                </a:solidFill>
                <a:latin typeface="Arial" charset="0"/>
              </a:defRPr>
            </a:lvl6pPr>
            <a:lvl7pPr marL="2971800" indent="-228600" eaLnBrk="0" fontAlgn="base" hangingPunct="0">
              <a:lnSpc>
                <a:spcPct val="80000"/>
              </a:lnSpc>
              <a:spcBef>
                <a:spcPct val="20000"/>
              </a:spcBef>
              <a:spcAft>
                <a:spcPct val="0"/>
              </a:spcAft>
              <a:defRPr sz="2800" b="1">
                <a:solidFill>
                  <a:schemeClr val="accent2"/>
                </a:solidFill>
                <a:latin typeface="Arial" charset="0"/>
              </a:defRPr>
            </a:lvl7pPr>
            <a:lvl8pPr marL="3429000" indent="-228600" eaLnBrk="0" fontAlgn="base" hangingPunct="0">
              <a:lnSpc>
                <a:spcPct val="80000"/>
              </a:lnSpc>
              <a:spcBef>
                <a:spcPct val="20000"/>
              </a:spcBef>
              <a:spcAft>
                <a:spcPct val="0"/>
              </a:spcAft>
              <a:defRPr sz="2800" b="1">
                <a:solidFill>
                  <a:schemeClr val="accent2"/>
                </a:solidFill>
                <a:latin typeface="Arial" charset="0"/>
              </a:defRPr>
            </a:lvl8pPr>
            <a:lvl9pPr marL="3886200" indent="-228600" eaLnBrk="0" fontAlgn="base" hangingPunct="0">
              <a:lnSpc>
                <a:spcPct val="80000"/>
              </a:lnSpc>
              <a:spcBef>
                <a:spcPct val="20000"/>
              </a:spcBef>
              <a:spcAft>
                <a:spcPct val="0"/>
              </a:spcAft>
              <a:defRPr sz="2800" b="1">
                <a:solidFill>
                  <a:schemeClr val="accent2"/>
                </a:solidFill>
                <a:latin typeface="Arial" charset="0"/>
              </a:defRPr>
            </a:lvl9pPr>
          </a:lstStyle>
          <a:p>
            <a:pPr eaLnBrk="1" hangingPunct="1">
              <a:lnSpc>
                <a:spcPct val="100000"/>
              </a:lnSpc>
              <a:spcBef>
                <a:spcPct val="0"/>
              </a:spcBef>
              <a:buFontTx/>
              <a:buChar char="•"/>
            </a:pPr>
            <a:r>
              <a:rPr lang="en-US" altLang="en-US" sz="2400" b="0" dirty="0">
                <a:solidFill>
                  <a:srgbClr val="001C7A"/>
                </a:solidFill>
                <a:latin typeface="+mn-lt"/>
              </a:rPr>
              <a:t>Nicotine yields</a:t>
            </a:r>
          </a:p>
          <a:p>
            <a:pPr eaLnBrk="1" hangingPunct="1">
              <a:lnSpc>
                <a:spcPct val="100000"/>
              </a:lnSpc>
              <a:spcBef>
                <a:spcPct val="0"/>
              </a:spcBef>
              <a:buFontTx/>
              <a:buChar char="•"/>
            </a:pPr>
            <a:r>
              <a:rPr lang="en-US" altLang="en-US" sz="2400" b="0" dirty="0">
                <a:solidFill>
                  <a:srgbClr val="001C7A"/>
                </a:solidFill>
                <a:latin typeface="+mn-lt"/>
              </a:rPr>
              <a:t>Reduction or elimination of constituents, including smoke constituents</a:t>
            </a:r>
          </a:p>
          <a:p>
            <a:pPr eaLnBrk="1" hangingPunct="1">
              <a:lnSpc>
                <a:spcPct val="100000"/>
              </a:lnSpc>
              <a:spcBef>
                <a:spcPct val="0"/>
              </a:spcBef>
              <a:buFontTx/>
              <a:buChar char="•"/>
            </a:pPr>
            <a:r>
              <a:rPr lang="en-US" altLang="en-US" sz="2400" b="0" dirty="0">
                <a:solidFill>
                  <a:srgbClr val="001C7A"/>
                </a:solidFill>
                <a:latin typeface="+mn-lt"/>
              </a:rPr>
              <a:t>Construction, components, ingredients, additives, constituents, and properties of the tobacco product</a:t>
            </a:r>
          </a:p>
          <a:p>
            <a:pPr eaLnBrk="1" hangingPunct="1">
              <a:lnSpc>
                <a:spcPct val="100000"/>
              </a:lnSpc>
              <a:spcBef>
                <a:spcPct val="0"/>
              </a:spcBef>
              <a:buFontTx/>
              <a:buChar char="•"/>
            </a:pPr>
            <a:r>
              <a:rPr lang="en-US" altLang="en-US" sz="2400" b="0" dirty="0">
                <a:solidFill>
                  <a:srgbClr val="001C7A"/>
                </a:solidFill>
                <a:latin typeface="+mn-lt"/>
              </a:rPr>
              <a:t>Provisions for testing or measuring product characteristics</a:t>
            </a:r>
          </a:p>
          <a:p>
            <a:pPr eaLnBrk="1" hangingPunct="1">
              <a:lnSpc>
                <a:spcPct val="100000"/>
              </a:lnSpc>
              <a:spcBef>
                <a:spcPct val="0"/>
              </a:spcBef>
              <a:buFontTx/>
              <a:buChar char="•"/>
            </a:pPr>
            <a:r>
              <a:rPr lang="en-US" altLang="en-US" sz="2400" b="0" dirty="0">
                <a:solidFill>
                  <a:srgbClr val="001C7A"/>
                </a:solidFill>
                <a:latin typeface="+mn-lt"/>
              </a:rPr>
              <a:t>Restrictions on sale and distribution</a:t>
            </a:r>
          </a:p>
          <a:p>
            <a:pPr eaLnBrk="1" hangingPunct="1">
              <a:lnSpc>
                <a:spcPct val="100000"/>
              </a:lnSpc>
              <a:spcBef>
                <a:spcPct val="0"/>
              </a:spcBef>
              <a:buFontTx/>
              <a:buChar char="•"/>
            </a:pPr>
            <a:r>
              <a:rPr lang="en-US" altLang="en-US" sz="2400" b="0" dirty="0">
                <a:solidFill>
                  <a:srgbClr val="001C7A"/>
                </a:solidFill>
                <a:latin typeface="+mn-lt"/>
              </a:rPr>
              <a:t>Form and content of labeling for the proper use of the tobacco product</a:t>
            </a:r>
          </a:p>
        </p:txBody>
      </p:sp>
      <p:sp>
        <p:nvSpPr>
          <p:cNvPr id="3" name="TextBox 2">
            <a:extLst>
              <a:ext uri="{FF2B5EF4-FFF2-40B4-BE49-F238E27FC236}">
                <a16:creationId xmlns:a16="http://schemas.microsoft.com/office/drawing/2014/main" id="{8C43145A-301F-4BDD-884C-F7C13E35B2D3}"/>
              </a:ext>
            </a:extLst>
          </p:cNvPr>
          <p:cNvSpPr txBox="1"/>
          <p:nvPr/>
        </p:nvSpPr>
        <p:spPr>
          <a:xfrm>
            <a:off x="346844" y="6307974"/>
            <a:ext cx="6011915" cy="276999"/>
          </a:xfrm>
          <a:prstGeom prst="rect">
            <a:avLst/>
          </a:prstGeom>
          <a:noFill/>
        </p:spPr>
        <p:txBody>
          <a:bodyPr wrap="square" rtlCol="0">
            <a:spAutoFit/>
          </a:bodyPr>
          <a:lstStyle/>
          <a:p>
            <a:r>
              <a:rPr lang="en-US" sz="1200" dirty="0">
                <a:solidFill>
                  <a:srgbClr val="000099"/>
                </a:solidFill>
                <a:hlinkClick r:id="rId3"/>
              </a:rPr>
              <a:t>https://</a:t>
            </a:r>
            <a:r>
              <a:rPr lang="en-US" sz="1200" dirty="0" smtClean="0">
                <a:solidFill>
                  <a:srgbClr val="000099"/>
                </a:solidFill>
                <a:hlinkClick r:id="rId3"/>
              </a:rPr>
              <a:t>www.gpo.gov/fdsys/pkg/BILLS-111hr1256enr/</a:t>
            </a:r>
            <a:r>
              <a:rPr lang="en-US" sz="1200" dirty="0" smtClean="0">
                <a:solidFill>
                  <a:srgbClr val="000099"/>
                </a:solidFill>
              </a:rPr>
              <a:t>pdf/BILLS-111hr1256enr.pdf</a:t>
            </a:r>
            <a:endParaRPr lang="en-US" sz="1200" dirty="0">
              <a:solidFill>
                <a:srgbClr val="000099"/>
              </a:solidFill>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26</a:t>
            </a:fld>
            <a:endParaRPr lang="en-US"/>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3">
            <a:extLst>
              <a:ext uri="{FF2B5EF4-FFF2-40B4-BE49-F238E27FC236}">
                <a16:creationId xmlns:a16="http://schemas.microsoft.com/office/drawing/2014/main" id="{15F12A05-5100-4853-B327-4034888EDF80}"/>
              </a:ext>
            </a:extLst>
          </p:cNvPr>
          <p:cNvSpPr txBox="1">
            <a:spLocks noChangeArrowheads="1"/>
          </p:cNvSpPr>
          <p:nvPr/>
        </p:nvSpPr>
        <p:spPr bwMode="auto">
          <a:xfrm>
            <a:off x="641131" y="5157207"/>
            <a:ext cx="101004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eaLnBrk="0" hangingPunct="0">
              <a:defRPr sz="2800" b="1">
                <a:solidFill>
                  <a:schemeClr val="accent2"/>
                </a:solidFill>
                <a:latin typeface="Arial" charset="0"/>
              </a:defRPr>
            </a:lvl1pPr>
            <a:lvl2pPr marL="742950" indent="-285750" eaLnBrk="0" hangingPunct="0">
              <a:defRPr sz="2800" b="1">
                <a:solidFill>
                  <a:schemeClr val="accent2"/>
                </a:solidFill>
                <a:latin typeface="Arial" charset="0"/>
              </a:defRPr>
            </a:lvl2pPr>
            <a:lvl3pPr marL="1143000" indent="-228600" eaLnBrk="0" hangingPunct="0">
              <a:defRPr sz="2800" b="1">
                <a:solidFill>
                  <a:schemeClr val="accent2"/>
                </a:solidFill>
                <a:latin typeface="Arial" charset="0"/>
              </a:defRPr>
            </a:lvl3pPr>
            <a:lvl4pPr marL="1600200" indent="-228600" eaLnBrk="0" hangingPunct="0">
              <a:defRPr sz="2800" b="1">
                <a:solidFill>
                  <a:schemeClr val="accent2"/>
                </a:solidFill>
                <a:latin typeface="Arial" charset="0"/>
              </a:defRPr>
            </a:lvl4pPr>
            <a:lvl5pPr marL="2057400" indent="-228600" eaLnBrk="0" hangingPunct="0">
              <a:defRPr sz="2800" b="1">
                <a:solidFill>
                  <a:schemeClr val="accent2"/>
                </a:solidFill>
                <a:latin typeface="Arial" charset="0"/>
              </a:defRPr>
            </a:lvl5pPr>
            <a:lvl6pPr marL="2514600" indent="-228600" eaLnBrk="0" fontAlgn="base" hangingPunct="0">
              <a:lnSpc>
                <a:spcPct val="80000"/>
              </a:lnSpc>
              <a:spcBef>
                <a:spcPct val="20000"/>
              </a:spcBef>
              <a:spcAft>
                <a:spcPct val="0"/>
              </a:spcAft>
              <a:defRPr sz="2800" b="1">
                <a:solidFill>
                  <a:schemeClr val="accent2"/>
                </a:solidFill>
                <a:latin typeface="Arial" charset="0"/>
              </a:defRPr>
            </a:lvl6pPr>
            <a:lvl7pPr marL="2971800" indent="-228600" eaLnBrk="0" fontAlgn="base" hangingPunct="0">
              <a:lnSpc>
                <a:spcPct val="80000"/>
              </a:lnSpc>
              <a:spcBef>
                <a:spcPct val="20000"/>
              </a:spcBef>
              <a:spcAft>
                <a:spcPct val="0"/>
              </a:spcAft>
              <a:defRPr sz="2800" b="1">
                <a:solidFill>
                  <a:schemeClr val="accent2"/>
                </a:solidFill>
                <a:latin typeface="Arial" charset="0"/>
              </a:defRPr>
            </a:lvl7pPr>
            <a:lvl8pPr marL="3429000" indent="-228600" eaLnBrk="0" fontAlgn="base" hangingPunct="0">
              <a:lnSpc>
                <a:spcPct val="80000"/>
              </a:lnSpc>
              <a:spcBef>
                <a:spcPct val="20000"/>
              </a:spcBef>
              <a:spcAft>
                <a:spcPct val="0"/>
              </a:spcAft>
              <a:defRPr sz="2800" b="1">
                <a:solidFill>
                  <a:schemeClr val="accent2"/>
                </a:solidFill>
                <a:latin typeface="Arial" charset="0"/>
              </a:defRPr>
            </a:lvl8pPr>
            <a:lvl9pPr marL="3886200" indent="-228600" eaLnBrk="0" fontAlgn="base" hangingPunct="0">
              <a:lnSpc>
                <a:spcPct val="80000"/>
              </a:lnSpc>
              <a:spcBef>
                <a:spcPct val="20000"/>
              </a:spcBef>
              <a:spcAft>
                <a:spcPct val="0"/>
              </a:spcAft>
              <a:defRPr sz="2800" b="1">
                <a:solidFill>
                  <a:schemeClr val="accent2"/>
                </a:solidFill>
                <a:latin typeface="Arial" charset="0"/>
              </a:defRPr>
            </a:lvl9pPr>
          </a:lstStyle>
          <a:p>
            <a:pPr eaLnBrk="1" hangingPunct="1">
              <a:lnSpc>
                <a:spcPct val="100000"/>
              </a:lnSpc>
              <a:spcBef>
                <a:spcPct val="0"/>
              </a:spcBef>
            </a:pPr>
            <a:r>
              <a:rPr lang="en-US" altLang="en-US" sz="2400" b="0" u="sng" dirty="0" smtClean="0">
                <a:solidFill>
                  <a:srgbClr val="001C7A"/>
                </a:solidFill>
                <a:latin typeface="+mn-lt"/>
              </a:rPr>
              <a:t>The evidentiary burden for product standards rests on FDA</a:t>
            </a:r>
            <a:endParaRPr lang="en-US" altLang="en-US" sz="2400" b="0" u="sng" dirty="0">
              <a:solidFill>
                <a:srgbClr val="001C7A"/>
              </a:solidFill>
              <a:latin typeface="+mn-lt"/>
            </a:endParaRPr>
          </a:p>
        </p:txBody>
      </p:sp>
    </p:spTree>
    <p:extLst>
      <p:ext uri="{BB962C8B-B14F-4D97-AF65-F5344CB8AC3E}">
        <p14:creationId xmlns:p14="http://schemas.microsoft.com/office/powerpoint/2010/main" val="394241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625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234169" y="229137"/>
            <a:ext cx="7620000" cy="1143000"/>
          </a:xfrm>
        </p:spPr>
        <p:txBody>
          <a:bodyPr/>
          <a:lstStyle/>
          <a:p>
            <a:r>
              <a:rPr lang="en-US" dirty="0">
                <a:solidFill>
                  <a:srgbClr val="001C7A"/>
                </a:solidFill>
                <a:latin typeface="+mn-lt"/>
              </a:rPr>
              <a:t>Product Standards</a:t>
            </a:r>
          </a:p>
        </p:txBody>
      </p:sp>
      <p:sp>
        <p:nvSpPr>
          <p:cNvPr id="8" name="Text Box 3">
            <a:extLst>
              <a:ext uri="{FF2B5EF4-FFF2-40B4-BE49-F238E27FC236}">
                <a16:creationId xmlns:a16="http://schemas.microsoft.com/office/drawing/2014/main" id="{15F12A05-5100-4853-B327-4034888EDF80}"/>
              </a:ext>
            </a:extLst>
          </p:cNvPr>
          <p:cNvSpPr txBox="1">
            <a:spLocks noChangeArrowheads="1"/>
          </p:cNvSpPr>
          <p:nvPr/>
        </p:nvSpPr>
        <p:spPr bwMode="auto">
          <a:xfrm>
            <a:off x="788887" y="1413409"/>
            <a:ext cx="73395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eaLnBrk="0" hangingPunct="0">
              <a:defRPr sz="2800" b="1">
                <a:solidFill>
                  <a:schemeClr val="accent2"/>
                </a:solidFill>
                <a:latin typeface="Arial" charset="0"/>
              </a:defRPr>
            </a:lvl1pPr>
            <a:lvl2pPr marL="742950" indent="-285750" eaLnBrk="0" hangingPunct="0">
              <a:defRPr sz="2800" b="1">
                <a:solidFill>
                  <a:schemeClr val="accent2"/>
                </a:solidFill>
                <a:latin typeface="Arial" charset="0"/>
              </a:defRPr>
            </a:lvl2pPr>
            <a:lvl3pPr marL="1143000" indent="-228600" eaLnBrk="0" hangingPunct="0">
              <a:defRPr sz="2800" b="1">
                <a:solidFill>
                  <a:schemeClr val="accent2"/>
                </a:solidFill>
                <a:latin typeface="Arial" charset="0"/>
              </a:defRPr>
            </a:lvl3pPr>
            <a:lvl4pPr marL="1600200" indent="-228600" eaLnBrk="0" hangingPunct="0">
              <a:defRPr sz="2800" b="1">
                <a:solidFill>
                  <a:schemeClr val="accent2"/>
                </a:solidFill>
                <a:latin typeface="Arial" charset="0"/>
              </a:defRPr>
            </a:lvl4pPr>
            <a:lvl5pPr marL="2057400" indent="-228600" eaLnBrk="0" hangingPunct="0">
              <a:defRPr sz="2800" b="1">
                <a:solidFill>
                  <a:schemeClr val="accent2"/>
                </a:solidFill>
                <a:latin typeface="Arial" charset="0"/>
              </a:defRPr>
            </a:lvl5pPr>
            <a:lvl6pPr marL="2514600" indent="-228600" eaLnBrk="0" fontAlgn="base" hangingPunct="0">
              <a:lnSpc>
                <a:spcPct val="80000"/>
              </a:lnSpc>
              <a:spcBef>
                <a:spcPct val="20000"/>
              </a:spcBef>
              <a:spcAft>
                <a:spcPct val="0"/>
              </a:spcAft>
              <a:defRPr sz="2800" b="1">
                <a:solidFill>
                  <a:schemeClr val="accent2"/>
                </a:solidFill>
                <a:latin typeface="Arial" charset="0"/>
              </a:defRPr>
            </a:lvl6pPr>
            <a:lvl7pPr marL="2971800" indent="-228600" eaLnBrk="0" fontAlgn="base" hangingPunct="0">
              <a:lnSpc>
                <a:spcPct val="80000"/>
              </a:lnSpc>
              <a:spcBef>
                <a:spcPct val="20000"/>
              </a:spcBef>
              <a:spcAft>
                <a:spcPct val="0"/>
              </a:spcAft>
              <a:defRPr sz="2800" b="1">
                <a:solidFill>
                  <a:schemeClr val="accent2"/>
                </a:solidFill>
                <a:latin typeface="Arial" charset="0"/>
              </a:defRPr>
            </a:lvl7pPr>
            <a:lvl8pPr marL="3429000" indent="-228600" eaLnBrk="0" fontAlgn="base" hangingPunct="0">
              <a:lnSpc>
                <a:spcPct val="80000"/>
              </a:lnSpc>
              <a:spcBef>
                <a:spcPct val="20000"/>
              </a:spcBef>
              <a:spcAft>
                <a:spcPct val="0"/>
              </a:spcAft>
              <a:defRPr sz="2800" b="1">
                <a:solidFill>
                  <a:schemeClr val="accent2"/>
                </a:solidFill>
                <a:latin typeface="Arial" charset="0"/>
              </a:defRPr>
            </a:lvl8pPr>
            <a:lvl9pPr marL="3886200" indent="-228600" eaLnBrk="0" fontAlgn="base" hangingPunct="0">
              <a:lnSpc>
                <a:spcPct val="80000"/>
              </a:lnSpc>
              <a:spcBef>
                <a:spcPct val="20000"/>
              </a:spcBef>
              <a:spcAft>
                <a:spcPct val="0"/>
              </a:spcAft>
              <a:defRPr sz="2800" b="1">
                <a:solidFill>
                  <a:schemeClr val="accent2"/>
                </a:solidFill>
                <a:latin typeface="Arial" charset="0"/>
              </a:defRPr>
            </a:lvl9pPr>
          </a:lstStyle>
          <a:p>
            <a:pPr eaLnBrk="1" hangingPunct="1">
              <a:lnSpc>
                <a:spcPct val="100000"/>
              </a:lnSpc>
              <a:spcBef>
                <a:spcPct val="0"/>
              </a:spcBef>
            </a:pPr>
            <a:r>
              <a:rPr lang="en-US" altLang="en-US" sz="2400" b="0" dirty="0">
                <a:solidFill>
                  <a:srgbClr val="001C7A"/>
                </a:solidFill>
                <a:latin typeface="+mn-lt"/>
              </a:rPr>
              <a:t>Product standards cannot do the following:</a:t>
            </a:r>
          </a:p>
        </p:txBody>
      </p:sp>
      <p:sp>
        <p:nvSpPr>
          <p:cNvPr id="3" name="TextBox 2">
            <a:extLst>
              <a:ext uri="{FF2B5EF4-FFF2-40B4-BE49-F238E27FC236}">
                <a16:creationId xmlns:a16="http://schemas.microsoft.com/office/drawing/2014/main" id="{8C43145A-301F-4BDD-884C-F7C13E35B2D3}"/>
              </a:ext>
            </a:extLst>
          </p:cNvPr>
          <p:cNvSpPr txBox="1"/>
          <p:nvPr/>
        </p:nvSpPr>
        <p:spPr>
          <a:xfrm>
            <a:off x="234169" y="6286500"/>
            <a:ext cx="6571876" cy="307777"/>
          </a:xfrm>
          <a:prstGeom prst="rect">
            <a:avLst/>
          </a:prstGeom>
          <a:noFill/>
        </p:spPr>
        <p:txBody>
          <a:bodyPr wrap="square" rtlCol="0">
            <a:spAutoFit/>
          </a:bodyPr>
          <a:lstStyle/>
          <a:p>
            <a:r>
              <a:rPr lang="en-US" sz="1400" dirty="0">
                <a:solidFill>
                  <a:srgbClr val="000099"/>
                </a:solidFill>
                <a:hlinkClick r:id="rId4"/>
              </a:rPr>
              <a:t>https://</a:t>
            </a:r>
            <a:r>
              <a:rPr lang="en-US" sz="1400" dirty="0" smtClean="0">
                <a:solidFill>
                  <a:srgbClr val="000099"/>
                </a:solidFill>
                <a:hlinkClick r:id="rId4"/>
              </a:rPr>
              <a:t>www.gpo.gov/fdsys/pkg/BILLS-111hr1256enr/</a:t>
            </a:r>
            <a:r>
              <a:rPr lang="en-US" sz="1400" dirty="0" smtClean="0">
                <a:solidFill>
                  <a:srgbClr val="000099"/>
                </a:solidFill>
              </a:rPr>
              <a:t>pdf/BILLS-111hr1256enr.pdf</a:t>
            </a:r>
            <a:endParaRPr lang="en-US" sz="1400" dirty="0">
              <a:solidFill>
                <a:srgbClr val="000099"/>
              </a:solidFill>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27</a:t>
            </a:fld>
            <a:endParaRPr lang="en-US"/>
          </a:p>
        </p:txBody>
      </p:sp>
      <p:pic>
        <p:nvPicPr>
          <p:cNvPr id="5" name="Picture 4"/>
          <p:cNvPicPr>
            <a:picLocks noChangeAspect="1"/>
          </p:cNvPicPr>
          <p:nvPr/>
        </p:nvPicPr>
        <p:blipFill>
          <a:blip r:embed="rId5"/>
          <a:stretch>
            <a:fillRect/>
          </a:stretch>
        </p:blipFill>
        <p:spPr>
          <a:xfrm>
            <a:off x="788887" y="2298258"/>
            <a:ext cx="9300686" cy="3029493"/>
          </a:xfrm>
          <a:prstGeom prst="rect">
            <a:avLst/>
          </a:prstGeom>
        </p:spPr>
      </p:pic>
    </p:spTree>
    <p:extLst>
      <p:ext uri="{BB962C8B-B14F-4D97-AF65-F5344CB8AC3E}">
        <p14:creationId xmlns:p14="http://schemas.microsoft.com/office/powerpoint/2010/main" val="145087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ubtitle 2"/>
          <p:cNvSpPr txBox="1">
            <a:spLocks/>
          </p:cNvSpPr>
          <p:nvPr/>
        </p:nvSpPr>
        <p:spPr bwMode="auto">
          <a:xfrm>
            <a:off x="1905000" y="821122"/>
            <a:ext cx="8077200" cy="4229099"/>
          </a:xfrm>
          <a:prstGeom prst="rect">
            <a:avLst/>
          </a:prstGeom>
          <a:noFill/>
          <a:ln w="9525">
            <a:noFill/>
            <a:miter lim="800000"/>
            <a:headEnd/>
            <a:tailEnd/>
          </a:ln>
        </p:spPr>
        <p:txBody>
          <a:bodyPr>
            <a:prstTxWarp prst="textNoShape">
              <a:avLst/>
            </a:prstTxWarp>
          </a:bodyPr>
          <a:lstStyle/>
          <a:p>
            <a:pPr>
              <a:spcBef>
                <a:spcPct val="20000"/>
              </a:spcBef>
              <a:buFont typeface="Arial" pitchFamily="-72" charset="0"/>
              <a:buNone/>
            </a:pPr>
            <a:endParaRPr lang="en-US" sz="3200">
              <a:latin typeface="Calibri" pitchFamily="-72" charset="0"/>
            </a:endParaRPr>
          </a:p>
        </p:txBody>
      </p:sp>
      <p:sp>
        <p:nvSpPr>
          <p:cNvPr id="4" name="Title 3"/>
          <p:cNvSpPr>
            <a:spLocks noGrp="1"/>
          </p:cNvSpPr>
          <p:nvPr>
            <p:ph type="title"/>
          </p:nvPr>
        </p:nvSpPr>
        <p:spPr>
          <a:xfrm>
            <a:off x="391391" y="308092"/>
            <a:ext cx="10160000" cy="1143000"/>
          </a:xfrm>
        </p:spPr>
        <p:txBody>
          <a:bodyPr/>
          <a:lstStyle/>
          <a:p>
            <a:r>
              <a:rPr lang="en-US" altLang="en-US" sz="4000" dirty="0">
                <a:solidFill>
                  <a:srgbClr val="001C7A"/>
                </a:solidFill>
                <a:latin typeface="+mn-lt"/>
              </a:rPr>
              <a:t>Product Standards – Decision Points</a:t>
            </a:r>
            <a:endParaRPr lang="en-US" sz="4000" dirty="0">
              <a:solidFill>
                <a:srgbClr val="001C7A"/>
              </a:solidFill>
              <a:latin typeface="+mn-lt"/>
              <a:cs typeface="Calibri" panose="020F0502020204030204" pitchFamily="34" charset="0"/>
            </a:endParaRPr>
          </a:p>
        </p:txBody>
      </p:sp>
      <p:sp>
        <p:nvSpPr>
          <p:cNvPr id="5" name="Content Placeholder 4"/>
          <p:cNvSpPr>
            <a:spLocks noGrp="1"/>
          </p:cNvSpPr>
          <p:nvPr>
            <p:ph idx="1"/>
          </p:nvPr>
        </p:nvSpPr>
        <p:spPr>
          <a:xfrm>
            <a:off x="727364" y="1301290"/>
            <a:ext cx="10042236" cy="4891280"/>
          </a:xfrm>
        </p:spPr>
        <p:txBody>
          <a:bodyPr>
            <a:normAutofit/>
          </a:bodyPr>
          <a:lstStyle/>
          <a:p>
            <a:pPr marL="114300" indent="0">
              <a:spcBef>
                <a:spcPct val="0"/>
              </a:spcBef>
              <a:buNone/>
            </a:pPr>
            <a:r>
              <a:rPr lang="en-US" altLang="en-US" sz="2400" dirty="0" smtClean="0">
                <a:latin typeface="+mn-lt"/>
              </a:rPr>
              <a:t>  </a:t>
            </a:r>
            <a:endParaRPr lang="en-US" altLang="en-US" sz="2400" dirty="0">
              <a:latin typeface="+mn-lt"/>
            </a:endParaRPr>
          </a:p>
          <a:p>
            <a:pPr>
              <a:spcBef>
                <a:spcPct val="0"/>
              </a:spcBef>
            </a:pPr>
            <a:r>
              <a:rPr lang="en-US" altLang="en-US" sz="2400" dirty="0">
                <a:latin typeface="+mn-lt"/>
              </a:rPr>
              <a:t>Once the standard is in place, FDA must be able to answer the question - Does a specific marketed product meet the standard?</a:t>
            </a:r>
          </a:p>
          <a:p>
            <a:pPr>
              <a:spcBef>
                <a:spcPct val="0"/>
              </a:spcBef>
            </a:pPr>
            <a:endParaRPr lang="en-US" altLang="en-US" sz="2000" dirty="0">
              <a:latin typeface="+mn-lt"/>
            </a:endParaRPr>
          </a:p>
          <a:p>
            <a:pPr>
              <a:spcBef>
                <a:spcPct val="0"/>
              </a:spcBef>
            </a:pPr>
            <a:r>
              <a:rPr lang="en-US" altLang="en-US" sz="2400" dirty="0">
                <a:latin typeface="+mn-lt"/>
              </a:rPr>
              <a:t>To answer these questions, the standard should be</a:t>
            </a:r>
          </a:p>
          <a:p>
            <a:pPr marL="855663" indent="-382588">
              <a:spcBef>
                <a:spcPct val="0"/>
              </a:spcBef>
            </a:pPr>
            <a:r>
              <a:rPr lang="en-US" altLang="en-US" sz="2000" dirty="0">
                <a:latin typeface="+mn-lt"/>
              </a:rPr>
              <a:t>Justifiable – is there adequate evidence?</a:t>
            </a:r>
          </a:p>
          <a:p>
            <a:pPr marL="855663" indent="-382588">
              <a:spcBef>
                <a:spcPct val="0"/>
              </a:spcBef>
            </a:pPr>
            <a:r>
              <a:rPr lang="en-US" altLang="en-US" sz="2000" dirty="0">
                <a:latin typeface="+mn-lt"/>
              </a:rPr>
              <a:t>Necessary – is this the least costly alternative to achieve the goal?</a:t>
            </a:r>
          </a:p>
          <a:p>
            <a:pPr marL="855663" indent="-382588">
              <a:spcBef>
                <a:spcPct val="0"/>
              </a:spcBef>
            </a:pPr>
            <a:r>
              <a:rPr lang="en-US" altLang="en-US" sz="2000" dirty="0">
                <a:latin typeface="+mn-lt"/>
              </a:rPr>
              <a:t>Appropriate – will it do what it claims to do? </a:t>
            </a:r>
          </a:p>
          <a:p>
            <a:pPr marL="855663" indent="-382588">
              <a:spcBef>
                <a:spcPct val="0"/>
              </a:spcBef>
            </a:pPr>
            <a:r>
              <a:rPr lang="en-US" altLang="en-US" sz="2000" dirty="0">
                <a:latin typeface="+mn-lt"/>
              </a:rPr>
              <a:t>Unambiguous – is the requirement clear?</a:t>
            </a:r>
          </a:p>
          <a:p>
            <a:pPr marL="855663" indent="-382588">
              <a:spcBef>
                <a:spcPct val="0"/>
              </a:spcBef>
            </a:pPr>
            <a:r>
              <a:rPr lang="en-US" altLang="en-US" sz="2000" dirty="0">
                <a:latin typeface="+mn-lt"/>
              </a:rPr>
              <a:t>Measurable – are there methods to measure?</a:t>
            </a:r>
          </a:p>
          <a:p>
            <a:pPr marL="855663" indent="-382588">
              <a:spcBef>
                <a:spcPct val="0"/>
              </a:spcBef>
            </a:pPr>
            <a:r>
              <a:rPr lang="en-US" altLang="en-US" sz="2000" dirty="0">
                <a:latin typeface="+mn-lt"/>
              </a:rPr>
              <a:t>Quantifiable – can the methods distinguish products that meet the standard from products that do not?</a:t>
            </a:r>
          </a:p>
          <a:p>
            <a:pPr marL="0" lvl="2" indent="0">
              <a:lnSpc>
                <a:spcPts val="3800"/>
              </a:lnSpc>
              <a:buNone/>
            </a:pPr>
            <a:endParaRPr lang="en-US" altLang="en-US" sz="2000" dirty="0">
              <a:latin typeface="+mn-lt"/>
              <a:cs typeface="Calibri" panose="020F0502020204030204" pitchFamily="34" charset="0"/>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28</a:t>
            </a:fld>
            <a:endParaRPr lang="en-US"/>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6373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3608" y="302235"/>
            <a:ext cx="10931236" cy="790686"/>
          </a:xfrm>
        </p:spPr>
        <p:txBody>
          <a:bodyPr/>
          <a:lstStyle/>
          <a:p>
            <a:r>
              <a:rPr lang="en-US" sz="4400" dirty="0">
                <a:solidFill>
                  <a:srgbClr val="001C7A"/>
                </a:solidFill>
                <a:latin typeface="+mn-lt"/>
              </a:rPr>
              <a:t>Product </a:t>
            </a:r>
            <a:r>
              <a:rPr lang="en-US" sz="4000" dirty="0" smtClean="0">
                <a:solidFill>
                  <a:srgbClr val="001C7A"/>
                </a:solidFill>
                <a:latin typeface="+mn-lt"/>
              </a:rPr>
              <a:t>Standards</a:t>
            </a:r>
            <a:r>
              <a:rPr lang="en-US" sz="4400" dirty="0" smtClean="0">
                <a:solidFill>
                  <a:srgbClr val="001C7A"/>
                </a:solidFill>
                <a:latin typeface="+mn-lt"/>
              </a:rPr>
              <a:t> – Tobacco-specific nitrosamines</a:t>
            </a:r>
            <a:endParaRPr lang="en-US" sz="4400" dirty="0">
              <a:solidFill>
                <a:srgbClr val="001C7A"/>
              </a:solidFill>
              <a:latin typeface="+mn-lt"/>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29</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2">
            <a:extLst>
              <a:ext uri="{FF2B5EF4-FFF2-40B4-BE49-F238E27FC236}">
                <a16:creationId xmlns:a16="http://schemas.microsoft.com/office/drawing/2014/main" id="{BDF31138-D3FE-4CE9-8A9F-4533A1865E86}"/>
              </a:ext>
            </a:extLst>
          </p:cNvPr>
          <p:cNvSpPr txBox="1">
            <a:spLocks noChangeArrowheads="1"/>
          </p:cNvSpPr>
          <p:nvPr/>
        </p:nvSpPr>
        <p:spPr bwMode="auto">
          <a:xfrm>
            <a:off x="1828801" y="1423793"/>
            <a:ext cx="7202214" cy="4322379"/>
          </a:xfrm>
          <a:prstGeom prst="rect">
            <a:avLst/>
          </a:prstGeom>
          <a:solidFill>
            <a:srgbClr val="1F497D"/>
          </a:solidFill>
          <a:ln>
            <a:noFill/>
          </a:ln>
        </p:spPr>
        <p:txBody>
          <a:bodyPr vert="horz" wrap="square" lIns="182880" tIns="274320" rIns="0" bIns="45720" numCol="1" anchor="t" anchorCtr="0" compatLnSpc="1">
            <a:prstTxWarp prst="textNoShape">
              <a:avLst/>
            </a:prstTxWarp>
          </a:bodyPr>
          <a:lstStyle>
            <a:lvl1pPr marL="342900" indent="-342900" algn="l" defTabSz="457200" rtl="0" eaLnBrk="0" fontAlgn="base" hangingPunct="0">
              <a:spcBef>
                <a:spcPts val="1000"/>
              </a:spcBef>
              <a:spcAft>
                <a:spcPct val="0"/>
              </a:spcAft>
              <a:buClr>
                <a:schemeClr val="bg1"/>
              </a:buClr>
              <a:buSzPct val="80000"/>
              <a:buFont typeface="Wingdings 3" panose="05040102010807070707" pitchFamily="18" charset="2"/>
              <a:buChar char=""/>
              <a:defRPr sz="2000" b="0" i="0" kern="1200" baseline="0">
                <a:solidFill>
                  <a:schemeClr val="bg1"/>
                </a:solidFill>
                <a:latin typeface="Arial" panose="020B0604020202020204" pitchFamily="34" charset="0"/>
                <a:ea typeface="Arial" panose="020B0604020202020204" pitchFamily="34" charset="0"/>
                <a:cs typeface="Arial" panose="020B0604020202020204" pitchFamily="34" charset="0"/>
              </a:defRPr>
            </a:lvl1pPr>
            <a:lvl2pPr marL="0" indent="0" algn="l" defTabSz="457200" rtl="0" eaLnBrk="0" fontAlgn="base" hangingPunct="0">
              <a:spcBef>
                <a:spcPts val="1000"/>
              </a:spcBef>
              <a:spcAft>
                <a:spcPct val="0"/>
              </a:spcAft>
              <a:buClr>
                <a:schemeClr val="bg1"/>
              </a:buClr>
              <a:buSzPct val="80000"/>
              <a:buFont typeface="Wingdings 3" panose="05040102010807070707" pitchFamily="18" charset="2"/>
              <a:buNone/>
              <a:defRPr sz="2200" b="0" i="0" kern="1200">
                <a:solidFill>
                  <a:schemeClr val="bg1"/>
                </a:solidFill>
                <a:latin typeface="Arial" panose="020B0604020202020204" pitchFamily="34" charset="0"/>
                <a:ea typeface="Arial" panose="020B0604020202020204" pitchFamily="34" charset="0"/>
                <a:cs typeface="Arial" panose="020B0604020202020204" pitchFamily="34" charset="0"/>
              </a:defRPr>
            </a:lvl2pPr>
            <a:lvl3pPr marL="228600" indent="-228600" algn="l" defTabSz="457200" rtl="0" eaLnBrk="0" fontAlgn="base" hangingPunct="0">
              <a:spcBef>
                <a:spcPts val="1000"/>
              </a:spcBef>
              <a:spcAft>
                <a:spcPct val="0"/>
              </a:spcAft>
              <a:buClr>
                <a:schemeClr val="bg1"/>
              </a:buClr>
              <a:buSzPct val="80000"/>
              <a:buFont typeface="Arial" charset="0"/>
              <a:buChar char="•"/>
              <a:defRPr sz="1600" b="0" i="0" kern="1200">
                <a:solidFill>
                  <a:schemeClr val="bg1"/>
                </a:solidFill>
                <a:latin typeface="Arial" panose="020B0604020202020204" pitchFamily="34" charset="0"/>
                <a:ea typeface="Arial" panose="020B0604020202020204" pitchFamily="34" charset="0"/>
                <a:cs typeface="Arial" panose="020B0604020202020204" pitchFamily="34" charset="0"/>
              </a:defRPr>
            </a:lvl3pPr>
            <a:lvl4pPr marL="457200" indent="-228600" algn="l" defTabSz="457200" rtl="0" eaLnBrk="0" fontAlgn="base" hangingPunct="0">
              <a:spcBef>
                <a:spcPts val="1000"/>
              </a:spcBef>
              <a:spcAft>
                <a:spcPct val="0"/>
              </a:spcAft>
              <a:buClr>
                <a:schemeClr val="bg1"/>
              </a:buClr>
              <a:buSzPct val="80000"/>
              <a:buFont typeface="Lucida Grande"/>
              <a:buChar char="-"/>
              <a:defRPr sz="1400" b="0" i="0" kern="1200">
                <a:solidFill>
                  <a:schemeClr val="bg1"/>
                </a:solidFill>
                <a:latin typeface="Arial" panose="020B0604020202020204" pitchFamily="34" charset="0"/>
                <a:ea typeface="Arial" panose="020B0604020202020204" pitchFamily="34" charset="0"/>
                <a:cs typeface="Arial" panose="020B0604020202020204" pitchFamily="34" charset="0"/>
              </a:defRPr>
            </a:lvl4pPr>
            <a:lvl5pPr marL="685800" indent="-228600" algn="l" defTabSz="457200" rtl="0" eaLnBrk="0" fontAlgn="base" hangingPunct="0">
              <a:lnSpc>
                <a:spcPts val="2000"/>
              </a:lnSpc>
              <a:spcBef>
                <a:spcPts val="1000"/>
              </a:spcBef>
              <a:spcAft>
                <a:spcPts val="400"/>
              </a:spcAft>
              <a:buClr>
                <a:schemeClr val="bg1"/>
              </a:buClr>
              <a:buSzPct val="80000"/>
              <a:buFont typeface="Wingdings" charset="2"/>
              <a:buChar char="§"/>
              <a:defRPr sz="1800" b="0" i="0" kern="1200" baseline="0">
                <a:solidFill>
                  <a:schemeClr val="bg1"/>
                </a:solidFill>
                <a:latin typeface="Arial" panose="020B0604020202020204" pitchFamily="34" charset="0"/>
                <a:ea typeface="Arial" panose="020B0604020202020204" pitchFamily="34" charset="0"/>
                <a:cs typeface="Arial" panose="020B0604020202020204" pitchFamily="34" charset="0"/>
              </a:defRPr>
            </a:lvl5pPr>
            <a:lvl6pPr marL="685800" indent="0" algn="l" defTabSz="457200" rtl="0" eaLnBrk="1" latinLnBrk="0" hangingPunct="1">
              <a:lnSpc>
                <a:spcPts val="1800"/>
              </a:lnSpc>
              <a:spcBef>
                <a:spcPts val="1000"/>
              </a:spcBef>
              <a:spcAft>
                <a:spcPts val="0"/>
              </a:spcAft>
              <a:buClr>
                <a:schemeClr val="tx1"/>
              </a:buClr>
              <a:buSzPct val="80000"/>
              <a:buFont typeface="Lucida Grande"/>
              <a:buNone/>
              <a:defRPr sz="1600" b="0" i="0" kern="1200">
                <a:solidFill>
                  <a:schemeClr val="tx1"/>
                </a:solidFill>
                <a:latin typeface="+mj-lt"/>
                <a:ea typeface="+mj-ea"/>
                <a:cs typeface="+mj-cs"/>
              </a:defRPr>
            </a:lvl6pPr>
            <a:lvl7pPr marL="0" indent="0" algn="l" defTabSz="457200" rtl="0" eaLnBrk="1" latinLnBrk="0" hangingPunct="1">
              <a:lnSpc>
                <a:spcPts val="1600"/>
              </a:lnSpc>
              <a:spcBef>
                <a:spcPts val="1000"/>
              </a:spcBef>
              <a:spcAft>
                <a:spcPts val="0"/>
              </a:spcAft>
              <a:buClr>
                <a:schemeClr val="bg1"/>
              </a:buClr>
              <a:buSzPct val="80000"/>
              <a:buFontTx/>
              <a:buNone/>
              <a:defRPr sz="1400" b="0" i="1" kern="1200">
                <a:solidFill>
                  <a:schemeClr val="bg1"/>
                </a:solidFill>
                <a:latin typeface="Arial" panose="020B0604020202020204" pitchFamily="34" charset="0"/>
                <a:ea typeface="Arial" panose="020B0604020202020204" pitchFamily="34" charset="0"/>
                <a:cs typeface="Arial" panose="020B0604020202020204" pitchFamily="34" charset="0"/>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lvl="2" indent="0" algn="ctr" eaLnBrk="1" hangingPunct="1">
              <a:lnSpc>
                <a:spcPts val="3800"/>
              </a:lnSpc>
              <a:buClr>
                <a:sysClr val="windowText" lastClr="000000"/>
              </a:buClr>
              <a:buNone/>
              <a:defRPr/>
            </a:pPr>
            <a:endParaRPr lang="en-US" altLang="en-US">
              <a:solidFill>
                <a:sysClr val="windowText" lastClr="000000"/>
              </a:solidFill>
            </a:endParaRPr>
          </a:p>
          <a:p>
            <a:pPr marL="0" lvl="2" indent="0" algn="ctr" eaLnBrk="1" hangingPunct="1">
              <a:lnSpc>
                <a:spcPts val="3800"/>
              </a:lnSpc>
              <a:buClr>
                <a:sysClr val="windowText" lastClr="000000"/>
              </a:buClr>
              <a:buNone/>
              <a:defRPr/>
            </a:pPr>
            <a:endParaRPr lang="en-US" altLang="en-US" dirty="0">
              <a:solidFill>
                <a:sysClr val="windowText" lastClr="000000"/>
              </a:solidFill>
            </a:endParaRPr>
          </a:p>
        </p:txBody>
      </p:sp>
      <p:sp>
        <p:nvSpPr>
          <p:cNvPr id="8" name="Rectangle 3">
            <a:extLst>
              <a:ext uri="{FF2B5EF4-FFF2-40B4-BE49-F238E27FC236}">
                <a16:creationId xmlns:a16="http://schemas.microsoft.com/office/drawing/2014/main" id="{9C747E98-9F42-4A80-9056-E43DDC05B485}"/>
              </a:ext>
            </a:extLst>
          </p:cNvPr>
          <p:cNvSpPr>
            <a:spLocks noChangeArrowheads="1"/>
          </p:cNvSpPr>
          <p:nvPr/>
        </p:nvSpPr>
        <p:spPr bwMode="auto">
          <a:xfrm>
            <a:off x="3714944" y="2157924"/>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10" name="Rectangle 4">
            <a:extLst>
              <a:ext uri="{FF2B5EF4-FFF2-40B4-BE49-F238E27FC236}">
                <a16:creationId xmlns:a16="http://schemas.microsoft.com/office/drawing/2014/main" id="{A81E83F6-63FF-4A51-9C2B-82C480AA8A35}"/>
              </a:ext>
            </a:extLst>
          </p:cNvPr>
          <p:cNvSpPr>
            <a:spLocks noChangeArrowheads="1"/>
          </p:cNvSpPr>
          <p:nvPr/>
        </p:nvSpPr>
        <p:spPr bwMode="auto">
          <a:xfrm>
            <a:off x="2583259" y="2785681"/>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11" name="Rectangle 5">
            <a:extLst>
              <a:ext uri="{FF2B5EF4-FFF2-40B4-BE49-F238E27FC236}">
                <a16:creationId xmlns:a16="http://schemas.microsoft.com/office/drawing/2014/main" id="{0AE27E58-83AC-478B-A993-6B17EADAE806}"/>
              </a:ext>
            </a:extLst>
          </p:cNvPr>
          <p:cNvSpPr>
            <a:spLocks noChangeArrowheads="1"/>
          </p:cNvSpPr>
          <p:nvPr/>
        </p:nvSpPr>
        <p:spPr bwMode="auto">
          <a:xfrm>
            <a:off x="3731813" y="2587915"/>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12" name="Rectangle 6">
            <a:extLst>
              <a:ext uri="{FF2B5EF4-FFF2-40B4-BE49-F238E27FC236}">
                <a16:creationId xmlns:a16="http://schemas.microsoft.com/office/drawing/2014/main" id="{9739D5D7-69F4-41AC-AAF0-4B15556D8474}"/>
              </a:ext>
            </a:extLst>
          </p:cNvPr>
          <p:cNvSpPr>
            <a:spLocks noChangeArrowheads="1"/>
          </p:cNvSpPr>
          <p:nvPr/>
        </p:nvSpPr>
        <p:spPr bwMode="auto">
          <a:xfrm>
            <a:off x="4182647" y="2601399"/>
            <a:ext cx="167145"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O</a:t>
            </a:r>
            <a:endParaRPr lang="en-US" altLang="en-US">
              <a:solidFill>
                <a:prstClr val="white"/>
              </a:solidFill>
              <a:latin typeface="Arial" panose="020B0604020202020204" pitchFamily="34" charset="0"/>
            </a:endParaRPr>
          </a:p>
        </p:txBody>
      </p:sp>
      <p:sp>
        <p:nvSpPr>
          <p:cNvPr id="13" name="Line 7">
            <a:extLst>
              <a:ext uri="{FF2B5EF4-FFF2-40B4-BE49-F238E27FC236}">
                <a16:creationId xmlns:a16="http://schemas.microsoft.com/office/drawing/2014/main" id="{A6827582-230B-4A29-BE9E-B8A4D7047B67}"/>
              </a:ext>
            </a:extLst>
          </p:cNvPr>
          <p:cNvSpPr>
            <a:spLocks noChangeShapeType="1"/>
          </p:cNvSpPr>
          <p:nvPr/>
        </p:nvSpPr>
        <p:spPr bwMode="auto">
          <a:xfrm flipH="1" flipV="1">
            <a:off x="3415922" y="2106984"/>
            <a:ext cx="266820" cy="130346"/>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4" name="Line 8">
            <a:extLst>
              <a:ext uri="{FF2B5EF4-FFF2-40B4-BE49-F238E27FC236}">
                <a16:creationId xmlns:a16="http://schemas.microsoft.com/office/drawing/2014/main" id="{B0864EE2-4A41-40B5-8F98-024839D32340}"/>
              </a:ext>
            </a:extLst>
          </p:cNvPr>
          <p:cNvSpPr>
            <a:spLocks noChangeShapeType="1"/>
          </p:cNvSpPr>
          <p:nvPr/>
        </p:nvSpPr>
        <p:spPr bwMode="auto">
          <a:xfrm flipH="1">
            <a:off x="3940361" y="2106984"/>
            <a:ext cx="220817" cy="116862"/>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5" name="Line 9">
            <a:extLst>
              <a:ext uri="{FF2B5EF4-FFF2-40B4-BE49-F238E27FC236}">
                <a16:creationId xmlns:a16="http://schemas.microsoft.com/office/drawing/2014/main" id="{A4052500-AB8C-45F5-B24B-0FEB9983AD84}"/>
              </a:ext>
            </a:extLst>
          </p:cNvPr>
          <p:cNvSpPr>
            <a:spLocks noChangeShapeType="1"/>
          </p:cNvSpPr>
          <p:nvPr/>
        </p:nvSpPr>
        <p:spPr bwMode="auto">
          <a:xfrm>
            <a:off x="4161178" y="1697970"/>
            <a:ext cx="1533" cy="409015"/>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6" name="Line 10">
            <a:extLst>
              <a:ext uri="{FF2B5EF4-FFF2-40B4-BE49-F238E27FC236}">
                <a16:creationId xmlns:a16="http://schemas.microsoft.com/office/drawing/2014/main" id="{8BA270EE-F8E5-4F97-B37D-59B8584AF6EF}"/>
              </a:ext>
            </a:extLst>
          </p:cNvPr>
          <p:cNvSpPr>
            <a:spLocks noChangeShapeType="1"/>
          </p:cNvSpPr>
          <p:nvPr/>
        </p:nvSpPr>
        <p:spPr bwMode="auto">
          <a:xfrm>
            <a:off x="3415922" y="1697970"/>
            <a:ext cx="745256" cy="1498"/>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7" name="Line 11">
            <a:extLst>
              <a:ext uri="{FF2B5EF4-FFF2-40B4-BE49-F238E27FC236}">
                <a16:creationId xmlns:a16="http://schemas.microsoft.com/office/drawing/2014/main" id="{FEE425F5-C802-4344-9AA8-8DB50577EED7}"/>
              </a:ext>
            </a:extLst>
          </p:cNvPr>
          <p:cNvSpPr>
            <a:spLocks noChangeShapeType="1"/>
          </p:cNvSpPr>
          <p:nvPr/>
        </p:nvSpPr>
        <p:spPr bwMode="auto">
          <a:xfrm flipV="1">
            <a:off x="3415922" y="1697970"/>
            <a:ext cx="1533" cy="409015"/>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8" name="Line 12">
            <a:extLst>
              <a:ext uri="{FF2B5EF4-FFF2-40B4-BE49-F238E27FC236}">
                <a16:creationId xmlns:a16="http://schemas.microsoft.com/office/drawing/2014/main" id="{69EEB794-D170-4636-9B19-1650F834810C}"/>
              </a:ext>
            </a:extLst>
          </p:cNvPr>
          <p:cNvSpPr>
            <a:spLocks noChangeShapeType="1"/>
          </p:cNvSpPr>
          <p:nvPr/>
        </p:nvSpPr>
        <p:spPr bwMode="auto">
          <a:xfrm flipH="1">
            <a:off x="3043294" y="2106984"/>
            <a:ext cx="372629"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9" name="Line 13">
            <a:extLst>
              <a:ext uri="{FF2B5EF4-FFF2-40B4-BE49-F238E27FC236}">
                <a16:creationId xmlns:a16="http://schemas.microsoft.com/office/drawing/2014/main" id="{DBECE2AB-AD49-475D-965D-86A63ED4C6FC}"/>
              </a:ext>
            </a:extLst>
          </p:cNvPr>
          <p:cNvSpPr>
            <a:spLocks noChangeShapeType="1"/>
          </p:cNvSpPr>
          <p:nvPr/>
        </p:nvSpPr>
        <p:spPr bwMode="auto">
          <a:xfrm flipH="1" flipV="1">
            <a:off x="2672199" y="2106984"/>
            <a:ext cx="371095"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0" name="Line 14">
            <a:extLst>
              <a:ext uri="{FF2B5EF4-FFF2-40B4-BE49-F238E27FC236}">
                <a16:creationId xmlns:a16="http://schemas.microsoft.com/office/drawing/2014/main" id="{1902E09F-5E47-4EF9-A460-904CB5577BED}"/>
              </a:ext>
            </a:extLst>
          </p:cNvPr>
          <p:cNvSpPr>
            <a:spLocks noChangeShapeType="1"/>
          </p:cNvSpPr>
          <p:nvPr/>
        </p:nvSpPr>
        <p:spPr bwMode="auto">
          <a:xfrm flipV="1">
            <a:off x="3043293" y="2310743"/>
            <a:ext cx="1534" cy="4105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1" name="Line 15">
            <a:extLst>
              <a:ext uri="{FF2B5EF4-FFF2-40B4-BE49-F238E27FC236}">
                <a16:creationId xmlns:a16="http://schemas.microsoft.com/office/drawing/2014/main" id="{0ACC08FC-EE27-43E5-B2B2-80A0BDD08C89}"/>
              </a:ext>
            </a:extLst>
          </p:cNvPr>
          <p:cNvSpPr>
            <a:spLocks noChangeShapeType="1"/>
          </p:cNvSpPr>
          <p:nvPr/>
        </p:nvSpPr>
        <p:spPr bwMode="auto">
          <a:xfrm flipV="1">
            <a:off x="2980423" y="2357188"/>
            <a:ext cx="1533" cy="31762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2" name="Line 16">
            <a:extLst>
              <a:ext uri="{FF2B5EF4-FFF2-40B4-BE49-F238E27FC236}">
                <a16:creationId xmlns:a16="http://schemas.microsoft.com/office/drawing/2014/main" id="{62F80CB0-6A1D-4723-9B2E-7F2440B42D15}"/>
              </a:ext>
            </a:extLst>
          </p:cNvPr>
          <p:cNvSpPr>
            <a:spLocks noChangeShapeType="1"/>
          </p:cNvSpPr>
          <p:nvPr/>
        </p:nvSpPr>
        <p:spPr bwMode="auto">
          <a:xfrm flipV="1">
            <a:off x="2808676" y="2721256"/>
            <a:ext cx="234617" cy="127350"/>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3" name="Line 17">
            <a:extLst>
              <a:ext uri="{FF2B5EF4-FFF2-40B4-BE49-F238E27FC236}">
                <a16:creationId xmlns:a16="http://schemas.microsoft.com/office/drawing/2014/main" id="{A999FE4F-8B7B-4569-895D-0910B28907F5}"/>
              </a:ext>
            </a:extLst>
          </p:cNvPr>
          <p:cNvSpPr>
            <a:spLocks noChangeShapeType="1"/>
          </p:cNvSpPr>
          <p:nvPr/>
        </p:nvSpPr>
        <p:spPr bwMode="auto">
          <a:xfrm>
            <a:off x="2299570" y="2721257"/>
            <a:ext cx="251486" cy="13633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4" name="Line 18">
            <a:extLst>
              <a:ext uri="{FF2B5EF4-FFF2-40B4-BE49-F238E27FC236}">
                <a16:creationId xmlns:a16="http://schemas.microsoft.com/office/drawing/2014/main" id="{B6D8251B-665D-4426-A8D9-F0FF6D1C5290}"/>
              </a:ext>
            </a:extLst>
          </p:cNvPr>
          <p:cNvSpPr>
            <a:spLocks noChangeShapeType="1"/>
          </p:cNvSpPr>
          <p:nvPr/>
        </p:nvSpPr>
        <p:spPr bwMode="auto">
          <a:xfrm>
            <a:off x="2373177" y="2689794"/>
            <a:ext cx="168679" cy="91391"/>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5" name="Line 19">
            <a:extLst>
              <a:ext uri="{FF2B5EF4-FFF2-40B4-BE49-F238E27FC236}">
                <a16:creationId xmlns:a16="http://schemas.microsoft.com/office/drawing/2014/main" id="{2A0A77E7-38B7-4CD5-80CE-C3D24819BDE1}"/>
              </a:ext>
            </a:extLst>
          </p:cNvPr>
          <p:cNvSpPr>
            <a:spLocks noChangeShapeType="1"/>
          </p:cNvSpPr>
          <p:nvPr/>
        </p:nvSpPr>
        <p:spPr bwMode="auto">
          <a:xfrm>
            <a:off x="2299571" y="2310743"/>
            <a:ext cx="1533" cy="4105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6" name="Line 20">
            <a:extLst>
              <a:ext uri="{FF2B5EF4-FFF2-40B4-BE49-F238E27FC236}">
                <a16:creationId xmlns:a16="http://schemas.microsoft.com/office/drawing/2014/main" id="{0D035C1A-BAFE-4DC3-8F49-43B4F3DAFA1B}"/>
              </a:ext>
            </a:extLst>
          </p:cNvPr>
          <p:cNvSpPr>
            <a:spLocks noChangeShapeType="1"/>
          </p:cNvSpPr>
          <p:nvPr/>
        </p:nvSpPr>
        <p:spPr bwMode="auto">
          <a:xfrm flipH="1">
            <a:off x="2299570" y="2106984"/>
            <a:ext cx="372628"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7" name="Line 21">
            <a:extLst>
              <a:ext uri="{FF2B5EF4-FFF2-40B4-BE49-F238E27FC236}">
                <a16:creationId xmlns:a16="http://schemas.microsoft.com/office/drawing/2014/main" id="{194F0F34-0CF8-4904-BE6F-4DD185DDDAED}"/>
              </a:ext>
            </a:extLst>
          </p:cNvPr>
          <p:cNvSpPr>
            <a:spLocks noChangeShapeType="1"/>
          </p:cNvSpPr>
          <p:nvPr/>
        </p:nvSpPr>
        <p:spPr bwMode="auto">
          <a:xfrm flipH="1">
            <a:off x="2373177" y="2184891"/>
            <a:ext cx="289821" cy="1573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8" name="Line 22">
            <a:extLst>
              <a:ext uri="{FF2B5EF4-FFF2-40B4-BE49-F238E27FC236}">
                <a16:creationId xmlns:a16="http://schemas.microsoft.com/office/drawing/2014/main" id="{6977A4BE-F42E-4D0F-B43F-609AAD97C83B}"/>
              </a:ext>
            </a:extLst>
          </p:cNvPr>
          <p:cNvSpPr>
            <a:spLocks noChangeShapeType="1"/>
          </p:cNvSpPr>
          <p:nvPr/>
        </p:nvSpPr>
        <p:spPr bwMode="auto">
          <a:xfrm>
            <a:off x="3816151" y="2418614"/>
            <a:ext cx="1534" cy="19926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29" name="Line 23">
            <a:extLst>
              <a:ext uri="{FF2B5EF4-FFF2-40B4-BE49-F238E27FC236}">
                <a16:creationId xmlns:a16="http://schemas.microsoft.com/office/drawing/2014/main" id="{AD9F6677-6952-4A55-87EF-81810616C0D7}"/>
              </a:ext>
            </a:extLst>
          </p:cNvPr>
          <p:cNvSpPr>
            <a:spLocks noChangeShapeType="1"/>
          </p:cNvSpPr>
          <p:nvPr/>
        </p:nvSpPr>
        <p:spPr bwMode="auto">
          <a:xfrm>
            <a:off x="3957228" y="2734740"/>
            <a:ext cx="210083" cy="0"/>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30" name="Line 24">
            <a:extLst>
              <a:ext uri="{FF2B5EF4-FFF2-40B4-BE49-F238E27FC236}">
                <a16:creationId xmlns:a16="http://schemas.microsoft.com/office/drawing/2014/main" id="{8FD28278-F2B5-4404-9675-C20582CD6C55}"/>
              </a:ext>
            </a:extLst>
          </p:cNvPr>
          <p:cNvSpPr>
            <a:spLocks noChangeShapeType="1"/>
          </p:cNvSpPr>
          <p:nvPr/>
        </p:nvSpPr>
        <p:spPr bwMode="auto">
          <a:xfrm>
            <a:off x="4006299" y="2671816"/>
            <a:ext cx="113475" cy="1498"/>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31" name="Rectangle 26">
            <a:extLst>
              <a:ext uri="{FF2B5EF4-FFF2-40B4-BE49-F238E27FC236}">
                <a16:creationId xmlns:a16="http://schemas.microsoft.com/office/drawing/2014/main" id="{816FEBF5-72DC-4DF8-AA03-5A096A563FF9}"/>
              </a:ext>
            </a:extLst>
          </p:cNvPr>
          <p:cNvSpPr>
            <a:spLocks noChangeArrowheads="1"/>
          </p:cNvSpPr>
          <p:nvPr/>
        </p:nvSpPr>
        <p:spPr bwMode="auto">
          <a:xfrm>
            <a:off x="2630796" y="5128904"/>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32" name="Rectangle 27">
            <a:extLst>
              <a:ext uri="{FF2B5EF4-FFF2-40B4-BE49-F238E27FC236}">
                <a16:creationId xmlns:a16="http://schemas.microsoft.com/office/drawing/2014/main" id="{CC6CB570-D4A2-48E4-81DC-E6CF51BFA3E1}"/>
              </a:ext>
            </a:extLst>
          </p:cNvPr>
          <p:cNvSpPr>
            <a:spLocks noChangeArrowheads="1"/>
          </p:cNvSpPr>
          <p:nvPr/>
        </p:nvSpPr>
        <p:spPr bwMode="auto">
          <a:xfrm>
            <a:off x="3747147" y="4516130"/>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33" name="Rectangle 28">
            <a:extLst>
              <a:ext uri="{FF2B5EF4-FFF2-40B4-BE49-F238E27FC236}">
                <a16:creationId xmlns:a16="http://schemas.microsoft.com/office/drawing/2014/main" id="{29E306FB-5CEF-4770-86C0-D82AC7D28737}"/>
              </a:ext>
            </a:extLst>
          </p:cNvPr>
          <p:cNvSpPr>
            <a:spLocks noChangeArrowheads="1"/>
          </p:cNvSpPr>
          <p:nvPr/>
        </p:nvSpPr>
        <p:spPr bwMode="auto">
          <a:xfrm>
            <a:off x="3747147" y="4821768"/>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34" name="Rectangle 29">
            <a:extLst>
              <a:ext uri="{FF2B5EF4-FFF2-40B4-BE49-F238E27FC236}">
                <a16:creationId xmlns:a16="http://schemas.microsoft.com/office/drawing/2014/main" id="{2470F732-C9D4-4148-88E8-F72194DEC2E1}"/>
              </a:ext>
            </a:extLst>
          </p:cNvPr>
          <p:cNvSpPr>
            <a:spLocks noChangeArrowheads="1"/>
          </p:cNvSpPr>
          <p:nvPr/>
        </p:nvSpPr>
        <p:spPr bwMode="auto">
          <a:xfrm>
            <a:off x="4182647" y="4836750"/>
            <a:ext cx="167145"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O</a:t>
            </a:r>
            <a:endParaRPr lang="en-US" altLang="en-US">
              <a:solidFill>
                <a:prstClr val="white"/>
              </a:solidFill>
              <a:latin typeface="Arial" panose="020B0604020202020204" pitchFamily="34" charset="0"/>
            </a:endParaRPr>
          </a:p>
        </p:txBody>
      </p:sp>
      <p:sp>
        <p:nvSpPr>
          <p:cNvPr id="35" name="Line 30">
            <a:extLst>
              <a:ext uri="{FF2B5EF4-FFF2-40B4-BE49-F238E27FC236}">
                <a16:creationId xmlns:a16="http://schemas.microsoft.com/office/drawing/2014/main" id="{9B971BCE-AB50-4379-B2E0-27E24E13BC63}"/>
              </a:ext>
            </a:extLst>
          </p:cNvPr>
          <p:cNvSpPr>
            <a:spLocks noChangeShapeType="1"/>
          </p:cNvSpPr>
          <p:nvPr/>
        </p:nvSpPr>
        <p:spPr bwMode="auto">
          <a:xfrm flipH="1" flipV="1">
            <a:off x="2719735" y="4450207"/>
            <a:ext cx="372628" cy="20525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36" name="Line 31">
            <a:extLst>
              <a:ext uri="{FF2B5EF4-FFF2-40B4-BE49-F238E27FC236}">
                <a16:creationId xmlns:a16="http://schemas.microsoft.com/office/drawing/2014/main" id="{A64FEB3D-78AB-4DBB-AFF6-6B8042C508A6}"/>
              </a:ext>
            </a:extLst>
          </p:cNvPr>
          <p:cNvSpPr>
            <a:spLocks noChangeShapeType="1"/>
          </p:cNvSpPr>
          <p:nvPr/>
        </p:nvSpPr>
        <p:spPr bwMode="auto">
          <a:xfrm flipV="1">
            <a:off x="3092363" y="4655464"/>
            <a:ext cx="1534" cy="40751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37" name="Line 32">
            <a:extLst>
              <a:ext uri="{FF2B5EF4-FFF2-40B4-BE49-F238E27FC236}">
                <a16:creationId xmlns:a16="http://schemas.microsoft.com/office/drawing/2014/main" id="{E16517F8-12B6-451D-B385-9FDC3547C6DA}"/>
              </a:ext>
            </a:extLst>
          </p:cNvPr>
          <p:cNvSpPr>
            <a:spLocks noChangeShapeType="1"/>
          </p:cNvSpPr>
          <p:nvPr/>
        </p:nvSpPr>
        <p:spPr bwMode="auto">
          <a:xfrm flipV="1">
            <a:off x="3027958" y="4700411"/>
            <a:ext cx="1534" cy="31762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38" name="Line 33">
            <a:extLst>
              <a:ext uri="{FF2B5EF4-FFF2-40B4-BE49-F238E27FC236}">
                <a16:creationId xmlns:a16="http://schemas.microsoft.com/office/drawing/2014/main" id="{F7DFB1F9-E5C9-434D-92D7-4F585FB569C1}"/>
              </a:ext>
            </a:extLst>
          </p:cNvPr>
          <p:cNvSpPr>
            <a:spLocks noChangeShapeType="1"/>
          </p:cNvSpPr>
          <p:nvPr/>
        </p:nvSpPr>
        <p:spPr bwMode="auto">
          <a:xfrm flipV="1">
            <a:off x="2857747" y="5062982"/>
            <a:ext cx="234617" cy="12884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39" name="Line 34">
            <a:extLst>
              <a:ext uri="{FF2B5EF4-FFF2-40B4-BE49-F238E27FC236}">
                <a16:creationId xmlns:a16="http://schemas.microsoft.com/office/drawing/2014/main" id="{7E3E8BD1-8132-4385-8AA6-9101880B0AA1}"/>
              </a:ext>
            </a:extLst>
          </p:cNvPr>
          <p:cNvSpPr>
            <a:spLocks noChangeShapeType="1"/>
          </p:cNvSpPr>
          <p:nvPr/>
        </p:nvSpPr>
        <p:spPr bwMode="auto">
          <a:xfrm>
            <a:off x="2348641" y="5062981"/>
            <a:ext cx="251486" cy="13783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0" name="Line 35">
            <a:extLst>
              <a:ext uri="{FF2B5EF4-FFF2-40B4-BE49-F238E27FC236}">
                <a16:creationId xmlns:a16="http://schemas.microsoft.com/office/drawing/2014/main" id="{2F19C6A1-D5BF-4878-8931-AD72D6D4C57E}"/>
              </a:ext>
            </a:extLst>
          </p:cNvPr>
          <p:cNvSpPr>
            <a:spLocks noChangeShapeType="1"/>
          </p:cNvSpPr>
          <p:nvPr/>
        </p:nvSpPr>
        <p:spPr bwMode="auto">
          <a:xfrm>
            <a:off x="2422247" y="5033018"/>
            <a:ext cx="167145" cy="92890"/>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1" name="Line 36">
            <a:extLst>
              <a:ext uri="{FF2B5EF4-FFF2-40B4-BE49-F238E27FC236}">
                <a16:creationId xmlns:a16="http://schemas.microsoft.com/office/drawing/2014/main" id="{E558BD65-262F-4979-8A99-80091120D765}"/>
              </a:ext>
            </a:extLst>
          </p:cNvPr>
          <p:cNvSpPr>
            <a:spLocks noChangeShapeType="1"/>
          </p:cNvSpPr>
          <p:nvPr/>
        </p:nvSpPr>
        <p:spPr bwMode="auto">
          <a:xfrm>
            <a:off x="2348642" y="4655464"/>
            <a:ext cx="1533" cy="40751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2" name="Line 37">
            <a:extLst>
              <a:ext uri="{FF2B5EF4-FFF2-40B4-BE49-F238E27FC236}">
                <a16:creationId xmlns:a16="http://schemas.microsoft.com/office/drawing/2014/main" id="{3921B029-A7CC-47BA-B9FA-9C157CF0ADE1}"/>
              </a:ext>
            </a:extLst>
          </p:cNvPr>
          <p:cNvSpPr>
            <a:spLocks noChangeShapeType="1"/>
          </p:cNvSpPr>
          <p:nvPr/>
        </p:nvSpPr>
        <p:spPr bwMode="auto">
          <a:xfrm flipH="1">
            <a:off x="2348642" y="4450207"/>
            <a:ext cx="371095" cy="20525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3" name="Line 38">
            <a:extLst>
              <a:ext uri="{FF2B5EF4-FFF2-40B4-BE49-F238E27FC236}">
                <a16:creationId xmlns:a16="http://schemas.microsoft.com/office/drawing/2014/main" id="{39603A96-C0E2-4887-88F5-093E6985717E}"/>
              </a:ext>
            </a:extLst>
          </p:cNvPr>
          <p:cNvSpPr>
            <a:spLocks noChangeShapeType="1"/>
          </p:cNvSpPr>
          <p:nvPr/>
        </p:nvSpPr>
        <p:spPr bwMode="auto">
          <a:xfrm flipH="1">
            <a:off x="2422246" y="4526618"/>
            <a:ext cx="288288" cy="157313"/>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4" name="Line 39">
            <a:extLst>
              <a:ext uri="{FF2B5EF4-FFF2-40B4-BE49-F238E27FC236}">
                <a16:creationId xmlns:a16="http://schemas.microsoft.com/office/drawing/2014/main" id="{8DC1C70C-90A9-4B59-8E20-3C2D443DA966}"/>
              </a:ext>
            </a:extLst>
          </p:cNvPr>
          <p:cNvSpPr>
            <a:spLocks noChangeShapeType="1"/>
          </p:cNvSpPr>
          <p:nvPr/>
        </p:nvSpPr>
        <p:spPr bwMode="auto">
          <a:xfrm flipV="1">
            <a:off x="3092364" y="4450207"/>
            <a:ext cx="371095" cy="20525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5" name="Line 40">
            <a:extLst>
              <a:ext uri="{FF2B5EF4-FFF2-40B4-BE49-F238E27FC236}">
                <a16:creationId xmlns:a16="http://schemas.microsoft.com/office/drawing/2014/main" id="{7D6A51FF-7F54-450C-8510-1528A0046E0F}"/>
              </a:ext>
            </a:extLst>
          </p:cNvPr>
          <p:cNvSpPr>
            <a:spLocks noChangeShapeType="1"/>
          </p:cNvSpPr>
          <p:nvPr/>
        </p:nvSpPr>
        <p:spPr bwMode="auto">
          <a:xfrm>
            <a:off x="3463458" y="4450207"/>
            <a:ext cx="251486" cy="13783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6" name="Line 41">
            <a:extLst>
              <a:ext uri="{FF2B5EF4-FFF2-40B4-BE49-F238E27FC236}">
                <a16:creationId xmlns:a16="http://schemas.microsoft.com/office/drawing/2014/main" id="{A5693C5E-C8BC-4B3D-83C8-61C8A9761A7D}"/>
              </a:ext>
            </a:extLst>
          </p:cNvPr>
          <p:cNvSpPr>
            <a:spLocks noChangeShapeType="1"/>
          </p:cNvSpPr>
          <p:nvPr/>
        </p:nvSpPr>
        <p:spPr bwMode="auto">
          <a:xfrm>
            <a:off x="3463458" y="4041193"/>
            <a:ext cx="1534" cy="409015"/>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7" name="Line 42">
            <a:extLst>
              <a:ext uri="{FF2B5EF4-FFF2-40B4-BE49-F238E27FC236}">
                <a16:creationId xmlns:a16="http://schemas.microsoft.com/office/drawing/2014/main" id="{947CA223-5341-445F-98F8-D6B5EDF3ED65}"/>
              </a:ext>
            </a:extLst>
          </p:cNvPr>
          <p:cNvSpPr>
            <a:spLocks noChangeShapeType="1"/>
          </p:cNvSpPr>
          <p:nvPr/>
        </p:nvSpPr>
        <p:spPr bwMode="auto">
          <a:xfrm flipH="1">
            <a:off x="3463459" y="3837434"/>
            <a:ext cx="372629"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8" name="Line 43">
            <a:extLst>
              <a:ext uri="{FF2B5EF4-FFF2-40B4-BE49-F238E27FC236}">
                <a16:creationId xmlns:a16="http://schemas.microsoft.com/office/drawing/2014/main" id="{CFA5534E-E260-46F4-B31A-18E3716A1F06}"/>
              </a:ext>
            </a:extLst>
          </p:cNvPr>
          <p:cNvSpPr>
            <a:spLocks noChangeShapeType="1"/>
          </p:cNvSpPr>
          <p:nvPr/>
        </p:nvSpPr>
        <p:spPr bwMode="auto">
          <a:xfrm flipH="1" flipV="1">
            <a:off x="3836086" y="3837434"/>
            <a:ext cx="372628"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49" name="Line 44">
            <a:extLst>
              <a:ext uri="{FF2B5EF4-FFF2-40B4-BE49-F238E27FC236}">
                <a16:creationId xmlns:a16="http://schemas.microsoft.com/office/drawing/2014/main" id="{ECAE0613-2D6B-4AFA-BA16-C27832681D3F}"/>
              </a:ext>
            </a:extLst>
          </p:cNvPr>
          <p:cNvSpPr>
            <a:spLocks noChangeShapeType="1"/>
          </p:cNvSpPr>
          <p:nvPr/>
        </p:nvSpPr>
        <p:spPr bwMode="auto">
          <a:xfrm flipH="1" flipV="1">
            <a:off x="3845288" y="3913843"/>
            <a:ext cx="289821" cy="1573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50" name="Line 45">
            <a:extLst>
              <a:ext uri="{FF2B5EF4-FFF2-40B4-BE49-F238E27FC236}">
                <a16:creationId xmlns:a16="http://schemas.microsoft.com/office/drawing/2014/main" id="{3634F16B-C74E-4AB5-8D14-6EB51081F663}"/>
              </a:ext>
            </a:extLst>
          </p:cNvPr>
          <p:cNvSpPr>
            <a:spLocks noChangeShapeType="1"/>
          </p:cNvSpPr>
          <p:nvPr/>
        </p:nvSpPr>
        <p:spPr bwMode="auto">
          <a:xfrm flipV="1">
            <a:off x="4208714" y="4041193"/>
            <a:ext cx="1534" cy="409015"/>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51" name="Line 46">
            <a:extLst>
              <a:ext uri="{FF2B5EF4-FFF2-40B4-BE49-F238E27FC236}">
                <a16:creationId xmlns:a16="http://schemas.microsoft.com/office/drawing/2014/main" id="{FABFDA87-5427-4F55-BA86-FF3F8DAA4D5F}"/>
              </a:ext>
            </a:extLst>
          </p:cNvPr>
          <p:cNvSpPr>
            <a:spLocks noChangeShapeType="1"/>
          </p:cNvSpPr>
          <p:nvPr/>
        </p:nvSpPr>
        <p:spPr bwMode="auto">
          <a:xfrm flipV="1">
            <a:off x="3972564" y="4450208"/>
            <a:ext cx="236151" cy="12884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52" name="Line 47">
            <a:extLst>
              <a:ext uri="{FF2B5EF4-FFF2-40B4-BE49-F238E27FC236}">
                <a16:creationId xmlns:a16="http://schemas.microsoft.com/office/drawing/2014/main" id="{6A324352-22EC-48FE-BA70-7F1F9C351044}"/>
              </a:ext>
            </a:extLst>
          </p:cNvPr>
          <p:cNvSpPr>
            <a:spLocks noChangeShapeType="1"/>
          </p:cNvSpPr>
          <p:nvPr/>
        </p:nvSpPr>
        <p:spPr bwMode="auto">
          <a:xfrm>
            <a:off x="3836087" y="4776820"/>
            <a:ext cx="1533" cy="77908"/>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53" name="Line 48">
            <a:extLst>
              <a:ext uri="{FF2B5EF4-FFF2-40B4-BE49-F238E27FC236}">
                <a16:creationId xmlns:a16="http://schemas.microsoft.com/office/drawing/2014/main" id="{33C73314-D060-4E32-A1B5-CED93B423B03}"/>
              </a:ext>
            </a:extLst>
          </p:cNvPr>
          <p:cNvSpPr>
            <a:spLocks noChangeShapeType="1"/>
          </p:cNvSpPr>
          <p:nvPr/>
        </p:nvSpPr>
        <p:spPr bwMode="auto">
          <a:xfrm>
            <a:off x="3972564" y="4970093"/>
            <a:ext cx="194748" cy="1498"/>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54" name="Line 49">
            <a:extLst>
              <a:ext uri="{FF2B5EF4-FFF2-40B4-BE49-F238E27FC236}">
                <a16:creationId xmlns:a16="http://schemas.microsoft.com/office/drawing/2014/main" id="{E5B33EAF-D865-4EEE-9726-BF4B1D1EE312}"/>
              </a:ext>
            </a:extLst>
          </p:cNvPr>
          <p:cNvSpPr>
            <a:spLocks noChangeShapeType="1"/>
          </p:cNvSpPr>
          <p:nvPr/>
        </p:nvSpPr>
        <p:spPr bwMode="auto">
          <a:xfrm>
            <a:off x="4021634" y="4908664"/>
            <a:ext cx="96608" cy="149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55" name="Rectangle 51">
            <a:extLst>
              <a:ext uri="{FF2B5EF4-FFF2-40B4-BE49-F238E27FC236}">
                <a16:creationId xmlns:a16="http://schemas.microsoft.com/office/drawing/2014/main" id="{3DC3AA40-2402-45E9-AF93-A3E1587453FA}"/>
              </a:ext>
            </a:extLst>
          </p:cNvPr>
          <p:cNvSpPr>
            <a:spLocks noChangeArrowheads="1"/>
          </p:cNvSpPr>
          <p:nvPr/>
        </p:nvSpPr>
        <p:spPr bwMode="auto">
          <a:xfrm>
            <a:off x="5981382" y="5070473"/>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56" name="Rectangle 52">
            <a:extLst>
              <a:ext uri="{FF2B5EF4-FFF2-40B4-BE49-F238E27FC236}">
                <a16:creationId xmlns:a16="http://schemas.microsoft.com/office/drawing/2014/main" id="{6FB916F6-0FC3-4A16-ADD4-D14C2BF45122}"/>
              </a:ext>
            </a:extLst>
          </p:cNvPr>
          <p:cNvSpPr>
            <a:spLocks noChangeArrowheads="1"/>
          </p:cNvSpPr>
          <p:nvPr/>
        </p:nvSpPr>
        <p:spPr bwMode="auto">
          <a:xfrm>
            <a:off x="7097732" y="4456201"/>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57" name="Rectangle 53">
            <a:extLst>
              <a:ext uri="{FF2B5EF4-FFF2-40B4-BE49-F238E27FC236}">
                <a16:creationId xmlns:a16="http://schemas.microsoft.com/office/drawing/2014/main" id="{754BD8EE-E69F-417E-BFC5-FD66B767691E}"/>
              </a:ext>
            </a:extLst>
          </p:cNvPr>
          <p:cNvSpPr>
            <a:spLocks noChangeArrowheads="1"/>
          </p:cNvSpPr>
          <p:nvPr/>
        </p:nvSpPr>
        <p:spPr bwMode="auto">
          <a:xfrm>
            <a:off x="7097732" y="4761839"/>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58" name="Rectangle 54">
            <a:extLst>
              <a:ext uri="{FF2B5EF4-FFF2-40B4-BE49-F238E27FC236}">
                <a16:creationId xmlns:a16="http://schemas.microsoft.com/office/drawing/2014/main" id="{3F2DF6A1-626C-44F6-A18E-56FDE66BB857}"/>
              </a:ext>
            </a:extLst>
          </p:cNvPr>
          <p:cNvSpPr>
            <a:spLocks noChangeArrowheads="1"/>
          </p:cNvSpPr>
          <p:nvPr/>
        </p:nvSpPr>
        <p:spPr bwMode="auto">
          <a:xfrm>
            <a:off x="7533231" y="4778320"/>
            <a:ext cx="1671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O</a:t>
            </a:r>
            <a:endParaRPr lang="en-US" altLang="en-US">
              <a:solidFill>
                <a:prstClr val="white"/>
              </a:solidFill>
              <a:latin typeface="Arial" panose="020B0604020202020204" pitchFamily="34" charset="0"/>
            </a:endParaRPr>
          </a:p>
        </p:txBody>
      </p:sp>
      <p:sp>
        <p:nvSpPr>
          <p:cNvPr id="59" name="Line 55">
            <a:extLst>
              <a:ext uri="{FF2B5EF4-FFF2-40B4-BE49-F238E27FC236}">
                <a16:creationId xmlns:a16="http://schemas.microsoft.com/office/drawing/2014/main" id="{9E010C62-684B-48D1-AD4E-2F0CC46B63AA}"/>
              </a:ext>
            </a:extLst>
          </p:cNvPr>
          <p:cNvSpPr>
            <a:spLocks noChangeShapeType="1"/>
          </p:cNvSpPr>
          <p:nvPr/>
        </p:nvSpPr>
        <p:spPr bwMode="auto">
          <a:xfrm flipH="1" flipV="1">
            <a:off x="6070322" y="4390278"/>
            <a:ext cx="372629"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0" name="Line 56">
            <a:extLst>
              <a:ext uri="{FF2B5EF4-FFF2-40B4-BE49-F238E27FC236}">
                <a16:creationId xmlns:a16="http://schemas.microsoft.com/office/drawing/2014/main" id="{8BBEC1BB-6217-40C8-A705-32CE3EC1E9A5}"/>
              </a:ext>
            </a:extLst>
          </p:cNvPr>
          <p:cNvSpPr>
            <a:spLocks noChangeShapeType="1"/>
          </p:cNvSpPr>
          <p:nvPr/>
        </p:nvSpPr>
        <p:spPr bwMode="auto">
          <a:xfrm flipV="1">
            <a:off x="6442950" y="4594038"/>
            <a:ext cx="1533" cy="4105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1" name="Line 57">
            <a:extLst>
              <a:ext uri="{FF2B5EF4-FFF2-40B4-BE49-F238E27FC236}">
                <a16:creationId xmlns:a16="http://schemas.microsoft.com/office/drawing/2014/main" id="{C4200DF4-F3A2-4346-A26A-475BFD769958}"/>
              </a:ext>
            </a:extLst>
          </p:cNvPr>
          <p:cNvSpPr>
            <a:spLocks noChangeShapeType="1"/>
          </p:cNvSpPr>
          <p:nvPr/>
        </p:nvSpPr>
        <p:spPr bwMode="auto">
          <a:xfrm flipV="1">
            <a:off x="6378545" y="4640482"/>
            <a:ext cx="1533" cy="31762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2" name="Line 58">
            <a:extLst>
              <a:ext uri="{FF2B5EF4-FFF2-40B4-BE49-F238E27FC236}">
                <a16:creationId xmlns:a16="http://schemas.microsoft.com/office/drawing/2014/main" id="{DBCBABCC-2A9C-46BB-88D4-DF7462EC9967}"/>
              </a:ext>
            </a:extLst>
          </p:cNvPr>
          <p:cNvSpPr>
            <a:spLocks noChangeShapeType="1"/>
          </p:cNvSpPr>
          <p:nvPr/>
        </p:nvSpPr>
        <p:spPr bwMode="auto">
          <a:xfrm flipV="1">
            <a:off x="6208331" y="5004551"/>
            <a:ext cx="234618" cy="12884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3" name="Line 59">
            <a:extLst>
              <a:ext uri="{FF2B5EF4-FFF2-40B4-BE49-F238E27FC236}">
                <a16:creationId xmlns:a16="http://schemas.microsoft.com/office/drawing/2014/main" id="{0A559E05-F774-4D4A-A8F3-AB2940CA06F4}"/>
              </a:ext>
            </a:extLst>
          </p:cNvPr>
          <p:cNvSpPr>
            <a:spLocks noChangeShapeType="1"/>
          </p:cNvSpPr>
          <p:nvPr/>
        </p:nvSpPr>
        <p:spPr bwMode="auto">
          <a:xfrm>
            <a:off x="5699226" y="5004551"/>
            <a:ext cx="251486" cy="13633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4" name="Line 60">
            <a:extLst>
              <a:ext uri="{FF2B5EF4-FFF2-40B4-BE49-F238E27FC236}">
                <a16:creationId xmlns:a16="http://schemas.microsoft.com/office/drawing/2014/main" id="{DAECE898-CD7D-48A8-A0F1-862FB3A43AAA}"/>
              </a:ext>
            </a:extLst>
          </p:cNvPr>
          <p:cNvSpPr>
            <a:spLocks noChangeShapeType="1"/>
          </p:cNvSpPr>
          <p:nvPr/>
        </p:nvSpPr>
        <p:spPr bwMode="auto">
          <a:xfrm>
            <a:off x="5772832" y="4973089"/>
            <a:ext cx="167146" cy="91391"/>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5" name="Line 61">
            <a:extLst>
              <a:ext uri="{FF2B5EF4-FFF2-40B4-BE49-F238E27FC236}">
                <a16:creationId xmlns:a16="http://schemas.microsoft.com/office/drawing/2014/main" id="{6E3BDD8E-6901-4B02-9910-283202EBA4ED}"/>
              </a:ext>
            </a:extLst>
          </p:cNvPr>
          <p:cNvSpPr>
            <a:spLocks noChangeShapeType="1"/>
          </p:cNvSpPr>
          <p:nvPr/>
        </p:nvSpPr>
        <p:spPr bwMode="auto">
          <a:xfrm>
            <a:off x="5699226" y="4594038"/>
            <a:ext cx="1534" cy="4105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6" name="Line 62">
            <a:extLst>
              <a:ext uri="{FF2B5EF4-FFF2-40B4-BE49-F238E27FC236}">
                <a16:creationId xmlns:a16="http://schemas.microsoft.com/office/drawing/2014/main" id="{EEA8575B-B55E-4A44-ADFA-62AE0EF6AFF8}"/>
              </a:ext>
            </a:extLst>
          </p:cNvPr>
          <p:cNvSpPr>
            <a:spLocks noChangeShapeType="1"/>
          </p:cNvSpPr>
          <p:nvPr/>
        </p:nvSpPr>
        <p:spPr bwMode="auto">
          <a:xfrm flipH="1">
            <a:off x="5699227" y="4390278"/>
            <a:ext cx="371095"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7" name="Line 63">
            <a:extLst>
              <a:ext uri="{FF2B5EF4-FFF2-40B4-BE49-F238E27FC236}">
                <a16:creationId xmlns:a16="http://schemas.microsoft.com/office/drawing/2014/main" id="{A6CEE758-9934-4312-8423-3CD7F8952128}"/>
              </a:ext>
            </a:extLst>
          </p:cNvPr>
          <p:cNvSpPr>
            <a:spLocks noChangeShapeType="1"/>
          </p:cNvSpPr>
          <p:nvPr/>
        </p:nvSpPr>
        <p:spPr bwMode="auto">
          <a:xfrm flipH="1">
            <a:off x="5772832" y="4468186"/>
            <a:ext cx="288288" cy="1573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8" name="Line 64">
            <a:extLst>
              <a:ext uri="{FF2B5EF4-FFF2-40B4-BE49-F238E27FC236}">
                <a16:creationId xmlns:a16="http://schemas.microsoft.com/office/drawing/2014/main" id="{25868CDC-432E-476B-947A-7C87ECF4493F}"/>
              </a:ext>
            </a:extLst>
          </p:cNvPr>
          <p:cNvSpPr>
            <a:spLocks noChangeShapeType="1"/>
          </p:cNvSpPr>
          <p:nvPr/>
        </p:nvSpPr>
        <p:spPr bwMode="auto">
          <a:xfrm flipV="1">
            <a:off x="6442950" y="4390278"/>
            <a:ext cx="371095"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69" name="Line 65">
            <a:extLst>
              <a:ext uri="{FF2B5EF4-FFF2-40B4-BE49-F238E27FC236}">
                <a16:creationId xmlns:a16="http://schemas.microsoft.com/office/drawing/2014/main" id="{E90CECB4-531B-41C8-B436-96C8FCE2C7F5}"/>
              </a:ext>
            </a:extLst>
          </p:cNvPr>
          <p:cNvSpPr>
            <a:spLocks noChangeShapeType="1"/>
          </p:cNvSpPr>
          <p:nvPr/>
        </p:nvSpPr>
        <p:spPr bwMode="auto">
          <a:xfrm>
            <a:off x="6814044" y="4390278"/>
            <a:ext cx="251486" cy="13783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0" name="Line 66">
            <a:extLst>
              <a:ext uri="{FF2B5EF4-FFF2-40B4-BE49-F238E27FC236}">
                <a16:creationId xmlns:a16="http://schemas.microsoft.com/office/drawing/2014/main" id="{35084603-8EF7-452F-B46B-4C204DDB3F7C}"/>
              </a:ext>
            </a:extLst>
          </p:cNvPr>
          <p:cNvSpPr>
            <a:spLocks noChangeShapeType="1"/>
          </p:cNvSpPr>
          <p:nvPr/>
        </p:nvSpPr>
        <p:spPr bwMode="auto">
          <a:xfrm>
            <a:off x="6814045" y="3981264"/>
            <a:ext cx="1533" cy="409015"/>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1" name="Line 67">
            <a:extLst>
              <a:ext uri="{FF2B5EF4-FFF2-40B4-BE49-F238E27FC236}">
                <a16:creationId xmlns:a16="http://schemas.microsoft.com/office/drawing/2014/main" id="{3F2A1EC4-DD23-49B0-B3E7-0B94A2C76838}"/>
              </a:ext>
            </a:extLst>
          </p:cNvPr>
          <p:cNvSpPr>
            <a:spLocks noChangeShapeType="1"/>
          </p:cNvSpPr>
          <p:nvPr/>
        </p:nvSpPr>
        <p:spPr bwMode="auto">
          <a:xfrm flipH="1">
            <a:off x="6814044" y="3777505"/>
            <a:ext cx="372628"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2" name="Line 68">
            <a:extLst>
              <a:ext uri="{FF2B5EF4-FFF2-40B4-BE49-F238E27FC236}">
                <a16:creationId xmlns:a16="http://schemas.microsoft.com/office/drawing/2014/main" id="{414EA3B7-AF82-4758-A4D8-BC97BA7E8E06}"/>
              </a:ext>
            </a:extLst>
          </p:cNvPr>
          <p:cNvSpPr>
            <a:spLocks noChangeShapeType="1"/>
          </p:cNvSpPr>
          <p:nvPr/>
        </p:nvSpPr>
        <p:spPr bwMode="auto">
          <a:xfrm flipH="1" flipV="1">
            <a:off x="7186672" y="3777505"/>
            <a:ext cx="372629"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3" name="Line 69">
            <a:extLst>
              <a:ext uri="{FF2B5EF4-FFF2-40B4-BE49-F238E27FC236}">
                <a16:creationId xmlns:a16="http://schemas.microsoft.com/office/drawing/2014/main" id="{7EFA0E04-CA14-4E1F-A5FA-F051DC965240}"/>
              </a:ext>
            </a:extLst>
          </p:cNvPr>
          <p:cNvSpPr>
            <a:spLocks noChangeShapeType="1"/>
          </p:cNvSpPr>
          <p:nvPr/>
        </p:nvSpPr>
        <p:spPr bwMode="auto">
          <a:xfrm flipV="1">
            <a:off x="7559301" y="3981264"/>
            <a:ext cx="1533" cy="409015"/>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4" name="Line 70">
            <a:extLst>
              <a:ext uri="{FF2B5EF4-FFF2-40B4-BE49-F238E27FC236}">
                <a16:creationId xmlns:a16="http://schemas.microsoft.com/office/drawing/2014/main" id="{80F44F1E-646C-4C37-930D-09DE3895FC4B}"/>
              </a:ext>
            </a:extLst>
          </p:cNvPr>
          <p:cNvSpPr>
            <a:spLocks noChangeShapeType="1"/>
          </p:cNvSpPr>
          <p:nvPr/>
        </p:nvSpPr>
        <p:spPr bwMode="auto">
          <a:xfrm flipV="1">
            <a:off x="7323150" y="4390279"/>
            <a:ext cx="236151" cy="128847"/>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5" name="Line 71">
            <a:extLst>
              <a:ext uri="{FF2B5EF4-FFF2-40B4-BE49-F238E27FC236}">
                <a16:creationId xmlns:a16="http://schemas.microsoft.com/office/drawing/2014/main" id="{EC337E0F-E2C3-4D33-8DE9-9E773F2CACD8}"/>
              </a:ext>
            </a:extLst>
          </p:cNvPr>
          <p:cNvSpPr>
            <a:spLocks noChangeShapeType="1"/>
          </p:cNvSpPr>
          <p:nvPr/>
        </p:nvSpPr>
        <p:spPr bwMode="auto">
          <a:xfrm>
            <a:off x="7186672" y="4716892"/>
            <a:ext cx="1534" cy="76410"/>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6" name="Line 72">
            <a:extLst>
              <a:ext uri="{FF2B5EF4-FFF2-40B4-BE49-F238E27FC236}">
                <a16:creationId xmlns:a16="http://schemas.microsoft.com/office/drawing/2014/main" id="{5F33C4C5-8F5F-4BBF-9871-CE29CB793BD8}"/>
              </a:ext>
            </a:extLst>
          </p:cNvPr>
          <p:cNvSpPr>
            <a:spLocks noChangeShapeType="1"/>
          </p:cNvSpPr>
          <p:nvPr/>
        </p:nvSpPr>
        <p:spPr bwMode="auto">
          <a:xfrm>
            <a:off x="7323149" y="4910164"/>
            <a:ext cx="194748" cy="1498"/>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7" name="Line 73">
            <a:extLst>
              <a:ext uri="{FF2B5EF4-FFF2-40B4-BE49-F238E27FC236}">
                <a16:creationId xmlns:a16="http://schemas.microsoft.com/office/drawing/2014/main" id="{94A1B286-99A5-43A6-8ED0-B814ABF1A035}"/>
              </a:ext>
            </a:extLst>
          </p:cNvPr>
          <p:cNvSpPr>
            <a:spLocks noChangeShapeType="1"/>
          </p:cNvSpPr>
          <p:nvPr/>
        </p:nvSpPr>
        <p:spPr bwMode="auto">
          <a:xfrm>
            <a:off x="7372219" y="4848735"/>
            <a:ext cx="96607" cy="149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78" name="Text Box 74">
            <a:extLst>
              <a:ext uri="{FF2B5EF4-FFF2-40B4-BE49-F238E27FC236}">
                <a16:creationId xmlns:a16="http://schemas.microsoft.com/office/drawing/2014/main" id="{519C88C1-8330-4B60-A789-F8E2C2E76427}"/>
              </a:ext>
            </a:extLst>
          </p:cNvPr>
          <p:cNvSpPr txBox="1">
            <a:spLocks noChangeArrowheads="1"/>
          </p:cNvSpPr>
          <p:nvPr/>
        </p:nvSpPr>
        <p:spPr bwMode="auto">
          <a:xfrm>
            <a:off x="2064952" y="3059854"/>
            <a:ext cx="2743341" cy="34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b="1">
                <a:solidFill>
                  <a:prstClr val="white"/>
                </a:solidFill>
                <a:latin typeface="Calibri" panose="020F0502020204030204" pitchFamily="34" charset="0"/>
              </a:rPr>
              <a:t>N-nitrosonornicotine (NNN)</a:t>
            </a:r>
          </a:p>
        </p:txBody>
      </p:sp>
      <p:sp>
        <p:nvSpPr>
          <p:cNvPr id="79" name="Text Box 75">
            <a:extLst>
              <a:ext uri="{FF2B5EF4-FFF2-40B4-BE49-F238E27FC236}">
                <a16:creationId xmlns:a16="http://schemas.microsoft.com/office/drawing/2014/main" id="{561A2350-D41E-4EA6-AF2A-B57390E9A459}"/>
              </a:ext>
            </a:extLst>
          </p:cNvPr>
          <p:cNvSpPr txBox="1">
            <a:spLocks noChangeArrowheads="1"/>
          </p:cNvSpPr>
          <p:nvPr/>
        </p:nvSpPr>
        <p:spPr bwMode="auto">
          <a:xfrm>
            <a:off x="5312797" y="3046371"/>
            <a:ext cx="2882884" cy="60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b="1" dirty="0">
                <a:solidFill>
                  <a:prstClr val="white"/>
                </a:solidFill>
                <a:latin typeface="Calibri" panose="020F0502020204030204" pitchFamily="34" charset="0"/>
              </a:rPr>
              <a:t>4-(</a:t>
            </a:r>
            <a:r>
              <a:rPr lang="en-US" altLang="en-US" sz="1800" b="1" dirty="0" err="1">
                <a:solidFill>
                  <a:prstClr val="white"/>
                </a:solidFill>
                <a:latin typeface="Calibri" panose="020F0502020204030204" pitchFamily="34" charset="0"/>
              </a:rPr>
              <a:t>Methylnitrosamino</a:t>
            </a:r>
            <a:r>
              <a:rPr lang="en-US" altLang="en-US" sz="1800" b="1" dirty="0">
                <a:solidFill>
                  <a:prstClr val="white"/>
                </a:solidFill>
                <a:latin typeface="Calibri" panose="020F0502020204030204" pitchFamily="34" charset="0"/>
              </a:rPr>
              <a:t>)-1-</a:t>
            </a:r>
          </a:p>
          <a:p>
            <a:pPr defTabSz="457200" fontAlgn="base">
              <a:spcBef>
                <a:spcPct val="0"/>
              </a:spcBef>
              <a:spcAft>
                <a:spcPct val="0"/>
              </a:spcAft>
              <a:buClrTx/>
              <a:buSzTx/>
              <a:buNone/>
            </a:pPr>
            <a:r>
              <a:rPr lang="en-US" altLang="en-US" sz="1800" b="1" dirty="0">
                <a:solidFill>
                  <a:prstClr val="white"/>
                </a:solidFill>
                <a:latin typeface="Calibri" panose="020F0502020204030204" pitchFamily="34" charset="0"/>
              </a:rPr>
              <a:t>(3-pyridyl)-1-butanone (NNK)</a:t>
            </a:r>
          </a:p>
        </p:txBody>
      </p:sp>
      <p:sp>
        <p:nvSpPr>
          <p:cNvPr id="80" name="Text Box 76">
            <a:extLst>
              <a:ext uri="{FF2B5EF4-FFF2-40B4-BE49-F238E27FC236}">
                <a16:creationId xmlns:a16="http://schemas.microsoft.com/office/drawing/2014/main" id="{74AA5928-DC03-4562-B37F-095AC91ECA03}"/>
              </a:ext>
            </a:extLst>
          </p:cNvPr>
          <p:cNvSpPr txBox="1">
            <a:spLocks noChangeArrowheads="1"/>
          </p:cNvSpPr>
          <p:nvPr/>
        </p:nvSpPr>
        <p:spPr bwMode="auto">
          <a:xfrm>
            <a:off x="2060352" y="5397085"/>
            <a:ext cx="2537857" cy="34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b="1">
                <a:solidFill>
                  <a:prstClr val="white"/>
                </a:solidFill>
                <a:latin typeface="Calibri" panose="020F0502020204030204" pitchFamily="34" charset="0"/>
              </a:rPr>
              <a:t>N-nitrosoanatabine (NAT)</a:t>
            </a:r>
          </a:p>
        </p:txBody>
      </p:sp>
      <p:sp>
        <p:nvSpPr>
          <p:cNvPr id="81" name="Text Box 77">
            <a:extLst>
              <a:ext uri="{FF2B5EF4-FFF2-40B4-BE49-F238E27FC236}">
                <a16:creationId xmlns:a16="http://schemas.microsoft.com/office/drawing/2014/main" id="{9DF8CE16-56A0-4694-B616-83DF3D154504}"/>
              </a:ext>
            </a:extLst>
          </p:cNvPr>
          <p:cNvSpPr txBox="1">
            <a:spLocks noChangeArrowheads="1"/>
          </p:cNvSpPr>
          <p:nvPr/>
        </p:nvSpPr>
        <p:spPr bwMode="auto">
          <a:xfrm>
            <a:off x="5547415" y="5367121"/>
            <a:ext cx="2586928" cy="34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sz="1800" b="1">
                <a:solidFill>
                  <a:prstClr val="white"/>
                </a:solidFill>
                <a:latin typeface="Calibri" panose="020F0502020204030204" pitchFamily="34" charset="0"/>
              </a:rPr>
              <a:t>N-nitrosoanabasine (NAB)</a:t>
            </a:r>
          </a:p>
        </p:txBody>
      </p:sp>
      <p:sp>
        <p:nvSpPr>
          <p:cNvPr id="82" name="Rectangle 80">
            <a:extLst>
              <a:ext uri="{FF2B5EF4-FFF2-40B4-BE49-F238E27FC236}">
                <a16:creationId xmlns:a16="http://schemas.microsoft.com/office/drawing/2014/main" id="{8D2CF77A-8C36-44AF-B4E3-3C68AB3A8688}"/>
              </a:ext>
            </a:extLst>
          </p:cNvPr>
          <p:cNvSpPr>
            <a:spLocks noChangeArrowheads="1"/>
          </p:cNvSpPr>
          <p:nvPr/>
        </p:nvSpPr>
        <p:spPr bwMode="auto">
          <a:xfrm>
            <a:off x="5699227" y="2725752"/>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83" name="Line 81">
            <a:extLst>
              <a:ext uri="{FF2B5EF4-FFF2-40B4-BE49-F238E27FC236}">
                <a16:creationId xmlns:a16="http://schemas.microsoft.com/office/drawing/2014/main" id="{B46A6FAB-546B-440F-98F1-DA1C9F43DBB3}"/>
              </a:ext>
            </a:extLst>
          </p:cNvPr>
          <p:cNvSpPr>
            <a:spLocks noChangeShapeType="1"/>
          </p:cNvSpPr>
          <p:nvPr/>
        </p:nvSpPr>
        <p:spPr bwMode="auto">
          <a:xfrm flipH="1">
            <a:off x="6159262" y="2047055"/>
            <a:ext cx="372629"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84" name="Line 82">
            <a:extLst>
              <a:ext uri="{FF2B5EF4-FFF2-40B4-BE49-F238E27FC236}">
                <a16:creationId xmlns:a16="http://schemas.microsoft.com/office/drawing/2014/main" id="{4180C5E3-AC8E-4815-96A3-6095CAEFBFE0}"/>
              </a:ext>
            </a:extLst>
          </p:cNvPr>
          <p:cNvSpPr>
            <a:spLocks noChangeShapeType="1"/>
          </p:cNvSpPr>
          <p:nvPr/>
        </p:nvSpPr>
        <p:spPr bwMode="auto">
          <a:xfrm flipH="1" flipV="1">
            <a:off x="5788167" y="2047055"/>
            <a:ext cx="371095"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85" name="Line 83">
            <a:extLst>
              <a:ext uri="{FF2B5EF4-FFF2-40B4-BE49-F238E27FC236}">
                <a16:creationId xmlns:a16="http://schemas.microsoft.com/office/drawing/2014/main" id="{7EA02C1B-5F65-47EA-A712-09F19BEF355C}"/>
              </a:ext>
            </a:extLst>
          </p:cNvPr>
          <p:cNvSpPr>
            <a:spLocks noChangeShapeType="1"/>
          </p:cNvSpPr>
          <p:nvPr/>
        </p:nvSpPr>
        <p:spPr bwMode="auto">
          <a:xfrm flipV="1">
            <a:off x="6159261" y="2250814"/>
            <a:ext cx="1534" cy="4105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86" name="Line 84">
            <a:extLst>
              <a:ext uri="{FF2B5EF4-FFF2-40B4-BE49-F238E27FC236}">
                <a16:creationId xmlns:a16="http://schemas.microsoft.com/office/drawing/2014/main" id="{79CE7A08-5632-437B-8CAF-6AE059CFE4E0}"/>
              </a:ext>
            </a:extLst>
          </p:cNvPr>
          <p:cNvSpPr>
            <a:spLocks noChangeShapeType="1"/>
          </p:cNvSpPr>
          <p:nvPr/>
        </p:nvSpPr>
        <p:spPr bwMode="auto">
          <a:xfrm flipV="1">
            <a:off x="6096391" y="2297259"/>
            <a:ext cx="1533" cy="31762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87" name="Line 85">
            <a:extLst>
              <a:ext uri="{FF2B5EF4-FFF2-40B4-BE49-F238E27FC236}">
                <a16:creationId xmlns:a16="http://schemas.microsoft.com/office/drawing/2014/main" id="{337DAB8F-DD01-40D7-8E2B-157C94366809}"/>
              </a:ext>
            </a:extLst>
          </p:cNvPr>
          <p:cNvSpPr>
            <a:spLocks noChangeShapeType="1"/>
          </p:cNvSpPr>
          <p:nvPr/>
        </p:nvSpPr>
        <p:spPr bwMode="auto">
          <a:xfrm flipV="1">
            <a:off x="5926177" y="2661327"/>
            <a:ext cx="233084" cy="127350"/>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88" name="Line 86">
            <a:extLst>
              <a:ext uri="{FF2B5EF4-FFF2-40B4-BE49-F238E27FC236}">
                <a16:creationId xmlns:a16="http://schemas.microsoft.com/office/drawing/2014/main" id="{2667709B-7466-4731-B353-E855FF7C9486}"/>
              </a:ext>
            </a:extLst>
          </p:cNvPr>
          <p:cNvSpPr>
            <a:spLocks noChangeShapeType="1"/>
          </p:cNvSpPr>
          <p:nvPr/>
        </p:nvSpPr>
        <p:spPr bwMode="auto">
          <a:xfrm>
            <a:off x="5417071" y="2661328"/>
            <a:ext cx="251486" cy="13633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89" name="Line 87">
            <a:extLst>
              <a:ext uri="{FF2B5EF4-FFF2-40B4-BE49-F238E27FC236}">
                <a16:creationId xmlns:a16="http://schemas.microsoft.com/office/drawing/2014/main" id="{49ADAC1A-E0AE-495C-B427-9F53F17D8AD5}"/>
              </a:ext>
            </a:extLst>
          </p:cNvPr>
          <p:cNvSpPr>
            <a:spLocks noChangeShapeType="1"/>
          </p:cNvSpPr>
          <p:nvPr/>
        </p:nvSpPr>
        <p:spPr bwMode="auto">
          <a:xfrm>
            <a:off x="5490677" y="2629865"/>
            <a:ext cx="167146" cy="91391"/>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90" name="Line 88">
            <a:extLst>
              <a:ext uri="{FF2B5EF4-FFF2-40B4-BE49-F238E27FC236}">
                <a16:creationId xmlns:a16="http://schemas.microsoft.com/office/drawing/2014/main" id="{2FBFFD42-2E1C-458B-B235-0CD3D2567901}"/>
              </a:ext>
            </a:extLst>
          </p:cNvPr>
          <p:cNvSpPr>
            <a:spLocks noChangeShapeType="1"/>
          </p:cNvSpPr>
          <p:nvPr/>
        </p:nvSpPr>
        <p:spPr bwMode="auto">
          <a:xfrm>
            <a:off x="5417071" y="2250814"/>
            <a:ext cx="1534" cy="4105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91" name="Line 89">
            <a:extLst>
              <a:ext uri="{FF2B5EF4-FFF2-40B4-BE49-F238E27FC236}">
                <a16:creationId xmlns:a16="http://schemas.microsoft.com/office/drawing/2014/main" id="{3AEABF7C-17B8-4836-B6C6-4E966E3D33DD}"/>
              </a:ext>
            </a:extLst>
          </p:cNvPr>
          <p:cNvSpPr>
            <a:spLocks noChangeShapeType="1"/>
          </p:cNvSpPr>
          <p:nvPr/>
        </p:nvSpPr>
        <p:spPr bwMode="auto">
          <a:xfrm flipH="1">
            <a:off x="5417072" y="2047055"/>
            <a:ext cx="371095"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92" name="Line 90">
            <a:extLst>
              <a:ext uri="{FF2B5EF4-FFF2-40B4-BE49-F238E27FC236}">
                <a16:creationId xmlns:a16="http://schemas.microsoft.com/office/drawing/2014/main" id="{248098EF-A165-4F05-BDBE-E1A16B935675}"/>
              </a:ext>
            </a:extLst>
          </p:cNvPr>
          <p:cNvSpPr>
            <a:spLocks noChangeShapeType="1"/>
          </p:cNvSpPr>
          <p:nvPr/>
        </p:nvSpPr>
        <p:spPr bwMode="auto">
          <a:xfrm flipH="1">
            <a:off x="5490677" y="2124962"/>
            <a:ext cx="288288" cy="157314"/>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93" name="Rectangle 91">
            <a:extLst>
              <a:ext uri="{FF2B5EF4-FFF2-40B4-BE49-F238E27FC236}">
                <a16:creationId xmlns:a16="http://schemas.microsoft.com/office/drawing/2014/main" id="{090704B1-66BC-4E70-B090-3E0D000E30D8}"/>
              </a:ext>
            </a:extLst>
          </p:cNvPr>
          <p:cNvSpPr>
            <a:spLocks noChangeArrowheads="1"/>
          </p:cNvSpPr>
          <p:nvPr/>
        </p:nvSpPr>
        <p:spPr bwMode="auto">
          <a:xfrm>
            <a:off x="7875192" y="1888244"/>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94" name="Rectangle 92">
            <a:extLst>
              <a:ext uri="{FF2B5EF4-FFF2-40B4-BE49-F238E27FC236}">
                <a16:creationId xmlns:a16="http://schemas.microsoft.com/office/drawing/2014/main" id="{1EA6C7DB-8FF8-4F70-B15D-68D3A5D3652D}"/>
              </a:ext>
            </a:extLst>
          </p:cNvPr>
          <p:cNvSpPr>
            <a:spLocks noChangeArrowheads="1"/>
          </p:cNvSpPr>
          <p:nvPr/>
        </p:nvSpPr>
        <p:spPr bwMode="auto">
          <a:xfrm>
            <a:off x="8229418" y="2240327"/>
            <a:ext cx="1625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N</a:t>
            </a:r>
            <a:endParaRPr lang="en-US" altLang="en-US">
              <a:solidFill>
                <a:prstClr val="white"/>
              </a:solidFill>
              <a:latin typeface="Arial" panose="020B0604020202020204" pitchFamily="34" charset="0"/>
            </a:endParaRPr>
          </a:p>
        </p:txBody>
      </p:sp>
      <p:sp>
        <p:nvSpPr>
          <p:cNvPr id="95" name="Rectangle 93">
            <a:extLst>
              <a:ext uri="{FF2B5EF4-FFF2-40B4-BE49-F238E27FC236}">
                <a16:creationId xmlns:a16="http://schemas.microsoft.com/office/drawing/2014/main" id="{F3A67296-1960-4858-B86C-8B9255D8D477}"/>
              </a:ext>
            </a:extLst>
          </p:cNvPr>
          <p:cNvSpPr>
            <a:spLocks noChangeArrowheads="1"/>
          </p:cNvSpPr>
          <p:nvPr/>
        </p:nvSpPr>
        <p:spPr bwMode="auto">
          <a:xfrm>
            <a:off x="8625047" y="2247818"/>
            <a:ext cx="1671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O</a:t>
            </a:r>
            <a:endParaRPr lang="en-US" altLang="en-US">
              <a:solidFill>
                <a:prstClr val="white"/>
              </a:solidFill>
              <a:latin typeface="Arial" panose="020B0604020202020204" pitchFamily="34" charset="0"/>
            </a:endParaRPr>
          </a:p>
        </p:txBody>
      </p:sp>
      <p:sp>
        <p:nvSpPr>
          <p:cNvPr id="96" name="Rectangle 94">
            <a:extLst>
              <a:ext uri="{FF2B5EF4-FFF2-40B4-BE49-F238E27FC236}">
                <a16:creationId xmlns:a16="http://schemas.microsoft.com/office/drawing/2014/main" id="{34F940A2-9F19-4766-936A-C6159179F679}"/>
              </a:ext>
            </a:extLst>
          </p:cNvPr>
          <p:cNvSpPr>
            <a:spLocks noChangeArrowheads="1"/>
          </p:cNvSpPr>
          <p:nvPr/>
        </p:nvSpPr>
        <p:spPr bwMode="auto">
          <a:xfrm>
            <a:off x="7835322" y="1423794"/>
            <a:ext cx="131877"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C</a:t>
            </a:r>
            <a:endParaRPr lang="en-US" altLang="en-US">
              <a:solidFill>
                <a:prstClr val="white"/>
              </a:solidFill>
              <a:latin typeface="Arial" panose="020B0604020202020204" pitchFamily="34" charset="0"/>
            </a:endParaRPr>
          </a:p>
        </p:txBody>
      </p:sp>
      <p:sp>
        <p:nvSpPr>
          <p:cNvPr id="97" name="Rectangle 95">
            <a:extLst>
              <a:ext uri="{FF2B5EF4-FFF2-40B4-BE49-F238E27FC236}">
                <a16:creationId xmlns:a16="http://schemas.microsoft.com/office/drawing/2014/main" id="{A0AD0AB7-87B9-484C-ACAE-241CADAE3DA8}"/>
              </a:ext>
            </a:extLst>
          </p:cNvPr>
          <p:cNvSpPr>
            <a:spLocks noChangeArrowheads="1"/>
          </p:cNvSpPr>
          <p:nvPr/>
        </p:nvSpPr>
        <p:spPr bwMode="auto">
          <a:xfrm>
            <a:off x="8001147" y="1423794"/>
            <a:ext cx="156412"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dirty="0">
                <a:solidFill>
                  <a:prstClr val="white"/>
                </a:solidFill>
                <a:latin typeface="Calibri" panose="020F0502020204030204" pitchFamily="34" charset="0"/>
              </a:rPr>
              <a:t>H</a:t>
            </a:r>
            <a:endParaRPr lang="en-US" altLang="en-US" dirty="0">
              <a:solidFill>
                <a:prstClr val="white"/>
              </a:solidFill>
              <a:latin typeface="Arial" panose="020B0604020202020204" pitchFamily="34" charset="0"/>
            </a:endParaRPr>
          </a:p>
        </p:txBody>
      </p:sp>
      <p:sp>
        <p:nvSpPr>
          <p:cNvPr id="98" name="Rectangle 96">
            <a:extLst>
              <a:ext uri="{FF2B5EF4-FFF2-40B4-BE49-F238E27FC236}">
                <a16:creationId xmlns:a16="http://schemas.microsoft.com/office/drawing/2014/main" id="{CA5AF8AB-15C7-4AAD-A803-31AB2FBEFDD0}"/>
              </a:ext>
            </a:extLst>
          </p:cNvPr>
          <p:cNvSpPr>
            <a:spLocks noChangeArrowheads="1"/>
          </p:cNvSpPr>
          <p:nvPr/>
        </p:nvSpPr>
        <p:spPr bwMode="auto">
          <a:xfrm>
            <a:off x="8177705" y="1528670"/>
            <a:ext cx="125743"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dirty="0">
                <a:solidFill>
                  <a:prstClr val="white"/>
                </a:solidFill>
                <a:latin typeface="Calibri" panose="020F0502020204030204" pitchFamily="34" charset="0"/>
              </a:rPr>
              <a:t>3</a:t>
            </a:r>
            <a:endParaRPr lang="en-US" altLang="en-US" dirty="0">
              <a:solidFill>
                <a:prstClr val="white"/>
              </a:solidFill>
              <a:latin typeface="Arial" panose="020B0604020202020204" pitchFamily="34" charset="0"/>
            </a:endParaRPr>
          </a:p>
        </p:txBody>
      </p:sp>
      <p:sp>
        <p:nvSpPr>
          <p:cNvPr id="99" name="Line 97">
            <a:extLst>
              <a:ext uri="{FF2B5EF4-FFF2-40B4-BE49-F238E27FC236}">
                <a16:creationId xmlns:a16="http://schemas.microsoft.com/office/drawing/2014/main" id="{F16173F3-5BBD-470A-9A09-EC067254B20D}"/>
              </a:ext>
            </a:extLst>
          </p:cNvPr>
          <p:cNvSpPr>
            <a:spLocks noChangeShapeType="1"/>
          </p:cNvSpPr>
          <p:nvPr/>
        </p:nvSpPr>
        <p:spPr bwMode="auto">
          <a:xfrm flipH="1" flipV="1">
            <a:off x="6516555" y="2047055"/>
            <a:ext cx="354226" cy="200762"/>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0" name="Line 98">
            <a:extLst>
              <a:ext uri="{FF2B5EF4-FFF2-40B4-BE49-F238E27FC236}">
                <a16:creationId xmlns:a16="http://schemas.microsoft.com/office/drawing/2014/main" id="{D9124DD6-CE30-4088-AEED-BB245857AA20}"/>
              </a:ext>
            </a:extLst>
          </p:cNvPr>
          <p:cNvSpPr>
            <a:spLocks noChangeShapeType="1"/>
          </p:cNvSpPr>
          <p:nvPr/>
        </p:nvSpPr>
        <p:spPr bwMode="auto">
          <a:xfrm>
            <a:off x="8054604" y="2132455"/>
            <a:ext cx="147211" cy="146826"/>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1" name="Line 99">
            <a:extLst>
              <a:ext uri="{FF2B5EF4-FFF2-40B4-BE49-F238E27FC236}">
                <a16:creationId xmlns:a16="http://schemas.microsoft.com/office/drawing/2014/main" id="{ACA4B9B8-7BD5-4182-BB5D-552135FB1626}"/>
              </a:ext>
            </a:extLst>
          </p:cNvPr>
          <p:cNvSpPr>
            <a:spLocks noChangeShapeType="1"/>
          </p:cNvSpPr>
          <p:nvPr/>
        </p:nvSpPr>
        <p:spPr bwMode="auto">
          <a:xfrm>
            <a:off x="8419564" y="2451575"/>
            <a:ext cx="191682" cy="149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2" name="Line 100">
            <a:extLst>
              <a:ext uri="{FF2B5EF4-FFF2-40B4-BE49-F238E27FC236}">
                <a16:creationId xmlns:a16="http://schemas.microsoft.com/office/drawing/2014/main" id="{18BAF849-900A-49F5-B71C-567356FC2236}"/>
              </a:ext>
            </a:extLst>
          </p:cNvPr>
          <p:cNvSpPr>
            <a:spLocks noChangeShapeType="1"/>
          </p:cNvSpPr>
          <p:nvPr/>
        </p:nvSpPr>
        <p:spPr bwMode="auto">
          <a:xfrm>
            <a:off x="8460968" y="2390149"/>
            <a:ext cx="108874" cy="1498"/>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3" name="Line 101">
            <a:extLst>
              <a:ext uri="{FF2B5EF4-FFF2-40B4-BE49-F238E27FC236}">
                <a16:creationId xmlns:a16="http://schemas.microsoft.com/office/drawing/2014/main" id="{AB8C4F94-4A18-4751-9C09-F4A96D972EFF}"/>
              </a:ext>
            </a:extLst>
          </p:cNvPr>
          <p:cNvSpPr>
            <a:spLocks noChangeShapeType="1"/>
          </p:cNvSpPr>
          <p:nvPr/>
        </p:nvSpPr>
        <p:spPr bwMode="auto">
          <a:xfrm flipV="1">
            <a:off x="6496619" y="1816328"/>
            <a:ext cx="0" cy="215744"/>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4" name="Line 102">
            <a:extLst>
              <a:ext uri="{FF2B5EF4-FFF2-40B4-BE49-F238E27FC236}">
                <a16:creationId xmlns:a16="http://schemas.microsoft.com/office/drawing/2014/main" id="{5A723509-1D14-4731-A693-807A2F43FB4C}"/>
              </a:ext>
            </a:extLst>
          </p:cNvPr>
          <p:cNvSpPr>
            <a:spLocks noChangeShapeType="1"/>
          </p:cNvSpPr>
          <p:nvPr/>
        </p:nvSpPr>
        <p:spPr bwMode="auto">
          <a:xfrm flipV="1">
            <a:off x="7938061" y="1672498"/>
            <a:ext cx="0" cy="215744"/>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5" name="Rectangle 103">
            <a:extLst>
              <a:ext uri="{FF2B5EF4-FFF2-40B4-BE49-F238E27FC236}">
                <a16:creationId xmlns:a16="http://schemas.microsoft.com/office/drawing/2014/main" id="{CB676570-4820-4958-9F58-309DA696D225}"/>
              </a:ext>
            </a:extLst>
          </p:cNvPr>
          <p:cNvSpPr>
            <a:spLocks noChangeArrowheads="1"/>
          </p:cNvSpPr>
          <p:nvPr/>
        </p:nvSpPr>
        <p:spPr bwMode="auto">
          <a:xfrm>
            <a:off x="6435282" y="1528670"/>
            <a:ext cx="167146" cy="29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defTabSz="457200" fontAlgn="base">
              <a:spcBef>
                <a:spcPct val="0"/>
              </a:spcBef>
              <a:spcAft>
                <a:spcPct val="0"/>
              </a:spcAft>
              <a:buClrTx/>
              <a:buSzTx/>
              <a:buNone/>
            </a:pPr>
            <a:r>
              <a:rPr lang="en-US" altLang="en-US" b="1">
                <a:solidFill>
                  <a:prstClr val="white"/>
                </a:solidFill>
                <a:latin typeface="Calibri" panose="020F0502020204030204" pitchFamily="34" charset="0"/>
              </a:rPr>
              <a:t>O</a:t>
            </a:r>
            <a:endParaRPr lang="en-US" altLang="en-US">
              <a:solidFill>
                <a:prstClr val="white"/>
              </a:solidFill>
              <a:latin typeface="Arial" panose="020B0604020202020204" pitchFamily="34" charset="0"/>
            </a:endParaRPr>
          </a:p>
        </p:txBody>
      </p:sp>
      <p:sp>
        <p:nvSpPr>
          <p:cNvPr id="106" name="Line 104">
            <a:extLst>
              <a:ext uri="{FF2B5EF4-FFF2-40B4-BE49-F238E27FC236}">
                <a16:creationId xmlns:a16="http://schemas.microsoft.com/office/drawing/2014/main" id="{8C3F8BAD-F3D0-43DB-8608-A4BB545E9460}"/>
              </a:ext>
            </a:extLst>
          </p:cNvPr>
          <p:cNvSpPr>
            <a:spLocks noChangeShapeType="1"/>
          </p:cNvSpPr>
          <p:nvPr/>
        </p:nvSpPr>
        <p:spPr bwMode="auto">
          <a:xfrm flipH="1" flipV="1">
            <a:off x="7183606" y="2032073"/>
            <a:ext cx="354227" cy="200762"/>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7" name="Line 105">
            <a:extLst>
              <a:ext uri="{FF2B5EF4-FFF2-40B4-BE49-F238E27FC236}">
                <a16:creationId xmlns:a16="http://schemas.microsoft.com/office/drawing/2014/main" id="{ADA438FB-6100-4F8B-8DBD-CD4F39C740ED}"/>
              </a:ext>
            </a:extLst>
          </p:cNvPr>
          <p:cNvSpPr>
            <a:spLocks noChangeShapeType="1"/>
          </p:cNvSpPr>
          <p:nvPr/>
        </p:nvSpPr>
        <p:spPr bwMode="auto">
          <a:xfrm flipH="1">
            <a:off x="6867715" y="2032072"/>
            <a:ext cx="315890"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8" name="Line 106">
            <a:extLst>
              <a:ext uri="{FF2B5EF4-FFF2-40B4-BE49-F238E27FC236}">
                <a16:creationId xmlns:a16="http://schemas.microsoft.com/office/drawing/2014/main" id="{B88445FC-F607-4550-BEBC-C5F85270BB64}"/>
              </a:ext>
            </a:extLst>
          </p:cNvPr>
          <p:cNvSpPr>
            <a:spLocks noChangeShapeType="1"/>
          </p:cNvSpPr>
          <p:nvPr/>
        </p:nvSpPr>
        <p:spPr bwMode="auto">
          <a:xfrm flipH="1">
            <a:off x="7530165" y="2044058"/>
            <a:ext cx="315890" cy="203759"/>
          </a:xfrm>
          <a:prstGeom prst="line">
            <a:avLst/>
          </a:prstGeom>
          <a:noFill/>
          <a:ln w="39688">
            <a:solidFill>
              <a:srgbClr val="FFFFFF"/>
            </a:solidFill>
            <a:round/>
            <a:headEnd/>
            <a:tailEnd/>
          </a:ln>
          <a:extLst>
            <a:ext uri="{909E8E84-426E-40DD-AFC4-6F175D3DCCD1}">
              <a14:hiddenFill xmlns:a14="http://schemas.microsoft.com/office/drawing/2010/main">
                <a:noFill/>
              </a14:hiddenFill>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
        <p:nvSpPr>
          <p:cNvPr id="109" name="Line 107">
            <a:extLst>
              <a:ext uri="{FF2B5EF4-FFF2-40B4-BE49-F238E27FC236}">
                <a16:creationId xmlns:a16="http://schemas.microsoft.com/office/drawing/2014/main" id="{0B8184F3-BDD1-43E1-8C4B-84B9CB926F01}"/>
              </a:ext>
            </a:extLst>
          </p:cNvPr>
          <p:cNvSpPr>
            <a:spLocks noChangeShapeType="1"/>
          </p:cNvSpPr>
          <p:nvPr/>
        </p:nvSpPr>
        <p:spPr bwMode="auto">
          <a:xfrm flipV="1">
            <a:off x="6570225" y="1816328"/>
            <a:ext cx="0" cy="215744"/>
          </a:xfrm>
          <a:prstGeom prst="line">
            <a:avLst/>
          </a:prstGeom>
          <a:noFill/>
          <a:ln w="381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pPr>
            <a:endParaRPr lang="en-US">
              <a:solidFill>
                <a:prstClr val="white"/>
              </a:solidFill>
              <a:latin typeface="Century Gothic" panose="020B0502020202020204" pitchFamily="34" charset="0"/>
            </a:endParaRPr>
          </a:p>
        </p:txBody>
      </p:sp>
    </p:spTree>
    <p:extLst>
      <p:ext uri="{BB962C8B-B14F-4D97-AF65-F5344CB8AC3E}">
        <p14:creationId xmlns:p14="http://schemas.microsoft.com/office/powerpoint/2010/main" val="2096280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609600" y="274638"/>
            <a:ext cx="10160000" cy="1003444"/>
          </a:xfrm>
        </p:spPr>
        <p:txBody>
          <a:bodyPr/>
          <a:lstStyle/>
          <a:p>
            <a:r>
              <a:rPr lang="en-US" altLang="en-US" dirty="0" smtClean="0">
                <a:solidFill>
                  <a:srgbClr val="000099"/>
                </a:solidFill>
                <a:latin typeface="+mn-lt"/>
                <a:cs typeface="Calibri" panose="020F0502020204030204" pitchFamily="34" charset="0"/>
              </a:rPr>
              <a:t>Objectives</a:t>
            </a:r>
            <a:endParaRPr lang="en-US" dirty="0">
              <a:solidFill>
                <a:srgbClr val="000099"/>
              </a:solidFill>
              <a:latin typeface="+mn-lt"/>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3</a:t>
            </a:fld>
            <a:endParaRPr lang="en-US"/>
          </a:p>
        </p:txBody>
      </p:sp>
      <p:sp>
        <p:nvSpPr>
          <p:cNvPr id="3" name="Content Placeholder 2"/>
          <p:cNvSpPr>
            <a:spLocks noGrp="1"/>
          </p:cNvSpPr>
          <p:nvPr>
            <p:ph idx="1"/>
          </p:nvPr>
        </p:nvSpPr>
        <p:spPr/>
        <p:txBody>
          <a:bodyPr>
            <a:normAutofit/>
          </a:bodyPr>
          <a:lstStyle/>
          <a:p>
            <a:r>
              <a:rPr lang="en-US" sz="3200" dirty="0" smtClean="0">
                <a:latin typeface="+mn-lt"/>
              </a:rPr>
              <a:t>Background on FDA-CTP Regulation</a:t>
            </a:r>
          </a:p>
          <a:p>
            <a:r>
              <a:rPr lang="en-US" sz="3200" dirty="0" smtClean="0">
                <a:latin typeface="+mn-lt"/>
              </a:rPr>
              <a:t>The process of regulatory decision-making</a:t>
            </a:r>
          </a:p>
          <a:p>
            <a:r>
              <a:rPr lang="en-US" sz="3200" dirty="0" smtClean="0">
                <a:latin typeface="+mn-lt"/>
              </a:rPr>
              <a:t>The role of scientific studies in tobacco regulatory decision-making</a:t>
            </a:r>
          </a:p>
          <a:p>
            <a:r>
              <a:rPr lang="en-US" sz="3200" dirty="0" smtClean="0">
                <a:latin typeface="+mn-lt"/>
              </a:rPr>
              <a:t>Examples of how science influences tobacco regulatory decisions</a:t>
            </a:r>
          </a:p>
        </p:txBody>
      </p:sp>
    </p:spTree>
    <p:extLst>
      <p:ext uri="{BB962C8B-B14F-4D97-AF65-F5344CB8AC3E}">
        <p14:creationId xmlns:p14="http://schemas.microsoft.com/office/powerpoint/2010/main" val="29493926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8580" y="5844064"/>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altLang="en-US" sz="3600" dirty="0">
                <a:solidFill>
                  <a:srgbClr val="001680"/>
                </a:solidFill>
                <a:latin typeface="Calibri" panose="020F0502020204030204" pitchFamily="34" charset="0"/>
                <a:cs typeface="Calibri" panose="020F0502020204030204" pitchFamily="34" charset="0"/>
              </a:rPr>
              <a:t>TSNAs in tobacco smoke vary widely due to differences in the tobacco used</a:t>
            </a:r>
            <a:endParaRPr lang="en-US" sz="3600" dirty="0">
              <a:solidFill>
                <a:srgbClr val="001680"/>
              </a:solidFill>
            </a:endParaRPr>
          </a:p>
        </p:txBody>
      </p:sp>
      <p:sp>
        <p:nvSpPr>
          <p:cNvPr id="6" name="TextBox 6">
            <a:extLst>
              <a:ext uri="{FF2B5EF4-FFF2-40B4-BE49-F238E27FC236}">
                <a16:creationId xmlns:a16="http://schemas.microsoft.com/office/drawing/2014/main" id="{FC8FBC20-FAC3-4C69-820D-9F02A3AE736E}"/>
              </a:ext>
            </a:extLst>
          </p:cNvPr>
          <p:cNvSpPr txBox="1">
            <a:spLocks noChangeArrowheads="1"/>
          </p:cNvSpPr>
          <p:nvPr/>
        </p:nvSpPr>
        <p:spPr bwMode="auto">
          <a:xfrm>
            <a:off x="187037" y="5943600"/>
            <a:ext cx="699301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buFont typeface="Wingdings 3" panose="05040102010807070707" pitchFamily="18" charset="2"/>
              <a:buNone/>
            </a:pPr>
            <a:r>
              <a:rPr lang="en-US" altLang="en-US" sz="1400" dirty="0">
                <a:solidFill>
                  <a:srgbClr val="001680"/>
                </a:solidFill>
                <a:latin typeface="Calibri" panose="020F0502020204030204" pitchFamily="34" charset="0"/>
                <a:cs typeface="Calibri" panose="020F0502020204030204" pitchFamily="34" charset="0"/>
              </a:rPr>
              <a:t>Ding et al. Levels of tobacco-specific nitrosamines and polycyclic aromatic hydrocarbons in mainstream smoke from different tobacco varieties.  Cancer </a:t>
            </a:r>
            <a:r>
              <a:rPr lang="en-US" altLang="en-US" sz="1400" dirty="0" err="1">
                <a:solidFill>
                  <a:srgbClr val="001680"/>
                </a:solidFill>
                <a:latin typeface="Calibri" panose="020F0502020204030204" pitchFamily="34" charset="0"/>
                <a:cs typeface="Calibri" panose="020F0502020204030204" pitchFamily="34" charset="0"/>
              </a:rPr>
              <a:t>Epidemiol</a:t>
            </a:r>
            <a:r>
              <a:rPr lang="en-US" altLang="en-US" sz="1400" dirty="0">
                <a:solidFill>
                  <a:srgbClr val="001680"/>
                </a:solidFill>
                <a:latin typeface="Calibri" panose="020F0502020204030204" pitchFamily="34" charset="0"/>
                <a:cs typeface="Calibri" panose="020F0502020204030204" pitchFamily="34" charset="0"/>
              </a:rPr>
              <a:t> Biomarkers and </a:t>
            </a:r>
            <a:r>
              <a:rPr lang="en-US" altLang="en-US" sz="1400" dirty="0" err="1">
                <a:solidFill>
                  <a:srgbClr val="001680"/>
                </a:solidFill>
                <a:latin typeface="Calibri" panose="020F0502020204030204" pitchFamily="34" charset="0"/>
                <a:cs typeface="Calibri" panose="020F0502020204030204" pitchFamily="34" charset="0"/>
              </a:rPr>
              <a:t>Prev</a:t>
            </a:r>
            <a:r>
              <a:rPr lang="en-US" altLang="en-US" sz="1400" dirty="0">
                <a:solidFill>
                  <a:srgbClr val="001680"/>
                </a:solidFill>
                <a:latin typeface="Calibri" panose="020F0502020204030204" pitchFamily="34" charset="0"/>
                <a:cs typeface="Calibri" panose="020F0502020204030204" pitchFamily="34" charset="0"/>
              </a:rPr>
              <a:t> 2008;17(12):3366-71.</a:t>
            </a:r>
          </a:p>
        </p:txBody>
      </p:sp>
      <p:pic>
        <p:nvPicPr>
          <p:cNvPr id="7" name="Picture 3">
            <a:extLst>
              <a:ext uri="{FF2B5EF4-FFF2-40B4-BE49-F238E27FC236}">
                <a16:creationId xmlns:a16="http://schemas.microsoft.com/office/drawing/2014/main" id="{5ECD6C1A-82EB-466B-9CA7-22B9FC4BB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8135938"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058F9B3E-CA8F-4A8D-9542-6380D826A16C}"/>
              </a:ext>
            </a:extLst>
          </p:cNvPr>
          <p:cNvPicPr>
            <a:picLocks noChangeAspect="1"/>
          </p:cNvPicPr>
          <p:nvPr/>
        </p:nvPicPr>
        <p:blipFill>
          <a:blip r:embed="rId5"/>
          <a:stretch>
            <a:fillRect/>
          </a:stretch>
        </p:blipFill>
        <p:spPr>
          <a:xfrm>
            <a:off x="2243359" y="2209801"/>
            <a:ext cx="7206236" cy="2292349"/>
          </a:xfrm>
          <a:prstGeom prst="rect">
            <a:avLst/>
          </a:prstGeom>
          <a:ln>
            <a:solidFill>
              <a:schemeClr val="accent1"/>
            </a:solidFill>
          </a:ln>
        </p:spPr>
      </p:pic>
      <p:sp>
        <p:nvSpPr>
          <p:cNvPr id="3" name="Rectangle 2"/>
          <p:cNvSpPr/>
          <p:nvPr/>
        </p:nvSpPr>
        <p:spPr>
          <a:xfrm>
            <a:off x="5808518" y="3054927"/>
            <a:ext cx="1683327" cy="5091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C1D7C8D0-3853-4904-A782-3CCA19F2188B}" type="slidenum">
              <a:rPr lang="en-US" smtClean="0"/>
              <a:t>30</a:t>
            </a:fld>
            <a:endParaRPr lang="en-US"/>
          </a:p>
        </p:txBody>
      </p:sp>
    </p:spTree>
    <p:extLst>
      <p:ext uri="{BB962C8B-B14F-4D97-AF65-F5344CB8AC3E}">
        <p14:creationId xmlns:p14="http://schemas.microsoft.com/office/powerpoint/2010/main" val="300304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1131" y="165755"/>
            <a:ext cx="8960069" cy="790686"/>
          </a:xfrm>
        </p:spPr>
        <p:txBody>
          <a:bodyPr/>
          <a:lstStyle/>
          <a:p>
            <a:r>
              <a:rPr lang="en-US" sz="4800" dirty="0" smtClean="0">
                <a:solidFill>
                  <a:srgbClr val="001C7A"/>
                </a:solidFill>
                <a:latin typeface="+mn-lt"/>
              </a:rPr>
              <a:t>TSNAs in smokeless tobacco</a:t>
            </a:r>
            <a:endParaRPr lang="en-US" sz="4800" dirty="0">
              <a:solidFill>
                <a:srgbClr val="001C7A"/>
              </a:solidFill>
              <a:latin typeface="+mn-lt"/>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31</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641131" y="1186989"/>
            <a:ext cx="10042236" cy="5016383"/>
          </a:xfrm>
        </p:spPr>
        <p:txBody>
          <a:bodyPr>
            <a:normAutofit lnSpcReduction="10000"/>
          </a:bodyPr>
          <a:lstStyle/>
          <a:p>
            <a:pPr>
              <a:spcBef>
                <a:spcPct val="0"/>
              </a:spcBef>
            </a:pPr>
            <a:r>
              <a:rPr lang="en-US" altLang="en-US" sz="2800" dirty="0" smtClean="0">
                <a:latin typeface="+mn-lt"/>
              </a:rPr>
              <a:t>In addition to tobacco type, other factors that also impact levels of TSNAS in tobacco include:</a:t>
            </a:r>
          </a:p>
          <a:p>
            <a:pPr marL="114300" indent="0">
              <a:spcBef>
                <a:spcPct val="0"/>
              </a:spcBef>
              <a:buNone/>
            </a:pPr>
            <a:endParaRPr lang="en-US" altLang="en-US" sz="2800" dirty="0" smtClean="0">
              <a:latin typeface="+mn-lt"/>
            </a:endParaRPr>
          </a:p>
          <a:p>
            <a:pPr lvl="1">
              <a:spcBef>
                <a:spcPct val="0"/>
              </a:spcBef>
            </a:pPr>
            <a:r>
              <a:rPr lang="en-US" altLang="en-US" sz="2800" dirty="0" smtClean="0">
                <a:latin typeface="+mn-lt"/>
              </a:rPr>
              <a:t>Growing conditions: Increased rainfall is associated with higher tobacco TSNAs</a:t>
            </a:r>
          </a:p>
          <a:p>
            <a:pPr lvl="1">
              <a:spcBef>
                <a:spcPct val="0"/>
              </a:spcBef>
            </a:pPr>
            <a:r>
              <a:rPr lang="en-US" altLang="en-US" sz="2800" dirty="0" smtClean="0">
                <a:latin typeface="+mn-lt"/>
              </a:rPr>
              <a:t>Curing process: Tobacco TSNAs are lower with reduced humidity and better air flow during curing</a:t>
            </a:r>
          </a:p>
          <a:p>
            <a:pPr lvl="1">
              <a:spcBef>
                <a:spcPct val="0"/>
              </a:spcBef>
            </a:pPr>
            <a:r>
              <a:rPr lang="en-US" altLang="en-US" sz="2800" dirty="0" smtClean="0">
                <a:latin typeface="+mn-lt"/>
              </a:rPr>
              <a:t>Production process: Use of non-nitrate producing bacteria in fermentation reduces TSNAs</a:t>
            </a:r>
          </a:p>
          <a:p>
            <a:pPr lvl="1">
              <a:spcBef>
                <a:spcPct val="0"/>
              </a:spcBef>
            </a:pPr>
            <a:r>
              <a:rPr lang="en-US" altLang="en-US" sz="2800" dirty="0" smtClean="0">
                <a:latin typeface="+mn-lt"/>
              </a:rPr>
              <a:t>Pasteurization or heat-treatment: Lower microbial activity leads to lower TSNAs</a:t>
            </a:r>
          </a:p>
          <a:p>
            <a:pPr lvl="1">
              <a:spcBef>
                <a:spcPct val="0"/>
              </a:spcBef>
            </a:pPr>
            <a:r>
              <a:rPr lang="en-US" altLang="en-US" sz="2800" dirty="0" smtClean="0">
                <a:latin typeface="+mn-lt"/>
              </a:rPr>
              <a:t>Storage: Higher storage temperatures leads to increased TSNAs</a:t>
            </a:r>
            <a:endParaRPr lang="en-US" altLang="en-US" sz="2800" dirty="0">
              <a:latin typeface="+mn-lt"/>
            </a:endParaRPr>
          </a:p>
          <a:p>
            <a:pPr marL="0" lvl="2" indent="0">
              <a:lnSpc>
                <a:spcPts val="3800"/>
              </a:lnSpc>
              <a:buNone/>
            </a:pPr>
            <a:endParaRPr lang="en-US" altLang="en-US" sz="2800" dirty="0">
              <a:latin typeface="+mn-lt"/>
              <a:cs typeface="Calibri" panose="020F0502020204030204" pitchFamily="34" charset="0"/>
            </a:endParaRPr>
          </a:p>
        </p:txBody>
      </p:sp>
    </p:spTree>
    <p:extLst>
      <p:ext uri="{BB962C8B-B14F-4D97-AF65-F5344CB8AC3E}">
        <p14:creationId xmlns:p14="http://schemas.microsoft.com/office/powerpoint/2010/main" val="1510919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7058" y="146205"/>
            <a:ext cx="8960069" cy="790686"/>
          </a:xfrm>
        </p:spPr>
        <p:txBody>
          <a:bodyPr/>
          <a:lstStyle/>
          <a:p>
            <a:r>
              <a:rPr lang="en-US" sz="4800" dirty="0" smtClean="0">
                <a:solidFill>
                  <a:srgbClr val="001C7A"/>
                </a:solidFill>
                <a:latin typeface="+mn-lt"/>
              </a:rPr>
              <a:t>NNN in smokeless tobacco in the US</a:t>
            </a:r>
            <a:endParaRPr lang="en-US" sz="4800" dirty="0">
              <a:solidFill>
                <a:srgbClr val="001C7A"/>
              </a:solidFill>
              <a:latin typeface="+mn-lt"/>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32</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4"/>
          <a:stretch>
            <a:fillRect/>
          </a:stretch>
        </p:blipFill>
        <p:spPr>
          <a:xfrm>
            <a:off x="1780353" y="1126688"/>
            <a:ext cx="4587436" cy="907430"/>
          </a:xfrm>
          <a:prstGeom prst="rect">
            <a:avLst/>
          </a:prstGeom>
        </p:spPr>
      </p:pic>
      <p:pic>
        <p:nvPicPr>
          <p:cNvPr id="7" name="Picture 6"/>
          <p:cNvPicPr>
            <a:picLocks noChangeAspect="1"/>
          </p:cNvPicPr>
          <p:nvPr/>
        </p:nvPicPr>
        <p:blipFill>
          <a:blip r:embed="rId5"/>
          <a:stretch>
            <a:fillRect/>
          </a:stretch>
        </p:blipFill>
        <p:spPr>
          <a:xfrm>
            <a:off x="1937189" y="2289516"/>
            <a:ext cx="4430599" cy="2465643"/>
          </a:xfrm>
          <a:prstGeom prst="rect">
            <a:avLst/>
          </a:prstGeom>
        </p:spPr>
      </p:pic>
      <p:pic>
        <p:nvPicPr>
          <p:cNvPr id="8" name="Picture 7"/>
          <p:cNvPicPr>
            <a:picLocks noChangeAspect="1"/>
          </p:cNvPicPr>
          <p:nvPr/>
        </p:nvPicPr>
        <p:blipFill>
          <a:blip r:embed="rId6"/>
          <a:stretch>
            <a:fillRect/>
          </a:stretch>
        </p:blipFill>
        <p:spPr>
          <a:xfrm>
            <a:off x="1937189" y="4828901"/>
            <a:ext cx="4352183" cy="678280"/>
          </a:xfrm>
          <a:prstGeom prst="rect">
            <a:avLst/>
          </a:prstGeom>
        </p:spPr>
      </p:pic>
      <p:sp>
        <p:nvSpPr>
          <p:cNvPr id="14" name="TextBox 13"/>
          <p:cNvSpPr txBox="1"/>
          <p:nvPr/>
        </p:nvSpPr>
        <p:spPr>
          <a:xfrm>
            <a:off x="387511" y="5855162"/>
            <a:ext cx="7617020" cy="738664"/>
          </a:xfrm>
          <a:prstGeom prst="rect">
            <a:avLst/>
          </a:prstGeom>
          <a:noFill/>
        </p:spPr>
        <p:txBody>
          <a:bodyPr wrap="square" rtlCol="0">
            <a:spAutoFit/>
          </a:bodyPr>
          <a:lstStyle/>
          <a:p>
            <a:r>
              <a:rPr lang="en-US" sz="1400" dirty="0"/>
              <a:t>Lawler, T. S., Stanfill, S. B., Zhang, L., Ashley, D. L. and Watson, C. H. Chemical characterization of domestic oral tobacco products: total nicotine, pH, </a:t>
            </a:r>
            <a:r>
              <a:rPr lang="en-US" sz="1400" dirty="0" err="1"/>
              <a:t>unprotonated</a:t>
            </a:r>
            <a:r>
              <a:rPr lang="en-US" sz="1400" dirty="0"/>
              <a:t> nicotine and tobacco-specific N-nitrosamines. Food </a:t>
            </a:r>
            <a:r>
              <a:rPr lang="en-US" sz="1400" dirty="0" err="1"/>
              <a:t>Chem</a:t>
            </a:r>
            <a:r>
              <a:rPr lang="en-US" sz="1400" dirty="0"/>
              <a:t> </a:t>
            </a:r>
            <a:r>
              <a:rPr lang="en-US" sz="1400" dirty="0" err="1"/>
              <a:t>Toxicol</a:t>
            </a:r>
            <a:r>
              <a:rPr lang="en-US" sz="1400" dirty="0"/>
              <a:t>. 2013 Jul;57:380-6</a:t>
            </a:r>
            <a:r>
              <a:rPr lang="en-US" sz="1400" dirty="0" smtClean="0"/>
              <a:t>.</a:t>
            </a:r>
            <a:endParaRPr lang="en-US" sz="1400" dirty="0"/>
          </a:p>
        </p:txBody>
      </p:sp>
      <p:pic>
        <p:nvPicPr>
          <p:cNvPr id="3" name="Picture 2"/>
          <p:cNvPicPr>
            <a:picLocks noChangeAspect="1"/>
          </p:cNvPicPr>
          <p:nvPr/>
        </p:nvPicPr>
        <p:blipFill>
          <a:blip r:embed="rId7"/>
          <a:stretch>
            <a:fillRect/>
          </a:stretch>
        </p:blipFill>
        <p:spPr>
          <a:xfrm>
            <a:off x="6419301" y="1132609"/>
            <a:ext cx="2929904" cy="901509"/>
          </a:xfrm>
          <a:prstGeom prst="rect">
            <a:avLst/>
          </a:prstGeom>
        </p:spPr>
      </p:pic>
      <p:pic>
        <p:nvPicPr>
          <p:cNvPr id="6" name="Picture 5"/>
          <p:cNvPicPr>
            <a:picLocks noChangeAspect="1"/>
          </p:cNvPicPr>
          <p:nvPr/>
        </p:nvPicPr>
        <p:blipFill>
          <a:blip r:embed="rId8"/>
          <a:stretch>
            <a:fillRect/>
          </a:stretch>
        </p:blipFill>
        <p:spPr>
          <a:xfrm>
            <a:off x="6564689" y="2289515"/>
            <a:ext cx="2881202" cy="2465643"/>
          </a:xfrm>
          <a:prstGeom prst="rect">
            <a:avLst/>
          </a:prstGeom>
        </p:spPr>
      </p:pic>
      <p:pic>
        <p:nvPicPr>
          <p:cNvPr id="12" name="Picture 11"/>
          <p:cNvPicPr>
            <a:picLocks noChangeAspect="1"/>
          </p:cNvPicPr>
          <p:nvPr/>
        </p:nvPicPr>
        <p:blipFill>
          <a:blip r:embed="rId9"/>
          <a:stretch>
            <a:fillRect/>
          </a:stretch>
        </p:blipFill>
        <p:spPr>
          <a:xfrm>
            <a:off x="6564689" y="4789700"/>
            <a:ext cx="2784516" cy="696130"/>
          </a:xfrm>
          <a:prstGeom prst="rect">
            <a:avLst/>
          </a:prstGeom>
        </p:spPr>
      </p:pic>
    </p:spTree>
    <p:extLst>
      <p:ext uri="{BB962C8B-B14F-4D97-AF65-F5344CB8AC3E}">
        <p14:creationId xmlns:p14="http://schemas.microsoft.com/office/powerpoint/2010/main" val="4120617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1131" y="165755"/>
            <a:ext cx="8960069" cy="790686"/>
          </a:xfrm>
        </p:spPr>
        <p:txBody>
          <a:bodyPr/>
          <a:lstStyle/>
          <a:p>
            <a:r>
              <a:rPr lang="en-US" sz="4800" dirty="0" smtClean="0">
                <a:solidFill>
                  <a:srgbClr val="001C7A"/>
                </a:solidFill>
                <a:latin typeface="+mn-lt"/>
              </a:rPr>
              <a:t>TSNAs in smokeless tobacco</a:t>
            </a:r>
            <a:endParaRPr lang="en-US" sz="4800" dirty="0">
              <a:solidFill>
                <a:srgbClr val="001C7A"/>
              </a:solidFill>
              <a:latin typeface="+mn-lt"/>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33</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4"/>
          <a:stretch>
            <a:fillRect/>
          </a:stretch>
        </p:blipFill>
        <p:spPr>
          <a:xfrm>
            <a:off x="2358736" y="1052968"/>
            <a:ext cx="6202672" cy="4739365"/>
          </a:xfrm>
          <a:prstGeom prst="rect">
            <a:avLst/>
          </a:prstGeom>
        </p:spPr>
      </p:pic>
      <p:sp>
        <p:nvSpPr>
          <p:cNvPr id="5" name="TextBox 4"/>
          <p:cNvSpPr txBox="1"/>
          <p:nvPr/>
        </p:nvSpPr>
        <p:spPr>
          <a:xfrm>
            <a:off x="395839" y="5966936"/>
            <a:ext cx="7752827" cy="738664"/>
          </a:xfrm>
          <a:prstGeom prst="rect">
            <a:avLst/>
          </a:prstGeom>
          <a:noFill/>
        </p:spPr>
        <p:txBody>
          <a:bodyPr wrap="square" rtlCol="0">
            <a:spAutoFit/>
          </a:bodyPr>
          <a:lstStyle/>
          <a:p>
            <a:r>
              <a:rPr lang="en-US" sz="1400" dirty="0"/>
              <a:t>Lawler, T. S., Stanfill, S. B., Tran, H. T., Lee, G. E., Chen, P. X., </a:t>
            </a:r>
            <a:r>
              <a:rPr lang="en-US" sz="1400" dirty="0" err="1"/>
              <a:t>Kimbrell</a:t>
            </a:r>
            <a:r>
              <a:rPr lang="en-US" sz="1400" dirty="0"/>
              <a:t>, J. B., Lisko, J. G., Fernandez, C., Caudill, S. P., </a:t>
            </a:r>
            <a:r>
              <a:rPr lang="en-US" sz="1400" dirty="0" err="1"/>
              <a:t>deCastro</a:t>
            </a:r>
            <a:r>
              <a:rPr lang="en-US" sz="1400" dirty="0"/>
              <a:t>, B. R. and Watson, C. H. Chemical analysis of snus products from the United States and northern Europe. </a:t>
            </a:r>
            <a:r>
              <a:rPr lang="en-US" sz="1400" dirty="0" err="1"/>
              <a:t>PLoS</a:t>
            </a:r>
            <a:r>
              <a:rPr lang="en-US" sz="1400" dirty="0"/>
              <a:t> One. 2020 Jan 15;15(1):e0227837</a:t>
            </a:r>
            <a:r>
              <a:rPr lang="en-US" sz="1400" dirty="0" smtClean="0"/>
              <a:t>.</a:t>
            </a:r>
            <a:endParaRPr lang="en-US" sz="1400" dirty="0"/>
          </a:p>
        </p:txBody>
      </p:sp>
    </p:spTree>
    <p:extLst>
      <p:ext uri="{BB962C8B-B14F-4D97-AF65-F5344CB8AC3E}">
        <p14:creationId xmlns:p14="http://schemas.microsoft.com/office/powerpoint/2010/main" val="1097089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8991" y="186537"/>
            <a:ext cx="8960069" cy="790686"/>
          </a:xfrm>
        </p:spPr>
        <p:txBody>
          <a:bodyPr/>
          <a:lstStyle/>
          <a:p>
            <a:r>
              <a:rPr lang="en-US" sz="4800" dirty="0" smtClean="0">
                <a:solidFill>
                  <a:srgbClr val="001C7A"/>
                </a:solidFill>
                <a:latin typeface="+mn-lt"/>
              </a:rPr>
              <a:t>Esophageal Cancer Risk and SLT Use</a:t>
            </a:r>
            <a:endParaRPr lang="en-US" sz="4800" dirty="0">
              <a:solidFill>
                <a:srgbClr val="001C7A"/>
              </a:solidFill>
              <a:latin typeface="+mn-lt"/>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34</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38991" y="6182380"/>
            <a:ext cx="7884283" cy="523220"/>
          </a:xfrm>
          <a:prstGeom prst="rect">
            <a:avLst/>
          </a:prstGeom>
          <a:noFill/>
        </p:spPr>
        <p:txBody>
          <a:bodyPr wrap="square" rtlCol="0">
            <a:spAutoFit/>
          </a:bodyPr>
          <a:lstStyle/>
          <a:p>
            <a:r>
              <a:rPr lang="en-US" sz="1400" dirty="0" smtClean="0"/>
              <a:t>Modified from Lee</a:t>
            </a:r>
            <a:r>
              <a:rPr lang="en-US" sz="1400" dirty="0"/>
              <a:t>, P.N. and </a:t>
            </a:r>
            <a:r>
              <a:rPr lang="en-US" sz="1400" dirty="0" err="1"/>
              <a:t>Hamling</a:t>
            </a:r>
            <a:r>
              <a:rPr lang="en-US" sz="1400" dirty="0"/>
              <a:t>, J.S. Systematic review of the relation between smokeless tobacco and cancer in Europe and North America. BMC Medicine 2009;7(1):</a:t>
            </a:r>
            <a:r>
              <a:rPr lang="en-US" sz="1400" dirty="0" smtClean="0"/>
              <a:t>36-36</a:t>
            </a:r>
            <a:endParaRPr lang="en-US" sz="1400" dirty="0"/>
          </a:p>
        </p:txBody>
      </p:sp>
      <p:pic>
        <p:nvPicPr>
          <p:cNvPr id="6" name="Picture 5"/>
          <p:cNvPicPr>
            <a:picLocks noChangeAspect="1"/>
          </p:cNvPicPr>
          <p:nvPr/>
        </p:nvPicPr>
        <p:blipFill>
          <a:blip r:embed="rId4"/>
          <a:stretch>
            <a:fillRect/>
          </a:stretch>
        </p:blipFill>
        <p:spPr>
          <a:xfrm>
            <a:off x="1236016" y="1144050"/>
            <a:ext cx="8915561" cy="1472770"/>
          </a:xfrm>
          <a:prstGeom prst="rect">
            <a:avLst/>
          </a:prstGeom>
        </p:spPr>
      </p:pic>
      <p:pic>
        <p:nvPicPr>
          <p:cNvPr id="7" name="Picture 6"/>
          <p:cNvPicPr>
            <a:picLocks noChangeAspect="1"/>
          </p:cNvPicPr>
          <p:nvPr/>
        </p:nvPicPr>
        <p:blipFill>
          <a:blip r:embed="rId5"/>
          <a:stretch>
            <a:fillRect/>
          </a:stretch>
        </p:blipFill>
        <p:spPr>
          <a:xfrm>
            <a:off x="1174173" y="2670937"/>
            <a:ext cx="9008918" cy="918502"/>
          </a:xfrm>
          <a:prstGeom prst="rect">
            <a:avLst/>
          </a:prstGeom>
        </p:spPr>
      </p:pic>
      <p:pic>
        <p:nvPicPr>
          <p:cNvPr id="8" name="Picture 7"/>
          <p:cNvPicPr>
            <a:picLocks noChangeAspect="1"/>
          </p:cNvPicPr>
          <p:nvPr/>
        </p:nvPicPr>
        <p:blipFill>
          <a:blip r:embed="rId6"/>
          <a:stretch>
            <a:fillRect/>
          </a:stretch>
        </p:blipFill>
        <p:spPr>
          <a:xfrm>
            <a:off x="1236016" y="3643556"/>
            <a:ext cx="8915561" cy="1219389"/>
          </a:xfrm>
          <a:prstGeom prst="rect">
            <a:avLst/>
          </a:prstGeom>
        </p:spPr>
      </p:pic>
      <p:sp>
        <p:nvSpPr>
          <p:cNvPr id="3" name="Rectangle 2"/>
          <p:cNvSpPr/>
          <p:nvPr/>
        </p:nvSpPr>
        <p:spPr>
          <a:xfrm>
            <a:off x="1174173" y="2358736"/>
            <a:ext cx="9008918" cy="935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70708" y="3311236"/>
            <a:ext cx="9008918" cy="935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63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5625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367861" y="274638"/>
            <a:ext cx="10195035" cy="1143000"/>
          </a:xfrm>
        </p:spPr>
        <p:txBody>
          <a:bodyPr/>
          <a:lstStyle/>
          <a:p>
            <a:r>
              <a:rPr lang="en-US" altLang="en-US" sz="3200" dirty="0">
                <a:solidFill>
                  <a:srgbClr val="001680"/>
                </a:solidFill>
                <a:latin typeface="Calibri" panose="020F0502020204030204" pitchFamily="34" charset="0"/>
                <a:cs typeface="Calibri" panose="020F0502020204030204" pitchFamily="34" charset="0"/>
              </a:rPr>
              <a:t>NNK exposure has been linked to lung cancer and NNN exposure has been linked to oral cancer</a:t>
            </a:r>
            <a:endParaRPr lang="en-US" sz="3200" dirty="0">
              <a:solidFill>
                <a:srgbClr val="001680"/>
              </a:solidFill>
            </a:endParaRPr>
          </a:p>
        </p:txBody>
      </p:sp>
      <p:sp>
        <p:nvSpPr>
          <p:cNvPr id="5" name="TextBox 1">
            <a:extLst>
              <a:ext uri="{FF2B5EF4-FFF2-40B4-BE49-F238E27FC236}">
                <a16:creationId xmlns:a16="http://schemas.microsoft.com/office/drawing/2014/main" id="{F2A124A6-642A-4C46-8287-281E02871C18}"/>
              </a:ext>
            </a:extLst>
          </p:cNvPr>
          <p:cNvSpPr txBox="1">
            <a:spLocks noChangeArrowheads="1"/>
          </p:cNvSpPr>
          <p:nvPr/>
        </p:nvSpPr>
        <p:spPr bwMode="auto">
          <a:xfrm>
            <a:off x="367862" y="6019801"/>
            <a:ext cx="66425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ts val="1000"/>
              </a:spcBef>
              <a:buClr>
                <a:schemeClr val="accent1"/>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r>
              <a:rPr lang="en-US" altLang="en-US" sz="1400" dirty="0">
                <a:solidFill>
                  <a:srgbClr val="001680"/>
                </a:solidFill>
                <a:latin typeface="Calibri" panose="020F0502020204030204" pitchFamily="34" charset="0"/>
              </a:rPr>
              <a:t>Slide from I. </a:t>
            </a:r>
            <a:r>
              <a:rPr lang="en-US" altLang="en-US" sz="1400" dirty="0" err="1">
                <a:solidFill>
                  <a:srgbClr val="001680"/>
                </a:solidFill>
                <a:latin typeface="Calibri" panose="020F0502020204030204" pitchFamily="34" charset="0"/>
              </a:rPr>
              <a:t>Stepanov</a:t>
            </a:r>
            <a:r>
              <a:rPr lang="en-US" altLang="en-US" sz="1400" dirty="0">
                <a:solidFill>
                  <a:srgbClr val="001680"/>
                </a:solidFill>
                <a:latin typeface="Calibri" panose="020F0502020204030204" pitchFamily="34" charset="0"/>
              </a:rPr>
              <a:t> and D. </a:t>
            </a:r>
            <a:r>
              <a:rPr lang="en-US" altLang="en-US" sz="1400" dirty="0" err="1">
                <a:solidFill>
                  <a:srgbClr val="001680"/>
                </a:solidFill>
                <a:latin typeface="Calibri" panose="020F0502020204030204" pitchFamily="34" charset="0"/>
              </a:rPr>
              <a:t>Hatsukami</a:t>
            </a:r>
            <a:r>
              <a:rPr lang="en-US" altLang="en-US" sz="1400" dirty="0">
                <a:solidFill>
                  <a:srgbClr val="001680"/>
                </a:solidFill>
                <a:latin typeface="Calibri" panose="020F0502020204030204" pitchFamily="34" charset="0"/>
              </a:rPr>
              <a:t>, SRNT 2017 Annual Meeting, Florence, Italy.  Data from J.-M. Yuan et al, Carcinogenesis 32(9): 1366-1371 (2011); I. </a:t>
            </a:r>
            <a:r>
              <a:rPr lang="en-US" altLang="en-US" sz="1400" dirty="0" err="1">
                <a:solidFill>
                  <a:srgbClr val="001680"/>
                </a:solidFill>
                <a:latin typeface="Calibri" panose="020F0502020204030204" pitchFamily="34" charset="0"/>
              </a:rPr>
              <a:t>Stepanov</a:t>
            </a:r>
            <a:r>
              <a:rPr lang="en-US" altLang="en-US" sz="1400" dirty="0">
                <a:solidFill>
                  <a:srgbClr val="001680"/>
                </a:solidFill>
                <a:latin typeface="Calibri" panose="020F0502020204030204" pitchFamily="34" charset="0"/>
              </a:rPr>
              <a:t> et al., </a:t>
            </a:r>
            <a:r>
              <a:rPr lang="en-US" altLang="en-US" sz="1400" dirty="0" err="1">
                <a:solidFill>
                  <a:srgbClr val="001680"/>
                </a:solidFill>
                <a:latin typeface="Calibri" panose="020F0502020204030204" pitchFamily="34" charset="0"/>
              </a:rPr>
              <a:t>Int</a:t>
            </a:r>
            <a:r>
              <a:rPr lang="en-US" altLang="en-US" sz="1400" dirty="0">
                <a:solidFill>
                  <a:srgbClr val="001680"/>
                </a:solidFill>
                <a:latin typeface="Calibri" panose="020F0502020204030204" pitchFamily="34" charset="0"/>
              </a:rPr>
              <a:t> J Cancer 134:2278-2283 (2014)  </a:t>
            </a:r>
          </a:p>
        </p:txBody>
      </p:sp>
      <p:pic>
        <p:nvPicPr>
          <p:cNvPr id="6" name="Picture 2">
            <a:extLst>
              <a:ext uri="{FF2B5EF4-FFF2-40B4-BE49-F238E27FC236}">
                <a16:creationId xmlns:a16="http://schemas.microsoft.com/office/drawing/2014/main" id="{5027914C-6AA2-44F2-AA67-12620E056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36688"/>
            <a:ext cx="7808912" cy="406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C1D7C8D0-3853-4904-A782-3CCA19F2188B}" type="slidenum">
              <a:rPr lang="en-US" smtClean="0"/>
              <a:t>35</a:t>
            </a:fld>
            <a:endParaRPr lang="en-US"/>
          </a:p>
        </p:txBody>
      </p:sp>
    </p:spTree>
    <p:extLst>
      <p:ext uri="{BB962C8B-B14F-4D97-AF65-F5344CB8AC3E}">
        <p14:creationId xmlns:p14="http://schemas.microsoft.com/office/powerpoint/2010/main" val="3181484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1131" y="165755"/>
            <a:ext cx="9604305" cy="790686"/>
          </a:xfrm>
        </p:spPr>
        <p:txBody>
          <a:bodyPr/>
          <a:lstStyle/>
          <a:p>
            <a:r>
              <a:rPr lang="en-US" sz="4400" dirty="0" smtClean="0">
                <a:solidFill>
                  <a:srgbClr val="001C7A"/>
                </a:solidFill>
                <a:latin typeface="+mn-lt"/>
              </a:rPr>
              <a:t>NNN in Smokeless </a:t>
            </a:r>
            <a:r>
              <a:rPr lang="en-US" sz="4400" dirty="0">
                <a:solidFill>
                  <a:srgbClr val="001C7A"/>
                </a:solidFill>
                <a:latin typeface="+mn-lt"/>
              </a:rPr>
              <a:t>T</a:t>
            </a:r>
            <a:r>
              <a:rPr lang="en-US" sz="4400" dirty="0" smtClean="0">
                <a:solidFill>
                  <a:srgbClr val="001C7A"/>
                </a:solidFill>
                <a:latin typeface="+mn-lt"/>
              </a:rPr>
              <a:t>obacco </a:t>
            </a:r>
            <a:r>
              <a:rPr lang="en-US" sz="4400" dirty="0">
                <a:solidFill>
                  <a:srgbClr val="001C7A"/>
                </a:solidFill>
                <a:latin typeface="+mn-lt"/>
              </a:rPr>
              <a:t>P</a:t>
            </a:r>
            <a:r>
              <a:rPr lang="en-US" sz="4400" dirty="0" smtClean="0">
                <a:solidFill>
                  <a:srgbClr val="001C7A"/>
                </a:solidFill>
                <a:latin typeface="+mn-lt"/>
              </a:rPr>
              <a:t>roposed Rule</a:t>
            </a:r>
            <a:endParaRPr lang="en-US" sz="4400" dirty="0">
              <a:solidFill>
                <a:srgbClr val="001C7A"/>
              </a:solidFill>
              <a:latin typeface="+mn-lt"/>
            </a:endParaRPr>
          </a:p>
        </p:txBody>
      </p:sp>
      <p:sp>
        <p:nvSpPr>
          <p:cNvPr id="2" name="Slide Number Placeholder 1"/>
          <p:cNvSpPr>
            <a:spLocks noGrp="1"/>
          </p:cNvSpPr>
          <p:nvPr>
            <p:ph type="sldNum" sz="quarter" idx="12"/>
          </p:nvPr>
        </p:nvSpPr>
        <p:spPr/>
        <p:txBody>
          <a:bodyPr/>
          <a:lstStyle/>
          <a:p>
            <a:fld id="{C1D7C8D0-3853-4904-A782-3CCA19F2188B}" type="slidenum">
              <a:rPr lang="en-US" smtClean="0"/>
              <a:t>36</a:t>
            </a:fld>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0340"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0417" y="6159061"/>
            <a:ext cx="5670463" cy="307777"/>
          </a:xfrm>
          <a:prstGeom prst="rect">
            <a:avLst/>
          </a:prstGeom>
          <a:noFill/>
        </p:spPr>
        <p:txBody>
          <a:bodyPr wrap="none" rtlCol="0">
            <a:spAutoFit/>
          </a:bodyPr>
          <a:lstStyle/>
          <a:p>
            <a:r>
              <a:rPr lang="en-US" sz="1400" u="sng" dirty="0">
                <a:hlinkClick r:id="rId4"/>
              </a:rPr>
              <a:t>https://www.govinfo.gov/content/pkg/FR-2017-01-23/pdf/2017-01030.pdf</a:t>
            </a:r>
            <a:endParaRPr lang="en-US" sz="1400" dirty="0"/>
          </a:p>
        </p:txBody>
      </p:sp>
      <p:pic>
        <p:nvPicPr>
          <p:cNvPr id="6" name="Picture 5"/>
          <p:cNvPicPr>
            <a:picLocks noChangeAspect="1"/>
          </p:cNvPicPr>
          <p:nvPr/>
        </p:nvPicPr>
        <p:blipFill>
          <a:blip r:embed="rId5"/>
          <a:stretch>
            <a:fillRect/>
          </a:stretch>
        </p:blipFill>
        <p:spPr>
          <a:xfrm>
            <a:off x="3493778" y="1291931"/>
            <a:ext cx="4740166" cy="4357029"/>
          </a:xfrm>
          <a:prstGeom prst="rect">
            <a:avLst/>
          </a:prstGeom>
        </p:spPr>
      </p:pic>
    </p:spTree>
    <p:extLst>
      <p:ext uri="{BB962C8B-B14F-4D97-AF65-F5344CB8AC3E}">
        <p14:creationId xmlns:p14="http://schemas.microsoft.com/office/powerpoint/2010/main" val="2216547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ubtitle 2"/>
          <p:cNvSpPr txBox="1">
            <a:spLocks/>
          </p:cNvSpPr>
          <p:nvPr/>
        </p:nvSpPr>
        <p:spPr bwMode="auto">
          <a:xfrm>
            <a:off x="1752600" y="914401"/>
            <a:ext cx="7924800" cy="3619499"/>
          </a:xfrm>
          <a:prstGeom prst="rect">
            <a:avLst/>
          </a:prstGeom>
          <a:noFill/>
          <a:ln w="9525">
            <a:noFill/>
            <a:miter lim="800000"/>
            <a:headEnd/>
            <a:tailEnd/>
          </a:ln>
        </p:spPr>
        <p:txBody>
          <a:bodyPr>
            <a:prstTxWarp prst="textNoShape">
              <a:avLst/>
            </a:prstTxWarp>
          </a:bodyPr>
          <a:lstStyle/>
          <a:p>
            <a:pPr algn="ctr">
              <a:spcBef>
                <a:spcPct val="20000"/>
              </a:spcBef>
              <a:buFont typeface="Arial" pitchFamily="-72" charset="0"/>
              <a:buNone/>
            </a:pPr>
            <a:endParaRPr lang="en-US" sz="3200" dirty="0">
              <a:latin typeface="Calibri" pitchFamily="-72" charset="0"/>
            </a:endParaRPr>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1" y="4648201"/>
            <a:ext cx="4973637" cy="162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ctrTitle"/>
          </p:nvPr>
        </p:nvSpPr>
        <p:spPr>
          <a:xfrm>
            <a:off x="2209800" y="130175"/>
            <a:ext cx="7543800" cy="2155826"/>
          </a:xfrm>
        </p:spPr>
        <p:txBody>
          <a:bodyPr anchor="ctr"/>
          <a:lstStyle/>
          <a:p>
            <a:r>
              <a:rPr lang="en-US" dirty="0">
                <a:solidFill>
                  <a:srgbClr val="000099"/>
                </a:solidFill>
                <a:latin typeface="+mn-lt"/>
              </a:rPr>
              <a:t>Questions?</a:t>
            </a:r>
          </a:p>
        </p:txBody>
      </p:sp>
      <p:sp>
        <p:nvSpPr>
          <p:cNvPr id="4" name="Subtitle 3"/>
          <p:cNvSpPr>
            <a:spLocks noGrp="1"/>
          </p:cNvSpPr>
          <p:nvPr>
            <p:ph type="subTitle" idx="1"/>
          </p:nvPr>
        </p:nvSpPr>
        <p:spPr>
          <a:xfrm>
            <a:off x="2286000" y="2400302"/>
            <a:ext cx="7543800" cy="2019298"/>
          </a:xfrm>
        </p:spPr>
        <p:txBody>
          <a:bodyPr>
            <a:normAutofit fontScale="92500" lnSpcReduction="10000"/>
          </a:bodyPr>
          <a:lstStyle/>
          <a:p>
            <a:r>
              <a:rPr lang="en-US" dirty="0">
                <a:solidFill>
                  <a:schemeClr val="tx1"/>
                </a:solidFill>
              </a:rPr>
              <a:t>David L. Ashley, Ph.D.</a:t>
            </a:r>
          </a:p>
          <a:p>
            <a:r>
              <a:rPr lang="en-US" dirty="0">
                <a:solidFill>
                  <a:schemeClr val="tx1"/>
                </a:solidFill>
              </a:rPr>
              <a:t>RADM (retired) US Public Health Service</a:t>
            </a:r>
          </a:p>
          <a:p>
            <a:r>
              <a:rPr lang="en-US" dirty="0" smtClean="0">
                <a:solidFill>
                  <a:schemeClr val="tx1"/>
                </a:solidFill>
              </a:rPr>
              <a:t>Research Professor</a:t>
            </a:r>
          </a:p>
          <a:p>
            <a:r>
              <a:rPr lang="en-US" dirty="0" smtClean="0">
                <a:solidFill>
                  <a:schemeClr val="tx1"/>
                </a:solidFill>
              </a:rPr>
              <a:t>404-413-1540</a:t>
            </a:r>
            <a:endParaRPr lang="en-US" dirty="0">
              <a:solidFill>
                <a:schemeClr val="tx1"/>
              </a:solidFill>
            </a:endParaRPr>
          </a:p>
          <a:p>
            <a:r>
              <a:rPr lang="en-US" dirty="0" smtClean="0">
                <a:solidFill>
                  <a:schemeClr val="tx1"/>
                </a:solidFill>
              </a:rPr>
              <a:t>dashley4@gsu.edu</a:t>
            </a:r>
            <a:endParaRPr lang="en-US" dirty="0">
              <a:hlinkClick r:id="" action="ppaction://noaction"/>
            </a:endParaRPr>
          </a:p>
          <a:p>
            <a:r>
              <a:rPr lang="en-US" dirty="0">
                <a:hlinkClick r:id="" action="ppaction://noaction"/>
              </a:rPr>
              <a:t>http://publichealth.gsu.edu</a:t>
            </a:r>
            <a:endParaRPr lang="en-US" dirty="0"/>
          </a:p>
          <a:p>
            <a:endParaRPr lang="en-US" dirty="0"/>
          </a:p>
        </p:txBody>
      </p:sp>
      <p:sp>
        <p:nvSpPr>
          <p:cNvPr id="5" name="Slide Number Placeholder 4"/>
          <p:cNvSpPr>
            <a:spLocks noGrp="1"/>
          </p:cNvSpPr>
          <p:nvPr>
            <p:ph type="sldNum" sz="quarter" idx="12"/>
          </p:nvPr>
        </p:nvSpPr>
        <p:spPr/>
        <p:txBody>
          <a:bodyPr/>
          <a:lstStyle/>
          <a:p>
            <a:fld id="{C1D7C8D0-3853-4904-A782-3CCA19F2188B}" type="slidenum">
              <a:rPr lang="en-US" smtClean="0"/>
              <a:t>37</a:t>
            </a:fld>
            <a:endParaRPr lang="en-US"/>
          </a:p>
        </p:txBody>
      </p:sp>
    </p:spTree>
    <p:extLst>
      <p:ext uri="{BB962C8B-B14F-4D97-AF65-F5344CB8AC3E}">
        <p14:creationId xmlns:p14="http://schemas.microsoft.com/office/powerpoint/2010/main" val="276496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99" y="274638"/>
            <a:ext cx="9601200" cy="792162"/>
          </a:xfrm>
        </p:spPr>
        <p:txBody>
          <a:bodyPr/>
          <a:lstStyle/>
          <a:p>
            <a:r>
              <a:rPr lang="en-US" sz="4000" dirty="0">
                <a:solidFill>
                  <a:srgbClr val="001871"/>
                </a:solidFill>
                <a:latin typeface="+mn-lt"/>
              </a:rPr>
              <a:t>Tobacco Products Regulated by the </a:t>
            </a:r>
            <a:r>
              <a:rPr lang="en-US" sz="4000" dirty="0" smtClean="0">
                <a:solidFill>
                  <a:srgbClr val="001871"/>
                </a:solidFill>
                <a:latin typeface="+mn-lt"/>
              </a:rPr>
              <a:t>Tobacco Control Act</a:t>
            </a:r>
            <a:endParaRPr lang="en-US" sz="4000" dirty="0">
              <a:solidFill>
                <a:srgbClr val="001871"/>
              </a:solidFill>
              <a:latin typeface="+mn-lt"/>
            </a:endParaRPr>
          </a:p>
        </p:txBody>
      </p:sp>
      <p:sp>
        <p:nvSpPr>
          <p:cNvPr id="5" name="Content Placeholder 4"/>
          <p:cNvSpPr>
            <a:spLocks noGrp="1"/>
          </p:cNvSpPr>
          <p:nvPr>
            <p:ph idx="1"/>
          </p:nvPr>
        </p:nvSpPr>
        <p:spPr>
          <a:xfrm>
            <a:off x="571499" y="1353671"/>
            <a:ext cx="10338955" cy="1933201"/>
          </a:xfrm>
        </p:spPr>
        <p:txBody>
          <a:bodyPr>
            <a:normAutofit/>
          </a:bodyPr>
          <a:lstStyle/>
          <a:p>
            <a:pPr indent="-342900">
              <a:buClr>
                <a:srgbClr val="001C7A"/>
              </a:buClr>
              <a:buSzPct val="100000"/>
            </a:pPr>
            <a:r>
              <a:rPr lang="en-US" sz="2400" dirty="0">
                <a:latin typeface="+mn-lt"/>
              </a:rPr>
              <a:t>Since 2009, CTP has authority to regulate products made or derived from tobacco intended for human </a:t>
            </a:r>
            <a:r>
              <a:rPr lang="en-US" sz="2400" dirty="0" smtClean="0">
                <a:latin typeface="+mn-lt"/>
              </a:rPr>
              <a:t>consumption</a:t>
            </a:r>
            <a:endParaRPr lang="en-US" sz="2400" dirty="0">
              <a:latin typeface="+mn-lt"/>
            </a:endParaRPr>
          </a:p>
          <a:p>
            <a:pPr indent="-342900">
              <a:buClr>
                <a:srgbClr val="001C7A"/>
              </a:buClr>
              <a:buSzPct val="100000"/>
            </a:pPr>
            <a:r>
              <a:rPr lang="en-US" sz="2400" dirty="0">
                <a:latin typeface="+mn-lt"/>
              </a:rPr>
              <a:t>Immediately regulate the manufacture, marketing, and distribution of </a:t>
            </a:r>
            <a:r>
              <a:rPr lang="en-US" sz="2400" u="sng" dirty="0">
                <a:latin typeface="+mn-lt"/>
              </a:rPr>
              <a:t>cigarettes</a:t>
            </a:r>
            <a:r>
              <a:rPr lang="en-US" sz="2400" dirty="0">
                <a:latin typeface="+mn-lt"/>
              </a:rPr>
              <a:t>, </a:t>
            </a:r>
            <a:r>
              <a:rPr lang="en-US" sz="2400" u="sng" dirty="0">
                <a:latin typeface="+mn-lt"/>
              </a:rPr>
              <a:t>cigarette tobacco</a:t>
            </a:r>
            <a:r>
              <a:rPr lang="en-US" sz="2400" dirty="0">
                <a:latin typeface="+mn-lt"/>
              </a:rPr>
              <a:t>, </a:t>
            </a:r>
            <a:r>
              <a:rPr lang="en-US" sz="2400" u="sng" dirty="0">
                <a:latin typeface="+mn-lt"/>
              </a:rPr>
              <a:t>roll-your-own tobacco</a:t>
            </a:r>
            <a:r>
              <a:rPr lang="en-US" sz="2400" dirty="0">
                <a:latin typeface="+mn-lt"/>
              </a:rPr>
              <a:t>, and </a:t>
            </a:r>
            <a:r>
              <a:rPr lang="en-US" sz="2400" u="sng" dirty="0">
                <a:latin typeface="+mn-lt"/>
              </a:rPr>
              <a:t>smokeless </a:t>
            </a:r>
            <a:r>
              <a:rPr lang="en-US" sz="2400" u="sng" dirty="0" smtClean="0">
                <a:latin typeface="+mn-lt"/>
              </a:rPr>
              <a:t>tobacco</a:t>
            </a:r>
            <a:endParaRPr lang="en-US" sz="2400" u="sng" dirty="0">
              <a:latin typeface="+mn-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2319" y="3773787"/>
            <a:ext cx="2209800" cy="1768146"/>
          </a:xfrm>
          <a:prstGeom prst="rect">
            <a:avLst/>
          </a:prstGeom>
        </p:spPr>
      </p:pic>
      <p:sp>
        <p:nvSpPr>
          <p:cNvPr id="7" name="TextBox 6">
            <a:extLst>
              <a:ext uri="{FF2B5EF4-FFF2-40B4-BE49-F238E27FC236}">
                <a16:creationId xmlns:a16="http://schemas.microsoft.com/office/drawing/2014/main" id="{F25F39C3-B58F-41AA-BFDD-50102842D777}"/>
              </a:ext>
            </a:extLst>
          </p:cNvPr>
          <p:cNvSpPr txBox="1"/>
          <p:nvPr/>
        </p:nvSpPr>
        <p:spPr>
          <a:xfrm>
            <a:off x="378455" y="6315719"/>
            <a:ext cx="7013864" cy="307777"/>
          </a:xfrm>
          <a:prstGeom prst="rect">
            <a:avLst/>
          </a:prstGeom>
          <a:noFill/>
        </p:spPr>
        <p:txBody>
          <a:bodyPr wrap="square" rtlCol="0">
            <a:spAutoFit/>
          </a:bodyPr>
          <a:lstStyle/>
          <a:p>
            <a:r>
              <a:rPr lang="en-US" sz="1400" dirty="0">
                <a:solidFill>
                  <a:srgbClr val="000099"/>
                </a:solidFill>
                <a:hlinkClick r:id="rId4"/>
              </a:rPr>
              <a:t>https://</a:t>
            </a:r>
            <a:r>
              <a:rPr lang="en-US" sz="1400" dirty="0" smtClean="0">
                <a:solidFill>
                  <a:srgbClr val="000099"/>
                </a:solidFill>
                <a:hlinkClick r:id="rId4"/>
              </a:rPr>
              <a:t>www.gpo.gov/fdsys/pkg/BILLS-111hr1256enr/</a:t>
            </a:r>
            <a:r>
              <a:rPr lang="en-US" sz="1400" dirty="0" smtClean="0">
                <a:solidFill>
                  <a:srgbClr val="000099"/>
                </a:solidFill>
              </a:rPr>
              <a:t>pdf/BILLS-111hr1256enr.pdf</a:t>
            </a:r>
            <a:endParaRPr lang="en-US" sz="1400" dirty="0">
              <a:solidFill>
                <a:srgbClr val="000099"/>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r="35743"/>
          <a:stretch/>
        </p:blipFill>
        <p:spPr>
          <a:xfrm>
            <a:off x="1863512" y="3612339"/>
            <a:ext cx="2317899" cy="2377913"/>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25742" t="34891"/>
          <a:stretch/>
        </p:blipFill>
        <p:spPr>
          <a:xfrm>
            <a:off x="4523636" y="4087137"/>
            <a:ext cx="2508076" cy="1466243"/>
          </a:xfrm>
          <a:prstGeom prst="rect">
            <a:avLst/>
          </a:prstGeom>
        </p:spPr>
      </p:pic>
      <p:sp>
        <p:nvSpPr>
          <p:cNvPr id="3" name="Slide Number Placeholder 2"/>
          <p:cNvSpPr>
            <a:spLocks noGrp="1"/>
          </p:cNvSpPr>
          <p:nvPr>
            <p:ph type="sldNum" sz="quarter" idx="12"/>
          </p:nvPr>
        </p:nvSpPr>
        <p:spPr/>
        <p:txBody>
          <a:bodyPr/>
          <a:lstStyle/>
          <a:p>
            <a:fld id="{C1D7C8D0-3853-4904-A782-3CCA19F2188B}" type="slidenum">
              <a:rPr lang="en-US" smtClean="0"/>
              <a:t>4</a:t>
            </a:fld>
            <a:endParaRPr lang="en-US"/>
          </a:p>
        </p:txBody>
      </p:sp>
      <p:pic>
        <p:nvPicPr>
          <p:cNvPr id="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361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41664" y="274638"/>
            <a:ext cx="8759536" cy="747133"/>
          </a:xfrm>
        </p:spPr>
        <p:txBody>
          <a:bodyPr/>
          <a:lstStyle/>
          <a:p>
            <a:r>
              <a:rPr lang="en-US" dirty="0" smtClean="0">
                <a:solidFill>
                  <a:srgbClr val="001871"/>
                </a:solidFill>
                <a:latin typeface="+mn-lt"/>
              </a:rPr>
              <a:t>FDA Authority in the TCA</a:t>
            </a:r>
            <a:endParaRPr lang="en-US" dirty="0">
              <a:solidFill>
                <a:srgbClr val="001871"/>
              </a:solidFill>
              <a:latin typeface="+mn-lt"/>
            </a:endParaRPr>
          </a:p>
        </p:txBody>
      </p:sp>
      <p:sp>
        <p:nvSpPr>
          <p:cNvPr id="6" name="Text Placeholder 2"/>
          <p:cNvSpPr txBox="1">
            <a:spLocks/>
          </p:cNvSpPr>
          <p:nvPr/>
        </p:nvSpPr>
        <p:spPr>
          <a:xfrm>
            <a:off x="353290" y="1136071"/>
            <a:ext cx="10328563" cy="5365173"/>
          </a:xfrm>
          <a:prstGeom prst="rect">
            <a:avLst/>
          </a:prstGeom>
        </p:spPr>
        <p:txBody>
          <a:bodyPr vert="horz" lIns="91440" tIns="45720" rIns="91440" bIns="45720" rtlCol="0">
            <a:noAutofit/>
          </a:bodyPr>
          <a:lstStyle>
            <a:lvl1pPr marL="0" indent="0" algn="l" defTabSz="457200" rtl="0" eaLnBrk="1" latinLnBrk="0" hangingPunct="1">
              <a:lnSpc>
                <a:spcPts val="2600"/>
              </a:lnSpc>
              <a:spcBef>
                <a:spcPts val="0"/>
              </a:spcBef>
              <a:spcAft>
                <a:spcPts val="600"/>
              </a:spcAft>
              <a:buClr>
                <a:schemeClr val="accent4"/>
              </a:buClr>
              <a:buFont typeface="+mj-lt"/>
              <a:buNone/>
              <a:defRPr sz="2400" b="1" kern="1200">
                <a:solidFill>
                  <a:schemeClr val="accent4"/>
                </a:solidFill>
                <a:latin typeface="Calibri"/>
                <a:ea typeface="+mn-ea"/>
                <a:cs typeface="Calibri"/>
              </a:defRPr>
            </a:lvl1pPr>
            <a:lvl2pPr marL="0" indent="0" algn="l" defTabSz="457200" rtl="0" eaLnBrk="1" latinLnBrk="0" hangingPunct="1">
              <a:lnSpc>
                <a:spcPts val="2600"/>
              </a:lnSpc>
              <a:spcBef>
                <a:spcPts val="0"/>
              </a:spcBef>
              <a:spcAft>
                <a:spcPts val="600"/>
              </a:spcAft>
              <a:buClr>
                <a:schemeClr val="accent4"/>
              </a:buClr>
              <a:buFont typeface="Arial"/>
              <a:buNone/>
              <a:defRPr sz="2400" kern="1200">
                <a:solidFill>
                  <a:schemeClr val="accent4"/>
                </a:solidFill>
                <a:latin typeface="Calibri"/>
                <a:ea typeface="+mn-ea"/>
                <a:cs typeface="Calibri"/>
              </a:defRPr>
            </a:lvl2pPr>
            <a:lvl3pPr marL="457200" indent="-228600" algn="l" defTabSz="457200" rtl="0" eaLnBrk="1" latinLnBrk="0" hangingPunct="1">
              <a:lnSpc>
                <a:spcPts val="2400"/>
              </a:lnSpc>
              <a:spcBef>
                <a:spcPts val="0"/>
              </a:spcBef>
              <a:spcAft>
                <a:spcPts val="600"/>
              </a:spcAft>
              <a:buClr>
                <a:schemeClr val="accent4"/>
              </a:buClr>
              <a:buFont typeface="Arial"/>
              <a:buChar char="•"/>
              <a:defRPr sz="2200" kern="1200">
                <a:solidFill>
                  <a:schemeClr val="accent4"/>
                </a:solidFill>
                <a:latin typeface="Calibri"/>
                <a:ea typeface="+mn-ea"/>
                <a:cs typeface="Calibri"/>
              </a:defRPr>
            </a:lvl3pPr>
            <a:lvl4pPr marL="685800" indent="-228600" algn="l" defTabSz="457200" rtl="0" eaLnBrk="1" latinLnBrk="0" hangingPunct="1">
              <a:lnSpc>
                <a:spcPts val="2200"/>
              </a:lnSpc>
              <a:spcBef>
                <a:spcPts val="0"/>
              </a:spcBef>
              <a:spcAft>
                <a:spcPts val="600"/>
              </a:spcAft>
              <a:buClr>
                <a:srgbClr val="376092"/>
              </a:buClr>
              <a:buFont typeface="Arial"/>
              <a:buChar char="•"/>
              <a:defRPr sz="2000" kern="1200">
                <a:solidFill>
                  <a:schemeClr val="tx1"/>
                </a:solidFill>
                <a:latin typeface="Calibri"/>
                <a:ea typeface="+mn-ea"/>
                <a:cs typeface="Calibri"/>
              </a:defRPr>
            </a:lvl4pPr>
            <a:lvl5pPr marL="914400" marR="0" indent="-228600" algn="l" defTabSz="387350" rtl="0" eaLnBrk="1" fontAlgn="auto" latinLnBrk="0" hangingPunct="1">
              <a:lnSpc>
                <a:spcPts val="2000"/>
              </a:lnSpc>
              <a:spcBef>
                <a:spcPts val="0"/>
              </a:spcBef>
              <a:spcAft>
                <a:spcPts val="400"/>
              </a:spcAft>
              <a:buClr>
                <a:schemeClr val="accent4"/>
              </a:buClr>
              <a:buSzTx/>
              <a:buFont typeface="Lucida Grande"/>
              <a:buChar char="-"/>
              <a:tabLst/>
              <a:defRPr sz="1800" kern="1200" baseline="0">
                <a:solidFill>
                  <a:schemeClr val="accent4"/>
                </a:solidFill>
                <a:latin typeface="Calibri"/>
                <a:ea typeface="+mn-ea"/>
                <a:cs typeface="Calibri"/>
              </a:defRPr>
            </a:lvl5pPr>
            <a:lvl6pPr marL="1097280" indent="-182880" algn="l" defTabSz="457200" rtl="0" eaLnBrk="1" latinLnBrk="0" hangingPunct="1">
              <a:lnSpc>
                <a:spcPts val="1800"/>
              </a:lnSpc>
              <a:spcBef>
                <a:spcPts val="0"/>
              </a:spcBef>
              <a:spcAft>
                <a:spcPts val="400"/>
              </a:spcAft>
              <a:buClr>
                <a:schemeClr val="accent4"/>
              </a:buClr>
              <a:buFont typeface="Arial"/>
              <a:buChar char="•"/>
              <a:defRPr sz="1600" kern="1200" baseline="0">
                <a:solidFill>
                  <a:schemeClr val="accent4"/>
                </a:solidFill>
                <a:latin typeface="Calibri"/>
                <a:ea typeface="+mn-ea"/>
                <a:cs typeface="Calibri"/>
              </a:defRPr>
            </a:lvl6pPr>
            <a:lvl7pPr marL="0" indent="0" algn="l" defTabSz="457200" rtl="0" eaLnBrk="1" latinLnBrk="0" hangingPunct="1">
              <a:lnSpc>
                <a:spcPts val="1800"/>
              </a:lnSpc>
              <a:spcBef>
                <a:spcPts val="0"/>
              </a:spcBef>
              <a:spcAft>
                <a:spcPts val="400"/>
              </a:spcAft>
              <a:buClr>
                <a:schemeClr val="accent4"/>
              </a:buClr>
              <a:buFontTx/>
              <a:buNone/>
              <a:defRPr sz="1200" b="0" i="1" kern="1200" baseline="0">
                <a:solidFill>
                  <a:schemeClr val="accent4"/>
                </a:solidFill>
                <a:latin typeface="Calibri"/>
                <a:ea typeface="+mn-ea"/>
                <a:cs typeface="Calibri"/>
              </a:defRPr>
            </a:lvl7pPr>
            <a:lvl8pPr marL="3429000" indent="-228600" algn="l" defTabSz="457200" rtl="0" eaLnBrk="1" latinLnBrk="0" hangingPunct="1">
              <a:spcBef>
                <a:spcPct val="20000"/>
              </a:spcBef>
              <a:buClr>
                <a:schemeClr val="accent3"/>
              </a:buClr>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Clr>
                <a:schemeClr val="accent4"/>
              </a:buClr>
              <a:buFont typeface="Arial"/>
              <a:buChar char="•"/>
              <a:defRPr sz="2000" kern="1200">
                <a:solidFill>
                  <a:schemeClr val="tx1"/>
                </a:solidFill>
                <a:latin typeface="+mn-lt"/>
                <a:ea typeface="+mn-ea"/>
                <a:cs typeface="+mn-cs"/>
              </a:defRPr>
            </a:lvl9pPr>
          </a:lstStyle>
          <a:p>
            <a:pPr lvl="2">
              <a:spcAft>
                <a:spcPts val="1200"/>
              </a:spcAft>
              <a:buClr>
                <a:srgbClr val="001871"/>
              </a:buClr>
            </a:pPr>
            <a:r>
              <a:rPr lang="en-US" sz="2800" dirty="0" smtClean="0">
                <a:solidFill>
                  <a:srgbClr val="FF0000"/>
                </a:solidFill>
              </a:rPr>
              <a:t>Knowledge Gathering </a:t>
            </a:r>
            <a:r>
              <a:rPr lang="en-US" sz="2800" dirty="0" smtClean="0">
                <a:solidFill>
                  <a:schemeClr val="tx1"/>
                </a:solidFill>
              </a:rPr>
              <a:t>- </a:t>
            </a:r>
            <a:r>
              <a:rPr lang="en-US" sz="2400" dirty="0" smtClean="0">
                <a:solidFill>
                  <a:schemeClr val="tx1"/>
                </a:solidFill>
              </a:rPr>
              <a:t>Obtain </a:t>
            </a:r>
            <a:r>
              <a:rPr lang="en-US" sz="2400" dirty="0">
                <a:solidFill>
                  <a:schemeClr val="tx1"/>
                </a:solidFill>
              </a:rPr>
              <a:t>information on the regulated products</a:t>
            </a:r>
          </a:p>
          <a:p>
            <a:pPr lvl="2">
              <a:spcAft>
                <a:spcPts val="1200"/>
              </a:spcAft>
              <a:buClr>
                <a:srgbClr val="001871"/>
              </a:buClr>
            </a:pPr>
            <a:r>
              <a:rPr lang="en-US" sz="2800" dirty="0" smtClean="0">
                <a:solidFill>
                  <a:srgbClr val="FF0000"/>
                </a:solidFill>
              </a:rPr>
              <a:t>Product Review</a:t>
            </a:r>
          </a:p>
          <a:p>
            <a:pPr lvl="3">
              <a:spcAft>
                <a:spcPts val="1200"/>
              </a:spcAft>
              <a:buClr>
                <a:srgbClr val="001871"/>
              </a:buClr>
            </a:pPr>
            <a:r>
              <a:rPr lang="en-US" sz="2400" dirty="0" smtClean="0">
                <a:solidFill>
                  <a:schemeClr val="tx1"/>
                </a:solidFill>
              </a:rPr>
              <a:t>Restrict </a:t>
            </a:r>
            <a:r>
              <a:rPr lang="en-US" sz="2400" dirty="0">
                <a:solidFill>
                  <a:schemeClr val="tx1"/>
                </a:solidFill>
              </a:rPr>
              <a:t>product changes to protect public </a:t>
            </a:r>
            <a:r>
              <a:rPr lang="en-US" sz="2400" dirty="0" smtClean="0">
                <a:solidFill>
                  <a:schemeClr val="tx1"/>
                </a:solidFill>
              </a:rPr>
              <a:t>health</a:t>
            </a:r>
            <a:endParaRPr lang="en-US" sz="2400" dirty="0">
              <a:solidFill>
                <a:srgbClr val="FF0000"/>
              </a:solidFill>
            </a:endParaRPr>
          </a:p>
          <a:p>
            <a:pPr lvl="3">
              <a:spcAft>
                <a:spcPts val="1200"/>
              </a:spcAft>
              <a:buClr>
                <a:srgbClr val="001871"/>
              </a:buClr>
            </a:pPr>
            <a:r>
              <a:rPr lang="en-US" sz="2400" dirty="0">
                <a:solidFill>
                  <a:schemeClr val="tx1"/>
                </a:solidFill>
              </a:rPr>
              <a:t>Prohibit modified risk claims that state/imply reduced exposure or risk without an </a:t>
            </a:r>
            <a:r>
              <a:rPr lang="en-US" sz="2400" dirty="0" smtClean="0">
                <a:solidFill>
                  <a:schemeClr val="tx1"/>
                </a:solidFill>
              </a:rPr>
              <a:t>order</a:t>
            </a:r>
            <a:endParaRPr lang="en-US" sz="2400" dirty="0">
              <a:solidFill>
                <a:srgbClr val="FF0000"/>
              </a:solidFill>
            </a:endParaRPr>
          </a:p>
          <a:p>
            <a:pPr lvl="2">
              <a:spcAft>
                <a:spcPts val="1200"/>
              </a:spcAft>
              <a:buClr>
                <a:srgbClr val="001871"/>
              </a:buClr>
            </a:pPr>
            <a:r>
              <a:rPr lang="en-US" sz="2800" dirty="0" smtClean="0">
                <a:solidFill>
                  <a:srgbClr val="FF0000"/>
                </a:solidFill>
              </a:rPr>
              <a:t>Product standards</a:t>
            </a:r>
          </a:p>
          <a:p>
            <a:pPr lvl="3">
              <a:spcAft>
                <a:spcPts val="1200"/>
              </a:spcAft>
              <a:buClr>
                <a:srgbClr val="001871"/>
              </a:buClr>
            </a:pPr>
            <a:r>
              <a:rPr lang="en-US" sz="2400" dirty="0" smtClean="0">
                <a:solidFill>
                  <a:schemeClr val="tx1"/>
                </a:solidFill>
              </a:rPr>
              <a:t>Restrict </a:t>
            </a:r>
            <a:r>
              <a:rPr lang="en-US" sz="2400" dirty="0">
                <a:solidFill>
                  <a:schemeClr val="tx1"/>
                </a:solidFill>
              </a:rPr>
              <a:t>marketing and distribution to protect public </a:t>
            </a:r>
            <a:r>
              <a:rPr lang="en-US" sz="2400" dirty="0" smtClean="0">
                <a:solidFill>
                  <a:schemeClr val="tx1"/>
                </a:solidFill>
              </a:rPr>
              <a:t>health</a:t>
            </a:r>
            <a:endParaRPr lang="en-US" sz="2400" dirty="0">
              <a:solidFill>
                <a:srgbClr val="FF0000"/>
              </a:solidFill>
            </a:endParaRPr>
          </a:p>
          <a:p>
            <a:pPr lvl="3">
              <a:spcAft>
                <a:spcPts val="1200"/>
              </a:spcAft>
              <a:buClr>
                <a:srgbClr val="001871"/>
              </a:buClr>
            </a:pPr>
            <a:r>
              <a:rPr lang="en-US" sz="2400" dirty="0">
                <a:solidFill>
                  <a:schemeClr val="tx1"/>
                </a:solidFill>
              </a:rPr>
              <a:t>Decrease the harms of tobacco </a:t>
            </a:r>
            <a:r>
              <a:rPr lang="en-US" sz="2400" dirty="0" smtClean="0">
                <a:solidFill>
                  <a:schemeClr val="tx1"/>
                </a:solidFill>
              </a:rPr>
              <a:t>products</a:t>
            </a:r>
            <a:endParaRPr lang="en-US" sz="2400" dirty="0">
              <a:solidFill>
                <a:srgbClr val="FF0000"/>
              </a:solidFill>
            </a:endParaRPr>
          </a:p>
          <a:p>
            <a:pPr lvl="2">
              <a:spcAft>
                <a:spcPts val="1200"/>
              </a:spcAft>
              <a:buClr>
                <a:srgbClr val="001871"/>
              </a:buClr>
            </a:pPr>
            <a:r>
              <a:rPr lang="en-US" sz="2800" dirty="0" smtClean="0">
                <a:solidFill>
                  <a:srgbClr val="FF0000"/>
                </a:solidFill>
              </a:rPr>
              <a:t>Compliance and Enforcement </a:t>
            </a:r>
            <a:r>
              <a:rPr lang="en-US" sz="2800" dirty="0" smtClean="0">
                <a:solidFill>
                  <a:schemeClr val="tx1"/>
                </a:solidFill>
              </a:rPr>
              <a:t>- </a:t>
            </a:r>
            <a:r>
              <a:rPr lang="en-US" sz="2400" dirty="0" smtClean="0">
                <a:solidFill>
                  <a:schemeClr val="tx1"/>
                </a:solidFill>
              </a:rPr>
              <a:t>Ensure </a:t>
            </a:r>
            <a:r>
              <a:rPr lang="en-US" sz="2400" dirty="0">
                <a:solidFill>
                  <a:schemeClr val="tx1"/>
                </a:solidFill>
              </a:rPr>
              <a:t>industry compliance with FDA regulation through education, inspections, and enforcement</a:t>
            </a:r>
          </a:p>
          <a:p>
            <a:pPr lvl="2">
              <a:spcAft>
                <a:spcPts val="1200"/>
              </a:spcAft>
              <a:buClr>
                <a:srgbClr val="001871"/>
              </a:buClr>
            </a:pPr>
            <a:r>
              <a:rPr lang="en-US" sz="2800" dirty="0" smtClean="0">
                <a:solidFill>
                  <a:srgbClr val="FF0000"/>
                </a:solidFill>
              </a:rPr>
              <a:t>Public education </a:t>
            </a:r>
            <a:r>
              <a:rPr lang="en-US" sz="2800" dirty="0" smtClean="0">
                <a:solidFill>
                  <a:schemeClr val="tx1"/>
                </a:solidFill>
              </a:rPr>
              <a:t>- </a:t>
            </a:r>
            <a:r>
              <a:rPr lang="en-US" sz="2400" dirty="0" smtClean="0">
                <a:solidFill>
                  <a:schemeClr val="tx1"/>
                </a:solidFill>
              </a:rPr>
              <a:t>Educate </a:t>
            </a:r>
            <a:r>
              <a:rPr lang="en-US" sz="2400" dirty="0">
                <a:solidFill>
                  <a:schemeClr val="tx1"/>
                </a:solidFill>
              </a:rPr>
              <a:t>the public about </a:t>
            </a:r>
            <a:r>
              <a:rPr lang="en-US" sz="2400" dirty="0" smtClean="0">
                <a:solidFill>
                  <a:schemeClr val="tx1"/>
                </a:solidFill>
              </a:rPr>
              <a:t>the harms of tobacco use and FDA’s </a:t>
            </a:r>
            <a:r>
              <a:rPr lang="en-US" sz="2400" dirty="0">
                <a:solidFill>
                  <a:schemeClr val="tx1"/>
                </a:solidFill>
              </a:rPr>
              <a:t>regulatory actions</a:t>
            </a:r>
            <a:r>
              <a:rPr lang="en-US" sz="2800" dirty="0">
                <a:solidFill>
                  <a:schemeClr val="tx1"/>
                </a:solidFill>
              </a:rPr>
              <a:t> </a:t>
            </a:r>
          </a:p>
          <a:p>
            <a:pPr lvl="2">
              <a:spcAft>
                <a:spcPts val="1200"/>
              </a:spcAft>
              <a:buClr>
                <a:srgbClr val="001871"/>
              </a:buClr>
            </a:pPr>
            <a:r>
              <a:rPr lang="en-US" sz="2800" dirty="0" smtClean="0">
                <a:solidFill>
                  <a:srgbClr val="FF0000"/>
                </a:solidFill>
              </a:rPr>
              <a:t>Research</a:t>
            </a:r>
            <a:r>
              <a:rPr lang="en-US" sz="2800" dirty="0" smtClean="0">
                <a:solidFill>
                  <a:schemeClr val="tx1"/>
                </a:solidFill>
              </a:rPr>
              <a:t> - </a:t>
            </a:r>
            <a:r>
              <a:rPr lang="en-US" sz="2400" dirty="0" smtClean="0">
                <a:solidFill>
                  <a:schemeClr val="tx1"/>
                </a:solidFill>
              </a:rPr>
              <a:t>Expand </a:t>
            </a:r>
            <a:r>
              <a:rPr lang="en-US" sz="2400" dirty="0">
                <a:solidFill>
                  <a:schemeClr val="tx1"/>
                </a:solidFill>
              </a:rPr>
              <a:t>the science base for regulatory </a:t>
            </a:r>
            <a:r>
              <a:rPr lang="en-US" sz="2400" dirty="0" smtClean="0">
                <a:solidFill>
                  <a:schemeClr val="tx1"/>
                </a:solidFill>
              </a:rPr>
              <a:t>action</a:t>
            </a:r>
            <a:endParaRPr lang="en-US" sz="2400" dirty="0">
              <a:solidFill>
                <a:schemeClr val="tx1"/>
              </a:solidFill>
            </a:endParaRPr>
          </a:p>
          <a:p>
            <a:pPr lvl="2">
              <a:spcAft>
                <a:spcPts val="1200"/>
              </a:spcAft>
            </a:pPr>
            <a:endParaRPr lang="en-US" sz="2800" dirty="0">
              <a:solidFill>
                <a:schemeClr val="tx1"/>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1D7C8D0-3853-4904-A782-3CCA19F2188B}" type="slidenum">
              <a:rPr lang="en-US" smtClean="0"/>
              <a:t>5</a:t>
            </a:fld>
            <a:endParaRPr lang="en-US"/>
          </a:p>
        </p:txBody>
      </p:sp>
    </p:spTree>
    <p:extLst>
      <p:ext uri="{BB962C8B-B14F-4D97-AF65-F5344CB8AC3E}">
        <p14:creationId xmlns:p14="http://schemas.microsoft.com/office/powerpoint/2010/main" val="1858188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5691" y="495300"/>
            <a:ext cx="7620000" cy="792162"/>
          </a:xfrm>
        </p:spPr>
        <p:txBody>
          <a:bodyPr/>
          <a:lstStyle/>
          <a:p>
            <a:r>
              <a:rPr lang="en-US" dirty="0" smtClean="0">
                <a:solidFill>
                  <a:srgbClr val="001871"/>
                </a:solidFill>
                <a:latin typeface="+mn-lt"/>
              </a:rPr>
              <a:t>The Population Health Standard</a:t>
            </a:r>
            <a:endParaRPr lang="en-US" dirty="0">
              <a:solidFill>
                <a:srgbClr val="001871"/>
              </a:solidFill>
              <a:latin typeface="+mn-lt"/>
            </a:endParaRPr>
          </a:p>
        </p:txBody>
      </p:sp>
      <p:sp>
        <p:nvSpPr>
          <p:cNvPr id="5" name="Content Placeholder 4"/>
          <p:cNvSpPr>
            <a:spLocks noGrp="1"/>
          </p:cNvSpPr>
          <p:nvPr>
            <p:ph idx="1"/>
          </p:nvPr>
        </p:nvSpPr>
        <p:spPr>
          <a:xfrm>
            <a:off x="665018" y="1424781"/>
            <a:ext cx="10058400" cy="4747419"/>
          </a:xfrm>
        </p:spPr>
        <p:txBody>
          <a:bodyPr>
            <a:noAutofit/>
          </a:bodyPr>
          <a:lstStyle/>
          <a:p>
            <a:pPr marL="460375" indent="-344488">
              <a:lnSpc>
                <a:spcPct val="110000"/>
              </a:lnSpc>
              <a:buFont typeface="Wingdings" panose="05000000000000000000" pitchFamily="2" charset="2"/>
              <a:buChar char="§"/>
              <a:defRPr/>
            </a:pPr>
            <a:r>
              <a:rPr lang="en-US" sz="2800" dirty="0">
                <a:latin typeface="+mn-lt"/>
              </a:rPr>
              <a:t>A</a:t>
            </a:r>
            <a:r>
              <a:rPr lang="en-US" sz="2800" u="sng" dirty="0">
                <a:latin typeface="+mn-lt"/>
              </a:rPr>
              <a:t>ppropriate for the protection of public health, considering</a:t>
            </a:r>
            <a:r>
              <a:rPr lang="en-US" sz="2800" dirty="0">
                <a:latin typeface="+mn-lt"/>
              </a:rPr>
              <a:t>:</a:t>
            </a:r>
          </a:p>
          <a:p>
            <a:pPr marL="917575" lvl="2" indent="-344488">
              <a:lnSpc>
                <a:spcPct val="110000"/>
              </a:lnSpc>
              <a:buFont typeface="Wingdings" panose="05000000000000000000" pitchFamily="2" charset="2"/>
              <a:buChar char="§"/>
              <a:defRPr/>
            </a:pPr>
            <a:r>
              <a:rPr lang="en-US" sz="2800" dirty="0">
                <a:latin typeface="+mn-lt"/>
              </a:rPr>
              <a:t>The risks and benefits to the population as a whole</a:t>
            </a:r>
          </a:p>
          <a:p>
            <a:pPr marL="917575" lvl="2" indent="-344488">
              <a:buFont typeface="Wingdings" panose="05000000000000000000" pitchFamily="2" charset="2"/>
              <a:buChar char="§"/>
              <a:defRPr/>
            </a:pPr>
            <a:r>
              <a:rPr lang="en-US" sz="2800" dirty="0">
                <a:latin typeface="+mn-lt"/>
              </a:rPr>
              <a:t>The increased or decreased likelihood that existing users of tobacco products will stop using such products</a:t>
            </a:r>
          </a:p>
          <a:p>
            <a:pPr marL="917575" lvl="2" indent="-344488">
              <a:lnSpc>
                <a:spcPct val="110000"/>
              </a:lnSpc>
              <a:buFont typeface="Wingdings" panose="05000000000000000000" pitchFamily="2" charset="2"/>
              <a:buChar char="§"/>
              <a:defRPr/>
            </a:pPr>
            <a:r>
              <a:rPr lang="en-US" sz="2800" dirty="0">
                <a:latin typeface="+mn-lt"/>
              </a:rPr>
              <a:t>The increased or decreased likelihood that those who do not use tobacco products will start using such products</a:t>
            </a:r>
          </a:p>
          <a:p>
            <a:pPr marL="342900" lvl="1" indent="-342900"/>
            <a:r>
              <a:rPr lang="en-US" sz="2800" dirty="0">
                <a:latin typeface="+mn-lt"/>
              </a:rPr>
              <a:t>Not the same as safety and efficacy</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C1D7C8D0-3853-4904-A782-3CCA19F2188B}" type="slidenum">
              <a:rPr lang="en-US" smtClean="0"/>
              <a:t>6</a:t>
            </a:fld>
            <a:endParaRPr lang="en-US"/>
          </a:p>
        </p:txBody>
      </p:sp>
    </p:spTree>
    <p:extLst>
      <p:ext uri="{BB962C8B-B14F-4D97-AF65-F5344CB8AC3E}">
        <p14:creationId xmlns:p14="http://schemas.microsoft.com/office/powerpoint/2010/main" val="3850562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4627" y="533401"/>
            <a:ext cx="10048009" cy="694083"/>
          </a:xfrm>
        </p:spPr>
        <p:txBody>
          <a:bodyPr/>
          <a:lstStyle/>
          <a:p>
            <a:r>
              <a:rPr lang="en-US" dirty="0" smtClean="0">
                <a:solidFill>
                  <a:srgbClr val="001871"/>
                </a:solidFill>
                <a:latin typeface="+mn-lt"/>
              </a:rPr>
              <a:t>Deeming authority embedded in the TCA</a:t>
            </a:r>
            <a:endParaRPr lang="en-US" dirty="0">
              <a:solidFill>
                <a:srgbClr val="001871"/>
              </a:solidFill>
              <a:latin typeface="+mn-lt"/>
            </a:endParaRPr>
          </a:p>
        </p:txBody>
      </p:sp>
      <p:sp>
        <p:nvSpPr>
          <p:cNvPr id="7" name="Slide Number Placeholder 6"/>
          <p:cNvSpPr>
            <a:spLocks noGrp="1"/>
          </p:cNvSpPr>
          <p:nvPr>
            <p:ph type="sldNum" sz="quarter" idx="12"/>
          </p:nvPr>
        </p:nvSpPr>
        <p:spPr/>
        <p:txBody>
          <a:bodyPr/>
          <a:lstStyle/>
          <a:p>
            <a:fld id="{C1D7C8D0-3853-4904-A782-3CCA19F2188B}" type="slidenum">
              <a:rPr lang="en-US" smtClean="0"/>
              <a:t>7</a:t>
            </a:fld>
            <a:endParaRPr lang="en-US"/>
          </a:p>
        </p:txBody>
      </p:sp>
      <p:pic>
        <p:nvPicPr>
          <p:cNvPr id="2" name="Picture 1"/>
          <p:cNvPicPr>
            <a:picLocks noChangeAspect="1"/>
          </p:cNvPicPr>
          <p:nvPr/>
        </p:nvPicPr>
        <p:blipFill>
          <a:blip r:embed="rId3"/>
          <a:stretch>
            <a:fillRect/>
          </a:stretch>
        </p:blipFill>
        <p:spPr>
          <a:xfrm>
            <a:off x="581891" y="1537855"/>
            <a:ext cx="10349345" cy="3792681"/>
          </a:xfrm>
          <a:prstGeom prst="rect">
            <a:avLst/>
          </a:prstGeom>
        </p:spPr>
      </p:pic>
      <p:sp>
        <p:nvSpPr>
          <p:cNvPr id="3" name="Rectangle 2"/>
          <p:cNvSpPr/>
          <p:nvPr/>
        </p:nvSpPr>
        <p:spPr>
          <a:xfrm>
            <a:off x="2275342" y="3380014"/>
            <a:ext cx="8050117" cy="866899"/>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25F39C3-B58F-41AA-BFDD-50102842D777}"/>
              </a:ext>
            </a:extLst>
          </p:cNvPr>
          <p:cNvSpPr txBox="1"/>
          <p:nvPr/>
        </p:nvSpPr>
        <p:spPr>
          <a:xfrm>
            <a:off x="378455" y="6315719"/>
            <a:ext cx="7013864" cy="261610"/>
          </a:xfrm>
          <a:prstGeom prst="rect">
            <a:avLst/>
          </a:prstGeom>
          <a:noFill/>
        </p:spPr>
        <p:txBody>
          <a:bodyPr wrap="square" rtlCol="0">
            <a:spAutoFit/>
          </a:bodyPr>
          <a:lstStyle/>
          <a:p>
            <a:r>
              <a:rPr lang="en-US" sz="1100" dirty="0">
                <a:solidFill>
                  <a:srgbClr val="000099"/>
                </a:solidFill>
                <a:hlinkClick r:id="rId4"/>
              </a:rPr>
              <a:t>https://</a:t>
            </a:r>
            <a:r>
              <a:rPr lang="en-US" sz="1100" dirty="0" smtClean="0">
                <a:solidFill>
                  <a:srgbClr val="000099"/>
                </a:solidFill>
                <a:hlinkClick r:id="rId4"/>
              </a:rPr>
              <a:t>www.gpo.gov/fdsys/pkg/BILLS-111hr1256enr/</a:t>
            </a:r>
            <a:r>
              <a:rPr lang="en-US" sz="1100" dirty="0" smtClean="0">
                <a:solidFill>
                  <a:srgbClr val="000099"/>
                </a:solidFill>
              </a:rPr>
              <a:t>pdf/BILLS-111hr1256enr.pdf</a:t>
            </a:r>
            <a:endParaRPr lang="en-US" sz="1100" dirty="0">
              <a:solidFill>
                <a:srgbClr val="000099"/>
              </a:solidFill>
            </a:endParaRPr>
          </a:p>
        </p:txBody>
      </p:sp>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24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96518"/>
            <a:ext cx="7620000" cy="694083"/>
          </a:xfrm>
        </p:spPr>
        <p:txBody>
          <a:bodyPr/>
          <a:lstStyle/>
          <a:p>
            <a:r>
              <a:rPr lang="en-US" dirty="0" smtClean="0">
                <a:solidFill>
                  <a:srgbClr val="001871"/>
                </a:solidFill>
                <a:latin typeface="+mn-lt"/>
              </a:rPr>
              <a:t>Deeming Regulation</a:t>
            </a:r>
            <a:endParaRPr lang="en-US" dirty="0">
              <a:solidFill>
                <a:srgbClr val="001871"/>
              </a:solidFill>
              <a:latin typeface="+mn-lt"/>
            </a:endParaRPr>
          </a:p>
        </p:txBody>
      </p:sp>
      <p:sp>
        <p:nvSpPr>
          <p:cNvPr id="7" name="Slide Number Placeholder 6"/>
          <p:cNvSpPr>
            <a:spLocks noGrp="1"/>
          </p:cNvSpPr>
          <p:nvPr>
            <p:ph type="sldNum" sz="quarter" idx="12"/>
          </p:nvPr>
        </p:nvSpPr>
        <p:spPr/>
        <p:txBody>
          <a:bodyPr/>
          <a:lstStyle/>
          <a:p>
            <a:fld id="{C1D7C8D0-3853-4904-A782-3CCA19F2188B}" type="slidenum">
              <a:rPr lang="en-US" smtClean="0"/>
              <a:t>8</a:t>
            </a:fld>
            <a:endParaRPr lang="en-US"/>
          </a:p>
        </p:txBody>
      </p:sp>
      <p:pic>
        <p:nvPicPr>
          <p:cNvPr id="5" name="Picture 4"/>
          <p:cNvPicPr>
            <a:picLocks noChangeAspect="1"/>
          </p:cNvPicPr>
          <p:nvPr/>
        </p:nvPicPr>
        <p:blipFill>
          <a:blip r:embed="rId3"/>
          <a:stretch>
            <a:fillRect/>
          </a:stretch>
        </p:blipFill>
        <p:spPr>
          <a:xfrm>
            <a:off x="2040733" y="1143000"/>
            <a:ext cx="7772597" cy="3505200"/>
          </a:xfrm>
          <a:prstGeom prst="rect">
            <a:avLst/>
          </a:prstGeom>
        </p:spPr>
      </p:pic>
      <p:sp>
        <p:nvSpPr>
          <p:cNvPr id="6" name="Rectangle 5"/>
          <p:cNvSpPr/>
          <p:nvPr/>
        </p:nvSpPr>
        <p:spPr>
          <a:xfrm>
            <a:off x="7162800" y="2438400"/>
            <a:ext cx="2438400" cy="1219200"/>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2286001" y="4953000"/>
            <a:ext cx="6025501" cy="1009200"/>
          </a:xfrm>
          <a:prstGeom prst="rect">
            <a:avLst/>
          </a:prstGeom>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a:extLst>
              <a:ext uri="{FF2B5EF4-FFF2-40B4-BE49-F238E27FC236}">
                <a16:creationId xmlns:a16="http://schemas.microsoft.com/office/drawing/2014/main" id="{BF685CE4-A7F6-4314-8E92-2A2A91E9B38B}"/>
              </a:ext>
            </a:extLst>
          </p:cNvPr>
          <p:cNvSpPr txBox="1"/>
          <p:nvPr/>
        </p:nvSpPr>
        <p:spPr>
          <a:xfrm>
            <a:off x="436418" y="6156450"/>
            <a:ext cx="7096991" cy="307777"/>
          </a:xfrm>
          <a:prstGeom prst="rect">
            <a:avLst/>
          </a:prstGeom>
          <a:noFill/>
        </p:spPr>
        <p:txBody>
          <a:bodyPr wrap="square" rtlCol="0">
            <a:spAutoFit/>
          </a:bodyPr>
          <a:lstStyle/>
          <a:p>
            <a:r>
              <a:rPr lang="en-US" sz="1400" dirty="0">
                <a:solidFill>
                  <a:srgbClr val="000099"/>
                </a:solidFill>
                <a:hlinkClick r:id="rId6"/>
              </a:rPr>
              <a:t>https://</a:t>
            </a:r>
            <a:r>
              <a:rPr lang="en-US" sz="1400" dirty="0" smtClean="0">
                <a:solidFill>
                  <a:srgbClr val="000099"/>
                </a:solidFill>
                <a:hlinkClick r:id="rId6"/>
              </a:rPr>
              <a:t>www.gpo.gov/fdsys/pkg/FR-2016-05-10/pdf/</a:t>
            </a:r>
            <a:r>
              <a:rPr lang="en-US" sz="1400" dirty="0" smtClean="0">
                <a:solidFill>
                  <a:srgbClr val="000099"/>
                </a:solidFill>
              </a:rPr>
              <a:t>2016-10685.pdf</a:t>
            </a:r>
            <a:endParaRPr lang="en-US" sz="1400" dirty="0">
              <a:solidFill>
                <a:srgbClr val="000099"/>
              </a:solidFill>
            </a:endParaRPr>
          </a:p>
        </p:txBody>
      </p:sp>
    </p:spTree>
    <p:extLst>
      <p:ext uri="{BB962C8B-B14F-4D97-AF65-F5344CB8AC3E}">
        <p14:creationId xmlns:p14="http://schemas.microsoft.com/office/powerpoint/2010/main" val="17853305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0882" y="193162"/>
            <a:ext cx="8780318" cy="694083"/>
          </a:xfrm>
        </p:spPr>
        <p:txBody>
          <a:bodyPr/>
          <a:lstStyle/>
          <a:p>
            <a:r>
              <a:rPr lang="en-US" dirty="0" smtClean="0">
                <a:solidFill>
                  <a:srgbClr val="001871"/>
                </a:solidFill>
                <a:latin typeface="+mn-lt"/>
              </a:rPr>
              <a:t>Deeming</a:t>
            </a:r>
            <a:endParaRPr lang="en-US" dirty="0">
              <a:solidFill>
                <a:srgbClr val="001871"/>
              </a:solidFill>
              <a:latin typeface="+mn-lt"/>
            </a:endParaRPr>
          </a:p>
        </p:txBody>
      </p:sp>
      <p:sp>
        <p:nvSpPr>
          <p:cNvPr id="5" name="Content Placeholder 4"/>
          <p:cNvSpPr>
            <a:spLocks noGrp="1"/>
          </p:cNvSpPr>
          <p:nvPr>
            <p:ph idx="1"/>
          </p:nvPr>
        </p:nvSpPr>
        <p:spPr>
          <a:xfrm>
            <a:off x="509155" y="949107"/>
            <a:ext cx="10255827" cy="4028138"/>
          </a:xfrm>
        </p:spPr>
        <p:txBody>
          <a:bodyPr>
            <a:normAutofit fontScale="92500"/>
          </a:bodyPr>
          <a:lstStyle/>
          <a:p>
            <a:pPr indent="-342900">
              <a:spcBef>
                <a:spcPts val="600"/>
              </a:spcBef>
              <a:buClr>
                <a:srgbClr val="B31121"/>
              </a:buClr>
            </a:pPr>
            <a:r>
              <a:rPr lang="en-US" sz="2400" dirty="0">
                <a:latin typeface="+mn-lt"/>
              </a:rPr>
              <a:t>On August 8, 2016 regulation went into effect that “deems” all products meeting the statutory definition of tobacco product, including components or parts (but excluding accessories), to be subject to FDA’s tobacco product authorities, including:</a:t>
            </a:r>
          </a:p>
          <a:p>
            <a:pPr marL="571500" lvl="2" indent="-342900">
              <a:spcBef>
                <a:spcPts val="600"/>
              </a:spcBef>
              <a:buClr>
                <a:srgbClr val="B31121"/>
              </a:buClr>
              <a:buFont typeface="Wingdings" panose="05000000000000000000" pitchFamily="2" charset="2"/>
              <a:buChar char="ü"/>
            </a:pPr>
            <a:r>
              <a:rPr lang="en-US" sz="2400" dirty="0">
                <a:latin typeface="+mn-lt"/>
              </a:rPr>
              <a:t>ENDS (e-cigarettes, e-cigars, vape pens, </a:t>
            </a:r>
            <a:r>
              <a:rPr lang="en-US" sz="2400" dirty="0" err="1">
                <a:latin typeface="+mn-lt"/>
              </a:rPr>
              <a:t>etc</a:t>
            </a:r>
            <a:r>
              <a:rPr lang="en-US" sz="2400" dirty="0">
                <a:latin typeface="+mn-lt"/>
              </a:rPr>
              <a:t>)</a:t>
            </a:r>
          </a:p>
          <a:p>
            <a:pPr marL="571500" lvl="2" indent="-342900">
              <a:buClr>
                <a:srgbClr val="B31121"/>
              </a:buClr>
              <a:buFont typeface="Wingdings" panose="05000000000000000000" pitchFamily="2" charset="2"/>
              <a:buChar char="ü"/>
            </a:pPr>
            <a:r>
              <a:rPr lang="en-US" sz="2400" dirty="0">
                <a:latin typeface="+mn-lt"/>
              </a:rPr>
              <a:t>All cigars</a:t>
            </a:r>
          </a:p>
          <a:p>
            <a:pPr marL="571500" lvl="2" indent="-342900">
              <a:buClr>
                <a:srgbClr val="B31121"/>
              </a:buClr>
              <a:buFont typeface="Wingdings" panose="05000000000000000000" pitchFamily="2" charset="2"/>
              <a:buChar char="ü"/>
            </a:pPr>
            <a:r>
              <a:rPr lang="en-US" sz="2400" dirty="0">
                <a:latin typeface="+mn-lt"/>
              </a:rPr>
              <a:t>Pipe tobacco</a:t>
            </a:r>
          </a:p>
          <a:p>
            <a:pPr marL="571500" lvl="2" indent="-342900">
              <a:buClr>
                <a:srgbClr val="B31121"/>
              </a:buClr>
              <a:buFont typeface="Wingdings" panose="05000000000000000000" pitchFamily="2" charset="2"/>
              <a:buChar char="ü"/>
            </a:pPr>
            <a:r>
              <a:rPr lang="en-US" sz="2400" dirty="0">
                <a:latin typeface="+mn-lt"/>
              </a:rPr>
              <a:t>Nicotine gels</a:t>
            </a:r>
          </a:p>
          <a:p>
            <a:pPr marL="571500" lvl="2" indent="-342900">
              <a:buClr>
                <a:srgbClr val="B31121"/>
              </a:buClr>
              <a:buFont typeface="Wingdings" panose="05000000000000000000" pitchFamily="2" charset="2"/>
              <a:buChar char="ü"/>
            </a:pPr>
            <a:r>
              <a:rPr lang="en-US" sz="2400" dirty="0" err="1">
                <a:latin typeface="+mn-lt"/>
              </a:rPr>
              <a:t>Waterpipe</a:t>
            </a:r>
            <a:r>
              <a:rPr lang="en-US" sz="2400" dirty="0">
                <a:latin typeface="+mn-lt"/>
              </a:rPr>
              <a:t> (hookah)</a:t>
            </a:r>
          </a:p>
          <a:p>
            <a:pPr marL="571500" lvl="2" indent="-342900">
              <a:buClr>
                <a:srgbClr val="B31121"/>
              </a:buClr>
              <a:buFont typeface="Wingdings" panose="05000000000000000000" pitchFamily="2" charset="2"/>
              <a:buChar char="ü"/>
            </a:pPr>
            <a:r>
              <a:rPr lang="en-US" sz="2400" dirty="0" err="1">
                <a:latin typeface="+mn-lt"/>
              </a:rPr>
              <a:t>Dissolvables</a:t>
            </a:r>
            <a:r>
              <a:rPr lang="en-US" sz="2400" dirty="0">
                <a:latin typeface="+mn-lt"/>
              </a:rPr>
              <a:t> not already under the FDA’s authority</a:t>
            </a:r>
          </a:p>
          <a:p>
            <a:pPr marL="571500" lvl="2" indent="-342900">
              <a:buClr>
                <a:srgbClr val="B31121"/>
              </a:buClr>
              <a:buFont typeface="Wingdings" panose="05000000000000000000" pitchFamily="2" charset="2"/>
              <a:buChar char="ü"/>
            </a:pPr>
            <a:r>
              <a:rPr lang="en-US" sz="2400" dirty="0">
                <a:latin typeface="+mn-lt"/>
              </a:rPr>
              <a:t>Future tobacco products</a:t>
            </a:r>
          </a:p>
          <a:p>
            <a:pPr marL="0" lvl="1" indent="0">
              <a:buNone/>
            </a:pPr>
            <a:endParaRPr lang="en-US" sz="2400" dirty="0">
              <a:latin typeface="+mn-l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6145" y="3928245"/>
            <a:ext cx="1333868" cy="863814"/>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8242" y="2102790"/>
            <a:ext cx="1251722" cy="1877583"/>
          </a:xfrm>
          <a:prstGeom prst="rect">
            <a:avLst/>
          </a:prstGeom>
        </p:spPr>
      </p:pic>
      <p:sp>
        <p:nvSpPr>
          <p:cNvPr id="8" name="TextBox 7">
            <a:extLst>
              <a:ext uri="{FF2B5EF4-FFF2-40B4-BE49-F238E27FC236}">
                <a16:creationId xmlns:a16="http://schemas.microsoft.com/office/drawing/2014/main" id="{BF685CE4-A7F6-4314-8E92-2A2A91E9B38B}"/>
              </a:ext>
            </a:extLst>
          </p:cNvPr>
          <p:cNvSpPr txBox="1"/>
          <p:nvPr/>
        </p:nvSpPr>
        <p:spPr>
          <a:xfrm>
            <a:off x="602673" y="6156450"/>
            <a:ext cx="4723411" cy="523220"/>
          </a:xfrm>
          <a:prstGeom prst="rect">
            <a:avLst/>
          </a:prstGeom>
          <a:noFill/>
        </p:spPr>
        <p:txBody>
          <a:bodyPr wrap="square" rtlCol="0">
            <a:spAutoFit/>
          </a:bodyPr>
          <a:lstStyle/>
          <a:p>
            <a:r>
              <a:rPr lang="en-US" sz="1400" dirty="0">
                <a:solidFill>
                  <a:srgbClr val="000099"/>
                </a:solidFill>
                <a:hlinkClick r:id="rId5"/>
              </a:rPr>
              <a:t>https://</a:t>
            </a:r>
            <a:r>
              <a:rPr lang="en-US" sz="1400" dirty="0" smtClean="0">
                <a:solidFill>
                  <a:srgbClr val="000099"/>
                </a:solidFill>
                <a:hlinkClick r:id="rId5"/>
              </a:rPr>
              <a:t>www.gpo.gov/fdsys/pkg/FR-2016-05-10/pdf/</a:t>
            </a:r>
            <a:r>
              <a:rPr lang="en-US" sz="1400" dirty="0" smtClean="0">
                <a:solidFill>
                  <a:srgbClr val="000099"/>
                </a:solidFill>
              </a:rPr>
              <a:t>2016-10685.pdf</a:t>
            </a:r>
            <a:endParaRPr lang="en-US" sz="1400" dirty="0">
              <a:solidFill>
                <a:srgbClr val="000099"/>
              </a:solidFill>
            </a:endParaRPr>
          </a:p>
        </p:txBody>
      </p:sp>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64903" y="2396907"/>
            <a:ext cx="2216580" cy="1583466"/>
          </a:xfrm>
          <a:prstGeom prst="rect">
            <a:avLst/>
          </a:prstGeom>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87479" y="4068703"/>
            <a:ext cx="1824969" cy="1065353"/>
          </a:xfrm>
          <a:prstGeom prst="rect">
            <a:avLst/>
          </a:prstGeom>
        </p:spPr>
      </p:pic>
      <p:sp>
        <p:nvSpPr>
          <p:cNvPr id="7" name="Slide Number Placeholder 6"/>
          <p:cNvSpPr>
            <a:spLocks noGrp="1"/>
          </p:cNvSpPr>
          <p:nvPr>
            <p:ph type="sldNum" sz="quarter" idx="12"/>
          </p:nvPr>
        </p:nvSpPr>
        <p:spPr/>
        <p:txBody>
          <a:bodyPr/>
          <a:lstStyle/>
          <a:p>
            <a:fld id="{C1D7C8D0-3853-4904-A782-3CCA19F2188B}" type="slidenum">
              <a:rPr lang="en-US" smtClean="0"/>
              <a:t>9</a:t>
            </a:fld>
            <a:endParaRPr lang="en-US"/>
          </a:p>
        </p:txBody>
      </p:sp>
      <p:pic>
        <p:nvPicPr>
          <p:cNvPr id="11"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05733" y="5867400"/>
            <a:ext cx="2562029"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09155" y="5134056"/>
            <a:ext cx="10358607" cy="769441"/>
          </a:xfrm>
          <a:prstGeom prst="rect">
            <a:avLst/>
          </a:prstGeom>
        </p:spPr>
        <p:txBody>
          <a:bodyPr wrap="square">
            <a:spAutoFit/>
          </a:bodyPr>
          <a:lstStyle/>
          <a:p>
            <a:r>
              <a:rPr lang="en-US" sz="2200" dirty="0"/>
              <a:t>No newly deemed products introduced after February 15, 2007 are on the market legally.</a:t>
            </a:r>
          </a:p>
          <a:p>
            <a:r>
              <a:rPr lang="en-US" sz="2200" dirty="0"/>
              <a:t>They must undergo scientific review before they are legally marketed</a:t>
            </a:r>
          </a:p>
        </p:txBody>
      </p:sp>
    </p:spTree>
    <p:extLst>
      <p:ext uri="{BB962C8B-B14F-4D97-AF65-F5344CB8AC3E}">
        <p14:creationId xmlns:p14="http://schemas.microsoft.com/office/powerpoint/2010/main" val="37121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6168</TotalTime>
  <Words>2545</Words>
  <Application>Microsoft Office PowerPoint</Application>
  <PresentationFormat>Widescreen</PresentationFormat>
  <Paragraphs>355</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vt:lpstr>
      <vt:lpstr>Century Gothic</vt:lpstr>
      <vt:lpstr>Gill Sans MT</vt:lpstr>
      <vt:lpstr>Wingdings</vt:lpstr>
      <vt:lpstr>Wingdings 3</vt:lpstr>
      <vt:lpstr>Adjacency</vt:lpstr>
      <vt:lpstr>US FDA Center for Tobacco Products Regulation and Scientific Decision-Making </vt:lpstr>
      <vt:lpstr>Disclosures</vt:lpstr>
      <vt:lpstr>Objectives</vt:lpstr>
      <vt:lpstr>Tobacco Products Regulated by the Tobacco Control Act</vt:lpstr>
      <vt:lpstr>FDA Authority in the TCA</vt:lpstr>
      <vt:lpstr>The Population Health Standard</vt:lpstr>
      <vt:lpstr>Deeming authority embedded in the TCA</vt:lpstr>
      <vt:lpstr>Deeming Regulation</vt:lpstr>
      <vt:lpstr>Deeming</vt:lpstr>
      <vt:lpstr>Rules/Regulations</vt:lpstr>
      <vt:lpstr>Regulation Development Process</vt:lpstr>
      <vt:lpstr>Guidance</vt:lpstr>
      <vt:lpstr>FDA Product Regulatory Actions </vt:lpstr>
      <vt:lpstr>PowerPoint Presentation</vt:lpstr>
      <vt:lpstr>Product Review</vt:lpstr>
      <vt:lpstr>Product Review – Statutory Questions</vt:lpstr>
      <vt:lpstr>Factors that go into a new product authorization decision</vt:lpstr>
      <vt:lpstr>Product Review Considerations</vt:lpstr>
      <vt:lpstr>Heat not Burn - IQOS</vt:lpstr>
      <vt:lpstr>Biomarkers of Exposure with Complete Switching from Smoking to IQOS</vt:lpstr>
      <vt:lpstr>IQOS as it is actually used by consumers</vt:lpstr>
      <vt:lpstr>ENDS/Cigarette Use Behavior and Biomarkers of  Exposure</vt:lpstr>
      <vt:lpstr>Product Review – FDA Response</vt:lpstr>
      <vt:lpstr>Product Review – FDA Response</vt:lpstr>
      <vt:lpstr>PowerPoint Presentation</vt:lpstr>
      <vt:lpstr>Product Standards</vt:lpstr>
      <vt:lpstr>Product Standards</vt:lpstr>
      <vt:lpstr>Product Standards – Decision Points</vt:lpstr>
      <vt:lpstr>Product Standards – Tobacco-specific nitrosamines</vt:lpstr>
      <vt:lpstr>TSNAs in tobacco smoke vary widely due to differences in the tobacco used</vt:lpstr>
      <vt:lpstr>TSNAs in smokeless tobacco</vt:lpstr>
      <vt:lpstr>NNN in smokeless tobacco in the US</vt:lpstr>
      <vt:lpstr>TSNAs in smokeless tobacco</vt:lpstr>
      <vt:lpstr>Esophageal Cancer Risk and SLT Use</vt:lpstr>
      <vt:lpstr>NNK exposure has been linked to lung cancer and NNN exposure has been linked to oral cancer</vt:lpstr>
      <vt:lpstr>NNN in Smokeless Tobacco Proposed Rule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Scientific Research Informs Regulatory Decisions</dc:title>
  <dc:creator>David Ashley</dc:creator>
  <cp:lastModifiedBy>David Liddell Ashley</cp:lastModifiedBy>
  <cp:revision>318</cp:revision>
  <dcterms:modified xsi:type="dcterms:W3CDTF">2020-09-29T15:08:15Z</dcterms:modified>
</cp:coreProperties>
</file>