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263" r:id="rId2"/>
    <p:sldId id="376" r:id="rId3"/>
    <p:sldId id="372" r:id="rId4"/>
    <p:sldId id="316" r:id="rId5"/>
    <p:sldId id="259" r:id="rId6"/>
    <p:sldId id="260" r:id="rId7"/>
    <p:sldId id="342" r:id="rId8"/>
    <p:sldId id="317" r:id="rId9"/>
    <p:sldId id="264" r:id="rId10"/>
    <p:sldId id="343" r:id="rId11"/>
    <p:sldId id="266" r:id="rId12"/>
    <p:sldId id="267" r:id="rId13"/>
    <p:sldId id="268" r:id="rId14"/>
    <p:sldId id="269" r:id="rId15"/>
    <p:sldId id="271" r:id="rId16"/>
    <p:sldId id="352" r:id="rId17"/>
    <p:sldId id="270" r:id="rId18"/>
    <p:sldId id="341" r:id="rId19"/>
    <p:sldId id="272"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p15:clr>
            <a:srgbClr val="A4A3A4"/>
          </p15:clr>
        </p15:guide>
        <p15:guide id="2" pos="6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501"/>
    <p:restoredTop sz="70081"/>
  </p:normalViewPr>
  <p:slideViewPr>
    <p:cSldViewPr snapToObjects="1">
      <p:cViewPr varScale="1">
        <p:scale>
          <a:sx n="72" d="100"/>
          <a:sy n="72" d="100"/>
        </p:scale>
        <p:origin x="2544" y="192"/>
      </p:cViewPr>
      <p:guideLst>
        <p:guide orient="horz" pos="1200"/>
        <p:guide pos="67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C8C535-1F12-084F-B67F-2A19339954CE}" type="doc">
      <dgm:prSet loTypeId="urn:microsoft.com/office/officeart/2005/8/layout/chevron2" loCatId="" qsTypeId="urn:microsoft.com/office/officeart/2005/8/quickstyle/simple5" qsCatId="simple" csTypeId="urn:microsoft.com/office/officeart/2005/8/colors/accent1_2" csCatId="accent1" phldr="1"/>
      <dgm:spPr/>
      <dgm:t>
        <a:bodyPr/>
        <a:lstStyle/>
        <a:p>
          <a:endParaRPr lang="en-US"/>
        </a:p>
      </dgm:t>
    </dgm:pt>
    <dgm:pt modelId="{33EF581E-F181-9A44-A0E3-4D3D49A13505}">
      <dgm:prSet phldrT="[Text]" custT="1"/>
      <dgm:spPr>
        <a:solidFill>
          <a:schemeClr val="accent6">
            <a:lumMod val="75000"/>
          </a:schemeClr>
        </a:solidFill>
      </dgm:spPr>
      <dgm:t>
        <a:bodyPr/>
        <a:lstStyle/>
        <a:p>
          <a:endParaRPr lang="en-US" sz="800" b="1" dirty="0"/>
        </a:p>
        <a:p>
          <a:r>
            <a:rPr lang="en-US" sz="1800" b="1" dirty="0"/>
            <a:t>Phase 1</a:t>
          </a:r>
        </a:p>
      </dgm:t>
    </dgm:pt>
    <dgm:pt modelId="{D71C30C4-6107-0248-976F-A5559F85F701}" type="parTrans" cxnId="{9B2A28A0-04F5-654E-9140-E8D7D3709097}">
      <dgm:prSet/>
      <dgm:spPr/>
      <dgm:t>
        <a:bodyPr/>
        <a:lstStyle/>
        <a:p>
          <a:endParaRPr lang="en-US"/>
        </a:p>
      </dgm:t>
    </dgm:pt>
    <dgm:pt modelId="{AC498CD8-AC32-1B4A-8EEA-14808CED7C2D}" type="sibTrans" cxnId="{9B2A28A0-04F5-654E-9140-E8D7D3709097}">
      <dgm:prSet/>
      <dgm:spPr/>
      <dgm:t>
        <a:bodyPr/>
        <a:lstStyle/>
        <a:p>
          <a:endParaRPr lang="en-US"/>
        </a:p>
      </dgm:t>
    </dgm:pt>
    <dgm:pt modelId="{31AEC92C-4218-A041-8C93-FE3B50C4C20D}">
      <dgm:prSet phldrT="[Text]" custT="1"/>
      <dgm:spPr/>
      <dgm:t>
        <a:bodyPr/>
        <a:lstStyle/>
        <a:p>
          <a:r>
            <a:rPr lang="en-US" sz="2400" dirty="0"/>
            <a:t>Establish link between </a:t>
          </a:r>
          <a:r>
            <a:rPr lang="en-US" sz="2400" i="1" dirty="0">
              <a:solidFill>
                <a:schemeClr val="accent6">
                  <a:lumMod val="75000"/>
                </a:schemeClr>
              </a:solidFill>
            </a:rPr>
            <a:t>(smoking) </a:t>
          </a:r>
          <a:r>
            <a:rPr lang="en-US" sz="2400" dirty="0"/>
            <a:t>behavior and health</a:t>
          </a:r>
        </a:p>
      </dgm:t>
    </dgm:pt>
    <dgm:pt modelId="{C609731F-5531-734B-994F-5C56572F4133}" type="parTrans" cxnId="{A28BDD1B-38C6-7B45-900C-7D372951A634}">
      <dgm:prSet/>
      <dgm:spPr/>
      <dgm:t>
        <a:bodyPr/>
        <a:lstStyle/>
        <a:p>
          <a:endParaRPr lang="en-US"/>
        </a:p>
      </dgm:t>
    </dgm:pt>
    <dgm:pt modelId="{FBEA1EED-289A-FC4E-A65B-D9D346EFB67F}" type="sibTrans" cxnId="{A28BDD1B-38C6-7B45-900C-7D372951A634}">
      <dgm:prSet/>
      <dgm:spPr/>
      <dgm:t>
        <a:bodyPr/>
        <a:lstStyle/>
        <a:p>
          <a:endParaRPr lang="en-US"/>
        </a:p>
      </dgm:t>
    </dgm:pt>
    <dgm:pt modelId="{1A9D3858-0BFB-5449-B70E-33E4ED02F70E}">
      <dgm:prSet phldrT="[Text]" custT="1"/>
      <dgm:spPr>
        <a:solidFill>
          <a:schemeClr val="accent6">
            <a:lumMod val="75000"/>
          </a:schemeClr>
        </a:solidFill>
      </dgm:spPr>
      <dgm:t>
        <a:bodyPr/>
        <a:lstStyle/>
        <a:p>
          <a:endParaRPr lang="en-US" sz="800" b="1" dirty="0"/>
        </a:p>
        <a:p>
          <a:r>
            <a:rPr lang="en-US" sz="1800" b="1" dirty="0"/>
            <a:t>Phase</a:t>
          </a:r>
          <a:r>
            <a:rPr lang="en-US" sz="1600" b="1" dirty="0"/>
            <a:t> 2</a:t>
          </a:r>
        </a:p>
      </dgm:t>
    </dgm:pt>
    <dgm:pt modelId="{A31B0CD8-74CB-1E4A-BD55-B46DD7E19217}" type="parTrans" cxnId="{C1404E2B-9BFC-344D-B0F7-F7092C38C0EE}">
      <dgm:prSet/>
      <dgm:spPr/>
      <dgm:t>
        <a:bodyPr/>
        <a:lstStyle/>
        <a:p>
          <a:endParaRPr lang="en-US"/>
        </a:p>
      </dgm:t>
    </dgm:pt>
    <dgm:pt modelId="{12B129B8-ECF7-3F43-B556-6CDBBB2F8B98}" type="sibTrans" cxnId="{C1404E2B-9BFC-344D-B0F7-F7092C38C0EE}">
      <dgm:prSet/>
      <dgm:spPr/>
      <dgm:t>
        <a:bodyPr/>
        <a:lstStyle/>
        <a:p>
          <a:endParaRPr lang="en-US"/>
        </a:p>
      </dgm:t>
    </dgm:pt>
    <dgm:pt modelId="{BB2534C6-3274-924F-B6D7-BAB22E929096}">
      <dgm:prSet phldrT="[Text]" custT="1"/>
      <dgm:spPr/>
      <dgm:t>
        <a:bodyPr/>
        <a:lstStyle/>
        <a:p>
          <a:r>
            <a:rPr lang="en-US" sz="2400" dirty="0"/>
            <a:t>Develop methods for measuring and assessing </a:t>
          </a:r>
          <a:r>
            <a:rPr lang="en-US" sz="2400" i="1" dirty="0">
              <a:solidFill>
                <a:schemeClr val="accent6">
                  <a:lumMod val="75000"/>
                </a:schemeClr>
              </a:solidFill>
            </a:rPr>
            <a:t>(smoking) </a:t>
          </a:r>
          <a:r>
            <a:rPr lang="en-US" sz="2400" dirty="0"/>
            <a:t>behavior</a:t>
          </a:r>
        </a:p>
      </dgm:t>
    </dgm:pt>
    <dgm:pt modelId="{31506E98-0E3F-CD40-A08C-8577733131D6}" type="parTrans" cxnId="{1E178EC8-5D59-9046-A550-F3B8137C0720}">
      <dgm:prSet/>
      <dgm:spPr/>
      <dgm:t>
        <a:bodyPr/>
        <a:lstStyle/>
        <a:p>
          <a:endParaRPr lang="en-US"/>
        </a:p>
      </dgm:t>
    </dgm:pt>
    <dgm:pt modelId="{91DEE288-DC03-3945-86BE-05DD3AF672CC}" type="sibTrans" cxnId="{1E178EC8-5D59-9046-A550-F3B8137C0720}">
      <dgm:prSet/>
      <dgm:spPr/>
      <dgm:t>
        <a:bodyPr/>
        <a:lstStyle/>
        <a:p>
          <a:endParaRPr lang="en-US"/>
        </a:p>
      </dgm:t>
    </dgm:pt>
    <dgm:pt modelId="{ED7A1BBE-9B72-E147-82FA-06D0A8F94D35}">
      <dgm:prSet phldrT="[Text]" custT="1"/>
      <dgm:spPr>
        <a:solidFill>
          <a:schemeClr val="accent6">
            <a:lumMod val="75000"/>
          </a:schemeClr>
        </a:solidFill>
      </dgm:spPr>
      <dgm:t>
        <a:bodyPr/>
        <a:lstStyle/>
        <a:p>
          <a:endParaRPr lang="en-US" sz="800" b="1" dirty="0"/>
        </a:p>
        <a:p>
          <a:r>
            <a:rPr lang="en-US" sz="1800" b="1" dirty="0"/>
            <a:t>Phase</a:t>
          </a:r>
          <a:r>
            <a:rPr lang="en-US" sz="1600" b="1" dirty="0"/>
            <a:t> 3</a:t>
          </a:r>
        </a:p>
      </dgm:t>
    </dgm:pt>
    <dgm:pt modelId="{1416B36C-6B85-274D-BA92-DB7343C15434}" type="parTrans" cxnId="{DA92CD00-1710-8F4D-BD13-FA9430EF6784}">
      <dgm:prSet/>
      <dgm:spPr/>
      <dgm:t>
        <a:bodyPr/>
        <a:lstStyle/>
        <a:p>
          <a:endParaRPr lang="en-US"/>
        </a:p>
      </dgm:t>
    </dgm:pt>
    <dgm:pt modelId="{EBED5B54-E552-734B-ADCD-9BFA9D0407DC}" type="sibTrans" cxnId="{DA92CD00-1710-8F4D-BD13-FA9430EF6784}">
      <dgm:prSet/>
      <dgm:spPr/>
      <dgm:t>
        <a:bodyPr/>
        <a:lstStyle/>
        <a:p>
          <a:endParaRPr lang="en-US"/>
        </a:p>
      </dgm:t>
    </dgm:pt>
    <dgm:pt modelId="{2868CCDF-E32B-DF42-B0DD-CBF1719D6165}">
      <dgm:prSet phldrT="[Text]" custT="1"/>
      <dgm:spPr/>
      <dgm:t>
        <a:bodyPr/>
        <a:lstStyle/>
        <a:p>
          <a:r>
            <a:rPr lang="en-US" sz="2400" dirty="0"/>
            <a:t>Identify factors that influence </a:t>
          </a:r>
          <a:r>
            <a:rPr lang="en-US" sz="2400" i="1" dirty="0">
              <a:solidFill>
                <a:schemeClr val="accent6">
                  <a:lumMod val="75000"/>
                </a:schemeClr>
              </a:solidFill>
            </a:rPr>
            <a:t>(smoking)</a:t>
          </a:r>
          <a:r>
            <a:rPr lang="en-US" sz="2400" dirty="0">
              <a:solidFill>
                <a:schemeClr val="accent6">
                  <a:lumMod val="75000"/>
                </a:schemeClr>
              </a:solidFill>
            </a:rPr>
            <a:t> </a:t>
          </a:r>
          <a:r>
            <a:rPr lang="en-US" sz="2400" dirty="0"/>
            <a:t>behavior</a:t>
          </a:r>
        </a:p>
      </dgm:t>
    </dgm:pt>
    <dgm:pt modelId="{94C88932-F190-D841-8302-34FEB051C5DB}" type="parTrans" cxnId="{AFE8499E-9EA8-7949-AF24-37AB1878583D}">
      <dgm:prSet/>
      <dgm:spPr/>
      <dgm:t>
        <a:bodyPr/>
        <a:lstStyle/>
        <a:p>
          <a:endParaRPr lang="en-US"/>
        </a:p>
      </dgm:t>
    </dgm:pt>
    <dgm:pt modelId="{48A2AE50-5B37-4D40-802B-B59A8EED0657}" type="sibTrans" cxnId="{AFE8499E-9EA8-7949-AF24-37AB1878583D}">
      <dgm:prSet/>
      <dgm:spPr/>
      <dgm:t>
        <a:bodyPr/>
        <a:lstStyle/>
        <a:p>
          <a:endParaRPr lang="en-US"/>
        </a:p>
      </dgm:t>
    </dgm:pt>
    <dgm:pt modelId="{EB3711F7-B41B-FB4C-911E-129F2BFC4A2D}">
      <dgm:prSet custT="1"/>
      <dgm:spPr>
        <a:solidFill>
          <a:schemeClr val="accent6">
            <a:lumMod val="75000"/>
          </a:schemeClr>
        </a:solidFill>
      </dgm:spPr>
      <dgm:t>
        <a:bodyPr/>
        <a:lstStyle/>
        <a:p>
          <a:endParaRPr lang="en-US" sz="800" b="1" dirty="0"/>
        </a:p>
        <a:p>
          <a:r>
            <a:rPr lang="en-US" sz="1800" b="1" dirty="0"/>
            <a:t>Phase</a:t>
          </a:r>
          <a:r>
            <a:rPr lang="en-US" sz="1600" b="1" dirty="0"/>
            <a:t> 4</a:t>
          </a:r>
        </a:p>
      </dgm:t>
    </dgm:pt>
    <dgm:pt modelId="{C7C72035-ED6E-2A49-B464-D157F5DFCFBC}" type="parTrans" cxnId="{701C2787-10AF-9D44-B11F-EB9B5059647D}">
      <dgm:prSet/>
      <dgm:spPr/>
      <dgm:t>
        <a:bodyPr/>
        <a:lstStyle/>
        <a:p>
          <a:endParaRPr lang="en-US"/>
        </a:p>
      </dgm:t>
    </dgm:pt>
    <dgm:pt modelId="{252C6FEE-C74C-A646-BEEB-8194F58B1638}" type="sibTrans" cxnId="{701C2787-10AF-9D44-B11F-EB9B5059647D}">
      <dgm:prSet/>
      <dgm:spPr/>
      <dgm:t>
        <a:bodyPr/>
        <a:lstStyle/>
        <a:p>
          <a:endParaRPr lang="en-US"/>
        </a:p>
      </dgm:t>
    </dgm:pt>
    <dgm:pt modelId="{3B1C0C31-8B48-C747-B169-98DEACEAC84F}">
      <dgm:prSet custT="1"/>
      <dgm:spPr>
        <a:solidFill>
          <a:schemeClr val="accent6">
            <a:lumMod val="75000"/>
          </a:schemeClr>
        </a:solidFill>
      </dgm:spPr>
      <dgm:t>
        <a:bodyPr/>
        <a:lstStyle/>
        <a:p>
          <a:endParaRPr lang="en-US" sz="800" b="1" dirty="0"/>
        </a:p>
        <a:p>
          <a:r>
            <a:rPr lang="en-US" sz="1800" b="1" dirty="0"/>
            <a:t>Phase 5</a:t>
          </a:r>
        </a:p>
      </dgm:t>
    </dgm:pt>
    <dgm:pt modelId="{4E7F9D2C-4211-C547-8A33-66939C119E24}" type="parTrans" cxnId="{F846D073-73BA-6B44-8FF0-AD8DDDD8A568}">
      <dgm:prSet/>
      <dgm:spPr/>
      <dgm:t>
        <a:bodyPr/>
        <a:lstStyle/>
        <a:p>
          <a:endParaRPr lang="en-US"/>
        </a:p>
      </dgm:t>
    </dgm:pt>
    <dgm:pt modelId="{04E9C193-BC36-A144-8CDF-DF5FFD22B03B}" type="sibTrans" cxnId="{F846D073-73BA-6B44-8FF0-AD8DDDD8A568}">
      <dgm:prSet/>
      <dgm:spPr/>
      <dgm:t>
        <a:bodyPr/>
        <a:lstStyle/>
        <a:p>
          <a:endParaRPr lang="en-US"/>
        </a:p>
      </dgm:t>
    </dgm:pt>
    <dgm:pt modelId="{99FD0791-C60C-0448-8654-84932AF6F26B}">
      <dgm:prSet phldrT="[Text]" custT="1"/>
      <dgm:spPr/>
      <dgm:t>
        <a:bodyPr/>
        <a:lstStyle/>
        <a:p>
          <a:r>
            <a:rPr lang="en-US" sz="2400" dirty="0"/>
            <a:t>Evaluate interventions to change </a:t>
          </a:r>
          <a:r>
            <a:rPr lang="en-US" sz="2400" i="1" dirty="0">
              <a:solidFill>
                <a:schemeClr val="accent6">
                  <a:lumMod val="75000"/>
                </a:schemeClr>
              </a:solidFill>
            </a:rPr>
            <a:t>(smoking) </a:t>
          </a:r>
          <a:r>
            <a:rPr lang="en-US" sz="2400" dirty="0"/>
            <a:t>behavior</a:t>
          </a:r>
        </a:p>
      </dgm:t>
    </dgm:pt>
    <dgm:pt modelId="{8D6B711A-B54B-FB41-B829-21543D7CCDAC}" type="parTrans" cxnId="{A831FFD7-C530-6D41-8F87-E5D0E30AE1E4}">
      <dgm:prSet/>
      <dgm:spPr/>
      <dgm:t>
        <a:bodyPr/>
        <a:lstStyle/>
        <a:p>
          <a:endParaRPr lang="en-US"/>
        </a:p>
      </dgm:t>
    </dgm:pt>
    <dgm:pt modelId="{F06E4A1A-9462-8549-8094-09FC61C70E34}" type="sibTrans" cxnId="{A831FFD7-C530-6D41-8F87-E5D0E30AE1E4}">
      <dgm:prSet/>
      <dgm:spPr/>
      <dgm:t>
        <a:bodyPr/>
        <a:lstStyle/>
        <a:p>
          <a:endParaRPr lang="en-US"/>
        </a:p>
      </dgm:t>
    </dgm:pt>
    <dgm:pt modelId="{0150BCC7-15F6-C54C-A4EA-3A4647567C60}">
      <dgm:prSet phldrT="[Text]" custT="1"/>
      <dgm:spPr/>
      <dgm:t>
        <a:bodyPr/>
        <a:lstStyle/>
        <a:p>
          <a:r>
            <a:rPr lang="en-US" sz="2400" dirty="0"/>
            <a:t>Translate research into practice                                           (</a:t>
          </a:r>
          <a:r>
            <a:rPr lang="en-US" sz="2400" i="1" dirty="0">
              <a:solidFill>
                <a:schemeClr val="accent6">
                  <a:lumMod val="75000"/>
                </a:schemeClr>
              </a:solidFill>
            </a:rPr>
            <a:t>e.g. tobacco regulatory policy</a:t>
          </a:r>
          <a:r>
            <a:rPr lang="en-US" sz="2400" dirty="0"/>
            <a:t>)</a:t>
          </a:r>
        </a:p>
      </dgm:t>
    </dgm:pt>
    <dgm:pt modelId="{CFD067DE-9A4B-104B-9B3D-31A0C410C0F2}" type="parTrans" cxnId="{D29E5DC0-BA29-7341-93DD-BDE8DB41277C}">
      <dgm:prSet/>
      <dgm:spPr/>
      <dgm:t>
        <a:bodyPr/>
        <a:lstStyle/>
        <a:p>
          <a:endParaRPr lang="en-US"/>
        </a:p>
      </dgm:t>
    </dgm:pt>
    <dgm:pt modelId="{C99ACB0B-6CD0-EE40-9293-E03CBC27A91C}" type="sibTrans" cxnId="{D29E5DC0-BA29-7341-93DD-BDE8DB41277C}">
      <dgm:prSet/>
      <dgm:spPr/>
      <dgm:t>
        <a:bodyPr/>
        <a:lstStyle/>
        <a:p>
          <a:endParaRPr lang="en-US"/>
        </a:p>
      </dgm:t>
    </dgm:pt>
    <dgm:pt modelId="{FCEE29EC-2FDF-624D-80C5-6AEB9ADF1F6A}" type="pres">
      <dgm:prSet presAssocID="{EBC8C535-1F12-084F-B67F-2A19339954CE}" presName="linearFlow" presStyleCnt="0">
        <dgm:presLayoutVars>
          <dgm:dir/>
          <dgm:animLvl val="lvl"/>
          <dgm:resizeHandles val="exact"/>
        </dgm:presLayoutVars>
      </dgm:prSet>
      <dgm:spPr/>
    </dgm:pt>
    <dgm:pt modelId="{DD0F4016-4BAC-7A46-BBA2-918F2008BFD3}" type="pres">
      <dgm:prSet presAssocID="{33EF581E-F181-9A44-A0E3-4D3D49A13505}" presName="composite" presStyleCnt="0"/>
      <dgm:spPr/>
    </dgm:pt>
    <dgm:pt modelId="{8A58290C-5BF0-8F43-AF8B-65068EC0B922}" type="pres">
      <dgm:prSet presAssocID="{33EF581E-F181-9A44-A0E3-4D3D49A13505}" presName="parentText" presStyleLbl="alignNode1" presStyleIdx="0" presStyleCnt="5">
        <dgm:presLayoutVars>
          <dgm:chMax val="1"/>
          <dgm:bulletEnabled val="1"/>
        </dgm:presLayoutVars>
      </dgm:prSet>
      <dgm:spPr/>
    </dgm:pt>
    <dgm:pt modelId="{9E4D31EE-3816-FD44-AE08-3BEABF2BBD3C}" type="pres">
      <dgm:prSet presAssocID="{33EF581E-F181-9A44-A0E3-4D3D49A13505}" presName="descendantText" presStyleLbl="alignAcc1" presStyleIdx="0" presStyleCnt="5">
        <dgm:presLayoutVars>
          <dgm:bulletEnabled val="1"/>
        </dgm:presLayoutVars>
      </dgm:prSet>
      <dgm:spPr/>
    </dgm:pt>
    <dgm:pt modelId="{BE6327C8-4597-9A49-86EE-B89BFD3AA699}" type="pres">
      <dgm:prSet presAssocID="{AC498CD8-AC32-1B4A-8EEA-14808CED7C2D}" presName="sp" presStyleCnt="0"/>
      <dgm:spPr/>
    </dgm:pt>
    <dgm:pt modelId="{DB4DCE4F-9A8E-8846-830F-BF2554416917}" type="pres">
      <dgm:prSet presAssocID="{1A9D3858-0BFB-5449-B70E-33E4ED02F70E}" presName="composite" presStyleCnt="0"/>
      <dgm:spPr/>
    </dgm:pt>
    <dgm:pt modelId="{DBD0F859-E3C2-A64F-A621-71954C662571}" type="pres">
      <dgm:prSet presAssocID="{1A9D3858-0BFB-5449-B70E-33E4ED02F70E}" presName="parentText" presStyleLbl="alignNode1" presStyleIdx="1" presStyleCnt="5">
        <dgm:presLayoutVars>
          <dgm:chMax val="1"/>
          <dgm:bulletEnabled val="1"/>
        </dgm:presLayoutVars>
      </dgm:prSet>
      <dgm:spPr/>
    </dgm:pt>
    <dgm:pt modelId="{B35B42B1-E03B-7C43-9815-48FC01AFDE9F}" type="pres">
      <dgm:prSet presAssocID="{1A9D3858-0BFB-5449-B70E-33E4ED02F70E}" presName="descendantText" presStyleLbl="alignAcc1" presStyleIdx="1" presStyleCnt="5">
        <dgm:presLayoutVars>
          <dgm:bulletEnabled val="1"/>
        </dgm:presLayoutVars>
      </dgm:prSet>
      <dgm:spPr/>
    </dgm:pt>
    <dgm:pt modelId="{427B6E6E-DF47-3F43-975D-62AB2BC0D8C4}" type="pres">
      <dgm:prSet presAssocID="{12B129B8-ECF7-3F43-B556-6CDBBB2F8B98}" presName="sp" presStyleCnt="0"/>
      <dgm:spPr/>
    </dgm:pt>
    <dgm:pt modelId="{34F1BB67-9242-EB46-BB9D-1A335D66C325}" type="pres">
      <dgm:prSet presAssocID="{ED7A1BBE-9B72-E147-82FA-06D0A8F94D35}" presName="composite" presStyleCnt="0"/>
      <dgm:spPr/>
    </dgm:pt>
    <dgm:pt modelId="{9FC1FC83-863C-A041-B06F-923D9956136C}" type="pres">
      <dgm:prSet presAssocID="{ED7A1BBE-9B72-E147-82FA-06D0A8F94D35}" presName="parentText" presStyleLbl="alignNode1" presStyleIdx="2" presStyleCnt="5">
        <dgm:presLayoutVars>
          <dgm:chMax val="1"/>
          <dgm:bulletEnabled val="1"/>
        </dgm:presLayoutVars>
      </dgm:prSet>
      <dgm:spPr/>
    </dgm:pt>
    <dgm:pt modelId="{1F91A95C-78B5-4445-A0D0-0327E5F3A016}" type="pres">
      <dgm:prSet presAssocID="{ED7A1BBE-9B72-E147-82FA-06D0A8F94D35}" presName="descendantText" presStyleLbl="alignAcc1" presStyleIdx="2" presStyleCnt="5">
        <dgm:presLayoutVars>
          <dgm:bulletEnabled val="1"/>
        </dgm:presLayoutVars>
      </dgm:prSet>
      <dgm:spPr/>
    </dgm:pt>
    <dgm:pt modelId="{0057EDEB-BA93-7D47-AEDB-9560675D825D}" type="pres">
      <dgm:prSet presAssocID="{EBED5B54-E552-734B-ADCD-9BFA9D0407DC}" presName="sp" presStyleCnt="0"/>
      <dgm:spPr/>
    </dgm:pt>
    <dgm:pt modelId="{322F92D9-1440-AC43-A0F6-C9F935BBA114}" type="pres">
      <dgm:prSet presAssocID="{EB3711F7-B41B-FB4C-911E-129F2BFC4A2D}" presName="composite" presStyleCnt="0"/>
      <dgm:spPr/>
    </dgm:pt>
    <dgm:pt modelId="{3DBA30A0-7744-8A44-8D94-55D0E4F21C7F}" type="pres">
      <dgm:prSet presAssocID="{EB3711F7-B41B-FB4C-911E-129F2BFC4A2D}" presName="parentText" presStyleLbl="alignNode1" presStyleIdx="3" presStyleCnt="5">
        <dgm:presLayoutVars>
          <dgm:chMax val="1"/>
          <dgm:bulletEnabled val="1"/>
        </dgm:presLayoutVars>
      </dgm:prSet>
      <dgm:spPr/>
    </dgm:pt>
    <dgm:pt modelId="{AB95D63D-C29A-F342-B032-350D08A559E0}" type="pres">
      <dgm:prSet presAssocID="{EB3711F7-B41B-FB4C-911E-129F2BFC4A2D}" presName="descendantText" presStyleLbl="alignAcc1" presStyleIdx="3" presStyleCnt="5">
        <dgm:presLayoutVars>
          <dgm:bulletEnabled val="1"/>
        </dgm:presLayoutVars>
      </dgm:prSet>
      <dgm:spPr/>
    </dgm:pt>
    <dgm:pt modelId="{153DDC1F-D7ED-B646-9CD2-2E9095CFF98C}" type="pres">
      <dgm:prSet presAssocID="{252C6FEE-C74C-A646-BEEB-8194F58B1638}" presName="sp" presStyleCnt="0"/>
      <dgm:spPr/>
    </dgm:pt>
    <dgm:pt modelId="{74EB0FCC-AE28-1141-A183-76710B9C4271}" type="pres">
      <dgm:prSet presAssocID="{3B1C0C31-8B48-C747-B169-98DEACEAC84F}" presName="composite" presStyleCnt="0"/>
      <dgm:spPr/>
    </dgm:pt>
    <dgm:pt modelId="{18662C28-A27E-9947-A4FB-74A26F9A63AE}" type="pres">
      <dgm:prSet presAssocID="{3B1C0C31-8B48-C747-B169-98DEACEAC84F}" presName="parentText" presStyleLbl="alignNode1" presStyleIdx="4" presStyleCnt="5">
        <dgm:presLayoutVars>
          <dgm:chMax val="1"/>
          <dgm:bulletEnabled val="1"/>
        </dgm:presLayoutVars>
      </dgm:prSet>
      <dgm:spPr/>
    </dgm:pt>
    <dgm:pt modelId="{DF748A98-C209-374D-BD5A-C364E182E7EF}" type="pres">
      <dgm:prSet presAssocID="{3B1C0C31-8B48-C747-B169-98DEACEAC84F}" presName="descendantText" presStyleLbl="alignAcc1" presStyleIdx="4" presStyleCnt="5">
        <dgm:presLayoutVars>
          <dgm:bulletEnabled val="1"/>
        </dgm:presLayoutVars>
      </dgm:prSet>
      <dgm:spPr/>
    </dgm:pt>
  </dgm:ptLst>
  <dgm:cxnLst>
    <dgm:cxn modelId="{DA92CD00-1710-8F4D-BD13-FA9430EF6784}" srcId="{EBC8C535-1F12-084F-B67F-2A19339954CE}" destId="{ED7A1BBE-9B72-E147-82FA-06D0A8F94D35}" srcOrd="2" destOrd="0" parTransId="{1416B36C-6B85-274D-BA92-DB7343C15434}" sibTransId="{EBED5B54-E552-734B-ADCD-9BFA9D0407DC}"/>
    <dgm:cxn modelId="{A28BDD1B-38C6-7B45-900C-7D372951A634}" srcId="{33EF581E-F181-9A44-A0E3-4D3D49A13505}" destId="{31AEC92C-4218-A041-8C93-FE3B50C4C20D}" srcOrd="0" destOrd="0" parTransId="{C609731F-5531-734B-994F-5C56572F4133}" sibTransId="{FBEA1EED-289A-FC4E-A65B-D9D346EFB67F}"/>
    <dgm:cxn modelId="{C1404E2B-9BFC-344D-B0F7-F7092C38C0EE}" srcId="{EBC8C535-1F12-084F-B67F-2A19339954CE}" destId="{1A9D3858-0BFB-5449-B70E-33E4ED02F70E}" srcOrd="1" destOrd="0" parTransId="{A31B0CD8-74CB-1E4A-BD55-B46DD7E19217}" sibTransId="{12B129B8-ECF7-3F43-B556-6CDBBB2F8B98}"/>
    <dgm:cxn modelId="{9B5FF735-F5C7-CA4C-81FB-C8345959B2DA}" type="presOf" srcId="{0150BCC7-15F6-C54C-A4EA-3A4647567C60}" destId="{DF748A98-C209-374D-BD5A-C364E182E7EF}" srcOrd="0" destOrd="0" presId="urn:microsoft.com/office/officeart/2005/8/layout/chevron2"/>
    <dgm:cxn modelId="{6914F45F-2B34-9145-AB06-F70287212171}" type="presOf" srcId="{3B1C0C31-8B48-C747-B169-98DEACEAC84F}" destId="{18662C28-A27E-9947-A4FB-74A26F9A63AE}" srcOrd="0" destOrd="0" presId="urn:microsoft.com/office/officeart/2005/8/layout/chevron2"/>
    <dgm:cxn modelId="{2EBC8369-E1F2-C547-9974-4C24402B46BD}" type="presOf" srcId="{ED7A1BBE-9B72-E147-82FA-06D0A8F94D35}" destId="{9FC1FC83-863C-A041-B06F-923D9956136C}" srcOrd="0" destOrd="0" presId="urn:microsoft.com/office/officeart/2005/8/layout/chevron2"/>
    <dgm:cxn modelId="{F846D073-73BA-6B44-8FF0-AD8DDDD8A568}" srcId="{EBC8C535-1F12-084F-B67F-2A19339954CE}" destId="{3B1C0C31-8B48-C747-B169-98DEACEAC84F}" srcOrd="4" destOrd="0" parTransId="{4E7F9D2C-4211-C547-8A33-66939C119E24}" sibTransId="{04E9C193-BC36-A144-8CDF-DF5FFD22B03B}"/>
    <dgm:cxn modelId="{0C40AB81-9341-354A-8738-68E44253A72F}" type="presOf" srcId="{EBC8C535-1F12-084F-B67F-2A19339954CE}" destId="{FCEE29EC-2FDF-624D-80C5-6AEB9ADF1F6A}" srcOrd="0" destOrd="0" presId="urn:microsoft.com/office/officeart/2005/8/layout/chevron2"/>
    <dgm:cxn modelId="{701C2787-10AF-9D44-B11F-EB9B5059647D}" srcId="{EBC8C535-1F12-084F-B67F-2A19339954CE}" destId="{EB3711F7-B41B-FB4C-911E-129F2BFC4A2D}" srcOrd="3" destOrd="0" parTransId="{C7C72035-ED6E-2A49-B464-D157F5DFCFBC}" sibTransId="{252C6FEE-C74C-A646-BEEB-8194F58B1638}"/>
    <dgm:cxn modelId="{045C6488-5391-984E-A951-1F4C3EE7BE1C}" type="presOf" srcId="{31AEC92C-4218-A041-8C93-FE3B50C4C20D}" destId="{9E4D31EE-3816-FD44-AE08-3BEABF2BBD3C}" srcOrd="0" destOrd="0" presId="urn:microsoft.com/office/officeart/2005/8/layout/chevron2"/>
    <dgm:cxn modelId="{AFE8499E-9EA8-7949-AF24-37AB1878583D}" srcId="{ED7A1BBE-9B72-E147-82FA-06D0A8F94D35}" destId="{2868CCDF-E32B-DF42-B0DD-CBF1719D6165}" srcOrd="0" destOrd="0" parTransId="{94C88932-F190-D841-8302-34FEB051C5DB}" sibTransId="{48A2AE50-5B37-4D40-802B-B59A8EED0657}"/>
    <dgm:cxn modelId="{9B2A28A0-04F5-654E-9140-E8D7D3709097}" srcId="{EBC8C535-1F12-084F-B67F-2A19339954CE}" destId="{33EF581E-F181-9A44-A0E3-4D3D49A13505}" srcOrd="0" destOrd="0" parTransId="{D71C30C4-6107-0248-976F-A5559F85F701}" sibTransId="{AC498CD8-AC32-1B4A-8EEA-14808CED7C2D}"/>
    <dgm:cxn modelId="{D29E5DC0-BA29-7341-93DD-BDE8DB41277C}" srcId="{3B1C0C31-8B48-C747-B169-98DEACEAC84F}" destId="{0150BCC7-15F6-C54C-A4EA-3A4647567C60}" srcOrd="0" destOrd="0" parTransId="{CFD067DE-9A4B-104B-9B3D-31A0C410C0F2}" sibTransId="{C99ACB0B-6CD0-EE40-9293-E03CBC27A91C}"/>
    <dgm:cxn modelId="{1E178EC8-5D59-9046-A550-F3B8137C0720}" srcId="{1A9D3858-0BFB-5449-B70E-33E4ED02F70E}" destId="{BB2534C6-3274-924F-B6D7-BAB22E929096}" srcOrd="0" destOrd="0" parTransId="{31506E98-0E3F-CD40-A08C-8577733131D6}" sibTransId="{91DEE288-DC03-3945-86BE-05DD3AF672CC}"/>
    <dgm:cxn modelId="{D6F920CA-3878-3640-B15F-2921A7B6F99A}" type="presOf" srcId="{1A9D3858-0BFB-5449-B70E-33E4ED02F70E}" destId="{DBD0F859-E3C2-A64F-A621-71954C662571}" srcOrd="0" destOrd="0" presId="urn:microsoft.com/office/officeart/2005/8/layout/chevron2"/>
    <dgm:cxn modelId="{4EE8B8CC-E539-7943-814B-79B046C21734}" type="presOf" srcId="{33EF581E-F181-9A44-A0E3-4D3D49A13505}" destId="{8A58290C-5BF0-8F43-AF8B-65068EC0B922}" srcOrd="0" destOrd="0" presId="urn:microsoft.com/office/officeart/2005/8/layout/chevron2"/>
    <dgm:cxn modelId="{A831FFD7-C530-6D41-8F87-E5D0E30AE1E4}" srcId="{EB3711F7-B41B-FB4C-911E-129F2BFC4A2D}" destId="{99FD0791-C60C-0448-8654-84932AF6F26B}" srcOrd="0" destOrd="0" parTransId="{8D6B711A-B54B-FB41-B829-21543D7CCDAC}" sibTransId="{F06E4A1A-9462-8549-8094-09FC61C70E34}"/>
    <dgm:cxn modelId="{7C1AF7EA-A162-A041-89CA-10B25BD3625A}" type="presOf" srcId="{99FD0791-C60C-0448-8654-84932AF6F26B}" destId="{AB95D63D-C29A-F342-B032-350D08A559E0}" srcOrd="0" destOrd="0" presId="urn:microsoft.com/office/officeart/2005/8/layout/chevron2"/>
    <dgm:cxn modelId="{23BF04EE-9784-4744-A7DE-456340893FFE}" type="presOf" srcId="{BB2534C6-3274-924F-B6D7-BAB22E929096}" destId="{B35B42B1-E03B-7C43-9815-48FC01AFDE9F}" srcOrd="0" destOrd="0" presId="urn:microsoft.com/office/officeart/2005/8/layout/chevron2"/>
    <dgm:cxn modelId="{CFE260F8-350B-4E41-948C-7B1C8DF529F8}" type="presOf" srcId="{EB3711F7-B41B-FB4C-911E-129F2BFC4A2D}" destId="{3DBA30A0-7744-8A44-8D94-55D0E4F21C7F}" srcOrd="0" destOrd="0" presId="urn:microsoft.com/office/officeart/2005/8/layout/chevron2"/>
    <dgm:cxn modelId="{CB293AFB-CA6F-4D4C-9233-CE46F1BA68A3}" type="presOf" srcId="{2868CCDF-E32B-DF42-B0DD-CBF1719D6165}" destId="{1F91A95C-78B5-4445-A0D0-0327E5F3A016}" srcOrd="0" destOrd="0" presId="urn:microsoft.com/office/officeart/2005/8/layout/chevron2"/>
    <dgm:cxn modelId="{67B0C3D1-72AB-0A49-9567-04075A8FB3FE}" type="presParOf" srcId="{FCEE29EC-2FDF-624D-80C5-6AEB9ADF1F6A}" destId="{DD0F4016-4BAC-7A46-BBA2-918F2008BFD3}" srcOrd="0" destOrd="0" presId="urn:microsoft.com/office/officeart/2005/8/layout/chevron2"/>
    <dgm:cxn modelId="{98174328-7D3B-D149-9906-0334FE72E556}" type="presParOf" srcId="{DD0F4016-4BAC-7A46-BBA2-918F2008BFD3}" destId="{8A58290C-5BF0-8F43-AF8B-65068EC0B922}" srcOrd="0" destOrd="0" presId="urn:microsoft.com/office/officeart/2005/8/layout/chevron2"/>
    <dgm:cxn modelId="{E307EA7D-7A0E-7944-9BB8-10F005922FC8}" type="presParOf" srcId="{DD0F4016-4BAC-7A46-BBA2-918F2008BFD3}" destId="{9E4D31EE-3816-FD44-AE08-3BEABF2BBD3C}" srcOrd="1" destOrd="0" presId="urn:microsoft.com/office/officeart/2005/8/layout/chevron2"/>
    <dgm:cxn modelId="{B974B6D8-609A-034A-A0BC-F212AD95D7B8}" type="presParOf" srcId="{FCEE29EC-2FDF-624D-80C5-6AEB9ADF1F6A}" destId="{BE6327C8-4597-9A49-86EE-B89BFD3AA699}" srcOrd="1" destOrd="0" presId="urn:microsoft.com/office/officeart/2005/8/layout/chevron2"/>
    <dgm:cxn modelId="{58682A95-5C9D-AE48-AE6C-7A83A7D681F9}" type="presParOf" srcId="{FCEE29EC-2FDF-624D-80C5-6AEB9ADF1F6A}" destId="{DB4DCE4F-9A8E-8846-830F-BF2554416917}" srcOrd="2" destOrd="0" presId="urn:microsoft.com/office/officeart/2005/8/layout/chevron2"/>
    <dgm:cxn modelId="{625164A6-2099-0F4C-8012-211E3A621176}" type="presParOf" srcId="{DB4DCE4F-9A8E-8846-830F-BF2554416917}" destId="{DBD0F859-E3C2-A64F-A621-71954C662571}" srcOrd="0" destOrd="0" presId="urn:microsoft.com/office/officeart/2005/8/layout/chevron2"/>
    <dgm:cxn modelId="{E6EE7CEB-7B98-E840-8F77-5F209BCC4215}" type="presParOf" srcId="{DB4DCE4F-9A8E-8846-830F-BF2554416917}" destId="{B35B42B1-E03B-7C43-9815-48FC01AFDE9F}" srcOrd="1" destOrd="0" presId="urn:microsoft.com/office/officeart/2005/8/layout/chevron2"/>
    <dgm:cxn modelId="{AB1C752B-EFA4-F040-A906-1CD03A2866A5}" type="presParOf" srcId="{FCEE29EC-2FDF-624D-80C5-6AEB9ADF1F6A}" destId="{427B6E6E-DF47-3F43-975D-62AB2BC0D8C4}" srcOrd="3" destOrd="0" presId="urn:microsoft.com/office/officeart/2005/8/layout/chevron2"/>
    <dgm:cxn modelId="{5FDA6CB0-166C-0A4C-A541-07B9C9175F7F}" type="presParOf" srcId="{FCEE29EC-2FDF-624D-80C5-6AEB9ADF1F6A}" destId="{34F1BB67-9242-EB46-BB9D-1A335D66C325}" srcOrd="4" destOrd="0" presId="urn:microsoft.com/office/officeart/2005/8/layout/chevron2"/>
    <dgm:cxn modelId="{B8B3950B-81CE-4041-B323-1AE754A56E44}" type="presParOf" srcId="{34F1BB67-9242-EB46-BB9D-1A335D66C325}" destId="{9FC1FC83-863C-A041-B06F-923D9956136C}" srcOrd="0" destOrd="0" presId="urn:microsoft.com/office/officeart/2005/8/layout/chevron2"/>
    <dgm:cxn modelId="{A9A524A0-EE75-5D4E-8D21-58D4E27843EF}" type="presParOf" srcId="{34F1BB67-9242-EB46-BB9D-1A335D66C325}" destId="{1F91A95C-78B5-4445-A0D0-0327E5F3A016}" srcOrd="1" destOrd="0" presId="urn:microsoft.com/office/officeart/2005/8/layout/chevron2"/>
    <dgm:cxn modelId="{29CD1912-545C-C941-BF63-76AE3588647A}" type="presParOf" srcId="{FCEE29EC-2FDF-624D-80C5-6AEB9ADF1F6A}" destId="{0057EDEB-BA93-7D47-AEDB-9560675D825D}" srcOrd="5" destOrd="0" presId="urn:microsoft.com/office/officeart/2005/8/layout/chevron2"/>
    <dgm:cxn modelId="{48E15361-86D2-0A45-A3E5-3FBDED5D9E54}" type="presParOf" srcId="{FCEE29EC-2FDF-624D-80C5-6AEB9ADF1F6A}" destId="{322F92D9-1440-AC43-A0F6-C9F935BBA114}" srcOrd="6" destOrd="0" presId="urn:microsoft.com/office/officeart/2005/8/layout/chevron2"/>
    <dgm:cxn modelId="{9C39AEBA-7BC5-3C40-BF60-FE129E697418}" type="presParOf" srcId="{322F92D9-1440-AC43-A0F6-C9F935BBA114}" destId="{3DBA30A0-7744-8A44-8D94-55D0E4F21C7F}" srcOrd="0" destOrd="0" presId="urn:microsoft.com/office/officeart/2005/8/layout/chevron2"/>
    <dgm:cxn modelId="{A4CA8AAE-9470-6D4E-8D7F-6E636BC4E61F}" type="presParOf" srcId="{322F92D9-1440-AC43-A0F6-C9F935BBA114}" destId="{AB95D63D-C29A-F342-B032-350D08A559E0}" srcOrd="1" destOrd="0" presId="urn:microsoft.com/office/officeart/2005/8/layout/chevron2"/>
    <dgm:cxn modelId="{356AE644-8FCA-F642-BC87-B93D8451AE54}" type="presParOf" srcId="{FCEE29EC-2FDF-624D-80C5-6AEB9ADF1F6A}" destId="{153DDC1F-D7ED-B646-9CD2-2E9095CFF98C}" srcOrd="7" destOrd="0" presId="urn:microsoft.com/office/officeart/2005/8/layout/chevron2"/>
    <dgm:cxn modelId="{E234B592-5DF1-2A43-B1CD-6C079E84A00D}" type="presParOf" srcId="{FCEE29EC-2FDF-624D-80C5-6AEB9ADF1F6A}" destId="{74EB0FCC-AE28-1141-A183-76710B9C4271}" srcOrd="8" destOrd="0" presId="urn:microsoft.com/office/officeart/2005/8/layout/chevron2"/>
    <dgm:cxn modelId="{E2A7FB75-BF60-F941-BE0A-6F492559A9FE}" type="presParOf" srcId="{74EB0FCC-AE28-1141-A183-76710B9C4271}" destId="{18662C28-A27E-9947-A4FB-74A26F9A63AE}" srcOrd="0" destOrd="0" presId="urn:microsoft.com/office/officeart/2005/8/layout/chevron2"/>
    <dgm:cxn modelId="{F7B9A40C-6B30-8548-A1C5-5D99FE18F459}" type="presParOf" srcId="{74EB0FCC-AE28-1141-A183-76710B9C4271}" destId="{DF748A98-C209-374D-BD5A-C364E182E7EF}" srcOrd="1" destOrd="0" presId="urn:microsoft.com/office/officeart/2005/8/layout/chevron2"/>
  </dgm:cxnLst>
  <dgm:bg>
    <a:solidFill>
      <a:schemeClr val="accent1">
        <a:lumMod val="20000"/>
        <a:lumOff val="80000"/>
      </a:schemeClr>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CBD1F2-3472-4DCF-AED0-B1796C124DA2}" type="doc">
      <dgm:prSet loTypeId="urn:microsoft.com/office/officeart/2005/8/layout/arrow4" loCatId="relationship" qsTypeId="urn:microsoft.com/office/officeart/2005/8/quickstyle/3d2" qsCatId="3D" csTypeId="urn:microsoft.com/office/officeart/2005/8/colors/colorful1" csCatId="colorful" phldr="1"/>
      <dgm:spPr/>
      <dgm:t>
        <a:bodyPr/>
        <a:lstStyle/>
        <a:p>
          <a:endParaRPr lang="en-US"/>
        </a:p>
      </dgm:t>
    </dgm:pt>
    <dgm:pt modelId="{7F1B13BF-2B92-489E-93F1-EE82D798102A}">
      <dgm:prSet phldrT="[Text]" custT="1"/>
      <dgm:spPr/>
      <dgm:t>
        <a:bodyPr/>
        <a:lstStyle/>
        <a:p>
          <a:r>
            <a:rPr lang="en-US" sz="2400" b="1" dirty="0"/>
            <a:t>Cigarette Federal Regulations</a:t>
          </a:r>
        </a:p>
        <a:p>
          <a:r>
            <a:rPr lang="en-US" sz="2000" dirty="0"/>
            <a:t>-Advertising restrictions </a:t>
          </a:r>
        </a:p>
        <a:p>
          <a:r>
            <a:rPr lang="en-US" sz="2000" dirty="0"/>
            <a:t>-Pack size restrictions</a:t>
          </a:r>
        </a:p>
        <a:p>
          <a:r>
            <a:rPr lang="en-US" sz="2000" dirty="0"/>
            <a:t>-</a:t>
          </a:r>
          <a:r>
            <a:rPr lang="en-US" sz="2000" dirty="0">
              <a:solidFill>
                <a:srgbClr val="FF0000"/>
              </a:solidFill>
            </a:rPr>
            <a:t>Menthol flavor (*)</a:t>
          </a:r>
        </a:p>
      </dgm:t>
    </dgm:pt>
    <dgm:pt modelId="{9897BC1D-3080-4D39-A7CE-D0D4353B26E3}" type="parTrans" cxnId="{D713152D-61BA-4E96-820E-AB9087E49655}">
      <dgm:prSet/>
      <dgm:spPr/>
      <dgm:t>
        <a:bodyPr/>
        <a:lstStyle/>
        <a:p>
          <a:endParaRPr lang="en-US"/>
        </a:p>
      </dgm:t>
    </dgm:pt>
    <dgm:pt modelId="{EF6A9C2F-311F-4239-A55A-E353D13A8E5E}" type="sibTrans" cxnId="{D713152D-61BA-4E96-820E-AB9087E49655}">
      <dgm:prSet/>
      <dgm:spPr/>
      <dgm:t>
        <a:bodyPr/>
        <a:lstStyle/>
        <a:p>
          <a:endParaRPr lang="en-US"/>
        </a:p>
      </dgm:t>
    </dgm:pt>
    <dgm:pt modelId="{66A0C736-75EF-4F84-A2EA-528736B9438F}">
      <dgm:prSet phldrT="[Text]" custT="1"/>
      <dgm:spPr/>
      <dgm:t>
        <a:bodyPr/>
        <a:lstStyle/>
        <a:p>
          <a:r>
            <a:rPr lang="en-US" sz="2400" b="1" dirty="0"/>
            <a:t>LCC Federal Regulations</a:t>
          </a:r>
        </a:p>
        <a:p>
          <a:r>
            <a:rPr lang="en-US" sz="2000" dirty="0"/>
            <a:t>-No advertising restrictions</a:t>
          </a:r>
        </a:p>
        <a:p>
          <a:r>
            <a:rPr lang="en-US" sz="2000" dirty="0"/>
            <a:t>-No pack size restrictions</a:t>
          </a:r>
        </a:p>
        <a:p>
          <a:r>
            <a:rPr lang="en-US" sz="2000" dirty="0"/>
            <a:t>-</a:t>
          </a:r>
          <a:r>
            <a:rPr lang="en-US" sz="2000" dirty="0">
              <a:solidFill>
                <a:srgbClr val="FF0000"/>
              </a:solidFill>
            </a:rPr>
            <a:t>Appealing flavors: fruit,                 candy, alcohol, menthol,          chocolate, “concept” (*)</a:t>
          </a:r>
          <a:endParaRPr lang="en-US" sz="2000" dirty="0"/>
        </a:p>
      </dgm:t>
    </dgm:pt>
    <dgm:pt modelId="{070FF349-03CA-4FE6-8842-B12955658692}" type="parTrans" cxnId="{12BB4D52-57A5-47EE-AFCA-4895D93C3D2F}">
      <dgm:prSet/>
      <dgm:spPr/>
      <dgm:t>
        <a:bodyPr/>
        <a:lstStyle/>
        <a:p>
          <a:endParaRPr lang="en-US"/>
        </a:p>
      </dgm:t>
    </dgm:pt>
    <dgm:pt modelId="{417ADA2F-D151-401F-A4C5-04C9A73AC443}" type="sibTrans" cxnId="{12BB4D52-57A5-47EE-AFCA-4895D93C3D2F}">
      <dgm:prSet/>
      <dgm:spPr/>
      <dgm:t>
        <a:bodyPr/>
        <a:lstStyle/>
        <a:p>
          <a:endParaRPr lang="en-US"/>
        </a:p>
      </dgm:t>
    </dgm:pt>
    <dgm:pt modelId="{E314CDD6-9ACB-4996-B4B4-ACA2E5F6F7CC}" type="pres">
      <dgm:prSet presAssocID="{2BCBD1F2-3472-4DCF-AED0-B1796C124DA2}" presName="compositeShape" presStyleCnt="0">
        <dgm:presLayoutVars>
          <dgm:chMax val="2"/>
          <dgm:dir/>
          <dgm:resizeHandles val="exact"/>
        </dgm:presLayoutVars>
      </dgm:prSet>
      <dgm:spPr/>
    </dgm:pt>
    <dgm:pt modelId="{7E053EEC-62CD-4863-B979-7A8BE388E657}" type="pres">
      <dgm:prSet presAssocID="{7F1B13BF-2B92-489E-93F1-EE82D798102A}" presName="upArrow" presStyleLbl="node1" presStyleIdx="0" presStyleCnt="2"/>
      <dgm:spPr/>
    </dgm:pt>
    <dgm:pt modelId="{8BA772D0-C778-4F7D-B934-3BFF6BED2FF4}" type="pres">
      <dgm:prSet presAssocID="{7F1B13BF-2B92-489E-93F1-EE82D798102A}" presName="upArrowText" presStyleLbl="revTx" presStyleIdx="0" presStyleCnt="2" custScaleX="123079" custLinFactNeighborX="7862">
        <dgm:presLayoutVars>
          <dgm:chMax val="0"/>
          <dgm:bulletEnabled val="1"/>
        </dgm:presLayoutVars>
      </dgm:prSet>
      <dgm:spPr/>
    </dgm:pt>
    <dgm:pt modelId="{17FD25A4-EB03-4775-A436-D06BF8DB72A7}" type="pres">
      <dgm:prSet presAssocID="{66A0C736-75EF-4F84-A2EA-528736B9438F}" presName="downArrow" presStyleLbl="node1" presStyleIdx="1" presStyleCnt="2"/>
      <dgm:spPr/>
    </dgm:pt>
    <dgm:pt modelId="{A8501D64-9C0D-4239-96B7-149B26ED0A7C}" type="pres">
      <dgm:prSet presAssocID="{66A0C736-75EF-4F84-A2EA-528736B9438F}" presName="downArrowText" presStyleLbl="revTx" presStyleIdx="1" presStyleCnt="2">
        <dgm:presLayoutVars>
          <dgm:chMax val="0"/>
          <dgm:bulletEnabled val="1"/>
        </dgm:presLayoutVars>
      </dgm:prSet>
      <dgm:spPr/>
    </dgm:pt>
  </dgm:ptLst>
  <dgm:cxnLst>
    <dgm:cxn modelId="{79249110-A226-4FBD-B031-F985B5936A68}" type="presOf" srcId="{66A0C736-75EF-4F84-A2EA-528736B9438F}" destId="{A8501D64-9C0D-4239-96B7-149B26ED0A7C}" srcOrd="0" destOrd="0" presId="urn:microsoft.com/office/officeart/2005/8/layout/arrow4"/>
    <dgm:cxn modelId="{D713152D-61BA-4E96-820E-AB9087E49655}" srcId="{2BCBD1F2-3472-4DCF-AED0-B1796C124DA2}" destId="{7F1B13BF-2B92-489E-93F1-EE82D798102A}" srcOrd="0" destOrd="0" parTransId="{9897BC1D-3080-4D39-A7CE-D0D4353B26E3}" sibTransId="{EF6A9C2F-311F-4239-A55A-E353D13A8E5E}"/>
    <dgm:cxn modelId="{4E8EB746-C53D-4A4F-9C8C-01924EEC89D7}" type="presOf" srcId="{7F1B13BF-2B92-489E-93F1-EE82D798102A}" destId="{8BA772D0-C778-4F7D-B934-3BFF6BED2FF4}" srcOrd="0" destOrd="0" presId="urn:microsoft.com/office/officeart/2005/8/layout/arrow4"/>
    <dgm:cxn modelId="{12BB4D52-57A5-47EE-AFCA-4895D93C3D2F}" srcId="{2BCBD1F2-3472-4DCF-AED0-B1796C124DA2}" destId="{66A0C736-75EF-4F84-A2EA-528736B9438F}" srcOrd="1" destOrd="0" parTransId="{070FF349-03CA-4FE6-8842-B12955658692}" sibTransId="{417ADA2F-D151-401F-A4C5-04C9A73AC443}"/>
    <dgm:cxn modelId="{F72D659B-DE89-412E-BEBE-B3568271A13E}" type="presOf" srcId="{2BCBD1F2-3472-4DCF-AED0-B1796C124DA2}" destId="{E314CDD6-9ACB-4996-B4B4-ACA2E5F6F7CC}" srcOrd="0" destOrd="0" presId="urn:microsoft.com/office/officeart/2005/8/layout/arrow4"/>
    <dgm:cxn modelId="{7F673240-64BB-403C-8157-97B10D9AB353}" type="presParOf" srcId="{E314CDD6-9ACB-4996-B4B4-ACA2E5F6F7CC}" destId="{7E053EEC-62CD-4863-B979-7A8BE388E657}" srcOrd="0" destOrd="0" presId="urn:microsoft.com/office/officeart/2005/8/layout/arrow4"/>
    <dgm:cxn modelId="{2A08852D-0D65-4D07-AFBD-77058AA5427D}" type="presParOf" srcId="{E314CDD6-9ACB-4996-B4B4-ACA2E5F6F7CC}" destId="{8BA772D0-C778-4F7D-B934-3BFF6BED2FF4}" srcOrd="1" destOrd="0" presId="urn:microsoft.com/office/officeart/2005/8/layout/arrow4"/>
    <dgm:cxn modelId="{35AC60C9-186A-45FE-9186-6889F8164CE9}" type="presParOf" srcId="{E314CDD6-9ACB-4996-B4B4-ACA2E5F6F7CC}" destId="{17FD25A4-EB03-4775-A436-D06BF8DB72A7}" srcOrd="2" destOrd="0" presId="urn:microsoft.com/office/officeart/2005/8/layout/arrow4"/>
    <dgm:cxn modelId="{5E2D351E-28CC-415C-BA87-641525C04754}" type="presParOf" srcId="{E314CDD6-9ACB-4996-B4B4-ACA2E5F6F7CC}" destId="{A8501D64-9C0D-4239-96B7-149B26ED0A7C}" srcOrd="3" destOrd="0" presId="urn:microsoft.com/office/officeart/2005/8/layout/arrow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8290C-5BF0-8F43-AF8B-65068EC0B922}">
      <dsp:nvSpPr>
        <dsp:cNvPr id="0" name=""/>
        <dsp:cNvSpPr/>
      </dsp:nvSpPr>
      <dsp:spPr>
        <a:xfrm rot="5400000">
          <a:off x="-149687" y="154094"/>
          <a:ext cx="997918" cy="698543"/>
        </a:xfrm>
        <a:prstGeom prst="chevron">
          <a:avLst/>
        </a:prstGeom>
        <a:solidFill>
          <a:schemeClr val="accent6">
            <a:lumMod val="7500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endParaRPr lang="en-US" sz="800" b="1" kern="1200" dirty="0"/>
        </a:p>
        <a:p>
          <a:pPr marL="0" lvl="0" indent="0" algn="ctr" defTabSz="355600">
            <a:lnSpc>
              <a:spcPct val="90000"/>
            </a:lnSpc>
            <a:spcBef>
              <a:spcPct val="0"/>
            </a:spcBef>
            <a:spcAft>
              <a:spcPct val="35000"/>
            </a:spcAft>
            <a:buNone/>
          </a:pPr>
          <a:r>
            <a:rPr lang="en-US" sz="1800" b="1" kern="1200" dirty="0"/>
            <a:t>Phase 1</a:t>
          </a:r>
        </a:p>
      </dsp:txBody>
      <dsp:txXfrm rot="-5400000">
        <a:off x="1" y="353679"/>
        <a:ext cx="698543" cy="299375"/>
      </dsp:txXfrm>
    </dsp:sp>
    <dsp:sp modelId="{9E4D31EE-3816-FD44-AE08-3BEABF2BBD3C}">
      <dsp:nvSpPr>
        <dsp:cNvPr id="0" name=""/>
        <dsp:cNvSpPr/>
      </dsp:nvSpPr>
      <dsp:spPr>
        <a:xfrm rot="5400000">
          <a:off x="4139577" y="-3436627"/>
          <a:ext cx="648988" cy="7531056"/>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Establish link between </a:t>
          </a:r>
          <a:r>
            <a:rPr lang="en-US" sz="2400" i="1" kern="1200" dirty="0">
              <a:solidFill>
                <a:schemeClr val="accent6">
                  <a:lumMod val="75000"/>
                </a:schemeClr>
              </a:solidFill>
            </a:rPr>
            <a:t>(smoking) </a:t>
          </a:r>
          <a:r>
            <a:rPr lang="en-US" sz="2400" kern="1200" dirty="0"/>
            <a:t>behavior and health</a:t>
          </a:r>
        </a:p>
      </dsp:txBody>
      <dsp:txXfrm rot="-5400000">
        <a:off x="698544" y="36087"/>
        <a:ext cx="7499375" cy="585626"/>
      </dsp:txXfrm>
    </dsp:sp>
    <dsp:sp modelId="{DBD0F859-E3C2-A64F-A621-71954C662571}">
      <dsp:nvSpPr>
        <dsp:cNvPr id="0" name=""/>
        <dsp:cNvSpPr/>
      </dsp:nvSpPr>
      <dsp:spPr>
        <a:xfrm rot="5400000">
          <a:off x="-149687" y="1033902"/>
          <a:ext cx="997918" cy="698543"/>
        </a:xfrm>
        <a:prstGeom prst="chevron">
          <a:avLst/>
        </a:prstGeom>
        <a:solidFill>
          <a:schemeClr val="accent6">
            <a:lumMod val="7500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endParaRPr lang="en-US" sz="800" b="1" kern="1200" dirty="0"/>
        </a:p>
        <a:p>
          <a:pPr marL="0" lvl="0" indent="0" algn="ctr" defTabSz="355600">
            <a:lnSpc>
              <a:spcPct val="90000"/>
            </a:lnSpc>
            <a:spcBef>
              <a:spcPct val="0"/>
            </a:spcBef>
            <a:spcAft>
              <a:spcPct val="35000"/>
            </a:spcAft>
            <a:buNone/>
          </a:pPr>
          <a:r>
            <a:rPr lang="en-US" sz="1800" b="1" kern="1200" dirty="0"/>
            <a:t>Phase</a:t>
          </a:r>
          <a:r>
            <a:rPr lang="en-US" sz="1600" b="1" kern="1200" dirty="0"/>
            <a:t> 2</a:t>
          </a:r>
        </a:p>
      </dsp:txBody>
      <dsp:txXfrm rot="-5400000">
        <a:off x="1" y="1233487"/>
        <a:ext cx="698543" cy="299375"/>
      </dsp:txXfrm>
    </dsp:sp>
    <dsp:sp modelId="{B35B42B1-E03B-7C43-9815-48FC01AFDE9F}">
      <dsp:nvSpPr>
        <dsp:cNvPr id="0" name=""/>
        <dsp:cNvSpPr/>
      </dsp:nvSpPr>
      <dsp:spPr>
        <a:xfrm rot="5400000">
          <a:off x="4139747" y="-2556990"/>
          <a:ext cx="648647" cy="7531056"/>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Develop methods for measuring and assessing </a:t>
          </a:r>
          <a:r>
            <a:rPr lang="en-US" sz="2400" i="1" kern="1200" dirty="0">
              <a:solidFill>
                <a:schemeClr val="accent6">
                  <a:lumMod val="75000"/>
                </a:schemeClr>
              </a:solidFill>
            </a:rPr>
            <a:t>(smoking) </a:t>
          </a:r>
          <a:r>
            <a:rPr lang="en-US" sz="2400" kern="1200" dirty="0"/>
            <a:t>behavior</a:t>
          </a:r>
        </a:p>
      </dsp:txBody>
      <dsp:txXfrm rot="-5400000">
        <a:off x="698543" y="915878"/>
        <a:ext cx="7499392" cy="585319"/>
      </dsp:txXfrm>
    </dsp:sp>
    <dsp:sp modelId="{9FC1FC83-863C-A041-B06F-923D9956136C}">
      <dsp:nvSpPr>
        <dsp:cNvPr id="0" name=""/>
        <dsp:cNvSpPr/>
      </dsp:nvSpPr>
      <dsp:spPr>
        <a:xfrm rot="5400000">
          <a:off x="-149687" y="1913709"/>
          <a:ext cx="997918" cy="698543"/>
        </a:xfrm>
        <a:prstGeom prst="chevron">
          <a:avLst/>
        </a:prstGeom>
        <a:solidFill>
          <a:schemeClr val="accent6">
            <a:lumMod val="7500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endParaRPr lang="en-US" sz="800" b="1" kern="1200" dirty="0"/>
        </a:p>
        <a:p>
          <a:pPr marL="0" lvl="0" indent="0" algn="ctr" defTabSz="355600">
            <a:lnSpc>
              <a:spcPct val="90000"/>
            </a:lnSpc>
            <a:spcBef>
              <a:spcPct val="0"/>
            </a:spcBef>
            <a:spcAft>
              <a:spcPct val="35000"/>
            </a:spcAft>
            <a:buNone/>
          </a:pPr>
          <a:r>
            <a:rPr lang="en-US" sz="1800" b="1" kern="1200" dirty="0"/>
            <a:t>Phase</a:t>
          </a:r>
          <a:r>
            <a:rPr lang="en-US" sz="1600" b="1" kern="1200" dirty="0"/>
            <a:t> 3</a:t>
          </a:r>
        </a:p>
      </dsp:txBody>
      <dsp:txXfrm rot="-5400000">
        <a:off x="1" y="2113294"/>
        <a:ext cx="698543" cy="299375"/>
      </dsp:txXfrm>
    </dsp:sp>
    <dsp:sp modelId="{1F91A95C-78B5-4445-A0D0-0327E5F3A016}">
      <dsp:nvSpPr>
        <dsp:cNvPr id="0" name=""/>
        <dsp:cNvSpPr/>
      </dsp:nvSpPr>
      <dsp:spPr>
        <a:xfrm rot="5400000">
          <a:off x="4139747" y="-1677182"/>
          <a:ext cx="648647" cy="7531056"/>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Identify factors that influence </a:t>
          </a:r>
          <a:r>
            <a:rPr lang="en-US" sz="2400" i="1" kern="1200" dirty="0">
              <a:solidFill>
                <a:schemeClr val="accent6">
                  <a:lumMod val="75000"/>
                </a:schemeClr>
              </a:solidFill>
            </a:rPr>
            <a:t>(smoking)</a:t>
          </a:r>
          <a:r>
            <a:rPr lang="en-US" sz="2400" kern="1200" dirty="0">
              <a:solidFill>
                <a:schemeClr val="accent6">
                  <a:lumMod val="75000"/>
                </a:schemeClr>
              </a:solidFill>
            </a:rPr>
            <a:t> </a:t>
          </a:r>
          <a:r>
            <a:rPr lang="en-US" sz="2400" kern="1200" dirty="0"/>
            <a:t>behavior</a:t>
          </a:r>
        </a:p>
      </dsp:txBody>
      <dsp:txXfrm rot="-5400000">
        <a:off x="698543" y="1795686"/>
        <a:ext cx="7499392" cy="585319"/>
      </dsp:txXfrm>
    </dsp:sp>
    <dsp:sp modelId="{3DBA30A0-7744-8A44-8D94-55D0E4F21C7F}">
      <dsp:nvSpPr>
        <dsp:cNvPr id="0" name=""/>
        <dsp:cNvSpPr/>
      </dsp:nvSpPr>
      <dsp:spPr>
        <a:xfrm rot="5400000">
          <a:off x="-149687" y="2793517"/>
          <a:ext cx="997918" cy="698543"/>
        </a:xfrm>
        <a:prstGeom prst="chevron">
          <a:avLst/>
        </a:prstGeom>
        <a:solidFill>
          <a:schemeClr val="accent6">
            <a:lumMod val="7500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endParaRPr lang="en-US" sz="800" b="1" kern="1200" dirty="0"/>
        </a:p>
        <a:p>
          <a:pPr marL="0" lvl="0" indent="0" algn="ctr" defTabSz="355600">
            <a:lnSpc>
              <a:spcPct val="90000"/>
            </a:lnSpc>
            <a:spcBef>
              <a:spcPct val="0"/>
            </a:spcBef>
            <a:spcAft>
              <a:spcPct val="35000"/>
            </a:spcAft>
            <a:buNone/>
          </a:pPr>
          <a:r>
            <a:rPr lang="en-US" sz="1800" b="1" kern="1200" dirty="0"/>
            <a:t>Phase</a:t>
          </a:r>
          <a:r>
            <a:rPr lang="en-US" sz="1600" b="1" kern="1200" dirty="0"/>
            <a:t> 4</a:t>
          </a:r>
        </a:p>
      </dsp:txBody>
      <dsp:txXfrm rot="-5400000">
        <a:off x="1" y="2993102"/>
        <a:ext cx="698543" cy="299375"/>
      </dsp:txXfrm>
    </dsp:sp>
    <dsp:sp modelId="{AB95D63D-C29A-F342-B032-350D08A559E0}">
      <dsp:nvSpPr>
        <dsp:cNvPr id="0" name=""/>
        <dsp:cNvSpPr/>
      </dsp:nvSpPr>
      <dsp:spPr>
        <a:xfrm rot="5400000">
          <a:off x="4139747" y="-797374"/>
          <a:ext cx="648647" cy="7531056"/>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Evaluate interventions to change </a:t>
          </a:r>
          <a:r>
            <a:rPr lang="en-US" sz="2400" i="1" kern="1200" dirty="0">
              <a:solidFill>
                <a:schemeClr val="accent6">
                  <a:lumMod val="75000"/>
                </a:schemeClr>
              </a:solidFill>
            </a:rPr>
            <a:t>(smoking) </a:t>
          </a:r>
          <a:r>
            <a:rPr lang="en-US" sz="2400" kern="1200" dirty="0"/>
            <a:t>behavior</a:t>
          </a:r>
        </a:p>
      </dsp:txBody>
      <dsp:txXfrm rot="-5400000">
        <a:off x="698543" y="2675494"/>
        <a:ext cx="7499392" cy="585319"/>
      </dsp:txXfrm>
    </dsp:sp>
    <dsp:sp modelId="{18662C28-A27E-9947-A4FB-74A26F9A63AE}">
      <dsp:nvSpPr>
        <dsp:cNvPr id="0" name=""/>
        <dsp:cNvSpPr/>
      </dsp:nvSpPr>
      <dsp:spPr>
        <a:xfrm rot="5400000">
          <a:off x="-149687" y="3673325"/>
          <a:ext cx="997918" cy="698543"/>
        </a:xfrm>
        <a:prstGeom prst="chevron">
          <a:avLst/>
        </a:prstGeom>
        <a:solidFill>
          <a:schemeClr val="accent6">
            <a:lumMod val="7500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endParaRPr lang="en-US" sz="800" b="1" kern="1200" dirty="0"/>
        </a:p>
        <a:p>
          <a:pPr marL="0" lvl="0" indent="0" algn="ctr" defTabSz="355600">
            <a:lnSpc>
              <a:spcPct val="90000"/>
            </a:lnSpc>
            <a:spcBef>
              <a:spcPct val="0"/>
            </a:spcBef>
            <a:spcAft>
              <a:spcPct val="35000"/>
            </a:spcAft>
            <a:buNone/>
          </a:pPr>
          <a:r>
            <a:rPr lang="en-US" sz="1800" b="1" kern="1200" dirty="0"/>
            <a:t>Phase 5</a:t>
          </a:r>
        </a:p>
      </dsp:txBody>
      <dsp:txXfrm rot="-5400000">
        <a:off x="1" y="3872910"/>
        <a:ext cx="698543" cy="299375"/>
      </dsp:txXfrm>
    </dsp:sp>
    <dsp:sp modelId="{DF748A98-C209-374D-BD5A-C364E182E7EF}">
      <dsp:nvSpPr>
        <dsp:cNvPr id="0" name=""/>
        <dsp:cNvSpPr/>
      </dsp:nvSpPr>
      <dsp:spPr>
        <a:xfrm rot="5400000">
          <a:off x="4139747" y="82433"/>
          <a:ext cx="648647" cy="7531056"/>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Translate research into practice                                           (</a:t>
          </a:r>
          <a:r>
            <a:rPr lang="en-US" sz="2400" i="1" kern="1200" dirty="0">
              <a:solidFill>
                <a:schemeClr val="accent6">
                  <a:lumMod val="75000"/>
                </a:schemeClr>
              </a:solidFill>
            </a:rPr>
            <a:t>e.g. tobacco regulatory policy</a:t>
          </a:r>
          <a:r>
            <a:rPr lang="en-US" sz="2400" kern="1200" dirty="0"/>
            <a:t>)</a:t>
          </a:r>
        </a:p>
      </dsp:txBody>
      <dsp:txXfrm rot="-5400000">
        <a:off x="698543" y="3555301"/>
        <a:ext cx="7499392" cy="5853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053EEC-62CD-4863-B979-7A8BE388E657}">
      <dsp:nvSpPr>
        <dsp:cNvPr id="0" name=""/>
        <dsp:cNvSpPr/>
      </dsp:nvSpPr>
      <dsp:spPr>
        <a:xfrm>
          <a:off x="3981" y="0"/>
          <a:ext cx="2388870" cy="2414402"/>
        </a:xfrm>
        <a:prstGeom prst="upArrow">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BA772D0-C778-4F7D-B934-3BFF6BED2FF4}">
      <dsp:nvSpPr>
        <dsp:cNvPr id="0" name=""/>
        <dsp:cNvSpPr/>
      </dsp:nvSpPr>
      <dsp:spPr>
        <a:xfrm>
          <a:off x="2249574" y="0"/>
          <a:ext cx="4989425" cy="2414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0" rIns="170688" bIns="170688" numCol="1" spcCol="1270" anchor="ctr" anchorCtr="0">
          <a:noAutofit/>
        </a:bodyPr>
        <a:lstStyle/>
        <a:p>
          <a:pPr marL="0" lvl="0" indent="0" algn="l" defTabSz="1066800">
            <a:lnSpc>
              <a:spcPct val="90000"/>
            </a:lnSpc>
            <a:spcBef>
              <a:spcPct val="0"/>
            </a:spcBef>
            <a:spcAft>
              <a:spcPct val="35000"/>
            </a:spcAft>
            <a:buNone/>
          </a:pPr>
          <a:r>
            <a:rPr lang="en-US" sz="2400" b="1" kern="1200" dirty="0"/>
            <a:t>Cigarette Federal Regulations</a:t>
          </a:r>
        </a:p>
        <a:p>
          <a:pPr marL="0" lvl="0" indent="0" algn="l" defTabSz="1066800">
            <a:lnSpc>
              <a:spcPct val="90000"/>
            </a:lnSpc>
            <a:spcBef>
              <a:spcPct val="0"/>
            </a:spcBef>
            <a:spcAft>
              <a:spcPct val="35000"/>
            </a:spcAft>
            <a:buNone/>
          </a:pPr>
          <a:r>
            <a:rPr lang="en-US" sz="2000" kern="1200" dirty="0"/>
            <a:t>-Advertising restrictions </a:t>
          </a:r>
        </a:p>
        <a:p>
          <a:pPr marL="0" lvl="0" indent="0" algn="l" defTabSz="1066800">
            <a:lnSpc>
              <a:spcPct val="90000"/>
            </a:lnSpc>
            <a:spcBef>
              <a:spcPct val="0"/>
            </a:spcBef>
            <a:spcAft>
              <a:spcPct val="35000"/>
            </a:spcAft>
            <a:buNone/>
          </a:pPr>
          <a:r>
            <a:rPr lang="en-US" sz="2000" kern="1200" dirty="0"/>
            <a:t>-Pack size restrictions</a:t>
          </a:r>
        </a:p>
        <a:p>
          <a:pPr marL="0" lvl="0" indent="0" algn="l" defTabSz="1066800">
            <a:lnSpc>
              <a:spcPct val="90000"/>
            </a:lnSpc>
            <a:spcBef>
              <a:spcPct val="0"/>
            </a:spcBef>
            <a:spcAft>
              <a:spcPct val="35000"/>
            </a:spcAft>
            <a:buNone/>
          </a:pPr>
          <a:r>
            <a:rPr lang="en-US" sz="2000" kern="1200" dirty="0"/>
            <a:t>-</a:t>
          </a:r>
          <a:r>
            <a:rPr lang="en-US" sz="2000" kern="1200" dirty="0">
              <a:solidFill>
                <a:srgbClr val="FF0000"/>
              </a:solidFill>
            </a:rPr>
            <a:t>Menthol flavor (*)</a:t>
          </a:r>
        </a:p>
      </dsp:txBody>
      <dsp:txXfrm>
        <a:off x="2249574" y="0"/>
        <a:ext cx="4989425" cy="2414402"/>
      </dsp:txXfrm>
    </dsp:sp>
    <dsp:sp modelId="{17FD25A4-EB03-4775-A436-D06BF8DB72A7}">
      <dsp:nvSpPr>
        <dsp:cNvPr id="0" name=""/>
        <dsp:cNvSpPr/>
      </dsp:nvSpPr>
      <dsp:spPr>
        <a:xfrm>
          <a:off x="720642" y="2615602"/>
          <a:ext cx="2388870" cy="2414402"/>
        </a:xfrm>
        <a:prstGeom prst="downArrow">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8501D64-9C0D-4239-96B7-149B26ED0A7C}">
      <dsp:nvSpPr>
        <dsp:cNvPr id="0" name=""/>
        <dsp:cNvSpPr/>
      </dsp:nvSpPr>
      <dsp:spPr>
        <a:xfrm>
          <a:off x="3181178" y="2615602"/>
          <a:ext cx="4053840" cy="2414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0" rIns="170688" bIns="170688" numCol="1" spcCol="1270" anchor="ctr" anchorCtr="0">
          <a:noAutofit/>
        </a:bodyPr>
        <a:lstStyle/>
        <a:p>
          <a:pPr marL="0" lvl="0" indent="0" algn="l" defTabSz="1066800">
            <a:lnSpc>
              <a:spcPct val="90000"/>
            </a:lnSpc>
            <a:spcBef>
              <a:spcPct val="0"/>
            </a:spcBef>
            <a:spcAft>
              <a:spcPct val="35000"/>
            </a:spcAft>
            <a:buNone/>
          </a:pPr>
          <a:r>
            <a:rPr lang="en-US" sz="2400" b="1" kern="1200" dirty="0"/>
            <a:t>LCC Federal Regulations</a:t>
          </a:r>
        </a:p>
        <a:p>
          <a:pPr marL="0" lvl="0" indent="0" algn="l" defTabSz="1066800">
            <a:lnSpc>
              <a:spcPct val="90000"/>
            </a:lnSpc>
            <a:spcBef>
              <a:spcPct val="0"/>
            </a:spcBef>
            <a:spcAft>
              <a:spcPct val="35000"/>
            </a:spcAft>
            <a:buNone/>
          </a:pPr>
          <a:r>
            <a:rPr lang="en-US" sz="2000" kern="1200" dirty="0"/>
            <a:t>-No advertising restrictions</a:t>
          </a:r>
        </a:p>
        <a:p>
          <a:pPr marL="0" lvl="0" indent="0" algn="l" defTabSz="1066800">
            <a:lnSpc>
              <a:spcPct val="90000"/>
            </a:lnSpc>
            <a:spcBef>
              <a:spcPct val="0"/>
            </a:spcBef>
            <a:spcAft>
              <a:spcPct val="35000"/>
            </a:spcAft>
            <a:buNone/>
          </a:pPr>
          <a:r>
            <a:rPr lang="en-US" sz="2000" kern="1200" dirty="0"/>
            <a:t>-No pack size restrictions</a:t>
          </a:r>
        </a:p>
        <a:p>
          <a:pPr marL="0" lvl="0" indent="0" algn="l" defTabSz="1066800">
            <a:lnSpc>
              <a:spcPct val="90000"/>
            </a:lnSpc>
            <a:spcBef>
              <a:spcPct val="0"/>
            </a:spcBef>
            <a:spcAft>
              <a:spcPct val="35000"/>
            </a:spcAft>
            <a:buNone/>
          </a:pPr>
          <a:r>
            <a:rPr lang="en-US" sz="2000" kern="1200" dirty="0"/>
            <a:t>-</a:t>
          </a:r>
          <a:r>
            <a:rPr lang="en-US" sz="2000" kern="1200" dirty="0">
              <a:solidFill>
                <a:srgbClr val="FF0000"/>
              </a:solidFill>
            </a:rPr>
            <a:t>Appealing flavors: fruit,                 candy, alcohol, menthol,          chocolate, “concept” (*)</a:t>
          </a:r>
          <a:endParaRPr lang="en-US" sz="2000" kern="1200" dirty="0"/>
        </a:p>
      </dsp:txBody>
      <dsp:txXfrm>
        <a:off x="3181178" y="2615602"/>
        <a:ext cx="4053840" cy="241440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42B17FC-7499-DD4E-9551-922D86873281}" type="datetimeFigureOut">
              <a:rPr lang="en-US" smtClean="0"/>
              <a:t>5/21/21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4D0DA09-DF74-F343-ACA8-8DAA0F933BAF}"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B347D4-009A-7846-94EF-7E11D3EDA4DE}" type="datetimeFigureOut">
              <a:rPr lang="en-US" smtClean="0"/>
              <a:t>5/21/21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4584C5-844D-5E48-ACF8-7788BA35028A}" type="slidenum">
              <a:rPr lang="en-US" smtClean="0"/>
              <a:t>‹#›</a:t>
            </a:fld>
            <a:endParaRPr lang="en-US"/>
          </a:p>
        </p:txBody>
      </p:sp>
    </p:spTree>
    <p:extLst>
      <p:ext uri="{BB962C8B-B14F-4D97-AF65-F5344CB8AC3E}">
        <p14:creationId xmlns:p14="http://schemas.microsoft.com/office/powerpoint/2010/main" val="941474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Today we will focus on little filtered cigars and cigarillos. These products are two of the three </a:t>
            </a:r>
            <a:r>
              <a:rPr lang="en-US" sz="1200" kern="1200" dirty="0">
                <a:solidFill>
                  <a:schemeClr val="tx1"/>
                </a:solidFill>
                <a:effectLst/>
                <a:latin typeface="+mn-lt"/>
                <a:ea typeface="+mn-ea"/>
                <a:cs typeface="+mn-cs"/>
              </a:rPr>
              <a:t>major classes of cigar products  sold in the United States and are most commonly used.</a:t>
            </a:r>
            <a:endParaRPr lang="en-US" dirty="0"/>
          </a:p>
          <a:p>
            <a:endParaRPr lang="en-US" dirty="0"/>
          </a:p>
          <a:p>
            <a:r>
              <a:rPr lang="en-US" dirty="0"/>
              <a:t>For rest of the talk, we’ll describe how discrete choice experimental methods have ben used to understand product appeal among a diverse samples of young adults.</a:t>
            </a:r>
          </a:p>
          <a:p>
            <a:endParaRPr lang="en-US" dirty="0"/>
          </a:p>
        </p:txBody>
      </p:sp>
      <p:sp>
        <p:nvSpPr>
          <p:cNvPr id="4" name="Slide Number Placeholder 3"/>
          <p:cNvSpPr>
            <a:spLocks noGrp="1"/>
          </p:cNvSpPr>
          <p:nvPr>
            <p:ph type="sldNum" sz="quarter" idx="5"/>
          </p:nvPr>
        </p:nvSpPr>
        <p:spPr/>
        <p:txBody>
          <a:bodyPr/>
          <a:lstStyle/>
          <a:p>
            <a:fld id="{194584C5-844D-5E48-ACF8-7788BA35028A}" type="slidenum">
              <a:rPr lang="en-US" smtClean="0"/>
              <a:t>1</a:t>
            </a:fld>
            <a:endParaRPr lang="en-US"/>
          </a:p>
        </p:txBody>
      </p:sp>
    </p:spTree>
    <p:extLst>
      <p:ext uri="{BB962C8B-B14F-4D97-AF65-F5344CB8AC3E}">
        <p14:creationId xmlns:p14="http://schemas.microsoft.com/office/powerpoint/2010/main" val="1383600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qualitative findings provided us with our respondents actual preferences, based on 1) what they were exposed to and/or 2) what they choose</a:t>
            </a:r>
          </a:p>
          <a:p>
            <a:endParaRPr lang="en-US" dirty="0"/>
          </a:p>
          <a:p>
            <a:r>
              <a:rPr lang="en-US" dirty="0"/>
              <a:t>But exposure may be restricted by a lot of factors, like availability</a:t>
            </a:r>
          </a:p>
          <a:p>
            <a:endParaRPr lang="en-US" dirty="0"/>
          </a:p>
          <a:p>
            <a:r>
              <a:rPr lang="en-US" dirty="0"/>
              <a:t>To complement the FG research, we conducted a discrete choice experiment</a:t>
            </a:r>
          </a:p>
          <a:p>
            <a:endParaRPr lang="en-US" dirty="0"/>
          </a:p>
          <a:p>
            <a:r>
              <a:rPr lang="en-US" dirty="0"/>
              <a:t>Where respondents were exposed to hypothetical LCC packages, which included a priori selected package features that may be of interest to FDA (e.g. flavors, text descriptors)</a:t>
            </a:r>
          </a:p>
          <a:p>
            <a:endParaRPr lang="en-US" dirty="0"/>
          </a:p>
          <a:p>
            <a:r>
              <a:rPr lang="en-US" dirty="0"/>
              <a:t>The key advantage of this DCE framework is its ability to elicit participant responses to hypothetical flavored LCC packages with </a:t>
            </a:r>
            <a:r>
              <a:rPr lang="en-US" i="1" dirty="0"/>
              <a:t>a priori </a:t>
            </a:r>
            <a:r>
              <a:rPr lang="en-US" dirty="0"/>
              <a:t>features.  Respondents make their choice in a controlled setting, that avoids limitations one would experience in the real world (e.g. lack of availability to the product)</a:t>
            </a:r>
          </a:p>
          <a:p>
            <a:endParaRPr lang="en-US" dirty="0"/>
          </a:p>
          <a:p>
            <a:endParaRPr lang="en-US" dirty="0"/>
          </a:p>
        </p:txBody>
      </p:sp>
      <p:sp>
        <p:nvSpPr>
          <p:cNvPr id="4" name="Slide Number Placeholder 3"/>
          <p:cNvSpPr>
            <a:spLocks noGrp="1"/>
          </p:cNvSpPr>
          <p:nvPr>
            <p:ph type="sldNum" sz="quarter" idx="5"/>
          </p:nvPr>
        </p:nvSpPr>
        <p:spPr/>
        <p:txBody>
          <a:bodyPr/>
          <a:lstStyle/>
          <a:p>
            <a:fld id="{194584C5-844D-5E48-ACF8-7788BA35028A}" type="slidenum">
              <a:rPr lang="en-US" smtClean="0"/>
              <a:t>11</a:t>
            </a:fld>
            <a:endParaRPr lang="en-US"/>
          </a:p>
        </p:txBody>
      </p:sp>
    </p:spTree>
    <p:extLst>
      <p:ext uri="{BB962C8B-B14F-4D97-AF65-F5344CB8AC3E}">
        <p14:creationId xmlns:p14="http://schemas.microsoft.com/office/powerpoint/2010/main" val="1973747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Unlike lab-based experiments, DCEs use survey questions that elicit consumer preference, and are usually conducted as part of an online survey</a:t>
            </a:r>
            <a:endParaRPr lang="en-US" dirty="0"/>
          </a:p>
          <a:p>
            <a:endParaRPr lang="en-US" dirty="0"/>
          </a:p>
          <a:p>
            <a:r>
              <a:rPr lang="en-US" dirty="0"/>
              <a:t>This is an example of a DCE choice set, </a:t>
            </a:r>
            <a:r>
              <a:rPr lang="en-US" sz="1200" kern="1200" dirty="0">
                <a:solidFill>
                  <a:schemeClr val="tx1"/>
                </a:solidFill>
                <a:effectLst/>
                <a:latin typeface="+mn-lt"/>
                <a:ea typeface="+mn-ea"/>
                <a:cs typeface="+mn-cs"/>
              </a:rPr>
              <a:t>where respondents are shown images of hypothetical cigarillo packages that were varied with respect to flavor, flavor depiction (color, text, or both), descriptor of the LCC’s quality, pack size, and price.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After viewing the hypothetical packages, the respondents were asked to select their preferred product.   </a:t>
            </a:r>
          </a:p>
          <a:p>
            <a:endParaRPr lang="en-US" dirty="0"/>
          </a:p>
        </p:txBody>
      </p:sp>
      <p:sp>
        <p:nvSpPr>
          <p:cNvPr id="4" name="Slide Number Placeholder 3"/>
          <p:cNvSpPr>
            <a:spLocks noGrp="1"/>
          </p:cNvSpPr>
          <p:nvPr>
            <p:ph type="sldNum" sz="quarter" idx="5"/>
          </p:nvPr>
        </p:nvSpPr>
        <p:spPr/>
        <p:txBody>
          <a:bodyPr/>
          <a:lstStyle/>
          <a:p>
            <a:fld id="{194584C5-844D-5E48-ACF8-7788BA35028A}" type="slidenum">
              <a:rPr lang="en-US" smtClean="0"/>
              <a:t>12</a:t>
            </a:fld>
            <a:endParaRPr lang="en-US"/>
          </a:p>
        </p:txBody>
      </p:sp>
    </p:spTree>
    <p:extLst>
      <p:ext uri="{BB962C8B-B14F-4D97-AF65-F5344CB8AC3E}">
        <p14:creationId xmlns:p14="http://schemas.microsoft.com/office/powerpoint/2010/main" val="1881970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our study, a convenience sample of 566 US young adult cigarette smokers aged 18-34, were recruited using Facebook ads.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Because young adult current cigarette smokers have elevated risks of LCC smoking , we aimed to obtain a sample of cigarettes smokers where half were current LCC users and half were not.</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94584C5-844D-5E48-ACF8-7788BA35028A}" type="slidenum">
              <a:rPr lang="en-US" smtClean="0"/>
              <a:t>13</a:t>
            </a:fld>
            <a:endParaRPr lang="en-US"/>
          </a:p>
        </p:txBody>
      </p:sp>
    </p:spTree>
    <p:extLst>
      <p:ext uri="{BB962C8B-B14F-4D97-AF65-F5344CB8AC3E}">
        <p14:creationId xmlns:p14="http://schemas.microsoft.com/office/powerpoint/2010/main" val="1828943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chose cigarillo packaging-related attributes that are of regulatory interest, including product flavor, flavor depiction, text quality descriptors, pack size, and price per stick.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attributes and levels were selected based on our qualitative study findings and a review of relevant literature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194584C5-844D-5E48-ACF8-7788BA35028A}" type="slidenum">
              <a:rPr lang="en-US" smtClean="0"/>
              <a:t>14</a:t>
            </a:fld>
            <a:endParaRPr lang="en-US"/>
          </a:p>
        </p:txBody>
      </p:sp>
    </p:spTree>
    <p:extLst>
      <p:ext uri="{BB962C8B-B14F-4D97-AF65-F5344CB8AC3E}">
        <p14:creationId xmlns:p14="http://schemas.microsoft.com/office/powerpoint/2010/main" val="786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table shows the sociodemographic characteristics and tobacco use status and history of our study sample (N=566).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Participants were on average 28 years of age, and the majority were female, non-Hispanic, and White.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Notably, 75% of our sample had ever smoked LCCs, even one or two puffs; and over half reported currently using LCCs. </a:t>
            </a:r>
            <a:endParaRPr lang="en-US" dirty="0"/>
          </a:p>
        </p:txBody>
      </p:sp>
      <p:sp>
        <p:nvSpPr>
          <p:cNvPr id="4" name="Slide Number Placeholder 3"/>
          <p:cNvSpPr>
            <a:spLocks noGrp="1"/>
          </p:cNvSpPr>
          <p:nvPr>
            <p:ph type="sldNum" sz="quarter" idx="5"/>
          </p:nvPr>
        </p:nvSpPr>
        <p:spPr/>
        <p:txBody>
          <a:bodyPr/>
          <a:lstStyle/>
          <a:p>
            <a:fld id="{194584C5-844D-5E48-ACF8-7788BA35028A}" type="slidenum">
              <a:rPr lang="en-US" smtClean="0"/>
              <a:t>15</a:t>
            </a:fld>
            <a:endParaRPr lang="en-US"/>
          </a:p>
        </p:txBody>
      </p:sp>
    </p:spTree>
    <p:extLst>
      <p:ext uri="{BB962C8B-B14F-4D97-AF65-F5344CB8AC3E}">
        <p14:creationId xmlns:p14="http://schemas.microsoft.com/office/powerpoint/2010/main" val="2778887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Again, recall that respondents are shown images of hypothetical cigarillo packages that were varied with respect to product attributes and levels shown previously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After viewing the hypothetical packages, the respondents were asked to select their preferred product.   </a:t>
            </a:r>
          </a:p>
          <a:p>
            <a:endParaRPr lang="en-US" dirty="0"/>
          </a:p>
        </p:txBody>
      </p:sp>
      <p:sp>
        <p:nvSpPr>
          <p:cNvPr id="4" name="Slide Number Placeholder 3"/>
          <p:cNvSpPr>
            <a:spLocks noGrp="1"/>
          </p:cNvSpPr>
          <p:nvPr>
            <p:ph type="sldNum" sz="quarter" idx="5"/>
          </p:nvPr>
        </p:nvSpPr>
        <p:spPr/>
        <p:txBody>
          <a:bodyPr/>
          <a:lstStyle/>
          <a:p>
            <a:fld id="{194584C5-844D-5E48-ACF8-7788BA35028A}" type="slidenum">
              <a:rPr lang="en-US" smtClean="0"/>
              <a:t>16</a:t>
            </a:fld>
            <a:endParaRPr lang="en-US"/>
          </a:p>
        </p:txBody>
      </p:sp>
    </p:spTree>
    <p:extLst>
      <p:ext uri="{BB962C8B-B14F-4D97-AF65-F5344CB8AC3E}">
        <p14:creationId xmlns:p14="http://schemas.microsoft.com/office/powerpoint/2010/main" val="679819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analyze our data, we used mixed (random parameter) logit regressions to jointly analyze the effects of package attributes on the choice of LCCs, after controlling for individual-level sociodemographic characteristics (sex, age, race/ethnicity, income) and current LCC use status (yes or no).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Standard errors were clustered at the individual level, since the analytical data contained repeated choices made by the same individual.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Remember our outcome here is product preference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Our data suggested that young adults </a:t>
            </a:r>
            <a:r>
              <a:rPr lang="en-US" sz="1200" b="1" kern="1200" dirty="0">
                <a:solidFill>
                  <a:schemeClr val="tx1"/>
                </a:solidFill>
                <a:effectLst/>
                <a:latin typeface="+mn-lt"/>
                <a:ea typeface="+mn-ea"/>
                <a:cs typeface="+mn-cs"/>
              </a:rPr>
              <a:t>preferred grape flavor </a:t>
            </a:r>
            <a:r>
              <a:rPr lang="en-US" sz="1200" kern="1200" dirty="0">
                <a:solidFill>
                  <a:schemeClr val="tx1"/>
                </a:solidFill>
                <a:effectLst/>
                <a:latin typeface="+mn-lt"/>
                <a:ea typeface="+mn-ea"/>
                <a:cs typeface="+mn-cs"/>
              </a:rPr>
              <a:t>over menthol, tobacco/regular, and sweet flavors; “</a:t>
            </a:r>
            <a:r>
              <a:rPr lang="en-US" sz="1200" b="1" kern="1200" dirty="0">
                <a:solidFill>
                  <a:schemeClr val="tx1"/>
                </a:solidFill>
                <a:effectLst/>
                <a:latin typeface="+mn-lt"/>
                <a:ea typeface="+mn-ea"/>
                <a:cs typeface="+mn-cs"/>
              </a:rPr>
              <a:t>color only” and “color and text</a:t>
            </a:r>
            <a:r>
              <a:rPr lang="en-US" sz="1200" kern="1200" dirty="0">
                <a:solidFill>
                  <a:schemeClr val="tx1"/>
                </a:solidFill>
                <a:effectLst/>
                <a:latin typeface="+mn-lt"/>
                <a:ea typeface="+mn-ea"/>
                <a:cs typeface="+mn-cs"/>
              </a:rPr>
              <a:t>” flavor depictions over a text only depiction; “</a:t>
            </a:r>
            <a:r>
              <a:rPr lang="en-US" sz="1200" b="1" kern="1200" dirty="0">
                <a:solidFill>
                  <a:schemeClr val="tx1"/>
                </a:solidFill>
                <a:effectLst/>
                <a:latin typeface="+mn-lt"/>
                <a:ea typeface="+mn-ea"/>
                <a:cs typeface="+mn-cs"/>
              </a:rPr>
              <a:t>smooth” and “sweet</a:t>
            </a:r>
            <a:r>
              <a:rPr lang="en-US" sz="1200" kern="1200" dirty="0">
                <a:solidFill>
                  <a:schemeClr val="tx1"/>
                </a:solidFill>
                <a:effectLst/>
                <a:latin typeface="+mn-lt"/>
                <a:ea typeface="+mn-ea"/>
                <a:cs typeface="+mn-cs"/>
              </a:rPr>
              <a:t>” LCC quality descriptors over “satisfying”;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results are consistent across the three different regression models.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94584C5-844D-5E48-ACF8-7788BA35028A}" type="slidenum">
              <a:rPr lang="en-US" smtClean="0"/>
              <a:t>17</a:t>
            </a:fld>
            <a:endParaRPr lang="en-US"/>
          </a:p>
        </p:txBody>
      </p:sp>
    </p:spTree>
    <p:extLst>
      <p:ext uri="{BB962C8B-B14F-4D97-AF65-F5344CB8AC3E}">
        <p14:creationId xmlns:p14="http://schemas.microsoft.com/office/powerpoint/2010/main" val="861087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Additionally, our findings suggested that young adults </a:t>
            </a:r>
            <a:r>
              <a:rPr lang="en-US" sz="1200" b="1" kern="1200" dirty="0">
                <a:solidFill>
                  <a:schemeClr val="tx1"/>
                </a:solidFill>
                <a:effectLst/>
                <a:latin typeface="+mn-lt"/>
                <a:ea typeface="+mn-ea"/>
                <a:cs typeface="+mn-cs"/>
              </a:rPr>
              <a:t>preferred bigger pack sizes and lower prices.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Again, </a:t>
            </a:r>
            <a:r>
              <a:rPr lang="en-US" sz="1200" kern="1200" dirty="0">
                <a:solidFill>
                  <a:schemeClr val="tx1"/>
                </a:solidFill>
                <a:effectLst/>
                <a:latin typeface="+mn-lt"/>
                <a:ea typeface="+mn-ea"/>
                <a:cs typeface="+mn-cs"/>
              </a:rPr>
              <a:t>The results are consistent across the three different regression models. </a:t>
            </a:r>
          </a:p>
          <a:p>
            <a:endParaRPr lang="en-US" dirty="0"/>
          </a:p>
        </p:txBody>
      </p:sp>
      <p:sp>
        <p:nvSpPr>
          <p:cNvPr id="4" name="Slide Number Placeholder 3"/>
          <p:cNvSpPr>
            <a:spLocks noGrp="1"/>
          </p:cNvSpPr>
          <p:nvPr>
            <p:ph type="sldNum" sz="quarter" idx="5"/>
          </p:nvPr>
        </p:nvSpPr>
        <p:spPr/>
        <p:txBody>
          <a:bodyPr/>
          <a:lstStyle/>
          <a:p>
            <a:fld id="{194584C5-844D-5E48-ACF8-7788BA35028A}" type="slidenum">
              <a:rPr lang="en-US" smtClean="0"/>
              <a:t>18</a:t>
            </a:fld>
            <a:endParaRPr lang="en-US"/>
          </a:p>
        </p:txBody>
      </p:sp>
    </p:spTree>
    <p:extLst>
      <p:ext uri="{BB962C8B-B14F-4D97-AF65-F5344CB8AC3E}">
        <p14:creationId xmlns:p14="http://schemas.microsoft.com/office/powerpoint/2010/main" val="16016251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summary, young adult cigarette smokers preferred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grape flavors in LCCs;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err="1">
                <a:solidFill>
                  <a:schemeClr val="tx1"/>
                </a:solidFill>
                <a:effectLst/>
                <a:latin typeface="+mn-lt"/>
                <a:ea typeface="+mn-ea"/>
                <a:cs typeface="+mn-cs"/>
              </a:rPr>
              <a:t>prefered</a:t>
            </a:r>
            <a:r>
              <a:rPr lang="en-US" sz="1200" kern="1200" dirty="0">
                <a:solidFill>
                  <a:schemeClr val="tx1"/>
                </a:solidFill>
                <a:effectLst/>
                <a:latin typeface="+mn-lt"/>
                <a:ea typeface="+mn-ea"/>
                <a:cs typeface="+mn-cs"/>
              </a:rPr>
              <a:t> “color only” and “color and text” flavor depictions;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prefer “smooth” and “sweet” quality descriptors; and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 and bigger pack sizes and lower prices.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discovered important heterogeneities in young adult cigarette smokers’ preferences for LCC pack sizes and flavors.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Specifically, our findings suggest that, although on average our sample preferred grape over menthol flavors, some did prefer menthol over other flavors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addition, there was heterogeneity in our sample’s preference for pack size, with </a:t>
            </a:r>
            <a:r>
              <a:rPr lang="en-US" sz="1200" b="1" kern="1200" dirty="0">
                <a:solidFill>
                  <a:schemeClr val="tx1"/>
                </a:solidFill>
                <a:effectLst/>
                <a:latin typeface="+mn-lt"/>
                <a:ea typeface="+mn-ea"/>
                <a:cs typeface="+mn-cs"/>
              </a:rPr>
              <a:t>some preferring smaller pack sizes to larger pack sizes</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94584C5-844D-5E48-ACF8-7788BA35028A}" type="slidenum">
              <a:rPr lang="en-US" smtClean="0"/>
              <a:t>19</a:t>
            </a:fld>
            <a:endParaRPr lang="en-US"/>
          </a:p>
        </p:txBody>
      </p:sp>
    </p:spTree>
    <p:extLst>
      <p:ext uri="{BB962C8B-B14F-4D97-AF65-F5344CB8AC3E}">
        <p14:creationId xmlns:p14="http://schemas.microsoft.com/office/powerpoint/2010/main" val="2743734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conceptual model that has guided my research is a behavioral epi framework developed by </a:t>
            </a:r>
            <a:r>
              <a:rPr lang="en-US" dirty="0" err="1"/>
              <a:t>Sallis</a:t>
            </a:r>
            <a:r>
              <a:rPr lang="en-US" dirty="0"/>
              <a:t> and colleagues</a:t>
            </a:r>
          </a:p>
          <a:p>
            <a:endParaRPr lang="en-US" dirty="0"/>
          </a:p>
          <a:p>
            <a:r>
              <a:rPr lang="en-US" dirty="0"/>
              <a:t>Consists of 5 phases of research that specify this systematic sequence of studies on health-related behaviors that should lead to evidence-based interventions</a:t>
            </a:r>
          </a:p>
          <a:p>
            <a:endParaRPr lang="en-US" dirty="0"/>
          </a:p>
          <a:p>
            <a:r>
              <a:rPr lang="en-US" dirty="0"/>
              <a:t>There’s a linear sequence to these phases, where one builds off of the other</a:t>
            </a:r>
          </a:p>
          <a:p>
            <a:endParaRPr lang="en-US" dirty="0"/>
          </a:p>
          <a:p>
            <a:r>
              <a:rPr lang="en-US" dirty="0"/>
              <a:t>But there are important feedback and feedforward links inherent in the model as well</a:t>
            </a:r>
          </a:p>
          <a:p>
            <a:endParaRPr lang="en-US" dirty="0"/>
          </a:p>
          <a:p>
            <a:r>
              <a:rPr lang="en-US" dirty="0"/>
              <a:t>Today, I’ll present findings from two studies, with study 1 representing Phase 3 research (product characteristics on behavior) and study 2 representing Phase 2 research</a:t>
            </a:r>
          </a:p>
          <a:p>
            <a:endParaRPr lang="en-US" dirty="0"/>
          </a:p>
          <a:p>
            <a:r>
              <a:rPr lang="en-US" dirty="0"/>
              <a:t>At end of talk, we’ll discuss how evidence from phase 3 and 2 directly impact phase 5.</a:t>
            </a:r>
          </a:p>
        </p:txBody>
      </p:sp>
      <p:sp>
        <p:nvSpPr>
          <p:cNvPr id="4" name="Slide Number Placeholder 3"/>
          <p:cNvSpPr>
            <a:spLocks noGrp="1"/>
          </p:cNvSpPr>
          <p:nvPr>
            <p:ph type="sldNum" sz="quarter" idx="5"/>
          </p:nvPr>
        </p:nvSpPr>
        <p:spPr/>
        <p:txBody>
          <a:bodyPr/>
          <a:lstStyle/>
          <a:p>
            <a:fld id="{194584C5-844D-5E48-ACF8-7788BA35028A}" type="slidenum">
              <a:rPr lang="en-US" smtClean="0"/>
              <a:t>3</a:t>
            </a:fld>
            <a:endParaRPr lang="en-US"/>
          </a:p>
        </p:txBody>
      </p:sp>
    </p:spTree>
    <p:extLst>
      <p:ext uri="{BB962C8B-B14F-4D97-AF65-F5344CB8AC3E}">
        <p14:creationId xmlns:p14="http://schemas.microsoft.com/office/powerpoint/2010/main" val="510793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those of you who may be unfamiliar</a:t>
            </a:r>
            <a:r>
              <a:rPr lang="en-US" sz="1200" kern="1200" baseline="0" dirty="0">
                <a:solidFill>
                  <a:schemeClr val="tx1"/>
                </a:solidFill>
                <a:effectLst/>
                <a:latin typeface="+mn-lt"/>
                <a:ea typeface="+mn-ea"/>
                <a:cs typeface="+mn-cs"/>
              </a:rPr>
              <a:t> with these products, </a:t>
            </a:r>
            <a:r>
              <a:rPr lang="en-US" sz="1200" kern="1200" dirty="0">
                <a:solidFill>
                  <a:schemeClr val="tx1"/>
                </a:solidFill>
                <a:effectLst/>
                <a:latin typeface="+mn-lt"/>
                <a:ea typeface="+mn-ea"/>
                <a:cs typeface="+mn-cs"/>
              </a:rPr>
              <a:t>LCCs are combustible tobacco products that are inhaled like cigarettes and are similar to cigarettes in their</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size, shape, filtering, and tobacco pH. </a:t>
            </a:r>
            <a:endParaRPr lang="en-US" sz="2400" dirty="0">
              <a:latin typeface="Arial" pitchFamily="-72" charset="0"/>
            </a:endParaRPr>
          </a:p>
          <a:p>
            <a:endParaRPr lang="en-US" dirty="0"/>
          </a:p>
          <a:p>
            <a:r>
              <a:rPr lang="en-US" dirty="0"/>
              <a:t>Common brand</a:t>
            </a:r>
            <a:r>
              <a:rPr lang="en-US" baseline="0" dirty="0"/>
              <a:t> names –BM, SS, White Owls, Phillies Blunts, etc.</a:t>
            </a:r>
            <a:endParaRPr lang="en-US" dirty="0"/>
          </a:p>
        </p:txBody>
      </p:sp>
      <p:sp>
        <p:nvSpPr>
          <p:cNvPr id="4" name="Slide Number Placeholder 3"/>
          <p:cNvSpPr>
            <a:spLocks noGrp="1"/>
          </p:cNvSpPr>
          <p:nvPr>
            <p:ph type="sldNum" sz="quarter" idx="10"/>
          </p:nvPr>
        </p:nvSpPr>
        <p:spPr/>
        <p:txBody>
          <a:bodyPr/>
          <a:lstStyle/>
          <a:p>
            <a:fld id="{AA42A1C9-E1AE-4CEB-B407-D6E5366AD0E0}" type="slidenum">
              <a:rPr lang="en-US" smtClean="0"/>
              <a:t>4</a:t>
            </a:fld>
            <a:endParaRPr lang="en-US" dirty="0"/>
          </a:p>
        </p:txBody>
      </p:sp>
    </p:spTree>
    <p:extLst>
      <p:ext uri="{BB962C8B-B14F-4D97-AF65-F5344CB8AC3E}">
        <p14:creationId xmlns:p14="http://schemas.microsoft.com/office/powerpoint/2010/main" val="2415372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Although little filtered cigars and cigarillos, which I will refer to as LCCs, are now “deemed” under the FDA’s authority, these products have fewer regulations imposed by FDA than cigarettes</a:t>
            </a:r>
          </a:p>
          <a:p>
            <a:pPr marL="0" indent="0">
              <a:buNone/>
            </a:pPr>
            <a:endParaRPr lang="en-US" dirty="0"/>
          </a:p>
          <a:p>
            <a:pPr marL="0" indent="0">
              <a:buNone/>
            </a:pPr>
            <a:r>
              <a:rPr lang="en-US" dirty="0"/>
              <a:t>For instance, cigarettes have minimum pack size requirements and advertising restrictions, whereas little filtered cigars and cigarillos do not.</a:t>
            </a:r>
          </a:p>
          <a:p>
            <a:pPr marL="0" indent="0">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Both products have flavored varieties. </a:t>
            </a:r>
            <a:r>
              <a:rPr lang="en-US" sz="1200" b="0" i="0" kern="1200" dirty="0">
                <a:solidFill>
                  <a:schemeClr val="tx1"/>
                </a:solidFill>
                <a:effectLst/>
                <a:latin typeface="+mn-lt"/>
                <a:ea typeface="+mn-ea"/>
                <a:cs typeface="+mn-cs"/>
              </a:rPr>
              <a:t>Currently, some </a:t>
            </a:r>
            <a:r>
              <a:rPr lang="en-US" dirty="0"/>
              <a:t>cigarettes are mentholated. Little filtered cigars and cigarillos are available in variety of flavors. </a:t>
            </a:r>
          </a:p>
          <a:p>
            <a:pPr marL="0" indent="0">
              <a:buNone/>
            </a:pPr>
            <a:endParaRPr lang="en-US" dirty="0"/>
          </a:p>
          <a:p>
            <a:pPr marL="0" indent="0">
              <a:buNone/>
            </a:pPr>
            <a:r>
              <a:rPr lang="en-US" dirty="0"/>
              <a:t>FDA </a:t>
            </a:r>
            <a:r>
              <a:rPr lang="en-US" sz="1200" b="0" i="0" kern="1200" dirty="0">
                <a:solidFill>
                  <a:schemeClr val="tx1"/>
                </a:solidFill>
                <a:effectLst/>
                <a:latin typeface="+mn-lt"/>
                <a:ea typeface="+mn-ea"/>
                <a:cs typeface="+mn-cs"/>
              </a:rPr>
              <a:t>has announced that it plans to propose tobacco product standards to ban menthol as a characterizing flavor in cigarettes and ban all flavors (including menthol) in cigars.</a:t>
            </a:r>
          </a:p>
          <a:p>
            <a:pPr marL="0" indent="0">
              <a:buNone/>
            </a:pPr>
            <a:endParaRPr lang="en-US" sz="1200" b="0" i="0" kern="1200" dirty="0">
              <a:solidFill>
                <a:schemeClr val="tx1"/>
              </a:solidFill>
              <a:effectLst/>
              <a:latin typeface="+mn-lt"/>
              <a:ea typeface="+mn-ea"/>
              <a:cs typeface="+mn-cs"/>
            </a:endParaRPr>
          </a:p>
          <a:p>
            <a:pPr marL="0" indent="0">
              <a:buNone/>
            </a:pPr>
            <a:r>
              <a:rPr lang="en-US" dirty="0"/>
              <a:t>But these flavors will remain on the market </a:t>
            </a:r>
            <a:r>
              <a:rPr lang="en-US" b="1" u="sng" dirty="0">
                <a:solidFill>
                  <a:srgbClr val="FF0000"/>
                </a:solidFill>
              </a:rPr>
              <a:t>until these product standards are issued (*)</a:t>
            </a:r>
          </a:p>
          <a:p>
            <a:pPr marL="0" indent="0">
              <a:buNone/>
            </a:pPr>
            <a:endParaRPr lang="en-US" b="1" u="sng" dirty="0">
              <a:solidFill>
                <a:srgbClr val="FF0000"/>
              </a:solidFill>
            </a:endParaRPr>
          </a:p>
          <a:p>
            <a:pPr marL="0" indent="0">
              <a:buNone/>
            </a:pPr>
            <a:endParaRPr lang="en-US" dirty="0"/>
          </a:p>
          <a:p>
            <a:endParaRPr lang="en-US" dirty="0"/>
          </a:p>
        </p:txBody>
      </p:sp>
      <p:sp>
        <p:nvSpPr>
          <p:cNvPr id="4" name="Slide Number Placeholder 3"/>
          <p:cNvSpPr>
            <a:spLocks noGrp="1"/>
          </p:cNvSpPr>
          <p:nvPr>
            <p:ph type="sldNum" sz="quarter" idx="5"/>
          </p:nvPr>
        </p:nvSpPr>
        <p:spPr/>
        <p:txBody>
          <a:bodyPr/>
          <a:lstStyle/>
          <a:p>
            <a:fld id="{194584C5-844D-5E48-ACF8-7788BA35028A}" type="slidenum">
              <a:rPr lang="en-US" smtClean="0"/>
              <a:t>5</a:t>
            </a:fld>
            <a:endParaRPr lang="en-US"/>
          </a:p>
        </p:txBody>
      </p:sp>
    </p:spTree>
    <p:extLst>
      <p:ext uri="{BB962C8B-B14F-4D97-AF65-F5344CB8AC3E}">
        <p14:creationId xmlns:p14="http://schemas.microsoft.com/office/powerpoint/2010/main" val="2259630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popularity of little filtered cigar and cigarillo use has grown, particularly among young adults, males, non-Hispanic Blacks, Hispanics and those with tobacco product use experience (such as cigarette use).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Popularity of LCCs can be attributed to several factors, including the cigar industry’s marketing of appealing flavors, and the products’ affordability (e.g. often available for as little as $0.99) and accessibility of LCCs (e.g. sold as a single stick or two for the price of one), which make them attractive among price-sensitive young adults.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Additionally, marijuana is often co-administered in LCC products as blunts – or hollowed-out LCC products filled with marijuana. The ability to use LCCs as marijuana delivery devices may also be appealing to young adults.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is evidence that young adults perceive LCCs in general, and flavored LCCs in particular, as less risky to smoke than other tobacco products </a:t>
            </a:r>
            <a:endParaRPr lang="en-US" dirty="0"/>
          </a:p>
          <a:p>
            <a:pPr marL="0" indent="0">
              <a:buNone/>
            </a:pPr>
            <a:endParaRPr lang="en-US" dirty="0"/>
          </a:p>
          <a:p>
            <a:pPr marL="0" indent="0">
              <a:buNone/>
            </a:pPr>
            <a:r>
              <a:rPr lang="en-US" dirty="0"/>
              <a:t>In sum, </a:t>
            </a:r>
            <a:r>
              <a:rPr lang="en-US" b="1" u="sng" dirty="0"/>
              <a:t>their “less” regulated status </a:t>
            </a:r>
            <a:r>
              <a:rPr lang="en-US" dirty="0"/>
              <a:t>is concerning as it may promote initiation among non-tobacco users and smoking maintenance among users. </a:t>
            </a:r>
          </a:p>
          <a:p>
            <a:pPr marL="0" indent="0">
              <a:buNone/>
            </a:pPr>
            <a:endParaRPr lang="en-US" dirty="0"/>
          </a:p>
          <a:p>
            <a:endParaRPr lang="en-US" dirty="0"/>
          </a:p>
        </p:txBody>
      </p:sp>
      <p:sp>
        <p:nvSpPr>
          <p:cNvPr id="4" name="Slide Number Placeholder 3"/>
          <p:cNvSpPr>
            <a:spLocks noGrp="1"/>
          </p:cNvSpPr>
          <p:nvPr>
            <p:ph type="sldNum" sz="quarter" idx="5"/>
          </p:nvPr>
        </p:nvSpPr>
        <p:spPr/>
        <p:txBody>
          <a:bodyPr/>
          <a:lstStyle/>
          <a:p>
            <a:fld id="{194584C5-844D-5E48-ACF8-7788BA35028A}" type="slidenum">
              <a:rPr lang="en-US" smtClean="0"/>
              <a:t>6</a:t>
            </a:fld>
            <a:endParaRPr lang="en-US"/>
          </a:p>
        </p:txBody>
      </p:sp>
    </p:spTree>
    <p:extLst>
      <p:ext uri="{BB962C8B-B14F-4D97-AF65-F5344CB8AC3E}">
        <p14:creationId xmlns:p14="http://schemas.microsoft.com/office/powerpoint/2010/main" val="3931853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focus our attention on product packaging.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Features of product packaging may contribute to the appeal of little filtered cigars and cigarillos among young adults’, and may influence their misconceptions about LCC risk.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Research has pointed to industry use of package characteristics – e.g. product design (color, images, and flavor descriptors) and tobacco quality claims – to target and appeal to specific groups and manipulate consumers’ perceptions of the products’ harms.</a:t>
            </a:r>
          </a:p>
          <a:p>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Thus, product packaging should be an potentially important regulatory area for the FDA’s consideration.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May become even more important to monitor/assess if/when FDA issues the proposed product standards.</a:t>
            </a:r>
          </a:p>
          <a:p>
            <a:endParaRPr lang="en-US" dirty="0"/>
          </a:p>
        </p:txBody>
      </p:sp>
      <p:sp>
        <p:nvSpPr>
          <p:cNvPr id="4" name="Slide Number Placeholder 3"/>
          <p:cNvSpPr>
            <a:spLocks noGrp="1"/>
          </p:cNvSpPr>
          <p:nvPr>
            <p:ph type="sldNum" sz="quarter" idx="5"/>
          </p:nvPr>
        </p:nvSpPr>
        <p:spPr/>
        <p:txBody>
          <a:bodyPr/>
          <a:lstStyle/>
          <a:p>
            <a:fld id="{194584C5-844D-5E48-ACF8-7788BA35028A}" type="slidenum">
              <a:rPr lang="en-US" smtClean="0"/>
              <a:t>7</a:t>
            </a:fld>
            <a:endParaRPr lang="en-US"/>
          </a:p>
        </p:txBody>
      </p:sp>
    </p:spTree>
    <p:extLst>
      <p:ext uri="{BB962C8B-B14F-4D97-AF65-F5344CB8AC3E}">
        <p14:creationId xmlns:p14="http://schemas.microsoft.com/office/powerpoint/2010/main" val="8755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findings that I’ll present today are from two research projects that were conducted to provide evidence to the CTP to address the priorities listed here on the screen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Both studies will provide evidence to the field about the appeal of flavors in LCCs and the appeal of its product packaging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94584C5-844D-5E48-ACF8-7788BA35028A}" type="slidenum">
              <a:rPr lang="en-US" smtClean="0"/>
              <a:t>8</a:t>
            </a:fld>
            <a:endParaRPr lang="en-US"/>
          </a:p>
        </p:txBody>
      </p:sp>
    </p:spTree>
    <p:extLst>
      <p:ext uri="{BB962C8B-B14F-4D97-AF65-F5344CB8AC3E}">
        <p14:creationId xmlns:p14="http://schemas.microsoft.com/office/powerpoint/2010/main" val="1677330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4584C5-844D-5E48-ACF8-7788BA35028A}" type="slidenum">
              <a:rPr lang="en-US" smtClean="0"/>
              <a:t>9</a:t>
            </a:fld>
            <a:endParaRPr lang="en-US"/>
          </a:p>
        </p:txBody>
      </p:sp>
    </p:spTree>
    <p:extLst>
      <p:ext uri="{BB962C8B-B14F-4D97-AF65-F5344CB8AC3E}">
        <p14:creationId xmlns:p14="http://schemas.microsoft.com/office/powerpoint/2010/main" val="1855611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Qualitative research findings suggested the portrayal of flavor through package color, images, descriptors influenced appeal among our young adult smokers</a:t>
            </a:r>
          </a:p>
          <a:p>
            <a:endParaRPr lang="en-US" dirty="0"/>
          </a:p>
          <a:p>
            <a:r>
              <a:rPr lang="en-US" sz="1200" kern="1200" dirty="0">
                <a:solidFill>
                  <a:schemeClr val="tx1"/>
                </a:solidFill>
                <a:effectLst/>
                <a:latin typeface="+mn-lt"/>
                <a:ea typeface="+mn-ea"/>
                <a:cs typeface="+mn-cs"/>
              </a:rPr>
              <a:t>From a regulatory perspective, it may be important to understand 1) whether flavored LCC packaging features (e.g. text, colors, pack size, price) influence young adults’ tobacco choices; and 2) which packaging feature(s) influence(s) product preference</a:t>
            </a:r>
          </a:p>
          <a:p>
            <a:r>
              <a:rPr lang="en-US" sz="1200" kern="1200" dirty="0">
                <a:solidFill>
                  <a:schemeClr val="tx1"/>
                </a:solidFill>
                <a:effectLst/>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fld id="{194584C5-844D-5E48-ACF8-7788BA35028A}" type="slidenum">
              <a:rPr lang="en-US" smtClean="0"/>
              <a:t>10</a:t>
            </a:fld>
            <a:endParaRPr lang="en-US"/>
          </a:p>
        </p:txBody>
      </p:sp>
    </p:spTree>
    <p:extLst>
      <p:ext uri="{BB962C8B-B14F-4D97-AF65-F5344CB8AC3E}">
        <p14:creationId xmlns:p14="http://schemas.microsoft.com/office/powerpoint/2010/main" val="582822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633C9F5-DC32-1847-B419-9EDD7F098AEC}" type="datetimeFigureOut">
              <a:rPr lang="en-US" smtClean="0"/>
              <a:pPr/>
              <a:t>5/21/21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E6438-34F9-4B41-86B1-3F8CC7AD523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33C9F5-DC32-1847-B419-9EDD7F098AEC}" type="datetimeFigureOut">
              <a:rPr lang="en-US" smtClean="0"/>
              <a:pPr/>
              <a:t>5/21/21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E6438-34F9-4B41-86B1-3F8CC7AD523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33C9F5-DC32-1847-B419-9EDD7F098AEC}" type="datetimeFigureOut">
              <a:rPr lang="en-US" smtClean="0"/>
              <a:pPr/>
              <a:t>5/21/21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E6438-34F9-4B41-86B1-3F8CC7AD523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216"/>
        <p:cNvGrpSpPr/>
        <p:nvPr/>
      </p:nvGrpSpPr>
      <p:grpSpPr>
        <a:xfrm>
          <a:off x="0" y="0"/>
          <a:ext cx="0" cy="0"/>
          <a:chOff x="0" y="0"/>
          <a:chExt cx="0" cy="0"/>
        </a:xfrm>
      </p:grpSpPr>
      <p:sp>
        <p:nvSpPr>
          <p:cNvPr id="217" name="Google Shape;217;p12"/>
          <p:cNvSpPr txBox="1">
            <a:spLocks noGrp="1"/>
          </p:cNvSpPr>
          <p:nvPr>
            <p:ph type="sldNum" idx="12"/>
          </p:nvPr>
        </p:nvSpPr>
        <p:spPr>
          <a:xfrm>
            <a:off x="8404384" y="266035"/>
            <a:ext cx="548700" cy="524800"/>
          </a:xfrm>
          <a:prstGeom prst="rect">
            <a:avLst/>
          </a:prstGeom>
        </p:spPr>
        <p:txBody>
          <a:bodyPr spcFirstLastPara="1" wrap="square" lIns="0" tIns="0" rIns="0" bIns="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12624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33C9F5-DC32-1847-B419-9EDD7F098AEC}" type="datetimeFigureOut">
              <a:rPr lang="en-US" smtClean="0"/>
              <a:pPr/>
              <a:t>5/21/21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E6438-34F9-4B41-86B1-3F8CC7AD523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33C9F5-DC32-1847-B419-9EDD7F098AEC}" type="datetimeFigureOut">
              <a:rPr lang="en-US" smtClean="0"/>
              <a:pPr/>
              <a:t>5/21/21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E6438-34F9-4B41-86B1-3F8CC7AD523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33C9F5-DC32-1847-B419-9EDD7F098AEC}" type="datetimeFigureOut">
              <a:rPr lang="en-US" smtClean="0"/>
              <a:pPr/>
              <a:t>5/21/21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E6438-34F9-4B41-86B1-3F8CC7AD523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33C9F5-DC32-1847-B419-9EDD7F098AEC}" type="datetimeFigureOut">
              <a:rPr lang="en-US" smtClean="0"/>
              <a:pPr/>
              <a:t>5/21/21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BE6438-34F9-4B41-86B1-3F8CC7AD523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633C9F5-DC32-1847-B419-9EDD7F098AEC}" type="datetimeFigureOut">
              <a:rPr lang="en-US" smtClean="0"/>
              <a:pPr/>
              <a:t>5/21/21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BE6438-34F9-4B41-86B1-3F8CC7AD523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33C9F5-DC32-1847-B419-9EDD7F098AEC}" type="datetimeFigureOut">
              <a:rPr lang="en-US" smtClean="0"/>
              <a:pPr/>
              <a:t>5/21/21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BE6438-34F9-4B41-86B1-3F8CC7AD523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33C9F5-DC32-1847-B419-9EDD7F098AEC}" type="datetimeFigureOut">
              <a:rPr lang="en-US" smtClean="0"/>
              <a:pPr/>
              <a:t>5/21/21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E6438-34F9-4B41-86B1-3F8CC7AD523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33C9F5-DC32-1847-B419-9EDD7F098AEC}" type="datetimeFigureOut">
              <a:rPr lang="en-US" smtClean="0"/>
              <a:pPr/>
              <a:t>5/21/21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E6438-34F9-4B41-86B1-3F8CC7AD523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33C9F5-DC32-1847-B419-9EDD7F098AEC}" type="datetimeFigureOut">
              <a:rPr lang="en-US" smtClean="0"/>
              <a:pPr/>
              <a:t>5/21/21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BE6438-34F9-4B41-86B1-3F8CC7AD523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d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2.jpeg"/><Relationship Id="rId5" Type="http://schemas.openxmlformats.org/officeDocument/2006/relationships/image" Target="../media/image11.png"/><Relationship Id="rId4" Type="http://schemas.microsoft.com/office/2007/relationships/hdphoto" Target="../media/hdphoto3.wdp"/></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jp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png"/><Relationship Id="rId4" Type="http://schemas.microsoft.com/office/2007/relationships/hdphoto" Target="../media/hdphoto5.wdp"/></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6.wdp"/></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07/relationships/hdphoto" Target="../media/hdphoto7.wdp"/></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microsoft.com/office/2007/relationships/hdphoto" Target="../media/hdphoto8.wdp"/></Relationships>
</file>

<file path=ppt/slides/_rels/slide16.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png"/><Relationship Id="rId4" Type="http://schemas.microsoft.com/office/2007/relationships/hdphoto" Target="../media/hdphoto5.wdp"/></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microsoft.com/office/2007/relationships/hdphoto" Target="../media/hdphoto9.wdp"/></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microsoft.com/office/2007/relationships/hdphoto" Target="../media/hdphoto9.wdp"/></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microsoft.com/office/2007/relationships/hdphoto" Target="../media/hdphoto10.wdp"/></Relationships>
</file>

<file path=ppt/slides/_rels/slide2.xml.rels><?xml version="1.0" encoding="UTF-8" standalone="yes"?>
<Relationships xmlns="http://schemas.openxmlformats.org/package/2006/relationships"><Relationship Id="rId2" Type="http://schemas.openxmlformats.org/officeDocument/2006/relationships/hyperlink" Target="https://public.era.nih.gov/grantfolder/viewCommonsStatus.era?encryptedParam=(v2)ETMsDgAAAWYWp6NtABRBRVMvQ0JDL1BLQ1M1UGFkZGluZwCAABAAEOmOigAAt4AsfP44fOp7QYkAAAAQ5GonZ3eod5ll87332vuRcAAUv99MOSFky8LtEwPyZWNQW7zwAYw."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3.png"/><Relationship Id="rId7" Type="http://schemas.openxmlformats.org/officeDocument/2006/relationships/diagramQuickStyle" Target="../diagrams/quickStyle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2.xml"/><Relationship Id="rId11" Type="http://schemas.openxmlformats.org/officeDocument/2006/relationships/image" Target="../media/image5.jpg"/><Relationship Id="rId5" Type="http://schemas.openxmlformats.org/officeDocument/2006/relationships/diagramData" Target="../diagrams/data2.xml"/><Relationship Id="rId10" Type="http://schemas.openxmlformats.org/officeDocument/2006/relationships/image" Target="../media/image4.jpg"/><Relationship Id="rId4" Type="http://schemas.microsoft.com/office/2007/relationships/hdphoto" Target="../media/hdphoto1.wdp"/><Relationship Id="rId9" Type="http://schemas.microsoft.com/office/2007/relationships/diagramDrawing" Target="../diagrams/drawing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6.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8.jpg"/><Relationship Id="rId5" Type="http://schemas.openxmlformats.org/officeDocument/2006/relationships/image" Target="../media/image7.jpg"/><Relationship Id="rId4" Type="http://schemas.microsoft.com/office/2007/relationships/hdphoto" Target="../media/hdphoto3.wdp"/></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4.wdp"/></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971800"/>
            <a:ext cx="9144000" cy="3886200"/>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itle 1"/>
          <p:cNvSpPr txBox="1">
            <a:spLocks/>
          </p:cNvSpPr>
          <p:nvPr/>
        </p:nvSpPr>
        <p:spPr>
          <a:xfrm>
            <a:off x="-152400" y="219557"/>
            <a:ext cx="9372600" cy="2913685"/>
          </a:xfrm>
          <a:prstGeom prst="rect">
            <a:avLst/>
          </a:prstGeom>
          <a:ln>
            <a:noFill/>
          </a:ln>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buClrTx/>
              <a:buSzTx/>
              <a:buFontTx/>
              <a:buNone/>
              <a:tabLst/>
              <a:defRPr/>
            </a:pPr>
            <a:r>
              <a:rPr kumimoji="0" lang="en-US" sz="3500" b="1" i="0" u="none" strike="noStrike" kern="1200" spc="0" normalizeH="0" baseline="0" noProof="0" dirty="0">
                <a:ln>
                  <a:noFill/>
                </a:ln>
                <a:solidFill>
                  <a:schemeClr val="accent6">
                    <a:lumMod val="75000"/>
                  </a:schemeClr>
                </a:solidFill>
                <a:effectLst/>
                <a:uLnTx/>
                <a:uFillTx/>
                <a:ea typeface="+mj-ea"/>
                <a:cs typeface="Arial"/>
              </a:rPr>
              <a:t>Little </a:t>
            </a:r>
            <a:r>
              <a:rPr lang="en-US" sz="3500" b="1" dirty="0">
                <a:solidFill>
                  <a:schemeClr val="accent6">
                    <a:lumMod val="75000"/>
                  </a:schemeClr>
                </a:solidFill>
                <a:ea typeface="+mj-ea"/>
                <a:cs typeface="Arial"/>
              </a:rPr>
              <a:t>C</a:t>
            </a:r>
            <a:r>
              <a:rPr kumimoji="0" lang="en-US" sz="3500" b="1" i="0" u="none" strike="noStrike" kern="1200" spc="0" normalizeH="0" baseline="0" noProof="0" dirty="0" err="1">
                <a:ln>
                  <a:noFill/>
                </a:ln>
                <a:solidFill>
                  <a:schemeClr val="accent6">
                    <a:lumMod val="75000"/>
                  </a:schemeClr>
                </a:solidFill>
                <a:effectLst/>
                <a:uLnTx/>
                <a:uFillTx/>
                <a:ea typeface="+mj-ea"/>
                <a:cs typeface="Arial"/>
              </a:rPr>
              <a:t>igar</a:t>
            </a:r>
            <a:r>
              <a:rPr kumimoji="0" lang="en-US" sz="3500" b="1" i="0" u="none" strike="noStrike" kern="1200" spc="0" normalizeH="0" baseline="0" noProof="0" dirty="0">
                <a:ln>
                  <a:noFill/>
                </a:ln>
                <a:solidFill>
                  <a:schemeClr val="accent6">
                    <a:lumMod val="75000"/>
                  </a:schemeClr>
                </a:solidFill>
                <a:effectLst/>
                <a:uLnTx/>
                <a:uFillTx/>
                <a:ea typeface="+mj-ea"/>
                <a:cs typeface="Arial"/>
              </a:rPr>
              <a:t> and Cigarillo Product Appeal and Use</a:t>
            </a:r>
          </a:p>
          <a:p>
            <a:pPr marL="0" marR="0" lvl="0" indent="0" algn="ctr" defTabSz="457200" rtl="0" eaLnBrk="1" fontAlgn="auto" latinLnBrk="0" hangingPunct="1">
              <a:lnSpc>
                <a:spcPct val="100000"/>
              </a:lnSpc>
              <a:spcBef>
                <a:spcPct val="0"/>
              </a:spcBef>
              <a:buClrTx/>
              <a:buSzTx/>
              <a:buFontTx/>
              <a:buNone/>
              <a:tabLst/>
              <a:defRPr/>
            </a:pPr>
            <a:r>
              <a:rPr kumimoji="0" lang="en-US" sz="3500" b="1" i="0" u="none" strike="noStrike" kern="1200" spc="0" normalizeH="0" baseline="0" noProof="0" dirty="0">
                <a:ln>
                  <a:noFill/>
                </a:ln>
                <a:solidFill>
                  <a:schemeClr val="accent6">
                    <a:lumMod val="75000"/>
                  </a:schemeClr>
                </a:solidFill>
                <a:effectLst/>
                <a:uLnTx/>
                <a:uFillTx/>
                <a:ea typeface="+mj-ea"/>
                <a:cs typeface="Arial"/>
              </a:rPr>
              <a:t>Among Racially/Ethnically Diverse </a:t>
            </a:r>
            <a:r>
              <a:rPr lang="en-US" sz="3500" b="1" dirty="0">
                <a:solidFill>
                  <a:schemeClr val="accent6">
                    <a:lumMod val="75000"/>
                  </a:schemeClr>
                </a:solidFill>
                <a:ea typeface="+mj-ea"/>
                <a:cs typeface="Arial"/>
              </a:rPr>
              <a:t>Y</a:t>
            </a:r>
            <a:r>
              <a:rPr kumimoji="0" lang="en-US" sz="3500" b="1" i="0" u="none" strike="noStrike" kern="1200" spc="0" normalizeH="0" baseline="0" noProof="0" dirty="0" err="1">
                <a:ln>
                  <a:noFill/>
                </a:ln>
                <a:solidFill>
                  <a:schemeClr val="accent6">
                    <a:lumMod val="75000"/>
                  </a:schemeClr>
                </a:solidFill>
                <a:effectLst/>
                <a:uLnTx/>
                <a:uFillTx/>
                <a:ea typeface="+mj-ea"/>
                <a:cs typeface="Arial"/>
              </a:rPr>
              <a:t>oung</a:t>
            </a:r>
            <a:r>
              <a:rPr kumimoji="0" lang="en-US" sz="3500" b="1" i="0" u="none" strike="noStrike" kern="1200" spc="0" normalizeH="0" baseline="0" noProof="0" dirty="0">
                <a:ln>
                  <a:noFill/>
                </a:ln>
                <a:solidFill>
                  <a:schemeClr val="accent6">
                    <a:lumMod val="75000"/>
                  </a:schemeClr>
                </a:solidFill>
                <a:effectLst/>
                <a:uLnTx/>
                <a:uFillTx/>
                <a:ea typeface="+mj-ea"/>
                <a:cs typeface="Arial"/>
              </a:rPr>
              <a:t> Adults</a:t>
            </a:r>
          </a:p>
        </p:txBody>
      </p:sp>
      <p:sp>
        <p:nvSpPr>
          <p:cNvPr id="14" name="Rectangle 13"/>
          <p:cNvSpPr/>
          <p:nvPr/>
        </p:nvSpPr>
        <p:spPr>
          <a:xfrm>
            <a:off x="0" y="6629400"/>
            <a:ext cx="9144000" cy="228600"/>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76200" y="3509721"/>
            <a:ext cx="9144000" cy="1371600"/>
          </a:xfrm>
          <a:prstGeom prst="rect">
            <a:avLst/>
          </a:prstGeom>
          <a:ln>
            <a:noFill/>
          </a:ln>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tx1">
                    <a:lumMod val="65000"/>
                    <a:lumOff val="35000"/>
                  </a:schemeClr>
                </a:solidFill>
                <a:effectLst/>
                <a:uLnTx/>
                <a:uFillTx/>
                <a:latin typeface="Arial"/>
                <a:ea typeface="+mj-ea"/>
                <a:cs typeface="Arial"/>
              </a:rPr>
              <a:t>Kymberle Landrum Sterling, DrPH</a:t>
            </a:r>
            <a:endParaRPr lang="en-US" sz="3200" b="1" i="0" dirty="0">
              <a:solidFill>
                <a:schemeClr val="tx1">
                  <a:lumMod val="65000"/>
                  <a:lumOff val="35000"/>
                </a:schemeClr>
              </a:solidFill>
              <a:latin typeface="Arial"/>
              <a:ea typeface="+mj-ea"/>
              <a:cs typeface="Arial"/>
            </a:endParaRPr>
          </a:p>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1" u="none" strike="noStrike" kern="1200" cap="none" spc="0" normalizeH="0" noProof="0" dirty="0">
                <a:ln>
                  <a:noFill/>
                </a:ln>
                <a:solidFill>
                  <a:schemeClr val="tx1">
                    <a:lumMod val="65000"/>
                    <a:lumOff val="35000"/>
                  </a:schemeClr>
                </a:solidFill>
                <a:effectLst/>
                <a:uLnTx/>
                <a:uFillTx/>
                <a:latin typeface="Arial"/>
                <a:ea typeface="+mj-ea"/>
                <a:cs typeface="Arial"/>
              </a:rPr>
              <a:t>University of Texas School of Public Health</a:t>
            </a:r>
            <a:endParaRPr kumimoji="0" lang="en-US" sz="2800" b="1" i="0" u="none" strike="noStrike" kern="1200" cap="none" spc="0" normalizeH="0" noProof="0" dirty="0">
              <a:ln>
                <a:noFill/>
              </a:ln>
              <a:solidFill>
                <a:schemeClr val="tx1">
                  <a:lumMod val="65000"/>
                  <a:lumOff val="35000"/>
                </a:schemeClr>
              </a:solidFill>
              <a:effectLst/>
              <a:uLnTx/>
              <a:uFillTx/>
              <a:latin typeface="Arial"/>
              <a:ea typeface="+mj-ea"/>
              <a:cs typeface="Arial"/>
            </a:endParaRPr>
          </a:p>
        </p:txBody>
      </p:sp>
      <p:cxnSp>
        <p:nvCxnSpPr>
          <p:cNvPr id="9" name="Straight Connector 8"/>
          <p:cNvCxnSpPr/>
          <p:nvPr/>
        </p:nvCxnSpPr>
        <p:spPr>
          <a:xfrm>
            <a:off x="-228600" y="2971800"/>
            <a:ext cx="9525000" cy="1588"/>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pic>
        <p:nvPicPr>
          <p:cNvPr id="8" name="Picture 7" descr="UTH_2c+uthsch_vert_pms.eps">
            <a:extLst>
              <a:ext uri="{FF2B5EF4-FFF2-40B4-BE49-F238E27FC236}">
                <a16:creationId xmlns:a16="http://schemas.microsoft.com/office/drawing/2014/main" id="{9026914B-872D-4049-A928-5568C0D3CC04}"/>
              </a:ext>
            </a:extLst>
          </p:cNvPr>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3615266" y="5558155"/>
            <a:ext cx="1837267" cy="104534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PT Templates4.jpg"/>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0" y="286830"/>
            <a:ext cx="9144000" cy="6858000"/>
          </a:xfrm>
          <a:prstGeom prst="rect">
            <a:avLst/>
          </a:prstGeom>
        </p:spPr>
      </p:pic>
      <p:sp>
        <p:nvSpPr>
          <p:cNvPr id="2" name="Title 1"/>
          <p:cNvSpPr>
            <a:spLocks noGrp="1"/>
          </p:cNvSpPr>
          <p:nvPr>
            <p:ph type="title"/>
          </p:nvPr>
        </p:nvSpPr>
        <p:spPr/>
        <p:txBody>
          <a:bodyPr>
            <a:normAutofit/>
          </a:bodyPr>
          <a:lstStyle/>
          <a:p>
            <a:r>
              <a:rPr lang="en-US" sz="4800" b="1" dirty="0">
                <a:solidFill>
                  <a:schemeClr val="accent6">
                    <a:lumMod val="75000"/>
                  </a:schemeClr>
                </a:solidFill>
                <a:latin typeface="Arial"/>
                <a:cs typeface="Arial"/>
              </a:rPr>
              <a:t>Research Question</a:t>
            </a:r>
          </a:p>
        </p:txBody>
      </p:sp>
      <p:cxnSp>
        <p:nvCxnSpPr>
          <p:cNvPr id="7" name="Straight Connector 6"/>
          <p:cNvCxnSpPr/>
          <p:nvPr/>
        </p:nvCxnSpPr>
        <p:spPr>
          <a:xfrm>
            <a:off x="-228600" y="1370012"/>
            <a:ext cx="9525000" cy="1588"/>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8" name="Content Placeholder 2">
            <a:extLst>
              <a:ext uri="{FF2B5EF4-FFF2-40B4-BE49-F238E27FC236}">
                <a16:creationId xmlns:a16="http://schemas.microsoft.com/office/drawing/2014/main" id="{6A5711D1-4CBF-AC42-BB72-A21C349DC70D}"/>
              </a:ext>
            </a:extLst>
          </p:cNvPr>
          <p:cNvSpPr txBox="1">
            <a:spLocks/>
          </p:cNvSpPr>
          <p:nvPr/>
        </p:nvSpPr>
        <p:spPr>
          <a:xfrm>
            <a:off x="216180" y="1905000"/>
            <a:ext cx="8635439" cy="3256406"/>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What is the impact of flavored LCC package features on racially/ethnically diverse young adults’ </a:t>
            </a:r>
            <a:r>
              <a:rPr lang="en-US" sz="2400" i="1" dirty="0"/>
              <a:t>preferences</a:t>
            </a:r>
            <a:r>
              <a:rPr lang="en-US" sz="2400" dirty="0"/>
              <a:t> for LCCs?</a:t>
            </a:r>
          </a:p>
        </p:txBody>
      </p:sp>
      <p:pic>
        <p:nvPicPr>
          <p:cNvPr id="9" name="Content Placeholder 5" descr="A bunch of items that are on a table&#10;&#10;Description generated with high confidence">
            <a:extLst>
              <a:ext uri="{FF2B5EF4-FFF2-40B4-BE49-F238E27FC236}">
                <a16:creationId xmlns:a16="http://schemas.microsoft.com/office/drawing/2014/main" id="{3DF31910-826D-5249-9436-10E170DDA7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1171" y="3259397"/>
            <a:ext cx="2679894" cy="2684203"/>
          </a:xfrm>
          <a:prstGeom prst="rect">
            <a:avLst/>
          </a:prstGeom>
        </p:spPr>
      </p:pic>
      <p:pic>
        <p:nvPicPr>
          <p:cNvPr id="10" name="Picture 9" descr="A bunch of different types of food&#10;&#10;Description generated with very high confidence">
            <a:extLst>
              <a:ext uri="{FF2B5EF4-FFF2-40B4-BE49-F238E27FC236}">
                <a16:creationId xmlns:a16="http://schemas.microsoft.com/office/drawing/2014/main" id="{B0F64DF9-DA17-2743-8CA6-D517D4AB6FC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00600" y="3263706"/>
            <a:ext cx="2679894" cy="2679894"/>
          </a:xfrm>
          <a:prstGeom prst="rect">
            <a:avLst/>
          </a:prstGeom>
        </p:spPr>
      </p:pic>
    </p:spTree>
    <p:extLst>
      <p:ext uri="{BB962C8B-B14F-4D97-AF65-F5344CB8AC3E}">
        <p14:creationId xmlns:p14="http://schemas.microsoft.com/office/powerpoint/2010/main" val="3145041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PT Templates4.jpg"/>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0" y="381000"/>
            <a:ext cx="9144000" cy="6858000"/>
          </a:xfrm>
          <a:prstGeom prst="rect">
            <a:avLst/>
          </a:prstGeom>
        </p:spPr>
      </p:pic>
      <p:sp>
        <p:nvSpPr>
          <p:cNvPr id="2" name="Title 1"/>
          <p:cNvSpPr>
            <a:spLocks noGrp="1"/>
          </p:cNvSpPr>
          <p:nvPr>
            <p:ph type="title"/>
          </p:nvPr>
        </p:nvSpPr>
        <p:spPr>
          <a:xfrm>
            <a:off x="0" y="11691"/>
            <a:ext cx="9144000" cy="1359909"/>
          </a:xfrm>
        </p:spPr>
        <p:txBody>
          <a:bodyPr>
            <a:noAutofit/>
          </a:bodyPr>
          <a:lstStyle/>
          <a:p>
            <a:r>
              <a:rPr lang="en-US" sz="4000" b="1" dirty="0">
                <a:solidFill>
                  <a:schemeClr val="accent6">
                    <a:lumMod val="75000"/>
                  </a:schemeClr>
                </a:solidFill>
                <a:latin typeface="Arial"/>
                <a:cs typeface="Arial"/>
              </a:rPr>
              <a:t>Discrete Choice Experiment (DCE) </a:t>
            </a:r>
            <a:br>
              <a:rPr lang="en-US" sz="4000" b="1" dirty="0">
                <a:solidFill>
                  <a:schemeClr val="accent6">
                    <a:lumMod val="75000"/>
                  </a:schemeClr>
                </a:solidFill>
                <a:latin typeface="Arial"/>
                <a:cs typeface="Arial"/>
              </a:rPr>
            </a:br>
            <a:r>
              <a:rPr lang="en-US" sz="4000" b="1" dirty="0">
                <a:solidFill>
                  <a:schemeClr val="accent6">
                    <a:lumMod val="75000"/>
                  </a:schemeClr>
                </a:solidFill>
                <a:latin typeface="Arial"/>
                <a:cs typeface="Arial"/>
              </a:rPr>
              <a:t>Study Design</a:t>
            </a:r>
          </a:p>
        </p:txBody>
      </p:sp>
      <p:cxnSp>
        <p:nvCxnSpPr>
          <p:cNvPr id="7" name="Straight Connector 6"/>
          <p:cNvCxnSpPr/>
          <p:nvPr/>
        </p:nvCxnSpPr>
        <p:spPr>
          <a:xfrm>
            <a:off x="-228600" y="1370012"/>
            <a:ext cx="9525000" cy="1588"/>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8" name="Content Placeholder 2">
            <a:extLst>
              <a:ext uri="{FF2B5EF4-FFF2-40B4-BE49-F238E27FC236}">
                <a16:creationId xmlns:a16="http://schemas.microsoft.com/office/drawing/2014/main" id="{A36A1A10-26A8-9140-B62D-806B0C0CCB38}"/>
              </a:ext>
            </a:extLst>
          </p:cNvPr>
          <p:cNvSpPr>
            <a:spLocks noGrp="1"/>
          </p:cNvSpPr>
          <p:nvPr>
            <p:ph idx="1"/>
          </p:nvPr>
        </p:nvSpPr>
        <p:spPr>
          <a:xfrm>
            <a:off x="152400" y="1600201"/>
            <a:ext cx="8752147" cy="5181599"/>
          </a:xfrm>
        </p:spPr>
        <p:txBody>
          <a:bodyPr>
            <a:normAutofit fontScale="92500" lnSpcReduction="20000"/>
          </a:bodyPr>
          <a:lstStyle/>
          <a:p>
            <a:r>
              <a:rPr lang="en-US" sz="3000" dirty="0"/>
              <a:t>Observational research shows actual preferences</a:t>
            </a:r>
          </a:p>
          <a:p>
            <a:pPr marL="0" indent="0">
              <a:buNone/>
            </a:pPr>
            <a:endParaRPr lang="en-US" sz="3000" dirty="0"/>
          </a:p>
          <a:p>
            <a:r>
              <a:rPr lang="en-US" sz="3000" dirty="0"/>
              <a:t>DCE: respondents state their preference or choice of LCCs with hypothetical package features</a:t>
            </a:r>
          </a:p>
          <a:p>
            <a:endParaRPr lang="en-US" sz="3000" dirty="0"/>
          </a:p>
          <a:p>
            <a:r>
              <a:rPr lang="en-US" sz="3000" dirty="0"/>
              <a:t>Each package varied by:</a:t>
            </a:r>
          </a:p>
          <a:p>
            <a:pPr lvl="1"/>
            <a:r>
              <a:rPr lang="en-US" sz="2600" dirty="0">
                <a:solidFill>
                  <a:schemeClr val="accent6">
                    <a:lumMod val="75000"/>
                  </a:schemeClr>
                </a:solidFill>
              </a:rPr>
              <a:t>Flavor</a:t>
            </a:r>
          </a:p>
          <a:p>
            <a:pPr lvl="1"/>
            <a:r>
              <a:rPr lang="en-US" sz="2600" dirty="0">
                <a:solidFill>
                  <a:schemeClr val="accent6">
                    <a:lumMod val="75000"/>
                  </a:schemeClr>
                </a:solidFill>
              </a:rPr>
              <a:t>Flavor depiction  </a:t>
            </a:r>
          </a:p>
          <a:p>
            <a:pPr lvl="1"/>
            <a:r>
              <a:rPr lang="en-US" sz="2600" dirty="0">
                <a:solidFill>
                  <a:schemeClr val="accent6">
                    <a:lumMod val="75000"/>
                  </a:schemeClr>
                </a:solidFill>
              </a:rPr>
              <a:t>Text descriptor</a:t>
            </a:r>
          </a:p>
          <a:p>
            <a:pPr lvl="1"/>
            <a:r>
              <a:rPr lang="en-US" sz="2600" dirty="0">
                <a:solidFill>
                  <a:schemeClr val="accent6">
                    <a:lumMod val="75000"/>
                  </a:schemeClr>
                </a:solidFill>
              </a:rPr>
              <a:t>Pack size</a:t>
            </a:r>
          </a:p>
          <a:p>
            <a:pPr lvl="1"/>
            <a:r>
              <a:rPr lang="en-US" sz="2600" dirty="0">
                <a:solidFill>
                  <a:schemeClr val="accent6">
                    <a:lumMod val="75000"/>
                  </a:schemeClr>
                </a:solidFill>
              </a:rPr>
              <a:t>Price per cigarillo stick</a:t>
            </a:r>
          </a:p>
          <a:p>
            <a:pPr marL="308610" lvl="1" indent="0">
              <a:buNone/>
            </a:pPr>
            <a:endParaRPr lang="en-US" dirty="0"/>
          </a:p>
          <a:p>
            <a:r>
              <a:rPr lang="en-US" dirty="0"/>
              <a:t>Asked to choose an option:  A, B, or opt-out</a:t>
            </a:r>
          </a:p>
        </p:txBody>
      </p:sp>
      <p:pic>
        <p:nvPicPr>
          <p:cNvPr id="9" name="Picture 8">
            <a:extLst>
              <a:ext uri="{FF2B5EF4-FFF2-40B4-BE49-F238E27FC236}">
                <a16:creationId xmlns:a16="http://schemas.microsoft.com/office/drawing/2014/main" id="{DF4ECFBF-DD93-4A43-A050-D406071989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0799" y="3527307"/>
            <a:ext cx="2503748" cy="2111493"/>
          </a:xfrm>
          <a:prstGeom prst="rect">
            <a:avLst/>
          </a:prstGeom>
        </p:spPr>
      </p:pic>
    </p:spTree>
    <p:extLst>
      <p:ext uri="{BB962C8B-B14F-4D97-AF65-F5344CB8AC3E}">
        <p14:creationId xmlns:p14="http://schemas.microsoft.com/office/powerpoint/2010/main" val="3883327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PT Templates4.jpg"/>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0" y="380119"/>
            <a:ext cx="9144000" cy="6858000"/>
          </a:xfrm>
          <a:prstGeom prst="rect">
            <a:avLst/>
          </a:prstGeom>
        </p:spPr>
      </p:pic>
      <p:sp>
        <p:nvSpPr>
          <p:cNvPr id="2" name="Title 1"/>
          <p:cNvSpPr>
            <a:spLocks noGrp="1"/>
          </p:cNvSpPr>
          <p:nvPr>
            <p:ph type="title"/>
          </p:nvPr>
        </p:nvSpPr>
        <p:spPr>
          <a:xfrm>
            <a:off x="914400" y="11691"/>
            <a:ext cx="8001000" cy="1359909"/>
          </a:xfrm>
        </p:spPr>
        <p:txBody>
          <a:bodyPr>
            <a:normAutofit/>
          </a:bodyPr>
          <a:lstStyle/>
          <a:p>
            <a:r>
              <a:rPr lang="en-US" sz="4800" b="1" dirty="0">
                <a:solidFill>
                  <a:schemeClr val="accent6">
                    <a:lumMod val="75000"/>
                  </a:schemeClr>
                </a:solidFill>
                <a:latin typeface="Arial"/>
                <a:cs typeface="Arial"/>
              </a:rPr>
              <a:t>DCE Sample Choice Set</a:t>
            </a:r>
          </a:p>
        </p:txBody>
      </p:sp>
      <p:cxnSp>
        <p:nvCxnSpPr>
          <p:cNvPr id="7" name="Straight Connector 6"/>
          <p:cNvCxnSpPr/>
          <p:nvPr/>
        </p:nvCxnSpPr>
        <p:spPr>
          <a:xfrm>
            <a:off x="-228600" y="1370012"/>
            <a:ext cx="9525000" cy="1588"/>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24EFA7EE-8418-3D4B-9C00-60EFBF78B082}"/>
              </a:ext>
            </a:extLst>
          </p:cNvPr>
          <p:cNvPicPr>
            <a:picLocks noChangeAspect="1"/>
          </p:cNvPicPr>
          <p:nvPr/>
        </p:nvPicPr>
        <p:blipFill rotWithShape="1">
          <a:blip r:embed="rId5"/>
          <a:srcRect l="23141" r="27273" b="1135"/>
          <a:stretch/>
        </p:blipFill>
        <p:spPr>
          <a:xfrm>
            <a:off x="3733800" y="2618579"/>
            <a:ext cx="1606162" cy="3473625"/>
          </a:xfrm>
          <a:prstGeom prst="rect">
            <a:avLst/>
          </a:prstGeom>
        </p:spPr>
      </p:pic>
      <p:sp>
        <p:nvSpPr>
          <p:cNvPr id="9" name="Rectangle 8">
            <a:extLst>
              <a:ext uri="{FF2B5EF4-FFF2-40B4-BE49-F238E27FC236}">
                <a16:creationId xmlns:a16="http://schemas.microsoft.com/office/drawing/2014/main" id="{D009CF15-98AA-164A-9553-5C5044657D85}"/>
              </a:ext>
            </a:extLst>
          </p:cNvPr>
          <p:cNvSpPr/>
          <p:nvPr/>
        </p:nvSpPr>
        <p:spPr>
          <a:xfrm>
            <a:off x="1524000" y="2782550"/>
            <a:ext cx="1951749" cy="33147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685800"/>
            <a:r>
              <a:rPr lang="en-US" sz="1350" dirty="0">
                <a:solidFill>
                  <a:prstClr val="black"/>
                </a:solidFill>
                <a:latin typeface="Calibri"/>
              </a:rPr>
              <a:t>Brand: Swisher Sweets</a:t>
            </a:r>
          </a:p>
          <a:p>
            <a:pPr algn="ctr" defTabSz="685800"/>
            <a:endParaRPr lang="en-US" sz="1350" dirty="0">
              <a:solidFill>
                <a:prstClr val="black"/>
              </a:solidFill>
              <a:latin typeface="Calibri"/>
            </a:endParaRPr>
          </a:p>
          <a:p>
            <a:pPr algn="ctr" defTabSz="685800"/>
            <a:r>
              <a:rPr lang="en-US" sz="1350" dirty="0">
                <a:solidFill>
                  <a:srgbClr val="FF0000"/>
                </a:solidFill>
                <a:latin typeface="Calibri"/>
              </a:rPr>
              <a:t>Flavor</a:t>
            </a:r>
            <a:r>
              <a:rPr lang="en-US" sz="1350" dirty="0">
                <a:solidFill>
                  <a:prstClr val="black"/>
                </a:solidFill>
                <a:latin typeface="Calibri"/>
              </a:rPr>
              <a:t>: Chocolate (text &amp; image) </a:t>
            </a:r>
          </a:p>
          <a:p>
            <a:pPr algn="ctr" defTabSz="685800"/>
            <a:endParaRPr lang="en-US" sz="1350" dirty="0">
              <a:solidFill>
                <a:prstClr val="black"/>
              </a:solidFill>
              <a:latin typeface="Calibri"/>
            </a:endParaRPr>
          </a:p>
          <a:p>
            <a:pPr algn="ctr" defTabSz="685800"/>
            <a:endParaRPr lang="en-US" sz="1350" dirty="0">
              <a:solidFill>
                <a:prstClr val="black"/>
              </a:solidFill>
              <a:latin typeface="Calibri"/>
            </a:endParaRPr>
          </a:p>
          <a:p>
            <a:pPr algn="ctr" defTabSz="685800"/>
            <a:endParaRPr lang="en-US" sz="1350" dirty="0">
              <a:solidFill>
                <a:prstClr val="black"/>
              </a:solidFill>
              <a:latin typeface="Calibri"/>
            </a:endParaRPr>
          </a:p>
          <a:p>
            <a:pPr algn="ctr" defTabSz="685800"/>
            <a:endParaRPr lang="en-US" sz="1350" dirty="0">
              <a:solidFill>
                <a:prstClr val="black"/>
              </a:solidFill>
              <a:latin typeface="Calibri"/>
            </a:endParaRPr>
          </a:p>
          <a:p>
            <a:pPr algn="ctr" defTabSz="685800"/>
            <a:endParaRPr lang="en-US" sz="1350" dirty="0">
              <a:solidFill>
                <a:prstClr val="black"/>
              </a:solidFill>
              <a:latin typeface="Calibri"/>
            </a:endParaRPr>
          </a:p>
          <a:p>
            <a:pPr algn="ctr" defTabSz="685800"/>
            <a:endParaRPr lang="en-US" sz="1350" dirty="0">
              <a:solidFill>
                <a:prstClr val="black"/>
              </a:solidFill>
              <a:latin typeface="Calibri"/>
            </a:endParaRPr>
          </a:p>
          <a:p>
            <a:pPr algn="ctr" defTabSz="685800"/>
            <a:r>
              <a:rPr lang="en-US" sz="1350" dirty="0">
                <a:solidFill>
                  <a:srgbClr val="FF0000"/>
                </a:solidFill>
                <a:latin typeface="Calibri"/>
              </a:rPr>
              <a:t>Pack size</a:t>
            </a:r>
            <a:r>
              <a:rPr lang="en-US" sz="1350" dirty="0">
                <a:solidFill>
                  <a:prstClr val="black"/>
                </a:solidFill>
                <a:latin typeface="Calibri"/>
              </a:rPr>
              <a:t>:	2 cigarillos</a:t>
            </a:r>
          </a:p>
          <a:p>
            <a:pPr algn="ctr" defTabSz="685800"/>
            <a:endParaRPr lang="en-US" sz="1350" dirty="0">
              <a:solidFill>
                <a:prstClr val="black"/>
              </a:solidFill>
              <a:latin typeface="Calibri"/>
            </a:endParaRPr>
          </a:p>
          <a:p>
            <a:pPr algn="ctr" defTabSz="685800"/>
            <a:r>
              <a:rPr lang="en-US" sz="1350" dirty="0">
                <a:solidFill>
                  <a:srgbClr val="FF0000"/>
                </a:solidFill>
                <a:latin typeface="Calibri"/>
              </a:rPr>
              <a:t>Text descriptor</a:t>
            </a:r>
            <a:r>
              <a:rPr lang="en-US" sz="1350" dirty="0">
                <a:solidFill>
                  <a:prstClr val="black"/>
                </a:solidFill>
                <a:latin typeface="Calibri"/>
              </a:rPr>
              <a:t>: Mild</a:t>
            </a:r>
          </a:p>
          <a:p>
            <a:pPr algn="ctr" defTabSz="685800"/>
            <a:endParaRPr lang="en-US" sz="1350" dirty="0">
              <a:solidFill>
                <a:prstClr val="black"/>
              </a:solidFill>
              <a:latin typeface="Calibri"/>
            </a:endParaRPr>
          </a:p>
          <a:p>
            <a:pPr algn="ctr" defTabSz="685800"/>
            <a:r>
              <a:rPr lang="en-US" sz="1350" dirty="0">
                <a:solidFill>
                  <a:prstClr val="black"/>
                </a:solidFill>
                <a:latin typeface="Calibri"/>
              </a:rPr>
              <a:t>Price: $0.99 </a:t>
            </a:r>
          </a:p>
        </p:txBody>
      </p:sp>
      <p:sp>
        <p:nvSpPr>
          <p:cNvPr id="10" name="Rectangle 9">
            <a:extLst>
              <a:ext uri="{FF2B5EF4-FFF2-40B4-BE49-F238E27FC236}">
                <a16:creationId xmlns:a16="http://schemas.microsoft.com/office/drawing/2014/main" id="{DBB73BA2-B082-6F45-AFA6-7ECD3BE00263}"/>
              </a:ext>
            </a:extLst>
          </p:cNvPr>
          <p:cNvSpPr/>
          <p:nvPr/>
        </p:nvSpPr>
        <p:spPr>
          <a:xfrm>
            <a:off x="5257800" y="2786018"/>
            <a:ext cx="1951749" cy="33147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685800"/>
            <a:r>
              <a:rPr lang="en-US" sz="1350" dirty="0">
                <a:solidFill>
                  <a:prstClr val="black"/>
                </a:solidFill>
                <a:latin typeface="Calibri"/>
              </a:rPr>
              <a:t>Brand:	Swisher Sweets</a:t>
            </a:r>
          </a:p>
          <a:p>
            <a:pPr algn="ctr" defTabSz="685800"/>
            <a:endParaRPr lang="en-US" sz="1350" dirty="0">
              <a:solidFill>
                <a:prstClr val="black"/>
              </a:solidFill>
              <a:latin typeface="Calibri"/>
            </a:endParaRPr>
          </a:p>
          <a:p>
            <a:pPr algn="ctr" defTabSz="685800"/>
            <a:r>
              <a:rPr lang="en-US" sz="1350" dirty="0">
                <a:solidFill>
                  <a:srgbClr val="FF0000"/>
                </a:solidFill>
                <a:latin typeface="Calibri"/>
              </a:rPr>
              <a:t>Flavor</a:t>
            </a:r>
            <a:r>
              <a:rPr lang="en-US" sz="1350" dirty="0">
                <a:solidFill>
                  <a:prstClr val="black"/>
                </a:solidFill>
                <a:latin typeface="Calibri"/>
              </a:rPr>
              <a:t>:	Grape flavor (image only)</a:t>
            </a:r>
          </a:p>
          <a:p>
            <a:pPr algn="ctr" defTabSz="685800"/>
            <a:endParaRPr lang="en-US" sz="1350" dirty="0">
              <a:solidFill>
                <a:prstClr val="black"/>
              </a:solidFill>
              <a:latin typeface="Calibri"/>
            </a:endParaRPr>
          </a:p>
          <a:p>
            <a:pPr algn="ctr" defTabSz="685800"/>
            <a:endParaRPr lang="en-US" sz="1350" dirty="0">
              <a:solidFill>
                <a:prstClr val="black"/>
              </a:solidFill>
              <a:latin typeface="Calibri"/>
            </a:endParaRPr>
          </a:p>
          <a:p>
            <a:pPr algn="ctr" defTabSz="685800"/>
            <a:endParaRPr lang="en-US" sz="1350" dirty="0">
              <a:solidFill>
                <a:prstClr val="black"/>
              </a:solidFill>
              <a:latin typeface="Calibri"/>
            </a:endParaRPr>
          </a:p>
          <a:p>
            <a:pPr algn="ctr" defTabSz="685800"/>
            <a:endParaRPr lang="en-US" sz="1350" dirty="0">
              <a:solidFill>
                <a:prstClr val="black"/>
              </a:solidFill>
              <a:latin typeface="Calibri"/>
            </a:endParaRPr>
          </a:p>
          <a:p>
            <a:pPr algn="ctr" defTabSz="685800"/>
            <a:endParaRPr lang="en-US" sz="1350" dirty="0">
              <a:solidFill>
                <a:prstClr val="black"/>
              </a:solidFill>
              <a:latin typeface="Calibri"/>
            </a:endParaRPr>
          </a:p>
          <a:p>
            <a:pPr algn="ctr" defTabSz="685800"/>
            <a:endParaRPr lang="en-US" sz="1350" dirty="0">
              <a:solidFill>
                <a:prstClr val="black"/>
              </a:solidFill>
              <a:latin typeface="Calibri"/>
            </a:endParaRPr>
          </a:p>
          <a:p>
            <a:pPr algn="ctr" defTabSz="685800"/>
            <a:r>
              <a:rPr lang="en-US" sz="1350" dirty="0">
                <a:solidFill>
                  <a:srgbClr val="FF0000"/>
                </a:solidFill>
                <a:latin typeface="Calibri"/>
              </a:rPr>
              <a:t>Pack size</a:t>
            </a:r>
            <a:r>
              <a:rPr lang="en-US" sz="1350" dirty="0">
                <a:solidFill>
                  <a:prstClr val="black"/>
                </a:solidFill>
                <a:latin typeface="Calibri"/>
              </a:rPr>
              <a:t>:	 2 cigarillos</a:t>
            </a:r>
          </a:p>
          <a:p>
            <a:pPr algn="ctr" defTabSz="685800"/>
            <a:endParaRPr lang="en-US" sz="1350" dirty="0">
              <a:solidFill>
                <a:prstClr val="black"/>
              </a:solidFill>
              <a:latin typeface="Calibri"/>
            </a:endParaRPr>
          </a:p>
          <a:p>
            <a:pPr algn="ctr" defTabSz="685800"/>
            <a:r>
              <a:rPr lang="en-US" sz="1350" dirty="0">
                <a:solidFill>
                  <a:srgbClr val="FF0000"/>
                </a:solidFill>
                <a:latin typeface="Calibri"/>
              </a:rPr>
              <a:t>Text descriptors</a:t>
            </a:r>
            <a:r>
              <a:rPr lang="en-US" sz="1350" dirty="0">
                <a:solidFill>
                  <a:prstClr val="black"/>
                </a:solidFill>
                <a:latin typeface="Calibri"/>
              </a:rPr>
              <a:t>: Natural</a:t>
            </a:r>
          </a:p>
          <a:p>
            <a:pPr algn="ctr" defTabSz="685800"/>
            <a:endParaRPr lang="en-US" sz="1350" dirty="0">
              <a:solidFill>
                <a:prstClr val="black"/>
              </a:solidFill>
              <a:latin typeface="Calibri"/>
            </a:endParaRPr>
          </a:p>
          <a:p>
            <a:pPr algn="ctr" defTabSz="685800"/>
            <a:r>
              <a:rPr lang="en-US" sz="1350" dirty="0">
                <a:solidFill>
                  <a:prstClr val="black"/>
                </a:solidFill>
                <a:latin typeface="Calibri"/>
              </a:rPr>
              <a:t>Price: $0.99 </a:t>
            </a:r>
          </a:p>
        </p:txBody>
      </p:sp>
      <p:pic>
        <p:nvPicPr>
          <p:cNvPr id="11" name="Picture 10">
            <a:extLst>
              <a:ext uri="{FF2B5EF4-FFF2-40B4-BE49-F238E27FC236}">
                <a16:creationId xmlns:a16="http://schemas.microsoft.com/office/drawing/2014/main" id="{EE433AD9-77AB-514D-952F-0AAB0B37612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48631" y="3809119"/>
            <a:ext cx="1359617" cy="905117"/>
          </a:xfrm>
          <a:prstGeom prst="rect">
            <a:avLst/>
          </a:prstGeom>
        </p:spPr>
      </p:pic>
      <p:sp>
        <p:nvSpPr>
          <p:cNvPr id="12" name="TextBox 11">
            <a:extLst>
              <a:ext uri="{FF2B5EF4-FFF2-40B4-BE49-F238E27FC236}">
                <a16:creationId xmlns:a16="http://schemas.microsoft.com/office/drawing/2014/main" id="{10D3ADB6-A382-AA40-BAEA-38CA7E0E7FF0}"/>
              </a:ext>
            </a:extLst>
          </p:cNvPr>
          <p:cNvSpPr txBox="1"/>
          <p:nvPr/>
        </p:nvSpPr>
        <p:spPr>
          <a:xfrm>
            <a:off x="1134963" y="6092204"/>
            <a:ext cx="825162" cy="300082"/>
          </a:xfrm>
          <a:prstGeom prst="rect">
            <a:avLst/>
          </a:prstGeom>
          <a:noFill/>
        </p:spPr>
        <p:txBody>
          <a:bodyPr wrap="none" rtlCol="0">
            <a:spAutoFit/>
          </a:bodyPr>
          <a:lstStyle/>
          <a:p>
            <a:pPr defTabSz="685800"/>
            <a:r>
              <a:rPr lang="en-US" sz="1350" b="1" dirty="0">
                <a:solidFill>
                  <a:srgbClr val="0070C0"/>
                </a:solidFill>
                <a:latin typeface="Calibri"/>
              </a:rPr>
              <a:t>Option A</a:t>
            </a:r>
          </a:p>
        </p:txBody>
      </p:sp>
      <p:sp>
        <p:nvSpPr>
          <p:cNvPr id="13" name="TextBox 12">
            <a:extLst>
              <a:ext uri="{FF2B5EF4-FFF2-40B4-BE49-F238E27FC236}">
                <a16:creationId xmlns:a16="http://schemas.microsoft.com/office/drawing/2014/main" id="{846787A0-F6D5-5349-8105-A4EC1C465F33}"/>
              </a:ext>
            </a:extLst>
          </p:cNvPr>
          <p:cNvSpPr txBox="1"/>
          <p:nvPr/>
        </p:nvSpPr>
        <p:spPr>
          <a:xfrm>
            <a:off x="4942804" y="6100718"/>
            <a:ext cx="818750" cy="300082"/>
          </a:xfrm>
          <a:prstGeom prst="rect">
            <a:avLst/>
          </a:prstGeom>
          <a:noFill/>
        </p:spPr>
        <p:txBody>
          <a:bodyPr wrap="none" rtlCol="0">
            <a:spAutoFit/>
          </a:bodyPr>
          <a:lstStyle/>
          <a:p>
            <a:pPr defTabSz="685800"/>
            <a:r>
              <a:rPr lang="en-US" sz="1350" b="1" dirty="0">
                <a:solidFill>
                  <a:srgbClr val="0070C0"/>
                </a:solidFill>
                <a:latin typeface="Calibri"/>
              </a:rPr>
              <a:t>Option B</a:t>
            </a:r>
          </a:p>
        </p:txBody>
      </p:sp>
      <p:sp>
        <p:nvSpPr>
          <p:cNvPr id="14" name="Title 1">
            <a:extLst>
              <a:ext uri="{FF2B5EF4-FFF2-40B4-BE49-F238E27FC236}">
                <a16:creationId xmlns:a16="http://schemas.microsoft.com/office/drawing/2014/main" id="{0D4D5EFE-D972-C448-9A86-0371BAB1F3D9}"/>
              </a:ext>
            </a:extLst>
          </p:cNvPr>
          <p:cNvSpPr txBox="1">
            <a:spLocks/>
          </p:cNvSpPr>
          <p:nvPr/>
        </p:nvSpPr>
        <p:spPr>
          <a:xfrm>
            <a:off x="251750" y="1508027"/>
            <a:ext cx="8680562" cy="685800"/>
          </a:xfrm>
          <a:prstGeom prst="rect">
            <a:avLst/>
          </a:prstGeom>
        </p:spPr>
        <p:txBody>
          <a:bodyPr vert="horz" lIns="68580" tIns="34290" rIns="68580" bIns="3429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Gill Sans MT" pitchFamily="34" charset="0"/>
                <a:ea typeface="+mj-ea"/>
                <a:cs typeface="+mj-cs"/>
              </a:defRPr>
            </a:lvl1pPr>
          </a:lstStyle>
          <a:p>
            <a:pPr algn="ctr"/>
            <a:r>
              <a:rPr lang="en-US" sz="2400" dirty="0">
                <a:latin typeface="Calibri"/>
              </a:rPr>
              <a:t>“Imagine you were shopping for a cigarillo.  Which one would you choose?”</a:t>
            </a:r>
          </a:p>
        </p:txBody>
      </p:sp>
      <p:sp>
        <p:nvSpPr>
          <p:cNvPr id="15" name="TextBox 14">
            <a:extLst>
              <a:ext uri="{FF2B5EF4-FFF2-40B4-BE49-F238E27FC236}">
                <a16:creationId xmlns:a16="http://schemas.microsoft.com/office/drawing/2014/main" id="{3DB5EB5E-3DEB-284B-823A-1DB2A990234E}"/>
              </a:ext>
            </a:extLst>
          </p:cNvPr>
          <p:cNvSpPr txBox="1"/>
          <p:nvPr/>
        </p:nvSpPr>
        <p:spPr>
          <a:xfrm>
            <a:off x="7624181" y="3809120"/>
            <a:ext cx="1330814" cy="1131079"/>
          </a:xfrm>
          <a:prstGeom prst="rect">
            <a:avLst/>
          </a:prstGeom>
          <a:noFill/>
          <a:ln>
            <a:solidFill>
              <a:schemeClr val="tx1"/>
            </a:solidFill>
          </a:ln>
        </p:spPr>
        <p:txBody>
          <a:bodyPr wrap="none" rtlCol="0">
            <a:spAutoFit/>
          </a:bodyPr>
          <a:lstStyle/>
          <a:p>
            <a:pPr algn="ctr" defTabSz="685800"/>
            <a:endParaRPr lang="en-US" sz="1350" dirty="0">
              <a:solidFill>
                <a:prstClr val="black"/>
              </a:solidFill>
              <a:latin typeface="Calibri"/>
            </a:endParaRPr>
          </a:p>
          <a:p>
            <a:pPr algn="ctr" defTabSz="685800"/>
            <a:endParaRPr lang="en-US" sz="1350" dirty="0">
              <a:solidFill>
                <a:prstClr val="black"/>
              </a:solidFill>
              <a:latin typeface="Calibri"/>
            </a:endParaRPr>
          </a:p>
          <a:p>
            <a:pPr algn="ctr" defTabSz="685800"/>
            <a:r>
              <a:rPr lang="en-US" sz="1350" dirty="0">
                <a:solidFill>
                  <a:prstClr val="black"/>
                </a:solidFill>
                <a:latin typeface="Calibri"/>
              </a:rPr>
              <a:t>Neither of these</a:t>
            </a:r>
          </a:p>
          <a:p>
            <a:pPr algn="ctr" defTabSz="685800"/>
            <a:endParaRPr lang="en-US" sz="1350" dirty="0">
              <a:solidFill>
                <a:prstClr val="black"/>
              </a:solidFill>
              <a:latin typeface="Calibri"/>
            </a:endParaRPr>
          </a:p>
          <a:p>
            <a:pPr algn="ctr" defTabSz="685800"/>
            <a:endParaRPr lang="en-US" sz="1350" b="1" dirty="0">
              <a:solidFill>
                <a:prstClr val="black"/>
              </a:solidFill>
              <a:latin typeface="Calibri"/>
            </a:endParaRPr>
          </a:p>
        </p:txBody>
      </p:sp>
      <p:pic>
        <p:nvPicPr>
          <p:cNvPr id="16" name="Picture 15">
            <a:extLst>
              <a:ext uri="{FF2B5EF4-FFF2-40B4-BE49-F238E27FC236}">
                <a16:creationId xmlns:a16="http://schemas.microsoft.com/office/drawing/2014/main" id="{B0DE57B0-4A20-D548-ACD8-6BEBC7D0060B}"/>
              </a:ext>
            </a:extLst>
          </p:cNvPr>
          <p:cNvPicPr>
            <a:picLocks noChangeAspect="1"/>
          </p:cNvPicPr>
          <p:nvPr/>
        </p:nvPicPr>
        <p:blipFill rotWithShape="1">
          <a:blip r:embed="rId7">
            <a:extLst>
              <a:ext uri="{28A0092B-C50C-407E-A947-70E740481C1C}">
                <a14:useLocalDpi xmlns:a14="http://schemas.microsoft.com/office/drawing/2010/main" val="0"/>
              </a:ext>
            </a:extLst>
          </a:blip>
          <a:srcRect l="34250" t="-1" r="32274" b="-390"/>
          <a:stretch/>
        </p:blipFill>
        <p:spPr>
          <a:xfrm>
            <a:off x="304800" y="2568599"/>
            <a:ext cx="1195718" cy="3585802"/>
          </a:xfrm>
          <a:prstGeom prst="rect">
            <a:avLst/>
          </a:prstGeom>
        </p:spPr>
      </p:pic>
      <p:sp>
        <p:nvSpPr>
          <p:cNvPr id="17" name="TextBox 16">
            <a:extLst>
              <a:ext uri="{FF2B5EF4-FFF2-40B4-BE49-F238E27FC236}">
                <a16:creationId xmlns:a16="http://schemas.microsoft.com/office/drawing/2014/main" id="{3C59763D-D7AC-A44C-98BB-33800E6832B2}"/>
              </a:ext>
            </a:extLst>
          </p:cNvPr>
          <p:cNvSpPr txBox="1"/>
          <p:nvPr/>
        </p:nvSpPr>
        <p:spPr>
          <a:xfrm>
            <a:off x="7883419" y="5158586"/>
            <a:ext cx="812338" cy="300082"/>
          </a:xfrm>
          <a:prstGeom prst="rect">
            <a:avLst/>
          </a:prstGeom>
          <a:noFill/>
        </p:spPr>
        <p:txBody>
          <a:bodyPr wrap="none" rtlCol="0">
            <a:spAutoFit/>
          </a:bodyPr>
          <a:lstStyle/>
          <a:p>
            <a:pPr defTabSz="685800"/>
            <a:r>
              <a:rPr lang="en-US" sz="1350" b="1" dirty="0">
                <a:solidFill>
                  <a:srgbClr val="0070C0"/>
                </a:solidFill>
                <a:latin typeface="Calibri"/>
              </a:rPr>
              <a:t>Option C</a:t>
            </a:r>
          </a:p>
        </p:txBody>
      </p:sp>
      <p:pic>
        <p:nvPicPr>
          <p:cNvPr id="18" name="Picture 17" descr="A close up of a piece of paper&#10;&#10;Description generated with high confidence">
            <a:extLst>
              <a:ext uri="{FF2B5EF4-FFF2-40B4-BE49-F238E27FC236}">
                <a16:creationId xmlns:a16="http://schemas.microsoft.com/office/drawing/2014/main" id="{BA0AAAA6-CC49-FB4A-991F-197AA233EBB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651799" y="3809119"/>
            <a:ext cx="1616279" cy="905117"/>
          </a:xfrm>
          <a:prstGeom prst="rect">
            <a:avLst/>
          </a:prstGeom>
        </p:spPr>
      </p:pic>
    </p:spTree>
    <p:extLst>
      <p:ext uri="{BB962C8B-B14F-4D97-AF65-F5344CB8AC3E}">
        <p14:creationId xmlns:p14="http://schemas.microsoft.com/office/powerpoint/2010/main" val="892498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PT Templates4.jpg"/>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0" y="533400"/>
            <a:ext cx="9144000" cy="6858000"/>
          </a:xfrm>
          <a:prstGeom prst="rect">
            <a:avLst/>
          </a:prstGeom>
        </p:spPr>
      </p:pic>
      <p:sp>
        <p:nvSpPr>
          <p:cNvPr id="2" name="Title 1"/>
          <p:cNvSpPr>
            <a:spLocks noGrp="1"/>
          </p:cNvSpPr>
          <p:nvPr>
            <p:ph type="title"/>
          </p:nvPr>
        </p:nvSpPr>
        <p:spPr>
          <a:xfrm>
            <a:off x="123466" y="11691"/>
            <a:ext cx="8791934" cy="1359909"/>
          </a:xfrm>
        </p:spPr>
        <p:txBody>
          <a:bodyPr>
            <a:noAutofit/>
          </a:bodyPr>
          <a:lstStyle/>
          <a:p>
            <a:r>
              <a:rPr lang="en-US" b="1" dirty="0">
                <a:solidFill>
                  <a:schemeClr val="accent6">
                    <a:lumMod val="75000"/>
                  </a:schemeClr>
                </a:solidFill>
                <a:latin typeface="Arial"/>
                <a:cs typeface="Arial"/>
              </a:rPr>
              <a:t>Recruitment &amp; Study Procedures</a:t>
            </a:r>
          </a:p>
        </p:txBody>
      </p:sp>
      <p:cxnSp>
        <p:nvCxnSpPr>
          <p:cNvPr id="7" name="Straight Connector 6"/>
          <p:cNvCxnSpPr/>
          <p:nvPr/>
        </p:nvCxnSpPr>
        <p:spPr>
          <a:xfrm>
            <a:off x="-228600" y="1370012"/>
            <a:ext cx="9525000" cy="1588"/>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8" name="Content Placeholder 3">
            <a:extLst>
              <a:ext uri="{FF2B5EF4-FFF2-40B4-BE49-F238E27FC236}">
                <a16:creationId xmlns:a16="http://schemas.microsoft.com/office/drawing/2014/main" id="{6931FD95-7E50-7146-8BA2-6F22AB41A215}"/>
              </a:ext>
            </a:extLst>
          </p:cNvPr>
          <p:cNvSpPr>
            <a:spLocks noGrp="1"/>
          </p:cNvSpPr>
          <p:nvPr>
            <p:ph sz="half" idx="1"/>
          </p:nvPr>
        </p:nvSpPr>
        <p:spPr>
          <a:xfrm>
            <a:off x="123466" y="1830902"/>
            <a:ext cx="5619750" cy="4710279"/>
          </a:xfrm>
        </p:spPr>
        <p:txBody>
          <a:bodyPr>
            <a:normAutofit/>
          </a:bodyPr>
          <a:lstStyle/>
          <a:p>
            <a:r>
              <a:rPr lang="en-US" sz="2600" dirty="0"/>
              <a:t>Nationally representative sample of young adult cigarette smokers</a:t>
            </a:r>
          </a:p>
          <a:p>
            <a:pPr lvl="1"/>
            <a:r>
              <a:rPr lang="en-US" sz="2000" dirty="0"/>
              <a:t>Cigarette smokers, ever LCC users (n=270)</a:t>
            </a:r>
          </a:p>
          <a:p>
            <a:pPr lvl="1"/>
            <a:r>
              <a:rPr lang="en-US" sz="2000" dirty="0"/>
              <a:t>Cigarette smokers, non-LCC users (n=296)</a:t>
            </a:r>
          </a:p>
          <a:p>
            <a:pPr marL="85725" indent="0">
              <a:buNone/>
            </a:pPr>
            <a:endParaRPr lang="en-US" sz="1800" dirty="0"/>
          </a:p>
          <a:p>
            <a:r>
              <a:rPr lang="en-US" sz="2600" dirty="0"/>
              <a:t>Aged 18-34 years (mean=28 years)</a:t>
            </a:r>
          </a:p>
          <a:p>
            <a:pPr marL="85725" indent="0">
              <a:buNone/>
            </a:pPr>
            <a:endParaRPr lang="en-US" sz="1800" dirty="0"/>
          </a:p>
          <a:p>
            <a:r>
              <a:rPr lang="en-US" sz="2600" dirty="0"/>
              <a:t>Oversample for African-Americans and Hispanics</a:t>
            </a:r>
          </a:p>
          <a:p>
            <a:pPr lvl="1"/>
            <a:endParaRPr lang="en-US" dirty="0"/>
          </a:p>
        </p:txBody>
      </p:sp>
      <p:sp>
        <p:nvSpPr>
          <p:cNvPr id="9" name="Rounded Rectangle 9">
            <a:extLst>
              <a:ext uri="{FF2B5EF4-FFF2-40B4-BE49-F238E27FC236}">
                <a16:creationId xmlns:a16="http://schemas.microsoft.com/office/drawing/2014/main" id="{DE6E86E5-E4BA-E84A-A3F4-94D6F78B5F55}"/>
              </a:ext>
            </a:extLst>
          </p:cNvPr>
          <p:cNvSpPr/>
          <p:nvPr/>
        </p:nvSpPr>
        <p:spPr>
          <a:xfrm>
            <a:off x="6248400" y="1828800"/>
            <a:ext cx="2209800" cy="647759"/>
          </a:xfrm>
          <a:prstGeom prst="roundRect">
            <a:avLst/>
          </a:prstGeom>
          <a:solidFill>
            <a:schemeClr val="accent6"/>
          </a:solidFill>
        </p:spPr>
        <p:style>
          <a:lnRef idx="1">
            <a:schemeClr val="accent3"/>
          </a:lnRef>
          <a:fillRef idx="2">
            <a:schemeClr val="accent3"/>
          </a:fillRef>
          <a:effectRef idx="1">
            <a:schemeClr val="accent3"/>
          </a:effectRef>
          <a:fontRef idx="minor">
            <a:schemeClr val="dk1"/>
          </a:fontRef>
        </p:style>
        <p:txBody>
          <a:bodyPr rtlCol="0" anchor="ctr"/>
          <a:lstStyle/>
          <a:p>
            <a:pPr algn="ctr" defTabSz="685800"/>
            <a:r>
              <a:rPr lang="en-US" b="1" dirty="0">
                <a:solidFill>
                  <a:prstClr val="black"/>
                </a:solidFill>
                <a:latin typeface="Calibri"/>
              </a:rPr>
              <a:t>Screening/Pre-Experiment Survey </a:t>
            </a:r>
          </a:p>
        </p:txBody>
      </p:sp>
      <p:sp>
        <p:nvSpPr>
          <p:cNvPr id="10" name="Rounded Rectangle 10">
            <a:extLst>
              <a:ext uri="{FF2B5EF4-FFF2-40B4-BE49-F238E27FC236}">
                <a16:creationId xmlns:a16="http://schemas.microsoft.com/office/drawing/2014/main" id="{3943D3B7-DFCA-BC40-BBC0-F0E231398F46}"/>
              </a:ext>
            </a:extLst>
          </p:cNvPr>
          <p:cNvSpPr/>
          <p:nvPr/>
        </p:nvSpPr>
        <p:spPr>
          <a:xfrm>
            <a:off x="6248400" y="2927288"/>
            <a:ext cx="2209800" cy="647759"/>
          </a:xfrm>
          <a:prstGeom prst="roundRect">
            <a:avLst/>
          </a:prstGeom>
          <a:solidFill>
            <a:schemeClr val="accent6"/>
          </a:solidFill>
        </p:spPr>
        <p:style>
          <a:lnRef idx="1">
            <a:schemeClr val="accent3"/>
          </a:lnRef>
          <a:fillRef idx="2">
            <a:schemeClr val="accent3"/>
          </a:fillRef>
          <a:effectRef idx="1">
            <a:schemeClr val="accent3"/>
          </a:effectRef>
          <a:fontRef idx="minor">
            <a:schemeClr val="dk1"/>
          </a:fontRef>
        </p:style>
        <p:txBody>
          <a:bodyPr rtlCol="0" anchor="ctr"/>
          <a:lstStyle/>
          <a:p>
            <a:pPr algn="ctr" defTabSz="685800"/>
            <a:r>
              <a:rPr lang="en-US" b="1" dirty="0">
                <a:solidFill>
                  <a:prstClr val="black"/>
                </a:solidFill>
                <a:latin typeface="Calibri"/>
              </a:rPr>
              <a:t>566 young adult cigarette smokers</a:t>
            </a:r>
          </a:p>
        </p:txBody>
      </p:sp>
      <p:sp>
        <p:nvSpPr>
          <p:cNvPr id="11" name="Rounded Rectangle 11">
            <a:extLst>
              <a:ext uri="{FF2B5EF4-FFF2-40B4-BE49-F238E27FC236}">
                <a16:creationId xmlns:a16="http://schemas.microsoft.com/office/drawing/2014/main" id="{F4B05B01-8C6B-2C44-90FC-6F4658A613F2}"/>
              </a:ext>
            </a:extLst>
          </p:cNvPr>
          <p:cNvSpPr/>
          <p:nvPr/>
        </p:nvSpPr>
        <p:spPr>
          <a:xfrm>
            <a:off x="5486400" y="3924241"/>
            <a:ext cx="1676400" cy="647759"/>
          </a:xfrm>
          <a:prstGeom prst="roundRect">
            <a:avLst/>
          </a:prstGeom>
          <a:solidFill>
            <a:srgbClr val="FFC000"/>
          </a:solidFill>
        </p:spPr>
        <p:style>
          <a:lnRef idx="1">
            <a:schemeClr val="accent3"/>
          </a:lnRef>
          <a:fillRef idx="2">
            <a:schemeClr val="accent3"/>
          </a:fillRef>
          <a:effectRef idx="1">
            <a:schemeClr val="accent3"/>
          </a:effectRef>
          <a:fontRef idx="minor">
            <a:schemeClr val="dk1"/>
          </a:fontRef>
        </p:style>
        <p:txBody>
          <a:bodyPr rtlCol="0" anchor="ctr"/>
          <a:lstStyle/>
          <a:p>
            <a:pPr algn="ctr" defTabSz="685800"/>
            <a:r>
              <a:rPr lang="en-US" b="1" dirty="0">
                <a:solidFill>
                  <a:prstClr val="black"/>
                </a:solidFill>
                <a:latin typeface="Calibri"/>
              </a:rPr>
              <a:t>270 cigarette, ever LCC users</a:t>
            </a:r>
          </a:p>
        </p:txBody>
      </p:sp>
      <p:sp>
        <p:nvSpPr>
          <p:cNvPr id="12" name="Rounded Rectangle 12">
            <a:extLst>
              <a:ext uri="{FF2B5EF4-FFF2-40B4-BE49-F238E27FC236}">
                <a16:creationId xmlns:a16="http://schemas.microsoft.com/office/drawing/2014/main" id="{8A4507AC-1A2E-CA42-9C50-06659BF0C226}"/>
              </a:ext>
            </a:extLst>
          </p:cNvPr>
          <p:cNvSpPr/>
          <p:nvPr/>
        </p:nvSpPr>
        <p:spPr>
          <a:xfrm>
            <a:off x="7315200" y="3924241"/>
            <a:ext cx="1676400" cy="647759"/>
          </a:xfrm>
          <a:prstGeom prst="roundRect">
            <a:avLst/>
          </a:prstGeom>
          <a:solidFill>
            <a:srgbClr val="FFC000"/>
          </a:solidFill>
        </p:spPr>
        <p:style>
          <a:lnRef idx="1">
            <a:schemeClr val="accent3"/>
          </a:lnRef>
          <a:fillRef idx="2">
            <a:schemeClr val="accent3"/>
          </a:fillRef>
          <a:effectRef idx="1">
            <a:schemeClr val="accent3"/>
          </a:effectRef>
          <a:fontRef idx="minor">
            <a:schemeClr val="dk1"/>
          </a:fontRef>
        </p:style>
        <p:txBody>
          <a:bodyPr rtlCol="0" anchor="ctr"/>
          <a:lstStyle/>
          <a:p>
            <a:pPr algn="ctr" defTabSz="685800"/>
            <a:r>
              <a:rPr lang="en-US" b="1" dirty="0">
                <a:solidFill>
                  <a:prstClr val="black"/>
                </a:solidFill>
                <a:latin typeface="Calibri"/>
              </a:rPr>
              <a:t>296 cigarette, non-LCC users</a:t>
            </a:r>
          </a:p>
        </p:txBody>
      </p:sp>
      <p:cxnSp>
        <p:nvCxnSpPr>
          <p:cNvPr id="13" name="Straight Arrow Connector 12">
            <a:extLst>
              <a:ext uri="{FF2B5EF4-FFF2-40B4-BE49-F238E27FC236}">
                <a16:creationId xmlns:a16="http://schemas.microsoft.com/office/drawing/2014/main" id="{8E68884E-7766-A948-9E6F-A8DE500D3FB2}"/>
              </a:ext>
            </a:extLst>
          </p:cNvPr>
          <p:cNvCxnSpPr>
            <a:cxnSpLocks/>
            <a:stCxn id="9" idx="2"/>
            <a:endCxn id="10" idx="0"/>
          </p:cNvCxnSpPr>
          <p:nvPr/>
        </p:nvCxnSpPr>
        <p:spPr>
          <a:xfrm>
            <a:off x="7353300" y="2476559"/>
            <a:ext cx="0" cy="4507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80A2185-797D-974A-8CEA-1ADAC356B876}"/>
              </a:ext>
            </a:extLst>
          </p:cNvPr>
          <p:cNvCxnSpPr>
            <a:cxnSpLocks/>
          </p:cNvCxnSpPr>
          <p:nvPr/>
        </p:nvCxnSpPr>
        <p:spPr>
          <a:xfrm flipH="1">
            <a:off x="6934200" y="3624491"/>
            <a:ext cx="342900" cy="2617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D368172-E930-BD42-8AF2-484B356516AE}"/>
              </a:ext>
            </a:extLst>
          </p:cNvPr>
          <p:cNvCxnSpPr>
            <a:cxnSpLocks/>
          </p:cNvCxnSpPr>
          <p:nvPr/>
        </p:nvCxnSpPr>
        <p:spPr>
          <a:xfrm>
            <a:off x="7277100" y="3624491"/>
            <a:ext cx="342900" cy="2617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29">
            <a:extLst>
              <a:ext uri="{FF2B5EF4-FFF2-40B4-BE49-F238E27FC236}">
                <a16:creationId xmlns:a16="http://schemas.microsoft.com/office/drawing/2014/main" id="{B0B381ED-5FEF-444A-80F0-4AD7BC52830B}"/>
              </a:ext>
            </a:extLst>
          </p:cNvPr>
          <p:cNvSpPr/>
          <p:nvPr/>
        </p:nvSpPr>
        <p:spPr>
          <a:xfrm>
            <a:off x="5619750" y="5067241"/>
            <a:ext cx="3371850" cy="1006072"/>
          </a:xfrm>
          <a:prstGeom prst="roundRect">
            <a:avLst/>
          </a:prstGeom>
          <a:solidFill>
            <a:srgbClr val="00B0F0"/>
          </a:solidFill>
        </p:spPr>
        <p:style>
          <a:lnRef idx="1">
            <a:schemeClr val="accent3"/>
          </a:lnRef>
          <a:fillRef idx="2">
            <a:schemeClr val="accent3"/>
          </a:fillRef>
          <a:effectRef idx="1">
            <a:schemeClr val="accent3"/>
          </a:effectRef>
          <a:fontRef idx="minor">
            <a:schemeClr val="dk1"/>
          </a:fontRef>
        </p:style>
        <p:txBody>
          <a:bodyPr rtlCol="0" anchor="ctr"/>
          <a:lstStyle/>
          <a:p>
            <a:pPr algn="ctr" defTabSz="685800"/>
            <a:r>
              <a:rPr lang="en-US" b="1" dirty="0">
                <a:solidFill>
                  <a:prstClr val="black"/>
                </a:solidFill>
                <a:latin typeface="Calibri"/>
              </a:rPr>
              <a:t>Discrete Choice Experiment</a:t>
            </a:r>
          </a:p>
        </p:txBody>
      </p:sp>
      <p:cxnSp>
        <p:nvCxnSpPr>
          <p:cNvPr id="17" name="Straight Arrow Connector 16">
            <a:extLst>
              <a:ext uri="{FF2B5EF4-FFF2-40B4-BE49-F238E27FC236}">
                <a16:creationId xmlns:a16="http://schemas.microsoft.com/office/drawing/2014/main" id="{39009A77-0982-1D4E-BF6F-B1DC4C139851}"/>
              </a:ext>
            </a:extLst>
          </p:cNvPr>
          <p:cNvCxnSpPr>
            <a:cxnSpLocks/>
          </p:cNvCxnSpPr>
          <p:nvPr/>
        </p:nvCxnSpPr>
        <p:spPr>
          <a:xfrm>
            <a:off x="6419850" y="4648200"/>
            <a:ext cx="0" cy="3922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BD89514-81EE-414B-9D48-B568285CEF1E}"/>
              </a:ext>
            </a:extLst>
          </p:cNvPr>
          <p:cNvCxnSpPr>
            <a:cxnSpLocks/>
          </p:cNvCxnSpPr>
          <p:nvPr/>
        </p:nvCxnSpPr>
        <p:spPr>
          <a:xfrm>
            <a:off x="8248650" y="4648200"/>
            <a:ext cx="0" cy="3922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187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PT Templates4.jpg"/>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0" y="457200"/>
            <a:ext cx="9144000" cy="6858000"/>
          </a:xfrm>
          <a:prstGeom prst="rect">
            <a:avLst/>
          </a:prstGeom>
        </p:spPr>
      </p:pic>
      <p:sp>
        <p:nvSpPr>
          <p:cNvPr id="2" name="Title 1"/>
          <p:cNvSpPr>
            <a:spLocks noGrp="1"/>
          </p:cNvSpPr>
          <p:nvPr>
            <p:ph type="title"/>
          </p:nvPr>
        </p:nvSpPr>
        <p:spPr>
          <a:xfrm>
            <a:off x="457200" y="152400"/>
            <a:ext cx="8229600" cy="762000"/>
          </a:xfrm>
        </p:spPr>
        <p:txBody>
          <a:bodyPr>
            <a:normAutofit/>
          </a:bodyPr>
          <a:lstStyle/>
          <a:p>
            <a:r>
              <a:rPr lang="en-US" b="1" dirty="0">
                <a:solidFill>
                  <a:schemeClr val="accent6">
                    <a:lumMod val="75000"/>
                  </a:schemeClr>
                </a:solidFill>
                <a:latin typeface="Arial"/>
                <a:cs typeface="Arial"/>
              </a:rPr>
              <a:t>DCE Attribute &amp; Levels</a:t>
            </a:r>
          </a:p>
        </p:txBody>
      </p:sp>
      <p:graphicFrame>
        <p:nvGraphicFramePr>
          <p:cNvPr id="4" name="Content Placeholder 3">
            <a:extLst>
              <a:ext uri="{FF2B5EF4-FFF2-40B4-BE49-F238E27FC236}">
                <a16:creationId xmlns:a16="http://schemas.microsoft.com/office/drawing/2014/main" id="{A5C37E95-3BF0-734A-96C5-030A0A828158}"/>
              </a:ext>
            </a:extLst>
          </p:cNvPr>
          <p:cNvGraphicFramePr>
            <a:graphicFrameLocks noGrp="1"/>
          </p:cNvGraphicFramePr>
          <p:nvPr>
            <p:ph idx="1"/>
            <p:extLst>
              <p:ext uri="{D42A27DB-BD31-4B8C-83A1-F6EECF244321}">
                <p14:modId xmlns:p14="http://schemas.microsoft.com/office/powerpoint/2010/main" val="4088121200"/>
              </p:ext>
            </p:extLst>
          </p:nvPr>
        </p:nvGraphicFramePr>
        <p:xfrm>
          <a:off x="609600" y="1066800"/>
          <a:ext cx="7924800" cy="5730240"/>
        </p:xfrm>
        <a:graphic>
          <a:graphicData uri="http://schemas.openxmlformats.org/drawingml/2006/table">
            <a:tbl>
              <a:tblPr firstRow="1" bandRow="1">
                <a:tableStyleId>{5C22544A-7EE6-4342-B048-85BDC9FD1C3A}</a:tableStyleId>
              </a:tblPr>
              <a:tblGrid>
                <a:gridCol w="3527223">
                  <a:extLst>
                    <a:ext uri="{9D8B030D-6E8A-4147-A177-3AD203B41FA5}">
                      <a16:colId xmlns:a16="http://schemas.microsoft.com/office/drawing/2014/main" val="1585529676"/>
                    </a:ext>
                  </a:extLst>
                </a:gridCol>
                <a:gridCol w="4397577">
                  <a:extLst>
                    <a:ext uri="{9D8B030D-6E8A-4147-A177-3AD203B41FA5}">
                      <a16:colId xmlns:a16="http://schemas.microsoft.com/office/drawing/2014/main" val="1583439676"/>
                    </a:ext>
                  </a:extLst>
                </a:gridCol>
              </a:tblGrid>
              <a:tr h="370840">
                <a:tc>
                  <a:txBody>
                    <a:bodyPr/>
                    <a:lstStyle/>
                    <a:p>
                      <a:pPr algn="ctr"/>
                      <a:r>
                        <a:rPr lang="en-US" sz="2000" dirty="0"/>
                        <a:t>Package-Related Attribute</a:t>
                      </a:r>
                    </a:p>
                  </a:txBody>
                  <a:tcPr/>
                </a:tc>
                <a:tc>
                  <a:txBody>
                    <a:bodyPr/>
                    <a:lstStyle/>
                    <a:p>
                      <a:pPr algn="ctr"/>
                      <a:r>
                        <a:rPr lang="en-US" sz="2000" dirty="0"/>
                        <a:t>Attribute </a:t>
                      </a:r>
                    </a:p>
                    <a:p>
                      <a:pPr algn="ctr"/>
                      <a:r>
                        <a:rPr lang="en-US" sz="2000" dirty="0"/>
                        <a:t>Levels</a:t>
                      </a:r>
                    </a:p>
                  </a:txBody>
                  <a:tcPr/>
                </a:tc>
                <a:extLst>
                  <a:ext uri="{0D108BD9-81ED-4DB2-BD59-A6C34878D82A}">
                    <a16:rowId xmlns:a16="http://schemas.microsoft.com/office/drawing/2014/main" val="2802869467"/>
                  </a:ext>
                </a:extLst>
              </a:tr>
              <a:tr h="370840">
                <a:tc>
                  <a:txBody>
                    <a:bodyPr/>
                    <a:lstStyle/>
                    <a:p>
                      <a:pPr algn="ctr"/>
                      <a:r>
                        <a:rPr lang="en-US" sz="2000" dirty="0"/>
                        <a:t>Flavors</a:t>
                      </a:r>
                    </a:p>
                  </a:txBody>
                  <a:tcPr/>
                </a:tc>
                <a:tc>
                  <a:txBody>
                    <a:bodyPr/>
                    <a:lstStyle/>
                    <a:p>
                      <a:pPr algn="ctr"/>
                      <a:r>
                        <a:rPr lang="en-US" sz="2000" dirty="0"/>
                        <a:t>Tobacco/regular</a:t>
                      </a:r>
                    </a:p>
                    <a:p>
                      <a:pPr algn="ctr"/>
                      <a:r>
                        <a:rPr lang="en-US" sz="2000" dirty="0"/>
                        <a:t>Menthol</a:t>
                      </a:r>
                    </a:p>
                    <a:p>
                      <a:pPr algn="ctr"/>
                      <a:r>
                        <a:rPr lang="en-US" sz="2000" dirty="0"/>
                        <a:t>Grape</a:t>
                      </a:r>
                    </a:p>
                    <a:p>
                      <a:pPr algn="ctr"/>
                      <a:r>
                        <a:rPr lang="en-US" sz="2000" dirty="0"/>
                        <a:t>Alcohol</a:t>
                      </a:r>
                    </a:p>
                  </a:txBody>
                  <a:tcPr/>
                </a:tc>
                <a:extLst>
                  <a:ext uri="{0D108BD9-81ED-4DB2-BD59-A6C34878D82A}">
                    <a16:rowId xmlns:a16="http://schemas.microsoft.com/office/drawing/2014/main" val="174640477"/>
                  </a:ext>
                </a:extLst>
              </a:tr>
              <a:tr h="370840">
                <a:tc>
                  <a:txBody>
                    <a:bodyPr/>
                    <a:lstStyle/>
                    <a:p>
                      <a:pPr algn="ctr"/>
                      <a:r>
                        <a:rPr lang="en-US" sz="2000" dirty="0"/>
                        <a:t>Flavor depiction</a:t>
                      </a:r>
                    </a:p>
                  </a:txBody>
                  <a:tcPr/>
                </a:tc>
                <a:tc>
                  <a:txBody>
                    <a:bodyPr/>
                    <a:lstStyle/>
                    <a:p>
                      <a:pPr algn="ctr"/>
                      <a:r>
                        <a:rPr lang="en-US" sz="2000" dirty="0"/>
                        <a:t>Text only</a:t>
                      </a:r>
                    </a:p>
                    <a:p>
                      <a:pPr algn="ctr"/>
                      <a:r>
                        <a:rPr lang="en-US" sz="2000" dirty="0"/>
                        <a:t>Color only</a:t>
                      </a:r>
                    </a:p>
                    <a:p>
                      <a:pPr algn="ctr"/>
                      <a:r>
                        <a:rPr lang="en-US" sz="2000" dirty="0"/>
                        <a:t>Color and Text</a:t>
                      </a:r>
                    </a:p>
                  </a:txBody>
                  <a:tcPr/>
                </a:tc>
                <a:extLst>
                  <a:ext uri="{0D108BD9-81ED-4DB2-BD59-A6C34878D82A}">
                    <a16:rowId xmlns:a16="http://schemas.microsoft.com/office/drawing/2014/main" val="1338447649"/>
                  </a:ext>
                </a:extLst>
              </a:tr>
              <a:tr h="370840">
                <a:tc>
                  <a:txBody>
                    <a:bodyPr/>
                    <a:lstStyle/>
                    <a:p>
                      <a:pPr algn="ctr"/>
                      <a:r>
                        <a:rPr lang="en-US" sz="2000" dirty="0"/>
                        <a:t>Text descriptors</a:t>
                      </a:r>
                    </a:p>
                  </a:txBody>
                  <a:tcPr/>
                </a:tc>
                <a:tc>
                  <a:txBody>
                    <a:bodyPr/>
                    <a:lstStyle/>
                    <a:p>
                      <a:pPr algn="ctr"/>
                      <a:r>
                        <a:rPr lang="en-US" sz="2000" dirty="0"/>
                        <a:t>Satisfying</a:t>
                      </a:r>
                    </a:p>
                    <a:p>
                      <a:pPr algn="ctr"/>
                      <a:r>
                        <a:rPr lang="en-US" sz="2000" dirty="0"/>
                        <a:t>Smooth</a:t>
                      </a:r>
                    </a:p>
                    <a:p>
                      <a:pPr algn="ctr"/>
                      <a:r>
                        <a:rPr lang="en-US" sz="2000" dirty="0"/>
                        <a:t>Sweet</a:t>
                      </a:r>
                    </a:p>
                  </a:txBody>
                  <a:tcPr/>
                </a:tc>
                <a:extLst>
                  <a:ext uri="{0D108BD9-81ED-4DB2-BD59-A6C34878D82A}">
                    <a16:rowId xmlns:a16="http://schemas.microsoft.com/office/drawing/2014/main" val="215704350"/>
                  </a:ext>
                </a:extLst>
              </a:tr>
              <a:tr h="370840">
                <a:tc>
                  <a:txBody>
                    <a:bodyPr/>
                    <a:lstStyle/>
                    <a:p>
                      <a:pPr algn="ctr"/>
                      <a:r>
                        <a:rPr lang="en-US" sz="2000" dirty="0"/>
                        <a:t>Pack size</a:t>
                      </a:r>
                    </a:p>
                  </a:txBody>
                  <a:tcPr/>
                </a:tc>
                <a:tc>
                  <a:txBody>
                    <a:bodyPr/>
                    <a:lstStyle/>
                    <a:p>
                      <a:pPr algn="ctr"/>
                      <a:r>
                        <a:rPr lang="en-US" sz="2000" dirty="0"/>
                        <a:t>Single</a:t>
                      </a:r>
                    </a:p>
                    <a:p>
                      <a:pPr algn="ctr"/>
                      <a:r>
                        <a:rPr lang="en-US" sz="2000" dirty="0"/>
                        <a:t>2 per pack</a:t>
                      </a:r>
                    </a:p>
                    <a:p>
                      <a:pPr algn="ctr"/>
                      <a:r>
                        <a:rPr lang="en-US" sz="2000" dirty="0"/>
                        <a:t>3 per pack</a:t>
                      </a:r>
                    </a:p>
                    <a:p>
                      <a:pPr algn="ctr"/>
                      <a:r>
                        <a:rPr lang="en-US" sz="2000" dirty="0"/>
                        <a:t>4 per pack</a:t>
                      </a:r>
                    </a:p>
                  </a:txBody>
                  <a:tcPr/>
                </a:tc>
                <a:extLst>
                  <a:ext uri="{0D108BD9-81ED-4DB2-BD59-A6C34878D82A}">
                    <a16:rowId xmlns:a16="http://schemas.microsoft.com/office/drawing/2014/main" val="2610327045"/>
                  </a:ext>
                </a:extLst>
              </a:tr>
              <a:tr h="370840">
                <a:tc>
                  <a:txBody>
                    <a:bodyPr/>
                    <a:lstStyle/>
                    <a:p>
                      <a:pPr algn="ctr"/>
                      <a:r>
                        <a:rPr lang="en-US" sz="2000" dirty="0"/>
                        <a:t>Price per stick</a:t>
                      </a:r>
                    </a:p>
                  </a:txBody>
                  <a:tcPr/>
                </a:tc>
                <a:tc>
                  <a:txBody>
                    <a:bodyPr/>
                    <a:lstStyle/>
                    <a:p>
                      <a:pPr algn="ctr"/>
                      <a:r>
                        <a:rPr lang="en-US" sz="2000" dirty="0"/>
                        <a:t>$0.50, $1.00, $1.50</a:t>
                      </a:r>
                    </a:p>
                  </a:txBody>
                  <a:tcPr/>
                </a:tc>
                <a:extLst>
                  <a:ext uri="{0D108BD9-81ED-4DB2-BD59-A6C34878D82A}">
                    <a16:rowId xmlns:a16="http://schemas.microsoft.com/office/drawing/2014/main" val="3571235872"/>
                  </a:ext>
                </a:extLst>
              </a:tr>
            </a:tbl>
          </a:graphicData>
        </a:graphic>
      </p:graphicFrame>
      <p:cxnSp>
        <p:nvCxnSpPr>
          <p:cNvPr id="7" name="Straight Connector 6"/>
          <p:cNvCxnSpPr/>
          <p:nvPr/>
        </p:nvCxnSpPr>
        <p:spPr>
          <a:xfrm>
            <a:off x="-228600" y="914400"/>
            <a:ext cx="9525000" cy="1588"/>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6593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PT Templates4.jpg"/>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0" y="322847"/>
            <a:ext cx="9144000" cy="6858000"/>
          </a:xfrm>
          <a:prstGeom prst="rect">
            <a:avLst/>
          </a:prstGeom>
        </p:spPr>
      </p:pic>
      <p:sp>
        <p:nvSpPr>
          <p:cNvPr id="2" name="Title 1"/>
          <p:cNvSpPr>
            <a:spLocks noGrp="1"/>
          </p:cNvSpPr>
          <p:nvPr>
            <p:ph type="title"/>
          </p:nvPr>
        </p:nvSpPr>
        <p:spPr>
          <a:xfrm>
            <a:off x="457200" y="-76200"/>
            <a:ext cx="8229600" cy="1143000"/>
          </a:xfrm>
        </p:spPr>
        <p:txBody>
          <a:bodyPr>
            <a:noAutofit/>
          </a:bodyPr>
          <a:lstStyle/>
          <a:p>
            <a:r>
              <a:rPr lang="en-US" sz="3600" b="1" dirty="0">
                <a:solidFill>
                  <a:schemeClr val="accent6">
                    <a:lumMod val="75000"/>
                  </a:schemeClr>
                </a:solidFill>
                <a:latin typeface="Arial"/>
                <a:cs typeface="Arial"/>
              </a:rPr>
              <a:t>Participant Demographics (N=566)</a:t>
            </a:r>
          </a:p>
        </p:txBody>
      </p:sp>
      <p:graphicFrame>
        <p:nvGraphicFramePr>
          <p:cNvPr id="4" name="Content Placeholder 3">
            <a:extLst>
              <a:ext uri="{FF2B5EF4-FFF2-40B4-BE49-F238E27FC236}">
                <a16:creationId xmlns:a16="http://schemas.microsoft.com/office/drawing/2014/main" id="{E86EC845-2DFE-8245-A729-CDE46860EE0B}"/>
              </a:ext>
            </a:extLst>
          </p:cNvPr>
          <p:cNvGraphicFramePr>
            <a:graphicFrameLocks noGrp="1"/>
          </p:cNvGraphicFramePr>
          <p:nvPr>
            <p:ph idx="1"/>
            <p:extLst>
              <p:ext uri="{D42A27DB-BD31-4B8C-83A1-F6EECF244321}">
                <p14:modId xmlns:p14="http://schemas.microsoft.com/office/powerpoint/2010/main" val="1472381202"/>
              </p:ext>
            </p:extLst>
          </p:nvPr>
        </p:nvGraphicFramePr>
        <p:xfrm>
          <a:off x="609600" y="1056132"/>
          <a:ext cx="8229600" cy="5725668"/>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1216062096"/>
                    </a:ext>
                  </a:extLst>
                </a:gridCol>
                <a:gridCol w="2743200">
                  <a:extLst>
                    <a:ext uri="{9D8B030D-6E8A-4147-A177-3AD203B41FA5}">
                      <a16:colId xmlns:a16="http://schemas.microsoft.com/office/drawing/2014/main" val="2720799316"/>
                    </a:ext>
                  </a:extLst>
                </a:gridCol>
                <a:gridCol w="2743200">
                  <a:extLst>
                    <a:ext uri="{9D8B030D-6E8A-4147-A177-3AD203B41FA5}">
                      <a16:colId xmlns:a16="http://schemas.microsoft.com/office/drawing/2014/main" val="2357229444"/>
                    </a:ext>
                  </a:extLst>
                </a:gridCol>
              </a:tblGrid>
              <a:tr h="370840">
                <a:tc>
                  <a:txBody>
                    <a:bodyPr/>
                    <a:lstStyle/>
                    <a:p>
                      <a:pPr marL="0" marR="0">
                        <a:lnSpc>
                          <a:spcPct val="107000"/>
                        </a:lnSpc>
                        <a:spcBef>
                          <a:spcPts val="0"/>
                        </a:spcBef>
                        <a:spcAft>
                          <a:spcPts val="0"/>
                        </a:spcAft>
                      </a:pPr>
                      <a:r>
                        <a:rPr lang="en-US" sz="2000" dirty="0">
                          <a:solidFill>
                            <a:schemeClr val="bg1"/>
                          </a:solidFill>
                          <a:effectLst/>
                          <a:latin typeface="+mn-lt"/>
                          <a:ea typeface="Times New Roman" panose="02020603050405020304" pitchFamily="18" charset="0"/>
                          <a:cs typeface="Arial" panose="020B0604020202020204" pitchFamily="34" charset="0"/>
                        </a:rPr>
                        <a:t>Variables</a:t>
                      </a:r>
                      <a:endParaRPr lang="en-US" sz="2000" dirty="0">
                        <a:solidFill>
                          <a:schemeClr val="bg1"/>
                        </a:solidFill>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2000" dirty="0">
                          <a:solidFill>
                            <a:schemeClr val="bg1"/>
                          </a:solidFill>
                          <a:effectLst/>
                          <a:latin typeface="+mn-lt"/>
                          <a:ea typeface="Times New Roman" panose="02020603050405020304" pitchFamily="18" charset="0"/>
                          <a:cs typeface="Arial" panose="020B0604020202020204" pitchFamily="34" charset="0"/>
                        </a:rPr>
                        <a:t>Mean, %</a:t>
                      </a:r>
                      <a:endParaRPr lang="en-US" sz="2000" dirty="0">
                        <a:solidFill>
                          <a:schemeClr val="bg1"/>
                        </a:solidFill>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2000" dirty="0">
                          <a:solidFill>
                            <a:schemeClr val="bg1"/>
                          </a:solidFill>
                          <a:effectLst/>
                          <a:latin typeface="+mn-lt"/>
                          <a:ea typeface="Times New Roman" panose="02020603050405020304" pitchFamily="18" charset="0"/>
                          <a:cs typeface="Arial" panose="020B0604020202020204" pitchFamily="34" charset="0"/>
                        </a:rPr>
                        <a:t>Std. Dev.</a:t>
                      </a:r>
                      <a:endParaRPr lang="en-US" sz="2000" dirty="0">
                        <a:solidFill>
                          <a:schemeClr val="bg1"/>
                        </a:solidFill>
                        <a:effectLst/>
                        <a:latin typeface="+mn-lt"/>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889642310"/>
                  </a:ext>
                </a:extLst>
              </a:tr>
              <a:tr h="370840">
                <a:tc>
                  <a:txBody>
                    <a:bodyPr/>
                    <a:lstStyle/>
                    <a:p>
                      <a:pPr marL="0" marR="0">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Demographics</a:t>
                      </a:r>
                      <a:endParaRPr lang="en-US" sz="200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a:lnSpc>
                          <a:spcPct val="107000"/>
                        </a:lnSpc>
                      </a:pPr>
                      <a:endParaRPr lang="en-US" sz="2000">
                        <a:effectLst/>
                        <a:latin typeface="+mn-lt"/>
                        <a:cs typeface="Arial" panose="020B0604020202020204" pitchFamily="34" charset="0"/>
                      </a:endParaRPr>
                    </a:p>
                  </a:txBody>
                  <a:tcPr marL="68580" marR="68580" marT="0" marB="0" anchor="b"/>
                </a:tc>
                <a:tc>
                  <a:txBody>
                    <a:bodyPr/>
                    <a:lstStyle/>
                    <a:p>
                      <a:pPr>
                        <a:lnSpc>
                          <a:spcPct val="107000"/>
                        </a:lnSpc>
                      </a:pPr>
                      <a:endParaRPr lang="en-US" sz="2000">
                        <a:effectLst/>
                        <a:latin typeface="+mn-lt"/>
                        <a:cs typeface="Arial" panose="020B0604020202020204" pitchFamily="34" charset="0"/>
                      </a:endParaRPr>
                    </a:p>
                  </a:txBody>
                  <a:tcPr marL="68580" marR="68580" marT="0" marB="0" anchor="b"/>
                </a:tc>
                <a:extLst>
                  <a:ext uri="{0D108BD9-81ED-4DB2-BD59-A6C34878D82A}">
                    <a16:rowId xmlns:a16="http://schemas.microsoft.com/office/drawing/2014/main" val="1411869704"/>
                  </a:ext>
                </a:extLst>
              </a:tr>
              <a:tr h="370840">
                <a:tc>
                  <a:txBody>
                    <a:bodyPr/>
                    <a:lstStyle/>
                    <a:p>
                      <a:pPr marL="0" marR="0" indent="152400">
                        <a:lnSpc>
                          <a:spcPct val="107000"/>
                        </a:lnSpc>
                        <a:spcBef>
                          <a:spcPts val="0"/>
                        </a:spcBef>
                        <a:spcAft>
                          <a:spcPts val="0"/>
                        </a:spcAft>
                      </a:pPr>
                      <a:r>
                        <a:rPr lang="en-US" sz="2000" dirty="0">
                          <a:solidFill>
                            <a:srgbClr val="000000"/>
                          </a:solidFill>
                          <a:effectLst/>
                          <a:latin typeface="+mn-lt"/>
                          <a:ea typeface="Times New Roman" panose="02020603050405020304" pitchFamily="18" charset="0"/>
                          <a:cs typeface="Arial" panose="020B0604020202020204" pitchFamily="34" charset="0"/>
                        </a:rPr>
                        <a:t>Age (18-34)</a:t>
                      </a:r>
                      <a:endParaRPr lang="en-US" sz="2000" dirty="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27.94</a:t>
                      </a:r>
                      <a:endParaRPr lang="en-US" sz="200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4.08</a:t>
                      </a:r>
                      <a:endParaRPr lang="en-US" sz="2000">
                        <a:effectLst/>
                        <a:latin typeface="+mn-lt"/>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835725429"/>
                  </a:ext>
                </a:extLst>
              </a:tr>
              <a:tr h="370840">
                <a:tc>
                  <a:txBody>
                    <a:bodyPr/>
                    <a:lstStyle/>
                    <a:p>
                      <a:pPr marL="0" marR="0" indent="152400">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Female </a:t>
                      </a:r>
                      <a:endParaRPr lang="en-US" sz="200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63%</a:t>
                      </a:r>
                      <a:endParaRPr lang="en-US" sz="200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0.48</a:t>
                      </a:r>
                      <a:endParaRPr lang="en-US" sz="2000">
                        <a:effectLst/>
                        <a:latin typeface="+mn-lt"/>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774318586"/>
                  </a:ext>
                </a:extLst>
              </a:tr>
              <a:tr h="370840">
                <a:tc>
                  <a:txBody>
                    <a:bodyPr/>
                    <a:lstStyle/>
                    <a:p>
                      <a:pPr marL="0" marR="0" indent="152400">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Hispanic </a:t>
                      </a:r>
                      <a:endParaRPr lang="en-US" sz="200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19%</a:t>
                      </a:r>
                      <a:endParaRPr lang="en-US" sz="200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0.39</a:t>
                      </a:r>
                      <a:endParaRPr lang="en-US" sz="2000">
                        <a:effectLst/>
                        <a:latin typeface="+mn-lt"/>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523825643"/>
                  </a:ext>
                </a:extLst>
              </a:tr>
              <a:tr h="370840">
                <a:tc>
                  <a:txBody>
                    <a:bodyPr/>
                    <a:lstStyle/>
                    <a:p>
                      <a:pPr marL="0" marR="0" indent="152400">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White</a:t>
                      </a:r>
                      <a:endParaRPr lang="en-US" sz="200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71%</a:t>
                      </a:r>
                      <a:endParaRPr lang="en-US" sz="200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0.45</a:t>
                      </a:r>
                      <a:endParaRPr lang="en-US" sz="2000">
                        <a:effectLst/>
                        <a:latin typeface="+mn-lt"/>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636745703"/>
                  </a:ext>
                </a:extLst>
              </a:tr>
              <a:tr h="370840">
                <a:tc>
                  <a:txBody>
                    <a:bodyPr/>
                    <a:lstStyle/>
                    <a:p>
                      <a:pPr marL="0" marR="0" indent="152400">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Black</a:t>
                      </a:r>
                      <a:endParaRPr lang="en-US" sz="200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15%</a:t>
                      </a:r>
                      <a:endParaRPr lang="en-US" sz="200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0.36</a:t>
                      </a:r>
                      <a:endParaRPr lang="en-US" sz="2000">
                        <a:effectLst/>
                        <a:latin typeface="+mn-lt"/>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545500098"/>
                  </a:ext>
                </a:extLst>
              </a:tr>
              <a:tr h="370840">
                <a:tc>
                  <a:txBody>
                    <a:bodyPr/>
                    <a:lstStyle/>
                    <a:p>
                      <a:pPr marL="0" marR="0" indent="152400">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Other races </a:t>
                      </a:r>
                      <a:endParaRPr lang="en-US" sz="200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 </a:t>
                      </a:r>
                      <a:endParaRPr lang="en-US" sz="200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 </a:t>
                      </a:r>
                      <a:endParaRPr lang="en-US" sz="2000">
                        <a:effectLst/>
                        <a:latin typeface="+mn-lt"/>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555293239"/>
                  </a:ext>
                </a:extLst>
              </a:tr>
              <a:tr h="370840">
                <a:tc>
                  <a:txBody>
                    <a:bodyPr/>
                    <a:lstStyle/>
                    <a:p>
                      <a:pPr marL="0" marR="0" indent="152400">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Income: Low &lt; $25,000</a:t>
                      </a:r>
                      <a:endParaRPr lang="en-US" sz="200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35%</a:t>
                      </a:r>
                      <a:endParaRPr lang="en-US" sz="200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0.48</a:t>
                      </a:r>
                      <a:endParaRPr lang="en-US" sz="2000">
                        <a:effectLst/>
                        <a:latin typeface="+mn-lt"/>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829406761"/>
                  </a:ext>
                </a:extLst>
              </a:tr>
              <a:tr h="370840">
                <a:tc>
                  <a:txBody>
                    <a:bodyPr/>
                    <a:lstStyle/>
                    <a:p>
                      <a:pPr marL="0" marR="0" indent="152400">
                        <a:lnSpc>
                          <a:spcPct val="107000"/>
                        </a:lnSpc>
                        <a:spcBef>
                          <a:spcPts val="0"/>
                        </a:spcBef>
                        <a:spcAft>
                          <a:spcPts val="0"/>
                        </a:spcAft>
                      </a:pPr>
                      <a:r>
                        <a:rPr lang="en-US" sz="2000" dirty="0">
                          <a:solidFill>
                            <a:srgbClr val="000000"/>
                          </a:solidFill>
                          <a:effectLst/>
                          <a:latin typeface="+mn-lt"/>
                          <a:ea typeface="Times New Roman" panose="02020603050405020304" pitchFamily="18" charset="0"/>
                          <a:cs typeface="Arial" panose="020B0604020202020204" pitchFamily="34" charset="0"/>
                        </a:rPr>
                        <a:t>Income: Middle $25,000-$49,999</a:t>
                      </a:r>
                      <a:endParaRPr lang="en-US" sz="2000" dirty="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30%</a:t>
                      </a:r>
                      <a:endParaRPr lang="en-US" sz="200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0.46</a:t>
                      </a:r>
                      <a:endParaRPr lang="en-US" sz="2000">
                        <a:effectLst/>
                        <a:latin typeface="+mn-lt"/>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54342824"/>
                  </a:ext>
                </a:extLst>
              </a:tr>
              <a:tr h="370840">
                <a:tc>
                  <a:txBody>
                    <a:bodyPr/>
                    <a:lstStyle/>
                    <a:p>
                      <a:pPr marL="0" marR="0" indent="152400">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Income: High $50,000 or more </a:t>
                      </a:r>
                      <a:endParaRPr lang="en-US" sz="200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35%</a:t>
                      </a:r>
                      <a:endParaRPr lang="en-US" sz="200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0.48</a:t>
                      </a:r>
                      <a:endParaRPr lang="en-US" sz="2000">
                        <a:effectLst/>
                        <a:latin typeface="+mn-lt"/>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907584522"/>
                  </a:ext>
                </a:extLst>
              </a:tr>
              <a:tr h="370840">
                <a:tc>
                  <a:txBody>
                    <a:bodyPr/>
                    <a:lstStyle/>
                    <a:p>
                      <a:pPr marL="0" marR="0">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Tobacco use </a:t>
                      </a:r>
                      <a:endParaRPr lang="en-US" sz="200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a:lnSpc>
                          <a:spcPct val="107000"/>
                        </a:lnSpc>
                      </a:pPr>
                      <a:endParaRPr lang="en-US" sz="2000">
                        <a:effectLst/>
                        <a:latin typeface="+mn-lt"/>
                        <a:cs typeface="Arial" panose="020B0604020202020204" pitchFamily="34" charset="0"/>
                      </a:endParaRPr>
                    </a:p>
                  </a:txBody>
                  <a:tcPr marL="68580" marR="68580" marT="0" marB="0" anchor="b"/>
                </a:tc>
                <a:tc>
                  <a:txBody>
                    <a:bodyPr/>
                    <a:lstStyle/>
                    <a:p>
                      <a:pPr>
                        <a:lnSpc>
                          <a:spcPct val="107000"/>
                        </a:lnSpc>
                      </a:pPr>
                      <a:endParaRPr lang="en-US" sz="2000">
                        <a:effectLst/>
                        <a:latin typeface="+mn-lt"/>
                        <a:cs typeface="Arial" panose="020B0604020202020204" pitchFamily="34" charset="0"/>
                      </a:endParaRPr>
                    </a:p>
                  </a:txBody>
                  <a:tcPr marL="68580" marR="68580" marT="0" marB="0" anchor="b"/>
                </a:tc>
                <a:extLst>
                  <a:ext uri="{0D108BD9-81ED-4DB2-BD59-A6C34878D82A}">
                    <a16:rowId xmlns:a16="http://schemas.microsoft.com/office/drawing/2014/main" val="377447868"/>
                  </a:ext>
                </a:extLst>
              </a:tr>
              <a:tr h="370840">
                <a:tc>
                  <a:txBody>
                    <a:bodyPr/>
                    <a:lstStyle/>
                    <a:p>
                      <a:pPr marL="0" marR="0" indent="152400">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Ever used LCC</a:t>
                      </a:r>
                      <a:endParaRPr lang="en-US" sz="200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75%</a:t>
                      </a:r>
                      <a:endParaRPr lang="en-US" sz="200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0.43</a:t>
                      </a:r>
                      <a:endParaRPr lang="en-US" sz="2000">
                        <a:effectLst/>
                        <a:latin typeface="+mn-lt"/>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652578131"/>
                  </a:ext>
                </a:extLst>
              </a:tr>
              <a:tr h="370840">
                <a:tc>
                  <a:txBody>
                    <a:bodyPr/>
                    <a:lstStyle/>
                    <a:p>
                      <a:pPr marL="0" marR="0" indent="152400">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Current use of LCC</a:t>
                      </a:r>
                      <a:endParaRPr lang="en-US" sz="200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53%</a:t>
                      </a:r>
                      <a:endParaRPr lang="en-US" sz="200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gn="ctr">
                        <a:lnSpc>
                          <a:spcPct val="107000"/>
                        </a:lnSpc>
                        <a:spcBef>
                          <a:spcPts val="0"/>
                        </a:spcBef>
                        <a:spcAft>
                          <a:spcPts val="0"/>
                        </a:spcAft>
                      </a:pPr>
                      <a:r>
                        <a:rPr lang="en-US" sz="2000" dirty="0">
                          <a:solidFill>
                            <a:srgbClr val="000000"/>
                          </a:solidFill>
                          <a:effectLst/>
                          <a:latin typeface="+mn-lt"/>
                          <a:ea typeface="Times New Roman" panose="02020603050405020304" pitchFamily="18" charset="0"/>
                          <a:cs typeface="Arial" panose="020B0604020202020204" pitchFamily="34" charset="0"/>
                        </a:rPr>
                        <a:t>0.50</a:t>
                      </a:r>
                      <a:endParaRPr lang="en-US" sz="2000" dirty="0">
                        <a:effectLst/>
                        <a:latin typeface="+mn-lt"/>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4005365011"/>
                  </a:ext>
                </a:extLst>
              </a:tr>
            </a:tbl>
          </a:graphicData>
        </a:graphic>
      </p:graphicFrame>
      <p:cxnSp>
        <p:nvCxnSpPr>
          <p:cNvPr id="7" name="Straight Connector 6"/>
          <p:cNvCxnSpPr/>
          <p:nvPr/>
        </p:nvCxnSpPr>
        <p:spPr>
          <a:xfrm>
            <a:off x="-228600" y="866774"/>
            <a:ext cx="9525000" cy="1588"/>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8843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PT Templates4.jpg"/>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0" y="380119"/>
            <a:ext cx="9144000" cy="6858000"/>
          </a:xfrm>
          <a:prstGeom prst="rect">
            <a:avLst/>
          </a:prstGeom>
        </p:spPr>
      </p:pic>
      <p:sp>
        <p:nvSpPr>
          <p:cNvPr id="2" name="Title 1"/>
          <p:cNvSpPr>
            <a:spLocks noGrp="1"/>
          </p:cNvSpPr>
          <p:nvPr>
            <p:ph type="title"/>
          </p:nvPr>
        </p:nvSpPr>
        <p:spPr>
          <a:xfrm>
            <a:off x="914400" y="11691"/>
            <a:ext cx="8001000" cy="1359909"/>
          </a:xfrm>
        </p:spPr>
        <p:txBody>
          <a:bodyPr>
            <a:normAutofit/>
          </a:bodyPr>
          <a:lstStyle/>
          <a:p>
            <a:r>
              <a:rPr lang="en-US" sz="4800" b="1" dirty="0">
                <a:solidFill>
                  <a:schemeClr val="accent6">
                    <a:lumMod val="75000"/>
                  </a:schemeClr>
                </a:solidFill>
                <a:latin typeface="Arial"/>
                <a:cs typeface="Arial"/>
              </a:rPr>
              <a:t>DCE Sample Choice Set</a:t>
            </a:r>
          </a:p>
        </p:txBody>
      </p:sp>
      <p:cxnSp>
        <p:nvCxnSpPr>
          <p:cNvPr id="7" name="Straight Connector 6"/>
          <p:cNvCxnSpPr/>
          <p:nvPr/>
        </p:nvCxnSpPr>
        <p:spPr>
          <a:xfrm>
            <a:off x="-228600" y="1370012"/>
            <a:ext cx="9525000" cy="1588"/>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24EFA7EE-8418-3D4B-9C00-60EFBF78B082}"/>
              </a:ext>
            </a:extLst>
          </p:cNvPr>
          <p:cNvPicPr>
            <a:picLocks noChangeAspect="1"/>
          </p:cNvPicPr>
          <p:nvPr/>
        </p:nvPicPr>
        <p:blipFill rotWithShape="1">
          <a:blip r:embed="rId5"/>
          <a:srcRect l="23141" r="27273" b="1135"/>
          <a:stretch/>
        </p:blipFill>
        <p:spPr>
          <a:xfrm>
            <a:off x="3733800" y="2618579"/>
            <a:ext cx="1606162" cy="3473625"/>
          </a:xfrm>
          <a:prstGeom prst="rect">
            <a:avLst/>
          </a:prstGeom>
        </p:spPr>
      </p:pic>
      <p:sp>
        <p:nvSpPr>
          <p:cNvPr id="9" name="Rectangle 8">
            <a:extLst>
              <a:ext uri="{FF2B5EF4-FFF2-40B4-BE49-F238E27FC236}">
                <a16:creationId xmlns:a16="http://schemas.microsoft.com/office/drawing/2014/main" id="{D009CF15-98AA-164A-9553-5C5044657D85}"/>
              </a:ext>
            </a:extLst>
          </p:cNvPr>
          <p:cNvSpPr/>
          <p:nvPr/>
        </p:nvSpPr>
        <p:spPr>
          <a:xfrm>
            <a:off x="1524000" y="2782550"/>
            <a:ext cx="1951749" cy="33147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685800"/>
            <a:r>
              <a:rPr lang="en-US" sz="1350" dirty="0">
                <a:solidFill>
                  <a:prstClr val="black"/>
                </a:solidFill>
                <a:latin typeface="Calibri"/>
              </a:rPr>
              <a:t>Brand: Swisher Sweets</a:t>
            </a:r>
          </a:p>
          <a:p>
            <a:pPr algn="ctr" defTabSz="685800"/>
            <a:endParaRPr lang="en-US" sz="1350" dirty="0">
              <a:solidFill>
                <a:prstClr val="black"/>
              </a:solidFill>
              <a:latin typeface="Calibri"/>
            </a:endParaRPr>
          </a:p>
          <a:p>
            <a:pPr algn="ctr" defTabSz="685800"/>
            <a:r>
              <a:rPr lang="en-US" sz="1350" dirty="0">
                <a:solidFill>
                  <a:srgbClr val="FF0000"/>
                </a:solidFill>
                <a:latin typeface="Calibri"/>
              </a:rPr>
              <a:t>Flavor</a:t>
            </a:r>
            <a:r>
              <a:rPr lang="en-US" sz="1350" dirty="0">
                <a:solidFill>
                  <a:prstClr val="black"/>
                </a:solidFill>
                <a:latin typeface="Calibri"/>
              </a:rPr>
              <a:t>: Chocolate (text &amp; image) </a:t>
            </a:r>
          </a:p>
          <a:p>
            <a:pPr algn="ctr" defTabSz="685800"/>
            <a:endParaRPr lang="en-US" sz="1350" dirty="0">
              <a:solidFill>
                <a:prstClr val="black"/>
              </a:solidFill>
              <a:latin typeface="Calibri"/>
            </a:endParaRPr>
          </a:p>
          <a:p>
            <a:pPr algn="ctr" defTabSz="685800"/>
            <a:endParaRPr lang="en-US" sz="1350" dirty="0">
              <a:solidFill>
                <a:prstClr val="black"/>
              </a:solidFill>
              <a:latin typeface="Calibri"/>
            </a:endParaRPr>
          </a:p>
          <a:p>
            <a:pPr algn="ctr" defTabSz="685800"/>
            <a:endParaRPr lang="en-US" sz="1350" dirty="0">
              <a:solidFill>
                <a:prstClr val="black"/>
              </a:solidFill>
              <a:latin typeface="Calibri"/>
            </a:endParaRPr>
          </a:p>
          <a:p>
            <a:pPr algn="ctr" defTabSz="685800"/>
            <a:endParaRPr lang="en-US" sz="1350" dirty="0">
              <a:solidFill>
                <a:prstClr val="black"/>
              </a:solidFill>
              <a:latin typeface="Calibri"/>
            </a:endParaRPr>
          </a:p>
          <a:p>
            <a:pPr algn="ctr" defTabSz="685800"/>
            <a:endParaRPr lang="en-US" sz="1350" dirty="0">
              <a:solidFill>
                <a:prstClr val="black"/>
              </a:solidFill>
              <a:latin typeface="Calibri"/>
            </a:endParaRPr>
          </a:p>
          <a:p>
            <a:pPr algn="ctr" defTabSz="685800"/>
            <a:endParaRPr lang="en-US" sz="1350" dirty="0">
              <a:solidFill>
                <a:prstClr val="black"/>
              </a:solidFill>
              <a:latin typeface="Calibri"/>
            </a:endParaRPr>
          </a:p>
          <a:p>
            <a:pPr algn="ctr" defTabSz="685800"/>
            <a:r>
              <a:rPr lang="en-US" sz="1350" dirty="0">
                <a:solidFill>
                  <a:srgbClr val="FF0000"/>
                </a:solidFill>
                <a:latin typeface="Calibri"/>
              </a:rPr>
              <a:t>Pack size</a:t>
            </a:r>
            <a:r>
              <a:rPr lang="en-US" sz="1350" dirty="0">
                <a:solidFill>
                  <a:prstClr val="black"/>
                </a:solidFill>
                <a:latin typeface="Calibri"/>
              </a:rPr>
              <a:t>:	2 cigarillos</a:t>
            </a:r>
          </a:p>
          <a:p>
            <a:pPr algn="ctr" defTabSz="685800"/>
            <a:endParaRPr lang="en-US" sz="1350" dirty="0">
              <a:solidFill>
                <a:prstClr val="black"/>
              </a:solidFill>
              <a:latin typeface="Calibri"/>
            </a:endParaRPr>
          </a:p>
          <a:p>
            <a:pPr algn="ctr" defTabSz="685800"/>
            <a:r>
              <a:rPr lang="en-US" sz="1350" dirty="0">
                <a:solidFill>
                  <a:srgbClr val="FF0000"/>
                </a:solidFill>
                <a:latin typeface="Calibri"/>
              </a:rPr>
              <a:t>Text descriptor</a:t>
            </a:r>
            <a:r>
              <a:rPr lang="en-US" sz="1350" dirty="0">
                <a:solidFill>
                  <a:prstClr val="black"/>
                </a:solidFill>
                <a:latin typeface="Calibri"/>
              </a:rPr>
              <a:t>: Mild</a:t>
            </a:r>
          </a:p>
          <a:p>
            <a:pPr algn="ctr" defTabSz="685800"/>
            <a:endParaRPr lang="en-US" sz="1350" dirty="0">
              <a:solidFill>
                <a:prstClr val="black"/>
              </a:solidFill>
              <a:latin typeface="Calibri"/>
            </a:endParaRPr>
          </a:p>
          <a:p>
            <a:pPr algn="ctr" defTabSz="685800"/>
            <a:r>
              <a:rPr lang="en-US" sz="1350" dirty="0">
                <a:solidFill>
                  <a:prstClr val="black"/>
                </a:solidFill>
                <a:latin typeface="Calibri"/>
              </a:rPr>
              <a:t>Price: $0.99 </a:t>
            </a:r>
          </a:p>
        </p:txBody>
      </p:sp>
      <p:sp>
        <p:nvSpPr>
          <p:cNvPr id="10" name="Rectangle 9">
            <a:extLst>
              <a:ext uri="{FF2B5EF4-FFF2-40B4-BE49-F238E27FC236}">
                <a16:creationId xmlns:a16="http://schemas.microsoft.com/office/drawing/2014/main" id="{DBB73BA2-B082-6F45-AFA6-7ECD3BE00263}"/>
              </a:ext>
            </a:extLst>
          </p:cNvPr>
          <p:cNvSpPr/>
          <p:nvPr/>
        </p:nvSpPr>
        <p:spPr>
          <a:xfrm>
            <a:off x="5257800" y="2786018"/>
            <a:ext cx="1951749" cy="33147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685800"/>
            <a:r>
              <a:rPr lang="en-US" sz="1350" dirty="0">
                <a:solidFill>
                  <a:prstClr val="black"/>
                </a:solidFill>
                <a:latin typeface="Calibri"/>
              </a:rPr>
              <a:t>Brand:	Swisher Sweets</a:t>
            </a:r>
          </a:p>
          <a:p>
            <a:pPr algn="ctr" defTabSz="685800"/>
            <a:endParaRPr lang="en-US" sz="1350" dirty="0">
              <a:solidFill>
                <a:prstClr val="black"/>
              </a:solidFill>
              <a:latin typeface="Calibri"/>
            </a:endParaRPr>
          </a:p>
          <a:p>
            <a:pPr algn="ctr" defTabSz="685800"/>
            <a:r>
              <a:rPr lang="en-US" sz="1350" dirty="0">
                <a:solidFill>
                  <a:srgbClr val="FF0000"/>
                </a:solidFill>
                <a:latin typeface="Calibri"/>
              </a:rPr>
              <a:t>Flavor</a:t>
            </a:r>
            <a:r>
              <a:rPr lang="en-US" sz="1350" dirty="0">
                <a:solidFill>
                  <a:prstClr val="black"/>
                </a:solidFill>
                <a:latin typeface="Calibri"/>
              </a:rPr>
              <a:t>:	Grape flavor (image only)</a:t>
            </a:r>
          </a:p>
          <a:p>
            <a:pPr algn="ctr" defTabSz="685800"/>
            <a:endParaRPr lang="en-US" sz="1350" dirty="0">
              <a:solidFill>
                <a:prstClr val="black"/>
              </a:solidFill>
              <a:latin typeface="Calibri"/>
            </a:endParaRPr>
          </a:p>
          <a:p>
            <a:pPr algn="ctr" defTabSz="685800"/>
            <a:endParaRPr lang="en-US" sz="1350" dirty="0">
              <a:solidFill>
                <a:prstClr val="black"/>
              </a:solidFill>
              <a:latin typeface="Calibri"/>
            </a:endParaRPr>
          </a:p>
          <a:p>
            <a:pPr algn="ctr" defTabSz="685800"/>
            <a:endParaRPr lang="en-US" sz="1350" dirty="0">
              <a:solidFill>
                <a:prstClr val="black"/>
              </a:solidFill>
              <a:latin typeface="Calibri"/>
            </a:endParaRPr>
          </a:p>
          <a:p>
            <a:pPr algn="ctr" defTabSz="685800"/>
            <a:endParaRPr lang="en-US" sz="1350" dirty="0">
              <a:solidFill>
                <a:prstClr val="black"/>
              </a:solidFill>
              <a:latin typeface="Calibri"/>
            </a:endParaRPr>
          </a:p>
          <a:p>
            <a:pPr algn="ctr" defTabSz="685800"/>
            <a:endParaRPr lang="en-US" sz="1350" dirty="0">
              <a:solidFill>
                <a:prstClr val="black"/>
              </a:solidFill>
              <a:latin typeface="Calibri"/>
            </a:endParaRPr>
          </a:p>
          <a:p>
            <a:pPr algn="ctr" defTabSz="685800"/>
            <a:endParaRPr lang="en-US" sz="1350" dirty="0">
              <a:solidFill>
                <a:prstClr val="black"/>
              </a:solidFill>
              <a:latin typeface="Calibri"/>
            </a:endParaRPr>
          </a:p>
          <a:p>
            <a:pPr algn="ctr" defTabSz="685800"/>
            <a:r>
              <a:rPr lang="en-US" sz="1350" dirty="0">
                <a:solidFill>
                  <a:srgbClr val="FF0000"/>
                </a:solidFill>
                <a:latin typeface="Calibri"/>
              </a:rPr>
              <a:t>Pack size</a:t>
            </a:r>
            <a:r>
              <a:rPr lang="en-US" sz="1350" dirty="0">
                <a:solidFill>
                  <a:prstClr val="black"/>
                </a:solidFill>
                <a:latin typeface="Calibri"/>
              </a:rPr>
              <a:t>:	 2 cigarillos</a:t>
            </a:r>
          </a:p>
          <a:p>
            <a:pPr algn="ctr" defTabSz="685800"/>
            <a:endParaRPr lang="en-US" sz="1350" dirty="0">
              <a:solidFill>
                <a:prstClr val="black"/>
              </a:solidFill>
              <a:latin typeface="Calibri"/>
            </a:endParaRPr>
          </a:p>
          <a:p>
            <a:pPr algn="ctr" defTabSz="685800"/>
            <a:r>
              <a:rPr lang="en-US" sz="1350" dirty="0">
                <a:solidFill>
                  <a:srgbClr val="FF0000"/>
                </a:solidFill>
                <a:latin typeface="Calibri"/>
              </a:rPr>
              <a:t>Text descriptors</a:t>
            </a:r>
            <a:r>
              <a:rPr lang="en-US" sz="1350" dirty="0">
                <a:solidFill>
                  <a:prstClr val="black"/>
                </a:solidFill>
                <a:latin typeface="Calibri"/>
              </a:rPr>
              <a:t>: Natural</a:t>
            </a:r>
          </a:p>
          <a:p>
            <a:pPr algn="ctr" defTabSz="685800"/>
            <a:endParaRPr lang="en-US" sz="1350" dirty="0">
              <a:solidFill>
                <a:prstClr val="black"/>
              </a:solidFill>
              <a:latin typeface="Calibri"/>
            </a:endParaRPr>
          </a:p>
          <a:p>
            <a:pPr algn="ctr" defTabSz="685800"/>
            <a:r>
              <a:rPr lang="en-US" sz="1350" dirty="0">
                <a:solidFill>
                  <a:prstClr val="black"/>
                </a:solidFill>
                <a:latin typeface="Calibri"/>
              </a:rPr>
              <a:t>Price: $0.99 </a:t>
            </a:r>
          </a:p>
        </p:txBody>
      </p:sp>
      <p:pic>
        <p:nvPicPr>
          <p:cNvPr id="11" name="Picture 10">
            <a:extLst>
              <a:ext uri="{FF2B5EF4-FFF2-40B4-BE49-F238E27FC236}">
                <a16:creationId xmlns:a16="http://schemas.microsoft.com/office/drawing/2014/main" id="{EE433AD9-77AB-514D-952F-0AAB0B37612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48631" y="3809119"/>
            <a:ext cx="1359617" cy="905117"/>
          </a:xfrm>
          <a:prstGeom prst="rect">
            <a:avLst/>
          </a:prstGeom>
        </p:spPr>
      </p:pic>
      <p:sp>
        <p:nvSpPr>
          <p:cNvPr id="12" name="TextBox 11">
            <a:extLst>
              <a:ext uri="{FF2B5EF4-FFF2-40B4-BE49-F238E27FC236}">
                <a16:creationId xmlns:a16="http://schemas.microsoft.com/office/drawing/2014/main" id="{10D3ADB6-A382-AA40-BAEA-38CA7E0E7FF0}"/>
              </a:ext>
            </a:extLst>
          </p:cNvPr>
          <p:cNvSpPr txBox="1"/>
          <p:nvPr/>
        </p:nvSpPr>
        <p:spPr>
          <a:xfrm>
            <a:off x="1134963" y="6092204"/>
            <a:ext cx="825162" cy="300082"/>
          </a:xfrm>
          <a:prstGeom prst="rect">
            <a:avLst/>
          </a:prstGeom>
          <a:noFill/>
        </p:spPr>
        <p:txBody>
          <a:bodyPr wrap="none" rtlCol="0">
            <a:spAutoFit/>
          </a:bodyPr>
          <a:lstStyle/>
          <a:p>
            <a:pPr defTabSz="685800"/>
            <a:r>
              <a:rPr lang="en-US" sz="1350" b="1" dirty="0">
                <a:solidFill>
                  <a:srgbClr val="0070C0"/>
                </a:solidFill>
                <a:latin typeface="Calibri"/>
              </a:rPr>
              <a:t>Option A</a:t>
            </a:r>
          </a:p>
        </p:txBody>
      </p:sp>
      <p:sp>
        <p:nvSpPr>
          <p:cNvPr id="13" name="TextBox 12">
            <a:extLst>
              <a:ext uri="{FF2B5EF4-FFF2-40B4-BE49-F238E27FC236}">
                <a16:creationId xmlns:a16="http://schemas.microsoft.com/office/drawing/2014/main" id="{846787A0-F6D5-5349-8105-A4EC1C465F33}"/>
              </a:ext>
            </a:extLst>
          </p:cNvPr>
          <p:cNvSpPr txBox="1"/>
          <p:nvPr/>
        </p:nvSpPr>
        <p:spPr>
          <a:xfrm>
            <a:off x="4942804" y="6100718"/>
            <a:ext cx="818750" cy="300082"/>
          </a:xfrm>
          <a:prstGeom prst="rect">
            <a:avLst/>
          </a:prstGeom>
          <a:noFill/>
        </p:spPr>
        <p:txBody>
          <a:bodyPr wrap="none" rtlCol="0">
            <a:spAutoFit/>
          </a:bodyPr>
          <a:lstStyle/>
          <a:p>
            <a:pPr defTabSz="685800"/>
            <a:r>
              <a:rPr lang="en-US" sz="1350" b="1" dirty="0">
                <a:solidFill>
                  <a:srgbClr val="0070C0"/>
                </a:solidFill>
                <a:latin typeface="Calibri"/>
              </a:rPr>
              <a:t>Option B</a:t>
            </a:r>
          </a:p>
        </p:txBody>
      </p:sp>
      <p:sp>
        <p:nvSpPr>
          <p:cNvPr id="14" name="Title 1">
            <a:extLst>
              <a:ext uri="{FF2B5EF4-FFF2-40B4-BE49-F238E27FC236}">
                <a16:creationId xmlns:a16="http://schemas.microsoft.com/office/drawing/2014/main" id="{0D4D5EFE-D972-C448-9A86-0371BAB1F3D9}"/>
              </a:ext>
            </a:extLst>
          </p:cNvPr>
          <p:cNvSpPr txBox="1">
            <a:spLocks/>
          </p:cNvSpPr>
          <p:nvPr/>
        </p:nvSpPr>
        <p:spPr>
          <a:xfrm>
            <a:off x="251750" y="1508027"/>
            <a:ext cx="8680562" cy="685800"/>
          </a:xfrm>
          <a:prstGeom prst="rect">
            <a:avLst/>
          </a:prstGeom>
        </p:spPr>
        <p:txBody>
          <a:bodyPr vert="horz" lIns="68580" tIns="34290" rIns="68580" bIns="3429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Gill Sans MT" pitchFamily="34" charset="0"/>
                <a:ea typeface="+mj-ea"/>
                <a:cs typeface="+mj-cs"/>
              </a:defRPr>
            </a:lvl1pPr>
          </a:lstStyle>
          <a:p>
            <a:pPr algn="ctr"/>
            <a:r>
              <a:rPr lang="en-US" sz="2400" dirty="0">
                <a:solidFill>
                  <a:schemeClr val="accent6">
                    <a:lumMod val="75000"/>
                  </a:schemeClr>
                </a:solidFill>
                <a:latin typeface="Calibri"/>
              </a:rPr>
              <a:t>“Imagine you were shopping for a cigarillo.  Which one would you choose?”</a:t>
            </a:r>
          </a:p>
        </p:txBody>
      </p:sp>
      <p:sp>
        <p:nvSpPr>
          <p:cNvPr id="15" name="TextBox 14">
            <a:extLst>
              <a:ext uri="{FF2B5EF4-FFF2-40B4-BE49-F238E27FC236}">
                <a16:creationId xmlns:a16="http://schemas.microsoft.com/office/drawing/2014/main" id="{3DB5EB5E-3DEB-284B-823A-1DB2A990234E}"/>
              </a:ext>
            </a:extLst>
          </p:cNvPr>
          <p:cNvSpPr txBox="1"/>
          <p:nvPr/>
        </p:nvSpPr>
        <p:spPr>
          <a:xfrm>
            <a:off x="7624181" y="3809120"/>
            <a:ext cx="1330814" cy="1131079"/>
          </a:xfrm>
          <a:prstGeom prst="rect">
            <a:avLst/>
          </a:prstGeom>
          <a:noFill/>
          <a:ln>
            <a:solidFill>
              <a:schemeClr val="tx1"/>
            </a:solidFill>
          </a:ln>
        </p:spPr>
        <p:txBody>
          <a:bodyPr wrap="none" rtlCol="0">
            <a:spAutoFit/>
          </a:bodyPr>
          <a:lstStyle/>
          <a:p>
            <a:pPr algn="ctr" defTabSz="685800"/>
            <a:endParaRPr lang="en-US" sz="1350" dirty="0">
              <a:solidFill>
                <a:prstClr val="black"/>
              </a:solidFill>
              <a:latin typeface="Calibri"/>
            </a:endParaRPr>
          </a:p>
          <a:p>
            <a:pPr algn="ctr" defTabSz="685800"/>
            <a:endParaRPr lang="en-US" sz="1350" dirty="0">
              <a:solidFill>
                <a:prstClr val="black"/>
              </a:solidFill>
              <a:latin typeface="Calibri"/>
            </a:endParaRPr>
          </a:p>
          <a:p>
            <a:pPr algn="ctr" defTabSz="685800"/>
            <a:r>
              <a:rPr lang="en-US" sz="1350" dirty="0">
                <a:solidFill>
                  <a:prstClr val="black"/>
                </a:solidFill>
                <a:latin typeface="Calibri"/>
              </a:rPr>
              <a:t>Neither of these</a:t>
            </a:r>
          </a:p>
          <a:p>
            <a:pPr algn="ctr" defTabSz="685800"/>
            <a:endParaRPr lang="en-US" sz="1350" dirty="0">
              <a:solidFill>
                <a:prstClr val="black"/>
              </a:solidFill>
              <a:latin typeface="Calibri"/>
            </a:endParaRPr>
          </a:p>
          <a:p>
            <a:pPr algn="ctr" defTabSz="685800"/>
            <a:endParaRPr lang="en-US" sz="1350" b="1" dirty="0">
              <a:solidFill>
                <a:prstClr val="black"/>
              </a:solidFill>
              <a:latin typeface="Calibri"/>
            </a:endParaRPr>
          </a:p>
        </p:txBody>
      </p:sp>
      <p:pic>
        <p:nvPicPr>
          <p:cNvPr id="16" name="Picture 15">
            <a:extLst>
              <a:ext uri="{FF2B5EF4-FFF2-40B4-BE49-F238E27FC236}">
                <a16:creationId xmlns:a16="http://schemas.microsoft.com/office/drawing/2014/main" id="{B0DE57B0-4A20-D548-ACD8-6BEBC7D0060B}"/>
              </a:ext>
            </a:extLst>
          </p:cNvPr>
          <p:cNvPicPr>
            <a:picLocks noChangeAspect="1"/>
          </p:cNvPicPr>
          <p:nvPr/>
        </p:nvPicPr>
        <p:blipFill rotWithShape="1">
          <a:blip r:embed="rId7">
            <a:extLst>
              <a:ext uri="{28A0092B-C50C-407E-A947-70E740481C1C}">
                <a14:useLocalDpi xmlns:a14="http://schemas.microsoft.com/office/drawing/2010/main" val="0"/>
              </a:ext>
            </a:extLst>
          </a:blip>
          <a:srcRect l="34250" t="-1" r="32274" b="-390"/>
          <a:stretch/>
        </p:blipFill>
        <p:spPr>
          <a:xfrm>
            <a:off x="304800" y="2568599"/>
            <a:ext cx="1195718" cy="3585802"/>
          </a:xfrm>
          <a:prstGeom prst="rect">
            <a:avLst/>
          </a:prstGeom>
        </p:spPr>
      </p:pic>
      <p:sp>
        <p:nvSpPr>
          <p:cNvPr id="17" name="TextBox 16">
            <a:extLst>
              <a:ext uri="{FF2B5EF4-FFF2-40B4-BE49-F238E27FC236}">
                <a16:creationId xmlns:a16="http://schemas.microsoft.com/office/drawing/2014/main" id="{3C59763D-D7AC-A44C-98BB-33800E6832B2}"/>
              </a:ext>
            </a:extLst>
          </p:cNvPr>
          <p:cNvSpPr txBox="1"/>
          <p:nvPr/>
        </p:nvSpPr>
        <p:spPr>
          <a:xfrm>
            <a:off x="7883419" y="5158586"/>
            <a:ext cx="812338" cy="300082"/>
          </a:xfrm>
          <a:prstGeom prst="rect">
            <a:avLst/>
          </a:prstGeom>
          <a:noFill/>
        </p:spPr>
        <p:txBody>
          <a:bodyPr wrap="none" rtlCol="0">
            <a:spAutoFit/>
          </a:bodyPr>
          <a:lstStyle/>
          <a:p>
            <a:pPr defTabSz="685800"/>
            <a:r>
              <a:rPr lang="en-US" sz="1350" b="1" dirty="0">
                <a:solidFill>
                  <a:srgbClr val="0070C0"/>
                </a:solidFill>
                <a:latin typeface="Calibri"/>
              </a:rPr>
              <a:t>Option C</a:t>
            </a:r>
          </a:p>
        </p:txBody>
      </p:sp>
      <p:pic>
        <p:nvPicPr>
          <p:cNvPr id="18" name="Picture 17" descr="A close up of a piece of paper&#10;&#10;Description generated with high confidence">
            <a:extLst>
              <a:ext uri="{FF2B5EF4-FFF2-40B4-BE49-F238E27FC236}">
                <a16:creationId xmlns:a16="http://schemas.microsoft.com/office/drawing/2014/main" id="{BA0AAAA6-CC49-FB4A-991F-197AA233EBB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651799" y="3809119"/>
            <a:ext cx="1616279" cy="905117"/>
          </a:xfrm>
          <a:prstGeom prst="rect">
            <a:avLst/>
          </a:prstGeom>
        </p:spPr>
      </p:pic>
    </p:spTree>
    <p:extLst>
      <p:ext uri="{BB962C8B-B14F-4D97-AF65-F5344CB8AC3E}">
        <p14:creationId xmlns:p14="http://schemas.microsoft.com/office/powerpoint/2010/main" val="1991577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PT Templates4.jpg"/>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57200" y="-76200"/>
            <a:ext cx="8229600" cy="1143000"/>
          </a:xfrm>
        </p:spPr>
        <p:txBody>
          <a:bodyPr>
            <a:noAutofit/>
          </a:bodyPr>
          <a:lstStyle/>
          <a:p>
            <a:r>
              <a:rPr lang="en-US" b="1" dirty="0">
                <a:solidFill>
                  <a:schemeClr val="accent6">
                    <a:lumMod val="75000"/>
                  </a:schemeClr>
                </a:solidFill>
                <a:latin typeface="Arial"/>
                <a:cs typeface="Arial"/>
              </a:rPr>
              <a:t>Results</a:t>
            </a:r>
            <a:r>
              <a:rPr lang="en-US" sz="4000" b="1" dirty="0">
                <a:solidFill>
                  <a:schemeClr val="accent6">
                    <a:lumMod val="75000"/>
                  </a:schemeClr>
                </a:solidFill>
                <a:latin typeface="Arial"/>
                <a:cs typeface="Arial"/>
              </a:rPr>
              <a:t> </a:t>
            </a:r>
          </a:p>
        </p:txBody>
      </p:sp>
      <p:graphicFrame>
        <p:nvGraphicFramePr>
          <p:cNvPr id="4" name="Content Placeholder 3">
            <a:extLst>
              <a:ext uri="{FF2B5EF4-FFF2-40B4-BE49-F238E27FC236}">
                <a16:creationId xmlns:a16="http://schemas.microsoft.com/office/drawing/2014/main" id="{41250C6E-FADA-ED4D-AF4D-03E982F36540}"/>
              </a:ext>
            </a:extLst>
          </p:cNvPr>
          <p:cNvGraphicFramePr>
            <a:graphicFrameLocks noGrp="1"/>
          </p:cNvGraphicFramePr>
          <p:nvPr>
            <p:ph idx="1"/>
            <p:extLst>
              <p:ext uri="{D42A27DB-BD31-4B8C-83A1-F6EECF244321}">
                <p14:modId xmlns:p14="http://schemas.microsoft.com/office/powerpoint/2010/main" val="3890808038"/>
              </p:ext>
            </p:extLst>
          </p:nvPr>
        </p:nvGraphicFramePr>
        <p:xfrm>
          <a:off x="85724" y="1167162"/>
          <a:ext cx="8972551" cy="5484114"/>
        </p:xfrm>
        <a:graphic>
          <a:graphicData uri="http://schemas.openxmlformats.org/drawingml/2006/table">
            <a:tbl>
              <a:tblPr firstRow="1" bandRow="1">
                <a:tableStyleId>{5C22544A-7EE6-4342-B048-85BDC9FD1C3A}</a:tableStyleId>
              </a:tblPr>
              <a:tblGrid>
                <a:gridCol w="2018824">
                  <a:extLst>
                    <a:ext uri="{9D8B030D-6E8A-4147-A177-3AD203B41FA5}">
                      <a16:colId xmlns:a16="http://schemas.microsoft.com/office/drawing/2014/main" val="848673288"/>
                    </a:ext>
                  </a:extLst>
                </a:gridCol>
                <a:gridCol w="1781776">
                  <a:extLst>
                    <a:ext uri="{9D8B030D-6E8A-4147-A177-3AD203B41FA5}">
                      <a16:colId xmlns:a16="http://schemas.microsoft.com/office/drawing/2014/main" val="49494737"/>
                    </a:ext>
                  </a:extLst>
                </a:gridCol>
                <a:gridCol w="1880709">
                  <a:extLst>
                    <a:ext uri="{9D8B030D-6E8A-4147-A177-3AD203B41FA5}">
                      <a16:colId xmlns:a16="http://schemas.microsoft.com/office/drawing/2014/main" val="944773424"/>
                    </a:ext>
                  </a:extLst>
                </a:gridCol>
                <a:gridCol w="1843442">
                  <a:extLst>
                    <a:ext uri="{9D8B030D-6E8A-4147-A177-3AD203B41FA5}">
                      <a16:colId xmlns:a16="http://schemas.microsoft.com/office/drawing/2014/main" val="2448141803"/>
                    </a:ext>
                  </a:extLst>
                </a:gridCol>
                <a:gridCol w="115630">
                  <a:extLst>
                    <a:ext uri="{9D8B030D-6E8A-4147-A177-3AD203B41FA5}">
                      <a16:colId xmlns:a16="http://schemas.microsoft.com/office/drawing/2014/main" val="56871079"/>
                    </a:ext>
                  </a:extLst>
                </a:gridCol>
                <a:gridCol w="1332170">
                  <a:extLst>
                    <a:ext uri="{9D8B030D-6E8A-4147-A177-3AD203B41FA5}">
                      <a16:colId xmlns:a16="http://schemas.microsoft.com/office/drawing/2014/main" val="2062698588"/>
                    </a:ext>
                  </a:extLst>
                </a:gridCol>
              </a:tblGrid>
              <a:tr h="370840">
                <a:tc>
                  <a:txBody>
                    <a:bodyPr/>
                    <a:lstStyle/>
                    <a:p>
                      <a:endParaRPr lang="en-US" sz="2000" dirty="0">
                        <a:latin typeface="+mn-lt"/>
                      </a:endParaRPr>
                    </a:p>
                  </a:txBody>
                  <a:tcPr/>
                </a:tc>
                <a:tc>
                  <a:txBody>
                    <a:bodyPr/>
                    <a:lstStyle/>
                    <a:p>
                      <a:pPr marL="0" marR="0" algn="ctr">
                        <a:lnSpc>
                          <a:spcPct val="107000"/>
                        </a:lnSpc>
                        <a:spcBef>
                          <a:spcPts val="0"/>
                        </a:spcBef>
                        <a:spcAft>
                          <a:spcPts val="0"/>
                        </a:spcAft>
                      </a:pPr>
                      <a:r>
                        <a:rPr lang="en-US" sz="2000" dirty="0">
                          <a:solidFill>
                            <a:schemeClr val="bg1"/>
                          </a:solidFill>
                          <a:effectLst/>
                          <a:latin typeface="+mn-lt"/>
                          <a:ea typeface="Times New Roman" panose="02020603050405020304" pitchFamily="18" charset="0"/>
                          <a:cs typeface="Arial" panose="020B0604020202020204" pitchFamily="34" charset="0"/>
                        </a:rPr>
                        <a:t>MNL </a:t>
                      </a:r>
                      <a:r>
                        <a:rPr lang="en-US" sz="2000" dirty="0">
                          <a:solidFill>
                            <a:schemeClr val="bg1"/>
                          </a:solidFill>
                          <a:effectLst/>
                          <a:latin typeface="+mn-lt"/>
                          <a:ea typeface="Calibri" panose="020F0502020204030204" pitchFamily="34" charset="0"/>
                          <a:cs typeface="Arial" panose="020B0604020202020204" pitchFamily="34" charset="0"/>
                        </a:rPr>
                        <a:t>  </a:t>
                      </a:r>
                      <a:r>
                        <a:rPr lang="en-US" sz="2000" dirty="0">
                          <a:solidFill>
                            <a:schemeClr val="bg1"/>
                          </a:solidFill>
                          <a:effectLst/>
                          <a:latin typeface="+mn-lt"/>
                          <a:ea typeface="Times New Roman" panose="02020603050405020304" pitchFamily="18" charset="0"/>
                          <a:cs typeface="Arial" panose="020B0604020202020204" pitchFamily="34" charset="0"/>
                        </a:rPr>
                        <a:t>β(se)</a:t>
                      </a:r>
                      <a:endParaRPr lang="en-US" sz="2000" dirty="0">
                        <a:solidFill>
                          <a:schemeClr val="bg1"/>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dirty="0">
                          <a:solidFill>
                            <a:schemeClr val="bg1"/>
                          </a:solidFill>
                          <a:effectLst/>
                          <a:latin typeface="+mn-lt"/>
                          <a:ea typeface="Times New Roman" panose="02020603050405020304" pitchFamily="18" charset="0"/>
                          <a:cs typeface="Arial" panose="020B0604020202020204" pitchFamily="34" charset="0"/>
                        </a:rPr>
                        <a:t>NL β(se)</a:t>
                      </a:r>
                      <a:endParaRPr lang="en-US" sz="2000" dirty="0">
                        <a:solidFill>
                          <a:schemeClr val="bg1"/>
                        </a:solidFill>
                        <a:effectLst/>
                        <a:latin typeface="+mn-lt"/>
                        <a:ea typeface="Calibri" panose="020F0502020204030204" pitchFamily="34" charset="0"/>
                        <a:cs typeface="Arial" panose="020B0604020202020204" pitchFamily="34" charset="0"/>
                      </a:endParaRPr>
                    </a:p>
                  </a:txBody>
                  <a:tcPr marL="68580" marR="68580" marT="0" marB="0" anchor="ctr"/>
                </a:tc>
                <a:tc gridSpan="2">
                  <a:txBody>
                    <a:bodyPr/>
                    <a:lstStyle/>
                    <a:p>
                      <a:pPr marL="0" marR="0" algn="ctr">
                        <a:lnSpc>
                          <a:spcPct val="107000"/>
                        </a:lnSpc>
                        <a:spcBef>
                          <a:spcPts val="0"/>
                        </a:spcBef>
                        <a:spcAft>
                          <a:spcPts val="0"/>
                        </a:spcAft>
                      </a:pPr>
                      <a:r>
                        <a:rPr lang="en-US" sz="2000" dirty="0">
                          <a:solidFill>
                            <a:schemeClr val="bg1"/>
                          </a:solidFill>
                          <a:effectLst/>
                          <a:latin typeface="+mn-lt"/>
                          <a:ea typeface="Times New Roman" panose="02020603050405020304" pitchFamily="18" charset="0"/>
                          <a:cs typeface="Arial" panose="020B0604020202020204" pitchFamily="34" charset="0"/>
                        </a:rPr>
                        <a:t>RPL β(se)</a:t>
                      </a:r>
                      <a:endParaRPr lang="en-US" sz="2000" dirty="0">
                        <a:solidFill>
                          <a:schemeClr val="bg1"/>
                        </a:solidFill>
                        <a:effectLst/>
                        <a:latin typeface="+mn-lt"/>
                        <a:ea typeface="Calibri" panose="020F0502020204030204" pitchFamily="34" charset="0"/>
                        <a:cs typeface="Arial" panose="020B0604020202020204" pitchFamily="34" charset="0"/>
                      </a:endParaRPr>
                    </a:p>
                  </a:txBody>
                  <a:tcPr marL="68580" marR="68580" marT="0" marB="0" anchor="ctr"/>
                </a:tc>
                <a:tc hMerge="1">
                  <a:txBody>
                    <a:bodyPr/>
                    <a:lstStyle/>
                    <a:p>
                      <a:pPr marL="0" marR="0" algn="ctr">
                        <a:lnSpc>
                          <a:spcPct val="107000"/>
                        </a:lnSpc>
                        <a:spcBef>
                          <a:spcPts val="0"/>
                        </a:spcBef>
                        <a:spcAft>
                          <a:spcPts val="0"/>
                        </a:spcAft>
                      </a:pPr>
                      <a:endParaRPr lang="en-US" sz="20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dirty="0">
                          <a:solidFill>
                            <a:schemeClr val="bg1"/>
                          </a:solidFill>
                          <a:effectLst/>
                          <a:latin typeface="+mn-lt"/>
                          <a:ea typeface="Times New Roman" panose="02020603050405020304" pitchFamily="18" charset="0"/>
                          <a:cs typeface="Arial" panose="020B0604020202020204" pitchFamily="34" charset="0"/>
                        </a:rPr>
                        <a:t>RPL SD(se)</a:t>
                      </a:r>
                      <a:endParaRPr lang="en-US" sz="2000" dirty="0">
                        <a:solidFill>
                          <a:schemeClr val="bg1"/>
                        </a:solidFill>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491744644"/>
                  </a:ext>
                </a:extLst>
              </a:tr>
              <a:tr h="370840">
                <a:tc gridSpan="6">
                  <a:txBody>
                    <a:bodyPr/>
                    <a:lstStyle/>
                    <a:p>
                      <a:pPr marL="0" marR="0">
                        <a:lnSpc>
                          <a:spcPct val="107000"/>
                        </a:lnSpc>
                        <a:spcBef>
                          <a:spcPts val="0"/>
                        </a:spcBef>
                        <a:spcAft>
                          <a:spcPts val="0"/>
                        </a:spcAft>
                      </a:pPr>
                      <a:r>
                        <a:rPr lang="en-US" sz="2000" b="1" dirty="0">
                          <a:solidFill>
                            <a:srgbClr val="000000"/>
                          </a:solidFill>
                          <a:effectLst/>
                          <a:latin typeface="+mn-lt"/>
                          <a:ea typeface="Times New Roman" panose="02020603050405020304" pitchFamily="18" charset="0"/>
                          <a:cs typeface="Arial" panose="020B0604020202020204" pitchFamily="34" charset="0"/>
                        </a:rPr>
                        <a:t>Descriptor</a:t>
                      </a:r>
                      <a:endParaRPr lang="en-US" sz="2000" dirty="0">
                        <a:effectLst/>
                        <a:latin typeface="+mn-lt"/>
                        <a:ea typeface="Calibri" panose="020F0502020204030204" pitchFamily="34" charset="0"/>
                        <a:cs typeface="Arial" panose="020B0604020202020204" pitchFamily="34"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02400092"/>
                  </a:ext>
                </a:extLst>
              </a:tr>
              <a:tr h="370840">
                <a:tc gridSpan="6">
                  <a:txBody>
                    <a:bodyPr/>
                    <a:lstStyle/>
                    <a:p>
                      <a:pPr marL="0" marR="0">
                        <a:lnSpc>
                          <a:spcPct val="107000"/>
                        </a:lnSpc>
                        <a:spcBef>
                          <a:spcPts val="0"/>
                        </a:spcBef>
                        <a:spcAft>
                          <a:spcPts val="0"/>
                        </a:spcAft>
                      </a:pPr>
                      <a:r>
                        <a:rPr lang="en-US" sz="2000" dirty="0">
                          <a:solidFill>
                            <a:srgbClr val="000000"/>
                          </a:solidFill>
                          <a:effectLst/>
                          <a:latin typeface="+mn-lt"/>
                          <a:ea typeface="Times New Roman" panose="02020603050405020304" pitchFamily="18" charset="0"/>
                          <a:cs typeface="Arial" panose="020B0604020202020204" pitchFamily="34" charset="0"/>
                        </a:rPr>
                        <a:t>Smooth (base)</a:t>
                      </a:r>
                      <a:endParaRPr lang="en-US" sz="2000" dirty="0">
                        <a:effectLst/>
                        <a:latin typeface="+mn-lt"/>
                        <a:ea typeface="Calibri" panose="020F0502020204030204" pitchFamily="34" charset="0"/>
                        <a:cs typeface="Arial" panose="020B0604020202020204" pitchFamily="34"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44809703"/>
                  </a:ext>
                </a:extLst>
              </a:tr>
              <a:tr h="370840">
                <a:tc>
                  <a:txBody>
                    <a:bodyPr/>
                    <a:lstStyle/>
                    <a:p>
                      <a:pPr marL="0" marR="0">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Satisfying</a:t>
                      </a:r>
                      <a:endParaRPr lang="en-US" sz="20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dirty="0">
                          <a:solidFill>
                            <a:srgbClr val="000000"/>
                          </a:solidFill>
                          <a:effectLst/>
                          <a:latin typeface="+mn-lt"/>
                          <a:ea typeface="Times New Roman" panose="02020603050405020304" pitchFamily="18" charset="0"/>
                          <a:cs typeface="Arial" panose="020B0604020202020204" pitchFamily="34" charset="0"/>
                        </a:rPr>
                        <a:t>-0.1*** (0.03)</a:t>
                      </a:r>
                      <a:endParaRPr lang="en-US" sz="20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-0.06*** (0.02)</a:t>
                      </a:r>
                      <a:endParaRPr lang="en-US" sz="2000">
                        <a:effectLst/>
                        <a:latin typeface="+mn-lt"/>
                        <a:ea typeface="Calibri" panose="020F0502020204030204" pitchFamily="34" charset="0"/>
                        <a:cs typeface="Arial" panose="020B0604020202020204" pitchFamily="34" charset="0"/>
                      </a:endParaRPr>
                    </a:p>
                  </a:txBody>
                  <a:tcPr marL="68580" marR="68580" marT="0" marB="0" anchor="ctr"/>
                </a:tc>
                <a:tc gridSpan="2">
                  <a:txBody>
                    <a:bodyPr/>
                    <a:lstStyle/>
                    <a:p>
                      <a:pPr marL="0" marR="0" algn="ctr">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-0.1*** (0.04)</a:t>
                      </a:r>
                      <a:endParaRPr lang="en-US" sz="2000">
                        <a:effectLst/>
                        <a:latin typeface="+mn-lt"/>
                        <a:ea typeface="Calibri" panose="020F0502020204030204" pitchFamily="34" charset="0"/>
                        <a:cs typeface="Arial" panose="020B0604020202020204" pitchFamily="34" charset="0"/>
                      </a:endParaRPr>
                    </a:p>
                  </a:txBody>
                  <a:tcPr marL="68580" marR="68580" marT="0" marB="0" anchor="ctr"/>
                </a:tc>
                <a:tc hMerge="1">
                  <a:txBody>
                    <a:bodyPr/>
                    <a:lstStyle/>
                    <a:p>
                      <a:pPr marL="0" marR="0" algn="ctr">
                        <a:lnSpc>
                          <a:spcPct val="107000"/>
                        </a:lnSpc>
                        <a:spcBef>
                          <a:spcPts val="0"/>
                        </a:spcBef>
                        <a:spcAft>
                          <a:spcPts val="0"/>
                        </a:spcAft>
                      </a:pPr>
                      <a:endParaRPr lang="en-US" sz="20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dirty="0">
                          <a:solidFill>
                            <a:srgbClr val="000000"/>
                          </a:solidFill>
                          <a:effectLst/>
                          <a:latin typeface="+mn-lt"/>
                          <a:ea typeface="Times New Roman" panose="02020603050405020304" pitchFamily="18" charset="0"/>
                          <a:cs typeface="Arial" panose="020B0604020202020204" pitchFamily="34" charset="0"/>
                        </a:rPr>
                        <a:t>0.07 (0.03)</a:t>
                      </a:r>
                      <a:endParaRPr lang="en-US" sz="2000" dirty="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95578550"/>
                  </a:ext>
                </a:extLst>
              </a:tr>
              <a:tr h="370840">
                <a:tc>
                  <a:txBody>
                    <a:bodyPr/>
                    <a:lstStyle/>
                    <a:p>
                      <a:pPr marL="0" marR="0">
                        <a:lnSpc>
                          <a:spcPct val="107000"/>
                        </a:lnSpc>
                        <a:spcBef>
                          <a:spcPts val="0"/>
                        </a:spcBef>
                        <a:spcAft>
                          <a:spcPts val="0"/>
                        </a:spcAft>
                      </a:pPr>
                      <a:r>
                        <a:rPr lang="en-US" sz="2000" dirty="0">
                          <a:solidFill>
                            <a:srgbClr val="000000"/>
                          </a:solidFill>
                          <a:effectLst/>
                          <a:latin typeface="+mn-lt"/>
                          <a:ea typeface="Times New Roman" panose="02020603050405020304" pitchFamily="18" charset="0"/>
                          <a:cs typeface="Arial" panose="020B0604020202020204" pitchFamily="34" charset="0"/>
                        </a:rPr>
                        <a:t>Sweet</a:t>
                      </a:r>
                      <a:endParaRPr lang="en-US" sz="20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dirty="0">
                          <a:solidFill>
                            <a:srgbClr val="000000"/>
                          </a:solidFill>
                          <a:effectLst/>
                          <a:latin typeface="+mn-lt"/>
                          <a:ea typeface="Times New Roman" panose="02020603050405020304" pitchFamily="18" charset="0"/>
                          <a:cs typeface="Arial" panose="020B0604020202020204" pitchFamily="34" charset="0"/>
                        </a:rPr>
                        <a:t>0.087* (0.05)</a:t>
                      </a:r>
                      <a:endParaRPr lang="en-US" sz="20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dirty="0">
                          <a:solidFill>
                            <a:srgbClr val="000000"/>
                          </a:solidFill>
                          <a:effectLst/>
                          <a:latin typeface="+mn-lt"/>
                          <a:ea typeface="Times New Roman" panose="02020603050405020304" pitchFamily="18" charset="0"/>
                          <a:cs typeface="Arial" panose="020B0604020202020204" pitchFamily="34" charset="0"/>
                        </a:rPr>
                        <a:t>0.036 (0.03)</a:t>
                      </a:r>
                      <a:endParaRPr lang="en-US" sz="2000" dirty="0">
                        <a:effectLst/>
                        <a:latin typeface="+mn-lt"/>
                        <a:ea typeface="Calibri" panose="020F0502020204030204" pitchFamily="34" charset="0"/>
                        <a:cs typeface="Arial" panose="020B0604020202020204" pitchFamily="34" charset="0"/>
                      </a:endParaRPr>
                    </a:p>
                  </a:txBody>
                  <a:tcPr marL="68580" marR="68580" marT="0" marB="0" anchor="ctr"/>
                </a:tc>
                <a:tc gridSpan="2">
                  <a:txBody>
                    <a:bodyPr/>
                    <a:lstStyle/>
                    <a:p>
                      <a:pPr marL="0" marR="0" algn="ctr">
                        <a:lnSpc>
                          <a:spcPct val="107000"/>
                        </a:lnSpc>
                        <a:spcBef>
                          <a:spcPts val="0"/>
                        </a:spcBef>
                        <a:spcAft>
                          <a:spcPts val="0"/>
                        </a:spcAft>
                      </a:pPr>
                      <a:r>
                        <a:rPr lang="en-US" sz="2000" dirty="0">
                          <a:solidFill>
                            <a:srgbClr val="000000"/>
                          </a:solidFill>
                          <a:effectLst/>
                          <a:latin typeface="+mn-lt"/>
                          <a:ea typeface="Times New Roman" panose="02020603050405020304" pitchFamily="18" charset="0"/>
                          <a:cs typeface="Arial" panose="020B0604020202020204" pitchFamily="34" charset="0"/>
                        </a:rPr>
                        <a:t>0.1** (0.05)</a:t>
                      </a:r>
                      <a:endParaRPr lang="en-US" sz="2000" dirty="0">
                        <a:effectLst/>
                        <a:latin typeface="+mn-lt"/>
                        <a:ea typeface="Calibri" panose="020F0502020204030204" pitchFamily="34" charset="0"/>
                        <a:cs typeface="Arial" panose="020B0604020202020204" pitchFamily="34" charset="0"/>
                      </a:endParaRPr>
                    </a:p>
                  </a:txBody>
                  <a:tcPr marL="68580" marR="68580" marT="0" marB="0" anchor="ctr"/>
                </a:tc>
                <a:tc hMerge="1">
                  <a:txBody>
                    <a:bodyPr/>
                    <a:lstStyle/>
                    <a:p>
                      <a:pPr marL="0" marR="0" algn="ctr">
                        <a:lnSpc>
                          <a:spcPct val="107000"/>
                        </a:lnSpc>
                        <a:spcBef>
                          <a:spcPts val="0"/>
                        </a:spcBef>
                        <a:spcAft>
                          <a:spcPts val="0"/>
                        </a:spcAft>
                      </a:pPr>
                      <a:endParaRPr lang="en-US" sz="20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dirty="0">
                          <a:solidFill>
                            <a:srgbClr val="000000"/>
                          </a:solidFill>
                          <a:effectLst/>
                          <a:latin typeface="+mn-lt"/>
                          <a:ea typeface="Times New Roman" panose="02020603050405020304" pitchFamily="18" charset="0"/>
                          <a:cs typeface="Arial" panose="020B0604020202020204" pitchFamily="34" charset="0"/>
                        </a:rPr>
                        <a:t>0.43 (0.6)</a:t>
                      </a:r>
                      <a:endParaRPr lang="en-US" sz="2000" dirty="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63462988"/>
                  </a:ext>
                </a:extLst>
              </a:tr>
              <a:tr h="370840">
                <a:tc gridSpan="6">
                  <a:txBody>
                    <a:bodyPr/>
                    <a:lstStyle/>
                    <a:p>
                      <a:pPr marL="0" marR="0">
                        <a:lnSpc>
                          <a:spcPct val="107000"/>
                        </a:lnSpc>
                        <a:spcBef>
                          <a:spcPts val="0"/>
                        </a:spcBef>
                        <a:spcAft>
                          <a:spcPts val="0"/>
                        </a:spcAft>
                      </a:pPr>
                      <a:r>
                        <a:rPr lang="en-US" sz="2000" b="1" dirty="0">
                          <a:solidFill>
                            <a:srgbClr val="000000"/>
                          </a:solidFill>
                          <a:effectLst/>
                          <a:latin typeface="+mn-lt"/>
                          <a:ea typeface="Times New Roman" panose="02020603050405020304" pitchFamily="18" charset="0"/>
                          <a:cs typeface="Arial" panose="020B0604020202020204" pitchFamily="34" charset="0"/>
                        </a:rPr>
                        <a:t>Flavor Descriptor</a:t>
                      </a:r>
                      <a:endParaRPr lang="en-US" sz="2000" dirty="0">
                        <a:effectLst/>
                        <a:latin typeface="+mn-lt"/>
                        <a:ea typeface="Calibri" panose="020F0502020204030204" pitchFamily="34" charset="0"/>
                        <a:cs typeface="Arial" panose="020B0604020202020204" pitchFamily="34"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7233539"/>
                  </a:ext>
                </a:extLst>
              </a:tr>
              <a:tr h="370840">
                <a:tc gridSpan="6">
                  <a:txBody>
                    <a:bodyPr/>
                    <a:lstStyle/>
                    <a:p>
                      <a:pPr marL="0" marR="0">
                        <a:lnSpc>
                          <a:spcPct val="107000"/>
                        </a:lnSpc>
                        <a:spcBef>
                          <a:spcPts val="0"/>
                        </a:spcBef>
                        <a:spcAft>
                          <a:spcPts val="0"/>
                        </a:spcAft>
                      </a:pPr>
                      <a:r>
                        <a:rPr lang="en-US" sz="2000" dirty="0">
                          <a:solidFill>
                            <a:srgbClr val="000000"/>
                          </a:solidFill>
                          <a:effectLst/>
                          <a:latin typeface="+mn-lt"/>
                          <a:ea typeface="Times New Roman" panose="02020603050405020304" pitchFamily="18" charset="0"/>
                          <a:cs typeface="Arial" panose="020B0604020202020204" pitchFamily="34" charset="0"/>
                        </a:rPr>
                        <a:t>Text only (base)</a:t>
                      </a:r>
                      <a:endParaRPr lang="en-US" sz="2000" dirty="0">
                        <a:effectLst/>
                        <a:latin typeface="+mn-lt"/>
                        <a:ea typeface="Calibri" panose="020F0502020204030204" pitchFamily="34" charset="0"/>
                        <a:cs typeface="Arial" panose="020B0604020202020204" pitchFamily="34"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52422977"/>
                  </a:ext>
                </a:extLst>
              </a:tr>
              <a:tr h="370840">
                <a:tc>
                  <a:txBody>
                    <a:bodyPr/>
                    <a:lstStyle/>
                    <a:p>
                      <a:pPr marL="0" marR="0">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Color only</a:t>
                      </a:r>
                      <a:endParaRPr lang="en-US" sz="20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dirty="0">
                          <a:solidFill>
                            <a:srgbClr val="000000"/>
                          </a:solidFill>
                          <a:effectLst/>
                          <a:latin typeface="+mn-lt"/>
                          <a:ea typeface="Times New Roman" panose="02020603050405020304" pitchFamily="18" charset="0"/>
                          <a:cs typeface="Arial" panose="020B0604020202020204" pitchFamily="34" charset="0"/>
                        </a:rPr>
                        <a:t>0.21*** (0.05)</a:t>
                      </a:r>
                      <a:endParaRPr lang="en-US" sz="20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dirty="0">
                          <a:solidFill>
                            <a:srgbClr val="000000"/>
                          </a:solidFill>
                          <a:effectLst/>
                          <a:latin typeface="+mn-lt"/>
                          <a:ea typeface="Times New Roman" panose="02020603050405020304" pitchFamily="18" charset="0"/>
                          <a:cs typeface="Arial" panose="020B0604020202020204" pitchFamily="34" charset="0"/>
                        </a:rPr>
                        <a:t>0.11*** (0.03)</a:t>
                      </a:r>
                      <a:endParaRPr lang="en-US" sz="2000" dirty="0">
                        <a:effectLst/>
                        <a:latin typeface="+mn-lt"/>
                        <a:ea typeface="Calibri" panose="020F0502020204030204" pitchFamily="34" charset="0"/>
                        <a:cs typeface="Arial" panose="020B0604020202020204" pitchFamily="34" charset="0"/>
                      </a:endParaRPr>
                    </a:p>
                  </a:txBody>
                  <a:tcPr marL="68580" marR="68580" marT="0" marB="0" anchor="ctr"/>
                </a:tc>
                <a:tc gridSpan="2">
                  <a:txBody>
                    <a:bodyPr/>
                    <a:lstStyle/>
                    <a:p>
                      <a:pPr marL="0" marR="0" algn="ctr">
                        <a:lnSpc>
                          <a:spcPct val="107000"/>
                        </a:lnSpc>
                        <a:spcBef>
                          <a:spcPts val="0"/>
                        </a:spcBef>
                        <a:spcAft>
                          <a:spcPts val="0"/>
                        </a:spcAft>
                      </a:pPr>
                      <a:r>
                        <a:rPr lang="en-US" sz="2000" dirty="0">
                          <a:solidFill>
                            <a:srgbClr val="000000"/>
                          </a:solidFill>
                          <a:effectLst/>
                          <a:latin typeface="+mn-lt"/>
                          <a:ea typeface="Times New Roman" panose="02020603050405020304" pitchFamily="18" charset="0"/>
                          <a:cs typeface="Arial" panose="020B0604020202020204" pitchFamily="34" charset="0"/>
                        </a:rPr>
                        <a:t>0.23*** (0.04)</a:t>
                      </a:r>
                      <a:endParaRPr lang="en-US" sz="2000" dirty="0">
                        <a:effectLst/>
                        <a:latin typeface="+mn-lt"/>
                        <a:ea typeface="Calibri" panose="020F0502020204030204" pitchFamily="34" charset="0"/>
                        <a:cs typeface="Arial" panose="020B0604020202020204" pitchFamily="34" charset="0"/>
                      </a:endParaRPr>
                    </a:p>
                  </a:txBody>
                  <a:tcPr marL="68580" marR="68580" marT="0" marB="0" anchor="ctr"/>
                </a:tc>
                <a:tc hMerge="1">
                  <a:txBody>
                    <a:bodyPr/>
                    <a:lstStyle/>
                    <a:p>
                      <a:pPr marL="0" marR="0" algn="ctr">
                        <a:lnSpc>
                          <a:spcPct val="107000"/>
                        </a:lnSpc>
                        <a:spcBef>
                          <a:spcPts val="0"/>
                        </a:spcBef>
                        <a:spcAft>
                          <a:spcPts val="0"/>
                        </a:spcAft>
                      </a:pPr>
                      <a:endParaRPr lang="en-US" sz="20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ctr"/>
                      <a:r>
                        <a:rPr lang="en-US" sz="2000">
                          <a:solidFill>
                            <a:srgbClr val="000000"/>
                          </a:solidFill>
                          <a:effectLst/>
                          <a:latin typeface="+mn-lt"/>
                          <a:ea typeface="Times New Roman" panose="02020603050405020304" pitchFamily="18" charset="0"/>
                          <a:cs typeface="Arial" panose="020B0604020202020204" pitchFamily="34" charset="0"/>
                        </a:rPr>
                        <a:t>0.01 (0.08)</a:t>
                      </a:r>
                      <a:endParaRPr lang="en-US"/>
                    </a:p>
                  </a:txBody>
                  <a:tcPr marL="68580" marR="68580" marT="0" marB="0" anchor="ctr"/>
                </a:tc>
                <a:extLst>
                  <a:ext uri="{0D108BD9-81ED-4DB2-BD59-A6C34878D82A}">
                    <a16:rowId xmlns:a16="http://schemas.microsoft.com/office/drawing/2014/main" val="3595572765"/>
                  </a:ext>
                </a:extLst>
              </a:tr>
              <a:tr h="370840">
                <a:tc>
                  <a:txBody>
                    <a:bodyPr/>
                    <a:lstStyle/>
                    <a:p>
                      <a:pPr marL="0" marR="0">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Color and Text </a:t>
                      </a:r>
                      <a:endParaRPr lang="en-US" sz="20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0.29*** (0.05)</a:t>
                      </a:r>
                      <a:endParaRPr lang="en-US" sz="20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dirty="0">
                          <a:solidFill>
                            <a:srgbClr val="000000"/>
                          </a:solidFill>
                          <a:effectLst/>
                          <a:latin typeface="+mn-lt"/>
                          <a:ea typeface="Times New Roman" panose="02020603050405020304" pitchFamily="18" charset="0"/>
                          <a:cs typeface="Arial" panose="020B0604020202020204" pitchFamily="34" charset="0"/>
                        </a:rPr>
                        <a:t>0.16*** (0.04)</a:t>
                      </a:r>
                      <a:endParaRPr lang="en-US" sz="2000" dirty="0">
                        <a:effectLst/>
                        <a:latin typeface="+mn-lt"/>
                        <a:ea typeface="Calibri" panose="020F0502020204030204" pitchFamily="34" charset="0"/>
                        <a:cs typeface="Arial" panose="020B0604020202020204" pitchFamily="34" charset="0"/>
                      </a:endParaRPr>
                    </a:p>
                  </a:txBody>
                  <a:tcPr marL="68580" marR="68580" marT="0" marB="0" anchor="ctr"/>
                </a:tc>
                <a:tc gridSpan="2">
                  <a:txBody>
                    <a:bodyPr/>
                    <a:lstStyle/>
                    <a:p>
                      <a:pPr marL="0" marR="0" algn="ctr">
                        <a:lnSpc>
                          <a:spcPct val="107000"/>
                        </a:lnSpc>
                        <a:spcBef>
                          <a:spcPts val="0"/>
                        </a:spcBef>
                        <a:spcAft>
                          <a:spcPts val="0"/>
                        </a:spcAft>
                      </a:pPr>
                      <a:r>
                        <a:rPr lang="en-US" sz="2000" dirty="0">
                          <a:solidFill>
                            <a:srgbClr val="000000"/>
                          </a:solidFill>
                          <a:effectLst/>
                          <a:latin typeface="+mn-lt"/>
                          <a:ea typeface="Times New Roman" panose="02020603050405020304" pitchFamily="18" charset="0"/>
                          <a:cs typeface="Arial" panose="020B0604020202020204" pitchFamily="34" charset="0"/>
                        </a:rPr>
                        <a:t>0.3*** (0.05)</a:t>
                      </a:r>
                      <a:endParaRPr lang="en-US" sz="2000" dirty="0">
                        <a:effectLst/>
                        <a:latin typeface="+mn-lt"/>
                        <a:ea typeface="Calibri" panose="020F0502020204030204" pitchFamily="34" charset="0"/>
                        <a:cs typeface="Arial" panose="020B0604020202020204" pitchFamily="34" charset="0"/>
                      </a:endParaRPr>
                    </a:p>
                  </a:txBody>
                  <a:tcPr marL="68580" marR="68580" marT="0" marB="0" anchor="ctr"/>
                </a:tc>
                <a:tc hMerge="1">
                  <a:txBody>
                    <a:bodyPr/>
                    <a:lstStyle/>
                    <a:p>
                      <a:pPr marL="0" marR="0" algn="ctr">
                        <a:lnSpc>
                          <a:spcPct val="107000"/>
                        </a:lnSpc>
                        <a:spcBef>
                          <a:spcPts val="0"/>
                        </a:spcBef>
                        <a:spcAft>
                          <a:spcPts val="0"/>
                        </a:spcAft>
                      </a:pPr>
                      <a:endParaRPr lang="en-US" sz="20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ctr"/>
                      <a:r>
                        <a:rPr lang="en-US" sz="2000" dirty="0">
                          <a:solidFill>
                            <a:srgbClr val="000000"/>
                          </a:solidFill>
                          <a:effectLst/>
                          <a:latin typeface="+mn-lt"/>
                          <a:ea typeface="Times New Roman" panose="02020603050405020304" pitchFamily="18" charset="0"/>
                          <a:cs typeface="Arial" panose="020B0604020202020204" pitchFamily="34" charset="0"/>
                        </a:rPr>
                        <a:t>0.1 (0.12)</a:t>
                      </a:r>
                      <a:endParaRPr lang="en-US" dirty="0"/>
                    </a:p>
                  </a:txBody>
                  <a:tcPr marL="68580" marR="68580" marT="0" marB="0" anchor="ctr"/>
                </a:tc>
                <a:extLst>
                  <a:ext uri="{0D108BD9-81ED-4DB2-BD59-A6C34878D82A}">
                    <a16:rowId xmlns:a16="http://schemas.microsoft.com/office/drawing/2014/main" val="2557869701"/>
                  </a:ext>
                </a:extLst>
              </a:tr>
              <a:tr h="370840">
                <a:tc gridSpan="6">
                  <a:txBody>
                    <a:bodyPr/>
                    <a:lstStyle/>
                    <a:p>
                      <a:pPr marL="0" marR="0">
                        <a:lnSpc>
                          <a:spcPct val="107000"/>
                        </a:lnSpc>
                        <a:spcBef>
                          <a:spcPts val="0"/>
                        </a:spcBef>
                        <a:spcAft>
                          <a:spcPts val="0"/>
                        </a:spcAft>
                      </a:pPr>
                      <a:r>
                        <a:rPr lang="en-US" sz="2000" b="1">
                          <a:solidFill>
                            <a:srgbClr val="000000"/>
                          </a:solidFill>
                          <a:effectLst/>
                          <a:latin typeface="+mn-lt"/>
                          <a:ea typeface="Times New Roman" panose="02020603050405020304" pitchFamily="18" charset="0"/>
                          <a:cs typeface="Arial" panose="020B0604020202020204" pitchFamily="34" charset="0"/>
                        </a:rPr>
                        <a:t>Flavors</a:t>
                      </a:r>
                      <a:endParaRPr lang="en-US" sz="2000">
                        <a:effectLst/>
                        <a:latin typeface="+mn-lt"/>
                        <a:ea typeface="Calibri" panose="020F0502020204030204" pitchFamily="34" charset="0"/>
                        <a:cs typeface="Arial" panose="020B0604020202020204" pitchFamily="34"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98965834"/>
                  </a:ext>
                </a:extLst>
              </a:tr>
              <a:tr h="370840">
                <a:tc gridSpan="6">
                  <a:txBody>
                    <a:bodyPr/>
                    <a:lstStyle/>
                    <a:p>
                      <a:pPr marL="0" marR="0">
                        <a:lnSpc>
                          <a:spcPct val="107000"/>
                        </a:lnSpc>
                        <a:spcBef>
                          <a:spcPts val="0"/>
                        </a:spcBef>
                        <a:spcAft>
                          <a:spcPts val="0"/>
                        </a:spcAft>
                      </a:pPr>
                      <a:r>
                        <a:rPr lang="en-US" sz="2000" dirty="0">
                          <a:solidFill>
                            <a:srgbClr val="000000"/>
                          </a:solidFill>
                          <a:effectLst/>
                          <a:latin typeface="+mn-lt"/>
                          <a:ea typeface="Times New Roman" panose="02020603050405020304" pitchFamily="18" charset="0"/>
                          <a:cs typeface="Arial" panose="020B0604020202020204" pitchFamily="34" charset="0"/>
                        </a:rPr>
                        <a:t>Grape (base)</a:t>
                      </a:r>
                      <a:endParaRPr lang="en-US" sz="2000" dirty="0">
                        <a:effectLst/>
                        <a:latin typeface="+mn-lt"/>
                        <a:ea typeface="Calibri" panose="020F0502020204030204" pitchFamily="34" charset="0"/>
                        <a:cs typeface="Arial" panose="020B0604020202020204" pitchFamily="34"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43296749"/>
                  </a:ext>
                </a:extLst>
              </a:tr>
              <a:tr h="370840">
                <a:tc>
                  <a:txBody>
                    <a:bodyPr/>
                    <a:lstStyle/>
                    <a:p>
                      <a:pPr marL="0" marR="0">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Menthol</a:t>
                      </a:r>
                      <a:endParaRPr lang="en-US" sz="20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dirty="0">
                          <a:solidFill>
                            <a:srgbClr val="000000"/>
                          </a:solidFill>
                          <a:effectLst/>
                          <a:latin typeface="+mn-lt"/>
                          <a:ea typeface="Times New Roman" panose="02020603050405020304" pitchFamily="18" charset="0"/>
                          <a:cs typeface="Arial" panose="020B0604020202020204" pitchFamily="34" charset="0"/>
                        </a:rPr>
                        <a:t>-0.21*** (0.08)</a:t>
                      </a:r>
                      <a:endParaRPr lang="en-US" sz="20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dirty="0">
                          <a:solidFill>
                            <a:srgbClr val="000000"/>
                          </a:solidFill>
                          <a:effectLst/>
                          <a:latin typeface="+mn-lt"/>
                          <a:ea typeface="Times New Roman" panose="02020603050405020304" pitchFamily="18" charset="0"/>
                          <a:cs typeface="Arial" panose="020B0604020202020204" pitchFamily="34" charset="0"/>
                        </a:rPr>
                        <a:t>-0.12*** (0.03)</a:t>
                      </a:r>
                      <a:endParaRPr lang="en-US" sz="20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dirty="0">
                          <a:solidFill>
                            <a:srgbClr val="000000"/>
                          </a:solidFill>
                          <a:effectLst/>
                          <a:latin typeface="+mn-lt"/>
                          <a:ea typeface="Times New Roman" panose="02020603050405020304" pitchFamily="18" charset="0"/>
                          <a:cs typeface="Arial" panose="020B0604020202020204" pitchFamily="34" charset="0"/>
                        </a:rPr>
                        <a:t>-0.25*** (0.06)</a:t>
                      </a:r>
                      <a:endParaRPr lang="en-US" sz="2000" dirty="0">
                        <a:effectLst/>
                        <a:latin typeface="+mn-lt"/>
                        <a:ea typeface="Calibri" panose="020F0502020204030204" pitchFamily="34" charset="0"/>
                        <a:cs typeface="Arial" panose="020B0604020202020204" pitchFamily="34" charset="0"/>
                      </a:endParaRPr>
                    </a:p>
                  </a:txBody>
                  <a:tcPr marL="68580" marR="68580" marT="0" marB="0" anchor="ctr"/>
                </a:tc>
                <a:tc gridSpan="2">
                  <a:txBody>
                    <a:bodyPr/>
                    <a:lstStyle/>
                    <a:p>
                      <a:pPr marL="0" marR="0" algn="ctr">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0.76** (0.35)</a:t>
                      </a:r>
                      <a:endParaRPr lang="en-US" sz="2000" dirty="0">
                        <a:effectLst/>
                        <a:latin typeface="+mn-lt"/>
                        <a:ea typeface="Calibri" panose="020F0502020204030204" pitchFamily="34" charset="0"/>
                        <a:cs typeface="Arial" panose="020B0604020202020204" pitchFamily="34" charset="0"/>
                      </a:endParaRPr>
                    </a:p>
                  </a:txBody>
                  <a:tcPr marL="68580" marR="68580" marT="0" marB="0" anchor="ctr"/>
                </a:tc>
                <a:tc hMerge="1">
                  <a:txBody>
                    <a:bodyPr/>
                    <a:lstStyle/>
                    <a:p>
                      <a:pPr algn="ctr"/>
                      <a:r>
                        <a:rPr lang="en-US" sz="2000">
                          <a:solidFill>
                            <a:srgbClr val="000000"/>
                          </a:solidFill>
                          <a:effectLst/>
                          <a:latin typeface="+mn-lt"/>
                          <a:ea typeface="Times New Roman" panose="02020603050405020304" pitchFamily="18" charset="0"/>
                          <a:cs typeface="Arial" panose="020B0604020202020204" pitchFamily="34" charset="0"/>
                        </a:rPr>
                        <a:t>0.76** (0.35)</a:t>
                      </a:r>
                      <a:endParaRPr lang="en-US"/>
                    </a:p>
                  </a:txBody>
                  <a:tcPr marL="68580" marR="68580" marT="0" marB="0" anchor="ctr"/>
                </a:tc>
                <a:extLst>
                  <a:ext uri="{0D108BD9-81ED-4DB2-BD59-A6C34878D82A}">
                    <a16:rowId xmlns:a16="http://schemas.microsoft.com/office/drawing/2014/main" val="130369480"/>
                  </a:ext>
                </a:extLst>
              </a:tr>
              <a:tr h="370840">
                <a:tc>
                  <a:txBody>
                    <a:bodyPr/>
                    <a:lstStyle/>
                    <a:p>
                      <a:pPr marL="0" marR="0">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Regular </a:t>
                      </a:r>
                      <a:endParaRPr lang="en-US" sz="20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-0.25*** (0.08)</a:t>
                      </a:r>
                      <a:endParaRPr lang="en-US" sz="20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-0.14*** (0.04)</a:t>
                      </a:r>
                      <a:endParaRPr lang="en-US" sz="20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dirty="0">
                          <a:solidFill>
                            <a:srgbClr val="000000"/>
                          </a:solidFill>
                          <a:effectLst/>
                          <a:latin typeface="+mn-lt"/>
                          <a:ea typeface="Times New Roman" panose="02020603050405020304" pitchFamily="18" charset="0"/>
                          <a:cs typeface="Arial" panose="020B0604020202020204" pitchFamily="34" charset="0"/>
                        </a:rPr>
                        <a:t>-0.28*** (0.05)</a:t>
                      </a:r>
                      <a:endParaRPr lang="en-US" sz="2000" dirty="0">
                        <a:effectLst/>
                        <a:latin typeface="+mn-lt"/>
                        <a:ea typeface="Calibri" panose="020F0502020204030204" pitchFamily="34" charset="0"/>
                        <a:cs typeface="Arial" panose="020B0604020202020204" pitchFamily="34" charset="0"/>
                      </a:endParaRPr>
                    </a:p>
                  </a:txBody>
                  <a:tcPr marL="68580" marR="68580" marT="0" marB="0" anchor="ctr"/>
                </a:tc>
                <a:tc gridSpan="2">
                  <a:txBody>
                    <a:bodyPr/>
                    <a:lstStyle/>
                    <a:p>
                      <a:pPr marL="0" marR="0" algn="ctr">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0.01 (0.05)</a:t>
                      </a:r>
                      <a:endParaRPr lang="en-US" sz="2000" dirty="0">
                        <a:effectLst/>
                        <a:latin typeface="+mn-lt"/>
                        <a:ea typeface="Calibri" panose="020F0502020204030204" pitchFamily="34" charset="0"/>
                        <a:cs typeface="Arial" panose="020B0604020202020204" pitchFamily="34" charset="0"/>
                      </a:endParaRPr>
                    </a:p>
                  </a:txBody>
                  <a:tcPr marL="68580" marR="68580" marT="0" marB="0" anchor="ctr"/>
                </a:tc>
                <a:tc hMerge="1">
                  <a:txBody>
                    <a:bodyPr/>
                    <a:lstStyle/>
                    <a:p>
                      <a:pPr algn="ctr"/>
                      <a:r>
                        <a:rPr lang="en-US" sz="2000" dirty="0">
                          <a:solidFill>
                            <a:srgbClr val="000000"/>
                          </a:solidFill>
                          <a:effectLst/>
                          <a:latin typeface="+mn-lt"/>
                          <a:ea typeface="Times New Roman" panose="02020603050405020304" pitchFamily="18" charset="0"/>
                          <a:cs typeface="Arial" panose="020B0604020202020204" pitchFamily="34" charset="0"/>
                        </a:rPr>
                        <a:t>0.01 (0.05)</a:t>
                      </a:r>
                      <a:endParaRPr lang="en-US" dirty="0"/>
                    </a:p>
                  </a:txBody>
                  <a:tcPr marL="68580" marR="68580" marT="0" marB="0" anchor="ctr"/>
                </a:tc>
                <a:extLst>
                  <a:ext uri="{0D108BD9-81ED-4DB2-BD59-A6C34878D82A}">
                    <a16:rowId xmlns:a16="http://schemas.microsoft.com/office/drawing/2014/main" val="3378766337"/>
                  </a:ext>
                </a:extLst>
              </a:tr>
              <a:tr h="370840">
                <a:tc>
                  <a:txBody>
                    <a:bodyPr/>
                    <a:lstStyle/>
                    <a:p>
                      <a:pPr marL="0" marR="0">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Alcohol</a:t>
                      </a:r>
                      <a:endParaRPr lang="en-US" sz="20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-0.25***(0.07)</a:t>
                      </a:r>
                      <a:endParaRPr lang="en-US" sz="20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dirty="0">
                          <a:solidFill>
                            <a:srgbClr val="000000"/>
                          </a:solidFill>
                          <a:effectLst/>
                          <a:latin typeface="+mn-lt"/>
                          <a:ea typeface="Times New Roman" panose="02020603050405020304" pitchFamily="18" charset="0"/>
                          <a:cs typeface="Arial" panose="020B0604020202020204" pitchFamily="34" charset="0"/>
                        </a:rPr>
                        <a:t>-0.15***(0.04)</a:t>
                      </a:r>
                      <a:endParaRPr lang="en-US" sz="20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dirty="0">
                          <a:solidFill>
                            <a:srgbClr val="000000"/>
                          </a:solidFill>
                          <a:effectLst/>
                          <a:latin typeface="+mn-lt"/>
                          <a:ea typeface="Times New Roman" panose="02020603050405020304" pitchFamily="18" charset="0"/>
                          <a:cs typeface="Arial" panose="020B0604020202020204" pitchFamily="34" charset="0"/>
                        </a:rPr>
                        <a:t>-0.27***(0.06)</a:t>
                      </a:r>
                      <a:endParaRPr lang="en-US" sz="2000" dirty="0">
                        <a:effectLst/>
                        <a:latin typeface="+mn-lt"/>
                        <a:ea typeface="Calibri" panose="020F0502020204030204" pitchFamily="34" charset="0"/>
                        <a:cs typeface="Arial" panose="020B0604020202020204" pitchFamily="34" charset="0"/>
                      </a:endParaRPr>
                    </a:p>
                  </a:txBody>
                  <a:tcPr marL="68580" marR="68580" marT="0" marB="0" anchor="ctr"/>
                </a:tc>
                <a:tc gridSpan="2">
                  <a:txBody>
                    <a:bodyPr/>
                    <a:lstStyle/>
                    <a:p>
                      <a:pPr marL="0" marR="0" algn="ctr">
                        <a:lnSpc>
                          <a:spcPct val="107000"/>
                        </a:lnSpc>
                        <a:spcBef>
                          <a:spcPts val="0"/>
                        </a:spcBef>
                        <a:spcAft>
                          <a:spcPts val="0"/>
                        </a:spcAft>
                      </a:pPr>
                      <a:r>
                        <a:rPr lang="en-US" sz="2000" dirty="0">
                          <a:solidFill>
                            <a:srgbClr val="000000"/>
                          </a:solidFill>
                          <a:effectLst/>
                          <a:latin typeface="+mn-lt"/>
                          <a:ea typeface="Times New Roman" panose="02020603050405020304" pitchFamily="18" charset="0"/>
                          <a:cs typeface="Arial" panose="020B0604020202020204" pitchFamily="34" charset="0"/>
                        </a:rPr>
                        <a:t>0.16(0.21)</a:t>
                      </a:r>
                      <a:endParaRPr lang="en-US" sz="2000" dirty="0">
                        <a:effectLst/>
                        <a:latin typeface="+mn-lt"/>
                        <a:ea typeface="Calibri" panose="020F0502020204030204" pitchFamily="34" charset="0"/>
                        <a:cs typeface="Arial" panose="020B0604020202020204" pitchFamily="34" charset="0"/>
                      </a:endParaRPr>
                    </a:p>
                  </a:txBody>
                  <a:tcPr marL="68580" marR="68580" marT="0" marB="0" anchor="ctr"/>
                </a:tc>
                <a:tc hMerge="1">
                  <a:txBody>
                    <a:bodyPr/>
                    <a:lstStyle/>
                    <a:p>
                      <a:pPr algn="ctr"/>
                      <a:r>
                        <a:rPr lang="en-US" sz="2000" dirty="0">
                          <a:solidFill>
                            <a:srgbClr val="000000"/>
                          </a:solidFill>
                          <a:effectLst/>
                          <a:latin typeface="+mn-lt"/>
                          <a:ea typeface="Times New Roman" panose="02020603050405020304" pitchFamily="18" charset="0"/>
                          <a:cs typeface="Arial" panose="020B0604020202020204" pitchFamily="34" charset="0"/>
                        </a:rPr>
                        <a:t>0.16(0.21)</a:t>
                      </a:r>
                      <a:endParaRPr lang="en-US" dirty="0"/>
                    </a:p>
                  </a:txBody>
                  <a:tcPr marL="68580" marR="68580" marT="0" marB="0" anchor="ctr"/>
                </a:tc>
                <a:extLst>
                  <a:ext uri="{0D108BD9-81ED-4DB2-BD59-A6C34878D82A}">
                    <a16:rowId xmlns:a16="http://schemas.microsoft.com/office/drawing/2014/main" val="3197082535"/>
                  </a:ext>
                </a:extLst>
              </a:tr>
            </a:tbl>
          </a:graphicData>
        </a:graphic>
      </p:graphicFrame>
      <p:cxnSp>
        <p:nvCxnSpPr>
          <p:cNvPr id="7" name="Straight Connector 6"/>
          <p:cNvCxnSpPr/>
          <p:nvPr/>
        </p:nvCxnSpPr>
        <p:spPr>
          <a:xfrm>
            <a:off x="-228600" y="942974"/>
            <a:ext cx="9525000" cy="1588"/>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2922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PT Templates4.jpg"/>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0" y="457200"/>
            <a:ext cx="9144000" cy="6858000"/>
          </a:xfrm>
          <a:prstGeom prst="rect">
            <a:avLst/>
          </a:prstGeom>
        </p:spPr>
      </p:pic>
      <p:sp>
        <p:nvSpPr>
          <p:cNvPr id="2" name="Title 1"/>
          <p:cNvSpPr>
            <a:spLocks noGrp="1"/>
          </p:cNvSpPr>
          <p:nvPr>
            <p:ph type="title"/>
          </p:nvPr>
        </p:nvSpPr>
        <p:spPr/>
        <p:txBody>
          <a:bodyPr>
            <a:normAutofit/>
          </a:bodyPr>
          <a:lstStyle/>
          <a:p>
            <a:r>
              <a:rPr lang="en-US" sz="5400" b="1" dirty="0">
                <a:solidFill>
                  <a:schemeClr val="accent6">
                    <a:lumMod val="75000"/>
                  </a:schemeClr>
                </a:solidFill>
                <a:latin typeface="Arial"/>
                <a:cs typeface="Arial"/>
              </a:rPr>
              <a:t>Results (cont.)</a:t>
            </a:r>
          </a:p>
        </p:txBody>
      </p:sp>
      <p:graphicFrame>
        <p:nvGraphicFramePr>
          <p:cNvPr id="4" name="Content Placeholder 3">
            <a:extLst>
              <a:ext uri="{FF2B5EF4-FFF2-40B4-BE49-F238E27FC236}">
                <a16:creationId xmlns:a16="http://schemas.microsoft.com/office/drawing/2014/main" id="{41250C6E-FADA-ED4D-AF4D-03E982F36540}"/>
              </a:ext>
            </a:extLst>
          </p:cNvPr>
          <p:cNvGraphicFramePr>
            <a:graphicFrameLocks noGrp="1"/>
          </p:cNvGraphicFramePr>
          <p:nvPr>
            <p:ph idx="1"/>
            <p:extLst>
              <p:ext uri="{D42A27DB-BD31-4B8C-83A1-F6EECF244321}">
                <p14:modId xmlns:p14="http://schemas.microsoft.com/office/powerpoint/2010/main" val="3654853859"/>
              </p:ext>
            </p:extLst>
          </p:nvPr>
        </p:nvGraphicFramePr>
        <p:xfrm>
          <a:off x="228600" y="1676877"/>
          <a:ext cx="8686800" cy="2621280"/>
        </p:xfrm>
        <a:graphic>
          <a:graphicData uri="http://schemas.openxmlformats.org/drawingml/2006/table">
            <a:tbl>
              <a:tblPr firstRow="1" bandRow="1">
                <a:tableStyleId>{5C22544A-7EE6-4342-B048-85BDC9FD1C3A}</a:tableStyleId>
              </a:tblPr>
              <a:tblGrid>
                <a:gridCol w="1737360">
                  <a:extLst>
                    <a:ext uri="{9D8B030D-6E8A-4147-A177-3AD203B41FA5}">
                      <a16:colId xmlns:a16="http://schemas.microsoft.com/office/drawing/2014/main" val="848673288"/>
                    </a:ext>
                  </a:extLst>
                </a:gridCol>
                <a:gridCol w="1737360">
                  <a:extLst>
                    <a:ext uri="{9D8B030D-6E8A-4147-A177-3AD203B41FA5}">
                      <a16:colId xmlns:a16="http://schemas.microsoft.com/office/drawing/2014/main" val="49494737"/>
                    </a:ext>
                  </a:extLst>
                </a:gridCol>
                <a:gridCol w="1737360">
                  <a:extLst>
                    <a:ext uri="{9D8B030D-6E8A-4147-A177-3AD203B41FA5}">
                      <a16:colId xmlns:a16="http://schemas.microsoft.com/office/drawing/2014/main" val="3687945804"/>
                    </a:ext>
                  </a:extLst>
                </a:gridCol>
                <a:gridCol w="1737360">
                  <a:extLst>
                    <a:ext uri="{9D8B030D-6E8A-4147-A177-3AD203B41FA5}">
                      <a16:colId xmlns:a16="http://schemas.microsoft.com/office/drawing/2014/main" val="394994180"/>
                    </a:ext>
                  </a:extLst>
                </a:gridCol>
                <a:gridCol w="1737360">
                  <a:extLst>
                    <a:ext uri="{9D8B030D-6E8A-4147-A177-3AD203B41FA5}">
                      <a16:colId xmlns:a16="http://schemas.microsoft.com/office/drawing/2014/main" val="1952595128"/>
                    </a:ext>
                  </a:extLst>
                </a:gridCol>
              </a:tblGrid>
              <a:tr h="370840">
                <a:tc>
                  <a:txBody>
                    <a:bodyPr/>
                    <a:lstStyle/>
                    <a:p>
                      <a:endParaRPr lang="en-US" sz="2000" dirty="0">
                        <a:latin typeface="+mn-lt"/>
                      </a:endParaRPr>
                    </a:p>
                  </a:txBody>
                  <a:tcPr/>
                </a:tc>
                <a:tc>
                  <a:txBody>
                    <a:bodyPr/>
                    <a:lstStyle/>
                    <a:p>
                      <a:pPr marL="0" marR="0" algn="ctr">
                        <a:lnSpc>
                          <a:spcPct val="107000"/>
                        </a:lnSpc>
                        <a:spcBef>
                          <a:spcPts val="0"/>
                        </a:spcBef>
                        <a:spcAft>
                          <a:spcPts val="0"/>
                        </a:spcAft>
                      </a:pPr>
                      <a:r>
                        <a:rPr lang="en-US" sz="2000" dirty="0">
                          <a:solidFill>
                            <a:schemeClr val="bg1"/>
                          </a:solidFill>
                          <a:effectLst/>
                          <a:latin typeface="+mn-lt"/>
                          <a:ea typeface="Times New Roman" panose="02020603050405020304" pitchFamily="18" charset="0"/>
                          <a:cs typeface="Arial" panose="020B0604020202020204" pitchFamily="34" charset="0"/>
                        </a:rPr>
                        <a:t>MNL </a:t>
                      </a:r>
                      <a:r>
                        <a:rPr lang="en-US" sz="2000" dirty="0">
                          <a:solidFill>
                            <a:schemeClr val="bg1"/>
                          </a:solidFill>
                          <a:effectLst/>
                          <a:latin typeface="+mn-lt"/>
                          <a:ea typeface="Calibri" panose="020F0502020204030204" pitchFamily="34" charset="0"/>
                          <a:cs typeface="Arial" panose="020B0604020202020204" pitchFamily="34" charset="0"/>
                        </a:rPr>
                        <a:t>  </a:t>
                      </a:r>
                      <a:r>
                        <a:rPr lang="en-US" sz="2000" dirty="0">
                          <a:solidFill>
                            <a:schemeClr val="bg1"/>
                          </a:solidFill>
                          <a:effectLst/>
                          <a:latin typeface="+mn-lt"/>
                          <a:ea typeface="Times New Roman" panose="02020603050405020304" pitchFamily="18" charset="0"/>
                          <a:cs typeface="Arial" panose="020B0604020202020204" pitchFamily="34" charset="0"/>
                        </a:rPr>
                        <a:t>β(se)</a:t>
                      </a:r>
                      <a:endParaRPr lang="en-US" sz="2000" dirty="0">
                        <a:solidFill>
                          <a:schemeClr val="bg1"/>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dirty="0">
                          <a:solidFill>
                            <a:schemeClr val="bg1"/>
                          </a:solidFill>
                          <a:effectLst/>
                          <a:latin typeface="+mn-lt"/>
                          <a:ea typeface="Times New Roman" panose="02020603050405020304" pitchFamily="18" charset="0"/>
                          <a:cs typeface="Arial" panose="020B0604020202020204" pitchFamily="34" charset="0"/>
                        </a:rPr>
                        <a:t>NL β(se)</a:t>
                      </a:r>
                      <a:endParaRPr lang="en-US" sz="2000" dirty="0">
                        <a:solidFill>
                          <a:schemeClr val="bg1"/>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dirty="0">
                          <a:solidFill>
                            <a:schemeClr val="bg1"/>
                          </a:solidFill>
                          <a:effectLst/>
                          <a:latin typeface="+mn-lt"/>
                          <a:ea typeface="Times New Roman" panose="02020603050405020304" pitchFamily="18" charset="0"/>
                          <a:cs typeface="Arial" panose="020B0604020202020204" pitchFamily="34" charset="0"/>
                        </a:rPr>
                        <a:t>RPL β(se)</a:t>
                      </a:r>
                      <a:endParaRPr lang="en-US" sz="2000" dirty="0">
                        <a:solidFill>
                          <a:schemeClr val="bg1"/>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dirty="0">
                          <a:solidFill>
                            <a:schemeClr val="bg1"/>
                          </a:solidFill>
                          <a:effectLst/>
                          <a:latin typeface="+mn-lt"/>
                          <a:ea typeface="Times New Roman" panose="02020603050405020304" pitchFamily="18" charset="0"/>
                          <a:cs typeface="Arial" panose="020B0604020202020204" pitchFamily="34" charset="0"/>
                        </a:rPr>
                        <a:t>RPL SD(se)</a:t>
                      </a:r>
                      <a:endParaRPr lang="en-US" sz="2000" dirty="0">
                        <a:solidFill>
                          <a:schemeClr val="bg1"/>
                        </a:solidFill>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491744644"/>
                  </a:ext>
                </a:extLst>
              </a:tr>
              <a:tr h="370840">
                <a:tc>
                  <a:txBody>
                    <a:bodyPr/>
                    <a:lstStyle/>
                    <a:p>
                      <a:pPr marL="0" marR="0">
                        <a:lnSpc>
                          <a:spcPct val="107000"/>
                        </a:lnSpc>
                        <a:spcBef>
                          <a:spcPts val="0"/>
                        </a:spcBef>
                        <a:spcAft>
                          <a:spcPts val="0"/>
                        </a:spcAft>
                      </a:pPr>
                      <a:r>
                        <a:rPr lang="en-US" sz="2000" b="1" dirty="0">
                          <a:solidFill>
                            <a:srgbClr val="000000"/>
                          </a:solidFill>
                          <a:effectLst/>
                          <a:latin typeface="+mn-lt"/>
                          <a:ea typeface="Times New Roman" panose="02020603050405020304" pitchFamily="18" charset="0"/>
                          <a:cs typeface="Arial" panose="020B0604020202020204" pitchFamily="34" charset="0"/>
                        </a:rPr>
                        <a:t>Pack size</a:t>
                      </a:r>
                      <a:endParaRPr lang="en-US" sz="2000" b="1"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0.05*(0.03)</a:t>
                      </a:r>
                      <a:endParaRPr lang="en-US" sz="20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0.03***(0.01)</a:t>
                      </a:r>
                      <a:endParaRPr lang="en-US" sz="20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000" dirty="0">
                          <a:solidFill>
                            <a:srgbClr val="000000"/>
                          </a:solidFill>
                          <a:effectLst/>
                          <a:latin typeface="+mn-lt"/>
                          <a:ea typeface="Times New Roman" panose="02020603050405020304" pitchFamily="18" charset="0"/>
                          <a:cs typeface="Arial" panose="020B0604020202020204" pitchFamily="34" charset="0"/>
                        </a:rPr>
                        <a:t>0.06*(0.02)</a:t>
                      </a:r>
                      <a:endParaRPr lang="en-US" sz="20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000" dirty="0">
                          <a:solidFill>
                            <a:srgbClr val="000000"/>
                          </a:solidFill>
                          <a:effectLst/>
                          <a:latin typeface="+mn-lt"/>
                          <a:ea typeface="Times New Roman" panose="02020603050405020304" pitchFamily="18" charset="0"/>
                          <a:cs typeface="Arial" panose="020B0604020202020204" pitchFamily="34" charset="0"/>
                        </a:rPr>
                        <a:t>0.27***(0.09)</a:t>
                      </a:r>
                      <a:endParaRPr lang="en-US" sz="2000" dirty="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914244737"/>
                  </a:ext>
                </a:extLst>
              </a:tr>
              <a:tr h="370840">
                <a:tc>
                  <a:txBody>
                    <a:bodyPr/>
                    <a:lstStyle/>
                    <a:p>
                      <a:pPr marL="0" marR="0">
                        <a:lnSpc>
                          <a:spcPct val="107000"/>
                        </a:lnSpc>
                        <a:spcBef>
                          <a:spcPts val="0"/>
                        </a:spcBef>
                        <a:spcAft>
                          <a:spcPts val="0"/>
                        </a:spcAft>
                      </a:pPr>
                      <a:r>
                        <a:rPr lang="en-US" sz="2000" b="1" dirty="0">
                          <a:solidFill>
                            <a:srgbClr val="000000"/>
                          </a:solidFill>
                          <a:effectLst/>
                          <a:latin typeface="+mn-lt"/>
                          <a:ea typeface="Times New Roman" panose="02020603050405020304" pitchFamily="18" charset="0"/>
                          <a:cs typeface="Arial" panose="020B0604020202020204" pitchFamily="34" charset="0"/>
                        </a:rPr>
                        <a:t>Price</a:t>
                      </a:r>
                      <a:endParaRPr lang="en-US" sz="2000" b="1"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-1.41*** (0.13)</a:t>
                      </a:r>
                      <a:endParaRPr lang="en-US" sz="20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-0.78*** (0.15)</a:t>
                      </a:r>
                      <a:endParaRPr lang="en-US" sz="20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-1.55*** (0.10)</a:t>
                      </a:r>
                      <a:endParaRPr lang="en-US" sz="20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0.05 (0.07)</a:t>
                      </a:r>
                      <a:endParaRPr lang="en-US" sz="200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099632054"/>
                  </a:ext>
                </a:extLst>
              </a:tr>
              <a:tr h="370840">
                <a:tc>
                  <a:txBody>
                    <a:bodyPr/>
                    <a:lstStyle/>
                    <a:p>
                      <a:pPr marL="0" marR="0">
                        <a:lnSpc>
                          <a:spcPct val="107000"/>
                        </a:lnSpc>
                        <a:spcBef>
                          <a:spcPts val="0"/>
                        </a:spcBef>
                        <a:spcAft>
                          <a:spcPts val="0"/>
                        </a:spcAft>
                      </a:pPr>
                      <a:r>
                        <a:rPr lang="en-US" sz="2000" dirty="0">
                          <a:solidFill>
                            <a:srgbClr val="000000"/>
                          </a:solidFill>
                          <a:effectLst/>
                          <a:latin typeface="+mn-lt"/>
                          <a:ea typeface="Times New Roman" panose="02020603050405020304" pitchFamily="18" charset="0"/>
                          <a:cs typeface="Arial" panose="020B0604020202020204" pitchFamily="34" charset="0"/>
                        </a:rPr>
                        <a:t>IV (</a:t>
                      </a:r>
                      <a:r>
                        <a:rPr lang="en-US" sz="2000" dirty="0" err="1">
                          <a:solidFill>
                            <a:srgbClr val="000000"/>
                          </a:solidFill>
                          <a:effectLst/>
                          <a:latin typeface="+mn-lt"/>
                          <a:ea typeface="Times New Roman" panose="02020603050405020304" pitchFamily="18" charset="0"/>
                          <a:cs typeface="Arial" panose="020B0604020202020204" pitchFamily="34" charset="0"/>
                        </a:rPr>
                        <a:t>lcc</a:t>
                      </a:r>
                      <a:r>
                        <a:rPr lang="en-US" sz="2000" dirty="0">
                          <a:solidFill>
                            <a:srgbClr val="000000"/>
                          </a:solidFill>
                          <a:effectLst/>
                          <a:latin typeface="+mn-lt"/>
                          <a:ea typeface="Times New Roman" panose="02020603050405020304" pitchFamily="18" charset="0"/>
                          <a:cs typeface="Arial" panose="020B0604020202020204" pitchFamily="34" charset="0"/>
                        </a:rPr>
                        <a:t>)</a:t>
                      </a:r>
                      <a:endParaRPr lang="en-US" sz="20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a:t>
                      </a:r>
                      <a:endParaRPr lang="en-US" sz="20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0.53***(0.1)</a:t>
                      </a:r>
                      <a:endParaRPr lang="en-US" sz="20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 </a:t>
                      </a:r>
                      <a:endParaRPr lang="en-US" sz="20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 </a:t>
                      </a:r>
                      <a:endParaRPr lang="en-US" sz="200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956471485"/>
                  </a:ext>
                </a:extLst>
              </a:tr>
              <a:tr h="370840">
                <a:tc>
                  <a:txBody>
                    <a:bodyPr/>
                    <a:lstStyle/>
                    <a:p>
                      <a:pPr marL="0" marR="0">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SD (lcc)</a:t>
                      </a:r>
                      <a:endParaRPr lang="en-US" sz="20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000" dirty="0">
                          <a:solidFill>
                            <a:srgbClr val="000000"/>
                          </a:solidFill>
                          <a:effectLst/>
                          <a:latin typeface="+mn-lt"/>
                          <a:ea typeface="Times New Roman" panose="02020603050405020304" pitchFamily="18" charset="0"/>
                          <a:cs typeface="Arial" panose="020B0604020202020204" pitchFamily="34" charset="0"/>
                        </a:rPr>
                        <a:t>--</a:t>
                      </a:r>
                      <a:endParaRPr lang="en-US" sz="20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2.45***(0.48)</a:t>
                      </a:r>
                      <a:endParaRPr lang="en-US" sz="20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 </a:t>
                      </a:r>
                      <a:endParaRPr lang="en-US" sz="20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 </a:t>
                      </a:r>
                      <a:endParaRPr lang="en-US" sz="200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09007574"/>
                  </a:ext>
                </a:extLst>
              </a:tr>
              <a:tr h="370840">
                <a:tc>
                  <a:txBody>
                    <a:bodyPr/>
                    <a:lstStyle/>
                    <a:p>
                      <a:pPr marL="0" marR="0">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Log Likelihood</a:t>
                      </a:r>
                      <a:endParaRPr lang="en-US" sz="20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000" dirty="0">
                          <a:solidFill>
                            <a:srgbClr val="000000"/>
                          </a:solidFill>
                          <a:effectLst/>
                          <a:latin typeface="+mn-lt"/>
                          <a:ea typeface="Times New Roman" panose="02020603050405020304" pitchFamily="18" charset="0"/>
                          <a:cs typeface="Arial" panose="020B0604020202020204" pitchFamily="34" charset="0"/>
                        </a:rPr>
                        <a:t>-5788</a:t>
                      </a:r>
                      <a:endParaRPr lang="en-US" sz="20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000" dirty="0">
                          <a:solidFill>
                            <a:srgbClr val="000000"/>
                          </a:solidFill>
                          <a:effectLst/>
                          <a:latin typeface="+mn-lt"/>
                          <a:ea typeface="Times New Roman" panose="02020603050405020304" pitchFamily="18" charset="0"/>
                          <a:cs typeface="Arial" panose="020B0604020202020204" pitchFamily="34" charset="0"/>
                        </a:rPr>
                        <a:t>-5778</a:t>
                      </a:r>
                      <a:endParaRPr lang="en-US" sz="2000" dirty="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-5785</a:t>
                      </a:r>
                      <a:endParaRPr lang="en-US" sz="200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a:lnSpc>
                          <a:spcPct val="107000"/>
                        </a:lnSpc>
                      </a:pPr>
                      <a:endParaRPr lang="en-US" sz="2000">
                        <a:effectLst/>
                        <a:latin typeface="+mn-lt"/>
                        <a:cs typeface="Arial" panose="020B0604020202020204" pitchFamily="34" charset="0"/>
                      </a:endParaRPr>
                    </a:p>
                  </a:txBody>
                  <a:tcPr marL="68580" marR="68580" marT="0" marB="0" anchor="b"/>
                </a:tc>
                <a:extLst>
                  <a:ext uri="{0D108BD9-81ED-4DB2-BD59-A6C34878D82A}">
                    <a16:rowId xmlns:a16="http://schemas.microsoft.com/office/drawing/2014/main" val="989528385"/>
                  </a:ext>
                </a:extLst>
              </a:tr>
              <a:tr h="370840">
                <a:tc>
                  <a:txBody>
                    <a:bodyPr/>
                    <a:lstStyle/>
                    <a:p>
                      <a:pPr marL="0" marR="0">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AIC</a:t>
                      </a:r>
                      <a:endParaRPr lang="en-US" sz="20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000">
                          <a:solidFill>
                            <a:srgbClr val="000000"/>
                          </a:solidFill>
                          <a:effectLst/>
                          <a:latin typeface="+mn-lt"/>
                          <a:ea typeface="Times New Roman" panose="02020603050405020304" pitchFamily="18" charset="0"/>
                          <a:cs typeface="Arial" panose="020B0604020202020204" pitchFamily="34" charset="0"/>
                        </a:rPr>
                        <a:t>11614</a:t>
                      </a:r>
                      <a:endParaRPr lang="en-US" sz="20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000" dirty="0">
                          <a:solidFill>
                            <a:srgbClr val="000000"/>
                          </a:solidFill>
                          <a:effectLst/>
                          <a:latin typeface="+mn-lt"/>
                          <a:ea typeface="Times New Roman" panose="02020603050405020304" pitchFamily="18" charset="0"/>
                          <a:cs typeface="Arial" panose="020B0604020202020204" pitchFamily="34" charset="0"/>
                        </a:rPr>
                        <a:t>11597 </a:t>
                      </a:r>
                      <a:endParaRPr lang="en-US" sz="2000" dirty="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nSpc>
                          <a:spcPct val="107000"/>
                        </a:lnSpc>
                        <a:spcBef>
                          <a:spcPts val="0"/>
                        </a:spcBef>
                        <a:spcAft>
                          <a:spcPts val="0"/>
                        </a:spcAft>
                      </a:pPr>
                      <a:r>
                        <a:rPr lang="en-US" sz="2000" dirty="0">
                          <a:solidFill>
                            <a:srgbClr val="000000"/>
                          </a:solidFill>
                          <a:effectLst/>
                          <a:latin typeface="+mn-lt"/>
                          <a:ea typeface="Times New Roman" panose="02020603050405020304" pitchFamily="18" charset="0"/>
                          <a:cs typeface="Arial" panose="020B0604020202020204" pitchFamily="34" charset="0"/>
                        </a:rPr>
                        <a:t> 11628</a:t>
                      </a:r>
                      <a:endParaRPr lang="en-US" sz="2000" dirty="0">
                        <a:effectLst/>
                        <a:latin typeface="+mn-lt"/>
                        <a:ea typeface="Calibri" panose="020F0502020204030204" pitchFamily="34" charset="0"/>
                        <a:cs typeface="Arial" panose="020B0604020202020204" pitchFamily="34" charset="0"/>
                      </a:endParaRPr>
                    </a:p>
                  </a:txBody>
                  <a:tcPr marL="68580" marR="68580" marT="0" marB="0" anchor="b"/>
                </a:tc>
                <a:tc>
                  <a:txBody>
                    <a:bodyPr/>
                    <a:lstStyle/>
                    <a:p>
                      <a:pPr marL="0" marR="0">
                        <a:lnSpc>
                          <a:spcPct val="107000"/>
                        </a:lnSpc>
                        <a:spcBef>
                          <a:spcPts val="0"/>
                        </a:spcBef>
                        <a:spcAft>
                          <a:spcPts val="0"/>
                        </a:spcAft>
                      </a:pPr>
                      <a:r>
                        <a:rPr lang="en-US" sz="2000" dirty="0">
                          <a:solidFill>
                            <a:srgbClr val="000000"/>
                          </a:solidFill>
                          <a:effectLst/>
                          <a:latin typeface="+mn-lt"/>
                          <a:ea typeface="Times New Roman" panose="02020603050405020304" pitchFamily="18" charset="0"/>
                          <a:cs typeface="Arial" panose="020B0604020202020204" pitchFamily="34" charset="0"/>
                        </a:rPr>
                        <a:t> </a:t>
                      </a:r>
                      <a:endParaRPr lang="en-US" sz="2000" dirty="0">
                        <a:effectLst/>
                        <a:latin typeface="+mn-lt"/>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928267550"/>
                  </a:ext>
                </a:extLst>
              </a:tr>
            </a:tbl>
          </a:graphicData>
        </a:graphic>
      </p:graphicFrame>
      <p:cxnSp>
        <p:nvCxnSpPr>
          <p:cNvPr id="7" name="Straight Connector 6"/>
          <p:cNvCxnSpPr/>
          <p:nvPr/>
        </p:nvCxnSpPr>
        <p:spPr>
          <a:xfrm>
            <a:off x="-228600" y="1370012"/>
            <a:ext cx="9525000" cy="1588"/>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7712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PT Templates4.jpg"/>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0" y="381000"/>
            <a:ext cx="9144000" cy="6858000"/>
          </a:xfrm>
          <a:prstGeom prst="rect">
            <a:avLst/>
          </a:prstGeom>
        </p:spPr>
      </p:pic>
      <p:sp>
        <p:nvSpPr>
          <p:cNvPr id="2" name="Title 1"/>
          <p:cNvSpPr>
            <a:spLocks noGrp="1"/>
          </p:cNvSpPr>
          <p:nvPr>
            <p:ph type="title"/>
          </p:nvPr>
        </p:nvSpPr>
        <p:spPr/>
        <p:txBody>
          <a:bodyPr>
            <a:normAutofit/>
          </a:bodyPr>
          <a:lstStyle/>
          <a:p>
            <a:r>
              <a:rPr lang="en-US" sz="5400" b="1" dirty="0">
                <a:solidFill>
                  <a:schemeClr val="accent6">
                    <a:lumMod val="75000"/>
                  </a:schemeClr>
                </a:solidFill>
                <a:latin typeface="Arial"/>
                <a:cs typeface="Arial"/>
              </a:rPr>
              <a:t>Study 1 Conclusions</a:t>
            </a:r>
          </a:p>
        </p:txBody>
      </p:sp>
      <p:sp>
        <p:nvSpPr>
          <p:cNvPr id="3" name="Content Placeholder 2">
            <a:extLst>
              <a:ext uri="{FF2B5EF4-FFF2-40B4-BE49-F238E27FC236}">
                <a16:creationId xmlns:a16="http://schemas.microsoft.com/office/drawing/2014/main" id="{8A2EEFA6-EE4C-7841-A6E9-0D95756D3D59}"/>
              </a:ext>
            </a:extLst>
          </p:cNvPr>
          <p:cNvSpPr>
            <a:spLocks noGrp="1"/>
          </p:cNvSpPr>
          <p:nvPr>
            <p:ph idx="1"/>
          </p:nvPr>
        </p:nvSpPr>
        <p:spPr/>
        <p:txBody>
          <a:bodyPr>
            <a:normAutofit lnSpcReduction="10000"/>
          </a:bodyPr>
          <a:lstStyle/>
          <a:p>
            <a:r>
              <a:rPr lang="en-US" dirty="0"/>
              <a:t>Young adult smokers preferred  </a:t>
            </a:r>
          </a:p>
          <a:p>
            <a:pPr lvl="1"/>
            <a:r>
              <a:rPr lang="en-US" dirty="0"/>
              <a:t>Grape flavor</a:t>
            </a:r>
          </a:p>
          <a:p>
            <a:pPr lvl="1"/>
            <a:r>
              <a:rPr lang="en-US" dirty="0"/>
              <a:t>Color only and color + text presentation</a:t>
            </a:r>
          </a:p>
          <a:p>
            <a:pPr lvl="1"/>
            <a:r>
              <a:rPr lang="en-US" dirty="0"/>
              <a:t>“Smooth” and “sweet” descriptors</a:t>
            </a:r>
          </a:p>
          <a:p>
            <a:pPr lvl="1"/>
            <a:r>
              <a:rPr lang="en-US" dirty="0"/>
              <a:t>Bigger pack sizes</a:t>
            </a:r>
          </a:p>
          <a:p>
            <a:pPr lvl="1"/>
            <a:r>
              <a:rPr lang="en-US" dirty="0"/>
              <a:t>Lower prices</a:t>
            </a:r>
          </a:p>
          <a:p>
            <a:pPr lvl="1"/>
            <a:endParaRPr lang="en-US" dirty="0"/>
          </a:p>
          <a:p>
            <a:r>
              <a:rPr lang="en-US" dirty="0"/>
              <a:t>Heterogeneity in menthol flavor preference and pack sizes</a:t>
            </a:r>
          </a:p>
        </p:txBody>
      </p:sp>
      <p:cxnSp>
        <p:nvCxnSpPr>
          <p:cNvPr id="7" name="Straight Connector 6"/>
          <p:cNvCxnSpPr/>
          <p:nvPr/>
        </p:nvCxnSpPr>
        <p:spPr>
          <a:xfrm>
            <a:off x="-228600" y="1370012"/>
            <a:ext cx="9525000" cy="1588"/>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68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27796-33CE-9046-82C3-7F89F4B23BB6}"/>
              </a:ext>
            </a:extLst>
          </p:cNvPr>
          <p:cNvSpPr>
            <a:spLocks noGrp="1"/>
          </p:cNvSpPr>
          <p:nvPr>
            <p:ph type="title"/>
          </p:nvPr>
        </p:nvSpPr>
        <p:spPr/>
        <p:txBody>
          <a:bodyPr/>
          <a:lstStyle/>
          <a:p>
            <a:r>
              <a:rPr lang="en-US" b="1" dirty="0">
                <a:solidFill>
                  <a:schemeClr val="accent6"/>
                </a:solidFill>
              </a:rPr>
              <a:t>Disclosures</a:t>
            </a:r>
          </a:p>
        </p:txBody>
      </p:sp>
      <p:sp>
        <p:nvSpPr>
          <p:cNvPr id="3" name="Content Placeholder 2">
            <a:extLst>
              <a:ext uri="{FF2B5EF4-FFF2-40B4-BE49-F238E27FC236}">
                <a16:creationId xmlns:a16="http://schemas.microsoft.com/office/drawing/2014/main" id="{63EDB79F-3831-6846-8280-9A00321F1226}"/>
              </a:ext>
            </a:extLst>
          </p:cNvPr>
          <p:cNvSpPr>
            <a:spLocks noGrp="1"/>
          </p:cNvSpPr>
          <p:nvPr>
            <p:ph idx="1"/>
          </p:nvPr>
        </p:nvSpPr>
        <p:spPr/>
        <p:txBody>
          <a:bodyPr/>
          <a:lstStyle/>
          <a:p>
            <a:r>
              <a:rPr lang="en-US" dirty="0"/>
              <a:t>Research presented in this study is funded by:</a:t>
            </a:r>
          </a:p>
          <a:p>
            <a:pPr lvl="1"/>
            <a:r>
              <a:rPr lang="en-US" dirty="0"/>
              <a:t>National Institute of Drug Abuse, Food and Drug Administration: </a:t>
            </a:r>
            <a:r>
              <a:rPr lang="en-US" u="sng" dirty="0"/>
              <a:t>1P50DA036128-01</a:t>
            </a:r>
            <a:r>
              <a:rPr lang="en-US" dirty="0"/>
              <a:t> </a:t>
            </a:r>
          </a:p>
          <a:p>
            <a:pPr lvl="1"/>
            <a:r>
              <a:rPr lang="en-US" dirty="0"/>
              <a:t>National Cancer Institute, Food and Drug Administration: </a:t>
            </a:r>
            <a:r>
              <a:rPr lang="en-US" u="sng" dirty="0">
                <a:hlinkClick r:id="rId2"/>
              </a:rPr>
              <a:t>1R01CA228906-01A1</a:t>
            </a:r>
            <a:r>
              <a:rPr lang="en-US" dirty="0"/>
              <a:t> </a:t>
            </a:r>
          </a:p>
          <a:p>
            <a:pPr lvl="1"/>
            <a:endParaRPr lang="en-US" dirty="0"/>
          </a:p>
        </p:txBody>
      </p:sp>
    </p:spTree>
    <p:extLst>
      <p:ext uri="{BB962C8B-B14F-4D97-AF65-F5344CB8AC3E}">
        <p14:creationId xmlns:p14="http://schemas.microsoft.com/office/powerpoint/2010/main" val="2636859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DD0B8-4084-0447-A516-B283C99193FC}"/>
              </a:ext>
            </a:extLst>
          </p:cNvPr>
          <p:cNvSpPr>
            <a:spLocks noGrp="1"/>
          </p:cNvSpPr>
          <p:nvPr>
            <p:ph type="title"/>
          </p:nvPr>
        </p:nvSpPr>
        <p:spPr/>
        <p:txBody>
          <a:bodyPr>
            <a:normAutofit fontScale="90000"/>
          </a:bodyPr>
          <a:lstStyle/>
          <a:p>
            <a:r>
              <a:rPr lang="en-US" dirty="0">
                <a:solidFill>
                  <a:schemeClr val="accent6">
                    <a:lumMod val="75000"/>
                  </a:schemeClr>
                </a:solidFill>
              </a:rPr>
              <a:t>Behavioral Epidemiology </a:t>
            </a:r>
            <a:br>
              <a:rPr lang="en-US" dirty="0">
                <a:solidFill>
                  <a:schemeClr val="accent6">
                    <a:lumMod val="75000"/>
                  </a:schemeClr>
                </a:solidFill>
              </a:rPr>
            </a:br>
            <a:r>
              <a:rPr lang="en-US" dirty="0">
                <a:solidFill>
                  <a:schemeClr val="accent6">
                    <a:lumMod val="75000"/>
                  </a:schemeClr>
                </a:solidFill>
              </a:rPr>
              <a:t>Conceptual Framework</a:t>
            </a:r>
          </a:p>
        </p:txBody>
      </p:sp>
      <p:graphicFrame>
        <p:nvGraphicFramePr>
          <p:cNvPr id="4" name="Content Placeholder 3">
            <a:extLst>
              <a:ext uri="{FF2B5EF4-FFF2-40B4-BE49-F238E27FC236}">
                <a16:creationId xmlns:a16="http://schemas.microsoft.com/office/drawing/2014/main" id="{E7FB0F3B-391C-4747-B941-BCF0171AFD17}"/>
              </a:ext>
            </a:extLst>
          </p:cNvPr>
          <p:cNvGraphicFramePr>
            <a:graphicFrameLocks noGrp="1"/>
          </p:cNvGraphicFramePr>
          <p:nvPr>
            <p:ph idx="1"/>
            <p:extLst>
              <p:ext uri="{D42A27DB-BD31-4B8C-83A1-F6EECF244321}">
                <p14:modId xmlns:p14="http://schemas.microsoft.com/office/powerpoint/2010/main" val="3596639324"/>
              </p:ext>
            </p:extLst>
          </p:nvPr>
        </p:nvGraphicFramePr>
        <p:xfrm>
          <a:off x="1524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21484F94-A180-E642-A49C-DF38D99B5E48}"/>
              </a:ext>
            </a:extLst>
          </p:cNvPr>
          <p:cNvSpPr txBox="1"/>
          <p:nvPr/>
        </p:nvSpPr>
        <p:spPr>
          <a:xfrm>
            <a:off x="6244937" y="6477000"/>
            <a:ext cx="2899063" cy="307777"/>
          </a:xfrm>
          <a:prstGeom prst="rect">
            <a:avLst/>
          </a:prstGeom>
          <a:noFill/>
        </p:spPr>
        <p:txBody>
          <a:bodyPr wrap="none" rtlCol="0">
            <a:spAutoFit/>
          </a:bodyPr>
          <a:lstStyle/>
          <a:p>
            <a:r>
              <a:rPr lang="en-US" sz="1400" i="1" dirty="0" err="1">
                <a:solidFill>
                  <a:schemeClr val="accent6">
                    <a:lumMod val="75000"/>
                  </a:schemeClr>
                </a:solidFill>
              </a:rPr>
              <a:t>Sallis</a:t>
            </a:r>
            <a:r>
              <a:rPr lang="en-US" sz="1400" i="1" dirty="0">
                <a:solidFill>
                  <a:schemeClr val="accent6">
                    <a:lumMod val="75000"/>
                  </a:schemeClr>
                </a:solidFill>
              </a:rPr>
              <a:t>, Owen and Fotheringham, 2000</a:t>
            </a:r>
            <a:endParaRPr lang="en-US" sz="1400" dirty="0"/>
          </a:p>
        </p:txBody>
      </p:sp>
      <p:sp>
        <p:nvSpPr>
          <p:cNvPr id="6" name="Curved Left Arrow 5">
            <a:extLst>
              <a:ext uri="{FF2B5EF4-FFF2-40B4-BE49-F238E27FC236}">
                <a16:creationId xmlns:a16="http://schemas.microsoft.com/office/drawing/2014/main" id="{2A8621C1-A0F6-E549-9632-A94F86F73DC9}"/>
              </a:ext>
            </a:extLst>
          </p:cNvPr>
          <p:cNvSpPr/>
          <p:nvPr/>
        </p:nvSpPr>
        <p:spPr>
          <a:xfrm>
            <a:off x="8382000" y="2819400"/>
            <a:ext cx="762000" cy="2971800"/>
          </a:xfrm>
          <a:prstGeom prst="curvedLeftArrow">
            <a:avLst/>
          </a:prstGeom>
          <a:solidFill>
            <a:srgbClr val="FF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noFill/>
            </a:endParaRPr>
          </a:p>
        </p:txBody>
      </p:sp>
      <p:sp>
        <p:nvSpPr>
          <p:cNvPr id="7" name="Curved Left Arrow 6">
            <a:extLst>
              <a:ext uri="{FF2B5EF4-FFF2-40B4-BE49-F238E27FC236}">
                <a16:creationId xmlns:a16="http://schemas.microsoft.com/office/drawing/2014/main" id="{EA89EA61-2454-5E44-934D-4158AFAF7344}"/>
              </a:ext>
            </a:extLst>
          </p:cNvPr>
          <p:cNvSpPr/>
          <p:nvPr/>
        </p:nvSpPr>
        <p:spPr>
          <a:xfrm>
            <a:off x="8382000" y="3581400"/>
            <a:ext cx="685800" cy="1905000"/>
          </a:xfrm>
          <a:prstGeom prst="curvedLeftArrow">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52724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0" y="0"/>
            <a:ext cx="9144000" cy="9608820"/>
          </a:xfrm>
          <a:prstGeom prst="rect">
            <a:avLst/>
          </a:prstGeom>
          <a:noFill/>
          <a:ln w="9525">
            <a:noFill/>
            <a:miter lim="800000"/>
            <a:headEnd/>
            <a:tailEnd/>
          </a:ln>
          <a:effectLst/>
        </p:spPr>
      </p:pic>
    </p:spTree>
    <p:extLst>
      <p:ext uri="{BB962C8B-B14F-4D97-AF65-F5344CB8AC3E}">
        <p14:creationId xmlns:p14="http://schemas.microsoft.com/office/powerpoint/2010/main" val="3560515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PT Templates4.jpg"/>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0" y="381000"/>
            <a:ext cx="9144000" cy="6858000"/>
          </a:xfrm>
          <a:prstGeom prst="rect">
            <a:avLst/>
          </a:prstGeom>
        </p:spPr>
      </p:pic>
      <p:sp>
        <p:nvSpPr>
          <p:cNvPr id="2" name="Title 1"/>
          <p:cNvSpPr>
            <a:spLocks noGrp="1"/>
          </p:cNvSpPr>
          <p:nvPr>
            <p:ph type="title"/>
          </p:nvPr>
        </p:nvSpPr>
        <p:spPr>
          <a:xfrm>
            <a:off x="0" y="11691"/>
            <a:ext cx="9601200" cy="1359909"/>
          </a:xfrm>
        </p:spPr>
        <p:txBody>
          <a:bodyPr>
            <a:noAutofit/>
          </a:bodyPr>
          <a:lstStyle/>
          <a:p>
            <a:r>
              <a:rPr lang="en-US" sz="3200" b="1" dirty="0">
                <a:solidFill>
                  <a:schemeClr val="accent6">
                    <a:lumMod val="75000"/>
                  </a:schemeClr>
                </a:solidFill>
                <a:latin typeface="Arial"/>
                <a:cs typeface="Arial"/>
              </a:rPr>
              <a:t>Little Filtered Cigars and Cigarillos (LCCs): </a:t>
            </a:r>
            <a:br>
              <a:rPr lang="en-US" sz="3200" b="1" dirty="0">
                <a:solidFill>
                  <a:schemeClr val="accent6">
                    <a:lumMod val="75000"/>
                  </a:schemeClr>
                </a:solidFill>
                <a:latin typeface="Arial"/>
                <a:cs typeface="Arial"/>
              </a:rPr>
            </a:br>
            <a:r>
              <a:rPr lang="en-US" sz="3200" b="1" dirty="0">
                <a:solidFill>
                  <a:schemeClr val="accent6">
                    <a:lumMod val="75000"/>
                  </a:schemeClr>
                </a:solidFill>
                <a:latin typeface="Arial"/>
                <a:cs typeface="Arial"/>
              </a:rPr>
              <a:t>Popular </a:t>
            </a:r>
            <a:r>
              <a:rPr lang="en-US" sz="3200" b="1" i="1" u="sng" dirty="0">
                <a:solidFill>
                  <a:schemeClr val="accent6">
                    <a:lumMod val="75000"/>
                  </a:schemeClr>
                </a:solidFill>
                <a:latin typeface="Arial"/>
                <a:cs typeface="Arial"/>
              </a:rPr>
              <a:t>Combustible</a:t>
            </a:r>
            <a:r>
              <a:rPr lang="en-US" sz="3200" b="1" dirty="0">
                <a:solidFill>
                  <a:schemeClr val="accent6">
                    <a:lumMod val="75000"/>
                  </a:schemeClr>
                </a:solidFill>
                <a:latin typeface="Arial"/>
                <a:cs typeface="Arial"/>
              </a:rPr>
              <a:t> Tobacco Products</a:t>
            </a:r>
          </a:p>
        </p:txBody>
      </p:sp>
      <p:cxnSp>
        <p:nvCxnSpPr>
          <p:cNvPr id="7" name="Straight Connector 6"/>
          <p:cNvCxnSpPr/>
          <p:nvPr/>
        </p:nvCxnSpPr>
        <p:spPr>
          <a:xfrm>
            <a:off x="-228600" y="1370012"/>
            <a:ext cx="9525000" cy="1588"/>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Content Placeholder 4">
            <a:extLst>
              <a:ext uri="{FF2B5EF4-FFF2-40B4-BE49-F238E27FC236}">
                <a16:creationId xmlns:a16="http://schemas.microsoft.com/office/drawing/2014/main" id="{998391E5-3808-804D-9C3A-C29650640A1E}"/>
              </a:ext>
            </a:extLst>
          </p:cNvPr>
          <p:cNvGraphicFramePr>
            <a:graphicFrameLocks/>
          </p:cNvGraphicFramePr>
          <p:nvPr>
            <p:extLst>
              <p:ext uri="{D42A27DB-BD31-4B8C-83A1-F6EECF244321}">
                <p14:modId xmlns:p14="http://schemas.microsoft.com/office/powerpoint/2010/main" val="626679287"/>
              </p:ext>
            </p:extLst>
          </p:nvPr>
        </p:nvGraphicFramePr>
        <p:xfrm>
          <a:off x="76200" y="1740909"/>
          <a:ext cx="7239000" cy="503000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1" name="Content Placeholder 7" descr="A picture containing indoor&#10;&#10;Description generated with very high confidence">
            <a:extLst>
              <a:ext uri="{FF2B5EF4-FFF2-40B4-BE49-F238E27FC236}">
                <a16:creationId xmlns:a16="http://schemas.microsoft.com/office/drawing/2014/main" id="{817E6969-9374-7347-8440-07D4C0AFE9C4}"/>
              </a:ext>
            </a:extLst>
          </p:cNvPr>
          <p:cNvPicPr>
            <a:picLocks noGrp="1" noChangeAspect="1"/>
          </p:cNvPicPr>
          <p:nvPr>
            <p:ph sz="half" idx="1"/>
          </p:nvPr>
        </p:nvPicPr>
        <p:blipFill>
          <a:blip r:embed="rId10">
            <a:extLst>
              <a:ext uri="{28A0092B-C50C-407E-A947-70E740481C1C}">
                <a14:useLocalDpi xmlns:a14="http://schemas.microsoft.com/office/drawing/2010/main" val="0"/>
              </a:ext>
            </a:extLst>
          </a:blip>
          <a:stretch>
            <a:fillRect/>
          </a:stretch>
        </p:blipFill>
        <p:spPr>
          <a:xfrm>
            <a:off x="6435377" y="2134712"/>
            <a:ext cx="2597845" cy="1647214"/>
          </a:xfrm>
        </p:spPr>
      </p:pic>
      <p:pic>
        <p:nvPicPr>
          <p:cNvPr id="12" name="Picture 11" descr="A picture containing banana, table, sitting, fruit&#10;&#10;Description generated with very high confidence">
            <a:extLst>
              <a:ext uri="{FF2B5EF4-FFF2-40B4-BE49-F238E27FC236}">
                <a16:creationId xmlns:a16="http://schemas.microsoft.com/office/drawing/2014/main" id="{5ADBDABD-8621-764D-8097-DF2A2D796D6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477000" y="4710363"/>
            <a:ext cx="2514600" cy="1600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PPT Templates4.jpg"/>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343544" y="227012"/>
            <a:ext cx="8533756" cy="1143000"/>
          </a:xfrm>
        </p:spPr>
        <p:txBody>
          <a:bodyPr>
            <a:noAutofit/>
          </a:bodyPr>
          <a:lstStyle/>
          <a:p>
            <a:r>
              <a:rPr lang="en-US" sz="3200" b="1" dirty="0">
                <a:solidFill>
                  <a:schemeClr val="accent6">
                    <a:lumMod val="75000"/>
                  </a:schemeClr>
                </a:solidFill>
                <a:latin typeface="Arial"/>
                <a:cs typeface="Arial"/>
              </a:rPr>
              <a:t>Little Filtered Cigars and Cigarillos (LCCs): </a:t>
            </a:r>
            <a:br>
              <a:rPr lang="en-US" sz="3200" b="1" dirty="0">
                <a:solidFill>
                  <a:schemeClr val="accent6">
                    <a:lumMod val="75000"/>
                  </a:schemeClr>
                </a:solidFill>
                <a:latin typeface="Arial"/>
                <a:cs typeface="Arial"/>
              </a:rPr>
            </a:br>
            <a:r>
              <a:rPr lang="en-US" sz="3200" b="1" dirty="0">
                <a:solidFill>
                  <a:schemeClr val="accent6">
                    <a:lumMod val="75000"/>
                  </a:schemeClr>
                </a:solidFill>
                <a:latin typeface="Arial"/>
                <a:cs typeface="Arial"/>
              </a:rPr>
              <a:t>Popular </a:t>
            </a:r>
            <a:r>
              <a:rPr lang="en-US" sz="3200" b="1" i="1" u="sng" dirty="0">
                <a:solidFill>
                  <a:schemeClr val="accent6">
                    <a:lumMod val="75000"/>
                  </a:schemeClr>
                </a:solidFill>
                <a:latin typeface="Arial"/>
                <a:cs typeface="Arial"/>
              </a:rPr>
              <a:t>Combustible</a:t>
            </a:r>
            <a:r>
              <a:rPr lang="en-US" sz="3200" b="1" dirty="0">
                <a:solidFill>
                  <a:schemeClr val="accent6">
                    <a:lumMod val="75000"/>
                  </a:schemeClr>
                </a:solidFill>
                <a:latin typeface="Arial"/>
                <a:cs typeface="Arial"/>
              </a:rPr>
              <a:t> Tobacco Products</a:t>
            </a:r>
            <a:endParaRPr lang="en-US" sz="3200" b="1" dirty="0">
              <a:solidFill>
                <a:srgbClr val="FF0000"/>
              </a:solidFill>
              <a:latin typeface="Garamond"/>
              <a:cs typeface="Garamond"/>
            </a:endParaRPr>
          </a:p>
        </p:txBody>
      </p:sp>
      <p:cxnSp>
        <p:nvCxnSpPr>
          <p:cNvPr id="9" name="Straight Connector 8"/>
          <p:cNvCxnSpPr/>
          <p:nvPr/>
        </p:nvCxnSpPr>
        <p:spPr>
          <a:xfrm>
            <a:off x="-228600" y="1370012"/>
            <a:ext cx="9525000" cy="1588"/>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11" name="Content Placeholder 5">
            <a:extLst>
              <a:ext uri="{FF2B5EF4-FFF2-40B4-BE49-F238E27FC236}">
                <a16:creationId xmlns:a16="http://schemas.microsoft.com/office/drawing/2014/main" id="{774209C0-3994-CA4F-A8B9-C01ED1E87321}"/>
              </a:ext>
            </a:extLst>
          </p:cNvPr>
          <p:cNvSpPr txBox="1">
            <a:spLocks/>
          </p:cNvSpPr>
          <p:nvPr/>
        </p:nvSpPr>
        <p:spPr>
          <a:xfrm>
            <a:off x="153044" y="1636239"/>
            <a:ext cx="8914756" cy="499619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600" dirty="0"/>
              <a:t>Popularity of LCC has grown among young adults</a:t>
            </a:r>
            <a:r>
              <a:rPr lang="en-US" sz="2000" baseline="30000" dirty="0"/>
              <a:t>1-2</a:t>
            </a:r>
            <a:endParaRPr lang="en-US" sz="2600" baseline="30000" dirty="0"/>
          </a:p>
          <a:p>
            <a:pPr lvl="1"/>
            <a:r>
              <a:rPr lang="en-US" sz="2200" dirty="0"/>
              <a:t>African-Americans, Hispanics, cigarette smokers at heightened risk </a:t>
            </a:r>
          </a:p>
          <a:p>
            <a:endParaRPr lang="en-US" sz="1000" dirty="0"/>
          </a:p>
          <a:p>
            <a:r>
              <a:rPr lang="en-US" sz="2600" dirty="0"/>
              <a:t>Some young adults believe LCCs are safer to use than cigarettes</a:t>
            </a:r>
            <a:r>
              <a:rPr lang="en-US" sz="2000" baseline="30000" dirty="0"/>
              <a:t>3-4</a:t>
            </a:r>
            <a:endParaRPr lang="en-US" sz="2000" dirty="0"/>
          </a:p>
          <a:p>
            <a:endParaRPr lang="en-US" sz="800" dirty="0"/>
          </a:p>
          <a:p>
            <a:r>
              <a:rPr lang="en-US" sz="2600" dirty="0"/>
              <a:t>May promote initiation among non-tobacco users and prolong smoking maintenance among users</a:t>
            </a:r>
          </a:p>
          <a:p>
            <a:endParaRPr lang="en-US" sz="800" dirty="0"/>
          </a:p>
          <a:p>
            <a:endParaRPr lang="en-US" sz="800" dirty="0"/>
          </a:p>
          <a:p>
            <a:pPr marL="109728" indent="0">
              <a:buFont typeface="Arial"/>
              <a:buNone/>
            </a:pPr>
            <a:endParaRPr lang="en-US" dirty="0"/>
          </a:p>
          <a:p>
            <a:endParaRPr lang="en-US" dirty="0"/>
          </a:p>
          <a:p>
            <a:endParaRPr lang="en-US" dirty="0"/>
          </a:p>
        </p:txBody>
      </p:sp>
      <p:pic>
        <p:nvPicPr>
          <p:cNvPr id="12" name="Picture 11">
            <a:extLst>
              <a:ext uri="{FF2B5EF4-FFF2-40B4-BE49-F238E27FC236}">
                <a16:creationId xmlns:a16="http://schemas.microsoft.com/office/drawing/2014/main" id="{155E8F3A-52B9-8742-93A1-77811CD913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20078" y="4953000"/>
            <a:ext cx="5125319" cy="1468939"/>
          </a:xfrm>
          <a:prstGeom prst="rect">
            <a:avLst/>
          </a:prstGeom>
        </p:spPr>
      </p:pic>
      <p:sp>
        <p:nvSpPr>
          <p:cNvPr id="13" name="TextBox 12">
            <a:extLst>
              <a:ext uri="{FF2B5EF4-FFF2-40B4-BE49-F238E27FC236}">
                <a16:creationId xmlns:a16="http://schemas.microsoft.com/office/drawing/2014/main" id="{3BBF821C-AF5D-494F-A2B8-877730E07081}"/>
              </a:ext>
            </a:extLst>
          </p:cNvPr>
          <p:cNvSpPr txBox="1"/>
          <p:nvPr/>
        </p:nvSpPr>
        <p:spPr>
          <a:xfrm>
            <a:off x="5105400" y="6687979"/>
            <a:ext cx="4039888" cy="246221"/>
          </a:xfrm>
          <a:prstGeom prst="rect">
            <a:avLst/>
          </a:prstGeom>
          <a:noFill/>
        </p:spPr>
        <p:txBody>
          <a:bodyPr wrap="none" rtlCol="0">
            <a:spAutoFit/>
          </a:bodyPr>
          <a:lstStyle/>
          <a:p>
            <a:r>
              <a:rPr lang="en-US" sz="1000" baseline="30000" dirty="0"/>
              <a:t>1</a:t>
            </a:r>
            <a:r>
              <a:rPr lang="en-US" sz="1000" dirty="0"/>
              <a:t> </a:t>
            </a:r>
            <a:r>
              <a:rPr lang="en-US" sz="1000" dirty="0" err="1"/>
              <a:t>Kasza</a:t>
            </a:r>
            <a:r>
              <a:rPr lang="en-US" sz="1000" dirty="0"/>
              <a:t> et al., 2017, </a:t>
            </a:r>
            <a:r>
              <a:rPr lang="en-US" sz="1000" baseline="30000" dirty="0"/>
              <a:t>2</a:t>
            </a:r>
            <a:r>
              <a:rPr lang="en-US" sz="1000" dirty="0"/>
              <a:t>Delnevo et al., 2014, </a:t>
            </a:r>
            <a:r>
              <a:rPr lang="en-US" sz="1000" baseline="30000" dirty="0"/>
              <a:t>3</a:t>
            </a:r>
            <a:r>
              <a:rPr lang="en-US" sz="1000" dirty="0"/>
              <a:t>Richter et al., 2006, </a:t>
            </a:r>
            <a:r>
              <a:rPr lang="en-US" sz="1000" baseline="30000" dirty="0"/>
              <a:t>4</a:t>
            </a:r>
            <a:r>
              <a:rPr lang="en-US" sz="1000" dirty="0"/>
              <a:t>Jolly, 2008</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PT Templates4.jpg"/>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0" y="457200"/>
            <a:ext cx="9144000" cy="6858000"/>
          </a:xfrm>
          <a:prstGeom prst="rect">
            <a:avLst/>
          </a:prstGeom>
        </p:spPr>
      </p:pic>
      <p:sp>
        <p:nvSpPr>
          <p:cNvPr id="2" name="Title 1"/>
          <p:cNvSpPr>
            <a:spLocks noGrp="1"/>
          </p:cNvSpPr>
          <p:nvPr>
            <p:ph type="title"/>
          </p:nvPr>
        </p:nvSpPr>
        <p:spPr>
          <a:xfrm>
            <a:off x="457200" y="152400"/>
            <a:ext cx="8534400" cy="1143000"/>
          </a:xfrm>
        </p:spPr>
        <p:txBody>
          <a:bodyPr>
            <a:normAutofit/>
          </a:bodyPr>
          <a:lstStyle/>
          <a:p>
            <a:r>
              <a:rPr lang="en-US" sz="4800" b="1" dirty="0">
                <a:solidFill>
                  <a:schemeClr val="accent6">
                    <a:lumMod val="75000"/>
                  </a:schemeClr>
                </a:solidFill>
                <a:latin typeface="Arial"/>
                <a:cs typeface="Arial"/>
              </a:rPr>
              <a:t>Product Packaging Appeal</a:t>
            </a:r>
          </a:p>
        </p:txBody>
      </p:sp>
      <p:cxnSp>
        <p:nvCxnSpPr>
          <p:cNvPr id="7" name="Straight Connector 6"/>
          <p:cNvCxnSpPr/>
          <p:nvPr/>
        </p:nvCxnSpPr>
        <p:spPr>
          <a:xfrm>
            <a:off x="-228600" y="1219200"/>
            <a:ext cx="9525000" cy="1588"/>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8" name="Content Placeholder 2">
            <a:extLst>
              <a:ext uri="{FF2B5EF4-FFF2-40B4-BE49-F238E27FC236}">
                <a16:creationId xmlns:a16="http://schemas.microsoft.com/office/drawing/2014/main" id="{6A5711D1-4CBF-AC42-BB72-A21C349DC70D}"/>
              </a:ext>
            </a:extLst>
          </p:cNvPr>
          <p:cNvSpPr txBox="1">
            <a:spLocks/>
          </p:cNvSpPr>
          <p:nvPr/>
        </p:nvSpPr>
        <p:spPr>
          <a:xfrm>
            <a:off x="76200" y="1406604"/>
            <a:ext cx="4533181" cy="5373758"/>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600" dirty="0"/>
              <a:t>Product packaging features may contribute to appeal and misperceptions about the harmfulness of use</a:t>
            </a:r>
          </a:p>
          <a:p>
            <a:pPr marL="0" indent="0">
              <a:buNone/>
            </a:pPr>
            <a:endParaRPr lang="en-US" sz="2600" dirty="0"/>
          </a:p>
          <a:p>
            <a:r>
              <a:rPr lang="en-US" sz="2600" dirty="0"/>
              <a:t>Features include:</a:t>
            </a:r>
          </a:p>
          <a:p>
            <a:pPr lvl="1"/>
            <a:r>
              <a:rPr lang="en-US" sz="2400" dirty="0"/>
              <a:t>Product design                   (e.g. filters, small pack size)</a:t>
            </a:r>
          </a:p>
          <a:p>
            <a:pPr lvl="1"/>
            <a:r>
              <a:rPr lang="en-US" sz="2400" dirty="0"/>
              <a:t>Flavors and their depiction (e.g. colors, images,             flavor descriptors) </a:t>
            </a:r>
          </a:p>
          <a:p>
            <a:pPr lvl="1"/>
            <a:r>
              <a:rPr lang="en-US" sz="2400" dirty="0"/>
              <a:t>Tobacco quality claims</a:t>
            </a:r>
          </a:p>
        </p:txBody>
      </p:sp>
      <p:pic>
        <p:nvPicPr>
          <p:cNvPr id="9" name="Picture 8">
            <a:extLst>
              <a:ext uri="{FF2B5EF4-FFF2-40B4-BE49-F238E27FC236}">
                <a16:creationId xmlns:a16="http://schemas.microsoft.com/office/drawing/2014/main" id="{14154E44-8EFA-2C42-B5C9-4C7B1DD971FB}"/>
              </a:ext>
            </a:extLst>
          </p:cNvPr>
          <p:cNvPicPr>
            <a:picLocks noChangeAspect="1"/>
          </p:cNvPicPr>
          <p:nvPr/>
        </p:nvPicPr>
        <p:blipFill rotWithShape="1">
          <a:blip r:embed="rId5"/>
          <a:srcRect t="8851" b="3967"/>
          <a:stretch/>
        </p:blipFill>
        <p:spPr>
          <a:xfrm>
            <a:off x="6895717" y="4140929"/>
            <a:ext cx="2248283" cy="2613438"/>
          </a:xfrm>
          <a:prstGeom prst="rect">
            <a:avLst/>
          </a:prstGeom>
        </p:spPr>
      </p:pic>
      <p:pic>
        <p:nvPicPr>
          <p:cNvPr id="12" name="Picture 11">
            <a:extLst>
              <a:ext uri="{FF2B5EF4-FFF2-40B4-BE49-F238E27FC236}">
                <a16:creationId xmlns:a16="http://schemas.microsoft.com/office/drawing/2014/main" id="{D932D96E-081A-1C40-B06E-DEE6236F5E5D}"/>
              </a:ext>
            </a:extLst>
          </p:cNvPr>
          <p:cNvPicPr>
            <a:picLocks noChangeAspect="1"/>
          </p:cNvPicPr>
          <p:nvPr/>
        </p:nvPicPr>
        <p:blipFill rotWithShape="1">
          <a:blip r:embed="rId6"/>
          <a:srcRect l="1852" t="458"/>
          <a:stretch/>
        </p:blipFill>
        <p:spPr>
          <a:xfrm>
            <a:off x="4953000" y="1365156"/>
            <a:ext cx="4038600" cy="2597244"/>
          </a:xfrm>
          <a:prstGeom prst="rect">
            <a:avLst/>
          </a:prstGeom>
        </p:spPr>
      </p:pic>
      <p:pic>
        <p:nvPicPr>
          <p:cNvPr id="15" name="Picture 14">
            <a:extLst>
              <a:ext uri="{FF2B5EF4-FFF2-40B4-BE49-F238E27FC236}">
                <a16:creationId xmlns:a16="http://schemas.microsoft.com/office/drawing/2014/main" id="{1745738B-BBF4-B748-BE99-EBDDFB196831}"/>
              </a:ext>
            </a:extLst>
          </p:cNvPr>
          <p:cNvPicPr>
            <a:picLocks noChangeAspect="1"/>
          </p:cNvPicPr>
          <p:nvPr/>
        </p:nvPicPr>
        <p:blipFill rotWithShape="1">
          <a:blip r:embed="rId7"/>
          <a:srcRect l="6554" r="9324"/>
          <a:stretch/>
        </p:blipFill>
        <p:spPr>
          <a:xfrm>
            <a:off x="4267200" y="3928771"/>
            <a:ext cx="2454460" cy="2917727"/>
          </a:xfrm>
          <a:prstGeom prst="rect">
            <a:avLst/>
          </a:prstGeom>
        </p:spPr>
      </p:pic>
    </p:spTree>
    <p:extLst>
      <p:ext uri="{BB962C8B-B14F-4D97-AF65-F5344CB8AC3E}">
        <p14:creationId xmlns:p14="http://schemas.microsoft.com/office/powerpoint/2010/main" val="3089722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PT Templates4.jpg"/>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normAutofit/>
          </a:bodyPr>
          <a:lstStyle/>
          <a:p>
            <a:r>
              <a:rPr lang="en-US" sz="4800" b="1" dirty="0">
                <a:solidFill>
                  <a:schemeClr val="accent6">
                    <a:lumMod val="75000"/>
                  </a:schemeClr>
                </a:solidFill>
                <a:latin typeface="Arial"/>
                <a:cs typeface="Arial"/>
              </a:rPr>
              <a:t>Research Priorities</a:t>
            </a:r>
          </a:p>
        </p:txBody>
      </p:sp>
      <p:sp>
        <p:nvSpPr>
          <p:cNvPr id="3" name="Content Placeholder 2">
            <a:extLst>
              <a:ext uri="{FF2B5EF4-FFF2-40B4-BE49-F238E27FC236}">
                <a16:creationId xmlns:a16="http://schemas.microsoft.com/office/drawing/2014/main" id="{18FE5100-D6C6-8C4E-9C50-1BF9EB5169F6}"/>
              </a:ext>
            </a:extLst>
          </p:cNvPr>
          <p:cNvSpPr>
            <a:spLocks noGrp="1"/>
          </p:cNvSpPr>
          <p:nvPr>
            <p:ph idx="1"/>
          </p:nvPr>
        </p:nvSpPr>
        <p:spPr>
          <a:xfrm>
            <a:off x="457200" y="1600200"/>
            <a:ext cx="8229600" cy="4525963"/>
          </a:xfrm>
        </p:spPr>
        <p:txBody>
          <a:bodyPr>
            <a:noAutofit/>
          </a:bodyPr>
          <a:lstStyle/>
          <a:p>
            <a:r>
              <a:rPr lang="en-US" sz="2800" dirty="0"/>
              <a:t>What are the factors, including menthol and other flavorings, that influence the appeal of tobacco products (e.g. little cigars and cigarillos) to both users and non-users, including youth and other vulnerable populations? </a:t>
            </a:r>
          </a:p>
          <a:p>
            <a:endParaRPr lang="en-US" sz="2800" dirty="0"/>
          </a:p>
          <a:p>
            <a:r>
              <a:rPr lang="en-US" sz="2800" dirty="0"/>
              <a:t>How do factors related to packaging, labeling and advertising of tobacco products (e.g. colors, descriptors, marketing claims, branding) influence consumer perceptions about the risks of tobacco products and product use?</a:t>
            </a:r>
          </a:p>
        </p:txBody>
      </p:sp>
      <p:cxnSp>
        <p:nvCxnSpPr>
          <p:cNvPr id="7" name="Straight Connector 6"/>
          <p:cNvCxnSpPr/>
          <p:nvPr/>
        </p:nvCxnSpPr>
        <p:spPr>
          <a:xfrm>
            <a:off x="-228600" y="1370012"/>
            <a:ext cx="9525000" cy="1588"/>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1725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 Templates3.jpg"/>
          <p:cNvPicPr>
            <a:picLocks noChangeAspect="1"/>
          </p:cNvPicPr>
          <p:nvPr/>
        </p:nvPicPr>
        <p:blipFill>
          <a:blip r:embed="rId3"/>
          <a:stretch>
            <a:fillRect/>
          </a:stretch>
        </p:blipFill>
        <p:spPr>
          <a:xfrm>
            <a:off x="0" y="0"/>
            <a:ext cx="9144000" cy="6858000"/>
          </a:xfrm>
          <a:prstGeom prst="rect">
            <a:avLst/>
          </a:prstGeom>
        </p:spPr>
      </p:pic>
      <p:sp>
        <p:nvSpPr>
          <p:cNvPr id="2" name="Title 1"/>
          <p:cNvSpPr>
            <a:spLocks noGrp="1"/>
          </p:cNvSpPr>
          <p:nvPr>
            <p:ph type="title"/>
          </p:nvPr>
        </p:nvSpPr>
        <p:spPr>
          <a:xfrm>
            <a:off x="0" y="2160584"/>
            <a:ext cx="9144000" cy="2531678"/>
          </a:xfrm>
          <a:ln>
            <a:noFill/>
          </a:ln>
        </p:spPr>
        <p:txBody>
          <a:bodyPr>
            <a:normAutofit/>
          </a:bodyPr>
          <a:lstStyle/>
          <a:p>
            <a:r>
              <a:rPr lang="en-US" sz="2800" b="1" dirty="0">
                <a:solidFill>
                  <a:schemeClr val="accent6">
                    <a:lumMod val="75000"/>
                  </a:schemeClr>
                </a:solidFill>
                <a:latin typeface="Arial"/>
                <a:cs typeface="Arial"/>
              </a:rPr>
              <a:t>Study 1: </a:t>
            </a:r>
            <a:br>
              <a:rPr lang="en-US" sz="2800" b="1" dirty="0">
                <a:solidFill>
                  <a:schemeClr val="accent6">
                    <a:lumMod val="75000"/>
                  </a:schemeClr>
                </a:solidFill>
                <a:latin typeface="Arial"/>
                <a:cs typeface="Arial"/>
              </a:rPr>
            </a:br>
            <a:r>
              <a:rPr lang="en-US" sz="2800" b="1" dirty="0">
                <a:solidFill>
                  <a:schemeClr val="accent6">
                    <a:lumMod val="75000"/>
                  </a:schemeClr>
                </a:solidFill>
                <a:latin typeface="Arial"/>
                <a:cs typeface="Arial"/>
              </a:rPr>
              <a:t>Discrete Choice Experiment to Assess Young Adult Preferences for Little Cigar and Cigarillo Use</a:t>
            </a:r>
            <a:br>
              <a:rPr lang="en-US" sz="2800" b="1" dirty="0">
                <a:solidFill>
                  <a:schemeClr val="accent6">
                    <a:lumMod val="75000"/>
                  </a:schemeClr>
                </a:solidFill>
                <a:latin typeface="Arial"/>
                <a:cs typeface="Arial"/>
              </a:rPr>
            </a:br>
            <a:br>
              <a:rPr lang="en-US" sz="2200" b="1" dirty="0">
                <a:solidFill>
                  <a:schemeClr val="accent6">
                    <a:lumMod val="75000"/>
                  </a:schemeClr>
                </a:solidFill>
                <a:latin typeface="Arial"/>
                <a:cs typeface="Arial"/>
              </a:rPr>
            </a:br>
            <a:r>
              <a:rPr lang="en-US" sz="2200" b="1" dirty="0">
                <a:solidFill>
                  <a:schemeClr val="accent6">
                    <a:lumMod val="75000"/>
                  </a:schemeClr>
                </a:solidFill>
                <a:latin typeface="Arial"/>
                <a:cs typeface="Arial"/>
              </a:rPr>
              <a:t>(1P50DA036128)</a:t>
            </a:r>
          </a:p>
        </p:txBody>
      </p:sp>
      <p:sp>
        <p:nvSpPr>
          <p:cNvPr id="5" name="Rectangle 4"/>
          <p:cNvSpPr/>
          <p:nvPr/>
        </p:nvSpPr>
        <p:spPr>
          <a:xfrm>
            <a:off x="0" y="6629400"/>
            <a:ext cx="9144000" cy="228600"/>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228600" y="2160584"/>
            <a:ext cx="9525000" cy="1588"/>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28600" y="4692262"/>
            <a:ext cx="9525000" cy="1588"/>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5457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10897</TotalTime>
  <Words>2758</Words>
  <Application>Microsoft Macintosh PowerPoint</Application>
  <PresentationFormat>On-screen Show (4:3)</PresentationFormat>
  <Paragraphs>435</Paragraphs>
  <Slides>19</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Garamond</vt:lpstr>
      <vt:lpstr>Times New Roman</vt:lpstr>
      <vt:lpstr>Office Theme</vt:lpstr>
      <vt:lpstr>PowerPoint Presentation</vt:lpstr>
      <vt:lpstr>Disclosures</vt:lpstr>
      <vt:lpstr>Behavioral Epidemiology  Conceptual Framework</vt:lpstr>
      <vt:lpstr>PowerPoint Presentation</vt:lpstr>
      <vt:lpstr>Little Filtered Cigars and Cigarillos (LCCs):  Popular Combustible Tobacco Products</vt:lpstr>
      <vt:lpstr>Little Filtered Cigars and Cigarillos (LCCs):  Popular Combustible Tobacco Products</vt:lpstr>
      <vt:lpstr>Product Packaging Appeal</vt:lpstr>
      <vt:lpstr>Research Priorities</vt:lpstr>
      <vt:lpstr>Study 1:  Discrete Choice Experiment to Assess Young Adult Preferences for Little Cigar and Cigarillo Use  (1P50DA036128)</vt:lpstr>
      <vt:lpstr>Research Question</vt:lpstr>
      <vt:lpstr>Discrete Choice Experiment (DCE)  Study Design</vt:lpstr>
      <vt:lpstr>DCE Sample Choice Set</vt:lpstr>
      <vt:lpstr>Recruitment &amp; Study Procedures</vt:lpstr>
      <vt:lpstr>DCE Attribute &amp; Levels</vt:lpstr>
      <vt:lpstr>Participant Demographics (N=566)</vt:lpstr>
      <vt:lpstr>DCE Sample Choice Set</vt:lpstr>
      <vt:lpstr>Results </vt:lpstr>
      <vt:lpstr>Results (cont.)</vt:lpstr>
      <vt:lpstr>Study 1 Conclusions</vt:lpstr>
    </vt:vector>
  </TitlesOfParts>
  <Company>The University of Texas Health Science Center at Hou</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Lauren Laman</dc:creator>
  <cp:lastModifiedBy>Kymberle Sterling</cp:lastModifiedBy>
  <cp:revision>415</cp:revision>
  <cp:lastPrinted>2021-05-13T15:31:48Z</cp:lastPrinted>
  <dcterms:created xsi:type="dcterms:W3CDTF">2010-08-03T17:41:30Z</dcterms:created>
  <dcterms:modified xsi:type="dcterms:W3CDTF">2021-05-21T13:59:51Z</dcterms:modified>
</cp:coreProperties>
</file>