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4"/>
  </p:notesMasterIdLst>
  <p:handoutMasterIdLst>
    <p:handoutMasterId r:id="rId35"/>
  </p:handoutMasterIdLst>
  <p:sldIdLst>
    <p:sldId id="257" r:id="rId2"/>
    <p:sldId id="577" r:id="rId3"/>
    <p:sldId id="608" r:id="rId4"/>
    <p:sldId id="603" r:id="rId5"/>
    <p:sldId id="590" r:id="rId6"/>
    <p:sldId id="600" r:id="rId7"/>
    <p:sldId id="580" r:id="rId8"/>
    <p:sldId id="602" r:id="rId9"/>
    <p:sldId id="581" r:id="rId10"/>
    <p:sldId id="576" r:id="rId11"/>
    <p:sldId id="582" r:id="rId12"/>
    <p:sldId id="595" r:id="rId13"/>
    <p:sldId id="584" r:id="rId14"/>
    <p:sldId id="583" r:id="rId15"/>
    <p:sldId id="585" r:id="rId16"/>
    <p:sldId id="605" r:id="rId17"/>
    <p:sldId id="606" r:id="rId18"/>
    <p:sldId id="607" r:id="rId19"/>
    <p:sldId id="612" r:id="rId20"/>
    <p:sldId id="586" r:id="rId21"/>
    <p:sldId id="593" r:id="rId22"/>
    <p:sldId id="591" r:id="rId23"/>
    <p:sldId id="594" r:id="rId24"/>
    <p:sldId id="592" r:id="rId25"/>
    <p:sldId id="587" r:id="rId26"/>
    <p:sldId id="610" r:id="rId27"/>
    <p:sldId id="611" r:id="rId28"/>
    <p:sldId id="604" r:id="rId29"/>
    <p:sldId id="596" r:id="rId30"/>
    <p:sldId id="597" r:id="rId31"/>
    <p:sldId id="589" r:id="rId32"/>
    <p:sldId id="601" r:id="rId33"/>
  </p:sldIdLst>
  <p:sldSz cx="9144000" cy="6858000" type="screen4x3"/>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EB7CD5B-E82F-4831-8356-F8AA6ABC37DD}" type="datetimeFigureOut">
              <a:rPr lang="fr-CH" altLang="fr-FR"/>
              <a:pPr>
                <a:defRPr/>
              </a:pPr>
              <a:t>03.09.2020</a:t>
            </a:fld>
            <a:endParaRPr lang="fr-CH" alt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97473CE-C31F-404D-9DA6-A0A19561525A}" type="slidenum">
              <a:rPr lang="fr-CH" altLang="fr-FR"/>
              <a:pPr>
                <a:defRPr/>
              </a:pPr>
              <a:t>‹N°›</a:t>
            </a:fld>
            <a:endParaRPr lang="fr-CH" altLang="fr-FR"/>
          </a:p>
        </p:txBody>
      </p:sp>
    </p:spTree>
    <p:extLst>
      <p:ext uri="{BB962C8B-B14F-4D97-AF65-F5344CB8AC3E}">
        <p14:creationId xmlns:p14="http://schemas.microsoft.com/office/powerpoint/2010/main" val="4069402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ea typeface="ＭＳ Ｐゴシック"/>
                <a:cs typeface="ＭＳ Ｐゴシック"/>
              </a:defRPr>
            </a:lvl1pPr>
          </a:lstStyle>
          <a:p>
            <a:pPr>
              <a:defRPr/>
            </a:pPr>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2E20FF8-29C1-44BD-AC57-CCAA522A1980}" type="datetimeFigureOut">
              <a:rPr lang="fr-CH" altLang="fr-FR"/>
              <a:pPr>
                <a:defRPr/>
              </a:pPr>
              <a:t>03.09.2020</a:t>
            </a:fld>
            <a:endParaRPr lang="fr-CH" alt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H"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fr-FR" altLang="fr-FR" noProof="0" smtClean="0"/>
              <a:t>Modifiez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endParaRPr lang="fr-CH" altLang="fr-FR"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ea typeface="ＭＳ Ｐゴシック"/>
                <a:cs typeface="ＭＳ Ｐゴシック"/>
              </a:defRPr>
            </a:lvl1pPr>
          </a:lstStyle>
          <a:p>
            <a:pPr>
              <a:defRPr/>
            </a:pPr>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202F130-E3A5-4AE0-9241-D4F4EBFF9C42}" type="slidenum">
              <a:rPr lang="fr-CH" altLang="fr-FR"/>
              <a:pPr>
                <a:defRPr/>
              </a:pPr>
              <a:t>‹N°›</a:t>
            </a:fld>
            <a:endParaRPr lang="fr-CH" altLang="fr-FR"/>
          </a:p>
        </p:txBody>
      </p:sp>
    </p:spTree>
    <p:extLst>
      <p:ext uri="{BB962C8B-B14F-4D97-AF65-F5344CB8AC3E}">
        <p14:creationId xmlns:p14="http://schemas.microsoft.com/office/powerpoint/2010/main" val="3344193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xtLst>
              <a:ext uri="{909E8E84-426E-40dd-AFC4-6F175D3DCCD1}"/>
            </a:extLst>
          </p:spPr>
          <p:txBody>
            <a:bodyPr wrap="none" anchor="ctr"/>
            <a:lstStyle>
              <a:lvl1pPr eaLnBrk="0" hangingPunct="0">
                <a:defRPr>
                  <a:solidFill>
                    <a:schemeClr val="tx1"/>
                  </a:solidFill>
                  <a:latin typeface="Arial" pitchFamily="34" charset="0"/>
                  <a:ea typeface="ＭＳ Ｐゴシック"/>
                  <a:cs typeface="ＭＳ Ｐゴシック"/>
                </a:defRPr>
              </a:lvl1pPr>
              <a:lvl2pPr marL="742950" indent="-285750" eaLnBrk="0" hangingPunct="0">
                <a:defRPr>
                  <a:solidFill>
                    <a:schemeClr val="tx1"/>
                  </a:solidFill>
                  <a:latin typeface="Arial" pitchFamily="34" charset="0"/>
                  <a:ea typeface="ＭＳ Ｐゴシック"/>
                  <a:cs typeface="ＭＳ Ｐゴシック"/>
                </a:defRPr>
              </a:lvl2pPr>
              <a:lvl3pPr marL="1143000" indent="-228600" eaLnBrk="0" hangingPunct="0">
                <a:defRPr>
                  <a:solidFill>
                    <a:schemeClr val="tx1"/>
                  </a:solidFill>
                  <a:latin typeface="Arial" pitchFamily="34" charset="0"/>
                  <a:ea typeface="ＭＳ Ｐゴシック"/>
                  <a:cs typeface="ＭＳ Ｐゴシック"/>
                </a:defRPr>
              </a:lvl3pPr>
              <a:lvl4pPr marL="1600200" indent="-228600" eaLnBrk="0" hangingPunct="0">
                <a:defRPr>
                  <a:solidFill>
                    <a:schemeClr val="tx1"/>
                  </a:solidFill>
                  <a:latin typeface="Arial" pitchFamily="34" charset="0"/>
                  <a:ea typeface="ＭＳ Ｐゴシック"/>
                  <a:cs typeface="ＭＳ Ｐゴシック"/>
                </a:defRPr>
              </a:lvl4pPr>
              <a:lvl5pPr marL="2057400" indent="-228600" eaLnBrk="0" hangingPunct="0">
                <a:defRPr>
                  <a:solidFill>
                    <a:schemeClr val="tx1"/>
                  </a:solidFill>
                  <a:latin typeface="Arial" pitchFamily="34" charset="0"/>
                  <a:ea typeface="ＭＳ Ｐゴシック"/>
                  <a:cs typeface="ＭＳ Ｐゴシック"/>
                </a:defRPr>
              </a:lvl5pPr>
              <a:lvl6pPr marL="25146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6pPr>
              <a:lvl7pPr marL="29718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7pPr>
              <a:lvl8pPr marL="34290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8pPr>
              <a:lvl9pPr marL="38862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9pPr>
            </a:lstStyle>
            <a:p>
              <a:pPr algn="ctr" eaLnBrk="1" hangingPunct="1">
                <a:defRPr/>
              </a:pPr>
              <a:endParaRPr lang="fr-FR" altLang="fr-FR" sz="1350"/>
            </a:p>
          </p:txBody>
        </p:sp>
        <p:sp>
          <p:nvSpPr>
            <p:cNvPr id="6" name="Rectangle 8"/>
            <p:cNvSpPr>
              <a:spLocks noChangeArrowheads="1"/>
            </p:cNvSpPr>
            <p:nvPr/>
          </p:nvSpPr>
          <p:spPr bwMode="hidden">
            <a:xfrm>
              <a:off x="0" y="1056"/>
              <a:ext cx="2976" cy="720"/>
            </a:xfrm>
            <a:prstGeom prst="rect">
              <a:avLst/>
            </a:prstGeom>
            <a:solidFill>
              <a:schemeClr val="accent2"/>
            </a:solidFill>
            <a:ln>
              <a:noFill/>
            </a:ln>
            <a:extLst>
              <a:ext uri="{91240B29-F687-4f45-9708-019B960494DF}"/>
            </a:extLst>
          </p:spPr>
          <p:txBody>
            <a:bodyPr wrap="none" anchor="ctr"/>
            <a:lstStyle>
              <a:lvl1pPr eaLnBrk="0" hangingPunct="0">
                <a:defRPr>
                  <a:solidFill>
                    <a:schemeClr val="tx1"/>
                  </a:solidFill>
                  <a:latin typeface="Arial" pitchFamily="34" charset="0"/>
                  <a:ea typeface="ＭＳ Ｐゴシック"/>
                  <a:cs typeface="ＭＳ Ｐゴシック"/>
                </a:defRPr>
              </a:lvl1pPr>
              <a:lvl2pPr marL="742950" indent="-285750" eaLnBrk="0" hangingPunct="0">
                <a:defRPr>
                  <a:solidFill>
                    <a:schemeClr val="tx1"/>
                  </a:solidFill>
                  <a:latin typeface="Arial" pitchFamily="34" charset="0"/>
                  <a:ea typeface="ＭＳ Ｐゴシック"/>
                  <a:cs typeface="ＭＳ Ｐゴシック"/>
                </a:defRPr>
              </a:lvl2pPr>
              <a:lvl3pPr marL="1143000" indent="-228600" eaLnBrk="0" hangingPunct="0">
                <a:defRPr>
                  <a:solidFill>
                    <a:schemeClr val="tx1"/>
                  </a:solidFill>
                  <a:latin typeface="Arial" pitchFamily="34" charset="0"/>
                  <a:ea typeface="ＭＳ Ｐゴシック"/>
                  <a:cs typeface="ＭＳ Ｐゴシック"/>
                </a:defRPr>
              </a:lvl3pPr>
              <a:lvl4pPr marL="1600200" indent="-228600" eaLnBrk="0" hangingPunct="0">
                <a:defRPr>
                  <a:solidFill>
                    <a:schemeClr val="tx1"/>
                  </a:solidFill>
                  <a:latin typeface="Arial" pitchFamily="34" charset="0"/>
                  <a:ea typeface="ＭＳ Ｐゴシック"/>
                  <a:cs typeface="ＭＳ Ｐゴシック"/>
                </a:defRPr>
              </a:lvl4pPr>
              <a:lvl5pPr marL="2057400" indent="-228600" eaLnBrk="0" hangingPunct="0">
                <a:defRPr>
                  <a:solidFill>
                    <a:schemeClr val="tx1"/>
                  </a:solidFill>
                  <a:latin typeface="Arial" pitchFamily="34" charset="0"/>
                  <a:ea typeface="ＭＳ Ｐゴシック"/>
                  <a:cs typeface="ＭＳ Ｐゴシック"/>
                </a:defRPr>
              </a:lvl5pPr>
              <a:lvl6pPr marL="25146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6pPr>
              <a:lvl7pPr marL="29718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7pPr>
              <a:lvl8pPr marL="34290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8pPr>
              <a:lvl9pPr marL="38862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9pPr>
            </a:lstStyle>
            <a:p>
              <a:pPr algn="ctr" eaLnBrk="1" hangingPunct="1">
                <a:defRPr/>
              </a:pPr>
              <a:endParaRPr lang="fr-FR" altLang="fr-FR" sz="18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xtLst>
              <a:ext uri="{91240B29-F687-4f45-9708-019B960494DF}"/>
            </a:extLst>
          </p:spPr>
          <p:txBody>
            <a:bodyPr wrap="none" anchor="ctr"/>
            <a:lstStyle>
              <a:lvl1pPr eaLnBrk="0" hangingPunct="0">
                <a:defRPr>
                  <a:solidFill>
                    <a:schemeClr val="tx1"/>
                  </a:solidFill>
                  <a:latin typeface="Arial" pitchFamily="34" charset="0"/>
                  <a:ea typeface="ＭＳ Ｐゴシック"/>
                  <a:cs typeface="ＭＳ Ｐゴシック"/>
                </a:defRPr>
              </a:lvl1pPr>
              <a:lvl2pPr marL="742950" indent="-285750" eaLnBrk="0" hangingPunct="0">
                <a:defRPr>
                  <a:solidFill>
                    <a:schemeClr val="tx1"/>
                  </a:solidFill>
                  <a:latin typeface="Arial" pitchFamily="34" charset="0"/>
                  <a:ea typeface="ＭＳ Ｐゴシック"/>
                  <a:cs typeface="ＭＳ Ｐゴシック"/>
                </a:defRPr>
              </a:lvl2pPr>
              <a:lvl3pPr marL="1143000" indent="-228600" eaLnBrk="0" hangingPunct="0">
                <a:defRPr>
                  <a:solidFill>
                    <a:schemeClr val="tx1"/>
                  </a:solidFill>
                  <a:latin typeface="Arial" pitchFamily="34" charset="0"/>
                  <a:ea typeface="ＭＳ Ｐゴシック"/>
                  <a:cs typeface="ＭＳ Ｐゴシック"/>
                </a:defRPr>
              </a:lvl3pPr>
              <a:lvl4pPr marL="1600200" indent="-228600" eaLnBrk="0" hangingPunct="0">
                <a:defRPr>
                  <a:solidFill>
                    <a:schemeClr val="tx1"/>
                  </a:solidFill>
                  <a:latin typeface="Arial" pitchFamily="34" charset="0"/>
                  <a:ea typeface="ＭＳ Ｐゴシック"/>
                  <a:cs typeface="ＭＳ Ｐゴシック"/>
                </a:defRPr>
              </a:lvl4pPr>
              <a:lvl5pPr marL="2057400" indent="-228600" eaLnBrk="0" hangingPunct="0">
                <a:defRPr>
                  <a:solidFill>
                    <a:schemeClr val="tx1"/>
                  </a:solidFill>
                  <a:latin typeface="Arial" pitchFamily="34" charset="0"/>
                  <a:ea typeface="ＭＳ Ｐゴシック"/>
                  <a:cs typeface="ＭＳ Ｐゴシック"/>
                </a:defRPr>
              </a:lvl5pPr>
              <a:lvl6pPr marL="25146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6pPr>
              <a:lvl7pPr marL="29718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7pPr>
              <a:lvl8pPr marL="34290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8pPr>
              <a:lvl9pPr marL="38862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9pPr>
            </a:lstStyle>
            <a:p>
              <a:pPr algn="ctr" eaLnBrk="1" hangingPunct="1">
                <a:defRPr/>
              </a:pPr>
              <a:endParaRPr lang="fr-FR" altLang="fr-FR" sz="1800">
                <a:latin typeface="Times New Roman" pitchFamily="18" charset="0"/>
              </a:endParaRPr>
            </a:p>
          </p:txBody>
        </p:sp>
        <p:sp>
          <p:nvSpPr>
            <p:cNvPr id="8" name="Freeform 10"/>
            <p:cNvSpPr>
              <a:spLocks noChangeArrowheads="1"/>
            </p:cNvSpPr>
            <p:nvPr/>
          </p:nvSpPr>
          <p:spPr bwMode="auto">
            <a:xfrm>
              <a:off x="384" y="960"/>
              <a:ext cx="144" cy="913"/>
            </a:xfrm>
            <a:custGeom>
              <a:avLst/>
              <a:gdLst>
                <a:gd name="T0" fmla="*/ 0 w 1000"/>
                <a:gd name="T1" fmla="*/ 337 h 1000"/>
                <a:gd name="T2" fmla="*/ 0 w 1000"/>
                <a:gd name="T3" fmla="*/ 337 h 1000"/>
                <a:gd name="T4" fmla="*/ 0 w 1000"/>
                <a:gd name="T5" fmla="*/ 0 h 1000"/>
                <a:gd name="T6" fmla="*/ 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CH" sz="1800"/>
            </a:p>
          </p:txBody>
        </p:sp>
        <p:sp>
          <p:nvSpPr>
            <p:cNvPr id="9" name="Freeform 11"/>
            <p:cNvSpPr>
              <a:spLocks noChangeArrowheads="1"/>
            </p:cNvSpPr>
            <p:nvPr/>
          </p:nvSpPr>
          <p:spPr bwMode="auto">
            <a:xfrm>
              <a:off x="4944" y="762"/>
              <a:ext cx="165" cy="864"/>
            </a:xfrm>
            <a:custGeom>
              <a:avLst/>
              <a:gdLst>
                <a:gd name="T0" fmla="*/ 0 w 1000"/>
                <a:gd name="T1" fmla="*/ 0 h 1000"/>
                <a:gd name="T2" fmla="*/ 0 w 1000"/>
                <a:gd name="T3" fmla="*/ 0 h 1000"/>
                <a:gd name="T4" fmla="*/ 0 w 1000"/>
                <a:gd name="T5" fmla="*/ 173 h 1000"/>
                <a:gd name="T6" fmla="*/ 0 w 1000"/>
                <a:gd name="T7" fmla="*/ 173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CH" sz="1800"/>
            </a:p>
          </p:txBody>
        </p:sp>
      </p:grpSp>
      <p:sp>
        <p:nvSpPr>
          <p:cNvPr id="1638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fr-FR"/>
              <a:t>Cliquez pour modifier le style des sous-titres du masque</a:t>
            </a:r>
          </a:p>
        </p:txBody>
      </p:sp>
      <p:sp>
        <p:nvSpPr>
          <p:cNvPr id="16396" name="Rectangle 12"/>
          <p:cNvSpPr>
            <a:spLocks noGrp="1" noChangeArrowheads="1"/>
          </p:cNvSpPr>
          <p:nvPr>
            <p:ph type="ctrTitle"/>
          </p:nvPr>
        </p:nvSpPr>
        <p:spPr>
          <a:xfrm>
            <a:off x="838200" y="1443038"/>
            <a:ext cx="7086600" cy="1600200"/>
          </a:xfrm>
        </p:spPr>
        <p:txBody>
          <a:bodyPr anchor="ctr"/>
          <a:lstStyle>
            <a:lvl1pPr>
              <a:defRPr/>
            </a:lvl1pPr>
          </a:lstStyle>
          <a:p>
            <a:r>
              <a:rPr lang="fr-FR"/>
              <a:t>Cliquez pour modifier le style du titre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fr-FR"/>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fr-FR"/>
          </a:p>
        </p:txBody>
      </p:sp>
      <p:sp>
        <p:nvSpPr>
          <p:cNvPr id="12" name="Rectangle 5"/>
          <p:cNvSpPr>
            <a:spLocks noGrp="1" noChangeArrowheads="1"/>
          </p:cNvSpPr>
          <p:nvPr>
            <p:ph type="sldNum" sz="quarter" idx="12"/>
          </p:nvPr>
        </p:nvSpPr>
        <p:spPr>
          <a:xfrm>
            <a:off x="6553200" y="6248400"/>
            <a:ext cx="1905000" cy="457200"/>
          </a:xfrm>
        </p:spPr>
        <p:txBody>
          <a:bodyPr/>
          <a:lstStyle>
            <a:lvl1pPr>
              <a:defRPr smtClean="0"/>
            </a:lvl1pPr>
          </a:lstStyle>
          <a:p>
            <a:pPr>
              <a:defRPr/>
            </a:pPr>
            <a:fld id="{E8A85255-1BD7-41B1-895B-F7F7F5A1A84A}" type="slidenum">
              <a:rPr lang="fr-FR" altLang="fr-FR"/>
              <a:pPr>
                <a:defRPr/>
              </a:pPr>
              <a:t>‹N°›</a:t>
            </a:fld>
            <a:endParaRPr lang="fr-FR" altLang="fr-FR"/>
          </a:p>
        </p:txBody>
      </p:sp>
    </p:spTree>
    <p:extLst>
      <p:ext uri="{BB962C8B-B14F-4D97-AF65-F5344CB8AC3E}">
        <p14:creationId xmlns:p14="http://schemas.microsoft.com/office/powerpoint/2010/main" val="303731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CDFE7D26-F6B9-4489-BCC8-0475CBFBC004}" type="slidenum">
              <a:rPr lang="fr-FR" altLang="fr-FR"/>
              <a:pPr>
                <a:defRPr/>
              </a:pPr>
              <a:t>‹N°›</a:t>
            </a:fld>
            <a:endParaRPr lang="fr-FR" altLang="fr-FR"/>
          </a:p>
        </p:txBody>
      </p:sp>
    </p:spTree>
    <p:extLst>
      <p:ext uri="{BB962C8B-B14F-4D97-AF65-F5344CB8AC3E}">
        <p14:creationId xmlns:p14="http://schemas.microsoft.com/office/powerpoint/2010/main" val="165134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91317" y="96838"/>
            <a:ext cx="1919287" cy="5999162"/>
          </a:xfrm>
        </p:spPr>
        <p:txBody>
          <a:bodyPr vert="eaVert"/>
          <a:lstStyle/>
          <a:p>
            <a:r>
              <a:rPr lang="fr-FR" smtClean="0"/>
              <a:t>Cliquez pour modifier le style du titre</a:t>
            </a:r>
            <a:endParaRPr lang="fr-CH"/>
          </a:p>
        </p:txBody>
      </p:sp>
      <p:sp>
        <p:nvSpPr>
          <p:cNvPr id="3" name="Espace réservé du texte vertical 2"/>
          <p:cNvSpPr>
            <a:spLocks noGrp="1"/>
          </p:cNvSpPr>
          <p:nvPr>
            <p:ph type="body" orient="vert" idx="1"/>
          </p:nvPr>
        </p:nvSpPr>
        <p:spPr>
          <a:xfrm>
            <a:off x="931864" y="96838"/>
            <a:ext cx="5607050" cy="599916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3D16ED3B-218C-4E99-8BA4-7BCACC506FB4}" type="slidenum">
              <a:rPr lang="fr-FR" altLang="fr-FR"/>
              <a:pPr>
                <a:defRPr/>
              </a:pPr>
              <a:t>‹N°›</a:t>
            </a:fld>
            <a:endParaRPr lang="fr-FR" altLang="fr-FR"/>
          </a:p>
        </p:txBody>
      </p:sp>
    </p:spTree>
    <p:extLst>
      <p:ext uri="{BB962C8B-B14F-4D97-AF65-F5344CB8AC3E}">
        <p14:creationId xmlns:p14="http://schemas.microsoft.com/office/powerpoint/2010/main" val="626923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931867" y="96846"/>
            <a:ext cx="7158037" cy="1412875"/>
          </a:xfrm>
        </p:spPr>
        <p:txBody>
          <a:bodyPr/>
          <a:lstStyle/>
          <a:p>
            <a:r>
              <a:rPr lang="fr-FR" smtClean="0"/>
              <a:t>Cliquez pour modifier le style du titre</a:t>
            </a:r>
            <a:endParaRPr lang="fr-CH"/>
          </a:p>
        </p:txBody>
      </p:sp>
      <p:sp>
        <p:nvSpPr>
          <p:cNvPr id="3" name="Espace réservé du texte 2"/>
          <p:cNvSpPr>
            <a:spLocks noGrp="1"/>
          </p:cNvSpPr>
          <p:nvPr>
            <p:ph type="body" sz="half" idx="1"/>
          </p:nvPr>
        </p:nvSpPr>
        <p:spPr>
          <a:xfrm>
            <a:off x="949326" y="1981200"/>
            <a:ext cx="3754438" cy="4114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graphique 3"/>
          <p:cNvSpPr>
            <a:spLocks noGrp="1"/>
          </p:cNvSpPr>
          <p:nvPr>
            <p:ph type="chart" sz="half" idx="2"/>
          </p:nvPr>
        </p:nvSpPr>
        <p:spPr>
          <a:xfrm>
            <a:off x="4856165" y="1981200"/>
            <a:ext cx="3754437" cy="4114800"/>
          </a:xfrm>
        </p:spPr>
        <p:txBody>
          <a:bodyPr/>
          <a:lstStyle/>
          <a:p>
            <a:pPr lvl="0"/>
            <a:endParaRPr lang="fr-CH" noProof="0" smtClean="0"/>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625AB479-AFDB-4395-BE6C-EAA25CC8A2A5}" type="slidenum">
              <a:rPr lang="fr-FR" altLang="fr-FR"/>
              <a:pPr>
                <a:defRPr/>
              </a:pPr>
              <a:t>‹N°›</a:t>
            </a:fld>
            <a:endParaRPr lang="fr-FR" altLang="fr-FR"/>
          </a:p>
        </p:txBody>
      </p:sp>
    </p:spTree>
    <p:extLst>
      <p:ext uri="{BB962C8B-B14F-4D97-AF65-F5344CB8AC3E}">
        <p14:creationId xmlns:p14="http://schemas.microsoft.com/office/powerpoint/2010/main" val="897907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931867" y="96846"/>
            <a:ext cx="7158037" cy="1412875"/>
          </a:xfrm>
        </p:spPr>
        <p:txBody>
          <a:bodyPr/>
          <a:lstStyle/>
          <a:p>
            <a:r>
              <a:rPr lang="fr-FR" smtClean="0"/>
              <a:t>Cliquez pour modifier le style du titre</a:t>
            </a:r>
            <a:endParaRPr lang="fr-CH"/>
          </a:p>
        </p:txBody>
      </p:sp>
      <p:sp>
        <p:nvSpPr>
          <p:cNvPr id="3" name="Espace réservé du graphique 2"/>
          <p:cNvSpPr>
            <a:spLocks noGrp="1"/>
          </p:cNvSpPr>
          <p:nvPr>
            <p:ph type="chart" idx="1"/>
          </p:nvPr>
        </p:nvSpPr>
        <p:spPr>
          <a:xfrm>
            <a:off x="949329" y="1981200"/>
            <a:ext cx="7661275" cy="4114800"/>
          </a:xfrm>
        </p:spPr>
        <p:txBody>
          <a:bodyPr/>
          <a:lstStyle/>
          <a:p>
            <a:pPr lvl="0"/>
            <a:endParaRPr lang="fr-CH"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8F98A65A-D8F5-4EA4-BA59-97CE1F09227E}" type="slidenum">
              <a:rPr lang="fr-FR" altLang="fr-FR"/>
              <a:pPr>
                <a:defRPr/>
              </a:pPr>
              <a:t>‹N°›</a:t>
            </a:fld>
            <a:endParaRPr lang="fr-FR" altLang="fr-FR"/>
          </a:p>
        </p:txBody>
      </p:sp>
    </p:spTree>
    <p:extLst>
      <p:ext uri="{BB962C8B-B14F-4D97-AF65-F5344CB8AC3E}">
        <p14:creationId xmlns:p14="http://schemas.microsoft.com/office/powerpoint/2010/main" val="36976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931867" y="96846"/>
            <a:ext cx="7158037" cy="1412875"/>
          </a:xfrm>
        </p:spPr>
        <p:txBody>
          <a:bodyPr/>
          <a:lstStyle/>
          <a:p>
            <a:r>
              <a:rPr lang="fr-FR" smtClean="0"/>
              <a:t>Cliquez pour modifier le style du titre</a:t>
            </a:r>
            <a:endParaRPr lang="fr-CH"/>
          </a:p>
        </p:txBody>
      </p:sp>
      <p:sp>
        <p:nvSpPr>
          <p:cNvPr id="3" name="Espace réservé du tableau 2"/>
          <p:cNvSpPr>
            <a:spLocks noGrp="1"/>
          </p:cNvSpPr>
          <p:nvPr>
            <p:ph type="tbl" idx="1"/>
          </p:nvPr>
        </p:nvSpPr>
        <p:spPr>
          <a:xfrm>
            <a:off x="949329" y="1981200"/>
            <a:ext cx="7661275" cy="4114800"/>
          </a:xfrm>
        </p:spPr>
        <p:txBody>
          <a:bodyPr/>
          <a:lstStyle/>
          <a:p>
            <a:pPr lvl="0"/>
            <a:endParaRPr lang="fr-CH"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9C935939-AFA1-40E7-9B1B-FCF88E2C8B4A}" type="slidenum">
              <a:rPr lang="fr-FR" altLang="fr-FR"/>
              <a:pPr>
                <a:defRPr/>
              </a:pPr>
              <a:t>‹N°›</a:t>
            </a:fld>
            <a:endParaRPr lang="fr-FR" altLang="fr-FR"/>
          </a:p>
        </p:txBody>
      </p:sp>
    </p:spTree>
    <p:extLst>
      <p:ext uri="{BB962C8B-B14F-4D97-AF65-F5344CB8AC3E}">
        <p14:creationId xmlns:p14="http://schemas.microsoft.com/office/powerpoint/2010/main" val="312249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FF053F76-D6F8-41FB-A80A-C02073154134}" type="slidenum">
              <a:rPr lang="fr-FR" altLang="fr-FR"/>
              <a:pPr>
                <a:defRPr/>
              </a:pPr>
              <a:t>‹N°›</a:t>
            </a:fld>
            <a:endParaRPr lang="fr-FR" altLang="fr-FR"/>
          </a:p>
        </p:txBody>
      </p:sp>
    </p:spTree>
    <p:extLst>
      <p:ext uri="{BB962C8B-B14F-4D97-AF65-F5344CB8AC3E}">
        <p14:creationId xmlns:p14="http://schemas.microsoft.com/office/powerpoint/2010/main" val="391482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8"/>
            <a:ext cx="7772400" cy="1362075"/>
          </a:xfrm>
        </p:spPr>
        <p:txBody>
          <a:bodyPr anchor="t"/>
          <a:lstStyle>
            <a:lvl1pPr algn="l">
              <a:defRPr sz="3000" b="1" cap="all"/>
            </a:lvl1pPr>
          </a:lstStyle>
          <a:p>
            <a:r>
              <a:rPr lang="fr-FR" smtClean="0"/>
              <a:t>Cliquez pour modifier le style du titre</a:t>
            </a:r>
            <a:endParaRPr lang="fr-CH"/>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fr-FR" smtClean="0"/>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2CB85CCA-2B3A-45E5-858C-1072AE6F3D2C}" type="slidenum">
              <a:rPr lang="fr-FR" altLang="fr-FR"/>
              <a:pPr>
                <a:defRPr/>
              </a:pPr>
              <a:t>‹N°›</a:t>
            </a:fld>
            <a:endParaRPr lang="fr-FR" altLang="fr-FR"/>
          </a:p>
        </p:txBody>
      </p:sp>
    </p:spTree>
    <p:extLst>
      <p:ext uri="{BB962C8B-B14F-4D97-AF65-F5344CB8AC3E}">
        <p14:creationId xmlns:p14="http://schemas.microsoft.com/office/powerpoint/2010/main" val="356207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contenu 2"/>
          <p:cNvSpPr>
            <a:spLocks noGrp="1"/>
          </p:cNvSpPr>
          <p:nvPr>
            <p:ph sz="half" idx="1"/>
          </p:nvPr>
        </p:nvSpPr>
        <p:spPr>
          <a:xfrm>
            <a:off x="949326" y="1981200"/>
            <a:ext cx="3754438"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contenu 3"/>
          <p:cNvSpPr>
            <a:spLocks noGrp="1"/>
          </p:cNvSpPr>
          <p:nvPr>
            <p:ph sz="half" idx="2"/>
          </p:nvPr>
        </p:nvSpPr>
        <p:spPr>
          <a:xfrm>
            <a:off x="4856165" y="1981200"/>
            <a:ext cx="3754437"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81AC79F6-0BF0-45FE-831C-A3B9D19D2829}" type="slidenum">
              <a:rPr lang="fr-FR" altLang="fr-FR"/>
              <a:pPr>
                <a:defRPr/>
              </a:pPr>
              <a:t>‹N°›</a:t>
            </a:fld>
            <a:endParaRPr lang="fr-FR" altLang="fr-FR"/>
          </a:p>
        </p:txBody>
      </p:sp>
    </p:spTree>
    <p:extLst>
      <p:ext uri="{BB962C8B-B14F-4D97-AF65-F5344CB8AC3E}">
        <p14:creationId xmlns:p14="http://schemas.microsoft.com/office/powerpoint/2010/main" val="206038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CH"/>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Espace réservé du texte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7" name="Rectangle 6"/>
          <p:cNvSpPr>
            <a:spLocks noGrp="1" noChangeArrowheads="1"/>
          </p:cNvSpPr>
          <p:nvPr>
            <p:ph type="dt" sz="half" idx="10"/>
          </p:nvPr>
        </p:nvSpPr>
        <p:spPr>
          <a:ln/>
        </p:spPr>
        <p:txBody>
          <a:bodyPr/>
          <a:lstStyle>
            <a:lvl1pPr>
              <a:defRPr/>
            </a:lvl1pPr>
          </a:lstStyle>
          <a:p>
            <a:pPr>
              <a:defRPr/>
            </a:pPr>
            <a:endParaRPr lang="fr-FR"/>
          </a:p>
        </p:txBody>
      </p:sp>
      <p:sp>
        <p:nvSpPr>
          <p:cNvPr id="8" name="Rectangle 7"/>
          <p:cNvSpPr>
            <a:spLocks noGrp="1" noChangeArrowheads="1"/>
          </p:cNvSpPr>
          <p:nvPr>
            <p:ph type="ftr" sz="quarter" idx="11"/>
          </p:nvPr>
        </p:nvSpPr>
        <p:spPr>
          <a:ln/>
        </p:spPr>
        <p:txBody>
          <a:bodyPr/>
          <a:lstStyle>
            <a:lvl1pPr>
              <a:defRPr/>
            </a:lvl1pPr>
          </a:lstStyle>
          <a:p>
            <a:pPr>
              <a:defRPr/>
            </a:pPr>
            <a:endParaRPr lang="fr-FR"/>
          </a:p>
        </p:txBody>
      </p:sp>
      <p:sp>
        <p:nvSpPr>
          <p:cNvPr id="9" name="Rectangle 8"/>
          <p:cNvSpPr>
            <a:spLocks noGrp="1" noChangeArrowheads="1"/>
          </p:cNvSpPr>
          <p:nvPr>
            <p:ph type="sldNum" sz="quarter" idx="12"/>
          </p:nvPr>
        </p:nvSpPr>
        <p:spPr>
          <a:ln/>
        </p:spPr>
        <p:txBody>
          <a:bodyPr/>
          <a:lstStyle>
            <a:lvl1pPr>
              <a:defRPr/>
            </a:lvl1pPr>
          </a:lstStyle>
          <a:p>
            <a:pPr>
              <a:defRPr/>
            </a:pPr>
            <a:fld id="{ADAC639E-9316-4D05-BF09-5B16E2848C0D}" type="slidenum">
              <a:rPr lang="fr-FR" altLang="fr-FR"/>
              <a:pPr>
                <a:defRPr/>
              </a:pPr>
              <a:t>‹N°›</a:t>
            </a:fld>
            <a:endParaRPr lang="fr-FR" altLang="fr-FR"/>
          </a:p>
        </p:txBody>
      </p:sp>
    </p:spTree>
    <p:extLst>
      <p:ext uri="{BB962C8B-B14F-4D97-AF65-F5344CB8AC3E}">
        <p14:creationId xmlns:p14="http://schemas.microsoft.com/office/powerpoint/2010/main" val="91949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Rectangle 6"/>
          <p:cNvSpPr>
            <a:spLocks noGrp="1" noChangeArrowheads="1"/>
          </p:cNvSpPr>
          <p:nvPr>
            <p:ph type="dt" sz="half" idx="10"/>
          </p:nvPr>
        </p:nvSpPr>
        <p:spPr>
          <a:ln/>
        </p:spPr>
        <p:txBody>
          <a:bodyPr/>
          <a:lstStyle>
            <a:lvl1pPr>
              <a:defRPr/>
            </a:lvl1pPr>
          </a:lstStyle>
          <a:p>
            <a:pPr>
              <a:defRPr/>
            </a:pPr>
            <a:endParaRPr lang="fr-FR"/>
          </a:p>
        </p:txBody>
      </p:sp>
      <p:sp>
        <p:nvSpPr>
          <p:cNvPr id="4" name="Rectangle 7"/>
          <p:cNvSpPr>
            <a:spLocks noGrp="1" noChangeArrowheads="1"/>
          </p:cNvSpPr>
          <p:nvPr>
            <p:ph type="ftr" sz="quarter" idx="11"/>
          </p:nvPr>
        </p:nvSpPr>
        <p:spPr>
          <a:ln/>
        </p:spPr>
        <p:txBody>
          <a:bodyPr/>
          <a:lstStyle>
            <a:lvl1pPr>
              <a:defRPr/>
            </a:lvl1pPr>
          </a:lstStyle>
          <a:p>
            <a:pPr>
              <a:defRPr/>
            </a:pPr>
            <a:endParaRPr lang="fr-FR"/>
          </a:p>
        </p:txBody>
      </p:sp>
      <p:sp>
        <p:nvSpPr>
          <p:cNvPr id="5" name="Rectangle 8"/>
          <p:cNvSpPr>
            <a:spLocks noGrp="1" noChangeArrowheads="1"/>
          </p:cNvSpPr>
          <p:nvPr>
            <p:ph type="sldNum" sz="quarter" idx="12"/>
          </p:nvPr>
        </p:nvSpPr>
        <p:spPr>
          <a:ln/>
        </p:spPr>
        <p:txBody>
          <a:bodyPr/>
          <a:lstStyle>
            <a:lvl1pPr>
              <a:defRPr/>
            </a:lvl1pPr>
          </a:lstStyle>
          <a:p>
            <a:pPr>
              <a:defRPr/>
            </a:pPr>
            <a:fld id="{75B3DBB3-C67E-46C8-AFCC-1E7C1B752314}" type="slidenum">
              <a:rPr lang="fr-FR" altLang="fr-FR"/>
              <a:pPr>
                <a:defRPr/>
              </a:pPr>
              <a:t>‹N°›</a:t>
            </a:fld>
            <a:endParaRPr lang="fr-FR" altLang="fr-FR"/>
          </a:p>
        </p:txBody>
      </p:sp>
    </p:spTree>
    <p:extLst>
      <p:ext uri="{BB962C8B-B14F-4D97-AF65-F5344CB8AC3E}">
        <p14:creationId xmlns:p14="http://schemas.microsoft.com/office/powerpoint/2010/main" val="256833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fr-FR"/>
          </a:p>
        </p:txBody>
      </p:sp>
      <p:sp>
        <p:nvSpPr>
          <p:cNvPr id="3" name="Rectangle 7"/>
          <p:cNvSpPr>
            <a:spLocks noGrp="1" noChangeArrowheads="1"/>
          </p:cNvSpPr>
          <p:nvPr>
            <p:ph type="ftr" sz="quarter" idx="11"/>
          </p:nvPr>
        </p:nvSpPr>
        <p:spPr>
          <a:ln/>
        </p:spPr>
        <p:txBody>
          <a:bodyPr/>
          <a:lstStyle>
            <a:lvl1pPr>
              <a:defRPr/>
            </a:lvl1pPr>
          </a:lstStyle>
          <a:p>
            <a:pPr>
              <a:defRPr/>
            </a:pPr>
            <a:endParaRPr lang="fr-FR"/>
          </a:p>
        </p:txBody>
      </p:sp>
      <p:sp>
        <p:nvSpPr>
          <p:cNvPr id="4" name="Rectangle 8"/>
          <p:cNvSpPr>
            <a:spLocks noGrp="1" noChangeArrowheads="1"/>
          </p:cNvSpPr>
          <p:nvPr>
            <p:ph type="sldNum" sz="quarter" idx="12"/>
          </p:nvPr>
        </p:nvSpPr>
        <p:spPr>
          <a:ln/>
        </p:spPr>
        <p:txBody>
          <a:bodyPr/>
          <a:lstStyle>
            <a:lvl1pPr>
              <a:defRPr/>
            </a:lvl1pPr>
          </a:lstStyle>
          <a:p>
            <a:pPr>
              <a:defRPr/>
            </a:pPr>
            <a:fld id="{6303AD7E-EA52-4698-A1DB-0870223CE296}" type="slidenum">
              <a:rPr lang="fr-FR" altLang="fr-FR"/>
              <a:pPr>
                <a:defRPr/>
              </a:pPr>
              <a:t>‹N°›</a:t>
            </a:fld>
            <a:endParaRPr lang="fr-FR" altLang="fr-FR"/>
          </a:p>
        </p:txBody>
      </p:sp>
    </p:spTree>
    <p:extLst>
      <p:ext uri="{BB962C8B-B14F-4D97-AF65-F5344CB8AC3E}">
        <p14:creationId xmlns:p14="http://schemas.microsoft.com/office/powerpoint/2010/main" val="421144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50"/>
            <a:ext cx="3008313" cy="1162050"/>
          </a:xfrm>
        </p:spPr>
        <p:txBody>
          <a:bodyPr/>
          <a:lstStyle>
            <a:lvl1pPr algn="l">
              <a:defRPr sz="1500" b="1"/>
            </a:lvl1pPr>
          </a:lstStyle>
          <a:p>
            <a:r>
              <a:rPr lang="fr-FR" smtClean="0"/>
              <a:t>Cliquez pour modifier le style du titre</a:t>
            </a:r>
            <a:endParaRPr lang="fr-CH"/>
          </a:p>
        </p:txBody>
      </p:sp>
      <p:sp>
        <p:nvSpPr>
          <p:cNvPr id="3" name="Espace réservé du contenu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texte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04797172-8783-41D2-B0FC-AD0F7AF65F9E}" type="slidenum">
              <a:rPr lang="fr-FR" altLang="fr-FR"/>
              <a:pPr>
                <a:defRPr/>
              </a:pPr>
              <a:t>‹N°›</a:t>
            </a:fld>
            <a:endParaRPr lang="fr-FR" altLang="fr-FR"/>
          </a:p>
        </p:txBody>
      </p:sp>
    </p:spTree>
    <p:extLst>
      <p:ext uri="{BB962C8B-B14F-4D97-AF65-F5344CB8AC3E}">
        <p14:creationId xmlns:p14="http://schemas.microsoft.com/office/powerpoint/2010/main" val="282106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1500" b="1"/>
            </a:lvl1pPr>
          </a:lstStyle>
          <a:p>
            <a:r>
              <a:rPr lang="fr-FR" smtClean="0"/>
              <a:t>Cliquez pour modifier le style du titre</a:t>
            </a:r>
            <a:endParaRPr lang="fr-CH"/>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fr-CH"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BF4AA936-8960-4E10-B750-B380EF4F5C4B}" type="slidenum">
              <a:rPr lang="fr-FR" altLang="fr-FR"/>
              <a:pPr>
                <a:defRPr/>
              </a:pPr>
              <a:t>‹N°›</a:t>
            </a:fld>
            <a:endParaRPr lang="fr-FR" altLang="fr-FR"/>
          </a:p>
        </p:txBody>
      </p:sp>
    </p:spTree>
    <p:extLst>
      <p:ext uri="{BB962C8B-B14F-4D97-AF65-F5344CB8AC3E}">
        <p14:creationId xmlns:p14="http://schemas.microsoft.com/office/powerpoint/2010/main" val="170100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377950"/>
            <a:ext cx="2133600" cy="101600"/>
          </a:xfrm>
          <a:prstGeom prst="rect">
            <a:avLst/>
          </a:prstGeom>
          <a:solidFill>
            <a:schemeClr val="accent2"/>
          </a:solidFill>
          <a:ln>
            <a:noFill/>
          </a:ln>
          <a:extLst>
            <a:ext uri="{91240B29-F687-4f45-9708-019B960494DF}"/>
          </a:extLst>
        </p:spPr>
        <p:txBody>
          <a:bodyPr wrap="none" anchor="ctr"/>
          <a:lstStyle>
            <a:lvl1pPr eaLnBrk="0" hangingPunct="0">
              <a:defRPr>
                <a:solidFill>
                  <a:schemeClr val="tx1"/>
                </a:solidFill>
                <a:latin typeface="Arial" pitchFamily="34" charset="0"/>
                <a:ea typeface="ＭＳ Ｐゴシック"/>
                <a:cs typeface="ＭＳ Ｐゴシック"/>
              </a:defRPr>
            </a:lvl1pPr>
            <a:lvl2pPr marL="742950" indent="-285750" eaLnBrk="0" hangingPunct="0">
              <a:defRPr>
                <a:solidFill>
                  <a:schemeClr val="tx1"/>
                </a:solidFill>
                <a:latin typeface="Arial" pitchFamily="34" charset="0"/>
                <a:ea typeface="ＭＳ Ｐゴシック"/>
                <a:cs typeface="ＭＳ Ｐゴシック"/>
              </a:defRPr>
            </a:lvl2pPr>
            <a:lvl3pPr marL="1143000" indent="-228600" eaLnBrk="0" hangingPunct="0">
              <a:defRPr>
                <a:solidFill>
                  <a:schemeClr val="tx1"/>
                </a:solidFill>
                <a:latin typeface="Arial" pitchFamily="34" charset="0"/>
                <a:ea typeface="ＭＳ Ｐゴシック"/>
                <a:cs typeface="ＭＳ Ｐゴシック"/>
              </a:defRPr>
            </a:lvl3pPr>
            <a:lvl4pPr marL="1600200" indent="-228600" eaLnBrk="0" hangingPunct="0">
              <a:defRPr>
                <a:solidFill>
                  <a:schemeClr val="tx1"/>
                </a:solidFill>
                <a:latin typeface="Arial" pitchFamily="34" charset="0"/>
                <a:ea typeface="ＭＳ Ｐゴシック"/>
                <a:cs typeface="ＭＳ Ｐゴシック"/>
              </a:defRPr>
            </a:lvl4pPr>
            <a:lvl5pPr marL="2057400" indent="-228600" eaLnBrk="0" hangingPunct="0">
              <a:defRPr>
                <a:solidFill>
                  <a:schemeClr val="tx1"/>
                </a:solidFill>
                <a:latin typeface="Arial" pitchFamily="34" charset="0"/>
                <a:ea typeface="ＭＳ Ｐゴシック"/>
                <a:cs typeface="ＭＳ Ｐゴシック"/>
              </a:defRPr>
            </a:lvl5pPr>
            <a:lvl6pPr marL="25146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6pPr>
            <a:lvl7pPr marL="29718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7pPr>
            <a:lvl8pPr marL="34290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8pPr>
            <a:lvl9pPr marL="38862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9pPr>
          </a:lstStyle>
          <a:p>
            <a:pPr algn="ctr" eaLnBrk="1" hangingPunct="1">
              <a:defRPr/>
            </a:pPr>
            <a:endParaRPr lang="fr-FR" altLang="fr-FR" sz="1800">
              <a:latin typeface="Times New Roman" pitchFamily="18" charset="0"/>
            </a:endParaRPr>
          </a:p>
        </p:txBody>
      </p:sp>
      <p:sp>
        <p:nvSpPr>
          <p:cNvPr id="1027"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a:noFill/>
          </a:ln>
          <a:extLst>
            <a:ext uri="{91240B29-F687-4f45-9708-019B960494DF}"/>
          </a:extLst>
        </p:spPr>
        <p:txBody>
          <a:bodyPr wrap="none" anchor="ctr"/>
          <a:lstStyle>
            <a:lvl1pPr eaLnBrk="0" hangingPunct="0">
              <a:defRPr>
                <a:solidFill>
                  <a:schemeClr val="tx1"/>
                </a:solidFill>
                <a:latin typeface="Arial" pitchFamily="34" charset="0"/>
                <a:ea typeface="ＭＳ Ｐゴシック"/>
                <a:cs typeface="ＭＳ Ｐゴシック"/>
              </a:defRPr>
            </a:lvl1pPr>
            <a:lvl2pPr marL="742950" indent="-285750" eaLnBrk="0" hangingPunct="0">
              <a:defRPr>
                <a:solidFill>
                  <a:schemeClr val="tx1"/>
                </a:solidFill>
                <a:latin typeface="Arial" pitchFamily="34" charset="0"/>
                <a:ea typeface="ＭＳ Ｐゴシック"/>
                <a:cs typeface="ＭＳ Ｐゴシック"/>
              </a:defRPr>
            </a:lvl2pPr>
            <a:lvl3pPr marL="1143000" indent="-228600" eaLnBrk="0" hangingPunct="0">
              <a:defRPr>
                <a:solidFill>
                  <a:schemeClr val="tx1"/>
                </a:solidFill>
                <a:latin typeface="Arial" pitchFamily="34" charset="0"/>
                <a:ea typeface="ＭＳ Ｐゴシック"/>
                <a:cs typeface="ＭＳ Ｐゴシック"/>
              </a:defRPr>
            </a:lvl3pPr>
            <a:lvl4pPr marL="1600200" indent="-228600" eaLnBrk="0" hangingPunct="0">
              <a:defRPr>
                <a:solidFill>
                  <a:schemeClr val="tx1"/>
                </a:solidFill>
                <a:latin typeface="Arial" pitchFamily="34" charset="0"/>
                <a:ea typeface="ＭＳ Ｐゴシック"/>
                <a:cs typeface="ＭＳ Ｐゴシック"/>
              </a:defRPr>
            </a:lvl4pPr>
            <a:lvl5pPr marL="2057400" indent="-228600" eaLnBrk="0" hangingPunct="0">
              <a:defRPr>
                <a:solidFill>
                  <a:schemeClr val="tx1"/>
                </a:solidFill>
                <a:latin typeface="Arial" pitchFamily="34" charset="0"/>
                <a:ea typeface="ＭＳ Ｐゴシック"/>
                <a:cs typeface="ＭＳ Ｐゴシック"/>
              </a:defRPr>
            </a:lvl5pPr>
            <a:lvl6pPr marL="25146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6pPr>
            <a:lvl7pPr marL="29718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7pPr>
            <a:lvl8pPr marL="34290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8pPr>
            <a:lvl9pPr marL="3886200" indent="-228600" eaLnBrk="0" fontAlgn="base" hangingPunct="0">
              <a:spcBef>
                <a:spcPct val="0"/>
              </a:spcBef>
              <a:spcAft>
                <a:spcPct val="0"/>
              </a:spcAft>
              <a:defRPr>
                <a:solidFill>
                  <a:schemeClr val="tx1"/>
                </a:solidFill>
                <a:latin typeface="Arial" pitchFamily="34" charset="0"/>
                <a:ea typeface="ＭＳ Ｐゴシック"/>
                <a:cs typeface="ＭＳ Ｐゴシック"/>
              </a:defRPr>
            </a:lvl9pPr>
          </a:lstStyle>
          <a:p>
            <a:pPr algn="ctr" eaLnBrk="1" hangingPunct="1">
              <a:defRPr/>
            </a:pPr>
            <a:endParaRPr lang="fr-FR" altLang="fr-FR" sz="1800">
              <a:latin typeface="Times New Roman" pitchFamily="18" charset="0"/>
            </a:endParaRPr>
          </a:p>
        </p:txBody>
      </p:sp>
      <p:sp>
        <p:nvSpPr>
          <p:cNvPr id="1028" name="Rectangle 4"/>
          <p:cNvSpPr>
            <a:spLocks noGrp="1" noChangeArrowheads="1"/>
          </p:cNvSpPr>
          <p:nvPr>
            <p:ph type="title"/>
          </p:nvPr>
        </p:nvSpPr>
        <p:spPr bwMode="auto">
          <a:xfrm>
            <a:off x="931867" y="96846"/>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Cliquez pour modifier le style du titre</a:t>
            </a:r>
          </a:p>
        </p:txBody>
      </p:sp>
      <p:sp>
        <p:nvSpPr>
          <p:cNvPr id="1029" name="Rectangle 5"/>
          <p:cNvSpPr>
            <a:spLocks noGrp="1" noChangeArrowheads="1"/>
          </p:cNvSpPr>
          <p:nvPr>
            <p:ph type="body" idx="1"/>
          </p:nvPr>
        </p:nvSpPr>
        <p:spPr bwMode="auto">
          <a:xfrm>
            <a:off x="949329"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5366"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50">
                <a:latin typeface="Arial" charset="0"/>
                <a:ea typeface="+mn-ea"/>
                <a:cs typeface="+mn-cs"/>
              </a:defRPr>
            </a:lvl1pPr>
          </a:lstStyle>
          <a:p>
            <a:pPr>
              <a:defRPr/>
            </a:pPr>
            <a:endParaRPr lang="fr-FR"/>
          </a:p>
        </p:txBody>
      </p:sp>
      <p:sp>
        <p:nvSpPr>
          <p:cNvPr id="15367"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50">
                <a:latin typeface="Arial" charset="0"/>
                <a:ea typeface="+mn-ea"/>
                <a:cs typeface="+mn-cs"/>
              </a:defRPr>
            </a:lvl1pPr>
          </a:lstStyle>
          <a:p>
            <a:pPr>
              <a:defRPr/>
            </a:pPr>
            <a:endParaRPr lang="fr-FR"/>
          </a:p>
        </p:txBody>
      </p:sp>
      <p:sp>
        <p:nvSpPr>
          <p:cNvPr id="15368"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50" smtClean="0"/>
            </a:lvl1pPr>
          </a:lstStyle>
          <a:p>
            <a:pPr>
              <a:defRPr/>
            </a:pPr>
            <a:fld id="{854BFDE3-AD6D-49D8-8FAA-1ABC51B86CCB}" type="slidenum">
              <a:rPr lang="fr-FR" altLang="fr-FR"/>
              <a:pPr>
                <a:defRPr/>
              </a:pPr>
              <a:t>‹N°›</a:t>
            </a:fld>
            <a:endParaRPr lang="fr-FR" altLang="fr-FR"/>
          </a:p>
        </p:txBody>
      </p:sp>
      <p:sp>
        <p:nvSpPr>
          <p:cNvPr id="1033" name="Freeform 9"/>
          <p:cNvSpPr>
            <a:spLocks noChangeArrowheads="1"/>
          </p:cNvSpPr>
          <p:nvPr/>
        </p:nvSpPr>
        <p:spPr bwMode="auto">
          <a:xfrm>
            <a:off x="838200" y="561975"/>
            <a:ext cx="152400" cy="1066800"/>
          </a:xfrm>
          <a:custGeom>
            <a:avLst/>
            <a:gdLst>
              <a:gd name="T0" fmla="*/ 2147483646 w 1000"/>
              <a:gd name="T1" fmla="*/ 2147483646 h 1000"/>
              <a:gd name="T2" fmla="*/ 0 w 1000"/>
              <a:gd name="T3" fmla="*/ 2147483646 h 1000"/>
              <a:gd name="T4" fmla="*/ 0 w 1000"/>
              <a:gd name="T5" fmla="*/ 0 h 1000"/>
              <a:gd name="T6" fmla="*/ 2147483646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CH" sz="1800"/>
          </a:p>
        </p:txBody>
      </p:sp>
      <p:sp>
        <p:nvSpPr>
          <p:cNvPr id="1034" name="Freeform 10"/>
          <p:cNvSpPr>
            <a:spLocks noChangeArrowheads="1"/>
          </p:cNvSpPr>
          <p:nvPr/>
        </p:nvSpPr>
        <p:spPr bwMode="auto">
          <a:xfrm>
            <a:off x="8262938" y="269875"/>
            <a:ext cx="152400" cy="10731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CH" sz="1800"/>
          </a:p>
        </p:txBody>
      </p:sp>
    </p:spTree>
  </p:cSld>
  <p:clrMap bg1="lt1" tx1="dk1" bg2="lt2" tx2="dk2" accent1="accent1" accent2="accent2" accent3="accent3" accent4="accent4" accent5="accent5" accent6="accent6" hlink="hlink" folHlink="folHlink"/>
  <p:sldLayoutIdLst>
    <p:sldLayoutId id="2147483821"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txStyles>
    <p:titleStyle>
      <a:lvl1pPr algn="l" rtl="0" eaLnBrk="0" fontAlgn="base" hangingPunct="0">
        <a:spcBef>
          <a:spcPct val="0"/>
        </a:spcBef>
        <a:spcAft>
          <a:spcPct val="0"/>
        </a:spcAft>
        <a:defRPr sz="30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000">
          <a:solidFill>
            <a:schemeClr val="tx2"/>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000">
          <a:solidFill>
            <a:schemeClr val="tx2"/>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000">
          <a:solidFill>
            <a:schemeClr val="tx2"/>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000">
          <a:solidFill>
            <a:schemeClr val="tx2"/>
          </a:solidFill>
          <a:latin typeface="Arial" charset="0"/>
          <a:ea typeface="MS PGothic" panose="020B0600070205080204" pitchFamily="34" charset="-128"/>
          <a:cs typeface="ＭＳ Ｐゴシック" charset="0"/>
        </a:defRPr>
      </a:lvl5pPr>
      <a:lvl6pPr marL="342892" algn="l" rtl="0" fontAlgn="base">
        <a:spcBef>
          <a:spcPct val="0"/>
        </a:spcBef>
        <a:spcAft>
          <a:spcPct val="0"/>
        </a:spcAft>
        <a:defRPr sz="3000">
          <a:solidFill>
            <a:schemeClr val="tx2"/>
          </a:solidFill>
          <a:latin typeface="Arial" charset="0"/>
        </a:defRPr>
      </a:lvl6pPr>
      <a:lvl7pPr marL="685783" algn="l" rtl="0" fontAlgn="base">
        <a:spcBef>
          <a:spcPct val="0"/>
        </a:spcBef>
        <a:spcAft>
          <a:spcPct val="0"/>
        </a:spcAft>
        <a:defRPr sz="3000">
          <a:solidFill>
            <a:schemeClr val="tx2"/>
          </a:solidFill>
          <a:latin typeface="Arial" charset="0"/>
        </a:defRPr>
      </a:lvl7pPr>
      <a:lvl8pPr marL="1028675" algn="l" rtl="0" fontAlgn="base">
        <a:spcBef>
          <a:spcPct val="0"/>
        </a:spcBef>
        <a:spcAft>
          <a:spcPct val="0"/>
        </a:spcAft>
        <a:defRPr sz="3000">
          <a:solidFill>
            <a:schemeClr val="tx2"/>
          </a:solidFill>
          <a:latin typeface="Arial" charset="0"/>
        </a:defRPr>
      </a:lvl8pPr>
      <a:lvl9pPr marL="1371566" algn="l" rtl="0" fontAlgn="base">
        <a:spcBef>
          <a:spcPct val="0"/>
        </a:spcBef>
        <a:spcAft>
          <a:spcPct val="0"/>
        </a:spcAft>
        <a:defRPr sz="3000">
          <a:solidFill>
            <a:schemeClr val="tx2"/>
          </a:solidFill>
          <a:latin typeface="Arial" charset="0"/>
        </a:defRPr>
      </a:lvl9pPr>
    </p:titleStyle>
    <p:bodyStyle>
      <a:lvl1pPr marL="335747" indent="-335747"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ea typeface="MS PGothic" panose="020B0600070205080204" pitchFamily="34" charset="-128"/>
          <a:cs typeface="ＭＳ Ｐゴシック" charset="0"/>
        </a:defRPr>
      </a:lvl1pPr>
      <a:lvl2pPr marL="666734" indent="-329796" algn="l" rtl="0" eaLnBrk="0" fontAlgn="base" hangingPunct="0">
        <a:spcBef>
          <a:spcPct val="20000"/>
        </a:spcBef>
        <a:spcAft>
          <a:spcPct val="0"/>
        </a:spcAft>
        <a:buClr>
          <a:schemeClr val="hlink"/>
        </a:buClr>
        <a:buSzPct val="65000"/>
        <a:buFont typeface="Wingdings" panose="05000000000000000000" pitchFamily="2" charset="2"/>
        <a:buChar char="¡"/>
        <a:defRPr sz="2100">
          <a:solidFill>
            <a:schemeClr val="tx1"/>
          </a:solidFill>
          <a:latin typeface="+mn-lt"/>
          <a:ea typeface="MS PGothic" panose="020B0600070205080204" pitchFamily="34" charset="-128"/>
          <a:cs typeface="ＭＳ Ｐゴシック"/>
        </a:defRPr>
      </a:lvl2pPr>
      <a:lvl3pPr marL="970336" indent="-302411" algn="l" rtl="0" eaLnBrk="0" fontAlgn="base" hangingPunct="0">
        <a:spcBef>
          <a:spcPct val="20000"/>
        </a:spcBef>
        <a:spcAft>
          <a:spcPct val="0"/>
        </a:spcAft>
        <a:buClr>
          <a:schemeClr val="accent1"/>
        </a:buClr>
        <a:buSzPct val="70000"/>
        <a:buFont typeface="Wingdings" panose="05000000000000000000" pitchFamily="2" charset="2"/>
        <a:buChar char="n"/>
        <a:defRPr sz="1800">
          <a:solidFill>
            <a:schemeClr val="tx1"/>
          </a:solidFill>
          <a:latin typeface="+mn-lt"/>
          <a:ea typeface="MS PGothic" panose="020B0600070205080204" pitchFamily="34" charset="-128"/>
          <a:cs typeface="ＭＳ Ｐゴシック"/>
        </a:defRPr>
      </a:lvl3pPr>
      <a:lvl4pPr marL="1260841" indent="-289315" algn="l" rtl="0" eaLnBrk="0" fontAlgn="base" hangingPunct="0">
        <a:spcBef>
          <a:spcPct val="20000"/>
        </a:spcBef>
        <a:spcAft>
          <a:spcPct val="0"/>
        </a:spcAft>
        <a:buClr>
          <a:schemeClr val="hlink"/>
        </a:buClr>
        <a:buSzPct val="75000"/>
        <a:buFont typeface="Wingdings" panose="05000000000000000000" pitchFamily="2" charset="2"/>
        <a:buChar char="¡"/>
        <a:defRPr sz="1500">
          <a:solidFill>
            <a:schemeClr val="tx1"/>
          </a:solidFill>
          <a:latin typeface="+mn-lt"/>
          <a:ea typeface="MS PGothic" panose="020B0600070205080204" pitchFamily="34" charset="-128"/>
          <a:cs typeface="ＭＳ Ｐゴシック"/>
        </a:defRPr>
      </a:lvl4pPr>
      <a:lvl5pPr marL="1552536" indent="-290506" algn="l" rtl="0" eaLnBrk="0" fontAlgn="base" hangingPunct="0">
        <a:spcBef>
          <a:spcPct val="20000"/>
        </a:spcBef>
        <a:spcAft>
          <a:spcPct val="0"/>
        </a:spcAft>
        <a:buClr>
          <a:schemeClr val="accent1"/>
        </a:buClr>
        <a:buSzPct val="70000"/>
        <a:buFont typeface="Wingdings" panose="05000000000000000000" pitchFamily="2" charset="2"/>
        <a:buChar char="n"/>
        <a:defRPr sz="1500">
          <a:solidFill>
            <a:schemeClr val="tx1"/>
          </a:solidFill>
          <a:latin typeface="+mn-lt"/>
          <a:ea typeface="MS PGothic" panose="020B0600070205080204" pitchFamily="34" charset="-128"/>
          <a:cs typeface="ＭＳ Ｐゴシック"/>
        </a:defRPr>
      </a:lvl5pPr>
      <a:lvl6pPr marL="1895428" indent="-290506" algn="l" rtl="0" fontAlgn="base">
        <a:spcBef>
          <a:spcPct val="20000"/>
        </a:spcBef>
        <a:spcAft>
          <a:spcPct val="0"/>
        </a:spcAft>
        <a:buClr>
          <a:schemeClr val="accent1"/>
        </a:buClr>
        <a:buSzPct val="70000"/>
        <a:buFont typeface="Wingdings" pitchFamily="2" charset="2"/>
        <a:buChar char="n"/>
        <a:defRPr sz="1500">
          <a:solidFill>
            <a:schemeClr val="tx1"/>
          </a:solidFill>
          <a:latin typeface="+mn-lt"/>
        </a:defRPr>
      </a:lvl6pPr>
      <a:lvl7pPr marL="2238319" indent="-290506" algn="l" rtl="0" fontAlgn="base">
        <a:spcBef>
          <a:spcPct val="20000"/>
        </a:spcBef>
        <a:spcAft>
          <a:spcPct val="0"/>
        </a:spcAft>
        <a:buClr>
          <a:schemeClr val="accent1"/>
        </a:buClr>
        <a:buSzPct val="70000"/>
        <a:buFont typeface="Wingdings" pitchFamily="2" charset="2"/>
        <a:buChar char="n"/>
        <a:defRPr sz="1500">
          <a:solidFill>
            <a:schemeClr val="tx1"/>
          </a:solidFill>
          <a:latin typeface="+mn-lt"/>
        </a:defRPr>
      </a:lvl7pPr>
      <a:lvl8pPr marL="2581211" indent="-290506" algn="l" rtl="0" fontAlgn="base">
        <a:spcBef>
          <a:spcPct val="20000"/>
        </a:spcBef>
        <a:spcAft>
          <a:spcPct val="0"/>
        </a:spcAft>
        <a:buClr>
          <a:schemeClr val="accent1"/>
        </a:buClr>
        <a:buSzPct val="70000"/>
        <a:buFont typeface="Wingdings" pitchFamily="2" charset="2"/>
        <a:buChar char="n"/>
        <a:defRPr sz="1500">
          <a:solidFill>
            <a:schemeClr val="tx1"/>
          </a:solidFill>
          <a:latin typeface="+mn-lt"/>
        </a:defRPr>
      </a:lvl8pPr>
      <a:lvl9pPr marL="2924102" indent="-290506" algn="l" rtl="0" fontAlgn="base">
        <a:spcBef>
          <a:spcPct val="20000"/>
        </a:spcBef>
        <a:spcAft>
          <a:spcPct val="0"/>
        </a:spcAft>
        <a:buClr>
          <a:schemeClr val="accent1"/>
        </a:buClr>
        <a:buSzPct val="70000"/>
        <a:buFont typeface="Wingdings" pitchFamily="2" charset="2"/>
        <a:buChar char="n"/>
        <a:defRPr sz="1500">
          <a:solidFill>
            <a:schemeClr val="tx1"/>
          </a:solidFill>
          <a:latin typeface="+mn-lt"/>
        </a:defRPr>
      </a:lvl9pPr>
    </p:bodyStyle>
    <p:otherStyle>
      <a:defPPr>
        <a:defRPr lang="fr-F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1111/add.13924"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clivebates.com/the-great-american-youth-vaping-epidemic-really/"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sciencedirect.com/science/article/pii/S0273230010002229"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onlinelibrary.wiley.com/doi/full/10.1046/j.1360-0443.2002.00280.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vaping.org/research-report/royal-college-physicians-report-vaping-health/"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gov.uk/government/publications/e-cigarettes-and-heated-tobacco-products-evidence-review"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nap.edu/catalog/24952/public-health-consequences-of-e-cigarett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111/add.13394"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c.europa.eu/health/sites/health/files/tobacco/docs/dir_201440_en.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journals.sagepub.com/doi/pdf/10.1177/00359157650580050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sz="half" idx="1"/>
          </p:nvPr>
        </p:nvSpPr>
        <p:spPr>
          <a:xfrm>
            <a:off x="971600" y="1790576"/>
            <a:ext cx="7272808" cy="3726656"/>
          </a:xfrm>
        </p:spPr>
        <p:txBody>
          <a:bodyPr/>
          <a:lstStyle/>
          <a:p>
            <a:pPr eaLnBrk="1" hangingPunct="1">
              <a:lnSpc>
                <a:spcPct val="150000"/>
              </a:lnSpc>
              <a:spcBef>
                <a:spcPct val="10000"/>
              </a:spcBef>
              <a:buSzPct val="80000"/>
            </a:pPr>
            <a:r>
              <a:rPr lang="fr-CH" altLang="fr-FR" sz="1500" b="1" dirty="0" smtClean="0"/>
              <a:t>Prof. </a:t>
            </a:r>
            <a:r>
              <a:rPr lang="fr-CH" altLang="fr-FR" sz="1500" b="1" dirty="0"/>
              <a:t>Jean-François ETTER</a:t>
            </a:r>
            <a:br>
              <a:rPr lang="fr-CH" altLang="fr-FR" sz="1500" b="1" dirty="0"/>
            </a:br>
            <a:r>
              <a:rPr lang="fr-CH" altLang="fr-FR" sz="1500" dirty="0"/>
              <a:t>PhD (</a:t>
            </a:r>
            <a:r>
              <a:rPr lang="fr-CH" altLang="fr-FR" sz="1500" dirty="0" err="1"/>
              <a:t>political</a:t>
            </a:r>
            <a:r>
              <a:rPr lang="fr-CH" altLang="fr-FR" sz="1500" dirty="0"/>
              <a:t> science)</a:t>
            </a:r>
          </a:p>
          <a:p>
            <a:pPr eaLnBrk="1" hangingPunct="1">
              <a:lnSpc>
                <a:spcPct val="150000"/>
              </a:lnSpc>
              <a:spcBef>
                <a:spcPct val="10000"/>
              </a:spcBef>
              <a:buSzPct val="80000"/>
              <a:buFont typeface="Wingdings" panose="05000000000000000000" pitchFamily="2" charset="2"/>
              <a:buNone/>
            </a:pPr>
            <a:endParaRPr lang="fr-CH" altLang="fr-FR" sz="1500" dirty="0"/>
          </a:p>
          <a:p>
            <a:pPr eaLnBrk="1" hangingPunct="1">
              <a:lnSpc>
                <a:spcPct val="150000"/>
              </a:lnSpc>
              <a:spcBef>
                <a:spcPct val="10000"/>
              </a:spcBef>
              <a:buSzPct val="80000"/>
            </a:pPr>
            <a:r>
              <a:rPr lang="fr-CH" altLang="fr-FR" sz="1500" dirty="0" smtClean="0"/>
              <a:t>TOPS: Tobacco Online Policy </a:t>
            </a:r>
            <a:r>
              <a:rPr lang="fr-CH" altLang="fr-FR" sz="1500" dirty="0" err="1" smtClean="0"/>
              <a:t>Seminar</a:t>
            </a:r>
            <a:endParaRPr lang="fr-CH" altLang="fr-FR" sz="1500" dirty="0"/>
          </a:p>
          <a:p>
            <a:pPr eaLnBrk="1" hangingPunct="1">
              <a:lnSpc>
                <a:spcPct val="150000"/>
              </a:lnSpc>
              <a:spcBef>
                <a:spcPct val="10000"/>
              </a:spcBef>
              <a:buSzPct val="80000"/>
            </a:pPr>
            <a:r>
              <a:rPr lang="fr-CH" altLang="fr-FR" sz="1500" dirty="0" err="1" smtClean="0"/>
              <a:t>September</a:t>
            </a:r>
            <a:r>
              <a:rPr lang="fr-CH" altLang="fr-FR" sz="1500" dirty="0" smtClean="0"/>
              <a:t> 4, 2020</a:t>
            </a:r>
          </a:p>
          <a:p>
            <a:pPr eaLnBrk="1" hangingPunct="1">
              <a:lnSpc>
                <a:spcPct val="150000"/>
              </a:lnSpc>
              <a:spcBef>
                <a:spcPct val="10000"/>
              </a:spcBef>
              <a:buSzPct val="80000"/>
            </a:pPr>
            <a:endParaRPr lang="fr-CH" altLang="fr-FR" sz="1500" dirty="0"/>
          </a:p>
          <a:p>
            <a:pPr eaLnBrk="1" hangingPunct="1">
              <a:lnSpc>
                <a:spcPct val="150000"/>
              </a:lnSpc>
              <a:spcBef>
                <a:spcPct val="10000"/>
              </a:spcBef>
              <a:buSzPct val="80000"/>
            </a:pPr>
            <a:endParaRPr lang="fr-CH" altLang="fr-FR" sz="1500" dirty="0"/>
          </a:p>
          <a:p>
            <a:pPr eaLnBrk="1" hangingPunct="1">
              <a:lnSpc>
                <a:spcPct val="150000"/>
              </a:lnSpc>
              <a:spcBef>
                <a:spcPct val="10000"/>
              </a:spcBef>
              <a:buSzPct val="80000"/>
            </a:pPr>
            <a:r>
              <a:rPr lang="en-US" altLang="fr-FR" sz="1500" dirty="0"/>
              <a:t>Based </a:t>
            </a:r>
            <a:r>
              <a:rPr lang="en-US" altLang="fr-FR" sz="1500" dirty="0" smtClean="0"/>
              <a:t>on: </a:t>
            </a:r>
            <a:br>
              <a:rPr lang="en-US" altLang="fr-FR" sz="1500" dirty="0" smtClean="0"/>
            </a:br>
            <a:r>
              <a:rPr lang="en-US" altLang="fr-FR" sz="1500" dirty="0" smtClean="0"/>
              <a:t>Etter </a:t>
            </a:r>
            <a:r>
              <a:rPr lang="en-US" altLang="fr-FR" sz="1500" dirty="0"/>
              <a:t>JF. Gateway effects and </a:t>
            </a:r>
            <a:r>
              <a:rPr lang="en-US" altLang="fr-FR" sz="1500" dirty="0" smtClean="0"/>
              <a:t>electronic cigarettes. </a:t>
            </a:r>
            <a:r>
              <a:rPr lang="en-US" altLang="fr-FR" sz="1500" i="1" dirty="0" smtClean="0"/>
              <a:t>Addiction</a:t>
            </a:r>
            <a:r>
              <a:rPr lang="en-US" altLang="fr-FR" sz="1500" dirty="0" smtClean="0"/>
              <a:t> 2018;113: </a:t>
            </a:r>
            <a:r>
              <a:rPr lang="en-US" altLang="fr-FR" sz="1500" dirty="0"/>
              <a:t>1776-1783. </a:t>
            </a:r>
            <a:r>
              <a:rPr lang="en-US" altLang="fr-FR" sz="1500" dirty="0" smtClean="0">
                <a:hlinkClick r:id="rId2"/>
              </a:rPr>
              <a:t>https</a:t>
            </a:r>
            <a:r>
              <a:rPr lang="en-US" altLang="fr-FR" sz="1500" dirty="0">
                <a:hlinkClick r:id="rId2"/>
              </a:rPr>
              <a:t>://</a:t>
            </a:r>
            <a:r>
              <a:rPr lang="en-US" altLang="fr-FR" sz="1500" dirty="0" smtClean="0">
                <a:hlinkClick r:id="rId2"/>
              </a:rPr>
              <a:t>doi.org/10.1111/add.13924</a:t>
            </a:r>
            <a:r>
              <a:rPr lang="en-US" altLang="fr-FR" sz="1500" dirty="0" smtClean="0"/>
              <a:t> </a:t>
            </a:r>
            <a:endParaRPr lang="fr-CH" altLang="fr-FR" sz="1500" dirty="0"/>
          </a:p>
        </p:txBody>
      </p:sp>
      <p:pic>
        <p:nvPicPr>
          <p:cNvPr id="5123" name="Imag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805264"/>
            <a:ext cx="9144000" cy="102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2"/>
          <p:cNvSpPr>
            <a:spLocks noGrp="1" noChangeArrowheads="1"/>
          </p:cNvSpPr>
          <p:nvPr>
            <p:ph type="title"/>
          </p:nvPr>
        </p:nvSpPr>
        <p:spPr>
          <a:xfrm>
            <a:off x="1259632" y="65087"/>
            <a:ext cx="6552728" cy="1059657"/>
          </a:xfrm>
        </p:spPr>
        <p:txBody>
          <a:bodyPr/>
          <a:lstStyle/>
          <a:p>
            <a:pPr eaLnBrk="1" hangingPunct="1"/>
            <a:r>
              <a:rPr lang="en-US" altLang="fr-FR" sz="2700" dirty="0"/>
              <a:t>The gateway </a:t>
            </a:r>
            <a:r>
              <a:rPr lang="en-US" altLang="fr-FR" sz="2700" dirty="0" smtClean="0"/>
              <a:t>theory and e-cigarettes</a:t>
            </a:r>
            <a:endParaRPr lang="fr-FR" altLang="fr-FR" sz="2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76729" y="692696"/>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Specificity : the common liability theory</a:t>
            </a:r>
          </a:p>
        </p:txBody>
      </p:sp>
      <p:sp>
        <p:nvSpPr>
          <p:cNvPr id="12293" name="Rectangle 3"/>
          <p:cNvSpPr txBox="1">
            <a:spLocks noChangeArrowheads="1"/>
          </p:cNvSpPr>
          <p:nvPr/>
        </p:nvSpPr>
        <p:spPr bwMode="auto">
          <a:xfrm>
            <a:off x="937273" y="1916832"/>
            <a:ext cx="7379143"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spcBef>
                <a:spcPts val="0"/>
              </a:spcBef>
            </a:pPr>
            <a:r>
              <a:rPr lang="fr-CH" altLang="fr-FR" sz="1500" dirty="0" err="1"/>
              <a:t>Statistical</a:t>
            </a:r>
            <a:r>
              <a:rPr lang="fr-CH" altLang="fr-FR" sz="1500" dirty="0"/>
              <a:t> </a:t>
            </a:r>
            <a:r>
              <a:rPr lang="fr-CH" altLang="fr-FR" sz="1500" dirty="0" err="1"/>
              <a:t>adjustments</a:t>
            </a:r>
            <a:r>
              <a:rPr lang="fr-CH" altLang="fr-FR" sz="1500" dirty="0"/>
              <a:t> do not </a:t>
            </a:r>
            <a:r>
              <a:rPr lang="fr-CH" altLang="fr-FR" sz="1500" dirty="0" err="1"/>
              <a:t>eliminate</a:t>
            </a:r>
            <a:r>
              <a:rPr lang="fr-CH" altLang="fr-FR" sz="1500" dirty="0"/>
              <a:t> the </a:t>
            </a:r>
            <a:r>
              <a:rPr lang="fr-CH" altLang="fr-FR" sz="1500" dirty="0" err="1"/>
              <a:t>variability</a:t>
            </a:r>
            <a:r>
              <a:rPr lang="fr-CH" altLang="fr-FR" sz="1500" dirty="0"/>
              <a:t> in </a:t>
            </a:r>
            <a:r>
              <a:rPr lang="fr-CH" altLang="fr-FR" sz="1500" dirty="0" err="1"/>
              <a:t>propensity</a:t>
            </a:r>
            <a:r>
              <a:rPr lang="fr-CH" altLang="fr-FR" sz="1500" dirty="0"/>
              <a:t> to </a:t>
            </a:r>
            <a:r>
              <a:rPr lang="fr-CH" altLang="fr-FR" sz="1500" dirty="0" err="1"/>
              <a:t>smoke</a:t>
            </a:r>
            <a:r>
              <a:rPr lang="fr-CH" altLang="fr-FR" sz="1500" dirty="0"/>
              <a:t> </a:t>
            </a:r>
            <a:r>
              <a:rPr lang="fr-CH" altLang="fr-FR" sz="1500" dirty="0" err="1"/>
              <a:t>captured</a:t>
            </a:r>
            <a:r>
              <a:rPr lang="fr-CH" altLang="fr-FR" sz="1500" dirty="0"/>
              <a:t> by the variable </a:t>
            </a:r>
            <a:r>
              <a:rPr lang="fr-CH" altLang="fr-FR" sz="1500" dirty="0" smtClean="0"/>
              <a:t>‘‘</a:t>
            </a:r>
            <a:r>
              <a:rPr lang="fr-CH" altLang="fr-FR" sz="1500" dirty="0"/>
              <a:t>e-</a:t>
            </a:r>
            <a:r>
              <a:rPr lang="fr-CH" altLang="fr-FR" sz="1500" dirty="0" err="1"/>
              <a:t>cig</a:t>
            </a:r>
            <a:r>
              <a:rPr lang="fr-CH" altLang="fr-FR" sz="1500" dirty="0"/>
              <a:t> use</a:t>
            </a:r>
            <a:r>
              <a:rPr lang="fr-CH" altLang="fr-FR" sz="1500" dirty="0" smtClean="0"/>
              <a:t>’’</a:t>
            </a:r>
            <a:endParaRPr lang="fr-CH" altLang="fr-FR" sz="1500" dirty="0"/>
          </a:p>
          <a:p>
            <a:pPr marL="0" indent="0">
              <a:lnSpc>
                <a:spcPct val="150000"/>
              </a:lnSpc>
              <a:spcBef>
                <a:spcPts val="0"/>
              </a:spcBef>
              <a:buNone/>
            </a:pPr>
            <a:endParaRPr lang="fr-CH" altLang="fr-FR" sz="1500" dirty="0"/>
          </a:p>
          <a:p>
            <a:pPr>
              <a:lnSpc>
                <a:spcPct val="150000"/>
              </a:lnSpc>
              <a:spcBef>
                <a:spcPts val="0"/>
              </a:spcBef>
            </a:pPr>
            <a:r>
              <a:rPr lang="fr-CH" altLang="fr-FR" sz="1500" dirty="0" smtClean="0"/>
              <a:t>=&gt; </a:t>
            </a:r>
            <a:r>
              <a:rPr lang="fr-CH" altLang="fr-FR" sz="1500" dirty="0" err="1" smtClean="0"/>
              <a:t>Vaping</a:t>
            </a:r>
            <a:r>
              <a:rPr lang="fr-CH" altLang="fr-FR" sz="1500" dirty="0" smtClean="0"/>
              <a:t> </a:t>
            </a:r>
            <a:r>
              <a:rPr lang="fr-CH" altLang="fr-FR" sz="1500" dirty="0" err="1"/>
              <a:t>will</a:t>
            </a:r>
            <a:r>
              <a:rPr lang="fr-CH" altLang="fr-FR" sz="1500" dirty="0"/>
              <a:t> </a:t>
            </a:r>
            <a:r>
              <a:rPr lang="fr-CH" altLang="fr-FR" sz="1500" dirty="0" err="1"/>
              <a:t>still</a:t>
            </a:r>
            <a:r>
              <a:rPr lang="fr-CH" altLang="fr-FR" sz="1500" dirty="0"/>
              <a:t> </a:t>
            </a:r>
            <a:r>
              <a:rPr lang="fr-CH" altLang="fr-FR" sz="1500" dirty="0" err="1"/>
              <a:t>predict</a:t>
            </a:r>
            <a:r>
              <a:rPr lang="fr-CH" altLang="fr-FR" sz="1500" dirty="0"/>
              <a:t> smoking in the best </a:t>
            </a:r>
            <a:r>
              <a:rPr lang="fr-CH" altLang="fr-FR" sz="1500" dirty="0" err="1"/>
              <a:t>multivariate</a:t>
            </a:r>
            <a:r>
              <a:rPr lang="fr-CH" altLang="fr-FR" sz="1500" dirty="0"/>
              <a:t> </a:t>
            </a:r>
            <a:r>
              <a:rPr lang="fr-CH" altLang="fr-FR" sz="1500" dirty="0" err="1"/>
              <a:t>models</a:t>
            </a:r>
            <a:endParaRPr lang="en-US" altLang="fr-FR" sz="1500" dirty="0"/>
          </a:p>
          <a:p>
            <a:pPr>
              <a:lnSpc>
                <a:spcPct val="150000"/>
              </a:lnSpc>
            </a:pPr>
            <a:endParaRPr lang="en-US" altLang="fr-FR" sz="1500" dirty="0" smtClean="0"/>
          </a:p>
          <a:p>
            <a:pPr>
              <a:lnSpc>
                <a:spcPct val="150000"/>
              </a:lnSpc>
            </a:pPr>
            <a:r>
              <a:rPr lang="en-US" altLang="fr-FR" sz="1500" dirty="0" smtClean="0"/>
              <a:t>The </a:t>
            </a:r>
            <a:r>
              <a:rPr lang="en-US" altLang="fr-FR" sz="1500" dirty="0"/>
              <a:t>unavoidable presence of </a:t>
            </a:r>
            <a:r>
              <a:rPr lang="en-US" altLang="fr-FR" sz="1500" b="1" dirty="0"/>
              <a:t>residual confounding </a:t>
            </a:r>
            <a:r>
              <a:rPr lang="en-US" altLang="fr-FR" sz="1500" dirty="0"/>
              <a:t>is a very important point in this context</a:t>
            </a:r>
            <a:r>
              <a:rPr lang="en-US" altLang="fr-FR" sz="1500" dirty="0" smtClean="0"/>
              <a:t>.</a:t>
            </a:r>
          </a:p>
          <a:p>
            <a:pPr marL="0" indent="0">
              <a:lnSpc>
                <a:spcPct val="150000"/>
              </a:lnSpc>
              <a:buNone/>
            </a:pPr>
            <a:endParaRPr lang="en-US" altLang="fr-FR" sz="1500" dirty="0"/>
          </a:p>
          <a:p>
            <a:pPr marL="0" indent="0">
              <a:lnSpc>
                <a:spcPct val="150000"/>
              </a:lnSpc>
              <a:buNone/>
            </a:pPr>
            <a:r>
              <a:rPr lang="fr-CH" altLang="fr-FR" sz="1500" dirty="0" smtClean="0"/>
              <a:t>The </a:t>
            </a:r>
            <a:r>
              <a:rPr lang="fr-CH" altLang="fr-FR" sz="1500" dirty="0" err="1"/>
              <a:t>common</a:t>
            </a:r>
            <a:r>
              <a:rPr lang="fr-CH" altLang="fr-FR" sz="1500" dirty="0"/>
              <a:t> </a:t>
            </a:r>
            <a:r>
              <a:rPr lang="fr-CH" altLang="fr-FR" sz="1500" dirty="0" err="1"/>
              <a:t>liability</a:t>
            </a:r>
            <a:r>
              <a:rPr lang="fr-CH" altLang="fr-FR" sz="1500" dirty="0"/>
              <a:t> </a:t>
            </a:r>
            <a:r>
              <a:rPr lang="fr-CH" altLang="fr-FR" sz="1500" dirty="0" err="1"/>
              <a:t>theory</a:t>
            </a:r>
            <a:r>
              <a:rPr lang="fr-CH" altLang="fr-FR" sz="1500" dirty="0"/>
              <a:t>:</a:t>
            </a:r>
          </a:p>
          <a:p>
            <a:pPr>
              <a:lnSpc>
                <a:spcPct val="150000"/>
              </a:lnSpc>
            </a:pPr>
            <a:r>
              <a:rPr lang="fr-CH" altLang="fr-FR" sz="1500" dirty="0"/>
              <a:t>Is </a:t>
            </a:r>
            <a:r>
              <a:rPr lang="fr-CH" altLang="fr-FR" sz="1500" dirty="0" err="1"/>
              <a:t>supported</a:t>
            </a:r>
            <a:r>
              <a:rPr lang="fr-CH" altLang="fr-FR" sz="1500" dirty="0"/>
              <a:t> by a large body of </a:t>
            </a:r>
            <a:r>
              <a:rPr lang="fr-CH" altLang="fr-FR" sz="1500" dirty="0" err="1"/>
              <a:t>scientific</a:t>
            </a:r>
            <a:r>
              <a:rPr lang="fr-CH" altLang="fr-FR" sz="1500" dirty="0"/>
              <a:t> </a:t>
            </a:r>
            <a:r>
              <a:rPr lang="fr-CH" altLang="fr-FR" sz="1500" dirty="0" err="1"/>
              <a:t>evidence</a:t>
            </a:r>
            <a:endParaRPr lang="fr-CH" altLang="fr-FR" sz="1500" dirty="0"/>
          </a:p>
          <a:p>
            <a:pPr>
              <a:lnSpc>
                <a:spcPct val="150000"/>
              </a:lnSpc>
            </a:pPr>
            <a:r>
              <a:rPr lang="fr-CH" altLang="fr-FR" sz="1500" dirty="0" err="1"/>
              <a:t>Also</a:t>
            </a:r>
            <a:r>
              <a:rPr lang="fr-CH" altLang="fr-FR" sz="1500" dirty="0"/>
              <a:t> </a:t>
            </a:r>
            <a:r>
              <a:rPr lang="fr-CH" altLang="fr-FR" sz="1500" dirty="0" err="1"/>
              <a:t>accounts</a:t>
            </a:r>
            <a:r>
              <a:rPr lang="fr-CH" altLang="fr-FR" sz="1500" dirty="0"/>
              <a:t> for the dose-</a:t>
            </a:r>
            <a:r>
              <a:rPr lang="fr-CH" altLang="fr-FR" sz="1500" dirty="0" err="1"/>
              <a:t>response</a:t>
            </a:r>
            <a:r>
              <a:rPr lang="fr-CH" altLang="fr-FR" sz="1500" dirty="0"/>
              <a:t> </a:t>
            </a:r>
            <a:r>
              <a:rPr lang="fr-CH" altLang="fr-FR" sz="1500" dirty="0" err="1"/>
              <a:t>effects</a:t>
            </a:r>
            <a:endParaRPr lang="fr-CH" altLang="fr-FR" sz="1500" dirty="0"/>
          </a:p>
          <a:p>
            <a:pPr>
              <a:lnSpc>
                <a:spcPct val="150000"/>
              </a:lnSpc>
            </a:pPr>
            <a:r>
              <a:rPr lang="fr-CH" altLang="fr-FR" sz="1500" dirty="0" err="1"/>
              <a:t>Provides</a:t>
            </a:r>
            <a:r>
              <a:rPr lang="fr-CH" altLang="fr-FR" sz="1500" dirty="0"/>
              <a:t> a </a:t>
            </a:r>
            <a:r>
              <a:rPr lang="fr-CH" altLang="fr-FR" sz="1500" dirty="0" smtClean="0"/>
              <a:t>good </a:t>
            </a:r>
            <a:r>
              <a:rPr lang="fr-CH" altLang="fr-FR" sz="1500" dirty="0" err="1" smtClean="0"/>
              <a:t>foundation</a:t>
            </a:r>
            <a:r>
              <a:rPr lang="fr-CH" altLang="fr-FR" sz="1500" dirty="0" smtClean="0"/>
              <a:t> </a:t>
            </a:r>
            <a:r>
              <a:rPr lang="fr-CH" altLang="fr-FR" sz="1500" dirty="0"/>
              <a:t>for </a:t>
            </a:r>
            <a:r>
              <a:rPr lang="fr-CH" altLang="fr-FR" sz="1500" dirty="0" err="1"/>
              <a:t>research</a:t>
            </a:r>
            <a:r>
              <a:rPr lang="fr-CH" altLang="fr-FR" sz="1500" dirty="0"/>
              <a:t> and </a:t>
            </a:r>
            <a:r>
              <a:rPr lang="fr-CH" altLang="fr-FR" sz="1500" dirty="0" err="1" smtClean="0"/>
              <a:t>policy</a:t>
            </a: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3686465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363742" y="683642"/>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Temporality</a:t>
            </a:r>
          </a:p>
        </p:txBody>
      </p:sp>
      <p:sp>
        <p:nvSpPr>
          <p:cNvPr id="12293" name="Rectangle 3"/>
          <p:cNvSpPr txBox="1">
            <a:spLocks noChangeArrowheads="1"/>
          </p:cNvSpPr>
          <p:nvPr/>
        </p:nvSpPr>
        <p:spPr bwMode="auto">
          <a:xfrm>
            <a:off x="1259681" y="1988840"/>
            <a:ext cx="7146746"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fr-CH" altLang="fr-FR" sz="1500" dirty="0"/>
              <a:t>Cause must </a:t>
            </a:r>
            <a:r>
              <a:rPr lang="fr-CH" altLang="fr-FR" sz="1500" dirty="0" err="1"/>
              <a:t>precede</a:t>
            </a:r>
            <a:r>
              <a:rPr lang="fr-CH" altLang="fr-FR" sz="1500" dirty="0"/>
              <a:t> </a:t>
            </a:r>
            <a:r>
              <a:rPr lang="fr-CH" altLang="fr-FR" sz="1500" dirty="0" err="1"/>
              <a:t>effect</a:t>
            </a:r>
            <a:endParaRPr lang="fr-CH" altLang="fr-FR" sz="1500" dirty="0"/>
          </a:p>
          <a:p>
            <a:pPr>
              <a:lnSpc>
                <a:spcPct val="150000"/>
              </a:lnSpc>
            </a:pPr>
            <a:r>
              <a:rPr lang="fr-CH" altLang="fr-FR" sz="1500" dirty="0" smtClean="0"/>
              <a:t>It </a:t>
            </a:r>
            <a:r>
              <a:rPr lang="fr-CH" altLang="fr-FR" sz="1500" dirty="0" err="1" smtClean="0"/>
              <a:t>is</a:t>
            </a:r>
            <a:r>
              <a:rPr lang="fr-CH" altLang="fr-FR" sz="1500" dirty="0" smtClean="0"/>
              <a:t> </a:t>
            </a:r>
            <a:r>
              <a:rPr lang="fr-CH" altLang="fr-FR" sz="1500" dirty="0" err="1" smtClean="0"/>
              <a:t>very</a:t>
            </a:r>
            <a:r>
              <a:rPr lang="fr-CH" altLang="fr-FR" sz="1500" dirty="0" smtClean="0"/>
              <a:t> </a:t>
            </a:r>
            <a:r>
              <a:rPr lang="fr-CH" altLang="fr-FR" sz="1500" dirty="0"/>
              <a:t>hard to </a:t>
            </a:r>
            <a:r>
              <a:rPr lang="fr-CH" altLang="fr-FR" sz="1500" dirty="0" err="1"/>
              <a:t>establish</a:t>
            </a:r>
            <a:r>
              <a:rPr lang="fr-CH" altLang="fr-FR" sz="1500" dirty="0"/>
              <a:t> </a:t>
            </a:r>
            <a:r>
              <a:rPr lang="fr-CH" altLang="fr-FR" sz="1500" dirty="0" err="1"/>
              <a:t>antecedence</a:t>
            </a:r>
            <a:r>
              <a:rPr lang="fr-CH" altLang="fr-FR" sz="1500" dirty="0"/>
              <a:t> </a:t>
            </a:r>
            <a:r>
              <a:rPr lang="fr-CH" altLang="fr-FR" sz="1500" dirty="0" err="1"/>
              <a:t>when</a:t>
            </a:r>
            <a:r>
              <a:rPr lang="fr-CH" altLang="fr-FR" sz="1500" dirty="0"/>
              <a:t> </a:t>
            </a:r>
            <a:r>
              <a:rPr lang="fr-CH" altLang="fr-FR" sz="1500" dirty="0" err="1"/>
              <a:t>product</a:t>
            </a:r>
            <a:r>
              <a:rPr lang="fr-CH" altLang="fr-FR" sz="1500" dirty="0"/>
              <a:t> use </a:t>
            </a:r>
            <a:r>
              <a:rPr lang="fr-CH" altLang="fr-FR" sz="1500" dirty="0" err="1" smtClean="0"/>
              <a:t>co-occur</a:t>
            </a:r>
            <a:endParaRPr lang="fr-CH" altLang="fr-FR" sz="1500" dirty="0" smtClean="0"/>
          </a:p>
          <a:p>
            <a:pPr>
              <a:lnSpc>
                <a:spcPct val="150000"/>
              </a:lnSpc>
            </a:pPr>
            <a:r>
              <a:rPr lang="fr-CH" altLang="fr-FR" sz="1500" dirty="0" err="1" smtClean="0"/>
              <a:t>Reliability</a:t>
            </a:r>
            <a:r>
              <a:rPr lang="fr-CH" altLang="fr-FR" sz="1500" dirty="0" smtClean="0"/>
              <a:t> of self-reports of </a:t>
            </a:r>
            <a:r>
              <a:rPr lang="fr-CH" altLang="fr-FR" sz="1500" dirty="0" err="1" smtClean="0"/>
              <a:t>past</a:t>
            </a:r>
            <a:r>
              <a:rPr lang="fr-CH" altLang="fr-FR" sz="1500" dirty="0" smtClean="0"/>
              <a:t> </a:t>
            </a:r>
            <a:r>
              <a:rPr lang="fr-CH" altLang="fr-FR" sz="1500" dirty="0" err="1" smtClean="0"/>
              <a:t>behavior</a:t>
            </a:r>
            <a:r>
              <a:rPr lang="fr-CH" altLang="fr-FR" sz="1500" dirty="0" smtClean="0"/>
              <a:t> by teenagers?</a:t>
            </a:r>
          </a:p>
          <a:p>
            <a:pPr>
              <a:lnSpc>
                <a:spcPct val="150000"/>
              </a:lnSpc>
            </a:pPr>
            <a:r>
              <a:rPr lang="fr-CH" altLang="fr-FR" sz="1500" dirty="0" smtClean="0"/>
              <a:t>The </a:t>
            </a:r>
            <a:r>
              <a:rPr lang="fr-CH" altLang="fr-FR" sz="1500" dirty="0" err="1" smtClean="0"/>
              <a:t>sequence</a:t>
            </a:r>
            <a:r>
              <a:rPr lang="fr-CH" altLang="fr-FR" sz="1500" dirty="0" smtClean="0"/>
              <a:t> of </a:t>
            </a:r>
            <a:r>
              <a:rPr lang="fr-CH" altLang="fr-FR" sz="1500" dirty="0" err="1" smtClean="0"/>
              <a:t>product</a:t>
            </a:r>
            <a:r>
              <a:rPr lang="fr-CH" altLang="fr-FR" sz="1500" dirty="0" smtClean="0"/>
              <a:t> use </a:t>
            </a:r>
            <a:r>
              <a:rPr lang="fr-CH" altLang="fr-FR" sz="1500" dirty="0" err="1" smtClean="0"/>
              <a:t>can</a:t>
            </a:r>
            <a:r>
              <a:rPr lang="fr-CH" altLang="fr-FR" sz="1500" dirty="0" smtClean="0"/>
              <a:t> </a:t>
            </a:r>
            <a:r>
              <a:rPr lang="fr-CH" altLang="fr-FR" sz="1500" dirty="0" err="1" smtClean="0"/>
              <a:t>be</a:t>
            </a:r>
            <a:r>
              <a:rPr lang="fr-CH" altLang="fr-FR" sz="1500" dirty="0" smtClean="0"/>
              <a:t> </a:t>
            </a:r>
            <a:r>
              <a:rPr lang="fr-CH" altLang="fr-FR" sz="1500" dirty="0" err="1" smtClean="0"/>
              <a:t>explained</a:t>
            </a:r>
            <a:r>
              <a:rPr lang="fr-CH" altLang="fr-FR" sz="1500" dirty="0" smtClean="0"/>
              <a:t> by the </a:t>
            </a:r>
            <a:r>
              <a:rPr lang="fr-CH" altLang="fr-FR" sz="1500" dirty="0" err="1" smtClean="0"/>
              <a:t>sequence</a:t>
            </a:r>
            <a:r>
              <a:rPr lang="fr-CH" altLang="fr-FR" sz="1500" dirty="0" smtClean="0"/>
              <a:t> of </a:t>
            </a:r>
            <a:r>
              <a:rPr lang="fr-CH" altLang="fr-FR" sz="1500" b="1" dirty="0" err="1" smtClean="0"/>
              <a:t>opportunities</a:t>
            </a:r>
            <a:r>
              <a:rPr lang="fr-CH" altLang="fr-FR" sz="1500" dirty="0" smtClean="0"/>
              <a:t> to use </a:t>
            </a:r>
            <a:r>
              <a:rPr lang="fr-CH" altLang="fr-FR" sz="1500" dirty="0" err="1" smtClean="0"/>
              <a:t>these</a:t>
            </a:r>
            <a:r>
              <a:rPr lang="fr-CH" altLang="fr-FR" sz="1500" dirty="0" smtClean="0"/>
              <a:t> </a:t>
            </a:r>
            <a:r>
              <a:rPr lang="fr-CH" altLang="fr-FR" sz="1500" dirty="0" err="1" smtClean="0"/>
              <a:t>products</a:t>
            </a:r>
            <a:r>
              <a:rPr lang="fr-CH" altLang="fr-FR" sz="1500" dirty="0" smtClean="0"/>
              <a:t>, </a:t>
            </a:r>
            <a:r>
              <a:rPr lang="fr-CH" altLang="fr-FR" sz="1500" dirty="0" err="1" smtClean="0"/>
              <a:t>rather</a:t>
            </a:r>
            <a:r>
              <a:rPr lang="fr-CH" altLang="fr-FR" sz="1500" dirty="0" smtClean="0"/>
              <a:t> </a:t>
            </a:r>
            <a:r>
              <a:rPr lang="fr-CH" altLang="fr-FR" sz="1500" dirty="0" err="1" smtClean="0"/>
              <a:t>than</a:t>
            </a:r>
            <a:r>
              <a:rPr lang="fr-CH" altLang="fr-FR" sz="1500" dirty="0" smtClean="0"/>
              <a:t> by an </a:t>
            </a:r>
            <a:r>
              <a:rPr lang="fr-CH" altLang="fr-FR" sz="1500" dirty="0" err="1" smtClean="0"/>
              <a:t>inherent</a:t>
            </a:r>
            <a:r>
              <a:rPr lang="fr-CH" altLang="fr-FR" sz="1500" dirty="0" smtClean="0"/>
              <a:t> </a:t>
            </a:r>
            <a:r>
              <a:rPr lang="fr-CH" altLang="fr-FR" sz="1500" dirty="0" err="1" smtClean="0"/>
              <a:t>capacity</a:t>
            </a:r>
            <a:r>
              <a:rPr lang="fr-CH" altLang="fr-FR" sz="1500" dirty="0" smtClean="0"/>
              <a:t> of </a:t>
            </a:r>
            <a:r>
              <a:rPr lang="fr-CH" altLang="fr-FR" sz="1500" dirty="0" err="1" smtClean="0"/>
              <a:t>vaping</a:t>
            </a:r>
            <a:r>
              <a:rPr lang="fr-CH" altLang="fr-FR" sz="1500" dirty="0" smtClean="0"/>
              <a:t> to cause smoking</a:t>
            </a:r>
            <a:endParaRPr lang="fr-CH" altLang="fr-FR" sz="1500" dirty="0"/>
          </a:p>
          <a:p>
            <a:pPr>
              <a:lnSpc>
                <a:spcPct val="150000"/>
              </a:lnSpc>
            </a:pPr>
            <a:endParaRPr lang="fr-CH" altLang="fr-FR" sz="1500" dirty="0" smtClean="0"/>
          </a:p>
          <a:p>
            <a:pPr>
              <a:lnSpc>
                <a:spcPct val="150000"/>
              </a:lnSpc>
            </a:pPr>
            <a:r>
              <a:rPr lang="fr-CH" altLang="fr-FR" sz="1500" dirty="0" err="1" smtClean="0"/>
              <a:t>Several</a:t>
            </a:r>
            <a:r>
              <a:rPr lang="fr-CH" altLang="fr-FR" sz="1500" dirty="0" smtClean="0"/>
              <a:t> </a:t>
            </a:r>
            <a:r>
              <a:rPr lang="fr-CH" altLang="fr-FR" sz="1500" dirty="0"/>
              <a:t>longitudinal </a:t>
            </a:r>
            <a:r>
              <a:rPr lang="fr-CH" altLang="fr-FR" sz="1500" dirty="0" err="1"/>
              <a:t>studies</a:t>
            </a:r>
            <a:r>
              <a:rPr lang="fr-CH" altLang="fr-FR" sz="1500" dirty="0"/>
              <a:t> have </a:t>
            </a:r>
            <a:r>
              <a:rPr lang="fr-CH" altLang="fr-FR" sz="1500" dirty="0" err="1"/>
              <a:t>found</a:t>
            </a:r>
            <a:r>
              <a:rPr lang="fr-CH" altLang="fr-FR" sz="1500" dirty="0"/>
              <a:t> </a:t>
            </a:r>
            <a:r>
              <a:rPr lang="fr-CH" altLang="fr-FR" sz="1500" dirty="0" err="1"/>
              <a:t>that</a:t>
            </a:r>
            <a:r>
              <a:rPr lang="fr-CH" altLang="fr-FR" sz="1500" dirty="0"/>
              <a:t> non-</a:t>
            </a:r>
            <a:r>
              <a:rPr lang="fr-CH" altLang="fr-FR" sz="1500" dirty="0" err="1"/>
              <a:t>smokers</a:t>
            </a:r>
            <a:r>
              <a:rPr lang="fr-CH" altLang="fr-FR" sz="1500" dirty="0"/>
              <a:t> </a:t>
            </a:r>
            <a:r>
              <a:rPr lang="fr-CH" altLang="fr-FR" sz="1500" dirty="0" err="1"/>
              <a:t>who</a:t>
            </a:r>
            <a:r>
              <a:rPr lang="fr-CH" altLang="fr-FR" sz="1500" dirty="0"/>
              <a:t> use e-</a:t>
            </a:r>
            <a:r>
              <a:rPr lang="fr-CH" altLang="fr-FR" sz="1500" dirty="0" err="1"/>
              <a:t>cigs</a:t>
            </a:r>
            <a:r>
              <a:rPr lang="fr-CH" altLang="fr-FR" sz="1500" dirty="0"/>
              <a:t> are more </a:t>
            </a:r>
            <a:r>
              <a:rPr lang="fr-CH" altLang="fr-FR" sz="1500" dirty="0" err="1"/>
              <a:t>likely</a:t>
            </a:r>
            <a:r>
              <a:rPr lang="fr-CH" altLang="fr-FR" sz="1500" dirty="0"/>
              <a:t> </a:t>
            </a:r>
            <a:r>
              <a:rPr lang="fr-CH" altLang="fr-FR" sz="1500" dirty="0" err="1"/>
              <a:t>than</a:t>
            </a:r>
            <a:r>
              <a:rPr lang="fr-CH" altLang="fr-FR" sz="1500" dirty="0"/>
              <a:t> non-</a:t>
            </a:r>
            <a:r>
              <a:rPr lang="fr-CH" altLang="fr-FR" sz="1500" dirty="0" err="1"/>
              <a:t>users</a:t>
            </a:r>
            <a:r>
              <a:rPr lang="fr-CH" altLang="fr-FR" sz="1500" dirty="0"/>
              <a:t> to </a:t>
            </a:r>
            <a:r>
              <a:rPr lang="fr-CH" altLang="fr-FR" sz="1500" dirty="0" err="1"/>
              <a:t>start</a:t>
            </a:r>
            <a:r>
              <a:rPr lang="fr-CH" altLang="fr-FR" sz="1500" dirty="0"/>
              <a:t> smoking at </a:t>
            </a:r>
            <a:r>
              <a:rPr lang="fr-CH" altLang="fr-FR" sz="1500" dirty="0" err="1"/>
              <a:t>follow</a:t>
            </a:r>
            <a:r>
              <a:rPr lang="fr-CH" altLang="fr-FR" sz="1500" dirty="0"/>
              <a:t>-up, but </a:t>
            </a:r>
            <a:r>
              <a:rPr lang="fr-CH" altLang="fr-FR" sz="1500" dirty="0" err="1"/>
              <a:t>these</a:t>
            </a:r>
            <a:r>
              <a:rPr lang="fr-CH" altLang="fr-FR" sz="1500" dirty="0"/>
              <a:t> </a:t>
            </a:r>
            <a:r>
              <a:rPr lang="fr-CH" altLang="fr-FR" sz="1500" dirty="0" err="1"/>
              <a:t>studies</a:t>
            </a:r>
            <a:r>
              <a:rPr lang="fr-CH" altLang="fr-FR" sz="1500" dirty="0"/>
              <a:t> document 2 </a:t>
            </a:r>
            <a:r>
              <a:rPr lang="fr-CH" altLang="fr-FR" sz="1500" dirty="0" err="1"/>
              <a:t>criteria</a:t>
            </a:r>
            <a:r>
              <a:rPr lang="fr-CH" altLang="fr-FR" sz="1500" dirty="0"/>
              <a:t> </a:t>
            </a:r>
            <a:r>
              <a:rPr lang="fr-CH" altLang="fr-FR" sz="1500" dirty="0" err="1"/>
              <a:t>only</a:t>
            </a:r>
            <a:r>
              <a:rPr lang="fr-CH" altLang="fr-FR" sz="1500" dirty="0"/>
              <a:t>:</a:t>
            </a:r>
            <a:br>
              <a:rPr lang="fr-CH" altLang="fr-FR" sz="1500" dirty="0"/>
            </a:br>
            <a:r>
              <a:rPr lang="fr-CH" altLang="fr-FR" sz="1500" dirty="0"/>
              <a:t>- </a:t>
            </a:r>
            <a:r>
              <a:rPr lang="fr-CH" altLang="fr-FR" sz="1500" dirty="0" err="1"/>
              <a:t>antecedence</a:t>
            </a:r>
            <a:r>
              <a:rPr lang="fr-CH" altLang="fr-FR" sz="1500" dirty="0"/>
              <a:t> and </a:t>
            </a:r>
            <a:br>
              <a:rPr lang="fr-CH" altLang="fr-FR" sz="1500" dirty="0"/>
            </a:br>
            <a:r>
              <a:rPr lang="fr-CH" altLang="fr-FR" sz="1500" dirty="0"/>
              <a:t>- </a:t>
            </a:r>
            <a:r>
              <a:rPr lang="fr-CH" altLang="fr-FR" sz="1500" dirty="0" err="1"/>
              <a:t>increased</a:t>
            </a:r>
            <a:r>
              <a:rPr lang="fr-CH" altLang="fr-FR" sz="1500" dirty="0"/>
              <a:t> relative </a:t>
            </a:r>
            <a:r>
              <a:rPr lang="fr-CH" altLang="fr-FR" sz="1500" dirty="0" err="1"/>
              <a:t>risk</a:t>
            </a:r>
            <a:r>
              <a:rPr lang="fr-CH" altLang="fr-FR" sz="1500" dirty="0"/>
              <a:t> of smoking</a:t>
            </a:r>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713436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331640" y="764704"/>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smtClean="0">
                <a:solidFill>
                  <a:schemeClr val="tx2"/>
                </a:solidFill>
              </a:rPr>
              <a:t>Antecedence and increased risk: not sufficient</a:t>
            </a:r>
            <a:endParaRPr lang="en-US" altLang="fr-FR" sz="2100" dirty="0">
              <a:solidFill>
                <a:schemeClr val="tx2"/>
              </a:solidFill>
            </a:endParaRPr>
          </a:p>
        </p:txBody>
      </p:sp>
      <p:sp>
        <p:nvSpPr>
          <p:cNvPr id="12293" name="Rectangle 3"/>
          <p:cNvSpPr txBox="1">
            <a:spLocks noChangeArrowheads="1"/>
          </p:cNvSpPr>
          <p:nvPr/>
        </p:nvSpPr>
        <p:spPr bwMode="auto">
          <a:xfrm>
            <a:off x="755576" y="2186866"/>
            <a:ext cx="8082898"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fr-CH" altLang="fr-FR" sz="1500" dirty="0" err="1"/>
              <a:t>Establishing</a:t>
            </a:r>
            <a:r>
              <a:rPr lang="fr-CH" altLang="fr-FR" sz="1500" dirty="0"/>
              <a:t> </a:t>
            </a:r>
            <a:r>
              <a:rPr lang="fr-CH" altLang="fr-FR" sz="1500" dirty="0" err="1"/>
              <a:t>antecedence</a:t>
            </a:r>
            <a:r>
              <a:rPr lang="fr-CH" altLang="fr-FR" sz="1500" dirty="0"/>
              <a:t> and </a:t>
            </a:r>
            <a:r>
              <a:rPr lang="fr-CH" altLang="fr-FR" sz="1500" dirty="0" err="1"/>
              <a:t>increased</a:t>
            </a:r>
            <a:r>
              <a:rPr lang="fr-CH" altLang="fr-FR" sz="1500" dirty="0"/>
              <a:t> </a:t>
            </a:r>
            <a:r>
              <a:rPr lang="fr-CH" altLang="fr-FR" sz="1500" dirty="0" err="1"/>
              <a:t>risk</a:t>
            </a:r>
            <a:r>
              <a:rPr lang="fr-CH" altLang="fr-FR" sz="1500" dirty="0"/>
              <a:t> </a:t>
            </a:r>
            <a:r>
              <a:rPr lang="fr-CH" altLang="fr-FR" sz="1500" dirty="0" err="1"/>
              <a:t>is</a:t>
            </a:r>
            <a:r>
              <a:rPr lang="fr-CH" altLang="fr-FR" sz="1500" dirty="0"/>
              <a:t> not </a:t>
            </a:r>
            <a:r>
              <a:rPr lang="fr-CH" altLang="fr-FR" sz="1500" dirty="0" err="1"/>
              <a:t>sufficient</a:t>
            </a:r>
            <a:r>
              <a:rPr lang="fr-CH" altLang="fr-FR" sz="1500" dirty="0"/>
              <a:t>, </a:t>
            </a:r>
            <a:r>
              <a:rPr lang="fr-CH" altLang="fr-FR" sz="1500" dirty="0" err="1"/>
              <a:t>because</a:t>
            </a:r>
            <a:r>
              <a:rPr lang="fr-CH" altLang="fr-FR" sz="1500" dirty="0"/>
              <a:t> </a:t>
            </a:r>
            <a:r>
              <a:rPr lang="fr-CH" altLang="fr-FR" sz="1500" dirty="0" err="1"/>
              <a:t>it</a:t>
            </a:r>
            <a:r>
              <a:rPr lang="fr-CH" altLang="fr-FR" sz="1500" dirty="0"/>
              <a:t> </a:t>
            </a:r>
            <a:r>
              <a:rPr lang="fr-CH" altLang="fr-FR" sz="1500" dirty="0" err="1"/>
              <a:t>does</a:t>
            </a:r>
            <a:r>
              <a:rPr lang="fr-CH" altLang="fr-FR" sz="1500" dirty="0"/>
              <a:t> not </a:t>
            </a:r>
            <a:r>
              <a:rPr lang="fr-CH" altLang="fr-FR" sz="1500" dirty="0" err="1"/>
              <a:t>eliminate</a:t>
            </a:r>
            <a:r>
              <a:rPr lang="fr-CH" altLang="fr-FR" sz="1500" dirty="0"/>
              <a:t> :</a:t>
            </a:r>
            <a:br>
              <a:rPr lang="fr-CH" altLang="fr-FR" sz="1500" dirty="0"/>
            </a:br>
            <a:r>
              <a:rPr lang="fr-CH" altLang="fr-FR" sz="1500" dirty="0"/>
              <a:t>- </a:t>
            </a:r>
            <a:r>
              <a:rPr lang="fr-CH" altLang="fr-FR" sz="1500" dirty="0" err="1"/>
              <a:t>confounding</a:t>
            </a:r>
            <a:r>
              <a:rPr lang="fr-CH" altLang="fr-FR" sz="1500" dirty="0"/>
              <a:t> by </a:t>
            </a:r>
            <a:r>
              <a:rPr lang="fr-CH" altLang="fr-FR" sz="1500" dirty="0" err="1"/>
              <a:t>other</a:t>
            </a:r>
            <a:r>
              <a:rPr lang="fr-CH" altLang="fr-FR" sz="1500" dirty="0"/>
              <a:t> </a:t>
            </a:r>
            <a:r>
              <a:rPr lang="fr-CH" altLang="fr-FR" sz="1500" dirty="0" err="1"/>
              <a:t>factors</a:t>
            </a:r>
            <a:r>
              <a:rPr lang="fr-CH" altLang="fr-FR" sz="1500" dirty="0"/>
              <a:t> (</a:t>
            </a:r>
            <a:r>
              <a:rPr lang="fr-CH" altLang="fr-FR" sz="1500" dirty="0" err="1"/>
              <a:t>even</a:t>
            </a:r>
            <a:r>
              <a:rPr lang="fr-CH" altLang="fr-FR" sz="1500" dirty="0"/>
              <a:t> </a:t>
            </a:r>
            <a:r>
              <a:rPr lang="fr-CH" altLang="fr-FR" sz="1500" dirty="0" err="1"/>
              <a:t>after</a:t>
            </a:r>
            <a:r>
              <a:rPr lang="fr-CH" altLang="fr-FR" sz="1500" dirty="0"/>
              <a:t> </a:t>
            </a:r>
            <a:r>
              <a:rPr lang="fr-CH" altLang="fr-FR" sz="1500" dirty="0" err="1"/>
              <a:t>statistical</a:t>
            </a:r>
            <a:r>
              <a:rPr lang="fr-CH" altLang="fr-FR" sz="1500" dirty="0"/>
              <a:t> </a:t>
            </a:r>
            <a:r>
              <a:rPr lang="fr-CH" altLang="fr-FR" sz="1500" dirty="0" err="1"/>
              <a:t>adjustment</a:t>
            </a:r>
            <a:r>
              <a:rPr lang="fr-CH" altLang="fr-FR" sz="1500" dirty="0"/>
              <a:t>)</a:t>
            </a:r>
            <a:br>
              <a:rPr lang="fr-CH" altLang="fr-FR" sz="1500" dirty="0"/>
            </a:br>
            <a:r>
              <a:rPr lang="fr-CH" altLang="fr-FR" sz="1500" dirty="0"/>
              <a:t>- </a:t>
            </a:r>
            <a:r>
              <a:rPr lang="fr-CH" altLang="fr-FR" sz="1500" dirty="0" err="1"/>
              <a:t>doubts</a:t>
            </a:r>
            <a:r>
              <a:rPr lang="fr-CH" altLang="fr-FR" sz="1500" dirty="0"/>
              <a:t> about the </a:t>
            </a:r>
            <a:r>
              <a:rPr lang="fr-CH" altLang="fr-FR" sz="1500" dirty="0" err="1"/>
              <a:t>plausibility</a:t>
            </a:r>
            <a:r>
              <a:rPr lang="fr-CH" altLang="fr-FR" sz="1500" dirty="0"/>
              <a:t> of the </a:t>
            </a:r>
            <a:r>
              <a:rPr lang="fr-CH" altLang="fr-FR" sz="1500" dirty="0" err="1"/>
              <a:t>gateway</a:t>
            </a:r>
            <a:r>
              <a:rPr lang="fr-CH" altLang="fr-FR" sz="1500" dirty="0"/>
              <a:t> </a:t>
            </a:r>
            <a:r>
              <a:rPr lang="fr-CH" altLang="fr-FR" sz="1500" dirty="0" err="1"/>
              <a:t>theory</a:t>
            </a:r>
            <a:endParaRPr lang="fr-CH" altLang="fr-FR" sz="1500" dirty="0"/>
          </a:p>
          <a:p>
            <a:pPr>
              <a:lnSpc>
                <a:spcPct val="150000"/>
              </a:lnSpc>
            </a:pPr>
            <a:r>
              <a:rPr lang="fr-CH" altLang="fr-FR" sz="1500" dirty="0" err="1" smtClean="0"/>
              <a:t>Many</a:t>
            </a:r>
            <a:r>
              <a:rPr lang="fr-CH" altLang="fr-FR" sz="1500" dirty="0" smtClean="0"/>
              <a:t> of </a:t>
            </a:r>
            <a:r>
              <a:rPr lang="fr-CH" altLang="fr-FR" sz="1500" dirty="0" err="1" smtClean="0"/>
              <a:t>these</a:t>
            </a:r>
            <a:r>
              <a:rPr lang="fr-CH" altLang="fr-FR" sz="1500" dirty="0" smtClean="0"/>
              <a:t> </a:t>
            </a:r>
            <a:r>
              <a:rPr lang="fr-CH" altLang="fr-FR" sz="1500" dirty="0" err="1" smtClean="0"/>
              <a:t>studies</a:t>
            </a:r>
            <a:r>
              <a:rPr lang="fr-CH" altLang="fr-FR" sz="1500" dirty="0" smtClean="0"/>
              <a:t> </a:t>
            </a:r>
            <a:r>
              <a:rPr lang="fr-CH" altLang="fr-FR" sz="1500" dirty="0" err="1" smtClean="0"/>
              <a:t>used</a:t>
            </a:r>
            <a:r>
              <a:rPr lang="fr-CH" altLang="fr-FR" sz="1500" dirty="0" smtClean="0"/>
              <a:t> data </a:t>
            </a:r>
            <a:r>
              <a:rPr lang="fr-CH" altLang="fr-FR" sz="1500" dirty="0" err="1" smtClean="0"/>
              <a:t>collected</a:t>
            </a:r>
            <a:r>
              <a:rPr lang="fr-CH" altLang="fr-FR" sz="1500" dirty="0" smtClean="0"/>
              <a:t> for </a:t>
            </a:r>
            <a:r>
              <a:rPr lang="fr-CH" altLang="fr-FR" sz="1500" dirty="0" err="1" smtClean="0"/>
              <a:t>other</a:t>
            </a:r>
            <a:r>
              <a:rPr lang="fr-CH" altLang="fr-FR" sz="1500" dirty="0" smtClean="0"/>
              <a:t> </a:t>
            </a:r>
            <a:r>
              <a:rPr lang="fr-CH" altLang="fr-FR" sz="1500" dirty="0" err="1" smtClean="0"/>
              <a:t>purposes</a:t>
            </a:r>
            <a:r>
              <a:rPr lang="fr-CH" altLang="fr-FR" sz="1500" dirty="0" smtClean="0"/>
              <a:t>, and </a:t>
            </a:r>
            <a:r>
              <a:rPr lang="fr-CH" altLang="fr-FR" sz="1500" dirty="0" err="1" smtClean="0"/>
              <a:t>did</a:t>
            </a:r>
            <a:r>
              <a:rPr lang="fr-CH" altLang="fr-FR" sz="1500" dirty="0" smtClean="0"/>
              <a:t> not </a:t>
            </a:r>
            <a:r>
              <a:rPr lang="fr-CH" altLang="fr-FR" sz="1500" dirty="0" err="1" smtClean="0"/>
              <a:t>measure</a:t>
            </a:r>
            <a:r>
              <a:rPr lang="fr-CH" altLang="fr-FR" sz="1500" dirty="0" smtClean="0"/>
              <a:t> </a:t>
            </a:r>
            <a:br>
              <a:rPr lang="fr-CH" altLang="fr-FR" sz="1500" dirty="0" smtClean="0"/>
            </a:br>
            <a:r>
              <a:rPr lang="fr-CH" altLang="fr-FR" sz="1500" dirty="0" smtClean="0"/>
              <a:t>all the relevant </a:t>
            </a:r>
            <a:r>
              <a:rPr lang="fr-CH" altLang="fr-FR" sz="1500" dirty="0" err="1" smtClean="0"/>
              <a:t>confounders</a:t>
            </a:r>
            <a:endParaRPr lang="fr-CH" altLang="fr-FR" sz="1500" dirty="0" smtClean="0"/>
          </a:p>
          <a:p>
            <a:pPr>
              <a:lnSpc>
                <a:spcPct val="150000"/>
              </a:lnSpc>
            </a:pPr>
            <a:r>
              <a:rPr lang="fr-CH" altLang="fr-FR" sz="1500" dirty="0" smtClean="0"/>
              <a:t>Most </a:t>
            </a:r>
            <a:r>
              <a:rPr lang="fr-CH" altLang="fr-FR" sz="1500" dirty="0"/>
              <a:t>longitudinal </a:t>
            </a:r>
            <a:r>
              <a:rPr lang="fr-CH" altLang="fr-FR" sz="1500" dirty="0" err="1"/>
              <a:t>studies</a:t>
            </a:r>
            <a:r>
              <a:rPr lang="fr-CH" altLang="fr-FR" sz="1500" dirty="0"/>
              <a:t> </a:t>
            </a:r>
            <a:r>
              <a:rPr lang="fr-CH" altLang="fr-FR" sz="1500" dirty="0" err="1"/>
              <a:t>fail</a:t>
            </a:r>
            <a:r>
              <a:rPr lang="fr-CH" altLang="fr-FR" sz="1500" dirty="0"/>
              <a:t> to report or </a:t>
            </a:r>
            <a:r>
              <a:rPr lang="fr-CH" altLang="fr-FR" sz="1500" dirty="0" err="1"/>
              <a:t>measure</a:t>
            </a:r>
            <a:r>
              <a:rPr lang="fr-CH" altLang="fr-FR" sz="1500" dirty="0"/>
              <a:t> the duration + </a:t>
            </a:r>
            <a:r>
              <a:rPr lang="fr-CH" altLang="fr-FR" sz="1500" dirty="0" err="1"/>
              <a:t>intensity</a:t>
            </a:r>
            <a:r>
              <a:rPr lang="fr-CH" altLang="fr-FR" sz="1500" dirty="0"/>
              <a:t> of </a:t>
            </a:r>
            <a:r>
              <a:rPr lang="fr-CH" altLang="fr-FR" sz="1500" dirty="0" err="1"/>
              <a:t>vaping</a:t>
            </a:r>
            <a:r>
              <a:rPr lang="fr-CH" altLang="fr-FR" sz="1500" dirty="0"/>
              <a:t> </a:t>
            </a:r>
            <a:r>
              <a:rPr lang="fr-CH" altLang="fr-FR" sz="1500" dirty="0" err="1"/>
              <a:t>before</a:t>
            </a:r>
            <a:r>
              <a:rPr lang="fr-CH" altLang="fr-FR" sz="1500" dirty="0"/>
              <a:t> </a:t>
            </a:r>
            <a:r>
              <a:rPr lang="fr-CH" altLang="fr-FR" sz="1500" dirty="0" err="1"/>
              <a:t>subsequent</a:t>
            </a:r>
            <a:r>
              <a:rPr lang="fr-CH" altLang="fr-FR" sz="1500" dirty="0"/>
              <a:t> smoking</a:t>
            </a:r>
          </a:p>
          <a:p>
            <a:pPr>
              <a:lnSpc>
                <a:spcPct val="150000"/>
              </a:lnSpc>
            </a:pPr>
            <a:r>
              <a:rPr lang="fr-CH" altLang="fr-FR" sz="1500" dirty="0" smtClean="0"/>
              <a:t>The </a:t>
            </a:r>
            <a:r>
              <a:rPr lang="fr-CH" altLang="fr-FR" sz="1500" dirty="0" err="1"/>
              <a:t>subsequent</a:t>
            </a:r>
            <a:r>
              <a:rPr lang="fr-CH" altLang="fr-FR" sz="1500" dirty="0"/>
              <a:t> smoking </a:t>
            </a:r>
            <a:r>
              <a:rPr lang="fr-CH" altLang="fr-FR" sz="1500" dirty="0" err="1"/>
              <a:t>is</a:t>
            </a:r>
            <a:r>
              <a:rPr lang="fr-CH" altLang="fr-FR" sz="1500" dirty="0"/>
              <a:t> </a:t>
            </a:r>
            <a:r>
              <a:rPr lang="fr-CH" altLang="fr-FR" sz="1500" dirty="0" err="1"/>
              <a:t>often</a:t>
            </a:r>
            <a:r>
              <a:rPr lang="fr-CH" altLang="fr-FR" sz="1500" dirty="0"/>
              <a:t> </a:t>
            </a:r>
            <a:r>
              <a:rPr lang="fr-CH" altLang="fr-FR" sz="1500" dirty="0" err="1"/>
              <a:t>experimentation</a:t>
            </a:r>
            <a:r>
              <a:rPr lang="fr-CH" altLang="fr-FR" sz="1500" dirty="0"/>
              <a:t> </a:t>
            </a:r>
            <a:r>
              <a:rPr lang="fr-CH" altLang="fr-FR" sz="1500" dirty="0" err="1"/>
              <a:t>rather</a:t>
            </a:r>
            <a:r>
              <a:rPr lang="fr-CH" altLang="fr-FR" sz="1500" dirty="0"/>
              <a:t> </a:t>
            </a:r>
            <a:r>
              <a:rPr lang="fr-CH" altLang="fr-FR" sz="1500" dirty="0" err="1"/>
              <a:t>that</a:t>
            </a:r>
            <a:r>
              <a:rPr lang="fr-CH" altLang="fr-FR" sz="1500" dirty="0"/>
              <a:t> </a:t>
            </a:r>
            <a:r>
              <a:rPr lang="fr-CH" altLang="fr-FR" sz="1500" dirty="0" err="1"/>
              <a:t>regular</a:t>
            </a:r>
            <a:r>
              <a:rPr lang="fr-CH" altLang="fr-FR" sz="1500" dirty="0"/>
              <a:t> smoking</a:t>
            </a:r>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2099102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331640" y="620688"/>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smtClean="0">
                <a:solidFill>
                  <a:schemeClr val="tx2"/>
                </a:solidFill>
              </a:rPr>
              <a:t>Plausibility: yes</a:t>
            </a:r>
            <a:endParaRPr lang="en-US" altLang="fr-FR" sz="2100" dirty="0">
              <a:solidFill>
                <a:schemeClr val="tx2"/>
              </a:solidFill>
            </a:endParaRPr>
          </a:p>
        </p:txBody>
      </p:sp>
      <p:sp>
        <p:nvSpPr>
          <p:cNvPr id="12293" name="Rectangle 3"/>
          <p:cNvSpPr txBox="1">
            <a:spLocks noChangeArrowheads="1"/>
          </p:cNvSpPr>
          <p:nvPr/>
        </p:nvSpPr>
        <p:spPr bwMode="auto">
          <a:xfrm>
            <a:off x="1061611" y="2186790"/>
            <a:ext cx="7236802"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de-CH" altLang="fr-FR" sz="1500" dirty="0" err="1" smtClean="0"/>
              <a:t>Gestures</a:t>
            </a:r>
            <a:r>
              <a:rPr lang="de-CH" altLang="fr-FR" sz="1500" dirty="0"/>
              <a:t>, </a:t>
            </a:r>
            <a:r>
              <a:rPr lang="de-CH" altLang="fr-FR" sz="1500" dirty="0" err="1" smtClean="0"/>
              <a:t>inhalation</a:t>
            </a:r>
            <a:endParaRPr lang="de-CH" altLang="fr-FR" sz="1500" dirty="0" smtClean="0"/>
          </a:p>
          <a:p>
            <a:pPr>
              <a:lnSpc>
                <a:spcPct val="150000"/>
              </a:lnSpc>
            </a:pPr>
            <a:r>
              <a:rPr lang="de-CH" altLang="fr-FR" sz="1500" dirty="0" smtClean="0"/>
              <a:t>Route </a:t>
            </a:r>
            <a:r>
              <a:rPr lang="de-CH" altLang="fr-FR" sz="1500" dirty="0" err="1" smtClean="0"/>
              <a:t>of</a:t>
            </a:r>
            <a:r>
              <a:rPr lang="de-CH" altLang="fr-FR" sz="1500" dirty="0" smtClean="0"/>
              <a:t> </a:t>
            </a:r>
            <a:r>
              <a:rPr lang="de-CH" altLang="fr-FR" sz="1500" dirty="0" err="1" smtClean="0"/>
              <a:t>administration</a:t>
            </a:r>
            <a:r>
              <a:rPr lang="de-CH" altLang="fr-FR" sz="1500" dirty="0" smtClean="0"/>
              <a:t> </a:t>
            </a:r>
            <a:r>
              <a:rPr lang="de-CH" altLang="fr-FR" sz="1500" dirty="0" err="1" smtClean="0"/>
              <a:t>model</a:t>
            </a:r>
            <a:endParaRPr lang="de-CH" altLang="fr-FR" sz="1500" dirty="0" smtClean="0"/>
          </a:p>
          <a:p>
            <a:pPr>
              <a:lnSpc>
                <a:spcPct val="150000"/>
              </a:lnSpc>
            </a:pPr>
            <a:r>
              <a:rPr lang="de-CH" altLang="fr-FR" sz="1500" dirty="0" err="1" smtClean="0"/>
              <a:t>Contact</a:t>
            </a:r>
            <a:r>
              <a:rPr lang="de-CH" altLang="fr-FR" sz="1500" dirty="0" smtClean="0"/>
              <a:t> </a:t>
            </a:r>
            <a:r>
              <a:rPr lang="de-CH" altLang="fr-FR" sz="1500" dirty="0" err="1"/>
              <a:t>with</a:t>
            </a:r>
            <a:r>
              <a:rPr lang="de-CH" altLang="fr-FR" sz="1500" dirty="0"/>
              <a:t> </a:t>
            </a:r>
            <a:r>
              <a:rPr lang="de-CH" altLang="fr-FR" sz="1500" dirty="0" err="1" smtClean="0"/>
              <a:t>smokers</a:t>
            </a:r>
            <a:r>
              <a:rPr lang="de-CH" altLang="fr-FR" sz="1500" dirty="0" smtClean="0"/>
              <a:t> in </a:t>
            </a:r>
            <a:r>
              <a:rPr lang="de-CH" altLang="fr-FR" sz="1500" dirty="0" err="1" smtClean="0"/>
              <a:t>smoking</a:t>
            </a:r>
            <a:r>
              <a:rPr lang="de-CH" altLang="fr-FR" sz="1500" dirty="0" smtClean="0"/>
              <a:t> / </a:t>
            </a:r>
            <a:r>
              <a:rPr lang="de-CH" altLang="fr-FR" sz="1500" dirty="0" err="1" smtClean="0"/>
              <a:t>vaping</a:t>
            </a:r>
            <a:r>
              <a:rPr lang="de-CH" altLang="fr-FR" sz="1500" dirty="0" smtClean="0"/>
              <a:t> </a:t>
            </a:r>
            <a:r>
              <a:rPr lang="de-CH" altLang="fr-FR" sz="1500" dirty="0" err="1" smtClean="0"/>
              <a:t>outdoors</a:t>
            </a:r>
            <a:r>
              <a:rPr lang="de-CH" altLang="fr-FR" sz="1500" dirty="0" smtClean="0"/>
              <a:t> </a:t>
            </a:r>
            <a:r>
              <a:rPr lang="de-CH" altLang="fr-FR" sz="1500" dirty="0" err="1" smtClean="0"/>
              <a:t>areas</a:t>
            </a:r>
            <a:endParaRPr lang="de-CH" altLang="fr-FR" sz="1500" dirty="0" smtClean="0"/>
          </a:p>
          <a:p>
            <a:pPr>
              <a:lnSpc>
                <a:spcPct val="150000"/>
              </a:lnSpc>
            </a:pPr>
            <a:r>
              <a:rPr lang="de-CH" altLang="fr-FR" sz="1500" dirty="0" err="1" smtClean="0"/>
              <a:t>Changes</a:t>
            </a:r>
            <a:r>
              <a:rPr lang="de-CH" altLang="fr-FR" sz="1500" dirty="0" smtClean="0"/>
              <a:t> </a:t>
            </a:r>
            <a:r>
              <a:rPr lang="de-CH" altLang="fr-FR" sz="1500" dirty="0"/>
              <a:t>in </a:t>
            </a:r>
            <a:r>
              <a:rPr lang="de-CH" altLang="fr-FR" sz="1500" dirty="0" err="1"/>
              <a:t>the</a:t>
            </a:r>
            <a:r>
              <a:rPr lang="de-CH" altLang="fr-FR" sz="1500" dirty="0"/>
              <a:t> </a:t>
            </a:r>
            <a:r>
              <a:rPr lang="de-CH" altLang="fr-FR" sz="1500" dirty="0" err="1" smtClean="0"/>
              <a:t>brain</a:t>
            </a:r>
            <a:r>
              <a:rPr lang="de-CH" altLang="fr-FR" sz="1500" dirty="0" smtClean="0"/>
              <a:t> (</a:t>
            </a:r>
            <a:r>
              <a:rPr lang="de-CH" altLang="fr-FR" sz="1500" dirty="0" err="1" smtClean="0"/>
              <a:t>nicotinic</a:t>
            </a:r>
            <a:r>
              <a:rPr lang="de-CH" altLang="fr-FR" sz="1500" dirty="0" smtClean="0"/>
              <a:t> </a:t>
            </a:r>
            <a:r>
              <a:rPr lang="de-CH" altLang="fr-FR" sz="1500" dirty="0" err="1" smtClean="0"/>
              <a:t>receptors</a:t>
            </a:r>
            <a:r>
              <a:rPr lang="de-CH" altLang="fr-FR" sz="1500" dirty="0" smtClean="0"/>
              <a:t>)</a:t>
            </a:r>
            <a:endParaRPr lang="fr-CH" altLang="fr-FR" sz="1500" dirty="0"/>
          </a:p>
          <a:p>
            <a:pPr>
              <a:lnSpc>
                <a:spcPct val="150000"/>
              </a:lnSpc>
            </a:pPr>
            <a:r>
              <a:rPr lang="fr-CH" altLang="fr-FR" sz="1500" dirty="0" smtClean="0"/>
              <a:t>Addiction to nicotine</a:t>
            </a:r>
            <a:br>
              <a:rPr lang="fr-CH" altLang="fr-FR" sz="1500" dirty="0" smtClean="0"/>
            </a:br>
            <a:r>
              <a:rPr lang="fr-CH" altLang="fr-FR" sz="1500" dirty="0" smtClean="0"/>
              <a:t>but : </a:t>
            </a:r>
            <a:r>
              <a:rPr lang="fr-CH" altLang="fr-FR" sz="1500" dirty="0"/>
              <a:t/>
            </a:r>
            <a:br>
              <a:rPr lang="fr-CH" altLang="fr-FR" sz="1500" dirty="0"/>
            </a:br>
            <a:r>
              <a:rPr lang="fr-CH" altLang="fr-FR" sz="1500" dirty="0"/>
              <a:t>- </a:t>
            </a:r>
            <a:r>
              <a:rPr lang="fr-CH" altLang="fr-FR" sz="1500" dirty="0" err="1"/>
              <a:t>most</a:t>
            </a:r>
            <a:r>
              <a:rPr lang="fr-CH" altLang="fr-FR" sz="1500" dirty="0"/>
              <a:t> </a:t>
            </a:r>
            <a:r>
              <a:rPr lang="fr-CH" altLang="fr-FR" sz="1500" dirty="0" err="1"/>
              <a:t>current</a:t>
            </a:r>
            <a:r>
              <a:rPr lang="fr-CH" altLang="fr-FR" sz="1500" dirty="0"/>
              <a:t> e-</a:t>
            </a:r>
            <a:r>
              <a:rPr lang="fr-CH" altLang="fr-FR" sz="1500" dirty="0" err="1"/>
              <a:t>cig</a:t>
            </a:r>
            <a:r>
              <a:rPr lang="fr-CH" altLang="fr-FR" sz="1500" dirty="0"/>
              <a:t> </a:t>
            </a:r>
            <a:r>
              <a:rPr lang="fr-CH" altLang="fr-FR" sz="1500" dirty="0" err="1"/>
              <a:t>models</a:t>
            </a:r>
            <a:r>
              <a:rPr lang="fr-CH" altLang="fr-FR" sz="1500" dirty="0"/>
              <a:t> are not </a:t>
            </a:r>
            <a:r>
              <a:rPr lang="fr-CH" altLang="fr-FR" sz="1500" dirty="0" err="1"/>
              <a:t>very</a:t>
            </a:r>
            <a:r>
              <a:rPr lang="fr-CH" altLang="fr-FR" sz="1500" dirty="0"/>
              <a:t> addictive, </a:t>
            </a:r>
            <a:r>
              <a:rPr lang="fr-CH" altLang="fr-FR" sz="1500" dirty="0" err="1" smtClean="0"/>
              <a:t>although</a:t>
            </a:r>
            <a:r>
              <a:rPr lang="fr-CH" altLang="fr-FR" sz="1500" dirty="0" smtClean="0"/>
              <a:t> </a:t>
            </a:r>
            <a:r>
              <a:rPr lang="fr-CH" altLang="fr-FR" sz="1500" dirty="0" err="1" smtClean="0"/>
              <a:t>this</a:t>
            </a:r>
            <a:r>
              <a:rPr lang="fr-CH" altLang="fr-FR" sz="1500" dirty="0" smtClean="0"/>
              <a:t> </a:t>
            </a:r>
            <a:r>
              <a:rPr lang="fr-CH" altLang="fr-FR" sz="1500" dirty="0" err="1"/>
              <a:t>may</a:t>
            </a:r>
            <a:r>
              <a:rPr lang="fr-CH" altLang="fr-FR" sz="1500" dirty="0"/>
              <a:t> </a:t>
            </a:r>
            <a:r>
              <a:rPr lang="fr-CH" altLang="fr-FR" sz="1500" dirty="0" smtClean="0"/>
              <a:t>change </a:t>
            </a:r>
            <a:r>
              <a:rPr lang="fr-CH" altLang="fr-FR" sz="1500" dirty="0" err="1" smtClean="0"/>
              <a:t>with</a:t>
            </a:r>
            <a:r>
              <a:rPr lang="fr-CH" altLang="fr-FR" sz="1500" dirty="0" smtClean="0"/>
              <a:t> </a:t>
            </a:r>
            <a:r>
              <a:rPr lang="fr-CH" altLang="fr-FR" sz="1500" dirty="0" err="1" smtClean="0"/>
              <a:t>recent</a:t>
            </a:r>
            <a:r>
              <a:rPr lang="fr-CH" altLang="fr-FR" sz="1500" dirty="0" smtClean="0"/>
              <a:t> </a:t>
            </a:r>
            <a:r>
              <a:rPr lang="fr-CH" altLang="fr-FR" sz="1500" dirty="0" err="1" smtClean="0"/>
              <a:t>models</a:t>
            </a:r>
            <a:r>
              <a:rPr lang="fr-CH" altLang="fr-FR" sz="1500" dirty="0" smtClean="0"/>
              <a:t> (nicotine </a:t>
            </a:r>
            <a:r>
              <a:rPr lang="fr-CH" altLang="fr-FR" sz="1500" dirty="0" err="1" smtClean="0"/>
              <a:t>salts</a:t>
            </a:r>
            <a:r>
              <a:rPr lang="fr-CH" altLang="fr-FR" sz="1500" dirty="0" smtClean="0"/>
              <a:t>)</a:t>
            </a:r>
            <a:r>
              <a:rPr lang="fr-CH" altLang="fr-FR" sz="1500" dirty="0"/>
              <a:t/>
            </a:r>
            <a:br>
              <a:rPr lang="fr-CH" altLang="fr-FR" sz="1500" dirty="0"/>
            </a:br>
            <a:r>
              <a:rPr lang="fr-CH" altLang="fr-FR" sz="1500" dirty="0"/>
              <a:t>- if nicotine </a:t>
            </a:r>
            <a:r>
              <a:rPr lang="fr-CH" altLang="fr-FR" sz="1500" dirty="0" err="1"/>
              <a:t>supply</a:t>
            </a:r>
            <a:r>
              <a:rPr lang="fr-CH" altLang="fr-FR" sz="1500" dirty="0"/>
              <a:t> </a:t>
            </a:r>
            <a:r>
              <a:rPr lang="fr-CH" altLang="fr-FR" sz="1500" dirty="0" err="1"/>
              <a:t>is</a:t>
            </a:r>
            <a:r>
              <a:rPr lang="fr-CH" altLang="fr-FR" sz="1500" dirty="0"/>
              <a:t> not </a:t>
            </a:r>
            <a:r>
              <a:rPr lang="fr-CH" altLang="fr-FR" sz="1500" dirty="0" err="1"/>
              <a:t>sufficient</a:t>
            </a:r>
            <a:r>
              <a:rPr lang="fr-CH" altLang="fr-FR" sz="1500" dirty="0"/>
              <a:t>, </a:t>
            </a:r>
            <a:r>
              <a:rPr lang="fr-CH" altLang="fr-FR" sz="1500" dirty="0" err="1"/>
              <a:t>instead</a:t>
            </a:r>
            <a:r>
              <a:rPr lang="fr-CH" altLang="fr-FR" sz="1500" dirty="0"/>
              <a:t> of smoking, </a:t>
            </a:r>
            <a:r>
              <a:rPr lang="fr-CH" altLang="fr-FR" sz="1500" dirty="0" err="1"/>
              <a:t>vapers</a:t>
            </a:r>
            <a:r>
              <a:rPr lang="fr-CH" altLang="fr-FR" sz="1500" dirty="0"/>
              <a:t> </a:t>
            </a:r>
            <a:r>
              <a:rPr lang="fr-CH" altLang="fr-FR" sz="1500" dirty="0" err="1"/>
              <a:t>can</a:t>
            </a:r>
            <a:r>
              <a:rPr lang="fr-CH" altLang="fr-FR" sz="1500" dirty="0"/>
              <a:t> switch to </a:t>
            </a:r>
            <a:r>
              <a:rPr lang="fr-CH" altLang="fr-FR" sz="1500" dirty="0" err="1"/>
              <a:t>newer</a:t>
            </a:r>
            <a:r>
              <a:rPr lang="fr-CH" altLang="fr-FR" sz="1500" dirty="0"/>
              <a:t> e-</a:t>
            </a:r>
            <a:r>
              <a:rPr lang="fr-CH" altLang="fr-FR" sz="1500" dirty="0" err="1"/>
              <a:t>cig</a:t>
            </a:r>
            <a:r>
              <a:rPr lang="fr-CH" altLang="fr-FR" sz="1500" dirty="0"/>
              <a:t> </a:t>
            </a:r>
            <a:r>
              <a:rPr lang="fr-CH" altLang="fr-FR" sz="1500" dirty="0" err="1"/>
              <a:t>models</a:t>
            </a:r>
            <a:r>
              <a:rPr lang="fr-CH" altLang="fr-FR" sz="1500" dirty="0"/>
              <a:t> </a:t>
            </a:r>
            <a:r>
              <a:rPr lang="fr-CH" altLang="fr-FR" sz="1500" dirty="0" err="1"/>
              <a:t>that</a:t>
            </a:r>
            <a:r>
              <a:rPr lang="fr-CH" altLang="fr-FR" sz="1500" dirty="0"/>
              <a:t> </a:t>
            </a:r>
            <a:r>
              <a:rPr lang="fr-CH" altLang="fr-FR" sz="1500" dirty="0" err="1"/>
              <a:t>provide</a:t>
            </a:r>
            <a:r>
              <a:rPr lang="fr-CH" altLang="fr-FR" sz="1500" dirty="0"/>
              <a:t> more </a:t>
            </a:r>
            <a:r>
              <a:rPr lang="fr-CH" altLang="fr-FR" sz="1500" dirty="0" smtClean="0"/>
              <a:t>nicotine, or more </a:t>
            </a:r>
            <a:r>
              <a:rPr lang="fr-CH" altLang="fr-FR" sz="1500" dirty="0" err="1" smtClean="0"/>
              <a:t>concentrated</a:t>
            </a:r>
            <a:r>
              <a:rPr lang="fr-CH" altLang="fr-FR" sz="1500" dirty="0" smtClean="0"/>
              <a:t> </a:t>
            </a:r>
            <a:r>
              <a:rPr lang="fr-CH" altLang="fr-FR" sz="1500" dirty="0" err="1" smtClean="0"/>
              <a:t>liquids</a:t>
            </a: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4004212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403648" y="683642"/>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smtClean="0">
                <a:solidFill>
                  <a:schemeClr val="tx2"/>
                </a:solidFill>
              </a:rPr>
              <a:t>Plausibility: no</a:t>
            </a:r>
            <a:endParaRPr lang="en-US" altLang="fr-FR" sz="2100" dirty="0">
              <a:solidFill>
                <a:schemeClr val="tx2"/>
              </a:solidFill>
            </a:endParaRPr>
          </a:p>
        </p:txBody>
      </p:sp>
      <p:sp>
        <p:nvSpPr>
          <p:cNvPr id="12293" name="Rectangle 3"/>
          <p:cNvSpPr txBox="1">
            <a:spLocks noChangeArrowheads="1"/>
          </p:cNvSpPr>
          <p:nvPr/>
        </p:nvSpPr>
        <p:spPr bwMode="auto">
          <a:xfrm>
            <a:off x="1146149" y="1916832"/>
            <a:ext cx="6378179"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fr-CH" altLang="fr-FR" sz="1500" dirty="0" smtClean="0"/>
              <a:t>Cigarettes are </a:t>
            </a:r>
            <a:r>
              <a:rPr lang="fr-CH" altLang="fr-FR" sz="1500" dirty="0" err="1" smtClean="0"/>
              <a:t>omnipresent</a:t>
            </a:r>
            <a:r>
              <a:rPr lang="fr-CH" altLang="fr-FR" sz="1500" dirty="0" smtClean="0"/>
              <a:t>, </a:t>
            </a:r>
            <a:r>
              <a:rPr lang="fr-CH" altLang="fr-FR" sz="1500" dirty="0" err="1" smtClean="0"/>
              <a:t>there</a:t>
            </a:r>
            <a:r>
              <a:rPr lang="fr-CH" altLang="fr-FR" sz="1500" dirty="0" smtClean="0"/>
              <a:t> </a:t>
            </a:r>
            <a:r>
              <a:rPr lang="fr-CH" altLang="fr-FR" sz="1500" dirty="0" err="1" smtClean="0"/>
              <a:t>is</a:t>
            </a:r>
            <a:r>
              <a:rPr lang="fr-CH" altLang="fr-FR" sz="1500" dirty="0" smtClean="0"/>
              <a:t> no </a:t>
            </a:r>
            <a:r>
              <a:rPr lang="fr-CH" altLang="fr-FR" sz="1500" dirty="0" err="1" smtClean="0"/>
              <a:t>need</a:t>
            </a:r>
            <a:r>
              <a:rPr lang="fr-CH" altLang="fr-FR" sz="1500" dirty="0" smtClean="0"/>
              <a:t> for a </a:t>
            </a:r>
            <a:r>
              <a:rPr lang="fr-CH" altLang="fr-FR" sz="1500" dirty="0" err="1" smtClean="0"/>
              <a:t>gateway</a:t>
            </a:r>
            <a:r>
              <a:rPr lang="fr-CH" altLang="fr-FR" sz="1500" dirty="0" smtClean="0"/>
              <a:t> </a:t>
            </a:r>
            <a:r>
              <a:rPr lang="fr-CH" altLang="fr-FR" sz="1500" dirty="0" err="1" smtClean="0"/>
              <a:t>device</a:t>
            </a:r>
            <a:endParaRPr lang="fr-CH" altLang="fr-FR" sz="1500" dirty="0" smtClean="0"/>
          </a:p>
          <a:p>
            <a:pPr>
              <a:lnSpc>
                <a:spcPct val="150000"/>
              </a:lnSpc>
            </a:pPr>
            <a:endParaRPr lang="fr-CH" altLang="fr-FR" sz="1500" dirty="0" smtClean="0"/>
          </a:p>
          <a:p>
            <a:pPr>
              <a:lnSpc>
                <a:spcPct val="150000"/>
              </a:lnSpc>
            </a:pPr>
            <a:r>
              <a:rPr lang="fr-CH" altLang="fr-FR" sz="1500" dirty="0" err="1" smtClean="0"/>
              <a:t>Why</a:t>
            </a:r>
            <a:r>
              <a:rPr lang="fr-CH" altLang="fr-FR" sz="1500" dirty="0" smtClean="0"/>
              <a:t> </a:t>
            </a:r>
            <a:r>
              <a:rPr lang="fr-CH" altLang="fr-FR" sz="1500" dirty="0" err="1" smtClean="0"/>
              <a:t>would</a:t>
            </a:r>
            <a:r>
              <a:rPr lang="fr-CH" altLang="fr-FR" sz="1500" dirty="0" smtClean="0"/>
              <a:t> people </a:t>
            </a:r>
            <a:r>
              <a:rPr lang="fr-CH" altLang="fr-FR" sz="1500" dirty="0" err="1" smtClean="0"/>
              <a:t>who</a:t>
            </a:r>
            <a:r>
              <a:rPr lang="fr-CH" altLang="fr-FR" sz="1500" dirty="0" smtClean="0"/>
              <a:t> chose to vape </a:t>
            </a:r>
            <a:r>
              <a:rPr lang="fr-CH" altLang="fr-FR" sz="1500" dirty="0" err="1" smtClean="0"/>
              <a:t>rather</a:t>
            </a:r>
            <a:r>
              <a:rPr lang="fr-CH" altLang="fr-FR" sz="1500" dirty="0" smtClean="0"/>
              <a:t> </a:t>
            </a:r>
            <a:r>
              <a:rPr lang="fr-CH" altLang="fr-FR" sz="1500" dirty="0" err="1" smtClean="0"/>
              <a:t>then</a:t>
            </a:r>
            <a:r>
              <a:rPr lang="fr-CH" altLang="fr-FR" sz="1500" dirty="0" smtClean="0"/>
              <a:t> </a:t>
            </a:r>
            <a:r>
              <a:rPr lang="fr-CH" altLang="fr-FR" sz="1500" dirty="0" err="1" smtClean="0"/>
              <a:t>smoke</a:t>
            </a:r>
            <a:r>
              <a:rPr lang="fr-CH" altLang="fr-FR" sz="1500" dirty="0" smtClean="0"/>
              <a:t> change </a:t>
            </a:r>
            <a:r>
              <a:rPr lang="fr-CH" altLang="fr-FR" sz="1500" dirty="0" err="1" smtClean="0"/>
              <a:t>their</a:t>
            </a:r>
            <a:r>
              <a:rPr lang="fr-CH" altLang="fr-FR" sz="1500" dirty="0" smtClean="0"/>
              <a:t> </a:t>
            </a:r>
            <a:r>
              <a:rPr lang="fr-CH" altLang="fr-FR" sz="1500" dirty="0" err="1" smtClean="0"/>
              <a:t>mind</a:t>
            </a:r>
            <a:r>
              <a:rPr lang="fr-CH" altLang="fr-FR" sz="1500" dirty="0" smtClean="0"/>
              <a:t> and </a:t>
            </a:r>
            <a:r>
              <a:rPr lang="fr-CH" altLang="fr-FR" sz="1500" dirty="0" err="1" smtClean="0"/>
              <a:t>start</a:t>
            </a:r>
            <a:r>
              <a:rPr lang="fr-CH" altLang="fr-FR" sz="1500" dirty="0" smtClean="0"/>
              <a:t> smoking ?</a:t>
            </a:r>
          </a:p>
          <a:p>
            <a:pPr>
              <a:lnSpc>
                <a:spcPct val="150000"/>
              </a:lnSpc>
            </a:pPr>
            <a:endParaRPr lang="fr-CH" altLang="fr-FR" sz="1500" dirty="0" smtClean="0"/>
          </a:p>
          <a:p>
            <a:pPr>
              <a:lnSpc>
                <a:spcPct val="150000"/>
              </a:lnSpc>
            </a:pPr>
            <a:r>
              <a:rPr lang="fr-CH" altLang="fr-FR" sz="1500" dirty="0" smtClean="0"/>
              <a:t>In </a:t>
            </a:r>
            <a:r>
              <a:rPr lang="fr-CH" altLang="fr-FR" sz="1500" dirty="0" err="1"/>
              <a:t>fact</a:t>
            </a:r>
            <a:r>
              <a:rPr lang="fr-CH" altLang="fr-FR" sz="1500" dirty="0"/>
              <a:t> smoking </a:t>
            </a:r>
            <a:r>
              <a:rPr lang="fr-CH" altLang="fr-FR" sz="1500" dirty="0" err="1"/>
              <a:t>usually</a:t>
            </a:r>
            <a:r>
              <a:rPr lang="fr-CH" altLang="fr-FR" sz="1500" dirty="0"/>
              <a:t> </a:t>
            </a:r>
            <a:r>
              <a:rPr lang="fr-CH" altLang="fr-FR" sz="1500" b="1" dirty="0" err="1"/>
              <a:t>precedes</a:t>
            </a:r>
            <a:r>
              <a:rPr lang="fr-CH" altLang="fr-FR" sz="1500" dirty="0"/>
              <a:t> </a:t>
            </a:r>
            <a:r>
              <a:rPr lang="fr-CH" altLang="fr-FR" sz="1500" dirty="0" err="1"/>
              <a:t>vaping</a:t>
            </a:r>
            <a:r>
              <a:rPr lang="fr-CH" altLang="fr-FR" sz="1500" dirty="0"/>
              <a:t>: </a:t>
            </a:r>
            <a:r>
              <a:rPr lang="fr-CH" altLang="fr-FR" sz="1500" dirty="0" err="1"/>
              <a:t>this</a:t>
            </a:r>
            <a:r>
              <a:rPr lang="fr-CH" altLang="fr-FR" sz="1500" dirty="0"/>
              <a:t> </a:t>
            </a:r>
            <a:r>
              <a:rPr lang="fr-CH" altLang="fr-FR" sz="1500" dirty="0" err="1"/>
              <a:t>is</a:t>
            </a:r>
            <a:r>
              <a:rPr lang="fr-CH" altLang="fr-FR" sz="1500" dirty="0"/>
              <a:t> a </a:t>
            </a:r>
            <a:r>
              <a:rPr lang="fr-CH" altLang="fr-FR" sz="1500" dirty="0" err="1"/>
              <a:t>solid</a:t>
            </a:r>
            <a:r>
              <a:rPr lang="fr-CH" altLang="fr-FR" sz="1500" dirty="0"/>
              <a:t> </a:t>
            </a:r>
            <a:r>
              <a:rPr lang="fr-CH" altLang="fr-FR" sz="1500" dirty="0" err="1"/>
              <a:t>fact</a:t>
            </a:r>
            <a:r>
              <a:rPr lang="fr-CH" altLang="fr-FR" sz="1500" dirty="0"/>
              <a:t> </a:t>
            </a:r>
            <a:r>
              <a:rPr lang="fr-CH" altLang="fr-FR" sz="1500" dirty="0" err="1"/>
              <a:t>against</a:t>
            </a:r>
            <a:r>
              <a:rPr lang="fr-CH" altLang="fr-FR" sz="1500" dirty="0"/>
              <a:t> the </a:t>
            </a:r>
            <a:r>
              <a:rPr lang="fr-CH" altLang="fr-FR" sz="1500" dirty="0" err="1"/>
              <a:t>gateway</a:t>
            </a:r>
            <a:r>
              <a:rPr lang="fr-CH" altLang="fr-FR" sz="1500" dirty="0"/>
              <a:t> </a:t>
            </a:r>
            <a:r>
              <a:rPr lang="fr-CH" altLang="fr-FR" sz="1500" dirty="0" err="1"/>
              <a:t>theory</a:t>
            </a:r>
            <a:endParaRPr lang="fr-CH" altLang="fr-FR" sz="1500" dirty="0"/>
          </a:p>
          <a:p>
            <a:pPr>
              <a:lnSpc>
                <a:spcPct val="150000"/>
              </a:lnSpc>
            </a:pPr>
            <a:endParaRPr lang="fr-CH" altLang="fr-FR" sz="1500" dirty="0"/>
          </a:p>
          <a:p>
            <a:pPr>
              <a:lnSpc>
                <a:spcPct val="150000"/>
              </a:lnSpc>
            </a:pPr>
            <a:r>
              <a:rPr lang="fr-CH" altLang="fr-FR" sz="1500" dirty="0" smtClean="0"/>
              <a:t>Reverse </a:t>
            </a:r>
            <a:r>
              <a:rPr lang="fr-CH" altLang="fr-FR" sz="1500" dirty="0" err="1"/>
              <a:t>gateway</a:t>
            </a:r>
            <a:r>
              <a:rPr lang="fr-CH" altLang="fr-FR" sz="1500" dirty="0"/>
              <a:t>: people vape </a:t>
            </a:r>
            <a:r>
              <a:rPr lang="fr-CH" altLang="fr-FR" sz="1500" dirty="0" err="1"/>
              <a:t>because</a:t>
            </a:r>
            <a:r>
              <a:rPr lang="fr-CH" altLang="fr-FR" sz="1500" dirty="0"/>
              <a:t> </a:t>
            </a:r>
            <a:r>
              <a:rPr lang="fr-CH" altLang="fr-FR" sz="1500" dirty="0" err="1"/>
              <a:t>they</a:t>
            </a:r>
            <a:r>
              <a:rPr lang="fr-CH" altLang="fr-FR" sz="1500" dirty="0"/>
              <a:t> look for alternatives to smoking </a:t>
            </a:r>
            <a:r>
              <a:rPr lang="fr-CH" altLang="fr-FR" sz="1500" dirty="0" err="1"/>
              <a:t>that</a:t>
            </a:r>
            <a:r>
              <a:rPr lang="fr-CH" altLang="fr-FR" sz="1500" dirty="0"/>
              <a:t> are </a:t>
            </a:r>
            <a:r>
              <a:rPr lang="fr-CH" altLang="fr-FR" sz="1500" dirty="0" err="1"/>
              <a:t>safer</a:t>
            </a:r>
            <a:r>
              <a:rPr lang="fr-CH" altLang="fr-FR" sz="1500" dirty="0"/>
              <a:t>, </a:t>
            </a:r>
            <a:r>
              <a:rPr lang="fr-CH" altLang="fr-FR" sz="1500" dirty="0" err="1"/>
              <a:t>cheaper</a:t>
            </a:r>
            <a:r>
              <a:rPr lang="fr-CH" altLang="fr-FR" sz="1500" dirty="0"/>
              <a:t>, more </a:t>
            </a:r>
            <a:r>
              <a:rPr lang="fr-CH" altLang="fr-FR" sz="1500" dirty="0" err="1"/>
              <a:t>socially</a:t>
            </a:r>
            <a:r>
              <a:rPr lang="fr-CH" altLang="fr-FR" sz="1500" dirty="0"/>
              <a:t> acceptable</a:t>
            </a:r>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2533207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59681" y="692696"/>
            <a:ext cx="7144308"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Coherence : consistent with other lines of evidence ?</a:t>
            </a:r>
          </a:p>
        </p:txBody>
      </p:sp>
      <p:sp>
        <p:nvSpPr>
          <p:cNvPr id="12293" name="Rectangle 3"/>
          <p:cNvSpPr txBox="1">
            <a:spLocks noChangeArrowheads="1"/>
          </p:cNvSpPr>
          <p:nvPr/>
        </p:nvSpPr>
        <p:spPr bwMode="auto">
          <a:xfrm>
            <a:off x="641945" y="1916758"/>
            <a:ext cx="7458447"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endParaRPr lang="fr-CH" altLang="fr-FR" sz="1500" dirty="0"/>
          </a:p>
          <a:p>
            <a:r>
              <a:rPr lang="fr-CH" altLang="fr-FR" sz="1500" dirty="0"/>
              <a:t>Is the </a:t>
            </a:r>
            <a:r>
              <a:rPr lang="fr-CH" altLang="fr-FR" sz="1500" dirty="0" err="1"/>
              <a:t>theory</a:t>
            </a:r>
            <a:r>
              <a:rPr lang="fr-CH" altLang="fr-FR" sz="1500" dirty="0"/>
              <a:t> </a:t>
            </a:r>
            <a:r>
              <a:rPr lang="fr-CH" altLang="fr-FR" sz="1500" dirty="0" err="1"/>
              <a:t>coherent</a:t>
            </a:r>
            <a:r>
              <a:rPr lang="fr-CH" altLang="fr-FR" sz="1500" dirty="0"/>
              <a:t> </a:t>
            </a:r>
            <a:r>
              <a:rPr lang="fr-CH" altLang="fr-FR" sz="1500" dirty="0" err="1"/>
              <a:t>with</a:t>
            </a:r>
            <a:r>
              <a:rPr lang="fr-CH" altLang="fr-FR" sz="1500" dirty="0"/>
              <a:t> </a:t>
            </a:r>
            <a:r>
              <a:rPr lang="fr-CH" altLang="fr-FR" sz="1500" dirty="0" err="1"/>
              <a:t>historical</a:t>
            </a:r>
            <a:r>
              <a:rPr lang="fr-CH" altLang="fr-FR" sz="1500" dirty="0"/>
              <a:t> trends in </a:t>
            </a:r>
            <a:r>
              <a:rPr lang="fr-CH" altLang="fr-FR" sz="1500" dirty="0" err="1"/>
              <a:t>vaping</a:t>
            </a:r>
            <a:r>
              <a:rPr lang="fr-CH" altLang="fr-FR" sz="1500" dirty="0"/>
              <a:t> and smoking ?</a:t>
            </a:r>
          </a:p>
          <a:p>
            <a:endParaRPr lang="fr-CH" altLang="fr-FR" sz="1500" dirty="0"/>
          </a:p>
          <a:p>
            <a:r>
              <a:rPr lang="fr-CH" altLang="fr-FR" sz="1500" dirty="0"/>
              <a:t>There </a:t>
            </a:r>
            <a:r>
              <a:rPr lang="fr-CH" altLang="fr-FR" sz="1500" dirty="0" err="1"/>
              <a:t>is</a:t>
            </a:r>
            <a:r>
              <a:rPr lang="fr-CH" altLang="fr-FR" sz="1500" dirty="0"/>
              <a:t> a </a:t>
            </a:r>
            <a:r>
              <a:rPr lang="fr-CH" altLang="fr-FR" sz="1500" dirty="0" err="1"/>
              <a:t>decrease</a:t>
            </a:r>
            <a:r>
              <a:rPr lang="fr-CH" altLang="fr-FR" sz="1500" dirty="0"/>
              <a:t> </a:t>
            </a:r>
            <a:r>
              <a:rPr lang="fr-CH" altLang="fr-FR" sz="1500" dirty="0" err="1"/>
              <a:t>is</a:t>
            </a:r>
            <a:r>
              <a:rPr lang="fr-CH" altLang="fr-FR" sz="1500" dirty="0"/>
              <a:t> </a:t>
            </a:r>
            <a:r>
              <a:rPr lang="fr-CH" altLang="fr-FR" sz="1500" dirty="0" err="1"/>
              <a:t>youth</a:t>
            </a:r>
            <a:r>
              <a:rPr lang="fr-CH" altLang="fr-FR" sz="1500" dirty="0"/>
              <a:t> smoking </a:t>
            </a:r>
            <a:r>
              <a:rPr lang="fr-CH" altLang="fr-FR" sz="1500" dirty="0" err="1"/>
              <a:t>prevalence</a:t>
            </a:r>
            <a:r>
              <a:rPr lang="fr-CH" altLang="fr-FR" sz="1500" dirty="0"/>
              <a:t> in countries </a:t>
            </a:r>
            <a:r>
              <a:rPr lang="fr-CH" altLang="fr-FR" sz="1500" dirty="0" err="1"/>
              <a:t>where</a:t>
            </a:r>
            <a:r>
              <a:rPr lang="fr-CH" altLang="fr-FR" sz="1500" dirty="0"/>
              <a:t> </a:t>
            </a:r>
            <a:r>
              <a:rPr lang="fr-CH" altLang="fr-FR" sz="1500" dirty="0" err="1"/>
              <a:t>vaping</a:t>
            </a:r>
            <a:r>
              <a:rPr lang="fr-CH" altLang="fr-FR" sz="1500" dirty="0"/>
              <a:t> </a:t>
            </a:r>
            <a:r>
              <a:rPr lang="fr-CH" altLang="fr-FR" sz="1500" dirty="0" err="1"/>
              <a:t>is</a:t>
            </a:r>
            <a:r>
              <a:rPr lang="fr-CH" altLang="fr-FR" sz="1500" dirty="0"/>
              <a:t> </a:t>
            </a:r>
            <a:r>
              <a:rPr lang="fr-CH" altLang="fr-FR" sz="1500" dirty="0" err="1"/>
              <a:t>frequent</a:t>
            </a:r>
            <a:r>
              <a:rPr lang="fr-CH" altLang="fr-FR" sz="1500" dirty="0"/>
              <a:t> (US, UK</a:t>
            </a:r>
            <a:r>
              <a:rPr lang="fr-CH" altLang="fr-FR" sz="1500" dirty="0" smtClean="0"/>
              <a:t>). </a:t>
            </a:r>
          </a:p>
          <a:p>
            <a:r>
              <a:rPr lang="fr-CH" altLang="fr-FR" sz="1500" dirty="0" smtClean="0"/>
              <a:t>This trend </a:t>
            </a:r>
            <a:r>
              <a:rPr lang="fr-CH" altLang="fr-FR" sz="1500" dirty="0" err="1" smtClean="0"/>
              <a:t>accelerates</a:t>
            </a:r>
            <a:r>
              <a:rPr lang="fr-CH" altLang="fr-FR" sz="1500" dirty="0" smtClean="0"/>
              <a:t> in the US </a:t>
            </a:r>
            <a:r>
              <a:rPr lang="fr-CH" altLang="fr-FR" sz="1500" dirty="0" err="1" smtClean="0"/>
              <a:t>after</a:t>
            </a:r>
            <a:r>
              <a:rPr lang="fr-CH" altLang="fr-FR" sz="1500" dirty="0" smtClean="0"/>
              <a:t> 2014, </a:t>
            </a:r>
            <a:r>
              <a:rPr lang="fr-CH" altLang="fr-FR" sz="1500" dirty="0" err="1" smtClean="0"/>
              <a:t>when</a:t>
            </a:r>
            <a:r>
              <a:rPr lang="fr-CH" altLang="fr-FR" sz="1500" dirty="0" smtClean="0"/>
              <a:t> </a:t>
            </a:r>
            <a:r>
              <a:rPr lang="fr-CH" altLang="fr-FR" sz="1500" dirty="0" err="1" smtClean="0"/>
              <a:t>vaping</a:t>
            </a:r>
            <a:r>
              <a:rPr lang="fr-CH" altLang="fr-FR" sz="1500" dirty="0" smtClean="0"/>
              <a:t> </a:t>
            </a:r>
            <a:r>
              <a:rPr lang="fr-CH" altLang="fr-FR" sz="1500" dirty="0" err="1" smtClean="0"/>
              <a:t>became</a:t>
            </a:r>
            <a:r>
              <a:rPr lang="fr-CH" altLang="fr-FR" sz="1500" dirty="0" smtClean="0"/>
              <a:t> </a:t>
            </a:r>
            <a:r>
              <a:rPr lang="fr-CH" altLang="fr-FR" sz="1500" dirty="0" err="1" smtClean="0"/>
              <a:t>popular</a:t>
            </a:r>
            <a:endParaRPr lang="fr-CH" altLang="fr-FR" sz="1500" dirty="0"/>
          </a:p>
          <a:p>
            <a:endParaRPr lang="fr-CH" altLang="fr-FR" sz="1500" dirty="0"/>
          </a:p>
          <a:p>
            <a:endParaRPr lang="fr-CH" altLang="fr-FR" sz="1500" dirty="0"/>
          </a:p>
          <a:p>
            <a:endParaRPr lang="fr-CH" altLang="fr-FR" sz="1500" dirty="0"/>
          </a:p>
          <a:p>
            <a:endParaRPr lang="fr-CH" altLang="fr-FR" sz="1500" dirty="0"/>
          </a:p>
          <a:p>
            <a:endParaRPr lang="fr-CH" altLang="fr-FR" sz="1500" dirty="0"/>
          </a:p>
          <a:p>
            <a:endParaRPr lang="en-US" altLang="fr-FR" sz="1500" dirty="0"/>
          </a:p>
          <a:p>
            <a:endParaRPr lang="en-US" altLang="fr-FR" sz="1500" dirty="0"/>
          </a:p>
          <a:p>
            <a:endParaRPr lang="en-US" altLang="fr-FR" sz="1500" dirty="0"/>
          </a:p>
          <a:p>
            <a:endParaRPr lang="en-US" altLang="fr-FR" sz="1500" dirty="0"/>
          </a:p>
        </p:txBody>
      </p:sp>
    </p:spTree>
    <p:extLst>
      <p:ext uri="{BB962C8B-B14F-4D97-AF65-F5344CB8AC3E}">
        <p14:creationId xmlns:p14="http://schemas.microsoft.com/office/powerpoint/2010/main" val="1184705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51520" y="116632"/>
            <a:ext cx="8676456" cy="6371460"/>
          </a:xfrm>
          <a:prstGeom prst="rect">
            <a:avLst/>
          </a:prstGeom>
        </p:spPr>
      </p:pic>
    </p:spTree>
    <p:extLst>
      <p:ext uri="{BB962C8B-B14F-4D97-AF65-F5344CB8AC3E}">
        <p14:creationId xmlns:p14="http://schemas.microsoft.com/office/powerpoint/2010/main" val="381270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9512" y="260648"/>
            <a:ext cx="8388424" cy="4575656"/>
          </a:xfrm>
          <a:prstGeom prst="rect">
            <a:avLst/>
          </a:prstGeom>
        </p:spPr>
      </p:pic>
      <p:pic>
        <p:nvPicPr>
          <p:cNvPr id="3" name="Image 2"/>
          <p:cNvPicPr>
            <a:picLocks noChangeAspect="1"/>
          </p:cNvPicPr>
          <p:nvPr/>
        </p:nvPicPr>
        <p:blipFill>
          <a:blip r:embed="rId3"/>
          <a:stretch>
            <a:fillRect/>
          </a:stretch>
        </p:blipFill>
        <p:spPr>
          <a:xfrm>
            <a:off x="3995936" y="5085184"/>
            <a:ext cx="5148064" cy="1645802"/>
          </a:xfrm>
          <a:prstGeom prst="rect">
            <a:avLst/>
          </a:prstGeom>
        </p:spPr>
      </p:pic>
    </p:spTree>
    <p:extLst>
      <p:ext uri="{BB962C8B-B14F-4D97-AF65-F5344CB8AC3E}">
        <p14:creationId xmlns:p14="http://schemas.microsoft.com/office/powerpoint/2010/main" val="126649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530127"/>
          </a:xfrm>
          <a:prstGeom prst="rect">
            <a:avLst/>
          </a:prstGeom>
        </p:spPr>
      </p:pic>
      <p:sp>
        <p:nvSpPr>
          <p:cNvPr id="3" name="Rectangle 2"/>
          <p:cNvSpPr/>
          <p:nvPr/>
        </p:nvSpPr>
        <p:spPr>
          <a:xfrm>
            <a:off x="755576" y="6453336"/>
            <a:ext cx="8208912" cy="307777"/>
          </a:xfrm>
          <a:prstGeom prst="rect">
            <a:avLst/>
          </a:prstGeom>
        </p:spPr>
        <p:txBody>
          <a:bodyPr wrap="square">
            <a:spAutoFit/>
          </a:bodyPr>
          <a:lstStyle/>
          <a:p>
            <a:pPr algn="r"/>
            <a:r>
              <a:rPr lang="fr-CH" sz="1400" dirty="0" smtClean="0">
                <a:hlinkClick r:id="rId3"/>
              </a:rPr>
              <a:t>Source</a:t>
            </a:r>
            <a:endParaRPr lang="fr-CH" sz="1400" dirty="0"/>
          </a:p>
        </p:txBody>
      </p:sp>
    </p:spTree>
    <p:extLst>
      <p:ext uri="{BB962C8B-B14F-4D97-AF65-F5344CB8AC3E}">
        <p14:creationId xmlns:p14="http://schemas.microsoft.com/office/powerpoint/2010/main" val="371122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59681" y="692696"/>
            <a:ext cx="7144308"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Coherence : consistent with other lines of evidence ?</a:t>
            </a:r>
          </a:p>
        </p:txBody>
      </p:sp>
      <p:sp>
        <p:nvSpPr>
          <p:cNvPr id="12293" name="Rectangle 3"/>
          <p:cNvSpPr txBox="1">
            <a:spLocks noChangeArrowheads="1"/>
          </p:cNvSpPr>
          <p:nvPr/>
        </p:nvSpPr>
        <p:spPr bwMode="auto">
          <a:xfrm>
            <a:off x="641945" y="1916758"/>
            <a:ext cx="7458447"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endParaRPr lang="fr-CH" altLang="fr-FR" sz="1500" dirty="0"/>
          </a:p>
          <a:p>
            <a:r>
              <a:rPr lang="fr-CH" altLang="fr-FR" sz="1500" dirty="0" err="1" smtClean="0"/>
              <a:t>Decrease</a:t>
            </a:r>
            <a:r>
              <a:rPr lang="fr-CH" altLang="fr-FR" sz="1500" dirty="0" smtClean="0"/>
              <a:t> </a:t>
            </a:r>
            <a:r>
              <a:rPr lang="fr-CH" altLang="fr-FR" sz="1500" dirty="0" err="1"/>
              <a:t>is</a:t>
            </a:r>
            <a:r>
              <a:rPr lang="fr-CH" altLang="fr-FR" sz="1500" dirty="0"/>
              <a:t> </a:t>
            </a:r>
            <a:r>
              <a:rPr lang="fr-CH" altLang="fr-FR" sz="1500" dirty="0" err="1"/>
              <a:t>youth</a:t>
            </a:r>
            <a:r>
              <a:rPr lang="fr-CH" altLang="fr-FR" sz="1500" dirty="0"/>
              <a:t> smoking </a:t>
            </a:r>
            <a:r>
              <a:rPr lang="fr-CH" altLang="fr-FR" sz="1500" dirty="0" err="1"/>
              <a:t>prevalence</a:t>
            </a:r>
            <a:r>
              <a:rPr lang="fr-CH" altLang="fr-FR" sz="1500" dirty="0"/>
              <a:t> in countries </a:t>
            </a:r>
            <a:r>
              <a:rPr lang="fr-CH" altLang="fr-FR" sz="1500" dirty="0" err="1"/>
              <a:t>where</a:t>
            </a:r>
            <a:r>
              <a:rPr lang="fr-CH" altLang="fr-FR" sz="1500" dirty="0"/>
              <a:t> </a:t>
            </a:r>
            <a:r>
              <a:rPr lang="fr-CH" altLang="fr-FR" sz="1500" dirty="0" err="1"/>
              <a:t>vaping</a:t>
            </a:r>
            <a:r>
              <a:rPr lang="fr-CH" altLang="fr-FR" sz="1500" dirty="0"/>
              <a:t> </a:t>
            </a:r>
            <a:r>
              <a:rPr lang="fr-CH" altLang="fr-FR" sz="1500" dirty="0" err="1"/>
              <a:t>is</a:t>
            </a:r>
            <a:r>
              <a:rPr lang="fr-CH" altLang="fr-FR" sz="1500" dirty="0"/>
              <a:t> </a:t>
            </a:r>
            <a:r>
              <a:rPr lang="fr-CH" altLang="fr-FR" sz="1500" dirty="0" err="1" smtClean="0"/>
              <a:t>frequent</a:t>
            </a:r>
            <a:r>
              <a:rPr lang="fr-CH" altLang="fr-FR" sz="1500" dirty="0" smtClean="0"/>
              <a:t>:</a:t>
            </a:r>
          </a:p>
          <a:p>
            <a:endParaRPr lang="fr-CH" altLang="fr-FR" sz="1500" dirty="0"/>
          </a:p>
          <a:p>
            <a:r>
              <a:rPr lang="fr-CH" altLang="fr-FR" sz="1500" dirty="0"/>
              <a:t>This </a:t>
            </a:r>
            <a:r>
              <a:rPr lang="fr-CH" altLang="fr-FR" sz="1500" dirty="0" err="1"/>
              <a:t>is</a:t>
            </a:r>
            <a:r>
              <a:rPr lang="fr-CH" altLang="fr-FR" sz="1500" dirty="0"/>
              <a:t> </a:t>
            </a:r>
            <a:r>
              <a:rPr lang="fr-CH" altLang="fr-FR" sz="1500" dirty="0" err="1"/>
              <a:t>reassuring</a:t>
            </a:r>
            <a:r>
              <a:rPr lang="fr-CH" altLang="fr-FR" sz="1500" dirty="0"/>
              <a:t>, but smoking </a:t>
            </a:r>
            <a:r>
              <a:rPr lang="fr-CH" altLang="fr-FR" sz="1500" dirty="0" err="1"/>
              <a:t>prevalence</a:t>
            </a:r>
            <a:r>
              <a:rPr lang="fr-CH" altLang="fr-FR" sz="1500" dirty="0"/>
              <a:t> data are </a:t>
            </a:r>
            <a:r>
              <a:rPr lang="fr-CH" altLang="fr-FR" sz="1500" b="1" dirty="0"/>
              <a:t>no proof for of </a:t>
            </a:r>
            <a:r>
              <a:rPr lang="fr-CH" altLang="fr-FR" sz="1500" b="1" dirty="0" err="1"/>
              <a:t>against</a:t>
            </a:r>
            <a:r>
              <a:rPr lang="fr-CH" altLang="fr-FR" sz="1500" dirty="0"/>
              <a:t> </a:t>
            </a:r>
            <a:r>
              <a:rPr lang="fr-CH" altLang="fr-FR" sz="1500" dirty="0" smtClean="0"/>
              <a:t>the </a:t>
            </a:r>
            <a:r>
              <a:rPr lang="fr-CH" altLang="fr-FR" sz="1500" dirty="0" err="1" smtClean="0"/>
              <a:t>gateway</a:t>
            </a:r>
            <a:r>
              <a:rPr lang="fr-CH" altLang="fr-FR" sz="1500" dirty="0" smtClean="0"/>
              <a:t> </a:t>
            </a:r>
            <a:r>
              <a:rPr lang="fr-CH" altLang="fr-FR" sz="1500" dirty="0" err="1" smtClean="0"/>
              <a:t>theory</a:t>
            </a:r>
            <a:r>
              <a:rPr lang="fr-CH" altLang="fr-FR" sz="1500" dirty="0" smtClean="0"/>
              <a:t> </a:t>
            </a:r>
          </a:p>
          <a:p>
            <a:endParaRPr lang="fr-CH" altLang="fr-FR" sz="1500" dirty="0" smtClean="0"/>
          </a:p>
          <a:p>
            <a:r>
              <a:rPr lang="fr-CH" altLang="fr-FR" sz="1500" dirty="0" err="1" smtClean="0"/>
              <a:t>Teens</a:t>
            </a:r>
            <a:r>
              <a:rPr lang="fr-CH" altLang="fr-FR" sz="1500" dirty="0" smtClean="0"/>
              <a:t> </a:t>
            </a:r>
            <a:r>
              <a:rPr lang="fr-CH" altLang="fr-FR" sz="1500" dirty="0" err="1"/>
              <a:t>also</a:t>
            </a:r>
            <a:r>
              <a:rPr lang="fr-CH" altLang="fr-FR" sz="1500" dirty="0"/>
              <a:t> drink </a:t>
            </a:r>
            <a:r>
              <a:rPr lang="fr-CH" altLang="fr-FR" sz="1500" dirty="0" err="1" smtClean="0"/>
              <a:t>less</a:t>
            </a:r>
            <a:r>
              <a:rPr lang="fr-CH" altLang="fr-FR" sz="1500" dirty="0" smtClean="0"/>
              <a:t>, </a:t>
            </a:r>
            <a:r>
              <a:rPr lang="fr-CH" altLang="fr-FR" sz="1500" dirty="0" err="1" smtClean="0"/>
              <a:t>start</a:t>
            </a:r>
            <a:r>
              <a:rPr lang="fr-CH" altLang="fr-FR" sz="1500" dirty="0" smtClean="0"/>
              <a:t> </a:t>
            </a:r>
            <a:r>
              <a:rPr lang="fr-CH" altLang="fr-FR" sz="1500" dirty="0" err="1" smtClean="0"/>
              <a:t>sex</a:t>
            </a:r>
            <a:r>
              <a:rPr lang="fr-CH" altLang="fr-FR" sz="1500" dirty="0" smtClean="0"/>
              <a:t> </a:t>
            </a:r>
            <a:r>
              <a:rPr lang="fr-CH" altLang="fr-FR" sz="1500" dirty="0" err="1" smtClean="0"/>
              <a:t>later</a:t>
            </a:r>
            <a:r>
              <a:rPr lang="fr-CH" altLang="fr-FR" sz="1500" dirty="0" smtClean="0"/>
              <a:t> : </a:t>
            </a:r>
            <a:br>
              <a:rPr lang="fr-CH" altLang="fr-FR" sz="1500" dirty="0" smtClean="0"/>
            </a:br>
            <a:r>
              <a:rPr lang="fr-CH" altLang="fr-FR" sz="1500" dirty="0" err="1" smtClean="0"/>
              <a:t>perhaps</a:t>
            </a:r>
            <a:r>
              <a:rPr lang="fr-CH" altLang="fr-FR" sz="1500" dirty="0" smtClean="0"/>
              <a:t> </a:t>
            </a:r>
            <a:r>
              <a:rPr lang="fr-CH" altLang="fr-FR" sz="1500" dirty="0" err="1" smtClean="0"/>
              <a:t>because</a:t>
            </a:r>
            <a:r>
              <a:rPr lang="fr-CH" altLang="fr-FR" sz="1500" dirty="0" smtClean="0"/>
              <a:t> of mobile phone + social networks ?</a:t>
            </a:r>
            <a:endParaRPr lang="fr-CH" altLang="fr-FR" sz="1500" dirty="0"/>
          </a:p>
          <a:p>
            <a:endParaRPr lang="fr-CH" altLang="fr-FR" sz="1500" dirty="0"/>
          </a:p>
          <a:p>
            <a:endParaRPr lang="fr-CH" altLang="fr-FR" sz="1500" dirty="0"/>
          </a:p>
          <a:p>
            <a:endParaRPr lang="fr-CH" altLang="fr-FR" sz="1500" dirty="0"/>
          </a:p>
          <a:p>
            <a:endParaRPr lang="fr-CH" altLang="fr-FR" sz="1500" dirty="0"/>
          </a:p>
          <a:p>
            <a:endParaRPr lang="fr-CH" altLang="fr-FR" sz="1500" dirty="0"/>
          </a:p>
          <a:p>
            <a:endParaRPr lang="en-US" altLang="fr-FR" sz="1500" dirty="0"/>
          </a:p>
          <a:p>
            <a:endParaRPr lang="en-US" altLang="fr-FR" sz="1500" dirty="0"/>
          </a:p>
          <a:p>
            <a:endParaRPr lang="en-US" altLang="fr-FR" sz="1500" dirty="0"/>
          </a:p>
          <a:p>
            <a:endParaRPr lang="en-US" altLang="fr-FR" sz="1500" dirty="0"/>
          </a:p>
        </p:txBody>
      </p:sp>
    </p:spTree>
    <p:extLst>
      <p:ext uri="{BB962C8B-B14F-4D97-AF65-F5344CB8AC3E}">
        <p14:creationId xmlns:p14="http://schemas.microsoft.com/office/powerpoint/2010/main" val="1959181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187624" y="539626"/>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smtClean="0">
                <a:solidFill>
                  <a:schemeClr val="tx2"/>
                </a:solidFill>
              </a:rPr>
              <a:t>Disclosure</a:t>
            </a:r>
            <a:endParaRPr lang="en-US" altLang="fr-FR" sz="2100" dirty="0">
              <a:solidFill>
                <a:schemeClr val="tx2"/>
              </a:solidFill>
            </a:endParaRPr>
          </a:p>
        </p:txBody>
      </p:sp>
      <p:sp>
        <p:nvSpPr>
          <p:cNvPr id="12293" name="Rectangle 3"/>
          <p:cNvSpPr txBox="1">
            <a:spLocks noChangeArrowheads="1"/>
          </p:cNvSpPr>
          <p:nvPr/>
        </p:nvSpPr>
        <p:spPr bwMode="auto">
          <a:xfrm>
            <a:off x="791580" y="2132857"/>
            <a:ext cx="7236804"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buClrTx/>
              <a:buSzPct val="100000"/>
              <a:buFont typeface="+mj-lt"/>
              <a:buAutoNum type="arabicParenR"/>
            </a:pPr>
            <a:r>
              <a:rPr lang="en-US" sz="1500" dirty="0" smtClean="0"/>
              <a:t>Source of funding:</a:t>
            </a:r>
            <a:br>
              <a:rPr lang="en-US" sz="1500" dirty="0" smtClean="0"/>
            </a:br>
            <a:r>
              <a:rPr lang="en-US" sz="1500" dirty="0" smtClean="0"/>
              <a:t>None.</a:t>
            </a:r>
            <a:br>
              <a:rPr lang="en-US" sz="1500" dirty="0" smtClean="0"/>
            </a:br>
            <a:r>
              <a:rPr lang="en-US" sz="1500" dirty="0" smtClean="0"/>
              <a:t>JFE’s salary is paid by the University of Geneva.</a:t>
            </a:r>
          </a:p>
          <a:p>
            <a:pPr>
              <a:lnSpc>
                <a:spcPct val="150000"/>
              </a:lnSpc>
              <a:buClrTx/>
              <a:buSzPct val="100000"/>
              <a:buFont typeface="+mj-lt"/>
              <a:buAutoNum type="arabicParenR"/>
            </a:pPr>
            <a:endParaRPr lang="en-US" sz="1500" dirty="0" smtClean="0"/>
          </a:p>
          <a:p>
            <a:pPr>
              <a:lnSpc>
                <a:spcPct val="150000"/>
              </a:lnSpc>
              <a:buClrTx/>
              <a:buSzPct val="100000"/>
              <a:buFont typeface="+mj-lt"/>
              <a:buAutoNum type="arabicParenR"/>
            </a:pPr>
            <a:r>
              <a:rPr lang="en-US" sz="1500" dirty="0" smtClean="0"/>
              <a:t>Tobacco-related funding sources over the last 10 years</a:t>
            </a:r>
            <a:br>
              <a:rPr lang="en-US" sz="1500" dirty="0" smtClean="0"/>
            </a:br>
            <a:r>
              <a:rPr lang="en-US" sz="1500" dirty="0" smtClean="0"/>
              <a:t>None.</a:t>
            </a:r>
          </a:p>
          <a:p>
            <a:pPr>
              <a:lnSpc>
                <a:spcPct val="150000"/>
              </a:lnSpc>
              <a:buClrTx/>
              <a:buSzPct val="100000"/>
              <a:buFont typeface="+mj-lt"/>
              <a:buAutoNum type="arabicParenR"/>
            </a:pPr>
            <a:endParaRPr lang="en-US" sz="1500" dirty="0" smtClean="0"/>
          </a:p>
          <a:p>
            <a:pPr>
              <a:lnSpc>
                <a:spcPct val="150000"/>
              </a:lnSpc>
              <a:buClrTx/>
              <a:buSzPct val="100000"/>
              <a:buFont typeface="+mj-lt"/>
              <a:buAutoNum type="arabicParenR"/>
            </a:pPr>
            <a:r>
              <a:rPr lang="en-US" sz="1500" dirty="0" smtClean="0"/>
              <a:t>In 2013, I was reimbursed </a:t>
            </a:r>
            <a:r>
              <a:rPr lang="en-US" sz="1500" dirty="0"/>
              <a:t>b</a:t>
            </a:r>
            <a:r>
              <a:rPr lang="en-US" sz="1500" dirty="0" smtClean="0"/>
              <a:t>y an e-cigarette company for travelling to China. The aim of this meeting was mutual information, and a visit of e-cigarette factories.</a:t>
            </a:r>
            <a:endParaRPr lang="en-US"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4213239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62719" y="620688"/>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Analogy : do similar agents act similarly ?</a:t>
            </a:r>
          </a:p>
        </p:txBody>
      </p:sp>
      <p:sp>
        <p:nvSpPr>
          <p:cNvPr id="12293" name="Rectangle 3"/>
          <p:cNvSpPr txBox="1">
            <a:spLocks noChangeArrowheads="1"/>
          </p:cNvSpPr>
          <p:nvPr/>
        </p:nvSpPr>
        <p:spPr bwMode="auto">
          <a:xfrm>
            <a:off x="1169622" y="2186866"/>
            <a:ext cx="7020780"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marL="0" indent="0">
              <a:lnSpc>
                <a:spcPct val="150000"/>
              </a:lnSpc>
              <a:buNone/>
            </a:pPr>
            <a:r>
              <a:rPr lang="fr-CH" altLang="fr-FR" sz="1500" dirty="0"/>
              <a:t>Nicotine </a:t>
            </a:r>
            <a:r>
              <a:rPr lang="fr-CH" altLang="fr-FR" sz="1500" dirty="0" err="1"/>
              <a:t>medications</a:t>
            </a:r>
            <a:r>
              <a:rPr lang="fr-CH" altLang="fr-FR" sz="1500" dirty="0"/>
              <a:t> </a:t>
            </a:r>
            <a:endParaRPr lang="fr-CH" altLang="fr-FR" sz="1500" dirty="0" smtClean="0"/>
          </a:p>
          <a:p>
            <a:pPr>
              <a:lnSpc>
                <a:spcPct val="150000"/>
              </a:lnSpc>
            </a:pPr>
            <a:r>
              <a:rPr lang="fr-CH" altLang="fr-FR" sz="1500" dirty="0" smtClean="0"/>
              <a:t>Are </a:t>
            </a:r>
            <a:r>
              <a:rPr lang="fr-CH" altLang="fr-FR" sz="1500" dirty="0"/>
              <a:t>not </a:t>
            </a:r>
            <a:r>
              <a:rPr lang="fr-CH" altLang="fr-FR" sz="1500" dirty="0" err="1"/>
              <a:t>very</a:t>
            </a:r>
            <a:r>
              <a:rPr lang="fr-CH" altLang="fr-FR" sz="1500" dirty="0"/>
              <a:t> addictive</a:t>
            </a:r>
          </a:p>
          <a:p>
            <a:pPr>
              <a:lnSpc>
                <a:spcPct val="150000"/>
              </a:lnSpc>
            </a:pPr>
            <a:r>
              <a:rPr lang="fr-CH" altLang="fr-FR" sz="1500" dirty="0"/>
              <a:t>No </a:t>
            </a:r>
            <a:r>
              <a:rPr lang="fr-CH" altLang="fr-FR" sz="1500" dirty="0" err="1"/>
              <a:t>reported</a:t>
            </a:r>
            <a:r>
              <a:rPr lang="fr-CH" altLang="fr-FR" sz="1500" dirty="0"/>
              <a:t> case of non-</a:t>
            </a:r>
            <a:r>
              <a:rPr lang="fr-CH" altLang="fr-FR" sz="1500" dirty="0" err="1"/>
              <a:t>users</a:t>
            </a:r>
            <a:r>
              <a:rPr lang="fr-CH" altLang="fr-FR" sz="1500" dirty="0"/>
              <a:t> of </a:t>
            </a:r>
            <a:r>
              <a:rPr lang="fr-CH" altLang="fr-FR" sz="1500" dirty="0" err="1"/>
              <a:t>tobacco</a:t>
            </a:r>
            <a:r>
              <a:rPr lang="fr-CH" altLang="fr-FR" sz="1500" dirty="0"/>
              <a:t> </a:t>
            </a:r>
            <a:r>
              <a:rPr lang="fr-CH" altLang="fr-FR" sz="1500" dirty="0" err="1"/>
              <a:t>who</a:t>
            </a:r>
            <a:r>
              <a:rPr lang="fr-CH" altLang="fr-FR" sz="1500" dirty="0"/>
              <a:t> </a:t>
            </a:r>
            <a:r>
              <a:rPr lang="fr-CH" altLang="fr-FR" sz="1500" dirty="0" err="1"/>
              <a:t>got</a:t>
            </a:r>
            <a:r>
              <a:rPr lang="fr-CH" altLang="fr-FR" sz="1500" dirty="0"/>
              <a:t> </a:t>
            </a:r>
            <a:r>
              <a:rPr lang="fr-CH" altLang="fr-FR" sz="1500" dirty="0" err="1"/>
              <a:t>addicted</a:t>
            </a:r>
            <a:r>
              <a:rPr lang="fr-CH" altLang="fr-FR" sz="1500" dirty="0"/>
              <a:t> to nicotine </a:t>
            </a:r>
            <a:r>
              <a:rPr lang="fr-CH" altLang="fr-FR" sz="1500" dirty="0" err="1"/>
              <a:t>medications</a:t>
            </a:r>
            <a:r>
              <a:rPr lang="fr-CH" altLang="fr-FR" sz="1500" dirty="0"/>
              <a:t> and </a:t>
            </a:r>
            <a:r>
              <a:rPr lang="fr-CH" altLang="fr-FR" sz="1500" dirty="0" err="1"/>
              <a:t>then</a:t>
            </a:r>
            <a:r>
              <a:rPr lang="fr-CH" altLang="fr-FR" sz="1500" dirty="0"/>
              <a:t> </a:t>
            </a:r>
            <a:r>
              <a:rPr lang="fr-CH" altLang="fr-FR" sz="1500" dirty="0" err="1"/>
              <a:t>switched</a:t>
            </a:r>
            <a:r>
              <a:rPr lang="fr-CH" altLang="fr-FR" sz="1500" dirty="0"/>
              <a:t> to smoking to </a:t>
            </a:r>
            <a:r>
              <a:rPr lang="fr-CH" altLang="fr-FR" sz="1500" dirty="0" err="1"/>
              <a:t>satisfy</a:t>
            </a:r>
            <a:r>
              <a:rPr lang="fr-CH" altLang="fr-FR" sz="1500" dirty="0"/>
              <a:t> </a:t>
            </a:r>
            <a:r>
              <a:rPr lang="fr-CH" altLang="fr-FR" sz="1500" dirty="0" err="1"/>
              <a:t>this</a:t>
            </a:r>
            <a:r>
              <a:rPr lang="fr-CH" altLang="fr-FR" sz="1500" dirty="0"/>
              <a:t> addiction</a:t>
            </a:r>
          </a:p>
          <a:p>
            <a:pPr>
              <a:lnSpc>
                <a:spcPct val="150000"/>
              </a:lnSpc>
            </a:pPr>
            <a:endParaRPr lang="fr-CH" altLang="fr-FR" sz="1500" dirty="0"/>
          </a:p>
          <a:p>
            <a:pPr marL="0" indent="0">
              <a:lnSpc>
                <a:spcPct val="150000"/>
              </a:lnSpc>
              <a:buNone/>
            </a:pPr>
            <a:r>
              <a:rPr lang="fr-CH" altLang="fr-FR" sz="1500" dirty="0" err="1"/>
              <a:t>Smokeless</a:t>
            </a:r>
            <a:r>
              <a:rPr lang="fr-CH" altLang="fr-FR" sz="1500" dirty="0"/>
              <a:t> </a:t>
            </a:r>
            <a:r>
              <a:rPr lang="fr-CH" altLang="fr-FR" sz="1500" dirty="0" err="1"/>
              <a:t>tobacco</a:t>
            </a:r>
            <a:r>
              <a:rPr lang="fr-CH" altLang="fr-FR" sz="1500" dirty="0"/>
              <a:t> </a:t>
            </a:r>
            <a:endParaRPr lang="fr-CH" altLang="fr-FR" sz="1500" dirty="0" smtClean="0"/>
          </a:p>
          <a:p>
            <a:pPr>
              <a:lnSpc>
                <a:spcPct val="150000"/>
              </a:lnSpc>
            </a:pPr>
            <a:r>
              <a:rPr lang="fr-CH" altLang="fr-FR" sz="1500" dirty="0" err="1" smtClean="0"/>
              <a:t>Delivers</a:t>
            </a:r>
            <a:r>
              <a:rPr lang="fr-CH" altLang="fr-FR" sz="1500" dirty="0" smtClean="0"/>
              <a:t> </a:t>
            </a:r>
            <a:r>
              <a:rPr lang="fr-CH" altLang="fr-FR" sz="1500" dirty="0"/>
              <a:t>large </a:t>
            </a:r>
            <a:r>
              <a:rPr lang="fr-CH" altLang="fr-FR" sz="1500" dirty="0" err="1"/>
              <a:t>amounts</a:t>
            </a:r>
            <a:r>
              <a:rPr lang="fr-CH" altLang="fr-FR" sz="1500" dirty="0"/>
              <a:t> of nicotine and </a:t>
            </a:r>
            <a:r>
              <a:rPr lang="fr-CH" altLang="fr-FR" sz="1500" dirty="0" err="1"/>
              <a:t>is</a:t>
            </a:r>
            <a:r>
              <a:rPr lang="fr-CH" altLang="fr-FR" sz="1500" dirty="0"/>
              <a:t> addictive</a:t>
            </a:r>
          </a:p>
          <a:p>
            <a:pPr>
              <a:lnSpc>
                <a:spcPct val="150000"/>
              </a:lnSpc>
            </a:pPr>
            <a:r>
              <a:rPr lang="fr-CH" altLang="fr-FR" sz="1500" dirty="0" err="1" smtClean="0">
                <a:hlinkClick r:id="rId2"/>
              </a:rPr>
              <a:t>Reviews</a:t>
            </a:r>
            <a:r>
              <a:rPr lang="fr-CH" altLang="fr-FR" sz="1500" dirty="0" smtClean="0"/>
              <a:t> </a:t>
            </a:r>
            <a:r>
              <a:rPr lang="fr-CH" altLang="fr-FR" sz="1500" dirty="0" err="1" smtClean="0"/>
              <a:t>say</a:t>
            </a:r>
            <a:r>
              <a:rPr lang="fr-CH" altLang="fr-FR" sz="1500" dirty="0" smtClean="0"/>
              <a:t> </a:t>
            </a:r>
            <a:r>
              <a:rPr lang="fr-CH" altLang="fr-FR" sz="1500" dirty="0" err="1" smtClean="0"/>
              <a:t>smokeless</a:t>
            </a:r>
            <a:r>
              <a:rPr lang="fr-CH" altLang="fr-FR" sz="1500" dirty="0" smtClean="0"/>
              <a:t> </a:t>
            </a:r>
            <a:r>
              <a:rPr lang="fr-CH" altLang="fr-FR" sz="1500" dirty="0" err="1"/>
              <a:t>does</a:t>
            </a:r>
            <a:r>
              <a:rPr lang="fr-CH" altLang="fr-FR" sz="1500" dirty="0"/>
              <a:t> not </a:t>
            </a:r>
            <a:r>
              <a:rPr lang="fr-CH" altLang="fr-FR" sz="1500" dirty="0" err="1"/>
              <a:t>appear</a:t>
            </a:r>
            <a:r>
              <a:rPr lang="fr-CH" altLang="fr-FR" sz="1500" dirty="0"/>
              <a:t> to </a:t>
            </a:r>
            <a:r>
              <a:rPr lang="fr-CH" altLang="fr-FR" sz="1500" dirty="0" err="1"/>
              <a:t>be</a:t>
            </a:r>
            <a:r>
              <a:rPr lang="fr-CH" altLang="fr-FR" sz="1500" dirty="0"/>
              <a:t> a </a:t>
            </a:r>
            <a:r>
              <a:rPr lang="fr-CH" altLang="fr-FR" sz="1500" dirty="0" err="1"/>
              <a:t>gateway</a:t>
            </a:r>
            <a:r>
              <a:rPr lang="fr-CH" altLang="fr-FR" sz="1500" dirty="0"/>
              <a:t> to smoking</a:t>
            </a:r>
          </a:p>
          <a:p>
            <a:pPr>
              <a:lnSpc>
                <a:spcPct val="150000"/>
              </a:lnSpc>
            </a:pPr>
            <a:r>
              <a:rPr lang="fr-CH" altLang="fr-FR" sz="1500" dirty="0" smtClean="0"/>
              <a:t>Smoking </a:t>
            </a:r>
            <a:r>
              <a:rPr lang="fr-CH" altLang="fr-FR" sz="1500" dirty="0" err="1"/>
              <a:t>prevalence</a:t>
            </a:r>
            <a:r>
              <a:rPr lang="fr-CH" altLang="fr-FR" sz="1500" dirty="0"/>
              <a:t> </a:t>
            </a:r>
            <a:r>
              <a:rPr lang="fr-CH" altLang="fr-FR" sz="1500" dirty="0" err="1" smtClean="0"/>
              <a:t>is</a:t>
            </a:r>
            <a:r>
              <a:rPr lang="fr-CH" altLang="fr-FR" sz="1500" dirty="0" smtClean="0"/>
              <a:t> </a:t>
            </a:r>
            <a:r>
              <a:rPr lang="fr-CH" altLang="fr-FR" sz="1500" dirty="0" err="1" smtClean="0"/>
              <a:t>low</a:t>
            </a:r>
            <a:r>
              <a:rPr lang="fr-CH" altLang="fr-FR" sz="1500" dirty="0" smtClean="0"/>
              <a:t> in </a:t>
            </a:r>
            <a:r>
              <a:rPr lang="fr-CH" altLang="fr-FR" sz="1500" dirty="0"/>
              <a:t>countries </a:t>
            </a:r>
            <a:r>
              <a:rPr lang="fr-CH" altLang="fr-FR" sz="1500" dirty="0" err="1"/>
              <a:t>where</a:t>
            </a:r>
            <a:r>
              <a:rPr lang="fr-CH" altLang="fr-FR" sz="1500" dirty="0"/>
              <a:t> </a:t>
            </a:r>
            <a:r>
              <a:rPr lang="fr-CH" altLang="fr-FR" sz="1500" dirty="0" err="1"/>
              <a:t>smokeless</a:t>
            </a:r>
            <a:r>
              <a:rPr lang="fr-CH" altLang="fr-FR" sz="1500" dirty="0"/>
              <a:t> </a:t>
            </a:r>
            <a:r>
              <a:rPr lang="fr-CH" altLang="fr-FR" sz="1500" dirty="0" err="1"/>
              <a:t>is</a:t>
            </a:r>
            <a:r>
              <a:rPr lang="fr-CH" altLang="fr-FR" sz="1500" dirty="0"/>
              <a:t> </a:t>
            </a:r>
            <a:r>
              <a:rPr lang="fr-CH" altLang="fr-FR" sz="1500" dirty="0" err="1" smtClean="0"/>
              <a:t>legal</a:t>
            </a:r>
            <a:r>
              <a:rPr lang="fr-CH" altLang="fr-FR" sz="1500" dirty="0" smtClean="0"/>
              <a:t> and </a:t>
            </a:r>
            <a:r>
              <a:rPr lang="fr-CH" altLang="fr-FR" sz="1500" dirty="0" err="1" smtClean="0"/>
              <a:t>popular</a:t>
            </a:r>
            <a:r>
              <a:rPr lang="fr-CH" altLang="fr-FR" sz="1500" dirty="0" smtClean="0"/>
              <a:t> (</a:t>
            </a:r>
            <a:r>
              <a:rPr lang="fr-CH" altLang="fr-FR" sz="1500" dirty="0" err="1" smtClean="0"/>
              <a:t>e.g</a:t>
            </a:r>
            <a:r>
              <a:rPr lang="fr-CH" altLang="fr-FR" sz="1500" dirty="0" smtClean="0"/>
              <a:t>. </a:t>
            </a:r>
            <a:r>
              <a:rPr lang="fr-CH" altLang="fr-FR" sz="1500" dirty="0" err="1" smtClean="0"/>
              <a:t>Sweden</a:t>
            </a:r>
            <a:r>
              <a:rPr lang="fr-CH" altLang="fr-FR" sz="1500" dirty="0" smtClean="0"/>
              <a:t>)</a:t>
            </a: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1148568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916832"/>
            <a:ext cx="7776864" cy="4708981"/>
          </a:xfrm>
          <a:prstGeom prst="rect">
            <a:avLst/>
          </a:prstGeom>
        </p:spPr>
        <p:txBody>
          <a:bodyPr wrap="square">
            <a:spAutoFit/>
          </a:bodyPr>
          <a:lstStyle/>
          <a:p>
            <a:pPr marL="214308" indent="-214308">
              <a:buFont typeface="Arial" panose="020B0604020202020204" pitchFamily="34" charset="0"/>
              <a:buChar char="•"/>
            </a:pPr>
            <a:r>
              <a:rPr lang="en-US" sz="1500" dirty="0" smtClean="0"/>
              <a:t>Spurious gateway effects can be artificially created in mathematical models in which a propensity to use substances is correlated with opportunities to use them</a:t>
            </a:r>
          </a:p>
          <a:p>
            <a:pPr marL="214308" indent="-214308">
              <a:buFont typeface="Arial" panose="020B0604020202020204" pitchFamily="34" charset="0"/>
              <a:buChar char="•"/>
            </a:pPr>
            <a:endParaRPr lang="en-US" sz="1500" dirty="0" smtClean="0"/>
          </a:p>
          <a:p>
            <a:pPr marL="214308" indent="-214308">
              <a:buFont typeface="Arial" panose="020B0604020202020204" pitchFamily="34" charset="0"/>
              <a:buChar char="•"/>
            </a:pPr>
            <a:r>
              <a:rPr lang="en-US" sz="1500" dirty="0" smtClean="0"/>
              <a:t>Simulation models demonstrate that the three core elements of the gateway theory (temporal sequence, increased risk and dose-response) can be artificially produced in a situation where any causal gateway effect is excluded by design </a:t>
            </a:r>
            <a:br>
              <a:rPr lang="en-US" sz="1500" dirty="0" smtClean="0"/>
            </a:br>
            <a:r>
              <a:rPr lang="en-US" sz="1500" dirty="0" smtClean="0"/>
              <a:t/>
            </a:r>
            <a:br>
              <a:rPr lang="en-US" sz="1500" dirty="0" smtClean="0"/>
            </a:br>
            <a:r>
              <a:rPr lang="en-US" sz="1500" dirty="0" smtClean="0"/>
              <a:t>                                                                               (</a:t>
            </a:r>
            <a:r>
              <a:rPr lang="en-US" sz="1500" dirty="0" err="1" smtClean="0"/>
              <a:t>Morral</a:t>
            </a:r>
            <a:r>
              <a:rPr lang="en-US" sz="1500" dirty="0" smtClean="0"/>
              <a:t> A. </a:t>
            </a:r>
            <a:r>
              <a:rPr lang="en-US" sz="1500" i="1" dirty="0" smtClean="0">
                <a:hlinkClick r:id="rId2"/>
              </a:rPr>
              <a:t>Addiction</a:t>
            </a:r>
            <a:r>
              <a:rPr lang="en-US" sz="1500" dirty="0" smtClean="0"/>
              <a:t> 2002: 97: 1493)</a:t>
            </a:r>
          </a:p>
          <a:p>
            <a:pPr marL="214308" indent="-214308">
              <a:buFont typeface="Arial" panose="020B0604020202020204" pitchFamily="34" charset="0"/>
              <a:buChar char="•"/>
            </a:pPr>
            <a:endParaRPr lang="en-US" sz="1500" dirty="0"/>
          </a:p>
          <a:p>
            <a:pPr marL="214308" indent="-214308">
              <a:buFont typeface="Arial" panose="020B0604020202020204" pitchFamily="34" charset="0"/>
              <a:buChar char="•"/>
            </a:pPr>
            <a:endParaRPr lang="en-US" sz="1500" dirty="0" smtClean="0"/>
          </a:p>
          <a:p>
            <a:pPr marL="214308" indent="-214308">
              <a:buFont typeface="Arial" panose="020B0604020202020204" pitchFamily="34" charset="0"/>
              <a:buChar char="•"/>
            </a:pPr>
            <a:r>
              <a:rPr lang="en-US" sz="1500" b="1" dirty="0" smtClean="0"/>
              <a:t>Common </a:t>
            </a:r>
            <a:r>
              <a:rPr lang="en-US" sz="1500" b="1" dirty="0"/>
              <a:t>liability </a:t>
            </a:r>
            <a:r>
              <a:rPr lang="en-US" sz="1500" dirty="0"/>
              <a:t>theory applies: people smoke or vape because they are liable to use nicotine, in any form</a:t>
            </a:r>
          </a:p>
          <a:p>
            <a:pPr marL="214308" indent="-214308">
              <a:buFont typeface="Arial" panose="020B0604020202020204" pitchFamily="34" charset="0"/>
              <a:buChar char="•"/>
            </a:pPr>
            <a:endParaRPr lang="en-US" sz="1500" dirty="0"/>
          </a:p>
          <a:p>
            <a:pPr marL="214308" indent="-214308">
              <a:buFont typeface="Arial" panose="020B0604020202020204" pitchFamily="34" charset="0"/>
              <a:buChar char="•"/>
            </a:pPr>
            <a:r>
              <a:rPr lang="en-US" sz="1500" dirty="0" smtClean="0"/>
              <a:t>It </a:t>
            </a:r>
            <a:r>
              <a:rPr lang="en-US" sz="1500" dirty="0"/>
              <a:t>is difficult to completely eliminate residual confounding </a:t>
            </a:r>
            <a:endParaRPr lang="en-US" sz="1500" dirty="0" smtClean="0"/>
          </a:p>
          <a:p>
            <a:pPr marL="214308" indent="-214308">
              <a:buFont typeface="Arial" panose="020B0604020202020204" pitchFamily="34" charset="0"/>
              <a:buChar char="•"/>
            </a:pPr>
            <a:endParaRPr lang="en-US" sz="1500" dirty="0"/>
          </a:p>
          <a:p>
            <a:pPr marL="214308" indent="-214308">
              <a:buFont typeface="Arial" panose="020B0604020202020204" pitchFamily="34" charset="0"/>
              <a:buChar char="•"/>
            </a:pPr>
            <a:r>
              <a:rPr lang="en-US" sz="1500" dirty="0" smtClean="0"/>
              <a:t>Gateway theory and common liability theory are not mutually exclusive </a:t>
            </a:r>
          </a:p>
          <a:p>
            <a:pPr marL="214308" indent="-214308">
              <a:buFont typeface="Arial" panose="020B0604020202020204" pitchFamily="34" charset="0"/>
              <a:buChar char="•"/>
            </a:pPr>
            <a:endParaRPr lang="en-US" sz="1500" dirty="0"/>
          </a:p>
          <a:p>
            <a:pPr marL="214308" indent="-214308">
              <a:buFont typeface="Arial" panose="020B0604020202020204" pitchFamily="34" charset="0"/>
              <a:buChar char="•"/>
            </a:pPr>
            <a:r>
              <a:rPr lang="en-US" sz="1500" dirty="0" smtClean="0"/>
              <a:t>Common </a:t>
            </a:r>
            <a:r>
              <a:rPr lang="en-US" sz="1500" dirty="0"/>
              <a:t>liability may explain the </a:t>
            </a:r>
            <a:r>
              <a:rPr lang="en-US" sz="1500" b="1" dirty="0"/>
              <a:t>initiation</a:t>
            </a:r>
            <a:r>
              <a:rPr lang="en-US" sz="1500" dirty="0"/>
              <a:t> of the sequence, while </a:t>
            </a:r>
            <a:r>
              <a:rPr lang="en-US" sz="1500" b="1" dirty="0"/>
              <a:t>progression</a:t>
            </a:r>
            <a:r>
              <a:rPr lang="en-US" sz="1500" dirty="0"/>
              <a:t> to regular use may depend on enabling + reinforcing factors (availability, inhalation practice) which may </a:t>
            </a:r>
            <a:r>
              <a:rPr lang="en-US" sz="1500" dirty="0" smtClean="0"/>
              <a:t>have a causal effect on subsequent smoking</a:t>
            </a:r>
            <a:endParaRPr lang="en-US" sz="1500" dirty="0"/>
          </a:p>
        </p:txBody>
      </p:sp>
      <p:sp>
        <p:nvSpPr>
          <p:cNvPr id="3" name="Titre 1"/>
          <p:cNvSpPr txBox="1">
            <a:spLocks/>
          </p:cNvSpPr>
          <p:nvPr/>
        </p:nvSpPr>
        <p:spPr>
          <a:xfrm>
            <a:off x="1201698" y="677156"/>
            <a:ext cx="5476540" cy="735620"/>
          </a:xfrm>
          <a:prstGeom prst="rect">
            <a:avLst/>
          </a:prstGeom>
        </p:spPr>
        <p:txBody>
          <a:bodyPr/>
          <a:lst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fr-CH" sz="2100" kern="0" dirty="0"/>
              <a:t>Alternative </a:t>
            </a:r>
            <a:r>
              <a:rPr lang="fr-CH" sz="2100" kern="0" dirty="0" err="1"/>
              <a:t>explanations</a:t>
            </a:r>
            <a:endParaRPr lang="fr-CH" sz="2100" kern="0" dirty="0"/>
          </a:p>
        </p:txBody>
      </p:sp>
    </p:spTree>
    <p:extLst>
      <p:ext uri="{BB962C8B-B14F-4D97-AF65-F5344CB8AC3E}">
        <p14:creationId xmlns:p14="http://schemas.microsoft.com/office/powerpoint/2010/main" val="2704927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1255703" y="605148"/>
            <a:ext cx="6340637" cy="735620"/>
          </a:xfrm>
          <a:prstGeom prst="rect">
            <a:avLst/>
          </a:prstGeom>
        </p:spPr>
        <p:txBody>
          <a:bodyPr/>
          <a:lst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fr-CH" sz="2100" kern="0" dirty="0"/>
              <a:t>UK Royal </a:t>
            </a:r>
            <a:r>
              <a:rPr lang="fr-CH" sz="2100" kern="0" dirty="0" err="1"/>
              <a:t>College</a:t>
            </a:r>
            <a:r>
              <a:rPr lang="fr-CH" sz="2100" kern="0" dirty="0"/>
              <a:t> of </a:t>
            </a:r>
            <a:r>
              <a:rPr lang="fr-CH" sz="2100" kern="0" dirty="0" err="1"/>
              <a:t>Physicians</a:t>
            </a:r>
            <a:r>
              <a:rPr lang="fr-CH" sz="2100" kern="0" dirty="0"/>
              <a:t> report, 2016</a:t>
            </a:r>
          </a:p>
        </p:txBody>
      </p:sp>
      <p:sp>
        <p:nvSpPr>
          <p:cNvPr id="4" name="ZoneTexte 3"/>
          <p:cNvSpPr txBox="1">
            <a:spLocks noChangeArrowheads="1"/>
          </p:cNvSpPr>
          <p:nvPr/>
        </p:nvSpPr>
        <p:spPr bwMode="auto">
          <a:xfrm>
            <a:off x="359534" y="2402812"/>
            <a:ext cx="8100899" cy="1944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fr-FR"/>
            </a:defPPr>
            <a:lvl1pPr algn="l"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a:lstStyle>
          <a:p>
            <a:pPr marL="214308" indent="-214308">
              <a:buFont typeface="Arial" panose="020B0604020202020204" pitchFamily="34" charset="0"/>
              <a:buChar char="•"/>
            </a:pPr>
            <a:r>
              <a:rPr lang="en-US" sz="1600" dirty="0"/>
              <a:t>U.K. Royal College of Physicians 2016</a:t>
            </a:r>
            <a:r>
              <a:rPr lang="en-US" sz="1600" dirty="0" smtClean="0"/>
              <a:t>:</a:t>
            </a:r>
          </a:p>
          <a:p>
            <a:pPr marL="214308" indent="-214308">
              <a:buFont typeface="Arial" panose="020B0604020202020204" pitchFamily="34" charset="0"/>
              <a:buChar char="•"/>
            </a:pPr>
            <a:endParaRPr lang="en-US" sz="1600" dirty="0" smtClean="0"/>
          </a:p>
          <a:p>
            <a:pPr marL="214308" indent="-214308">
              <a:buFont typeface="Arial" panose="020B0604020202020204" pitchFamily="34" charset="0"/>
              <a:buChar char="•"/>
            </a:pPr>
            <a:r>
              <a:rPr lang="en-US" sz="1600" dirty="0" smtClean="0"/>
              <a:t>“ </a:t>
            </a:r>
            <a:r>
              <a:rPr lang="en-US" sz="1600" dirty="0"/>
              <a:t>the available evidence to date indicates that e-cigarettes are being used almost exclusively as safer alternatives to smoked tobacco, by confirmed smokers who are trying to reduce harm to themselves or others from smoking, or to quit smoking completely</a:t>
            </a:r>
            <a:r>
              <a:rPr lang="en-US" sz="1600" dirty="0" smtClean="0"/>
              <a:t>.”</a:t>
            </a:r>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r>
              <a:rPr lang="en-US" sz="1600" dirty="0" smtClean="0"/>
              <a:t>“ </a:t>
            </a:r>
            <a:r>
              <a:rPr lang="fr-CH" sz="1600" dirty="0" err="1" smtClean="0"/>
              <a:t>it</a:t>
            </a:r>
            <a:r>
              <a:rPr lang="fr-CH" sz="1600" dirty="0" smtClean="0"/>
              <a:t> </a:t>
            </a:r>
            <a:r>
              <a:rPr lang="en-US" sz="1600" dirty="0" smtClean="0"/>
              <a:t>appears </a:t>
            </a:r>
            <a:r>
              <a:rPr lang="en-US" sz="1600" dirty="0"/>
              <a:t>that, to date, concerns over gateway progression into smoking </a:t>
            </a:r>
            <a:r>
              <a:rPr lang="en-US" sz="1600" dirty="0" smtClean="0"/>
              <a:t>are unfounded</a:t>
            </a:r>
            <a:r>
              <a:rPr lang="en-US" sz="1600" dirty="0"/>
              <a:t>. The association between e-cigarette and tobacco cigarette use </a:t>
            </a:r>
            <a:r>
              <a:rPr lang="en-US" sz="1600" dirty="0" smtClean="0"/>
              <a:t>is therefore </a:t>
            </a:r>
            <a:r>
              <a:rPr lang="en-US" sz="1600" dirty="0"/>
              <a:t>more likely to arise from common liability to use of these </a:t>
            </a:r>
            <a:r>
              <a:rPr lang="en-US" sz="1600" dirty="0" smtClean="0"/>
              <a:t>products ” (p. 128)</a:t>
            </a:r>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smtClean="0"/>
          </a:p>
          <a:p>
            <a:pPr marL="214308" indent="-214308">
              <a:buFont typeface="Arial" panose="020B0604020202020204" pitchFamily="34" charset="0"/>
              <a:buChar char="•"/>
            </a:pPr>
            <a:endParaRPr lang="en-US" sz="1600" dirty="0"/>
          </a:p>
          <a:p>
            <a:pPr algn="r"/>
            <a:r>
              <a:rPr lang="en-US" sz="1400" dirty="0" smtClean="0">
                <a:hlinkClick r:id="rId2"/>
              </a:rPr>
              <a:t>Reference</a:t>
            </a:r>
            <a:endParaRPr lang="en-US" sz="14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p:txBody>
      </p:sp>
    </p:spTree>
    <p:extLst>
      <p:ext uri="{BB962C8B-B14F-4D97-AF65-F5344CB8AC3E}">
        <p14:creationId xmlns:p14="http://schemas.microsoft.com/office/powerpoint/2010/main" val="1129161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1187624" y="605148"/>
            <a:ext cx="6124613" cy="735620"/>
          </a:xfrm>
          <a:prstGeom prst="rect">
            <a:avLst/>
          </a:prstGeom>
        </p:spPr>
        <p:txBody>
          <a:bodyPr/>
          <a:lst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fr-CH" sz="2100" kern="0" dirty="0"/>
              <a:t>Public </a:t>
            </a:r>
            <a:r>
              <a:rPr lang="fr-CH" sz="2100" kern="0" dirty="0" err="1"/>
              <a:t>Health</a:t>
            </a:r>
            <a:r>
              <a:rPr lang="fr-CH" sz="2100" kern="0" dirty="0"/>
              <a:t> </a:t>
            </a:r>
            <a:r>
              <a:rPr lang="fr-CH" sz="2100" kern="0" dirty="0" err="1"/>
              <a:t>England</a:t>
            </a:r>
            <a:r>
              <a:rPr lang="fr-CH" sz="2100" kern="0" dirty="0"/>
              <a:t> report, 2018 update</a:t>
            </a:r>
          </a:p>
        </p:txBody>
      </p:sp>
      <p:sp>
        <p:nvSpPr>
          <p:cNvPr id="4" name="ZoneTexte 3"/>
          <p:cNvSpPr txBox="1">
            <a:spLocks noChangeArrowheads="1"/>
          </p:cNvSpPr>
          <p:nvPr/>
        </p:nvSpPr>
        <p:spPr bwMode="auto">
          <a:xfrm>
            <a:off x="359534" y="2402812"/>
            <a:ext cx="8100899" cy="1944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fr-FR"/>
            </a:defPPr>
            <a:lvl1pPr algn="l"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a:lstStyle>
          <a:p>
            <a:pPr marL="214308" indent="-214308">
              <a:buFont typeface="Arial" panose="020B0604020202020204" pitchFamily="34" charset="0"/>
              <a:buChar char="•"/>
            </a:pPr>
            <a:r>
              <a:rPr lang="en-US" sz="1600" dirty="0"/>
              <a:t>Public Health England report, 2018 update: </a:t>
            </a:r>
            <a:br>
              <a:rPr lang="en-US" sz="1600" dirty="0"/>
            </a:br>
            <a:r>
              <a:rPr lang="en-US" sz="1600" dirty="0"/>
              <a:t>“ Despite some experimentation with EC among never smokers, EC are attracting very few people who have never smoked into regular EC use.”</a:t>
            </a:r>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r>
              <a:rPr lang="en-US" sz="1600" dirty="0"/>
              <a:t>“ Never smokers in the UK who try e-cigarettes are more likely to have tried smoking subsequently than those who have not tried e-cigarettes. A causal link has not been established and neither has progression to regular smoking. The ‘common liability’ hypothesis seems a plausible explanation for the relationship between e-cigarettes and smoking implementation.” </a:t>
            </a:r>
            <a:endParaRPr lang="en-US" sz="1600" dirty="0" smtClean="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smtClean="0"/>
          </a:p>
          <a:p>
            <a:pPr algn="r"/>
            <a:endParaRPr lang="en-US" sz="1600" dirty="0" smtClean="0"/>
          </a:p>
          <a:p>
            <a:pPr algn="r"/>
            <a:r>
              <a:rPr lang="en-US" sz="1400" dirty="0" smtClean="0">
                <a:hlinkClick r:id="rId2"/>
              </a:rPr>
              <a:t>Reference</a:t>
            </a:r>
            <a:endParaRPr lang="en-US" sz="14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p:txBody>
      </p:sp>
    </p:spTree>
    <p:extLst>
      <p:ext uri="{BB962C8B-B14F-4D97-AF65-F5344CB8AC3E}">
        <p14:creationId xmlns:p14="http://schemas.microsoft.com/office/powerpoint/2010/main" val="750023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1201698" y="692696"/>
            <a:ext cx="5476540" cy="735620"/>
          </a:xfrm>
          <a:prstGeom prst="rect">
            <a:avLst/>
          </a:prstGeom>
        </p:spPr>
        <p:txBody>
          <a:bodyPr/>
          <a:lst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fr-CH" sz="2100" kern="0" dirty="0"/>
              <a:t>USA: NASEM </a:t>
            </a:r>
            <a:r>
              <a:rPr lang="fr-CH" sz="2100" kern="0" dirty="0" smtClean="0"/>
              <a:t>report, 2018</a:t>
            </a:r>
            <a:endParaRPr lang="fr-CH" sz="2100" kern="0" dirty="0"/>
          </a:p>
        </p:txBody>
      </p:sp>
      <p:sp>
        <p:nvSpPr>
          <p:cNvPr id="4" name="ZoneTexte 3"/>
          <p:cNvSpPr txBox="1">
            <a:spLocks noChangeArrowheads="1"/>
          </p:cNvSpPr>
          <p:nvPr/>
        </p:nvSpPr>
        <p:spPr bwMode="auto">
          <a:xfrm>
            <a:off x="395536" y="1844749"/>
            <a:ext cx="8460432" cy="1944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fr-FR"/>
            </a:defPPr>
            <a:lvl1pPr algn="l"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a:lstStyle>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r>
              <a:rPr lang="en-US" sz="1600" dirty="0"/>
              <a:t>US National Academies of Science, Engineering and Medicine 2018</a:t>
            </a:r>
            <a:r>
              <a:rPr lang="en-US" sz="1600" dirty="0" smtClean="0"/>
              <a:t>:</a:t>
            </a:r>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r>
              <a:rPr lang="en-US" sz="1600" dirty="0" smtClean="0"/>
              <a:t>“ </a:t>
            </a:r>
            <a:r>
              <a:rPr lang="en-US" sz="1600" dirty="0"/>
              <a:t>There is </a:t>
            </a:r>
            <a:r>
              <a:rPr lang="en-US" sz="1600" b="1" dirty="0"/>
              <a:t>substantial</a:t>
            </a:r>
            <a:r>
              <a:rPr lang="en-US" sz="1600" dirty="0"/>
              <a:t> evidence that e-cigarette use by youth and young adults increases their risk of </a:t>
            </a:r>
            <a:r>
              <a:rPr lang="en-US" sz="1600" b="1" dirty="0"/>
              <a:t>ever</a:t>
            </a:r>
            <a:r>
              <a:rPr lang="en-US" sz="1600" dirty="0"/>
              <a:t> </a:t>
            </a:r>
            <a:r>
              <a:rPr lang="en-US" sz="1600" b="1" dirty="0"/>
              <a:t>using</a:t>
            </a:r>
            <a:r>
              <a:rPr lang="en-US" sz="1600" dirty="0"/>
              <a:t> conventional cigarettes.”</a:t>
            </a:r>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r>
              <a:rPr lang="en-US" sz="1600" b="1" dirty="0"/>
              <a:t>Moderate</a:t>
            </a:r>
            <a:r>
              <a:rPr lang="en-US" sz="1600" dirty="0"/>
              <a:t> evidence that e-cigarette use increases the </a:t>
            </a:r>
            <a:r>
              <a:rPr lang="en-US" sz="1600" b="1" dirty="0"/>
              <a:t>frequency</a:t>
            </a:r>
            <a:r>
              <a:rPr lang="en-US" sz="1600" dirty="0"/>
              <a:t> and </a:t>
            </a:r>
            <a:r>
              <a:rPr lang="en-US" sz="1600" b="1" dirty="0"/>
              <a:t>intensity</a:t>
            </a:r>
            <a:r>
              <a:rPr lang="en-US" sz="1600" dirty="0"/>
              <a:t> of subsequent combustible tobacco cigarette smoking [16-2]</a:t>
            </a:r>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r>
              <a:rPr lang="en-US" sz="1600" b="1" dirty="0"/>
              <a:t>Limited</a:t>
            </a:r>
            <a:r>
              <a:rPr lang="en-US" sz="1600" dirty="0"/>
              <a:t> evidence that e-cigarette use increases, in the near term, the </a:t>
            </a:r>
            <a:r>
              <a:rPr lang="en-US" sz="1600" b="1" dirty="0"/>
              <a:t>duration</a:t>
            </a:r>
            <a:r>
              <a:rPr lang="en-US" sz="1600" dirty="0"/>
              <a:t> of subsequent combustible tobacco cigarette smoking [16-3]</a:t>
            </a:r>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r>
              <a:rPr lang="en-US" sz="1600" dirty="0"/>
              <a:t>But </a:t>
            </a:r>
            <a:r>
              <a:rPr lang="en-US" sz="1600" dirty="0" smtClean="0"/>
              <a:t>…</a:t>
            </a:r>
            <a:br>
              <a:rPr lang="en-US" sz="1600" dirty="0" smtClean="0"/>
            </a:br>
            <a:r>
              <a:rPr lang="en-US" sz="1600" dirty="0" smtClean="0"/>
              <a:t>NASEM </a:t>
            </a:r>
            <a:r>
              <a:rPr lang="en-US" sz="1600" dirty="0"/>
              <a:t>report </a:t>
            </a:r>
            <a:r>
              <a:rPr lang="en-US" sz="1600" dirty="0" smtClean="0"/>
              <a:t>also says (though this was less frequently cited / commented on) :</a:t>
            </a:r>
            <a:r>
              <a:rPr lang="en-US" sz="1600" dirty="0"/>
              <a:t/>
            </a:r>
            <a:br>
              <a:rPr lang="en-US" sz="1600" dirty="0"/>
            </a:br>
            <a:r>
              <a:rPr lang="en-US" sz="1600" dirty="0"/>
              <a:t>“it is unclear whether this increase in ever use results in an increased adult </a:t>
            </a:r>
            <a:r>
              <a:rPr lang="en-US" sz="1600" b="1" dirty="0"/>
              <a:t>initiation</a:t>
            </a:r>
            <a:r>
              <a:rPr lang="en-US" sz="1600" dirty="0"/>
              <a:t> rate” </a:t>
            </a:r>
            <a:r>
              <a:rPr lang="en-US" sz="1600" dirty="0" smtClean="0"/>
              <a:t/>
            </a:r>
            <a:br>
              <a:rPr lang="en-US" sz="1600" dirty="0" smtClean="0"/>
            </a:br>
            <a:r>
              <a:rPr lang="en-US" sz="1600" dirty="0" smtClean="0"/>
              <a:t>(</a:t>
            </a:r>
            <a:r>
              <a:rPr lang="en-US" sz="1600" dirty="0"/>
              <a:t>p. 19.3, last </a:t>
            </a:r>
            <a:r>
              <a:rPr lang="en-US" sz="1600" dirty="0" err="1"/>
              <a:t>paragr</a:t>
            </a:r>
            <a:r>
              <a:rPr lang="en-US" sz="1600" dirty="0"/>
              <a:t>.) </a:t>
            </a:r>
            <a:endParaRPr lang="en-US" sz="1600" dirty="0" smtClean="0"/>
          </a:p>
          <a:p>
            <a:pPr marL="214308" indent="-214308">
              <a:buFont typeface="Arial" panose="020B0604020202020204" pitchFamily="34" charset="0"/>
              <a:buChar char="•"/>
            </a:pPr>
            <a:endParaRPr lang="en-US" sz="1400" dirty="0"/>
          </a:p>
          <a:p>
            <a:pPr algn="r"/>
            <a:r>
              <a:rPr lang="en-US" sz="1400" dirty="0" smtClean="0">
                <a:hlinkClick r:id="rId2"/>
              </a:rPr>
              <a:t>Reference</a:t>
            </a:r>
            <a:endParaRPr lang="en-US" sz="14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a:p>
            <a:pPr marL="214308" indent="-214308">
              <a:buFont typeface="Arial" panose="020B0604020202020204" pitchFamily="34" charset="0"/>
              <a:buChar char="•"/>
            </a:pPr>
            <a:endParaRPr lang="en-US" sz="1600" dirty="0"/>
          </a:p>
        </p:txBody>
      </p:sp>
    </p:spTree>
    <p:extLst>
      <p:ext uri="{BB962C8B-B14F-4D97-AF65-F5344CB8AC3E}">
        <p14:creationId xmlns:p14="http://schemas.microsoft.com/office/powerpoint/2010/main" val="2225197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141570" y="764704"/>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We need comprehensive causal models</a:t>
            </a:r>
          </a:p>
        </p:txBody>
      </p:sp>
      <p:sp>
        <p:nvSpPr>
          <p:cNvPr id="12293" name="Rectangle 3"/>
          <p:cNvSpPr txBox="1">
            <a:spLocks noChangeArrowheads="1"/>
          </p:cNvSpPr>
          <p:nvPr/>
        </p:nvSpPr>
        <p:spPr bwMode="auto">
          <a:xfrm>
            <a:off x="1043608" y="1844824"/>
            <a:ext cx="7020780"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fr-CH" altLang="fr-FR" sz="1500" dirty="0" smtClean="0"/>
              <a:t>The </a:t>
            </a:r>
            <a:r>
              <a:rPr lang="fr-CH" altLang="fr-FR" sz="1500" dirty="0" err="1" smtClean="0"/>
              <a:t>gateway</a:t>
            </a:r>
            <a:r>
              <a:rPr lang="fr-CH" altLang="fr-FR" sz="1500" dirty="0" smtClean="0"/>
              <a:t> </a:t>
            </a:r>
            <a:r>
              <a:rPr lang="fr-CH" altLang="fr-FR" sz="1500" dirty="0" err="1" smtClean="0"/>
              <a:t>theory</a:t>
            </a:r>
            <a:r>
              <a:rPr lang="fr-CH" altLang="fr-FR" sz="1500" dirty="0" smtClean="0"/>
              <a:t> </a:t>
            </a:r>
            <a:r>
              <a:rPr lang="fr-CH" altLang="fr-FR" sz="1500" dirty="0" err="1" smtClean="0"/>
              <a:t>is</a:t>
            </a:r>
            <a:r>
              <a:rPr lang="fr-CH" altLang="fr-FR" sz="1500" dirty="0" smtClean="0"/>
              <a:t> </a:t>
            </a:r>
            <a:r>
              <a:rPr lang="fr-CH" altLang="fr-FR" sz="1500" dirty="0" err="1" smtClean="0"/>
              <a:t>too</a:t>
            </a:r>
            <a:r>
              <a:rPr lang="fr-CH" altLang="fr-FR" sz="1500" dirty="0" smtClean="0"/>
              <a:t> </a:t>
            </a:r>
            <a:r>
              <a:rPr lang="fr-CH" altLang="fr-FR" sz="1500" dirty="0" err="1" smtClean="0"/>
              <a:t>narrowly</a:t>
            </a:r>
            <a:r>
              <a:rPr lang="fr-CH" altLang="fr-FR" sz="1500" dirty="0" smtClean="0"/>
              <a:t> </a:t>
            </a:r>
            <a:r>
              <a:rPr lang="fr-CH" altLang="fr-FR" sz="1500" dirty="0" err="1" smtClean="0"/>
              <a:t>focused</a:t>
            </a:r>
            <a:r>
              <a:rPr lang="fr-CH" altLang="fr-FR" sz="1500" dirty="0" smtClean="0"/>
              <a:t> on </a:t>
            </a:r>
            <a:r>
              <a:rPr lang="fr-CH" altLang="fr-FR" sz="1500" dirty="0" err="1" smtClean="0"/>
              <a:t>just</a:t>
            </a:r>
            <a:r>
              <a:rPr lang="fr-CH" altLang="fr-FR" sz="1500" dirty="0" smtClean="0"/>
              <a:t> one </a:t>
            </a:r>
            <a:r>
              <a:rPr lang="fr-CH" altLang="fr-FR" sz="1500" dirty="0" err="1" smtClean="0"/>
              <a:t>pathway</a:t>
            </a:r>
            <a:endParaRPr lang="fr-CH" altLang="fr-FR" sz="1500" dirty="0" smtClean="0"/>
          </a:p>
          <a:p>
            <a:pPr>
              <a:lnSpc>
                <a:spcPct val="150000"/>
              </a:lnSpc>
            </a:pPr>
            <a:endParaRPr lang="fr-CH" altLang="fr-FR" sz="1500" dirty="0" smtClean="0"/>
          </a:p>
          <a:p>
            <a:pPr>
              <a:lnSpc>
                <a:spcPct val="150000"/>
              </a:lnSpc>
            </a:pPr>
            <a:r>
              <a:rPr lang="fr-CH" altLang="fr-FR" sz="1500" dirty="0" err="1" smtClean="0"/>
              <a:t>We</a:t>
            </a:r>
            <a:r>
              <a:rPr lang="fr-CH" altLang="fr-FR" sz="1500" dirty="0" smtClean="0"/>
              <a:t> </a:t>
            </a:r>
            <a:r>
              <a:rPr lang="fr-CH" altLang="fr-FR" sz="1500" dirty="0" err="1"/>
              <a:t>need</a:t>
            </a:r>
            <a:r>
              <a:rPr lang="fr-CH" altLang="fr-FR" sz="1500" dirty="0"/>
              <a:t> </a:t>
            </a:r>
            <a:r>
              <a:rPr lang="fr-CH" altLang="fr-FR" sz="1500" dirty="0" err="1" smtClean="0"/>
              <a:t>comprehensive</a:t>
            </a:r>
            <a:r>
              <a:rPr lang="fr-CH" altLang="fr-FR" sz="1500" dirty="0" smtClean="0"/>
              <a:t> </a:t>
            </a:r>
            <a:r>
              <a:rPr lang="fr-CH" altLang="fr-FR" sz="1500" dirty="0"/>
              <a:t>causal </a:t>
            </a:r>
            <a:r>
              <a:rPr lang="fr-CH" altLang="fr-FR" sz="1500" dirty="0" err="1"/>
              <a:t>models</a:t>
            </a:r>
            <a:r>
              <a:rPr lang="fr-CH" altLang="fr-FR" sz="1500" dirty="0"/>
              <a:t> </a:t>
            </a:r>
            <a:r>
              <a:rPr lang="fr-CH" altLang="fr-FR" sz="1500" dirty="0" err="1"/>
              <a:t>that</a:t>
            </a:r>
            <a:r>
              <a:rPr lang="fr-CH" altLang="fr-FR" sz="1500" dirty="0"/>
              <a:t> </a:t>
            </a:r>
            <a:r>
              <a:rPr lang="fr-CH" altLang="fr-FR" sz="1500" dirty="0" err="1"/>
              <a:t>explain</a:t>
            </a:r>
            <a:r>
              <a:rPr lang="fr-CH" altLang="fr-FR" sz="1500" dirty="0"/>
              <a:t> </a:t>
            </a:r>
            <a:r>
              <a:rPr lang="fr-CH" altLang="fr-FR" sz="1500" dirty="0" err="1"/>
              <a:t>movement</a:t>
            </a:r>
            <a:r>
              <a:rPr lang="fr-CH" altLang="fr-FR" sz="1500" dirty="0"/>
              <a:t> in all directions, </a:t>
            </a:r>
            <a:r>
              <a:rPr lang="fr-CH" altLang="fr-FR" sz="1500" dirty="0" smtClean="0"/>
              <a:t>not </a:t>
            </a:r>
            <a:r>
              <a:rPr lang="fr-CH" altLang="fr-FR" sz="1500" dirty="0" err="1"/>
              <a:t>just</a:t>
            </a:r>
            <a:r>
              <a:rPr lang="fr-CH" altLang="fr-FR" sz="1500" dirty="0"/>
              <a:t> </a:t>
            </a:r>
            <a:r>
              <a:rPr lang="fr-CH" altLang="fr-FR" sz="1500" dirty="0" err="1"/>
              <a:t>from</a:t>
            </a:r>
            <a:r>
              <a:rPr lang="fr-CH" altLang="fr-FR" sz="1500" dirty="0"/>
              <a:t> </a:t>
            </a:r>
            <a:r>
              <a:rPr lang="fr-CH" altLang="fr-FR" sz="1500" dirty="0" err="1"/>
              <a:t>vaping</a:t>
            </a:r>
            <a:r>
              <a:rPr lang="fr-CH" altLang="fr-FR" sz="1500" dirty="0"/>
              <a:t> to </a:t>
            </a:r>
            <a:r>
              <a:rPr lang="fr-CH" altLang="fr-FR" sz="1500" dirty="0" smtClean="0"/>
              <a:t>smoking</a:t>
            </a:r>
          </a:p>
          <a:p>
            <a:pPr>
              <a:lnSpc>
                <a:spcPct val="150000"/>
              </a:lnSpc>
            </a:pPr>
            <a:endParaRPr lang="fr-CH" altLang="fr-FR" sz="1500" dirty="0" smtClean="0"/>
          </a:p>
          <a:p>
            <a:pPr>
              <a:lnSpc>
                <a:spcPct val="150000"/>
              </a:lnSpc>
            </a:pPr>
            <a:r>
              <a:rPr lang="fr-CH" altLang="fr-FR" sz="1500" dirty="0" err="1" smtClean="0"/>
              <a:t>We</a:t>
            </a:r>
            <a:r>
              <a:rPr lang="fr-CH" altLang="fr-FR" sz="1500" dirty="0" smtClean="0"/>
              <a:t> </a:t>
            </a:r>
            <a:r>
              <a:rPr lang="fr-CH" altLang="fr-FR" sz="1500" dirty="0" err="1" smtClean="0"/>
              <a:t>need</a:t>
            </a:r>
            <a:r>
              <a:rPr lang="fr-CH" altLang="fr-FR" sz="1500" dirty="0" smtClean="0"/>
              <a:t> </a:t>
            </a:r>
            <a:r>
              <a:rPr lang="fr-CH" altLang="fr-FR" sz="1500" dirty="0" err="1" smtClean="0"/>
              <a:t>complex</a:t>
            </a:r>
            <a:r>
              <a:rPr lang="fr-CH" altLang="fr-FR" sz="1500" dirty="0"/>
              <a:t>, </a:t>
            </a:r>
            <a:r>
              <a:rPr lang="fr-CH" altLang="fr-FR" sz="1500" dirty="0" err="1"/>
              <a:t>multidirectional</a:t>
            </a:r>
            <a:r>
              <a:rPr lang="fr-CH" altLang="fr-FR" sz="1500" dirty="0"/>
              <a:t> causal </a:t>
            </a:r>
            <a:r>
              <a:rPr lang="fr-CH" altLang="fr-FR" sz="1500" dirty="0" err="1"/>
              <a:t>models</a:t>
            </a:r>
            <a:r>
              <a:rPr lang="fr-CH" altLang="fr-FR" sz="1500" dirty="0"/>
              <a:t> </a:t>
            </a:r>
            <a:r>
              <a:rPr lang="fr-CH" altLang="fr-FR" sz="1500" dirty="0" err="1"/>
              <a:t>that</a:t>
            </a:r>
            <a:r>
              <a:rPr lang="fr-CH" altLang="fr-FR" sz="1500" dirty="0"/>
              <a:t> </a:t>
            </a:r>
            <a:r>
              <a:rPr lang="fr-CH" altLang="fr-FR" sz="1500" dirty="0" err="1"/>
              <a:t>allow</a:t>
            </a:r>
            <a:r>
              <a:rPr lang="fr-CH" altLang="fr-FR" sz="1500" dirty="0"/>
              <a:t> for a non-</a:t>
            </a:r>
            <a:r>
              <a:rPr lang="fr-CH" altLang="fr-FR" sz="1500" dirty="0" err="1"/>
              <a:t>linear</a:t>
            </a:r>
            <a:r>
              <a:rPr lang="fr-CH" altLang="fr-FR" sz="1500" dirty="0"/>
              <a:t> </a:t>
            </a:r>
            <a:r>
              <a:rPr lang="fr-CH" altLang="fr-FR" sz="1500" dirty="0" err="1" smtClean="0"/>
              <a:t>sequence</a:t>
            </a:r>
            <a:r>
              <a:rPr lang="fr-CH" altLang="fr-FR" sz="1500" dirty="0" smtClean="0"/>
              <a:t> </a:t>
            </a:r>
            <a:r>
              <a:rPr lang="fr-CH" altLang="fr-FR" sz="1500" dirty="0"/>
              <a:t>of </a:t>
            </a:r>
            <a:r>
              <a:rPr lang="fr-CH" altLang="fr-FR" sz="1500" dirty="0" err="1"/>
              <a:t>behavior</a:t>
            </a:r>
            <a:r>
              <a:rPr lang="fr-CH" altLang="fr-FR" sz="1500" dirty="0"/>
              <a:t> over </a:t>
            </a:r>
            <a:r>
              <a:rPr lang="fr-CH" altLang="fr-FR" sz="1500" dirty="0" smtClean="0"/>
              <a:t>time</a:t>
            </a:r>
          </a:p>
          <a:p>
            <a:pPr>
              <a:lnSpc>
                <a:spcPct val="150000"/>
              </a:lnSpc>
            </a:pPr>
            <a:endParaRPr lang="fr-CH" altLang="fr-FR" sz="1500" dirty="0"/>
          </a:p>
          <a:p>
            <a:pPr>
              <a:lnSpc>
                <a:spcPct val="150000"/>
              </a:lnSpc>
            </a:pPr>
            <a:r>
              <a:rPr lang="fr-CH" altLang="fr-FR" sz="1500" dirty="0" err="1" smtClean="0"/>
              <a:t>Calling</a:t>
            </a:r>
            <a:r>
              <a:rPr lang="fr-CH" altLang="fr-FR" sz="1500" dirty="0" smtClean="0"/>
              <a:t> </a:t>
            </a:r>
            <a:r>
              <a:rPr lang="fr-CH" altLang="fr-FR" sz="1500" dirty="0" err="1" smtClean="0"/>
              <a:t>any</a:t>
            </a:r>
            <a:r>
              <a:rPr lang="fr-CH" altLang="fr-FR" sz="1500" dirty="0" smtClean="0"/>
              <a:t> causal model a </a:t>
            </a:r>
            <a:r>
              <a:rPr lang="fr-CH" altLang="fr-FR" sz="1500" dirty="0" err="1" smtClean="0"/>
              <a:t>gateway</a:t>
            </a:r>
            <a:r>
              <a:rPr lang="fr-CH" altLang="fr-FR" sz="1500" dirty="0" smtClean="0"/>
              <a:t> model </a:t>
            </a:r>
            <a:r>
              <a:rPr lang="fr-CH" altLang="fr-FR" sz="1500" dirty="0" err="1" smtClean="0"/>
              <a:t>reflects</a:t>
            </a:r>
            <a:r>
              <a:rPr lang="fr-CH" altLang="fr-FR" sz="1500" dirty="0" smtClean="0"/>
              <a:t> a </a:t>
            </a:r>
            <a:r>
              <a:rPr lang="fr-CH" altLang="fr-FR" sz="1500" dirty="0" err="1" smtClean="0"/>
              <a:t>selective</a:t>
            </a:r>
            <a:r>
              <a:rPr lang="fr-CH" altLang="fr-FR" sz="1500" dirty="0" smtClean="0"/>
              <a:t>, partial, </a:t>
            </a:r>
            <a:r>
              <a:rPr lang="fr-CH" altLang="fr-FR" sz="1500" b="1" dirty="0" err="1" smtClean="0"/>
              <a:t>polemical</a:t>
            </a:r>
            <a:r>
              <a:rPr lang="fr-CH" altLang="fr-FR" sz="1500" dirty="0" smtClean="0"/>
              <a:t> </a:t>
            </a:r>
            <a:r>
              <a:rPr lang="fr-CH" altLang="fr-FR" sz="1500" dirty="0" err="1" smtClean="0"/>
              <a:t>view</a:t>
            </a:r>
            <a:r>
              <a:rPr lang="fr-CH" altLang="fr-FR" sz="1500" dirty="0" smtClean="0"/>
              <a:t> of </a:t>
            </a:r>
            <a:r>
              <a:rPr lang="fr-CH" altLang="fr-FR" sz="1500" dirty="0" err="1" smtClean="0"/>
              <a:t>this</a:t>
            </a:r>
            <a:r>
              <a:rPr lang="fr-CH" altLang="fr-FR" sz="1500" dirty="0" smtClean="0"/>
              <a:t> </a:t>
            </a:r>
            <a:r>
              <a:rPr lang="fr-CH" altLang="fr-FR" sz="1500" dirty="0" err="1" smtClean="0"/>
              <a:t>complex</a:t>
            </a:r>
            <a:r>
              <a:rPr lang="fr-CH" altLang="fr-FR" sz="1500" dirty="0" smtClean="0"/>
              <a:t> question</a:t>
            </a:r>
          </a:p>
          <a:p>
            <a:pPr>
              <a:lnSpc>
                <a:spcPct val="150000"/>
              </a:lnSpc>
            </a:pPr>
            <a:endParaRPr lang="fr-CH" altLang="fr-FR" sz="1500" dirty="0"/>
          </a:p>
          <a:p>
            <a:pPr marL="0" indent="0" algn="r">
              <a:lnSpc>
                <a:spcPct val="150000"/>
              </a:lnSpc>
              <a:buNone/>
            </a:pPr>
            <a:r>
              <a:rPr lang="fr-CH" altLang="fr-FR" sz="1400" dirty="0" smtClean="0">
                <a:hlinkClick r:id="rId2"/>
              </a:rPr>
              <a:t>Reference</a:t>
            </a:r>
            <a:endParaRPr lang="fr-CH" altLang="fr-FR" sz="1400" dirty="0"/>
          </a:p>
          <a:p>
            <a:pPr marL="0" indent="0" algn="r">
              <a:lnSpc>
                <a:spcPct val="150000"/>
              </a:lnSpc>
              <a:buNone/>
            </a:pPr>
            <a:endParaRPr lang="fr-CH" altLang="fr-FR" sz="1500" dirty="0" smtClean="0"/>
          </a:p>
          <a:p>
            <a:pPr>
              <a:lnSpc>
                <a:spcPct val="150000"/>
              </a:lnSpc>
            </a:pPr>
            <a:endParaRPr lang="fr-CH" altLang="fr-FR" sz="1500" dirty="0"/>
          </a:p>
          <a:p>
            <a:pPr>
              <a:lnSpc>
                <a:spcPct val="150000"/>
              </a:lnSpc>
            </a:pPr>
            <a:endParaRPr lang="fr-CH" altLang="fr-FR" sz="1500" dirty="0"/>
          </a:p>
          <a:p>
            <a:pPr>
              <a:lnSpc>
                <a:spcPct val="150000"/>
              </a:lnSpc>
            </a:pPr>
            <a:endParaRPr lang="de-CH" altLang="fr-FR" sz="1500" dirty="0"/>
          </a:p>
          <a:p>
            <a:pPr marL="0" indent="0">
              <a:lnSpc>
                <a:spcPct val="150000"/>
              </a:lnSpc>
              <a:buNone/>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2719165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2225"/>
            <a:ext cx="6858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0" name="ZoneTexte 2"/>
          <p:cNvSpPr txBox="1">
            <a:spLocks noChangeArrowheads="1"/>
          </p:cNvSpPr>
          <p:nvPr/>
        </p:nvSpPr>
        <p:spPr bwMode="auto">
          <a:xfrm>
            <a:off x="2268538" y="4724400"/>
            <a:ext cx="5567614"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fr-FR" altLang="fr-FR" dirty="0" smtClean="0"/>
              <a:t>  None             NRT           </a:t>
            </a:r>
            <a:r>
              <a:rPr lang="fr-FR" altLang="fr-FR" dirty="0"/>
              <a:t>Combustion</a:t>
            </a:r>
          </a:p>
          <a:p>
            <a:r>
              <a:rPr lang="fr-FR" altLang="fr-FR" dirty="0"/>
              <a:t>               </a:t>
            </a:r>
            <a:r>
              <a:rPr lang="fr-FR" altLang="fr-FR" dirty="0" smtClean="0"/>
              <a:t>    </a:t>
            </a:r>
            <a:r>
              <a:rPr lang="fr-FR" altLang="fr-FR" dirty="0" err="1" smtClean="0"/>
              <a:t>Vaporisers</a:t>
            </a:r>
            <a:r>
              <a:rPr lang="fr-FR" altLang="fr-FR" dirty="0" smtClean="0"/>
              <a:t> </a:t>
            </a:r>
            <a:endParaRPr lang="fr-FR" altLang="fr-FR" dirty="0"/>
          </a:p>
          <a:p>
            <a:r>
              <a:rPr lang="fr-FR" altLang="fr-FR" dirty="0"/>
              <a:t>               </a:t>
            </a:r>
            <a:r>
              <a:rPr lang="fr-FR" altLang="fr-FR" dirty="0" smtClean="0"/>
              <a:t>  Oral </a:t>
            </a:r>
            <a:r>
              <a:rPr lang="fr-FR" altLang="fr-FR" dirty="0" err="1" smtClean="0"/>
              <a:t>tobacco</a:t>
            </a:r>
            <a:endParaRPr lang="fr-FR" altLang="fr-FR" dirty="0"/>
          </a:p>
        </p:txBody>
      </p:sp>
      <p:sp>
        <p:nvSpPr>
          <p:cNvPr id="32771" name="Title 1"/>
          <p:cNvSpPr txBox="1">
            <a:spLocks/>
          </p:cNvSpPr>
          <p:nvPr/>
        </p:nvSpPr>
        <p:spPr bwMode="auto">
          <a:xfrm>
            <a:off x="827584" y="333375"/>
            <a:ext cx="8229600" cy="49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1"/>
              </a:buClr>
              <a:buSzPct val="70000"/>
              <a:buFont typeface="Wingdings" panose="05000000000000000000" pitchFamily="2" charset="2"/>
              <a:buNone/>
            </a:pPr>
            <a:r>
              <a:rPr lang="fr-CH" altLang="fr-FR" sz="2800" dirty="0" smtClean="0"/>
              <a:t>Nicotine and </a:t>
            </a:r>
            <a:r>
              <a:rPr lang="fr-CH" altLang="fr-FR" sz="2800" dirty="0" err="1" smtClean="0"/>
              <a:t>tobacco</a:t>
            </a:r>
            <a:r>
              <a:rPr lang="fr-CH" altLang="fr-FR" sz="2800" dirty="0" smtClean="0"/>
              <a:t> </a:t>
            </a:r>
            <a:r>
              <a:rPr lang="fr-CH" altLang="fr-FR" sz="2800" dirty="0" err="1" smtClean="0"/>
              <a:t>products</a:t>
            </a:r>
            <a:r>
              <a:rPr lang="fr-CH" altLang="fr-FR" sz="2800" dirty="0" smtClean="0"/>
              <a:t>: </a:t>
            </a:r>
            <a:br>
              <a:rPr lang="fr-CH" altLang="fr-FR" sz="2800" dirty="0" smtClean="0"/>
            </a:br>
            <a:r>
              <a:rPr lang="fr-CH" altLang="fr-FR" sz="2800" dirty="0" smtClean="0"/>
              <a:t>a </a:t>
            </a:r>
            <a:r>
              <a:rPr lang="fr-CH" altLang="fr-FR" sz="2800" dirty="0" err="1" smtClean="0"/>
              <a:t>harm</a:t>
            </a:r>
            <a:r>
              <a:rPr lang="fr-CH" altLang="fr-FR" sz="2800" dirty="0" smtClean="0"/>
              <a:t> </a:t>
            </a:r>
            <a:r>
              <a:rPr lang="fr-CH" altLang="fr-FR" sz="2800" dirty="0" err="1" smtClean="0"/>
              <a:t>reduction</a:t>
            </a:r>
            <a:r>
              <a:rPr lang="fr-CH" altLang="fr-FR" sz="2800" dirty="0" smtClean="0"/>
              <a:t> </a:t>
            </a:r>
            <a:r>
              <a:rPr lang="fr-CH" altLang="fr-FR" sz="2800" dirty="0" err="1" smtClean="0"/>
              <a:t>approach</a:t>
            </a:r>
            <a:endParaRPr lang="fr-CH" altLang="fr-FR" sz="2800" dirty="0"/>
          </a:p>
        </p:txBody>
      </p:sp>
      <p:sp>
        <p:nvSpPr>
          <p:cNvPr id="5" name="Rectangle 4"/>
          <p:cNvSpPr/>
          <p:nvPr/>
        </p:nvSpPr>
        <p:spPr>
          <a:xfrm>
            <a:off x="539750" y="2276475"/>
            <a:ext cx="1655763" cy="2305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fr-CH"/>
          </a:p>
        </p:txBody>
      </p:sp>
    </p:spTree>
    <p:extLst>
      <p:ext uri="{BB962C8B-B14F-4D97-AF65-F5344CB8AC3E}">
        <p14:creationId xmlns:p14="http://schemas.microsoft.com/office/powerpoint/2010/main" val="469352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725" y="3576638"/>
            <a:ext cx="1568450" cy="156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4"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3546475"/>
            <a:ext cx="1512888" cy="1512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5" name="Imag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33600"/>
            <a:ext cx="1379537" cy="1379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6" name="Imag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5000625"/>
            <a:ext cx="1379537" cy="138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7" name="ZoneTexte 12"/>
          <p:cNvSpPr txBox="1">
            <a:spLocks noChangeArrowheads="1"/>
          </p:cNvSpPr>
          <p:nvPr/>
        </p:nvSpPr>
        <p:spPr bwMode="auto">
          <a:xfrm>
            <a:off x="6516688" y="5003800"/>
            <a:ext cx="14160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fr-FR" altLang="fr-FR" sz="1800"/>
              <a:t>Combustion</a:t>
            </a:r>
          </a:p>
        </p:txBody>
      </p:sp>
      <p:sp>
        <p:nvSpPr>
          <p:cNvPr id="33798" name="ZoneTexte 13"/>
          <p:cNvSpPr txBox="1">
            <a:spLocks noChangeArrowheads="1"/>
          </p:cNvSpPr>
          <p:nvPr/>
        </p:nvSpPr>
        <p:spPr bwMode="auto">
          <a:xfrm>
            <a:off x="2484438" y="6423025"/>
            <a:ext cx="326243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fr-FR" altLang="fr-FR" sz="1800" dirty="0" smtClean="0"/>
              <a:t>Oral </a:t>
            </a:r>
            <a:r>
              <a:rPr lang="fr-FR" altLang="fr-FR" sz="1800" dirty="0" err="1" smtClean="0"/>
              <a:t>tobacco</a:t>
            </a:r>
            <a:r>
              <a:rPr lang="fr-FR" altLang="fr-FR" sz="1800" dirty="0" smtClean="0"/>
              <a:t> </a:t>
            </a:r>
            <a:r>
              <a:rPr lang="fr-FR" altLang="fr-FR" sz="1800" dirty="0"/>
              <a:t>/ </a:t>
            </a:r>
            <a:r>
              <a:rPr lang="fr-FR" altLang="fr-FR" sz="1800" dirty="0" err="1" smtClean="0"/>
              <a:t>heated</a:t>
            </a:r>
            <a:r>
              <a:rPr lang="fr-FR" altLang="fr-FR" sz="1800" dirty="0" smtClean="0"/>
              <a:t> </a:t>
            </a:r>
            <a:r>
              <a:rPr lang="fr-FR" altLang="fr-FR" sz="1800" dirty="0" err="1" smtClean="0"/>
              <a:t>tobacco</a:t>
            </a:r>
            <a:endParaRPr lang="fr-FR" altLang="fr-FR" sz="1800" dirty="0"/>
          </a:p>
        </p:txBody>
      </p:sp>
      <p:sp>
        <p:nvSpPr>
          <p:cNvPr id="33799" name="ZoneTexte 14"/>
          <p:cNvSpPr txBox="1">
            <a:spLocks noChangeArrowheads="1"/>
          </p:cNvSpPr>
          <p:nvPr/>
        </p:nvSpPr>
        <p:spPr bwMode="auto">
          <a:xfrm>
            <a:off x="3386228" y="3457575"/>
            <a:ext cx="125778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fr-FR" altLang="fr-FR" sz="1800" dirty="0" smtClean="0"/>
              <a:t>NRT, </a:t>
            </a:r>
            <a:r>
              <a:rPr lang="fr-FR" altLang="fr-FR" sz="1800" dirty="0"/>
              <a:t>e-</a:t>
            </a:r>
            <a:r>
              <a:rPr lang="fr-FR" altLang="fr-FR" sz="1800" dirty="0" err="1"/>
              <a:t>cig</a:t>
            </a:r>
            <a:endParaRPr lang="fr-FR" altLang="fr-FR" sz="1800" dirty="0"/>
          </a:p>
        </p:txBody>
      </p:sp>
      <p:sp>
        <p:nvSpPr>
          <p:cNvPr id="33800" name="ZoneTexte 15"/>
          <p:cNvSpPr txBox="1">
            <a:spLocks noChangeArrowheads="1"/>
          </p:cNvSpPr>
          <p:nvPr/>
        </p:nvSpPr>
        <p:spPr bwMode="auto">
          <a:xfrm>
            <a:off x="468313" y="5084763"/>
            <a:ext cx="141577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fr-FR" altLang="fr-FR" sz="1800" dirty="0" smtClean="0"/>
              <a:t>None</a:t>
            </a:r>
            <a:endParaRPr lang="fr-FR" altLang="fr-FR" sz="1800" dirty="0"/>
          </a:p>
          <a:p>
            <a:r>
              <a:rPr lang="fr-FR" altLang="fr-FR" sz="1800" dirty="0" smtClean="0"/>
              <a:t>(</a:t>
            </a:r>
            <a:r>
              <a:rPr lang="fr-FR" altLang="fr-FR" sz="1800" dirty="0" err="1" smtClean="0"/>
              <a:t>never</a:t>
            </a:r>
            <a:r>
              <a:rPr lang="fr-FR" altLang="fr-FR" sz="1800" dirty="0" smtClean="0"/>
              <a:t> user </a:t>
            </a:r>
            <a:br>
              <a:rPr lang="fr-FR" altLang="fr-FR" sz="1800" dirty="0" smtClean="0"/>
            </a:br>
            <a:r>
              <a:rPr lang="fr-FR" altLang="fr-FR" sz="1800" dirty="0" smtClean="0"/>
              <a:t> or </a:t>
            </a:r>
            <a:r>
              <a:rPr lang="fr-FR" altLang="fr-FR" sz="1800" dirty="0" err="1" smtClean="0"/>
              <a:t>ex-user</a:t>
            </a:r>
            <a:r>
              <a:rPr lang="fr-FR" altLang="fr-FR" sz="1800" dirty="0" smtClean="0"/>
              <a:t>)</a:t>
            </a:r>
            <a:endParaRPr lang="fr-FR" altLang="fr-FR" sz="1800" dirty="0"/>
          </a:p>
        </p:txBody>
      </p:sp>
      <p:cxnSp>
        <p:nvCxnSpPr>
          <p:cNvPr id="7" name="Connecteur droit avec flèche 6"/>
          <p:cNvCxnSpPr/>
          <p:nvPr/>
        </p:nvCxnSpPr>
        <p:spPr>
          <a:xfrm>
            <a:off x="5292725" y="3055938"/>
            <a:ext cx="993775" cy="2968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1912938" y="5216525"/>
            <a:ext cx="993775" cy="2968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5253038" y="4946650"/>
            <a:ext cx="1020762" cy="57467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1979613" y="3086100"/>
            <a:ext cx="1020762" cy="57467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2051050" y="4330700"/>
            <a:ext cx="4033838" cy="333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H="1" flipV="1">
            <a:off x="3984625" y="4041775"/>
            <a:ext cx="11113" cy="7429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807" name="Title 1"/>
          <p:cNvSpPr txBox="1">
            <a:spLocks/>
          </p:cNvSpPr>
          <p:nvPr/>
        </p:nvSpPr>
        <p:spPr bwMode="auto">
          <a:xfrm>
            <a:off x="1258888" y="404664"/>
            <a:ext cx="8229600" cy="49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1"/>
              </a:buClr>
              <a:buSzPct val="70000"/>
              <a:buFont typeface="Wingdings" panose="05000000000000000000" pitchFamily="2" charset="2"/>
              <a:buNone/>
            </a:pPr>
            <a:r>
              <a:rPr lang="fr-CH" altLang="fr-FR" sz="2800" dirty="0" err="1" smtClean="0"/>
              <a:t>Consider</a:t>
            </a:r>
            <a:r>
              <a:rPr lang="fr-CH" altLang="fr-FR" sz="2800" dirty="0" smtClean="0"/>
              <a:t> the impact of </a:t>
            </a:r>
            <a:r>
              <a:rPr lang="fr-CH" altLang="fr-FR" sz="2800" dirty="0" err="1" smtClean="0"/>
              <a:t>policy</a:t>
            </a:r>
            <a:r>
              <a:rPr lang="fr-CH" altLang="fr-FR" sz="2800" dirty="0" smtClean="0"/>
              <a:t> </a:t>
            </a:r>
            <a:r>
              <a:rPr lang="fr-CH" altLang="fr-FR" sz="2800" dirty="0" err="1" smtClean="0"/>
              <a:t>measures</a:t>
            </a:r>
            <a:r>
              <a:rPr lang="fr-CH" altLang="fr-FR" sz="2800" dirty="0" smtClean="0"/>
              <a:t> </a:t>
            </a:r>
            <a:br>
              <a:rPr lang="fr-CH" altLang="fr-FR" sz="2800" dirty="0" smtClean="0"/>
            </a:br>
            <a:r>
              <a:rPr lang="fr-CH" altLang="fr-FR" sz="2800" dirty="0" smtClean="0"/>
              <a:t>on </a:t>
            </a:r>
            <a:r>
              <a:rPr lang="fr-CH" altLang="fr-FR" sz="2800" b="1" dirty="0" smtClean="0"/>
              <a:t>all</a:t>
            </a:r>
            <a:r>
              <a:rPr lang="fr-CH" altLang="fr-FR" sz="2800" dirty="0" smtClean="0"/>
              <a:t> </a:t>
            </a:r>
            <a:r>
              <a:rPr lang="fr-CH" altLang="fr-FR" sz="2800" dirty="0" err="1" smtClean="0"/>
              <a:t>flows</a:t>
            </a:r>
            <a:r>
              <a:rPr lang="fr-CH" altLang="fr-FR" sz="2800" dirty="0" smtClean="0"/>
              <a:t> and stocks</a:t>
            </a:r>
            <a:endParaRPr lang="fr-CH" altLang="fr-FR" sz="2800" dirty="0"/>
          </a:p>
          <a:p>
            <a:pPr>
              <a:spcBef>
                <a:spcPct val="20000"/>
              </a:spcBef>
              <a:buClr>
                <a:schemeClr val="accent1"/>
              </a:buClr>
              <a:buSzPct val="70000"/>
              <a:buFont typeface="Wingdings" panose="05000000000000000000" pitchFamily="2" charset="2"/>
              <a:buNone/>
            </a:pPr>
            <a:endParaRPr lang="fr-CH" altLang="fr-FR" sz="2800" dirty="0"/>
          </a:p>
        </p:txBody>
      </p:sp>
      <p:sp>
        <p:nvSpPr>
          <p:cNvPr id="27" name="Flèche vers la gauche 8"/>
          <p:cNvSpPr>
            <a:spLocks noChangeArrowheads="1"/>
          </p:cNvSpPr>
          <p:nvPr/>
        </p:nvSpPr>
        <p:spPr bwMode="auto">
          <a:xfrm>
            <a:off x="1763713" y="1630363"/>
            <a:ext cx="1485900" cy="369887"/>
          </a:xfrm>
          <a:prstGeom prst="leftArrow">
            <a:avLst>
              <a:gd name="adj1" fmla="val 50000"/>
              <a:gd name="adj2" fmla="val 49991"/>
            </a:avLst>
          </a:prstGeom>
          <a:solidFill>
            <a:srgbClr val="00B050"/>
          </a:solidFill>
          <a:ln w="9525">
            <a:solidFill>
              <a:srgbClr val="00B050"/>
            </a:solidFill>
            <a:miter lim="800000"/>
            <a:headEnd/>
            <a:tailEnd/>
          </a:ln>
          <a:effectLst>
            <a:outerShdw blurRad="40000" dist="23000" dir="5400000" rotWithShape="0">
              <a:srgbClr val="808080">
                <a:alpha val="34999"/>
              </a:srgbClr>
            </a:outerShdw>
          </a:effectLst>
        </p:spPr>
        <p:txBody>
          <a:bodyPr anchor="ctr"/>
          <a:lstStyle>
            <a:defPPr>
              <a:defRPr lang="fr-FR"/>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fr-FR"/>
          </a:p>
        </p:txBody>
      </p:sp>
      <p:sp>
        <p:nvSpPr>
          <p:cNvPr id="28" name="Flèche vers la gauche 8"/>
          <p:cNvSpPr>
            <a:spLocks noChangeArrowheads="1"/>
          </p:cNvSpPr>
          <p:nvPr/>
        </p:nvSpPr>
        <p:spPr bwMode="auto">
          <a:xfrm>
            <a:off x="4784725" y="1628775"/>
            <a:ext cx="1487488" cy="369888"/>
          </a:xfrm>
          <a:prstGeom prst="leftArrow">
            <a:avLst>
              <a:gd name="adj1" fmla="val 50000"/>
              <a:gd name="adj2" fmla="val 50008"/>
            </a:avLst>
          </a:prstGeom>
          <a:solidFill>
            <a:srgbClr val="FF0000"/>
          </a:solidFill>
          <a:ln w="9525">
            <a:solidFill>
              <a:srgbClr val="FF0000"/>
            </a:solidFill>
            <a:miter lim="800000"/>
            <a:headEnd/>
            <a:tailEnd/>
          </a:ln>
          <a:effectLst>
            <a:outerShdw blurRad="40000" dist="23000" dir="5400000" rotWithShape="0">
              <a:srgbClr val="808080">
                <a:alpha val="34999"/>
              </a:srgbClr>
            </a:outerShdw>
          </a:effectLst>
        </p:spPr>
        <p:txBody>
          <a:bodyPr anchor="ctr"/>
          <a:lstStyle>
            <a:defPPr>
              <a:defRPr lang="fr-FR"/>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fr-FR"/>
          </a:p>
        </p:txBody>
      </p:sp>
      <p:sp>
        <p:nvSpPr>
          <p:cNvPr id="31" name="Rectangle 30"/>
          <p:cNvSpPr/>
          <p:nvPr/>
        </p:nvSpPr>
        <p:spPr>
          <a:xfrm>
            <a:off x="7740352" y="6381328"/>
            <a:ext cx="1150937" cy="254000"/>
          </a:xfrm>
          <a:prstGeom prst="rect">
            <a:avLst/>
          </a:prstGeom>
        </p:spPr>
        <p:txBody>
          <a:bodyPr wrap="none">
            <a:spAutoFit/>
          </a:bodyPr>
          <a:lstStyle/>
          <a:p>
            <a:pPr algn="r" eaLnBrk="0" hangingPunct="0">
              <a:defRPr/>
            </a:pPr>
            <a:r>
              <a:rPr lang="fr-FR" sz="1050" dirty="0"/>
              <a:t>D. </a:t>
            </a:r>
            <a:r>
              <a:rPr lang="fr-FR" sz="1050" dirty="0" err="1"/>
              <a:t>Abrams</a:t>
            </a:r>
            <a:r>
              <a:rPr lang="fr-FR" sz="1050" dirty="0"/>
              <a:t> et al.</a:t>
            </a:r>
          </a:p>
        </p:txBody>
      </p:sp>
    </p:spTree>
    <p:extLst>
      <p:ext uri="{BB962C8B-B14F-4D97-AF65-F5344CB8AC3E}">
        <p14:creationId xmlns:p14="http://schemas.microsoft.com/office/powerpoint/2010/main" val="1939737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141570" y="764704"/>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smtClean="0">
                <a:solidFill>
                  <a:schemeClr val="tx2"/>
                </a:solidFill>
              </a:rPr>
              <a:t>Types of studies needed</a:t>
            </a:r>
            <a:endParaRPr lang="en-US" altLang="fr-FR" sz="2100" dirty="0">
              <a:solidFill>
                <a:schemeClr val="tx2"/>
              </a:solidFill>
            </a:endParaRPr>
          </a:p>
        </p:txBody>
      </p:sp>
      <p:sp>
        <p:nvSpPr>
          <p:cNvPr id="12293" name="Rectangle 3"/>
          <p:cNvSpPr txBox="1">
            <a:spLocks noChangeArrowheads="1"/>
          </p:cNvSpPr>
          <p:nvPr/>
        </p:nvSpPr>
        <p:spPr bwMode="auto">
          <a:xfrm>
            <a:off x="899592" y="1844750"/>
            <a:ext cx="7704856"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ts val="1200"/>
              </a:spcBef>
            </a:pPr>
            <a:r>
              <a:rPr lang="fr-CH" altLang="fr-FR" sz="1500" dirty="0" smtClean="0"/>
              <a:t>There </a:t>
            </a:r>
            <a:r>
              <a:rPr lang="fr-CH" altLang="fr-FR" sz="1500" dirty="0" err="1" smtClean="0"/>
              <a:t>is</a:t>
            </a:r>
            <a:r>
              <a:rPr lang="fr-CH" altLang="fr-FR" sz="1500" dirty="0" smtClean="0"/>
              <a:t> </a:t>
            </a:r>
            <a:r>
              <a:rPr lang="fr-CH" altLang="fr-FR" sz="1500" b="1" dirty="0" smtClean="0"/>
              <a:t>no </a:t>
            </a:r>
            <a:r>
              <a:rPr lang="fr-CH" altLang="fr-FR" sz="1500" b="1" dirty="0" err="1" smtClean="0"/>
              <a:t>need</a:t>
            </a:r>
            <a:r>
              <a:rPr lang="fr-CH" altLang="fr-FR" sz="1500" b="1" dirty="0" smtClean="0"/>
              <a:t> </a:t>
            </a:r>
            <a:r>
              <a:rPr lang="fr-CH" altLang="fr-FR" sz="1500" dirty="0" smtClean="0"/>
              <a:t>for more (</a:t>
            </a:r>
            <a:r>
              <a:rPr lang="fr-CH" altLang="fr-FR" sz="1500" dirty="0" err="1" smtClean="0"/>
              <a:t>heavily</a:t>
            </a:r>
            <a:r>
              <a:rPr lang="fr-CH" altLang="fr-FR" sz="1500" dirty="0" smtClean="0"/>
              <a:t> </a:t>
            </a:r>
            <a:r>
              <a:rPr lang="fr-CH" altLang="fr-FR" sz="1500" dirty="0" err="1" smtClean="0"/>
              <a:t>advertised</a:t>
            </a:r>
            <a:r>
              <a:rPr lang="fr-CH" altLang="fr-FR" sz="1500" dirty="0" smtClean="0"/>
              <a:t>) </a:t>
            </a:r>
            <a:r>
              <a:rPr lang="fr-CH" altLang="fr-FR" sz="1500" dirty="0" err="1" smtClean="0"/>
              <a:t>studies</a:t>
            </a:r>
            <a:r>
              <a:rPr lang="fr-CH" altLang="fr-FR" sz="1500" dirty="0" smtClean="0"/>
              <a:t> of </a:t>
            </a:r>
            <a:r>
              <a:rPr lang="fr-CH" altLang="fr-FR" sz="1500" dirty="0" err="1" smtClean="0"/>
              <a:t>antecedence</a:t>
            </a:r>
            <a:r>
              <a:rPr lang="fr-CH" altLang="fr-FR" sz="1500" dirty="0" smtClean="0"/>
              <a:t> + </a:t>
            </a:r>
            <a:r>
              <a:rPr lang="fr-CH" altLang="fr-FR" sz="1500" dirty="0" err="1" smtClean="0"/>
              <a:t>increased</a:t>
            </a:r>
            <a:r>
              <a:rPr lang="fr-CH" altLang="fr-FR" sz="1500" dirty="0" smtClean="0"/>
              <a:t> relative </a:t>
            </a:r>
            <a:r>
              <a:rPr lang="fr-CH" altLang="fr-FR" sz="1500" dirty="0" err="1" smtClean="0"/>
              <a:t>risk</a:t>
            </a:r>
            <a:r>
              <a:rPr lang="fr-CH" altLang="fr-FR" sz="1500" dirty="0" smtClean="0"/>
              <a:t> </a:t>
            </a:r>
            <a:r>
              <a:rPr lang="fr-CH" altLang="fr-FR" sz="1500" dirty="0" err="1" smtClean="0"/>
              <a:t>based</a:t>
            </a:r>
            <a:r>
              <a:rPr lang="fr-CH" altLang="fr-FR" sz="1500" dirty="0" smtClean="0"/>
              <a:t> on </a:t>
            </a:r>
            <a:r>
              <a:rPr lang="fr-CH" altLang="fr-FR" sz="1500" dirty="0" err="1" smtClean="0"/>
              <a:t>secondary</a:t>
            </a:r>
            <a:r>
              <a:rPr lang="fr-CH" altLang="fr-FR" sz="1500" dirty="0" smtClean="0"/>
              <a:t> analyses of </a:t>
            </a:r>
            <a:r>
              <a:rPr lang="fr-CH" altLang="fr-FR" sz="1500" dirty="0" err="1" smtClean="0"/>
              <a:t>existing</a:t>
            </a:r>
            <a:r>
              <a:rPr lang="fr-CH" altLang="fr-FR" sz="1500" dirty="0" smtClean="0"/>
              <a:t> </a:t>
            </a:r>
            <a:r>
              <a:rPr lang="fr-CH" altLang="fr-FR" sz="1500" dirty="0" err="1" smtClean="0"/>
              <a:t>surveys</a:t>
            </a:r>
            <a:endParaRPr lang="fr-CH" altLang="fr-FR" sz="1500" dirty="0" smtClean="0"/>
          </a:p>
          <a:p>
            <a:pPr marL="0" indent="0">
              <a:spcBef>
                <a:spcPts val="1200"/>
              </a:spcBef>
              <a:buNone/>
            </a:pPr>
            <a:r>
              <a:rPr lang="fr-CH" altLang="fr-FR" sz="1500" dirty="0" err="1" smtClean="0"/>
              <a:t>We</a:t>
            </a:r>
            <a:r>
              <a:rPr lang="fr-CH" altLang="fr-FR" sz="1500" dirty="0" smtClean="0"/>
              <a:t> </a:t>
            </a:r>
            <a:r>
              <a:rPr lang="fr-CH" altLang="fr-FR" sz="1500" dirty="0" err="1" smtClean="0"/>
              <a:t>need</a:t>
            </a:r>
            <a:r>
              <a:rPr lang="fr-CH" altLang="fr-FR" sz="1500" dirty="0" smtClean="0"/>
              <a:t> a </a:t>
            </a:r>
            <a:r>
              <a:rPr lang="fr-CH" altLang="fr-FR" sz="1500" dirty="0" err="1" smtClean="0"/>
              <a:t>variety</a:t>
            </a:r>
            <a:r>
              <a:rPr lang="fr-CH" altLang="fr-FR" sz="1500" dirty="0" smtClean="0"/>
              <a:t> of </a:t>
            </a:r>
            <a:r>
              <a:rPr lang="fr-CH" altLang="fr-FR" sz="1500" dirty="0" err="1" smtClean="0"/>
              <a:t>study</a:t>
            </a:r>
            <a:r>
              <a:rPr lang="fr-CH" altLang="fr-FR" sz="1500" dirty="0" smtClean="0"/>
              <a:t> types :</a:t>
            </a:r>
          </a:p>
          <a:p>
            <a:pPr>
              <a:spcBef>
                <a:spcPts val="1200"/>
              </a:spcBef>
            </a:pPr>
            <a:r>
              <a:rPr lang="fr-CH" altLang="fr-FR" sz="1500" dirty="0" smtClean="0"/>
              <a:t>Large, </a:t>
            </a:r>
            <a:r>
              <a:rPr lang="fr-CH" altLang="fr-FR" sz="1500" dirty="0" err="1" smtClean="0"/>
              <a:t>specifically</a:t>
            </a:r>
            <a:r>
              <a:rPr lang="fr-CH" altLang="fr-FR" sz="1500" dirty="0" smtClean="0"/>
              <a:t> </a:t>
            </a:r>
            <a:r>
              <a:rPr lang="fr-CH" altLang="fr-FR" sz="1500" dirty="0" err="1" smtClean="0"/>
              <a:t>designed</a:t>
            </a:r>
            <a:r>
              <a:rPr lang="fr-CH" altLang="fr-FR" sz="1500" dirty="0" smtClean="0"/>
              <a:t> longitudinal </a:t>
            </a:r>
            <a:r>
              <a:rPr lang="fr-CH" altLang="fr-FR" sz="1500" dirty="0" err="1" smtClean="0"/>
              <a:t>studies</a:t>
            </a:r>
            <a:r>
              <a:rPr lang="fr-CH" altLang="fr-FR" sz="1500" dirty="0" smtClean="0"/>
              <a:t> </a:t>
            </a:r>
            <a:r>
              <a:rPr lang="fr-CH" altLang="fr-FR" sz="1500" dirty="0" err="1" smtClean="0"/>
              <a:t>that</a:t>
            </a:r>
            <a:r>
              <a:rPr lang="fr-CH" altLang="fr-FR" sz="1500" dirty="0" smtClean="0"/>
              <a:t> </a:t>
            </a:r>
            <a:r>
              <a:rPr lang="fr-CH" altLang="fr-FR" sz="1500" dirty="0" err="1" smtClean="0"/>
              <a:t>measure</a:t>
            </a:r>
            <a:r>
              <a:rPr lang="fr-CH" altLang="fr-FR" sz="1500" dirty="0" smtClean="0"/>
              <a:t> </a:t>
            </a:r>
            <a:r>
              <a:rPr lang="fr-CH" altLang="fr-FR" sz="1500" dirty="0" err="1" smtClean="0"/>
              <a:t>confounders</a:t>
            </a:r>
            <a:r>
              <a:rPr lang="fr-CH" altLang="fr-FR" sz="1500" dirty="0" smtClean="0"/>
              <a:t> </a:t>
            </a:r>
            <a:r>
              <a:rPr lang="fr-CH" altLang="fr-FR" sz="1500" dirty="0" err="1" smtClean="0"/>
              <a:t>repeatedly</a:t>
            </a:r>
            <a:r>
              <a:rPr lang="fr-CH" altLang="fr-FR" sz="1500" dirty="0" smtClean="0"/>
              <a:t>, and </a:t>
            </a:r>
            <a:r>
              <a:rPr lang="fr-CH" altLang="fr-FR" sz="1500" dirty="0" err="1" smtClean="0"/>
              <a:t>assess</a:t>
            </a:r>
            <a:r>
              <a:rPr lang="fr-CH" altLang="fr-FR" sz="1500" dirty="0" smtClean="0"/>
              <a:t> the </a:t>
            </a:r>
            <a:r>
              <a:rPr lang="fr-CH" altLang="fr-FR" sz="1500" dirty="0" err="1" smtClean="0"/>
              <a:t>onset</a:t>
            </a:r>
            <a:r>
              <a:rPr lang="fr-CH" altLang="fr-FR" sz="1500" dirty="0" smtClean="0"/>
              <a:t> of smoking, a non-</a:t>
            </a:r>
            <a:r>
              <a:rPr lang="fr-CH" altLang="fr-FR" sz="1500" dirty="0" err="1" smtClean="0"/>
              <a:t>repeatable</a:t>
            </a:r>
            <a:r>
              <a:rPr lang="fr-CH" altLang="fr-FR" sz="1500" dirty="0" smtClean="0"/>
              <a:t> </a:t>
            </a:r>
            <a:r>
              <a:rPr lang="fr-CH" altLang="fr-FR" sz="1500" dirty="0" err="1" smtClean="0"/>
              <a:t>event</a:t>
            </a:r>
            <a:endParaRPr lang="fr-CH" altLang="fr-FR" sz="1500" dirty="0" smtClean="0"/>
          </a:p>
          <a:p>
            <a:pPr>
              <a:spcBef>
                <a:spcPts val="1200"/>
              </a:spcBef>
            </a:pPr>
            <a:r>
              <a:rPr lang="fr-CH" altLang="fr-FR" sz="1500" dirty="0" err="1" smtClean="0"/>
              <a:t>Studies</a:t>
            </a:r>
            <a:r>
              <a:rPr lang="fr-CH" altLang="fr-FR" sz="1500" dirty="0" smtClean="0"/>
              <a:t> </a:t>
            </a:r>
            <a:r>
              <a:rPr lang="fr-CH" altLang="fr-FR" sz="1500" dirty="0" err="1" smtClean="0"/>
              <a:t>based</a:t>
            </a:r>
            <a:r>
              <a:rPr lang="fr-CH" altLang="fr-FR" sz="1500" dirty="0" smtClean="0"/>
              <a:t> on </a:t>
            </a:r>
            <a:r>
              <a:rPr lang="fr-CH" altLang="fr-FR" sz="1500" dirty="0" err="1" smtClean="0"/>
              <a:t>propensity</a:t>
            </a:r>
            <a:r>
              <a:rPr lang="fr-CH" altLang="fr-FR" sz="1500" dirty="0" smtClean="0"/>
              <a:t> </a:t>
            </a:r>
            <a:r>
              <a:rPr lang="fr-CH" altLang="fr-FR" sz="1500" dirty="0" err="1" smtClean="0"/>
              <a:t>scoring</a:t>
            </a:r>
            <a:r>
              <a:rPr lang="fr-CH" altLang="fr-FR" sz="1500" dirty="0" smtClean="0"/>
              <a:t>: </a:t>
            </a:r>
            <a:r>
              <a:rPr lang="fr-CH" altLang="fr-FR" sz="1500" dirty="0" err="1" smtClean="0"/>
              <a:t>does</a:t>
            </a:r>
            <a:r>
              <a:rPr lang="fr-CH" altLang="fr-FR" sz="1500" dirty="0" smtClean="0"/>
              <a:t> </a:t>
            </a:r>
            <a:r>
              <a:rPr lang="fr-CH" altLang="fr-FR" sz="1500" dirty="0" err="1" smtClean="0"/>
              <a:t>vaping</a:t>
            </a:r>
            <a:r>
              <a:rPr lang="fr-CH" altLang="fr-FR" sz="1500" dirty="0" smtClean="0"/>
              <a:t> </a:t>
            </a:r>
            <a:r>
              <a:rPr lang="fr-CH" altLang="fr-FR" sz="1500" dirty="0" err="1" smtClean="0"/>
              <a:t>predict</a:t>
            </a:r>
            <a:r>
              <a:rPr lang="fr-CH" altLang="fr-FR" sz="1500" dirty="0" smtClean="0"/>
              <a:t> smoking </a:t>
            </a:r>
            <a:r>
              <a:rPr lang="fr-CH" altLang="fr-FR" sz="1500" dirty="0" err="1" smtClean="0"/>
              <a:t>above</a:t>
            </a:r>
            <a:r>
              <a:rPr lang="fr-CH" altLang="fr-FR" sz="1500" dirty="0" smtClean="0"/>
              <a:t> a </a:t>
            </a:r>
            <a:r>
              <a:rPr lang="fr-CH" altLang="fr-FR" sz="1500" dirty="0" err="1" smtClean="0"/>
              <a:t>measure</a:t>
            </a:r>
            <a:r>
              <a:rPr lang="fr-CH" altLang="fr-FR" sz="1500" dirty="0" smtClean="0"/>
              <a:t> of </a:t>
            </a:r>
            <a:r>
              <a:rPr lang="fr-CH" altLang="fr-FR" sz="1500" dirty="0" err="1" smtClean="0"/>
              <a:t>liability</a:t>
            </a:r>
            <a:r>
              <a:rPr lang="fr-CH" altLang="fr-FR" sz="1500" dirty="0" smtClean="0"/>
              <a:t> to </a:t>
            </a:r>
            <a:r>
              <a:rPr lang="fr-CH" altLang="fr-FR" sz="1500" dirty="0" err="1" smtClean="0"/>
              <a:t>smoke</a:t>
            </a:r>
            <a:r>
              <a:rPr lang="fr-CH" altLang="fr-FR" sz="1500" dirty="0" smtClean="0"/>
              <a:t>? (</a:t>
            </a:r>
            <a:r>
              <a:rPr lang="fr-CH" altLang="fr-FR" sz="1500" dirty="0" err="1" smtClean="0"/>
              <a:t>approach</a:t>
            </a:r>
            <a:r>
              <a:rPr lang="fr-CH" altLang="fr-FR" sz="1500" dirty="0" smtClean="0"/>
              <a:t> </a:t>
            </a:r>
            <a:r>
              <a:rPr lang="fr-CH" altLang="fr-FR" sz="1500" dirty="0" err="1" smtClean="0"/>
              <a:t>used</a:t>
            </a:r>
            <a:r>
              <a:rPr lang="fr-CH" altLang="fr-FR" sz="1500" dirty="0" smtClean="0"/>
              <a:t> for </a:t>
            </a:r>
            <a:r>
              <a:rPr lang="fr-CH" altLang="fr-FR" sz="1500" dirty="0" err="1" smtClean="0"/>
              <a:t>smokeless</a:t>
            </a:r>
            <a:r>
              <a:rPr lang="fr-CH" altLang="fr-FR" sz="1500" dirty="0" smtClean="0"/>
              <a:t>)</a:t>
            </a:r>
          </a:p>
          <a:p>
            <a:pPr>
              <a:spcBef>
                <a:spcPts val="1200"/>
              </a:spcBef>
            </a:pPr>
            <a:r>
              <a:rPr lang="fr-CH" altLang="fr-FR" sz="1500" dirty="0" err="1" smtClean="0"/>
              <a:t>Randomized</a:t>
            </a:r>
            <a:r>
              <a:rPr lang="fr-CH" altLang="fr-FR" sz="1500" dirty="0" smtClean="0"/>
              <a:t> trials of </a:t>
            </a:r>
            <a:r>
              <a:rPr lang="fr-CH" altLang="fr-FR" sz="1500" dirty="0" err="1" smtClean="0"/>
              <a:t>vaping</a:t>
            </a:r>
            <a:r>
              <a:rPr lang="fr-CH" altLang="fr-FR" sz="1500" dirty="0" smtClean="0"/>
              <a:t> cessation in </a:t>
            </a:r>
            <a:r>
              <a:rPr lang="fr-CH" altLang="fr-FR" sz="1500" dirty="0" err="1" smtClean="0"/>
              <a:t>young</a:t>
            </a:r>
            <a:r>
              <a:rPr lang="fr-CH" altLang="fr-FR" sz="1500" dirty="0" smtClean="0"/>
              <a:t> non-</a:t>
            </a:r>
            <a:r>
              <a:rPr lang="fr-CH" altLang="fr-FR" sz="1500" dirty="0" err="1" smtClean="0"/>
              <a:t>smokers</a:t>
            </a:r>
            <a:r>
              <a:rPr lang="fr-CH" altLang="fr-FR" sz="1500" dirty="0" smtClean="0"/>
              <a:t> (</a:t>
            </a:r>
            <a:r>
              <a:rPr lang="fr-CH" altLang="fr-FR" sz="1500" dirty="0" err="1" smtClean="0"/>
              <a:t>feasible</a:t>
            </a:r>
            <a:r>
              <a:rPr lang="fr-CH" altLang="fr-FR" sz="1500" dirty="0" smtClean="0"/>
              <a:t>?)</a:t>
            </a:r>
          </a:p>
          <a:p>
            <a:pPr>
              <a:spcBef>
                <a:spcPts val="1200"/>
              </a:spcBef>
            </a:pPr>
            <a:r>
              <a:rPr lang="fr-CH" altLang="fr-FR" sz="1500" dirty="0" smtClean="0"/>
              <a:t>Natural </a:t>
            </a:r>
            <a:r>
              <a:rPr lang="fr-CH" altLang="fr-FR" sz="1500" dirty="0" err="1" smtClean="0"/>
              <a:t>experiments</a:t>
            </a:r>
            <a:r>
              <a:rPr lang="fr-CH" altLang="fr-FR" sz="1500" dirty="0" smtClean="0"/>
              <a:t> </a:t>
            </a:r>
            <a:r>
              <a:rPr lang="fr-CH" altLang="fr-FR" sz="1500" dirty="0" err="1" smtClean="0"/>
              <a:t>testing</a:t>
            </a:r>
            <a:r>
              <a:rPr lang="fr-CH" altLang="fr-FR" sz="1500" dirty="0" smtClean="0"/>
              <a:t> the </a:t>
            </a:r>
            <a:r>
              <a:rPr lang="fr-CH" altLang="fr-FR" sz="1500" dirty="0" err="1" smtClean="0"/>
              <a:t>effects</a:t>
            </a:r>
            <a:r>
              <a:rPr lang="fr-CH" altLang="fr-FR" sz="1500" dirty="0" smtClean="0"/>
              <a:t> of </a:t>
            </a:r>
            <a:r>
              <a:rPr lang="fr-CH" altLang="fr-FR" sz="1500" dirty="0" err="1" smtClean="0"/>
              <a:t>regulations</a:t>
            </a:r>
            <a:r>
              <a:rPr lang="fr-CH" altLang="fr-FR" sz="1500" dirty="0" smtClean="0"/>
              <a:t> (</a:t>
            </a:r>
            <a:r>
              <a:rPr lang="fr-CH" altLang="fr-FR" sz="1500" dirty="0" err="1" smtClean="0"/>
              <a:t>e.g</a:t>
            </a:r>
            <a:r>
              <a:rPr lang="fr-CH" altLang="fr-FR" sz="1500" dirty="0" smtClean="0"/>
              <a:t>. ban on sales)</a:t>
            </a:r>
          </a:p>
          <a:p>
            <a:pPr>
              <a:spcBef>
                <a:spcPts val="1200"/>
              </a:spcBef>
            </a:pPr>
            <a:r>
              <a:rPr lang="fr-CH" altLang="fr-FR" sz="1500" dirty="0" smtClean="0"/>
              <a:t>Intervention </a:t>
            </a:r>
            <a:r>
              <a:rPr lang="fr-CH" altLang="fr-FR" sz="1500" dirty="0" err="1" smtClean="0"/>
              <a:t>studies</a:t>
            </a:r>
            <a:r>
              <a:rPr lang="fr-CH" altLang="fr-FR" sz="1500" dirty="0" smtClean="0"/>
              <a:t> </a:t>
            </a:r>
            <a:r>
              <a:rPr lang="fr-CH" altLang="fr-FR" sz="1500" dirty="0" err="1" smtClean="0"/>
              <a:t>that</a:t>
            </a:r>
            <a:r>
              <a:rPr lang="fr-CH" altLang="fr-FR" sz="1500" dirty="0" smtClean="0"/>
              <a:t> test the </a:t>
            </a:r>
            <a:r>
              <a:rPr lang="fr-CH" altLang="fr-FR" sz="1500" dirty="0" err="1" smtClean="0"/>
              <a:t>effect</a:t>
            </a:r>
            <a:r>
              <a:rPr lang="fr-CH" altLang="fr-FR" sz="1500" dirty="0" smtClean="0"/>
              <a:t> of </a:t>
            </a:r>
            <a:r>
              <a:rPr lang="fr-CH" altLang="fr-FR" sz="1500" dirty="0" err="1" smtClean="0"/>
              <a:t>education</a:t>
            </a:r>
            <a:r>
              <a:rPr lang="fr-CH" altLang="fr-FR" sz="1500" dirty="0" smtClean="0"/>
              <a:t> (</a:t>
            </a:r>
            <a:r>
              <a:rPr lang="fr-CH" altLang="fr-FR" sz="1500" dirty="0" err="1" smtClean="0"/>
              <a:t>does</a:t>
            </a:r>
            <a:r>
              <a:rPr lang="fr-CH" altLang="fr-FR" sz="1500" dirty="0" smtClean="0"/>
              <a:t> </a:t>
            </a:r>
            <a:r>
              <a:rPr lang="fr-CH" altLang="fr-FR" sz="1500" dirty="0" err="1" smtClean="0"/>
              <a:t>delaying</a:t>
            </a:r>
            <a:r>
              <a:rPr lang="fr-CH" altLang="fr-FR" sz="1500" dirty="0" smtClean="0"/>
              <a:t> </a:t>
            </a:r>
            <a:r>
              <a:rPr lang="fr-CH" altLang="fr-FR" sz="1500" dirty="0" err="1" smtClean="0"/>
              <a:t>age</a:t>
            </a:r>
            <a:r>
              <a:rPr lang="fr-CH" altLang="fr-FR" sz="1500" dirty="0" smtClean="0"/>
              <a:t> at first e-</a:t>
            </a:r>
            <a:r>
              <a:rPr lang="fr-CH" altLang="fr-FR" sz="1500" dirty="0" err="1" smtClean="0"/>
              <a:t>cig</a:t>
            </a:r>
            <a:r>
              <a:rPr lang="fr-CH" altLang="fr-FR" sz="1500" dirty="0" smtClean="0"/>
              <a:t> use </a:t>
            </a:r>
            <a:r>
              <a:rPr lang="fr-CH" altLang="fr-FR" sz="1500" dirty="0" err="1" smtClean="0"/>
              <a:t>delay</a:t>
            </a:r>
            <a:r>
              <a:rPr lang="fr-CH" altLang="fr-FR" sz="1500" dirty="0" smtClean="0"/>
              <a:t> smoking </a:t>
            </a:r>
            <a:r>
              <a:rPr lang="fr-CH" altLang="fr-FR" sz="1500" dirty="0" err="1" smtClean="0"/>
              <a:t>onset</a:t>
            </a:r>
            <a:r>
              <a:rPr lang="fr-CH" altLang="fr-FR" sz="1500" dirty="0" smtClean="0"/>
              <a:t>?)</a:t>
            </a:r>
          </a:p>
          <a:p>
            <a:pPr>
              <a:spcBef>
                <a:spcPts val="1200"/>
              </a:spcBef>
            </a:pPr>
            <a:r>
              <a:rPr lang="fr-CH" altLang="fr-FR" sz="1500" dirty="0" err="1" smtClean="0"/>
              <a:t>Studies</a:t>
            </a:r>
            <a:r>
              <a:rPr lang="fr-CH" altLang="fr-FR" sz="1500" dirty="0" smtClean="0"/>
              <a:t> of </a:t>
            </a:r>
            <a:r>
              <a:rPr lang="fr-CH" altLang="fr-FR" sz="1500" dirty="0" err="1" smtClean="0"/>
              <a:t>twins</a:t>
            </a:r>
            <a:r>
              <a:rPr lang="fr-CH" altLang="fr-FR" sz="1500" dirty="0" smtClean="0"/>
              <a:t> discordant for </a:t>
            </a:r>
            <a:r>
              <a:rPr lang="fr-CH" altLang="fr-FR" sz="1500" dirty="0" err="1" smtClean="0"/>
              <a:t>vaping</a:t>
            </a:r>
            <a:r>
              <a:rPr lang="fr-CH" altLang="fr-FR" sz="1500" dirty="0" smtClean="0"/>
              <a:t> and smoking, </a:t>
            </a:r>
            <a:r>
              <a:rPr lang="fr-CH" altLang="fr-FR" sz="1500" dirty="0" err="1" smtClean="0"/>
              <a:t>that</a:t>
            </a:r>
            <a:r>
              <a:rPr lang="fr-CH" altLang="fr-FR" sz="1500" dirty="0" smtClean="0"/>
              <a:t> test for the interactive </a:t>
            </a:r>
            <a:r>
              <a:rPr lang="fr-CH" altLang="fr-FR" sz="1500" dirty="0" err="1" smtClean="0"/>
              <a:t>effects</a:t>
            </a:r>
            <a:r>
              <a:rPr lang="fr-CH" altLang="fr-FR" sz="1500" dirty="0" smtClean="0"/>
              <a:t> of </a:t>
            </a:r>
            <a:r>
              <a:rPr lang="fr-CH" altLang="fr-FR" sz="1500" dirty="0" err="1" smtClean="0"/>
              <a:t>genes</a:t>
            </a:r>
            <a:r>
              <a:rPr lang="fr-CH" altLang="fr-FR" sz="1500" dirty="0" smtClean="0"/>
              <a:t> and </a:t>
            </a:r>
            <a:r>
              <a:rPr lang="fr-CH" altLang="fr-FR" sz="1500" dirty="0" err="1" smtClean="0"/>
              <a:t>environment</a:t>
            </a:r>
            <a:endParaRPr lang="fr-CH" altLang="fr-FR" sz="1500" dirty="0" smtClean="0"/>
          </a:p>
          <a:p>
            <a:pPr>
              <a:spcBef>
                <a:spcPts val="1200"/>
              </a:spcBef>
            </a:pPr>
            <a:r>
              <a:rPr lang="fr-CH" altLang="fr-FR" sz="1500" dirty="0" err="1" smtClean="0"/>
              <a:t>Experiments</a:t>
            </a:r>
            <a:r>
              <a:rPr lang="fr-CH" altLang="fr-FR" sz="1500" dirty="0" smtClean="0"/>
              <a:t> in </a:t>
            </a:r>
            <a:r>
              <a:rPr lang="fr-CH" altLang="fr-FR" sz="1500" dirty="0" err="1" smtClean="0"/>
              <a:t>animals</a:t>
            </a:r>
            <a:r>
              <a:rPr lang="fr-CH" altLang="fr-FR" sz="1500" dirty="0" smtClean="0"/>
              <a:t>, </a:t>
            </a:r>
            <a:r>
              <a:rPr lang="fr-CH" altLang="fr-FR" sz="1500" dirty="0" err="1" smtClean="0"/>
              <a:t>using</a:t>
            </a:r>
            <a:r>
              <a:rPr lang="fr-CH" altLang="fr-FR" sz="1500" dirty="0" smtClean="0"/>
              <a:t> </a:t>
            </a:r>
            <a:r>
              <a:rPr lang="fr-CH" altLang="fr-FR" sz="1500" dirty="0" err="1" smtClean="0"/>
              <a:t>realistic</a:t>
            </a:r>
            <a:r>
              <a:rPr lang="fr-CH" altLang="fr-FR" sz="1500" dirty="0" smtClean="0"/>
              <a:t> nicotine doses </a:t>
            </a:r>
            <a:r>
              <a:rPr lang="fr-CH" altLang="fr-FR" sz="1500" dirty="0" err="1" smtClean="0"/>
              <a:t>that</a:t>
            </a:r>
            <a:r>
              <a:rPr lang="fr-CH" altLang="fr-FR" sz="1500" dirty="0" smtClean="0"/>
              <a:t> </a:t>
            </a:r>
            <a:r>
              <a:rPr lang="fr-CH" altLang="fr-FR" sz="1500" dirty="0" err="1" smtClean="0"/>
              <a:t>reflect</a:t>
            </a:r>
            <a:r>
              <a:rPr lang="fr-CH" altLang="fr-FR" sz="1500" dirty="0" smtClean="0"/>
              <a:t> real </a:t>
            </a:r>
            <a:r>
              <a:rPr lang="fr-CH" altLang="fr-FR" sz="1500" dirty="0" err="1" smtClean="0"/>
              <a:t>vaping</a:t>
            </a:r>
            <a:endParaRPr lang="fr-CH" altLang="fr-FR" sz="1500" dirty="0" smtClean="0"/>
          </a:p>
          <a:p>
            <a:pPr>
              <a:spcBef>
                <a:spcPts val="1200"/>
              </a:spcBef>
            </a:pPr>
            <a:endParaRPr lang="fr-CH" altLang="fr-FR" sz="1500" dirty="0" smtClean="0"/>
          </a:p>
          <a:p>
            <a:pPr>
              <a:spcBef>
                <a:spcPts val="1200"/>
              </a:spcBef>
            </a:pPr>
            <a:endParaRPr lang="fr-CH" altLang="fr-FR" sz="1500" dirty="0" smtClean="0"/>
          </a:p>
          <a:p>
            <a:pPr>
              <a:spcBef>
                <a:spcPts val="1200"/>
              </a:spcBef>
            </a:pPr>
            <a:endParaRPr lang="fr-CH" altLang="fr-FR" sz="1500" dirty="0" smtClean="0"/>
          </a:p>
          <a:p>
            <a:pPr>
              <a:spcBef>
                <a:spcPts val="1200"/>
              </a:spcBef>
            </a:pPr>
            <a:endParaRPr lang="fr-CH" altLang="fr-FR" sz="1500" dirty="0" smtClean="0"/>
          </a:p>
          <a:p>
            <a:pPr>
              <a:spcBef>
                <a:spcPts val="1200"/>
              </a:spcBef>
            </a:pPr>
            <a:endParaRPr lang="fr-CH" altLang="fr-FR" sz="1500" dirty="0"/>
          </a:p>
          <a:p>
            <a:pPr>
              <a:spcBef>
                <a:spcPts val="1200"/>
              </a:spcBef>
            </a:pPr>
            <a:endParaRPr lang="fr-CH" altLang="fr-FR" sz="1500" dirty="0"/>
          </a:p>
          <a:p>
            <a:pPr>
              <a:spcBef>
                <a:spcPts val="1200"/>
              </a:spcBef>
            </a:pPr>
            <a:endParaRPr lang="de-CH" altLang="fr-FR" sz="1500" dirty="0"/>
          </a:p>
          <a:p>
            <a:pPr marL="0" indent="0">
              <a:spcBef>
                <a:spcPts val="1200"/>
              </a:spcBef>
              <a:buNone/>
            </a:pPr>
            <a:endParaRPr lang="fr-CH" altLang="fr-FR" sz="1500" dirty="0"/>
          </a:p>
          <a:p>
            <a:pPr>
              <a:spcBef>
                <a:spcPts val="1200"/>
              </a:spcBef>
            </a:pPr>
            <a:endParaRPr lang="fr-CH" altLang="fr-FR" sz="1500" dirty="0"/>
          </a:p>
          <a:p>
            <a:pPr>
              <a:spcBef>
                <a:spcPts val="1200"/>
              </a:spcBef>
            </a:pPr>
            <a:endParaRPr lang="fr-CH" altLang="fr-FR" sz="1500" dirty="0"/>
          </a:p>
          <a:p>
            <a:pPr>
              <a:spcBef>
                <a:spcPts val="1200"/>
              </a:spcBef>
            </a:pPr>
            <a:endParaRPr lang="fr-CH" altLang="fr-FR" sz="1500" dirty="0"/>
          </a:p>
          <a:p>
            <a:pPr>
              <a:spcBef>
                <a:spcPts val="1200"/>
              </a:spcBef>
            </a:pPr>
            <a:endParaRPr lang="fr-CH" altLang="fr-FR" sz="1500" dirty="0"/>
          </a:p>
          <a:p>
            <a:pPr>
              <a:spcBef>
                <a:spcPts val="1200"/>
              </a:spcBef>
            </a:pPr>
            <a:endParaRPr lang="fr-CH" altLang="fr-FR" sz="1500" dirty="0"/>
          </a:p>
          <a:p>
            <a:pPr>
              <a:spcBef>
                <a:spcPts val="1200"/>
              </a:spcBef>
            </a:pPr>
            <a:endParaRPr lang="fr-CH" altLang="fr-FR" sz="1500" dirty="0"/>
          </a:p>
          <a:p>
            <a:pPr>
              <a:spcBef>
                <a:spcPts val="1200"/>
              </a:spcBef>
            </a:pPr>
            <a:endParaRPr lang="en-US" altLang="fr-FR" sz="1500" dirty="0"/>
          </a:p>
          <a:p>
            <a:pPr>
              <a:spcBef>
                <a:spcPts val="1200"/>
              </a:spcBef>
            </a:pPr>
            <a:endParaRPr lang="en-US" altLang="fr-FR" sz="1500" dirty="0"/>
          </a:p>
          <a:p>
            <a:pPr>
              <a:spcBef>
                <a:spcPts val="1200"/>
              </a:spcBef>
            </a:pPr>
            <a:endParaRPr lang="en-US" altLang="fr-FR" sz="1500" dirty="0"/>
          </a:p>
          <a:p>
            <a:pPr>
              <a:spcBef>
                <a:spcPts val="1200"/>
              </a:spcBef>
            </a:pPr>
            <a:endParaRPr lang="en-US" altLang="fr-FR" sz="1500" dirty="0"/>
          </a:p>
        </p:txBody>
      </p:sp>
    </p:spTree>
    <p:extLst>
      <p:ext uri="{BB962C8B-B14F-4D97-AF65-F5344CB8AC3E}">
        <p14:creationId xmlns:p14="http://schemas.microsoft.com/office/powerpoint/2010/main" val="2124520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339701" y="481014"/>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Balance between the interests of current </a:t>
            </a:r>
            <a:r>
              <a:rPr lang="en-US" altLang="fr-FR" sz="2100" dirty="0" smtClean="0">
                <a:solidFill>
                  <a:schemeClr val="tx2"/>
                </a:solidFill>
              </a:rPr>
              <a:t>adult smokers </a:t>
            </a:r>
            <a:r>
              <a:rPr lang="en-US" altLang="fr-FR" sz="2100" dirty="0">
                <a:solidFill>
                  <a:schemeClr val="tx2"/>
                </a:solidFill>
              </a:rPr>
              <a:t>and </a:t>
            </a:r>
            <a:r>
              <a:rPr lang="en-US" altLang="fr-FR" sz="2100" dirty="0" smtClean="0">
                <a:solidFill>
                  <a:schemeClr val="tx2"/>
                </a:solidFill>
              </a:rPr>
              <a:t>those of young </a:t>
            </a:r>
            <a:r>
              <a:rPr lang="en-US" altLang="fr-FR" sz="2100" dirty="0">
                <a:solidFill>
                  <a:schemeClr val="tx2"/>
                </a:solidFill>
              </a:rPr>
              <a:t>non-smokers</a:t>
            </a:r>
          </a:p>
        </p:txBody>
      </p:sp>
      <p:sp>
        <p:nvSpPr>
          <p:cNvPr id="12293" name="Rectangle 3"/>
          <p:cNvSpPr txBox="1">
            <a:spLocks noChangeArrowheads="1"/>
          </p:cNvSpPr>
          <p:nvPr/>
        </p:nvSpPr>
        <p:spPr bwMode="auto">
          <a:xfrm>
            <a:off x="827584" y="1772816"/>
            <a:ext cx="7632848"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fr-CH" altLang="fr-FR" sz="1500" dirty="0"/>
              <a:t>E-</a:t>
            </a:r>
            <a:r>
              <a:rPr lang="fr-CH" altLang="fr-FR" sz="1500" dirty="0" err="1"/>
              <a:t>cig</a:t>
            </a:r>
            <a:r>
              <a:rPr lang="fr-CH" altLang="fr-FR" sz="1500" dirty="0"/>
              <a:t> </a:t>
            </a:r>
            <a:r>
              <a:rPr lang="fr-CH" altLang="fr-FR" sz="1500" dirty="0" err="1"/>
              <a:t>most</a:t>
            </a:r>
            <a:r>
              <a:rPr lang="fr-CH" altLang="fr-FR" sz="1500" dirty="0"/>
              <a:t> </a:t>
            </a:r>
            <a:r>
              <a:rPr lang="fr-CH" altLang="fr-FR" sz="1500" dirty="0" err="1"/>
              <a:t>probably</a:t>
            </a:r>
            <a:r>
              <a:rPr lang="fr-CH" altLang="fr-FR" sz="1500" dirty="0"/>
              <a:t> help </a:t>
            </a:r>
            <a:r>
              <a:rPr lang="fr-CH" altLang="fr-FR" sz="1500" dirty="0" err="1"/>
              <a:t>smokers</a:t>
            </a:r>
            <a:r>
              <a:rPr lang="fr-CH" altLang="fr-FR" sz="1500" dirty="0"/>
              <a:t> </a:t>
            </a:r>
            <a:r>
              <a:rPr lang="fr-CH" altLang="fr-FR" sz="1500" dirty="0" err="1"/>
              <a:t>quit</a:t>
            </a:r>
            <a:r>
              <a:rPr lang="fr-CH" altLang="fr-FR" sz="1500" dirty="0"/>
              <a:t>, </a:t>
            </a:r>
            <a:r>
              <a:rPr lang="fr-CH" altLang="fr-FR" sz="1500" dirty="0" err="1"/>
              <a:t>even</a:t>
            </a:r>
            <a:r>
              <a:rPr lang="fr-CH" altLang="fr-FR" sz="1500" dirty="0"/>
              <a:t> </a:t>
            </a:r>
            <a:r>
              <a:rPr lang="fr-CH" altLang="fr-FR" sz="1500" dirty="0" err="1"/>
              <a:t>though</a:t>
            </a:r>
            <a:r>
              <a:rPr lang="fr-CH" altLang="fr-FR" sz="1500" dirty="0"/>
              <a:t> the </a:t>
            </a:r>
            <a:r>
              <a:rPr lang="fr-CH" altLang="fr-FR" sz="1500" dirty="0" err="1"/>
              <a:t>quality</a:t>
            </a:r>
            <a:r>
              <a:rPr lang="fr-CH" altLang="fr-FR" sz="1500" dirty="0"/>
              <a:t> </a:t>
            </a:r>
            <a:r>
              <a:rPr lang="fr-CH" altLang="fr-FR" sz="1500" dirty="0" smtClean="0"/>
              <a:t>and </a:t>
            </a:r>
            <a:r>
              <a:rPr lang="fr-CH" altLang="fr-FR" sz="1500" dirty="0" err="1" smtClean="0"/>
              <a:t>generalizability</a:t>
            </a:r>
            <a:r>
              <a:rPr lang="fr-CH" altLang="fr-FR" sz="1500" dirty="0" smtClean="0"/>
              <a:t> of </a:t>
            </a:r>
            <a:r>
              <a:rPr lang="fr-CH" altLang="fr-FR" sz="1500" dirty="0" err="1" smtClean="0"/>
              <a:t>much</a:t>
            </a:r>
            <a:r>
              <a:rPr lang="fr-CH" altLang="fr-FR" sz="1500" dirty="0" smtClean="0"/>
              <a:t> of the </a:t>
            </a:r>
            <a:r>
              <a:rPr lang="fr-CH" altLang="fr-FR" sz="1500" dirty="0" err="1"/>
              <a:t>evidence</a:t>
            </a:r>
            <a:r>
              <a:rPr lang="fr-CH" altLang="fr-FR" sz="1500" dirty="0"/>
              <a:t> </a:t>
            </a:r>
            <a:r>
              <a:rPr lang="fr-CH" altLang="fr-FR" sz="1500" dirty="0" err="1"/>
              <a:t>is</a:t>
            </a:r>
            <a:r>
              <a:rPr lang="fr-CH" altLang="fr-FR" sz="1500" dirty="0"/>
              <a:t> </a:t>
            </a:r>
            <a:r>
              <a:rPr lang="fr-CH" altLang="fr-FR" sz="1500" dirty="0" err="1" smtClean="0"/>
              <a:t>low</a:t>
            </a:r>
            <a:r>
              <a:rPr lang="fr-CH" altLang="fr-FR" sz="1500" dirty="0" smtClean="0"/>
              <a:t> </a:t>
            </a:r>
            <a:r>
              <a:rPr lang="fr-CH" altLang="fr-FR" sz="1500" dirty="0" smtClean="0"/>
              <a:t/>
            </a:r>
            <a:br>
              <a:rPr lang="fr-CH" altLang="fr-FR" sz="1500" dirty="0" smtClean="0"/>
            </a:br>
            <a:r>
              <a:rPr lang="fr-CH" altLang="fr-FR" sz="1500" dirty="0" smtClean="0"/>
              <a:t>                           (</a:t>
            </a:r>
            <a:r>
              <a:rPr lang="fr-CH" altLang="fr-FR" sz="1500" dirty="0" smtClean="0"/>
              <a:t>RCP, PHE and NASEM reports, </a:t>
            </a:r>
            <a:r>
              <a:rPr lang="fr-CH" altLang="fr-FR" sz="1500" dirty="0" err="1" smtClean="0"/>
              <a:t>Hajek’s</a:t>
            </a:r>
            <a:r>
              <a:rPr lang="fr-CH" altLang="fr-FR" sz="1500" dirty="0" smtClean="0"/>
              <a:t> RCT, Cochrane </a:t>
            </a:r>
            <a:r>
              <a:rPr lang="fr-CH" altLang="fr-FR" sz="1500" dirty="0" err="1" smtClean="0"/>
              <a:t>review</a:t>
            </a:r>
            <a:r>
              <a:rPr lang="fr-CH" altLang="fr-FR" sz="1500" dirty="0" smtClean="0"/>
              <a:t>)</a:t>
            </a:r>
            <a:endParaRPr lang="fr-CH" altLang="fr-FR" sz="1500" dirty="0"/>
          </a:p>
          <a:p>
            <a:pPr>
              <a:lnSpc>
                <a:spcPct val="150000"/>
              </a:lnSpc>
            </a:pPr>
            <a:r>
              <a:rPr lang="fr-CH" altLang="fr-FR" sz="1500" dirty="0" smtClean="0"/>
              <a:t>Gateway </a:t>
            </a:r>
            <a:r>
              <a:rPr lang="fr-CH" altLang="fr-FR" sz="1500" dirty="0" err="1"/>
              <a:t>effects</a:t>
            </a:r>
            <a:r>
              <a:rPr lang="fr-CH" altLang="fr-FR" sz="1500" dirty="0"/>
              <a:t> </a:t>
            </a:r>
            <a:r>
              <a:rPr lang="fr-CH" altLang="fr-FR" sz="1500" dirty="0" err="1"/>
              <a:t>would</a:t>
            </a:r>
            <a:r>
              <a:rPr lang="fr-CH" altLang="fr-FR" sz="1500" dirty="0"/>
              <a:t> </a:t>
            </a:r>
            <a:r>
              <a:rPr lang="fr-CH" altLang="fr-FR" sz="1500" dirty="0" err="1"/>
              <a:t>need</a:t>
            </a:r>
            <a:r>
              <a:rPr lang="fr-CH" altLang="fr-FR" sz="1500" dirty="0"/>
              <a:t> to </a:t>
            </a:r>
            <a:r>
              <a:rPr lang="fr-CH" altLang="fr-FR" sz="1500" dirty="0" err="1"/>
              <a:t>be</a:t>
            </a:r>
            <a:r>
              <a:rPr lang="fr-CH" altLang="fr-FR" sz="1500" dirty="0"/>
              <a:t> </a:t>
            </a:r>
            <a:r>
              <a:rPr lang="fr-CH" altLang="fr-FR" sz="1500" dirty="0" err="1"/>
              <a:t>very</a:t>
            </a:r>
            <a:r>
              <a:rPr lang="fr-CH" altLang="fr-FR" sz="1500" dirty="0"/>
              <a:t> large to </a:t>
            </a:r>
            <a:r>
              <a:rPr lang="fr-CH" altLang="fr-FR" sz="1500" dirty="0" err="1"/>
              <a:t>counteract</a:t>
            </a:r>
            <a:r>
              <a:rPr lang="fr-CH" altLang="fr-FR" sz="1500" dirty="0"/>
              <a:t> the </a:t>
            </a:r>
            <a:r>
              <a:rPr lang="fr-CH" altLang="fr-FR" sz="1500" dirty="0" err="1"/>
              <a:t>effects</a:t>
            </a:r>
            <a:r>
              <a:rPr lang="fr-CH" altLang="fr-FR" sz="1500" dirty="0"/>
              <a:t> of </a:t>
            </a:r>
            <a:br>
              <a:rPr lang="fr-CH" altLang="fr-FR" sz="1500" dirty="0"/>
            </a:br>
            <a:r>
              <a:rPr lang="fr-CH" altLang="fr-FR" sz="1500" dirty="0"/>
              <a:t>e-</a:t>
            </a:r>
            <a:r>
              <a:rPr lang="fr-CH" altLang="fr-FR" sz="1500" dirty="0" err="1"/>
              <a:t>cigs</a:t>
            </a:r>
            <a:r>
              <a:rPr lang="fr-CH" altLang="fr-FR" sz="1500" dirty="0"/>
              <a:t> on </a:t>
            </a:r>
            <a:r>
              <a:rPr lang="fr-CH" altLang="fr-FR" sz="1500" dirty="0" smtClean="0"/>
              <a:t>smoking cessation</a:t>
            </a:r>
          </a:p>
          <a:p>
            <a:pPr>
              <a:lnSpc>
                <a:spcPct val="150000"/>
              </a:lnSpc>
            </a:pPr>
            <a:endParaRPr lang="fr-CH" altLang="fr-FR" sz="1500" dirty="0" smtClean="0"/>
          </a:p>
          <a:p>
            <a:pPr>
              <a:lnSpc>
                <a:spcPct val="150000"/>
              </a:lnSpc>
            </a:pPr>
            <a:r>
              <a:rPr lang="fr-CH" altLang="fr-FR" sz="1500" dirty="0" smtClean="0"/>
              <a:t>K. Warner : in the US, smoking initiation </a:t>
            </a:r>
            <a:r>
              <a:rPr lang="fr-CH" altLang="fr-FR" sz="1500" dirty="0" err="1" smtClean="0"/>
              <a:t>today</a:t>
            </a:r>
            <a:r>
              <a:rPr lang="fr-CH" altLang="fr-FR" sz="1500" dirty="0" smtClean="0"/>
              <a:t> </a:t>
            </a:r>
            <a:r>
              <a:rPr lang="fr-CH" altLang="fr-FR" sz="1500" dirty="0" err="1" smtClean="0"/>
              <a:t>is</a:t>
            </a:r>
            <a:r>
              <a:rPr lang="fr-CH" altLang="fr-FR" sz="1500" dirty="0" smtClean="0"/>
              <a:t> </a:t>
            </a:r>
            <a:r>
              <a:rPr lang="fr-CH" altLang="fr-FR" sz="1500" dirty="0" err="1" smtClean="0"/>
              <a:t>unlikely</a:t>
            </a:r>
            <a:r>
              <a:rPr lang="fr-CH" altLang="fr-FR" sz="1500" dirty="0" smtClean="0"/>
              <a:t> to cause </a:t>
            </a:r>
            <a:r>
              <a:rPr lang="fr-CH" altLang="fr-FR" sz="1500" dirty="0" err="1" smtClean="0"/>
              <a:t>much</a:t>
            </a:r>
            <a:r>
              <a:rPr lang="fr-CH" altLang="fr-FR" sz="1500" dirty="0" smtClean="0"/>
              <a:t> </a:t>
            </a:r>
            <a:r>
              <a:rPr lang="fr-CH" altLang="fr-FR" sz="1500" dirty="0" err="1" smtClean="0"/>
              <a:t>health</a:t>
            </a:r>
            <a:r>
              <a:rPr lang="fr-CH" altLang="fr-FR" sz="1500" dirty="0" smtClean="0"/>
              <a:t> damage in 40 </a:t>
            </a:r>
            <a:r>
              <a:rPr lang="fr-CH" altLang="fr-FR" sz="1500" dirty="0" err="1" smtClean="0"/>
              <a:t>years</a:t>
            </a:r>
            <a:r>
              <a:rPr lang="fr-CH" altLang="fr-FR" sz="1500" dirty="0" smtClean="0"/>
              <a:t> (</a:t>
            </a:r>
            <a:r>
              <a:rPr lang="fr-CH" altLang="fr-FR" sz="1500" dirty="0" err="1" smtClean="0"/>
              <a:t>because</a:t>
            </a:r>
            <a:r>
              <a:rPr lang="fr-CH" altLang="fr-FR" sz="1500" dirty="0" smtClean="0"/>
              <a:t> smoking </a:t>
            </a:r>
            <a:r>
              <a:rPr lang="fr-CH" altLang="fr-FR" sz="1500" dirty="0" err="1" smtClean="0"/>
              <a:t>prevalence</a:t>
            </a:r>
            <a:r>
              <a:rPr lang="fr-CH" altLang="fr-FR" sz="1500" dirty="0" smtClean="0"/>
              <a:t> </a:t>
            </a:r>
            <a:r>
              <a:rPr lang="fr-CH" altLang="fr-FR" sz="1500" dirty="0" err="1" smtClean="0"/>
              <a:t>is</a:t>
            </a:r>
            <a:r>
              <a:rPr lang="fr-CH" altLang="fr-FR" sz="1500" dirty="0" smtClean="0"/>
              <a:t> </a:t>
            </a:r>
            <a:r>
              <a:rPr lang="fr-CH" altLang="fr-FR" sz="1500" dirty="0" err="1" smtClean="0"/>
              <a:t>likely</a:t>
            </a:r>
            <a:r>
              <a:rPr lang="fr-CH" altLang="fr-FR" sz="1500" dirty="0" smtClean="0"/>
              <a:t> to </a:t>
            </a:r>
            <a:r>
              <a:rPr lang="fr-CH" altLang="fr-FR" sz="1500" dirty="0" err="1" smtClean="0"/>
              <a:t>decline</a:t>
            </a:r>
            <a:r>
              <a:rPr lang="fr-CH" altLang="fr-FR" sz="1500" dirty="0" smtClean="0"/>
              <a:t> </a:t>
            </a:r>
            <a:r>
              <a:rPr lang="fr-CH" altLang="fr-FR" sz="1500" dirty="0" err="1" smtClean="0"/>
              <a:t>further</a:t>
            </a:r>
            <a:r>
              <a:rPr lang="fr-CH" altLang="fr-FR" sz="1500" dirty="0" smtClean="0"/>
              <a:t>), </a:t>
            </a:r>
            <a:r>
              <a:rPr lang="fr-CH" altLang="fr-FR" sz="1500" dirty="0" smtClean="0"/>
              <a:t>and </a:t>
            </a:r>
            <a:r>
              <a:rPr lang="fr-CH" altLang="fr-FR" sz="1500" dirty="0" err="1" smtClean="0"/>
              <a:t>thus</a:t>
            </a:r>
            <a:r>
              <a:rPr lang="fr-CH" altLang="fr-FR" sz="1500" dirty="0" smtClean="0"/>
              <a:t> </a:t>
            </a:r>
            <a:r>
              <a:rPr lang="fr-CH" altLang="fr-FR" sz="1500" dirty="0" err="1" smtClean="0"/>
              <a:t>it</a:t>
            </a:r>
            <a:r>
              <a:rPr lang="fr-CH" altLang="fr-FR" sz="1500" dirty="0" smtClean="0"/>
              <a:t> </a:t>
            </a:r>
            <a:r>
              <a:rPr lang="fr-CH" altLang="fr-FR" sz="1500" dirty="0" err="1" smtClean="0"/>
              <a:t>is</a:t>
            </a:r>
            <a:r>
              <a:rPr lang="fr-CH" altLang="fr-FR" sz="1500" dirty="0" smtClean="0"/>
              <a:t> more urgent to </a:t>
            </a:r>
            <a:r>
              <a:rPr lang="fr-CH" altLang="fr-FR" sz="1500" dirty="0" err="1" smtClean="0"/>
              <a:t>decrease</a:t>
            </a:r>
            <a:r>
              <a:rPr lang="fr-CH" altLang="fr-FR" sz="1500" dirty="0" smtClean="0"/>
              <a:t> the </a:t>
            </a:r>
            <a:r>
              <a:rPr lang="fr-CH" altLang="fr-FR" sz="1500" dirty="0" err="1" smtClean="0"/>
              <a:t>number</a:t>
            </a:r>
            <a:r>
              <a:rPr lang="fr-CH" altLang="fr-FR" sz="1500" dirty="0" smtClean="0"/>
              <a:t> of </a:t>
            </a:r>
            <a:r>
              <a:rPr lang="fr-CH" altLang="fr-FR" sz="1500" b="1" dirty="0" err="1" smtClean="0"/>
              <a:t>current</a:t>
            </a:r>
            <a:r>
              <a:rPr lang="fr-CH" altLang="fr-FR" sz="1500" dirty="0" smtClean="0"/>
              <a:t> </a:t>
            </a:r>
            <a:r>
              <a:rPr lang="fr-CH" altLang="fr-FR" sz="1500" dirty="0" err="1" smtClean="0"/>
              <a:t>smokers</a:t>
            </a:r>
            <a:endParaRPr lang="en-US" sz="1500" dirty="0" smtClean="0"/>
          </a:p>
          <a:p>
            <a:pPr>
              <a:lnSpc>
                <a:spcPct val="150000"/>
              </a:lnSpc>
            </a:pPr>
            <a:r>
              <a:rPr lang="en-US" sz="1500" dirty="0" smtClean="0"/>
              <a:t>No </a:t>
            </a:r>
            <a:r>
              <a:rPr lang="en-US" sz="1500" dirty="0"/>
              <a:t>consensus on the level of population risk above which action is required</a:t>
            </a:r>
            <a:r>
              <a:rPr lang="en-US" sz="1500" dirty="0" smtClean="0"/>
              <a:t>.</a:t>
            </a:r>
            <a:endParaRPr lang="fr-CH" altLang="fr-FR" sz="1500" dirty="0" smtClean="0"/>
          </a:p>
          <a:p>
            <a:pPr>
              <a:lnSpc>
                <a:spcPct val="150000"/>
              </a:lnSpc>
            </a:pPr>
            <a:r>
              <a:rPr lang="fr-CH" altLang="fr-FR" sz="1500" dirty="0" err="1" smtClean="0"/>
              <a:t>Passionate</a:t>
            </a:r>
            <a:r>
              <a:rPr lang="fr-CH" altLang="fr-FR" sz="1500" dirty="0" smtClean="0"/>
              <a:t> </a:t>
            </a:r>
            <a:r>
              <a:rPr lang="fr-CH" altLang="fr-FR" sz="1500" dirty="0" err="1"/>
              <a:t>debate</a:t>
            </a:r>
            <a:r>
              <a:rPr lang="fr-CH" altLang="fr-FR" sz="1500" dirty="0"/>
              <a:t> on </a:t>
            </a:r>
            <a:r>
              <a:rPr lang="fr-CH" altLang="fr-FR" sz="1500" dirty="0" err="1"/>
              <a:t>gateway</a:t>
            </a:r>
            <a:r>
              <a:rPr lang="fr-CH" altLang="fr-FR" sz="1500" dirty="0"/>
              <a:t> </a:t>
            </a:r>
            <a:r>
              <a:rPr lang="fr-CH" altLang="fr-FR" sz="1500" dirty="0" err="1" smtClean="0"/>
              <a:t>effect</a:t>
            </a:r>
            <a:r>
              <a:rPr lang="fr-CH" altLang="fr-FR" sz="1500" dirty="0" smtClean="0"/>
              <a:t>, </a:t>
            </a:r>
            <a:r>
              <a:rPr lang="fr-CH" altLang="fr-FR" sz="1500" dirty="0" err="1" smtClean="0"/>
              <a:t>some</a:t>
            </a:r>
            <a:r>
              <a:rPr lang="fr-CH" altLang="fr-FR" sz="1500" dirty="0" smtClean="0"/>
              <a:t> </a:t>
            </a:r>
            <a:r>
              <a:rPr lang="fr-CH" altLang="fr-FR" sz="1500" dirty="0" err="1"/>
              <a:t>ask</a:t>
            </a:r>
            <a:r>
              <a:rPr lang="fr-CH" altLang="fr-FR" sz="1500" dirty="0"/>
              <a:t> for </a:t>
            </a:r>
            <a:r>
              <a:rPr lang="fr-CH" altLang="fr-FR" sz="1500" dirty="0" err="1"/>
              <a:t>stringent</a:t>
            </a:r>
            <a:r>
              <a:rPr lang="fr-CH" altLang="fr-FR" sz="1500" dirty="0"/>
              <a:t> </a:t>
            </a:r>
            <a:r>
              <a:rPr lang="fr-CH" altLang="fr-FR" sz="1500" dirty="0" err="1"/>
              <a:t>regulation</a:t>
            </a:r>
            <a:endParaRPr lang="fr-CH" altLang="fr-FR" sz="1500" dirty="0"/>
          </a:p>
          <a:p>
            <a:pPr>
              <a:lnSpc>
                <a:spcPct val="150000"/>
              </a:lnSpc>
            </a:pPr>
            <a:r>
              <a:rPr lang="fr-CH" altLang="fr-FR" sz="1500" dirty="0" err="1"/>
              <a:t>Potential</a:t>
            </a:r>
            <a:r>
              <a:rPr lang="fr-CH" altLang="fr-FR" sz="1500" dirty="0"/>
              <a:t> adverse </a:t>
            </a:r>
            <a:r>
              <a:rPr lang="fr-CH" altLang="fr-FR" sz="1500" dirty="0" err="1"/>
              <a:t>effects</a:t>
            </a:r>
            <a:r>
              <a:rPr lang="fr-CH" altLang="fr-FR" sz="1500" dirty="0"/>
              <a:t> </a:t>
            </a:r>
            <a:r>
              <a:rPr lang="fr-CH" altLang="fr-FR" sz="1500" dirty="0" smtClean="0"/>
              <a:t>of </a:t>
            </a:r>
            <a:r>
              <a:rPr lang="fr-CH" altLang="fr-FR" sz="1500" dirty="0" err="1" smtClean="0"/>
              <a:t>these</a:t>
            </a:r>
            <a:r>
              <a:rPr lang="fr-CH" altLang="fr-FR" sz="1500" dirty="0" smtClean="0"/>
              <a:t> </a:t>
            </a:r>
            <a:r>
              <a:rPr lang="fr-CH" altLang="fr-FR" sz="1500" dirty="0" err="1" smtClean="0"/>
              <a:t>regulations</a:t>
            </a:r>
            <a:r>
              <a:rPr lang="fr-CH" altLang="fr-FR" sz="1500" dirty="0" smtClean="0"/>
              <a:t> on </a:t>
            </a:r>
            <a:r>
              <a:rPr lang="fr-CH" altLang="fr-FR" sz="1500" dirty="0" err="1"/>
              <a:t>adult</a:t>
            </a:r>
            <a:r>
              <a:rPr lang="fr-CH" altLang="fr-FR" sz="1500" dirty="0"/>
              <a:t> </a:t>
            </a:r>
            <a:r>
              <a:rPr lang="fr-CH" altLang="fr-FR" sz="1500" dirty="0" err="1"/>
              <a:t>smokers</a:t>
            </a:r>
            <a:r>
              <a:rPr lang="fr-CH" altLang="fr-FR" sz="1500" dirty="0"/>
              <a:t>: </a:t>
            </a:r>
            <a:r>
              <a:rPr lang="fr-CH" altLang="fr-FR" sz="1500" dirty="0" err="1"/>
              <a:t>fewer</a:t>
            </a:r>
            <a:r>
              <a:rPr lang="fr-CH" altLang="fr-FR" sz="1500" dirty="0"/>
              <a:t> </a:t>
            </a:r>
            <a:r>
              <a:rPr lang="fr-CH" altLang="fr-FR" sz="1500" dirty="0" err="1"/>
              <a:t>smokers</a:t>
            </a:r>
            <a:r>
              <a:rPr lang="fr-CH" altLang="fr-FR" sz="1500" dirty="0"/>
              <a:t> </a:t>
            </a:r>
            <a:r>
              <a:rPr lang="fr-CH" altLang="fr-FR" sz="1500" dirty="0" err="1"/>
              <a:t>will</a:t>
            </a:r>
            <a:r>
              <a:rPr lang="fr-CH" altLang="fr-FR" sz="1500" dirty="0"/>
              <a:t> switch to </a:t>
            </a:r>
            <a:r>
              <a:rPr lang="fr-CH" altLang="fr-FR" sz="1500" dirty="0" err="1"/>
              <a:t>vaping</a:t>
            </a:r>
            <a:r>
              <a:rPr lang="fr-CH" altLang="fr-FR" sz="1500" dirty="0"/>
              <a:t> if, for </a:t>
            </a:r>
            <a:r>
              <a:rPr lang="fr-CH" altLang="fr-FR" sz="1500" dirty="0" err="1"/>
              <a:t>example</a:t>
            </a:r>
            <a:r>
              <a:rPr lang="fr-CH" altLang="fr-FR" sz="1500" dirty="0"/>
              <a:t>, </a:t>
            </a:r>
            <a:r>
              <a:rPr lang="fr-CH" altLang="fr-FR" sz="1500" dirty="0" err="1"/>
              <a:t>flavors</a:t>
            </a:r>
            <a:r>
              <a:rPr lang="fr-CH" altLang="fr-FR" sz="1500" dirty="0"/>
              <a:t> </a:t>
            </a:r>
            <a:r>
              <a:rPr lang="fr-CH" altLang="fr-FR" sz="1500" dirty="0" smtClean="0"/>
              <a:t>or nicotine </a:t>
            </a:r>
            <a:r>
              <a:rPr lang="fr-CH" altLang="fr-FR" sz="1500" dirty="0" err="1" smtClean="0"/>
              <a:t>levels</a:t>
            </a:r>
            <a:r>
              <a:rPr lang="fr-CH" altLang="fr-FR" sz="1500" dirty="0" smtClean="0"/>
              <a:t> are </a:t>
            </a:r>
            <a:r>
              <a:rPr lang="fr-CH" altLang="fr-FR" sz="1500" dirty="0" err="1"/>
              <a:t>restricted</a:t>
            </a: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99376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187624" y="539626"/>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T</a:t>
            </a:r>
            <a:r>
              <a:rPr lang="en-US" altLang="fr-FR" sz="2100" dirty="0" smtClean="0">
                <a:solidFill>
                  <a:schemeClr val="tx2"/>
                </a:solidFill>
              </a:rPr>
              <a:t>he </a:t>
            </a:r>
            <a:r>
              <a:rPr lang="en-US" altLang="fr-FR" sz="2100" dirty="0">
                <a:solidFill>
                  <a:schemeClr val="tx2"/>
                </a:solidFill>
              </a:rPr>
              <a:t>gateway </a:t>
            </a:r>
            <a:r>
              <a:rPr lang="en-US" altLang="fr-FR" sz="2100" dirty="0" smtClean="0">
                <a:solidFill>
                  <a:schemeClr val="tx2"/>
                </a:solidFill>
              </a:rPr>
              <a:t>theory</a:t>
            </a:r>
            <a:endParaRPr lang="en-US" altLang="fr-FR" sz="2100" dirty="0">
              <a:solidFill>
                <a:schemeClr val="tx2"/>
              </a:solidFill>
            </a:endParaRPr>
          </a:p>
        </p:txBody>
      </p:sp>
      <p:sp>
        <p:nvSpPr>
          <p:cNvPr id="12293" name="Rectangle 3"/>
          <p:cNvSpPr txBox="1">
            <a:spLocks noChangeArrowheads="1"/>
          </p:cNvSpPr>
          <p:nvPr/>
        </p:nvSpPr>
        <p:spPr bwMode="auto">
          <a:xfrm>
            <a:off x="791580" y="2132857"/>
            <a:ext cx="6912768"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en-US" sz="1500" dirty="0" smtClean="0"/>
              <a:t>Hybrid of popular, academic and media accounts </a:t>
            </a:r>
          </a:p>
          <a:p>
            <a:pPr>
              <a:lnSpc>
                <a:spcPct val="150000"/>
              </a:lnSpc>
            </a:pPr>
            <a:r>
              <a:rPr lang="en-US" sz="1500" dirty="0" smtClean="0"/>
              <a:t>Since 1970s: used to support the idea that marijuana </a:t>
            </a:r>
            <a:r>
              <a:rPr lang="en-US" sz="1500" b="1" dirty="0" smtClean="0"/>
              <a:t>causes</a:t>
            </a:r>
            <a:r>
              <a:rPr lang="en-US" sz="1500" dirty="0" smtClean="0"/>
              <a:t> heroin use</a:t>
            </a:r>
          </a:p>
          <a:p>
            <a:pPr>
              <a:lnSpc>
                <a:spcPct val="150000"/>
              </a:lnSpc>
            </a:pPr>
            <a:r>
              <a:rPr lang="en-US" sz="1500" dirty="0" smtClean="0"/>
              <a:t>Has always been controversial</a:t>
            </a:r>
          </a:p>
          <a:p>
            <a:pPr>
              <a:lnSpc>
                <a:spcPct val="150000"/>
              </a:lnSpc>
            </a:pPr>
            <a:endParaRPr lang="en-US"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2648071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08112" y="683642"/>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Trade-off</a:t>
            </a:r>
          </a:p>
        </p:txBody>
      </p:sp>
      <p:sp>
        <p:nvSpPr>
          <p:cNvPr id="12293" name="Rectangle 3"/>
          <p:cNvSpPr txBox="1">
            <a:spLocks noChangeArrowheads="1"/>
          </p:cNvSpPr>
          <p:nvPr/>
        </p:nvSpPr>
        <p:spPr bwMode="auto">
          <a:xfrm>
            <a:off x="629562" y="1988840"/>
            <a:ext cx="7398822"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fr-CH" altLang="fr-FR" sz="1500" dirty="0" err="1"/>
              <a:t>Stringent</a:t>
            </a:r>
            <a:r>
              <a:rPr lang="fr-CH" altLang="fr-FR" sz="1500" dirty="0"/>
              <a:t> </a:t>
            </a:r>
            <a:r>
              <a:rPr lang="fr-CH" altLang="fr-FR" sz="1500" dirty="0" err="1"/>
              <a:t>measures</a:t>
            </a:r>
            <a:r>
              <a:rPr lang="fr-CH" altLang="fr-FR" sz="1500" dirty="0"/>
              <a:t> </a:t>
            </a:r>
            <a:r>
              <a:rPr lang="fr-CH" altLang="fr-FR" sz="1500" dirty="0" err="1"/>
              <a:t>may</a:t>
            </a:r>
            <a:r>
              <a:rPr lang="fr-CH" altLang="fr-FR" sz="1500" dirty="0"/>
              <a:t> </a:t>
            </a:r>
            <a:r>
              <a:rPr lang="fr-CH" altLang="fr-FR" sz="1500" dirty="0" err="1"/>
              <a:t>decrease</a:t>
            </a:r>
            <a:r>
              <a:rPr lang="fr-CH" altLang="fr-FR" sz="1500" dirty="0"/>
              <a:t> the (</a:t>
            </a:r>
            <a:r>
              <a:rPr lang="fr-CH" altLang="fr-FR" sz="1500" dirty="0" err="1"/>
              <a:t>already</a:t>
            </a:r>
            <a:r>
              <a:rPr lang="fr-CH" altLang="fr-FR" sz="1500" dirty="0"/>
              <a:t> </a:t>
            </a:r>
            <a:r>
              <a:rPr lang="fr-CH" altLang="fr-FR" sz="1500" dirty="0" err="1"/>
              <a:t>very</a:t>
            </a:r>
            <a:r>
              <a:rPr lang="fr-CH" altLang="fr-FR" sz="1500" dirty="0"/>
              <a:t> </a:t>
            </a:r>
            <a:r>
              <a:rPr lang="fr-CH" altLang="fr-FR" sz="1500" dirty="0" err="1"/>
              <a:t>low</a:t>
            </a:r>
            <a:r>
              <a:rPr lang="fr-CH" altLang="fr-FR" sz="1500" dirty="0"/>
              <a:t>) </a:t>
            </a:r>
            <a:r>
              <a:rPr lang="fr-CH" altLang="fr-FR" sz="1500" dirty="0" err="1"/>
              <a:t>number</a:t>
            </a:r>
            <a:r>
              <a:rPr lang="fr-CH" altLang="fr-FR" sz="1500" dirty="0"/>
              <a:t> of </a:t>
            </a:r>
            <a:r>
              <a:rPr lang="fr-CH" altLang="fr-FR" sz="1500" dirty="0" err="1"/>
              <a:t>young</a:t>
            </a:r>
            <a:r>
              <a:rPr lang="fr-CH" altLang="fr-FR" sz="1500" dirty="0"/>
              <a:t> non-</a:t>
            </a:r>
            <a:r>
              <a:rPr lang="fr-CH" altLang="fr-FR" sz="1500" dirty="0" err="1"/>
              <a:t>smokers</a:t>
            </a:r>
            <a:r>
              <a:rPr lang="fr-CH" altLang="fr-FR" sz="1500" dirty="0"/>
              <a:t> </a:t>
            </a:r>
            <a:r>
              <a:rPr lang="fr-CH" altLang="fr-FR" sz="1500" dirty="0" err="1"/>
              <a:t>who</a:t>
            </a:r>
            <a:r>
              <a:rPr lang="fr-CH" altLang="fr-FR" sz="1500" dirty="0"/>
              <a:t> </a:t>
            </a:r>
            <a:r>
              <a:rPr lang="fr-CH" altLang="fr-FR" sz="1500" dirty="0" smtClean="0"/>
              <a:t>:</a:t>
            </a:r>
            <a:br>
              <a:rPr lang="fr-CH" altLang="fr-FR" sz="1500" dirty="0" smtClean="0"/>
            </a:br>
            <a:r>
              <a:rPr lang="fr-CH" altLang="fr-FR" sz="1500" dirty="0" smtClean="0"/>
              <a:t>1</a:t>
            </a:r>
            <a:r>
              <a:rPr lang="fr-CH" altLang="fr-FR" sz="1500" dirty="0"/>
              <a:t>) use e-</a:t>
            </a:r>
            <a:r>
              <a:rPr lang="fr-CH" altLang="fr-FR" sz="1500" dirty="0" err="1"/>
              <a:t>cigs</a:t>
            </a:r>
            <a:r>
              <a:rPr lang="fr-CH" altLang="fr-FR" sz="1500" dirty="0"/>
              <a:t> and </a:t>
            </a:r>
            <a:r>
              <a:rPr lang="fr-CH" altLang="fr-FR" sz="1500" dirty="0" smtClean="0"/>
              <a:t/>
            </a:r>
            <a:br>
              <a:rPr lang="fr-CH" altLang="fr-FR" sz="1500" dirty="0" smtClean="0"/>
            </a:br>
            <a:r>
              <a:rPr lang="fr-CH" altLang="fr-FR" sz="1500" dirty="0" smtClean="0"/>
              <a:t>2</a:t>
            </a:r>
            <a:r>
              <a:rPr lang="fr-CH" altLang="fr-FR" sz="1500" dirty="0"/>
              <a:t>) </a:t>
            </a:r>
            <a:r>
              <a:rPr lang="fr-CH" altLang="fr-FR" sz="1500" dirty="0" err="1"/>
              <a:t>will</a:t>
            </a:r>
            <a:r>
              <a:rPr lang="fr-CH" altLang="fr-FR" sz="1500" dirty="0"/>
              <a:t> </a:t>
            </a:r>
            <a:r>
              <a:rPr lang="fr-CH" altLang="fr-FR" sz="1500" dirty="0" err="1"/>
              <a:t>subsequently</a:t>
            </a:r>
            <a:r>
              <a:rPr lang="fr-CH" altLang="fr-FR" sz="1500" dirty="0"/>
              <a:t> </a:t>
            </a:r>
            <a:r>
              <a:rPr lang="fr-CH" altLang="fr-FR" sz="1500" dirty="0" err="1"/>
              <a:t>become</a:t>
            </a:r>
            <a:r>
              <a:rPr lang="fr-CH" altLang="fr-FR" sz="1500" dirty="0"/>
              <a:t> </a:t>
            </a:r>
            <a:r>
              <a:rPr lang="fr-CH" altLang="fr-FR" sz="1500" dirty="0" err="1" smtClean="0"/>
              <a:t>smokers</a:t>
            </a:r>
            <a:r>
              <a:rPr lang="fr-CH" altLang="fr-FR" sz="1500" dirty="0" smtClean="0"/>
              <a:t> </a:t>
            </a:r>
            <a:r>
              <a:rPr lang="fr-CH" altLang="fr-FR" sz="1500" dirty="0" err="1"/>
              <a:t>because</a:t>
            </a:r>
            <a:r>
              <a:rPr lang="fr-CH" altLang="fr-FR" sz="1500" dirty="0"/>
              <a:t> of </a:t>
            </a:r>
            <a:r>
              <a:rPr lang="fr-CH" altLang="fr-FR" sz="1500" dirty="0" err="1"/>
              <a:t>vaping</a:t>
            </a:r>
            <a:r>
              <a:rPr lang="fr-CH" altLang="fr-FR" sz="1500" dirty="0"/>
              <a:t> and </a:t>
            </a:r>
            <a:r>
              <a:rPr lang="fr-CH" altLang="fr-FR" sz="1500" dirty="0" err="1"/>
              <a:t>would</a:t>
            </a:r>
            <a:r>
              <a:rPr lang="fr-CH" altLang="fr-FR" sz="1500" dirty="0"/>
              <a:t> not </a:t>
            </a:r>
            <a:r>
              <a:rPr lang="fr-CH" altLang="fr-FR" sz="1500" dirty="0" err="1"/>
              <a:t>otherwise</a:t>
            </a:r>
            <a:r>
              <a:rPr lang="fr-CH" altLang="fr-FR" sz="1500" dirty="0"/>
              <a:t> have </a:t>
            </a:r>
            <a:r>
              <a:rPr lang="fr-CH" altLang="fr-FR" sz="1500" dirty="0" err="1"/>
              <a:t>smoked</a:t>
            </a:r>
            <a:r>
              <a:rPr lang="fr-CH" altLang="fr-FR" sz="1500" dirty="0"/>
              <a:t> </a:t>
            </a:r>
            <a:r>
              <a:rPr lang="fr-CH" altLang="fr-FR" sz="1500" dirty="0" err="1"/>
              <a:t>regularly</a:t>
            </a:r>
            <a:endParaRPr lang="fr-CH" altLang="fr-FR" sz="1500" dirty="0"/>
          </a:p>
          <a:p>
            <a:pPr>
              <a:lnSpc>
                <a:spcPct val="150000"/>
              </a:lnSpc>
            </a:pPr>
            <a:r>
              <a:rPr lang="fr-CH" altLang="fr-FR" sz="1500" dirty="0"/>
              <a:t>At the </a:t>
            </a:r>
            <a:r>
              <a:rPr lang="fr-CH" altLang="fr-FR" sz="1500" dirty="0" err="1"/>
              <a:t>cost</a:t>
            </a:r>
            <a:r>
              <a:rPr lang="fr-CH" altLang="fr-FR" sz="1500" dirty="0"/>
              <a:t> of </a:t>
            </a:r>
            <a:r>
              <a:rPr lang="fr-CH" altLang="fr-FR" sz="1500" dirty="0" err="1"/>
              <a:t>many</a:t>
            </a:r>
            <a:r>
              <a:rPr lang="fr-CH" altLang="fr-FR" sz="1500" dirty="0"/>
              <a:t> more </a:t>
            </a:r>
            <a:r>
              <a:rPr lang="fr-CH" altLang="fr-FR" sz="1500" dirty="0" err="1"/>
              <a:t>current</a:t>
            </a:r>
            <a:r>
              <a:rPr lang="fr-CH" altLang="fr-FR" sz="1500" dirty="0"/>
              <a:t> </a:t>
            </a:r>
            <a:r>
              <a:rPr lang="fr-CH" altLang="fr-FR" sz="1500" dirty="0" err="1"/>
              <a:t>smokers</a:t>
            </a:r>
            <a:r>
              <a:rPr lang="fr-CH" altLang="fr-FR" sz="1500" dirty="0"/>
              <a:t> </a:t>
            </a:r>
            <a:r>
              <a:rPr lang="fr-CH" altLang="fr-FR" sz="1500" dirty="0" err="1"/>
              <a:t>who</a:t>
            </a:r>
            <a:r>
              <a:rPr lang="fr-CH" altLang="fr-FR" sz="1500" dirty="0"/>
              <a:t> </a:t>
            </a:r>
            <a:r>
              <a:rPr lang="fr-CH" altLang="fr-FR" sz="1500" dirty="0" err="1"/>
              <a:t>will</a:t>
            </a:r>
            <a:r>
              <a:rPr lang="fr-CH" altLang="fr-FR" sz="1500" dirty="0"/>
              <a:t> </a:t>
            </a:r>
            <a:r>
              <a:rPr lang="fr-CH" altLang="fr-FR" sz="1500" dirty="0" err="1"/>
              <a:t>never</a:t>
            </a:r>
            <a:r>
              <a:rPr lang="fr-CH" altLang="fr-FR" sz="1500" dirty="0"/>
              <a:t> switch to </a:t>
            </a:r>
            <a:r>
              <a:rPr lang="fr-CH" altLang="fr-FR" sz="1500" dirty="0" err="1"/>
              <a:t>vaping</a:t>
            </a:r>
            <a:r>
              <a:rPr lang="fr-CH" altLang="fr-FR" sz="1500" dirty="0"/>
              <a:t>, or </a:t>
            </a:r>
            <a:r>
              <a:rPr lang="fr-CH" altLang="fr-FR" sz="1500" dirty="0" err="1" smtClean="0"/>
              <a:t>will</a:t>
            </a:r>
            <a:r>
              <a:rPr lang="fr-CH" altLang="fr-FR" sz="1500" dirty="0" smtClean="0"/>
              <a:t> stop </a:t>
            </a:r>
            <a:r>
              <a:rPr lang="fr-CH" altLang="fr-FR" sz="1500" dirty="0" err="1"/>
              <a:t>vaping</a:t>
            </a:r>
            <a:r>
              <a:rPr lang="fr-CH" altLang="fr-FR" sz="1500" dirty="0"/>
              <a:t> and relapse to smoking </a:t>
            </a:r>
          </a:p>
          <a:p>
            <a:pPr>
              <a:lnSpc>
                <a:spcPct val="150000"/>
              </a:lnSpc>
            </a:pPr>
            <a:r>
              <a:rPr lang="de-CH" altLang="fr-FR" sz="1500" dirty="0"/>
              <a:t>Challenge: </a:t>
            </a:r>
            <a:br>
              <a:rPr lang="de-CH" altLang="fr-FR" sz="1500" dirty="0"/>
            </a:br>
            <a:r>
              <a:rPr lang="de-CH" altLang="fr-FR" sz="1500" dirty="0" smtClean="0"/>
              <a:t>- </a:t>
            </a:r>
            <a:r>
              <a:rPr lang="de-CH" altLang="fr-FR" sz="1500" dirty="0" err="1" smtClean="0"/>
              <a:t>maximize</a:t>
            </a:r>
            <a:r>
              <a:rPr lang="de-CH" altLang="fr-FR" sz="1500" dirty="0" smtClean="0"/>
              <a:t> </a:t>
            </a:r>
            <a:r>
              <a:rPr lang="de-CH" altLang="fr-FR" sz="1500" dirty="0"/>
              <a:t>N </a:t>
            </a:r>
            <a:r>
              <a:rPr lang="de-CH" altLang="fr-FR" sz="1500" dirty="0" err="1"/>
              <a:t>smokers</a:t>
            </a:r>
            <a:r>
              <a:rPr lang="de-CH" altLang="fr-FR" sz="1500" dirty="0"/>
              <a:t> </a:t>
            </a:r>
            <a:r>
              <a:rPr lang="de-CH" altLang="fr-FR" sz="1500" dirty="0" err="1"/>
              <a:t>who</a:t>
            </a:r>
            <a:r>
              <a:rPr lang="de-CH" altLang="fr-FR" sz="1500" dirty="0"/>
              <a:t> </a:t>
            </a:r>
            <a:r>
              <a:rPr lang="de-CH" altLang="fr-FR" sz="1500" dirty="0" err="1"/>
              <a:t>switch</a:t>
            </a:r>
            <a:r>
              <a:rPr lang="de-CH" altLang="fr-FR" sz="1500" dirty="0"/>
              <a:t>, </a:t>
            </a:r>
            <a:br>
              <a:rPr lang="de-CH" altLang="fr-FR" sz="1500" dirty="0"/>
            </a:br>
            <a:r>
              <a:rPr lang="de-CH" altLang="fr-FR" sz="1500" dirty="0" smtClean="0"/>
              <a:t>- </a:t>
            </a:r>
            <a:r>
              <a:rPr lang="de-CH" altLang="fr-FR" sz="1500" dirty="0" err="1" smtClean="0"/>
              <a:t>minimize</a:t>
            </a:r>
            <a:r>
              <a:rPr lang="de-CH" altLang="fr-FR" sz="1500" dirty="0" smtClean="0"/>
              <a:t> </a:t>
            </a:r>
            <a:r>
              <a:rPr lang="de-CH" altLang="fr-FR" sz="1500" dirty="0"/>
              <a:t>N non-</a:t>
            </a:r>
            <a:r>
              <a:rPr lang="de-CH" altLang="fr-FR" sz="1500" dirty="0" err="1"/>
              <a:t>smokers</a:t>
            </a:r>
            <a:r>
              <a:rPr lang="de-CH" altLang="fr-FR" sz="1500" dirty="0"/>
              <a:t> </a:t>
            </a:r>
            <a:r>
              <a:rPr lang="de-CH" altLang="fr-FR" sz="1500" dirty="0" err="1"/>
              <a:t>who</a:t>
            </a:r>
            <a:r>
              <a:rPr lang="de-CH" altLang="fr-FR" sz="1500" dirty="0"/>
              <a:t> </a:t>
            </a:r>
            <a:r>
              <a:rPr lang="de-CH" altLang="fr-FR" sz="1500" dirty="0" err="1"/>
              <a:t>use</a:t>
            </a:r>
            <a:r>
              <a:rPr lang="de-CH" altLang="fr-FR" sz="1500" dirty="0"/>
              <a:t> </a:t>
            </a:r>
            <a:r>
              <a:rPr lang="de-CH" altLang="fr-FR" sz="1500" dirty="0" err="1" smtClean="0"/>
              <a:t>vaporizers</a:t>
            </a:r>
            <a:endParaRPr lang="de-CH" altLang="fr-FR" sz="1500" dirty="0"/>
          </a:p>
          <a:p>
            <a:pPr>
              <a:lnSpc>
                <a:spcPct val="150000"/>
              </a:lnSpc>
            </a:pPr>
            <a:r>
              <a:rPr lang="de-CH" altLang="fr-FR" sz="1500" dirty="0" err="1"/>
              <a:t>Which</a:t>
            </a:r>
            <a:r>
              <a:rPr lang="de-CH" altLang="fr-FR" sz="1500" dirty="0"/>
              <a:t> </a:t>
            </a:r>
            <a:r>
              <a:rPr lang="de-CH" altLang="fr-FR" sz="1500" dirty="0" err="1"/>
              <a:t>is</a:t>
            </a:r>
            <a:r>
              <a:rPr lang="de-CH" altLang="fr-FR" sz="1500" dirty="0"/>
              <a:t> </a:t>
            </a:r>
            <a:r>
              <a:rPr lang="de-CH" altLang="fr-FR" sz="1500" dirty="0" err="1"/>
              <a:t>the</a:t>
            </a:r>
            <a:r>
              <a:rPr lang="de-CH" altLang="fr-FR" sz="1500" dirty="0"/>
              <a:t> </a:t>
            </a:r>
            <a:r>
              <a:rPr lang="de-CH" altLang="fr-FR" sz="1500" dirty="0" err="1"/>
              <a:t>priority</a:t>
            </a:r>
            <a:r>
              <a:rPr lang="de-CH" altLang="fr-FR" sz="1500" dirty="0"/>
              <a:t> ? </a:t>
            </a: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2474258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373981" y="713379"/>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smtClean="0">
                <a:solidFill>
                  <a:schemeClr val="tx2"/>
                </a:solidFill>
              </a:rPr>
              <a:t>Conclusions (1)</a:t>
            </a:r>
            <a:endParaRPr lang="en-US" altLang="fr-FR" sz="2100" dirty="0">
              <a:solidFill>
                <a:schemeClr val="tx2"/>
              </a:solidFill>
            </a:endParaRPr>
          </a:p>
        </p:txBody>
      </p:sp>
      <p:sp>
        <p:nvSpPr>
          <p:cNvPr id="12293" name="Rectangle 3"/>
          <p:cNvSpPr txBox="1">
            <a:spLocks noChangeArrowheads="1"/>
          </p:cNvSpPr>
          <p:nvPr/>
        </p:nvSpPr>
        <p:spPr bwMode="auto">
          <a:xfrm>
            <a:off x="953598" y="2078854"/>
            <a:ext cx="7792380"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spcBef>
                <a:spcPts val="225"/>
              </a:spcBef>
            </a:pPr>
            <a:r>
              <a:rPr lang="fr-CH" altLang="fr-FR" sz="1500" dirty="0" smtClean="0"/>
              <a:t>Experts </a:t>
            </a:r>
            <a:r>
              <a:rPr lang="fr-CH" altLang="fr-FR" sz="1500" dirty="0" err="1" smtClean="0"/>
              <a:t>strongly</a:t>
            </a:r>
            <a:r>
              <a:rPr lang="fr-CH" altLang="fr-FR" sz="1500" dirty="0" smtClean="0"/>
              <a:t> </a:t>
            </a:r>
            <a:r>
              <a:rPr lang="fr-CH" altLang="fr-FR" sz="1500" dirty="0" err="1" smtClean="0"/>
              <a:t>disagree</a:t>
            </a:r>
            <a:endParaRPr lang="fr-CH" altLang="fr-FR" sz="1500" dirty="0" smtClean="0"/>
          </a:p>
          <a:p>
            <a:pPr>
              <a:lnSpc>
                <a:spcPct val="150000"/>
              </a:lnSpc>
              <a:spcBef>
                <a:spcPts val="225"/>
              </a:spcBef>
            </a:pPr>
            <a:r>
              <a:rPr lang="fr-CH" altLang="fr-FR" sz="1500" dirty="0" smtClean="0"/>
              <a:t>It </a:t>
            </a:r>
            <a:r>
              <a:rPr lang="fr-CH" altLang="fr-FR" sz="1500" dirty="0" err="1" smtClean="0"/>
              <a:t>is</a:t>
            </a:r>
            <a:r>
              <a:rPr lang="fr-CH" altLang="fr-FR" sz="1500" dirty="0" smtClean="0"/>
              <a:t> </a:t>
            </a:r>
            <a:r>
              <a:rPr lang="fr-CH" altLang="fr-FR" sz="1500" dirty="0" err="1" smtClean="0"/>
              <a:t>difficult</a:t>
            </a:r>
            <a:r>
              <a:rPr lang="fr-CH" altLang="fr-FR" sz="1500" dirty="0" smtClean="0"/>
              <a:t> to </a:t>
            </a:r>
            <a:r>
              <a:rPr lang="fr-CH" altLang="fr-FR" sz="1500" dirty="0" err="1" smtClean="0"/>
              <a:t>obtain</a:t>
            </a:r>
            <a:r>
              <a:rPr lang="fr-CH" altLang="fr-FR" sz="1500" dirty="0" smtClean="0"/>
              <a:t> </a:t>
            </a:r>
            <a:r>
              <a:rPr lang="fr-CH" altLang="fr-FR" sz="1500" dirty="0" err="1" smtClean="0"/>
              <a:t>evidence</a:t>
            </a:r>
            <a:r>
              <a:rPr lang="fr-CH" altLang="fr-FR" sz="1500" dirty="0" smtClean="0"/>
              <a:t> </a:t>
            </a:r>
          </a:p>
          <a:p>
            <a:pPr>
              <a:lnSpc>
                <a:spcPct val="150000"/>
              </a:lnSpc>
              <a:spcBef>
                <a:spcPts val="225"/>
              </a:spcBef>
            </a:pPr>
            <a:r>
              <a:rPr lang="fr-CH" altLang="fr-FR" sz="1500" dirty="0" err="1" smtClean="0"/>
              <a:t>Many</a:t>
            </a:r>
            <a:r>
              <a:rPr lang="fr-CH" altLang="fr-FR" sz="1500" dirty="0" smtClean="0"/>
              <a:t> </a:t>
            </a:r>
            <a:r>
              <a:rPr lang="fr-CH" altLang="fr-FR" sz="1500" dirty="0"/>
              <a:t>of the </a:t>
            </a:r>
            <a:r>
              <a:rPr lang="fr-CH" altLang="fr-FR" sz="1500" dirty="0" err="1"/>
              <a:t>criteria</a:t>
            </a:r>
            <a:r>
              <a:rPr lang="fr-CH" altLang="fr-FR" sz="1500" dirty="0"/>
              <a:t> for </a:t>
            </a:r>
            <a:r>
              <a:rPr lang="fr-CH" altLang="fr-FR" sz="1500" dirty="0" err="1"/>
              <a:t>causality</a:t>
            </a:r>
            <a:r>
              <a:rPr lang="fr-CH" altLang="fr-FR" sz="1500" dirty="0"/>
              <a:t> are not met</a:t>
            </a:r>
          </a:p>
          <a:p>
            <a:pPr>
              <a:lnSpc>
                <a:spcPct val="150000"/>
              </a:lnSpc>
              <a:spcBef>
                <a:spcPts val="225"/>
              </a:spcBef>
            </a:pPr>
            <a:r>
              <a:rPr lang="de-CH" altLang="fr-FR" sz="1500" dirty="0" smtClean="0"/>
              <a:t>Youth </a:t>
            </a:r>
            <a:r>
              <a:rPr lang="de-CH" altLang="fr-FR" sz="1500" dirty="0" err="1"/>
              <a:t>uptake</a:t>
            </a:r>
            <a:r>
              <a:rPr lang="de-CH" altLang="fr-FR" sz="1500" dirty="0"/>
              <a:t> </a:t>
            </a:r>
            <a:r>
              <a:rPr lang="de-CH" altLang="fr-FR" sz="1500" dirty="0" err="1"/>
              <a:t>is</a:t>
            </a:r>
            <a:r>
              <a:rPr lang="de-CH" altLang="fr-FR" sz="1500" dirty="0"/>
              <a:t> </a:t>
            </a:r>
            <a:r>
              <a:rPr lang="de-CH" altLang="fr-FR" sz="1500" dirty="0" err="1"/>
              <a:t>currently</a:t>
            </a:r>
            <a:r>
              <a:rPr lang="de-CH" altLang="fr-FR" sz="1500" dirty="0"/>
              <a:t> </a:t>
            </a:r>
            <a:r>
              <a:rPr lang="de-CH" altLang="fr-FR" sz="1500" dirty="0" err="1"/>
              <a:t>low</a:t>
            </a:r>
            <a:r>
              <a:rPr lang="de-CH" altLang="fr-FR" sz="1500" dirty="0"/>
              <a:t>, but </a:t>
            </a:r>
            <a:r>
              <a:rPr lang="de-CH" altLang="fr-FR" sz="1500" dirty="0" err="1"/>
              <a:t>this</a:t>
            </a:r>
            <a:r>
              <a:rPr lang="de-CH" altLang="fr-FR" sz="1500" dirty="0"/>
              <a:t> </a:t>
            </a:r>
            <a:r>
              <a:rPr lang="de-CH" altLang="fr-FR" sz="1500" dirty="0" err="1"/>
              <a:t>may</a:t>
            </a:r>
            <a:r>
              <a:rPr lang="de-CH" altLang="fr-FR" sz="1500" dirty="0"/>
              <a:t> </a:t>
            </a:r>
            <a:r>
              <a:rPr lang="de-CH" altLang="fr-FR" sz="1500" dirty="0" err="1" smtClean="0"/>
              <a:t>change</a:t>
            </a:r>
            <a:endParaRPr lang="de-CH" altLang="fr-FR" sz="1500" dirty="0" smtClean="0"/>
          </a:p>
          <a:p>
            <a:pPr>
              <a:lnSpc>
                <a:spcPct val="150000"/>
              </a:lnSpc>
              <a:spcBef>
                <a:spcPts val="225"/>
              </a:spcBef>
            </a:pPr>
            <a:endParaRPr lang="de-CH" altLang="fr-FR" sz="1500" dirty="0"/>
          </a:p>
          <a:p>
            <a:pPr>
              <a:lnSpc>
                <a:spcPct val="150000"/>
              </a:lnSpc>
              <a:spcBef>
                <a:spcPts val="225"/>
              </a:spcBef>
            </a:pPr>
            <a:r>
              <a:rPr lang="fr-CH" altLang="fr-FR" sz="1500" dirty="0"/>
              <a:t>Common </a:t>
            </a:r>
            <a:r>
              <a:rPr lang="fr-CH" altLang="fr-FR" sz="1500" dirty="0" err="1"/>
              <a:t>liability</a:t>
            </a:r>
            <a:r>
              <a:rPr lang="fr-CH" altLang="fr-FR" sz="1500" dirty="0"/>
              <a:t> model </a:t>
            </a:r>
            <a:r>
              <a:rPr lang="fr-CH" altLang="fr-FR" sz="1500" dirty="0" err="1"/>
              <a:t>is</a:t>
            </a:r>
            <a:r>
              <a:rPr lang="fr-CH" altLang="fr-FR" sz="1500" dirty="0"/>
              <a:t> </a:t>
            </a:r>
            <a:r>
              <a:rPr lang="fr-CH" altLang="fr-FR" sz="1500" dirty="0" smtClean="0"/>
              <a:t>plausible</a:t>
            </a:r>
            <a:r>
              <a:rPr lang="fr-CH" altLang="fr-FR" sz="1500" dirty="0"/>
              <a:t>, </a:t>
            </a:r>
            <a:r>
              <a:rPr lang="fr-CH" altLang="fr-FR" sz="1500" dirty="0" err="1"/>
              <a:t>is</a:t>
            </a:r>
            <a:r>
              <a:rPr lang="fr-CH" altLang="fr-FR" sz="1500" dirty="0"/>
              <a:t> a </a:t>
            </a:r>
            <a:r>
              <a:rPr lang="fr-CH" altLang="fr-FR" sz="1500" dirty="0" smtClean="0"/>
              <a:t>good base </a:t>
            </a:r>
            <a:r>
              <a:rPr lang="fr-CH" altLang="fr-FR" sz="1500" dirty="0"/>
              <a:t>for </a:t>
            </a:r>
            <a:r>
              <a:rPr lang="fr-CH" altLang="fr-FR" sz="1500" dirty="0" err="1"/>
              <a:t>policy</a:t>
            </a:r>
            <a:r>
              <a:rPr lang="fr-CH" altLang="fr-FR" sz="1500" dirty="0"/>
              <a:t>, but a causal </a:t>
            </a:r>
            <a:r>
              <a:rPr lang="fr-CH" altLang="fr-FR" sz="1500" dirty="0" err="1"/>
              <a:t>pathway</a:t>
            </a:r>
            <a:r>
              <a:rPr lang="fr-CH" altLang="fr-FR" sz="1500" dirty="0"/>
              <a:t> </a:t>
            </a:r>
            <a:r>
              <a:rPr lang="fr-CH" altLang="fr-FR" sz="1500" dirty="0" err="1"/>
              <a:t>may</a:t>
            </a:r>
            <a:r>
              <a:rPr lang="fr-CH" altLang="fr-FR" sz="1500" dirty="0"/>
              <a:t> </a:t>
            </a:r>
            <a:r>
              <a:rPr lang="fr-CH" altLang="fr-FR" sz="1500" dirty="0" err="1"/>
              <a:t>exist</a:t>
            </a:r>
            <a:r>
              <a:rPr lang="fr-CH" altLang="fr-FR" sz="1500" dirty="0"/>
              <a:t> (inhalation, </a:t>
            </a:r>
            <a:r>
              <a:rPr lang="fr-CH" altLang="fr-FR" sz="1500" dirty="0" err="1"/>
              <a:t>gestures</a:t>
            </a:r>
            <a:r>
              <a:rPr lang="fr-CH" altLang="fr-FR" sz="1500" dirty="0"/>
              <a:t>, nicotine addiction, contact </a:t>
            </a:r>
            <a:r>
              <a:rPr lang="fr-CH" altLang="fr-FR" sz="1500" dirty="0" err="1"/>
              <a:t>with</a:t>
            </a:r>
            <a:r>
              <a:rPr lang="fr-CH" altLang="fr-FR" sz="1500" dirty="0"/>
              <a:t> </a:t>
            </a:r>
            <a:r>
              <a:rPr lang="fr-CH" altLang="fr-FR" sz="1500" dirty="0" err="1"/>
              <a:t>smokers</a:t>
            </a:r>
            <a:r>
              <a:rPr lang="fr-CH" altLang="fr-FR" sz="1500" dirty="0" smtClean="0"/>
              <a:t>)</a:t>
            </a:r>
          </a:p>
          <a:p>
            <a:pPr>
              <a:lnSpc>
                <a:spcPct val="150000"/>
              </a:lnSpc>
              <a:spcBef>
                <a:spcPts val="225"/>
              </a:spcBef>
            </a:pPr>
            <a:endParaRPr lang="fr-CH" altLang="fr-FR" sz="1500" dirty="0"/>
          </a:p>
          <a:p>
            <a:pPr>
              <a:lnSpc>
                <a:spcPct val="150000"/>
              </a:lnSpc>
              <a:spcBef>
                <a:spcPts val="225"/>
              </a:spcBef>
            </a:pPr>
            <a:r>
              <a:rPr lang="de-CH" altLang="fr-FR" sz="1500" dirty="0" err="1"/>
              <a:t>If</a:t>
            </a:r>
            <a:r>
              <a:rPr lang="de-CH" altLang="fr-FR" sz="1500" dirty="0"/>
              <a:t> </a:t>
            </a:r>
            <a:r>
              <a:rPr lang="de-CH" altLang="fr-FR" sz="1500" dirty="0" err="1"/>
              <a:t>there</a:t>
            </a:r>
            <a:r>
              <a:rPr lang="de-CH" altLang="fr-FR" sz="1500" dirty="0"/>
              <a:t> </a:t>
            </a:r>
            <a:r>
              <a:rPr lang="de-CH" altLang="fr-FR" sz="1500" dirty="0" err="1"/>
              <a:t>is</a:t>
            </a:r>
            <a:r>
              <a:rPr lang="de-CH" altLang="fr-FR" sz="1500" dirty="0"/>
              <a:t> </a:t>
            </a:r>
            <a:r>
              <a:rPr lang="de-CH" altLang="fr-FR" sz="1500" dirty="0" smtClean="0"/>
              <a:t>a </a:t>
            </a:r>
            <a:r>
              <a:rPr lang="de-CH" altLang="fr-FR" sz="1500" dirty="0" err="1" smtClean="0"/>
              <a:t>gateway</a:t>
            </a:r>
            <a:r>
              <a:rPr lang="de-CH" altLang="fr-FR" sz="1500" dirty="0" smtClean="0"/>
              <a:t> </a:t>
            </a:r>
            <a:r>
              <a:rPr lang="de-CH" altLang="fr-FR" sz="1500" dirty="0" err="1"/>
              <a:t>effect</a:t>
            </a:r>
            <a:r>
              <a:rPr lang="de-CH" altLang="fr-FR" sz="1500" dirty="0"/>
              <a:t>, </a:t>
            </a:r>
            <a:r>
              <a:rPr lang="de-CH" altLang="fr-FR" sz="1500" dirty="0" err="1"/>
              <a:t>the</a:t>
            </a:r>
            <a:r>
              <a:rPr lang="de-CH" altLang="fr-FR" sz="1500" dirty="0"/>
              <a:t> </a:t>
            </a:r>
            <a:r>
              <a:rPr lang="de-CH" altLang="fr-FR" sz="1500" dirty="0" err="1"/>
              <a:t>best</a:t>
            </a:r>
            <a:r>
              <a:rPr lang="de-CH" altLang="fr-FR" sz="1500" dirty="0"/>
              <a:t> </a:t>
            </a:r>
            <a:r>
              <a:rPr lang="de-CH" altLang="fr-FR" sz="1500" dirty="0" err="1"/>
              <a:t>response</a:t>
            </a:r>
            <a:r>
              <a:rPr lang="de-CH" altLang="fr-FR" sz="1500" dirty="0"/>
              <a:t> </a:t>
            </a:r>
            <a:r>
              <a:rPr lang="de-CH" altLang="fr-FR" sz="1500" dirty="0" err="1"/>
              <a:t>is</a:t>
            </a:r>
            <a:r>
              <a:rPr lang="de-CH" altLang="fr-FR" sz="1500" dirty="0"/>
              <a:t> </a:t>
            </a:r>
            <a:r>
              <a:rPr lang="de-CH" altLang="fr-FR" sz="1500" dirty="0" err="1"/>
              <a:t>to</a:t>
            </a:r>
            <a:r>
              <a:rPr lang="de-CH" altLang="fr-FR" sz="1500" dirty="0"/>
              <a:t> </a:t>
            </a:r>
            <a:r>
              <a:rPr lang="de-CH" altLang="fr-FR" sz="1500" dirty="0" err="1"/>
              <a:t>reduce</a:t>
            </a:r>
            <a:r>
              <a:rPr lang="de-CH" altLang="fr-FR" sz="1500" dirty="0"/>
              <a:t> </a:t>
            </a:r>
            <a:r>
              <a:rPr lang="de-CH" altLang="fr-FR" sz="1500" dirty="0" err="1"/>
              <a:t>youth</a:t>
            </a:r>
            <a:r>
              <a:rPr lang="de-CH" altLang="fr-FR" sz="1500" dirty="0"/>
              <a:t> </a:t>
            </a:r>
            <a:r>
              <a:rPr lang="de-CH" altLang="fr-FR" sz="1500" dirty="0" err="1"/>
              <a:t>access</a:t>
            </a:r>
            <a:r>
              <a:rPr lang="de-CH" altLang="fr-FR" sz="1500" dirty="0"/>
              <a:t> </a:t>
            </a:r>
            <a:r>
              <a:rPr lang="de-CH" altLang="fr-FR" sz="1500" dirty="0" err="1"/>
              <a:t>to</a:t>
            </a:r>
            <a:r>
              <a:rPr lang="de-CH" altLang="fr-FR" sz="1500" dirty="0"/>
              <a:t> </a:t>
            </a:r>
            <a:r>
              <a:rPr lang="de-CH" altLang="fr-FR" sz="1500" b="1" dirty="0" err="1" smtClean="0"/>
              <a:t>cigarettes</a:t>
            </a:r>
            <a:r>
              <a:rPr lang="de-CH" altLang="fr-FR" sz="1500" b="1" dirty="0" smtClean="0"/>
              <a:t> </a:t>
            </a:r>
            <a:r>
              <a:rPr lang="de-CH" altLang="fr-FR" sz="1500" dirty="0" smtClean="0"/>
              <a:t>(</a:t>
            </a:r>
            <a:r>
              <a:rPr lang="de-CH" altLang="fr-FR" sz="1500" dirty="0" err="1" smtClean="0"/>
              <a:t>rather</a:t>
            </a:r>
            <a:r>
              <a:rPr lang="de-CH" altLang="fr-FR" sz="1500" dirty="0" smtClean="0"/>
              <a:t> </a:t>
            </a:r>
            <a:r>
              <a:rPr lang="de-CH" altLang="fr-FR" sz="1500" dirty="0" err="1" smtClean="0"/>
              <a:t>than</a:t>
            </a:r>
            <a:r>
              <a:rPr lang="de-CH" altLang="fr-FR" sz="1500" dirty="0" smtClean="0"/>
              <a:t> </a:t>
            </a:r>
            <a:r>
              <a:rPr lang="de-CH" altLang="fr-FR" sz="1500" dirty="0" err="1" smtClean="0"/>
              <a:t>access</a:t>
            </a:r>
            <a:r>
              <a:rPr lang="de-CH" altLang="fr-FR" sz="1500" dirty="0" smtClean="0"/>
              <a:t> </a:t>
            </a:r>
            <a:r>
              <a:rPr lang="de-CH" altLang="fr-FR" sz="1500" dirty="0" err="1" smtClean="0"/>
              <a:t>to</a:t>
            </a:r>
            <a:r>
              <a:rPr lang="de-CH" altLang="fr-FR" sz="1500" dirty="0" smtClean="0"/>
              <a:t> </a:t>
            </a:r>
            <a:r>
              <a:rPr lang="de-CH" altLang="fr-FR" sz="1500" dirty="0" err="1" smtClean="0"/>
              <a:t>reduced</a:t>
            </a:r>
            <a:r>
              <a:rPr lang="de-CH" altLang="fr-FR" sz="1500" dirty="0" smtClean="0"/>
              <a:t> </a:t>
            </a:r>
            <a:r>
              <a:rPr lang="de-CH" altLang="fr-FR" sz="1500" dirty="0" err="1" smtClean="0"/>
              <a:t>harm</a:t>
            </a:r>
            <a:r>
              <a:rPr lang="de-CH" altLang="fr-FR" sz="1500" dirty="0" smtClean="0"/>
              <a:t> </a:t>
            </a:r>
            <a:r>
              <a:rPr lang="de-CH" altLang="fr-FR" sz="1500" dirty="0" err="1" smtClean="0"/>
              <a:t>products</a:t>
            </a:r>
            <a:r>
              <a:rPr lang="de-CH" altLang="fr-FR" sz="1500" dirty="0" smtClean="0"/>
              <a:t>)</a:t>
            </a:r>
          </a:p>
          <a:p>
            <a:pPr>
              <a:lnSpc>
                <a:spcPct val="150000"/>
              </a:lnSpc>
              <a:spcBef>
                <a:spcPts val="225"/>
              </a:spcBef>
            </a:pPr>
            <a:r>
              <a:rPr lang="de-CH" altLang="fr-FR" sz="1500" dirty="0" smtClean="0"/>
              <a:t>And </a:t>
            </a:r>
            <a:r>
              <a:rPr lang="de-CH" altLang="fr-FR" sz="1500" dirty="0" err="1" smtClean="0"/>
              <a:t>should</a:t>
            </a:r>
            <a:r>
              <a:rPr lang="de-CH" altLang="fr-FR" sz="1500" dirty="0" smtClean="0"/>
              <a:t> </a:t>
            </a:r>
            <a:r>
              <a:rPr lang="de-CH" altLang="fr-FR" sz="1500" dirty="0" err="1" smtClean="0"/>
              <a:t>teenage</a:t>
            </a:r>
            <a:r>
              <a:rPr lang="de-CH" altLang="fr-FR" sz="1500" dirty="0" smtClean="0"/>
              <a:t> </a:t>
            </a:r>
            <a:r>
              <a:rPr lang="de-CH" altLang="fr-FR" sz="1500" dirty="0" err="1" smtClean="0"/>
              <a:t>smokers</a:t>
            </a:r>
            <a:r>
              <a:rPr lang="de-CH" altLang="fr-FR" sz="1500" dirty="0" smtClean="0"/>
              <a:t> </a:t>
            </a:r>
            <a:r>
              <a:rPr lang="de-CH" altLang="fr-FR" sz="1500" dirty="0" err="1" smtClean="0"/>
              <a:t>be</a:t>
            </a:r>
            <a:r>
              <a:rPr lang="de-CH" altLang="fr-FR" sz="1500" dirty="0" smtClean="0"/>
              <a:t> </a:t>
            </a:r>
            <a:r>
              <a:rPr lang="de-CH" altLang="fr-FR" sz="1500" dirty="0" err="1" smtClean="0"/>
              <a:t>excluded</a:t>
            </a:r>
            <a:r>
              <a:rPr lang="de-CH" altLang="fr-FR" sz="1500" dirty="0" smtClean="0"/>
              <a:t> </a:t>
            </a:r>
            <a:r>
              <a:rPr lang="de-CH" altLang="fr-FR" sz="1500" dirty="0" err="1" smtClean="0"/>
              <a:t>from</a:t>
            </a:r>
            <a:r>
              <a:rPr lang="de-CH" altLang="fr-FR" sz="1500" dirty="0" smtClean="0"/>
              <a:t> </a:t>
            </a:r>
            <a:r>
              <a:rPr lang="de-CH" altLang="fr-FR" sz="1500" dirty="0" err="1" smtClean="0"/>
              <a:t>harm</a:t>
            </a:r>
            <a:r>
              <a:rPr lang="de-CH" altLang="fr-FR" sz="1500" dirty="0" smtClean="0"/>
              <a:t> </a:t>
            </a:r>
            <a:r>
              <a:rPr lang="de-CH" altLang="fr-FR" sz="1500" dirty="0" err="1" smtClean="0"/>
              <a:t>reduction</a:t>
            </a:r>
            <a:r>
              <a:rPr lang="de-CH" altLang="fr-FR" sz="1500" dirty="0" smtClean="0"/>
              <a:t> </a:t>
            </a:r>
            <a:r>
              <a:rPr lang="de-CH" altLang="fr-FR" sz="1500" dirty="0" err="1" smtClean="0"/>
              <a:t>strategies</a:t>
            </a:r>
            <a:r>
              <a:rPr lang="de-CH" altLang="fr-FR" sz="1500" dirty="0" smtClean="0"/>
              <a:t> ? </a:t>
            </a:r>
            <a:endParaRPr lang="fr-CH" altLang="fr-FR" sz="1500" dirty="0"/>
          </a:p>
          <a:p>
            <a:pPr>
              <a:lnSpc>
                <a:spcPct val="150000"/>
              </a:lnSpc>
              <a:spcBef>
                <a:spcPts val="225"/>
              </a:spcBef>
            </a:pPr>
            <a:endParaRPr lang="fr-CH" altLang="fr-FR" sz="1500" dirty="0"/>
          </a:p>
          <a:p>
            <a:pPr>
              <a:lnSpc>
                <a:spcPct val="150000"/>
              </a:lnSpc>
              <a:spcBef>
                <a:spcPts val="225"/>
              </a:spcBef>
            </a:pPr>
            <a:endParaRPr lang="fr-CH" altLang="fr-FR" sz="1500" dirty="0"/>
          </a:p>
          <a:p>
            <a:pPr>
              <a:lnSpc>
                <a:spcPct val="150000"/>
              </a:lnSpc>
              <a:spcBef>
                <a:spcPts val="225"/>
              </a:spcBef>
            </a:pPr>
            <a:endParaRPr lang="fr-CH" altLang="fr-FR" sz="1500" dirty="0"/>
          </a:p>
        </p:txBody>
      </p:sp>
    </p:spTree>
    <p:extLst>
      <p:ext uri="{BB962C8B-B14F-4D97-AF65-F5344CB8AC3E}">
        <p14:creationId xmlns:p14="http://schemas.microsoft.com/office/powerpoint/2010/main" val="1280704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69214" y="722710"/>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smtClean="0">
                <a:solidFill>
                  <a:schemeClr val="tx2"/>
                </a:solidFill>
              </a:rPr>
              <a:t>Conclusions (2)</a:t>
            </a:r>
            <a:endParaRPr lang="en-US" altLang="fr-FR" sz="2100" dirty="0">
              <a:solidFill>
                <a:schemeClr val="tx2"/>
              </a:solidFill>
            </a:endParaRPr>
          </a:p>
        </p:txBody>
      </p:sp>
      <p:sp>
        <p:nvSpPr>
          <p:cNvPr id="12293" name="Rectangle 3"/>
          <p:cNvSpPr txBox="1">
            <a:spLocks noChangeArrowheads="1"/>
          </p:cNvSpPr>
          <p:nvPr/>
        </p:nvSpPr>
        <p:spPr bwMode="auto">
          <a:xfrm>
            <a:off x="953598" y="2078854"/>
            <a:ext cx="7792380"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spcBef>
                <a:spcPts val="225"/>
              </a:spcBef>
            </a:pPr>
            <a:r>
              <a:rPr lang="fr-CH" altLang="fr-FR" sz="1500" dirty="0" smtClean="0"/>
              <a:t>The </a:t>
            </a:r>
            <a:r>
              <a:rPr lang="fr-CH" altLang="fr-FR" sz="1500" dirty="0" err="1" smtClean="0"/>
              <a:t>gateway</a:t>
            </a:r>
            <a:r>
              <a:rPr lang="fr-CH" altLang="fr-FR" sz="1500" dirty="0" smtClean="0"/>
              <a:t> </a:t>
            </a:r>
            <a:r>
              <a:rPr lang="fr-CH" altLang="fr-FR" sz="1500" dirty="0" err="1"/>
              <a:t>theory</a:t>
            </a:r>
            <a:r>
              <a:rPr lang="fr-CH" altLang="fr-FR" sz="1500" dirty="0"/>
              <a:t> has </a:t>
            </a:r>
            <a:r>
              <a:rPr lang="fr-CH" altLang="fr-FR" sz="1500" dirty="0" err="1"/>
              <a:t>enormous</a:t>
            </a:r>
            <a:r>
              <a:rPr lang="fr-CH" altLang="fr-FR" sz="1500" dirty="0"/>
              <a:t> </a:t>
            </a:r>
            <a:r>
              <a:rPr lang="fr-CH" altLang="fr-FR" sz="1500" dirty="0" err="1"/>
              <a:t>political</a:t>
            </a:r>
            <a:r>
              <a:rPr lang="fr-CH" altLang="fr-FR" sz="1500" dirty="0"/>
              <a:t> influence</a:t>
            </a:r>
          </a:p>
          <a:p>
            <a:pPr>
              <a:lnSpc>
                <a:spcPct val="150000"/>
              </a:lnSpc>
              <a:spcBef>
                <a:spcPts val="225"/>
              </a:spcBef>
            </a:pPr>
            <a:r>
              <a:rPr lang="en-US" sz="1500" dirty="0"/>
              <a:t>Its success is perhaps due to its </a:t>
            </a:r>
            <a:r>
              <a:rPr lang="en-US" sz="1500" dirty="0" smtClean="0"/>
              <a:t>simplicity and its efficacy in the political / ideological struggle</a:t>
            </a:r>
            <a:endParaRPr lang="en-US" sz="1500" dirty="0"/>
          </a:p>
          <a:p>
            <a:pPr>
              <a:lnSpc>
                <a:spcPct val="150000"/>
              </a:lnSpc>
              <a:spcBef>
                <a:spcPts val="225"/>
              </a:spcBef>
            </a:pPr>
            <a:endParaRPr lang="fr-CH" altLang="fr-FR" sz="1500" dirty="0"/>
          </a:p>
          <a:p>
            <a:pPr>
              <a:lnSpc>
                <a:spcPct val="150000"/>
              </a:lnSpc>
              <a:spcBef>
                <a:spcPts val="225"/>
              </a:spcBef>
            </a:pPr>
            <a:r>
              <a:rPr lang="fr-CH" altLang="fr-FR" sz="1500" dirty="0" err="1"/>
              <a:t>Policies</a:t>
            </a:r>
            <a:r>
              <a:rPr lang="fr-CH" altLang="fr-FR" sz="1500" dirty="0"/>
              <a:t> </a:t>
            </a:r>
            <a:r>
              <a:rPr lang="fr-CH" altLang="fr-FR" sz="1500" dirty="0" err="1"/>
              <a:t>based</a:t>
            </a:r>
            <a:r>
              <a:rPr lang="fr-CH" altLang="fr-FR" sz="1500" dirty="0"/>
              <a:t> </a:t>
            </a:r>
            <a:r>
              <a:rPr lang="fr-CH" altLang="fr-FR" sz="1500" dirty="0" err="1" smtClean="0"/>
              <a:t>mainly</a:t>
            </a:r>
            <a:r>
              <a:rPr lang="fr-CH" altLang="fr-FR" sz="1500" dirty="0" smtClean="0"/>
              <a:t> on the </a:t>
            </a:r>
            <a:r>
              <a:rPr lang="fr-CH" altLang="fr-FR" sz="1500" dirty="0" err="1" smtClean="0"/>
              <a:t>gateway</a:t>
            </a:r>
            <a:r>
              <a:rPr lang="fr-CH" altLang="fr-FR" sz="1500" dirty="0" smtClean="0"/>
              <a:t> </a:t>
            </a:r>
            <a:r>
              <a:rPr lang="fr-CH" altLang="fr-FR" sz="1500" dirty="0" err="1"/>
              <a:t>theory</a:t>
            </a:r>
            <a:r>
              <a:rPr lang="fr-CH" altLang="fr-FR" sz="1500" dirty="0"/>
              <a:t> </a:t>
            </a:r>
            <a:r>
              <a:rPr lang="fr-CH" altLang="fr-FR" sz="1500" dirty="0" err="1" smtClean="0"/>
              <a:t>that</a:t>
            </a:r>
            <a:r>
              <a:rPr lang="fr-CH" altLang="fr-FR" sz="1500" dirty="0" smtClean="0"/>
              <a:t> do not </a:t>
            </a:r>
            <a:r>
              <a:rPr lang="fr-CH" altLang="fr-FR" sz="1500" dirty="0" err="1" smtClean="0"/>
              <a:t>take</a:t>
            </a:r>
            <a:r>
              <a:rPr lang="fr-CH" altLang="fr-FR" sz="1500" dirty="0" smtClean="0"/>
              <a:t> </a:t>
            </a:r>
            <a:r>
              <a:rPr lang="fr-CH" altLang="fr-FR" sz="1500" dirty="0" err="1" smtClean="0"/>
              <a:t>sufficient</a:t>
            </a:r>
            <a:r>
              <a:rPr lang="fr-CH" altLang="fr-FR" sz="1500" dirty="0" smtClean="0"/>
              <a:t> </a:t>
            </a:r>
            <a:r>
              <a:rPr lang="fr-CH" altLang="fr-FR" sz="1500" dirty="0" err="1" smtClean="0"/>
              <a:t>account</a:t>
            </a:r>
            <a:r>
              <a:rPr lang="fr-CH" altLang="fr-FR" sz="1500" dirty="0" smtClean="0"/>
              <a:t> </a:t>
            </a:r>
            <a:r>
              <a:rPr lang="fr-CH" altLang="fr-FR" sz="1500" dirty="0"/>
              <a:t>of </a:t>
            </a:r>
            <a:r>
              <a:rPr lang="fr-CH" altLang="fr-FR" sz="1500" dirty="0" err="1"/>
              <a:t>their</a:t>
            </a:r>
            <a:r>
              <a:rPr lang="fr-CH" altLang="fr-FR" sz="1500"/>
              <a:t> </a:t>
            </a:r>
            <a:r>
              <a:rPr lang="fr-CH" altLang="fr-FR" sz="1500" smtClean="0"/>
              <a:t>effects</a:t>
            </a:r>
            <a:r>
              <a:rPr lang="fr-CH" altLang="fr-FR" sz="1500" dirty="0" smtClean="0"/>
              <a:t> </a:t>
            </a:r>
            <a:r>
              <a:rPr lang="fr-CH" altLang="fr-FR" sz="1500" dirty="0"/>
              <a:t>on </a:t>
            </a:r>
            <a:r>
              <a:rPr lang="fr-CH" altLang="fr-FR" sz="1500" dirty="0" err="1"/>
              <a:t>current</a:t>
            </a:r>
            <a:r>
              <a:rPr lang="fr-CH" altLang="fr-FR" sz="1500" dirty="0"/>
              <a:t> </a:t>
            </a:r>
            <a:r>
              <a:rPr lang="fr-CH" altLang="fr-FR" sz="1500" dirty="0" err="1" smtClean="0"/>
              <a:t>smokers</a:t>
            </a:r>
            <a:r>
              <a:rPr lang="fr-CH" altLang="fr-FR" sz="1500" dirty="0" smtClean="0"/>
              <a:t> and </a:t>
            </a:r>
            <a:r>
              <a:rPr lang="fr-CH" altLang="fr-FR" sz="1500" dirty="0"/>
              <a:t>of </a:t>
            </a:r>
            <a:r>
              <a:rPr lang="fr-CH" altLang="fr-FR" sz="1500" dirty="0" smtClean="0"/>
              <a:t>the </a:t>
            </a:r>
            <a:r>
              <a:rPr lang="fr-CH" altLang="fr-FR" sz="1500" dirty="0" err="1" smtClean="0"/>
              <a:t>common</a:t>
            </a:r>
            <a:r>
              <a:rPr lang="fr-CH" altLang="fr-FR" sz="1500" dirty="0" smtClean="0"/>
              <a:t> </a:t>
            </a:r>
            <a:r>
              <a:rPr lang="fr-CH" altLang="fr-FR" sz="1500" dirty="0" err="1" smtClean="0"/>
              <a:t>liability</a:t>
            </a:r>
            <a:r>
              <a:rPr lang="fr-CH" altLang="fr-FR" sz="1500" dirty="0" smtClean="0"/>
              <a:t> </a:t>
            </a:r>
            <a:r>
              <a:rPr lang="fr-CH" altLang="fr-FR" sz="1500" dirty="0" err="1" smtClean="0"/>
              <a:t>theory</a:t>
            </a:r>
            <a:r>
              <a:rPr lang="fr-CH" altLang="fr-FR" sz="1500" dirty="0" smtClean="0"/>
              <a:t> :</a:t>
            </a:r>
            <a:br>
              <a:rPr lang="fr-CH" altLang="fr-FR" sz="1500" dirty="0" smtClean="0"/>
            </a:br>
            <a:r>
              <a:rPr lang="fr-CH" altLang="fr-FR" sz="1500" dirty="0" smtClean="0"/>
              <a:t>- </a:t>
            </a:r>
            <a:r>
              <a:rPr lang="fr-CH" altLang="fr-FR" sz="1500" dirty="0" err="1" smtClean="0"/>
              <a:t>may</a:t>
            </a:r>
            <a:r>
              <a:rPr lang="fr-CH" altLang="fr-FR" sz="1500" dirty="0" smtClean="0"/>
              <a:t> </a:t>
            </a:r>
            <a:r>
              <a:rPr lang="fr-CH" altLang="fr-FR" sz="1500" dirty="0"/>
              <a:t>not </a:t>
            </a:r>
            <a:r>
              <a:rPr lang="fr-CH" altLang="fr-FR" sz="1500" dirty="0" err="1" smtClean="0"/>
              <a:t>produce</a:t>
            </a:r>
            <a:r>
              <a:rPr lang="fr-CH" altLang="fr-FR" sz="1500" dirty="0" smtClean="0"/>
              <a:t> </a:t>
            </a:r>
            <a:r>
              <a:rPr lang="fr-CH" altLang="fr-FR" sz="1500" dirty="0"/>
              <a:t>the </a:t>
            </a:r>
            <a:r>
              <a:rPr lang="fr-CH" altLang="fr-FR" sz="1500" dirty="0" err="1"/>
              <a:t>intended</a:t>
            </a:r>
            <a:r>
              <a:rPr lang="fr-CH" altLang="fr-FR" sz="1500" dirty="0"/>
              <a:t> </a:t>
            </a:r>
            <a:r>
              <a:rPr lang="fr-CH" altLang="fr-FR" sz="1500" dirty="0" err="1" smtClean="0"/>
              <a:t>effects</a:t>
            </a:r>
            <a:r>
              <a:rPr lang="fr-CH" altLang="fr-FR" sz="1500" dirty="0" smtClean="0"/>
              <a:t> in </a:t>
            </a:r>
            <a:r>
              <a:rPr lang="fr-CH" altLang="fr-FR" sz="1500" dirty="0" err="1" smtClean="0"/>
              <a:t>young</a:t>
            </a:r>
            <a:r>
              <a:rPr lang="fr-CH" altLang="fr-FR" sz="1500" dirty="0" smtClean="0"/>
              <a:t> non-</a:t>
            </a:r>
            <a:r>
              <a:rPr lang="fr-CH" altLang="fr-FR" sz="1500" dirty="0" err="1" smtClean="0"/>
              <a:t>smokers</a:t>
            </a:r>
            <a:r>
              <a:rPr lang="fr-CH" altLang="fr-FR" sz="1500" dirty="0" smtClean="0"/>
              <a:t/>
            </a:r>
            <a:br>
              <a:rPr lang="fr-CH" altLang="fr-FR" sz="1500" dirty="0" smtClean="0"/>
            </a:br>
            <a:r>
              <a:rPr lang="fr-CH" altLang="fr-FR" sz="1500" dirty="0" smtClean="0"/>
              <a:t>- </a:t>
            </a:r>
            <a:r>
              <a:rPr lang="fr-CH" altLang="fr-FR" sz="1500" dirty="0" err="1" smtClean="0"/>
              <a:t>may</a:t>
            </a:r>
            <a:r>
              <a:rPr lang="fr-CH" altLang="fr-FR" sz="1500" dirty="0" smtClean="0"/>
              <a:t> </a:t>
            </a:r>
            <a:r>
              <a:rPr lang="fr-CH" altLang="fr-FR" sz="1500" dirty="0" err="1" smtClean="0"/>
              <a:t>produce</a:t>
            </a:r>
            <a:r>
              <a:rPr lang="fr-CH" altLang="fr-FR" sz="1500" dirty="0" smtClean="0"/>
              <a:t> adverse </a:t>
            </a:r>
            <a:r>
              <a:rPr lang="fr-CH" altLang="fr-FR" sz="1500" dirty="0" err="1"/>
              <a:t>effects</a:t>
            </a:r>
            <a:r>
              <a:rPr lang="fr-CH" altLang="fr-FR" sz="1500" dirty="0"/>
              <a:t> in </a:t>
            </a:r>
            <a:r>
              <a:rPr lang="fr-CH" altLang="fr-FR" sz="1500" dirty="0" err="1"/>
              <a:t>current</a:t>
            </a:r>
            <a:r>
              <a:rPr lang="fr-CH" altLang="fr-FR" sz="1500" dirty="0"/>
              <a:t> </a:t>
            </a:r>
            <a:r>
              <a:rPr lang="fr-CH" altLang="fr-FR" sz="1500" dirty="0" err="1" smtClean="0"/>
              <a:t>smokers</a:t>
            </a:r>
            <a:r>
              <a:rPr lang="fr-CH" altLang="fr-FR" sz="1500" dirty="0" smtClean="0"/>
              <a:t>, and </a:t>
            </a:r>
            <a:br>
              <a:rPr lang="fr-CH" altLang="fr-FR" sz="1500" dirty="0" smtClean="0"/>
            </a:br>
            <a:r>
              <a:rPr lang="fr-CH" altLang="fr-FR" sz="1500" dirty="0" smtClean="0"/>
              <a:t>- by </a:t>
            </a:r>
            <a:r>
              <a:rPr lang="fr-CH" altLang="fr-FR" sz="1500" dirty="0" err="1" smtClean="0"/>
              <a:t>maintaining</a:t>
            </a:r>
            <a:r>
              <a:rPr lang="fr-CH" altLang="fr-FR" sz="1500" dirty="0" smtClean="0"/>
              <a:t> a high </a:t>
            </a:r>
            <a:r>
              <a:rPr lang="fr-CH" altLang="fr-FR" sz="1500" dirty="0" err="1" smtClean="0"/>
              <a:t>prevalence</a:t>
            </a:r>
            <a:r>
              <a:rPr lang="fr-CH" altLang="fr-FR" sz="1500" dirty="0" smtClean="0"/>
              <a:t> of </a:t>
            </a:r>
            <a:r>
              <a:rPr lang="fr-CH" altLang="fr-FR" sz="1500" dirty="0" err="1" smtClean="0"/>
              <a:t>adult</a:t>
            </a:r>
            <a:r>
              <a:rPr lang="fr-CH" altLang="fr-FR" sz="1500" dirty="0" smtClean="0"/>
              <a:t> smoking, </a:t>
            </a:r>
            <a:r>
              <a:rPr lang="fr-CH" altLang="fr-FR" sz="1500" dirty="0" err="1" smtClean="0"/>
              <a:t>they</a:t>
            </a:r>
            <a:r>
              <a:rPr lang="fr-CH" altLang="fr-FR" sz="1500" dirty="0" smtClean="0"/>
              <a:t> </a:t>
            </a:r>
            <a:r>
              <a:rPr lang="fr-CH" altLang="fr-FR" sz="1500" dirty="0" err="1" smtClean="0"/>
              <a:t>may</a:t>
            </a:r>
            <a:r>
              <a:rPr lang="fr-CH" altLang="fr-FR" sz="1500" dirty="0" smtClean="0"/>
              <a:t> </a:t>
            </a:r>
            <a:r>
              <a:rPr lang="fr-CH" altLang="fr-FR" sz="1500" dirty="0" err="1" smtClean="0"/>
              <a:t>also</a:t>
            </a:r>
            <a:r>
              <a:rPr lang="fr-CH" altLang="fr-FR" sz="1500" dirty="0" smtClean="0"/>
              <a:t> </a:t>
            </a:r>
            <a:r>
              <a:rPr lang="fr-CH" altLang="fr-FR" sz="1500" dirty="0" err="1" smtClean="0"/>
              <a:t>maintain</a:t>
            </a:r>
            <a:r>
              <a:rPr lang="fr-CH" altLang="fr-FR" sz="1500" dirty="0" smtClean="0"/>
              <a:t> a high </a:t>
            </a:r>
            <a:br>
              <a:rPr lang="fr-CH" altLang="fr-FR" sz="1500" dirty="0" smtClean="0"/>
            </a:br>
            <a:r>
              <a:rPr lang="fr-CH" altLang="fr-FR" sz="1500" dirty="0" smtClean="0"/>
              <a:t>  rate a smoking initiation in </a:t>
            </a:r>
            <a:r>
              <a:rPr lang="fr-CH" altLang="fr-FR" sz="1500" dirty="0" err="1" smtClean="0"/>
              <a:t>teens</a:t>
            </a:r>
            <a:r>
              <a:rPr lang="fr-CH" altLang="fr-FR" sz="1500" dirty="0" smtClean="0"/>
              <a:t/>
            </a:r>
            <a:br>
              <a:rPr lang="fr-CH" altLang="fr-FR" sz="1500" dirty="0" smtClean="0"/>
            </a:br>
            <a:endParaRPr lang="fr-CH" altLang="fr-FR" sz="1500" dirty="0" smtClean="0"/>
          </a:p>
          <a:p>
            <a:pPr>
              <a:lnSpc>
                <a:spcPct val="150000"/>
              </a:lnSpc>
              <a:spcBef>
                <a:spcPts val="225"/>
              </a:spcBef>
            </a:pPr>
            <a:endParaRPr lang="fr-CH" altLang="fr-FR" sz="1500" dirty="0"/>
          </a:p>
          <a:p>
            <a:pPr>
              <a:lnSpc>
                <a:spcPct val="150000"/>
              </a:lnSpc>
              <a:spcBef>
                <a:spcPts val="225"/>
              </a:spcBef>
            </a:pPr>
            <a:endParaRPr lang="fr-CH" altLang="fr-FR" sz="1500" dirty="0"/>
          </a:p>
          <a:p>
            <a:pPr>
              <a:lnSpc>
                <a:spcPct val="150000"/>
              </a:lnSpc>
              <a:spcBef>
                <a:spcPts val="225"/>
              </a:spcBef>
            </a:pPr>
            <a:endParaRPr lang="fr-CH" altLang="fr-FR" sz="1500" dirty="0"/>
          </a:p>
        </p:txBody>
      </p:sp>
    </p:spTree>
    <p:extLst>
      <p:ext uri="{BB962C8B-B14F-4D97-AF65-F5344CB8AC3E}">
        <p14:creationId xmlns:p14="http://schemas.microsoft.com/office/powerpoint/2010/main" val="769766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187624" y="539626"/>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Why does the gateway theory matter</a:t>
            </a:r>
            <a:r>
              <a:rPr lang="en-US" altLang="fr-FR" sz="2100" dirty="0" smtClean="0">
                <a:solidFill>
                  <a:schemeClr val="tx2"/>
                </a:solidFill>
              </a:rPr>
              <a:t>?</a:t>
            </a:r>
            <a:endParaRPr lang="en-US" altLang="fr-FR" sz="2100" dirty="0">
              <a:solidFill>
                <a:schemeClr val="tx2"/>
              </a:solidFill>
            </a:endParaRPr>
          </a:p>
        </p:txBody>
      </p:sp>
      <p:sp>
        <p:nvSpPr>
          <p:cNvPr id="12293" name="Rectangle 3"/>
          <p:cNvSpPr txBox="1">
            <a:spLocks noChangeArrowheads="1"/>
          </p:cNvSpPr>
          <p:nvPr/>
        </p:nvSpPr>
        <p:spPr bwMode="auto">
          <a:xfrm>
            <a:off x="791580" y="2132857"/>
            <a:ext cx="6912768"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pPr>
            <a:r>
              <a:rPr lang="en-US" sz="1500" dirty="0" smtClean="0"/>
              <a:t>It has enormous political influence</a:t>
            </a:r>
          </a:p>
          <a:p>
            <a:pPr>
              <a:lnSpc>
                <a:spcPct val="150000"/>
              </a:lnSpc>
            </a:pPr>
            <a:endParaRPr lang="en-US" sz="1500" dirty="0" smtClean="0"/>
          </a:p>
          <a:p>
            <a:pPr>
              <a:lnSpc>
                <a:spcPct val="150000"/>
              </a:lnSpc>
            </a:pPr>
            <a:r>
              <a:rPr lang="en-US" sz="1500" dirty="0" smtClean="0"/>
              <a:t>EU </a:t>
            </a:r>
            <a:r>
              <a:rPr lang="en-US" sz="1500" dirty="0"/>
              <a:t>Tobacco Products </a:t>
            </a:r>
            <a:r>
              <a:rPr lang="en-US" sz="1500" dirty="0" smtClean="0">
                <a:hlinkClick r:id="rId2"/>
              </a:rPr>
              <a:t>Directive</a:t>
            </a:r>
            <a:r>
              <a:rPr lang="en-US" sz="1500" dirty="0" smtClean="0"/>
              <a:t> states </a:t>
            </a:r>
            <a:r>
              <a:rPr lang="en-US" sz="1500" dirty="0"/>
              <a:t>that:</a:t>
            </a:r>
            <a:br>
              <a:rPr lang="en-US" sz="1500" dirty="0"/>
            </a:br>
            <a:r>
              <a:rPr lang="en-US" sz="1500" dirty="0"/>
              <a:t>“Electronic cigarettes  can  develop  into  a  gateway  to  nicotine  addiction  and  ultimately  traditional  tobacco  consumption […]. For this reason, it is appropriate to adopt a restrictive approach”</a:t>
            </a:r>
          </a:p>
          <a:p>
            <a:pPr>
              <a:lnSpc>
                <a:spcPct val="150000"/>
              </a:lnSpc>
            </a:pPr>
            <a:endParaRPr lang="en-US" altLang="fr-FR" sz="1500" dirty="0"/>
          </a:p>
          <a:p>
            <a:pPr>
              <a:lnSpc>
                <a:spcPct val="150000"/>
              </a:lnSpc>
            </a:pPr>
            <a:r>
              <a:rPr lang="en-US" altLang="fr-FR" sz="1500" dirty="0" smtClean="0"/>
              <a:t>Central argument of opponents to new vaporization technologies, who argue that e-cigs could also be a gateway to illicit drug use</a:t>
            </a:r>
            <a:endParaRPr lang="fr-CH" altLang="fr-FR" sz="1500" dirty="0" smtClean="0"/>
          </a:p>
          <a:p>
            <a:pPr>
              <a:lnSpc>
                <a:spcPct val="150000"/>
              </a:lnSpc>
            </a:pPr>
            <a:endParaRPr lang="fr-CH"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a:p>
            <a:pPr>
              <a:lnSpc>
                <a:spcPct val="150000"/>
              </a:lnSpc>
            </a:pPr>
            <a:endParaRPr lang="en-US" altLang="fr-FR" sz="1500" dirty="0"/>
          </a:p>
        </p:txBody>
      </p:sp>
    </p:spTree>
    <p:extLst>
      <p:ext uri="{BB962C8B-B14F-4D97-AF65-F5344CB8AC3E}">
        <p14:creationId xmlns:p14="http://schemas.microsoft.com/office/powerpoint/2010/main" val="3920651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3"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4" name="Title 1"/>
          <p:cNvSpPr txBox="1">
            <a:spLocks/>
          </p:cNvSpPr>
          <p:nvPr/>
        </p:nvSpPr>
        <p:spPr bwMode="auto">
          <a:xfrm>
            <a:off x="1187624" y="620688"/>
            <a:ext cx="7108255"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Establishing causality: Austin Bradford Hill, 1965</a:t>
            </a:r>
          </a:p>
        </p:txBody>
      </p:sp>
      <p:sp>
        <p:nvSpPr>
          <p:cNvPr id="5" name="Rectangle 3"/>
          <p:cNvSpPr txBox="1">
            <a:spLocks noChangeArrowheads="1"/>
          </p:cNvSpPr>
          <p:nvPr/>
        </p:nvSpPr>
        <p:spPr bwMode="auto">
          <a:xfrm>
            <a:off x="1619672" y="1700808"/>
            <a:ext cx="6336704"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marL="0" indent="0">
              <a:lnSpc>
                <a:spcPct val="150000"/>
              </a:lnSpc>
              <a:spcBef>
                <a:spcPts val="225"/>
              </a:spcBef>
              <a:buNone/>
            </a:pPr>
            <a:endParaRPr lang="fr-CH" altLang="fr-FR" sz="1500" dirty="0"/>
          </a:p>
          <a:p>
            <a:pPr marL="0" indent="0">
              <a:lnSpc>
                <a:spcPct val="150000"/>
              </a:lnSpc>
              <a:spcBef>
                <a:spcPts val="225"/>
              </a:spcBef>
              <a:buNone/>
            </a:pPr>
            <a:r>
              <a:rPr lang="en-US" sz="1500" dirty="0" smtClean="0"/>
              <a:t>9 aspects or “viewpoints”:</a:t>
            </a:r>
          </a:p>
          <a:p>
            <a:pPr marL="0" indent="0">
              <a:lnSpc>
                <a:spcPct val="150000"/>
              </a:lnSpc>
              <a:spcBef>
                <a:spcPts val="225"/>
              </a:spcBef>
              <a:buNone/>
            </a:pPr>
            <a:endParaRPr lang="en-US" sz="1500" dirty="0"/>
          </a:p>
          <a:p>
            <a:pPr marL="0" indent="0">
              <a:lnSpc>
                <a:spcPct val="150000"/>
              </a:lnSpc>
              <a:spcBef>
                <a:spcPts val="225"/>
              </a:spcBef>
              <a:buNone/>
            </a:pPr>
            <a:r>
              <a:rPr lang="en-US" sz="1500" dirty="0" smtClean="0"/>
              <a:t>1</a:t>
            </a:r>
            <a:r>
              <a:rPr lang="en-US" sz="1500" dirty="0"/>
              <a:t>. Strength of the association</a:t>
            </a:r>
            <a:endParaRPr lang="fr-CH" sz="1500" dirty="0"/>
          </a:p>
          <a:p>
            <a:pPr marL="0" indent="0">
              <a:lnSpc>
                <a:spcPct val="150000"/>
              </a:lnSpc>
              <a:spcBef>
                <a:spcPts val="225"/>
              </a:spcBef>
              <a:buNone/>
            </a:pPr>
            <a:r>
              <a:rPr lang="en-US" sz="1500" dirty="0"/>
              <a:t>2. Consistency (across trials, investigators, </a:t>
            </a:r>
            <a:r>
              <a:rPr lang="en-US" sz="1500" dirty="0" smtClean="0"/>
              <a:t>persons, replications)</a:t>
            </a:r>
            <a:endParaRPr lang="fr-CH" sz="1500" dirty="0"/>
          </a:p>
          <a:p>
            <a:pPr marL="0" indent="0">
              <a:lnSpc>
                <a:spcPct val="150000"/>
              </a:lnSpc>
              <a:spcBef>
                <a:spcPts val="225"/>
              </a:spcBef>
              <a:buNone/>
            </a:pPr>
            <a:r>
              <a:rPr lang="en-US" sz="1500" dirty="0"/>
              <a:t>3. Specificity (can other things cause it?)</a:t>
            </a:r>
            <a:endParaRPr lang="fr-CH" sz="1500" dirty="0"/>
          </a:p>
          <a:p>
            <a:pPr marL="0" indent="0">
              <a:lnSpc>
                <a:spcPct val="150000"/>
              </a:lnSpc>
              <a:spcBef>
                <a:spcPts val="225"/>
              </a:spcBef>
              <a:buNone/>
            </a:pPr>
            <a:r>
              <a:rPr lang="en-US" sz="1500" dirty="0"/>
              <a:t>4. Temporal precedence (do we know if cause precedes effect)</a:t>
            </a:r>
            <a:endParaRPr lang="fr-CH" sz="1500" dirty="0"/>
          </a:p>
          <a:p>
            <a:pPr marL="0" indent="0">
              <a:lnSpc>
                <a:spcPct val="150000"/>
              </a:lnSpc>
              <a:spcBef>
                <a:spcPts val="225"/>
              </a:spcBef>
              <a:buNone/>
            </a:pPr>
            <a:r>
              <a:rPr lang="en-US" sz="1500" dirty="0"/>
              <a:t>5. Dose-responsivity</a:t>
            </a:r>
            <a:endParaRPr lang="fr-CH" sz="1500" dirty="0"/>
          </a:p>
          <a:p>
            <a:pPr marL="0" indent="0">
              <a:lnSpc>
                <a:spcPct val="150000"/>
              </a:lnSpc>
              <a:spcBef>
                <a:spcPts val="225"/>
              </a:spcBef>
              <a:buNone/>
            </a:pPr>
            <a:r>
              <a:rPr lang="en-US" sz="1500" dirty="0"/>
              <a:t>6. Plausibility (biological and psychological)</a:t>
            </a:r>
            <a:endParaRPr lang="fr-CH" sz="1500" dirty="0"/>
          </a:p>
          <a:p>
            <a:pPr marL="0" indent="0">
              <a:lnSpc>
                <a:spcPct val="150000"/>
              </a:lnSpc>
              <a:spcBef>
                <a:spcPts val="225"/>
              </a:spcBef>
              <a:buNone/>
            </a:pPr>
            <a:r>
              <a:rPr lang="en-US" sz="1500" dirty="0"/>
              <a:t>7. Coherence (consistent with other lines of evidence)</a:t>
            </a:r>
            <a:endParaRPr lang="fr-CH" sz="1500" dirty="0"/>
          </a:p>
          <a:p>
            <a:pPr marL="0" indent="0">
              <a:lnSpc>
                <a:spcPct val="150000"/>
              </a:lnSpc>
              <a:spcBef>
                <a:spcPts val="225"/>
              </a:spcBef>
              <a:buNone/>
            </a:pPr>
            <a:r>
              <a:rPr lang="en-US" sz="1500" dirty="0"/>
              <a:t>8. Experiment</a:t>
            </a:r>
            <a:endParaRPr lang="fr-CH" sz="1500" dirty="0"/>
          </a:p>
          <a:p>
            <a:pPr marL="0" indent="0">
              <a:lnSpc>
                <a:spcPct val="150000"/>
              </a:lnSpc>
              <a:spcBef>
                <a:spcPts val="225"/>
              </a:spcBef>
              <a:buNone/>
            </a:pPr>
            <a:r>
              <a:rPr lang="en-US" sz="1500" dirty="0"/>
              <a:t>9. Analogy (do similar agents act similarly</a:t>
            </a:r>
            <a:r>
              <a:rPr lang="en-US" sz="1500" dirty="0" smtClean="0"/>
              <a:t>)</a:t>
            </a:r>
          </a:p>
          <a:p>
            <a:pPr marL="0" indent="0">
              <a:lnSpc>
                <a:spcPct val="150000"/>
              </a:lnSpc>
              <a:spcBef>
                <a:spcPts val="225"/>
              </a:spcBef>
              <a:buNone/>
            </a:pPr>
            <a:r>
              <a:rPr lang="en-US" altLang="fr-FR" sz="1500" dirty="0"/>
              <a:t>	</a:t>
            </a:r>
            <a:r>
              <a:rPr lang="en-US" altLang="fr-FR" sz="1500" dirty="0" smtClean="0"/>
              <a:t>				</a:t>
            </a:r>
            <a:r>
              <a:rPr lang="en-US" altLang="fr-FR" sz="1400" dirty="0" smtClean="0">
                <a:hlinkClick r:id="rId2"/>
              </a:rPr>
              <a:t>Reference</a:t>
            </a:r>
            <a:endParaRPr lang="en-US" altLang="fr-FR" sz="1400" dirty="0"/>
          </a:p>
          <a:p>
            <a:pPr marL="0" indent="0">
              <a:lnSpc>
                <a:spcPct val="150000"/>
              </a:lnSpc>
              <a:spcBef>
                <a:spcPts val="225"/>
              </a:spcBef>
              <a:buNone/>
            </a:pPr>
            <a:endParaRPr lang="en-US" altLang="fr-FR" sz="1500" dirty="0"/>
          </a:p>
          <a:p>
            <a:pPr marL="0" indent="0">
              <a:lnSpc>
                <a:spcPct val="150000"/>
              </a:lnSpc>
              <a:spcBef>
                <a:spcPts val="225"/>
              </a:spcBef>
              <a:buNone/>
            </a:pPr>
            <a:endParaRPr lang="en-US" altLang="fr-FR" sz="1500" dirty="0"/>
          </a:p>
          <a:p>
            <a:pPr marL="0" indent="0">
              <a:lnSpc>
                <a:spcPct val="150000"/>
              </a:lnSpc>
              <a:spcBef>
                <a:spcPts val="225"/>
              </a:spcBef>
              <a:buNone/>
            </a:pPr>
            <a:endParaRPr lang="en-US" altLang="fr-FR" sz="1500" dirty="0"/>
          </a:p>
        </p:txBody>
      </p:sp>
    </p:spTree>
    <p:extLst>
      <p:ext uri="{BB962C8B-B14F-4D97-AF65-F5344CB8AC3E}">
        <p14:creationId xmlns:p14="http://schemas.microsoft.com/office/powerpoint/2010/main" val="15512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3"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4" name="Title 1"/>
          <p:cNvSpPr txBox="1">
            <a:spLocks/>
          </p:cNvSpPr>
          <p:nvPr/>
        </p:nvSpPr>
        <p:spPr bwMode="auto">
          <a:xfrm>
            <a:off x="1253181" y="764704"/>
            <a:ext cx="7108255"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Experiment</a:t>
            </a:r>
          </a:p>
        </p:txBody>
      </p:sp>
      <p:sp>
        <p:nvSpPr>
          <p:cNvPr id="5" name="Rectangle 3"/>
          <p:cNvSpPr txBox="1">
            <a:spLocks noChangeArrowheads="1"/>
          </p:cNvSpPr>
          <p:nvPr/>
        </p:nvSpPr>
        <p:spPr bwMode="auto">
          <a:xfrm>
            <a:off x="791728" y="1628726"/>
            <a:ext cx="7956736"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marL="0" indent="0">
              <a:lnSpc>
                <a:spcPct val="150000"/>
              </a:lnSpc>
              <a:spcBef>
                <a:spcPts val="225"/>
              </a:spcBef>
              <a:buNone/>
            </a:pPr>
            <a:endParaRPr lang="fr-CH" altLang="fr-FR" sz="1500" dirty="0"/>
          </a:p>
          <a:p>
            <a:pPr>
              <a:lnSpc>
                <a:spcPct val="150000"/>
              </a:lnSpc>
              <a:spcBef>
                <a:spcPts val="225"/>
              </a:spcBef>
            </a:pPr>
            <a:r>
              <a:rPr lang="de-CH" sz="1500" dirty="0"/>
              <a:t>Not </a:t>
            </a:r>
            <a:r>
              <a:rPr lang="de-CH" sz="1500" dirty="0" err="1"/>
              <a:t>feasible</a:t>
            </a:r>
            <a:endParaRPr lang="de-CH" sz="1500" dirty="0"/>
          </a:p>
          <a:p>
            <a:pPr>
              <a:lnSpc>
                <a:spcPct val="150000"/>
              </a:lnSpc>
              <a:spcBef>
                <a:spcPts val="225"/>
              </a:spcBef>
            </a:pPr>
            <a:r>
              <a:rPr lang="de-CH" altLang="fr-FR" sz="1500" dirty="0" smtClean="0"/>
              <a:t>So, </a:t>
            </a:r>
            <a:r>
              <a:rPr lang="de-CH" altLang="fr-FR" sz="1500" dirty="0" err="1" smtClean="0"/>
              <a:t>we</a:t>
            </a:r>
            <a:r>
              <a:rPr lang="de-CH" altLang="fr-FR" sz="1500" dirty="0" smtClean="0"/>
              <a:t> </a:t>
            </a:r>
            <a:r>
              <a:rPr lang="de-CH" altLang="fr-FR" sz="1500" dirty="0" err="1" smtClean="0"/>
              <a:t>need</a:t>
            </a:r>
            <a:r>
              <a:rPr lang="de-CH" altLang="fr-FR" sz="1500" dirty="0" smtClean="0"/>
              <a:t> </a:t>
            </a:r>
            <a:r>
              <a:rPr lang="de-CH" altLang="fr-FR" sz="1500" dirty="0" err="1" smtClean="0"/>
              <a:t>good</a:t>
            </a:r>
            <a:r>
              <a:rPr lang="de-CH" altLang="fr-FR" sz="1500" dirty="0" smtClean="0"/>
              <a:t> longitudinal </a:t>
            </a:r>
            <a:r>
              <a:rPr lang="de-CH" altLang="fr-FR" sz="1500" dirty="0" err="1" smtClean="0"/>
              <a:t>observational</a:t>
            </a:r>
            <a:r>
              <a:rPr lang="de-CH" altLang="fr-FR" sz="1500" dirty="0" smtClean="0"/>
              <a:t> </a:t>
            </a:r>
            <a:r>
              <a:rPr lang="de-CH" altLang="fr-FR" sz="1500" dirty="0" err="1" smtClean="0"/>
              <a:t>studies</a:t>
            </a:r>
            <a:r>
              <a:rPr lang="de-CH" altLang="fr-FR" sz="1500" dirty="0" smtClean="0"/>
              <a:t> </a:t>
            </a:r>
            <a:r>
              <a:rPr lang="de-CH" altLang="fr-FR" sz="1500" dirty="0" err="1" smtClean="0"/>
              <a:t>with</a:t>
            </a:r>
            <a:r>
              <a:rPr lang="de-CH" altLang="fr-FR" sz="1500" dirty="0" smtClean="0"/>
              <a:t>:</a:t>
            </a:r>
            <a:br>
              <a:rPr lang="de-CH" altLang="fr-FR" sz="1500" dirty="0" smtClean="0"/>
            </a:br>
            <a:r>
              <a:rPr lang="de-CH" altLang="fr-FR" sz="1500" dirty="0" smtClean="0"/>
              <a:t>- </a:t>
            </a:r>
            <a:r>
              <a:rPr lang="de-CH" altLang="fr-FR" sz="1500" dirty="0" err="1" smtClean="0"/>
              <a:t>reliable</a:t>
            </a:r>
            <a:r>
              <a:rPr lang="de-CH" altLang="fr-FR" sz="1500" dirty="0" smtClean="0"/>
              <a:t> </a:t>
            </a:r>
            <a:r>
              <a:rPr lang="de-CH" altLang="fr-FR" sz="1500" dirty="0" err="1" smtClean="0"/>
              <a:t>assessments</a:t>
            </a:r>
            <a:r>
              <a:rPr lang="de-CH" altLang="fr-FR" sz="1500" dirty="0" smtClean="0"/>
              <a:t> </a:t>
            </a:r>
            <a:r>
              <a:rPr lang="de-CH" altLang="fr-FR" sz="1500" dirty="0" err="1" smtClean="0"/>
              <a:t>of</a:t>
            </a:r>
            <a:r>
              <a:rPr lang="de-CH" altLang="fr-FR" sz="1500" dirty="0" smtClean="0"/>
              <a:t> </a:t>
            </a:r>
            <a:r>
              <a:rPr lang="de-CH" altLang="fr-FR" sz="1500" dirty="0" err="1" smtClean="0"/>
              <a:t>behaviors</a:t>
            </a:r>
            <a:r>
              <a:rPr lang="de-CH" altLang="fr-FR" sz="1500" dirty="0" smtClean="0"/>
              <a:t/>
            </a:r>
            <a:br>
              <a:rPr lang="de-CH" altLang="fr-FR" sz="1500" dirty="0" smtClean="0"/>
            </a:br>
            <a:r>
              <a:rPr lang="de-CH" altLang="fr-FR" sz="1500" dirty="0" smtClean="0"/>
              <a:t>- at </a:t>
            </a:r>
            <a:r>
              <a:rPr lang="de-CH" altLang="fr-FR" sz="1500" dirty="0" err="1" smtClean="0"/>
              <a:t>the</a:t>
            </a:r>
            <a:r>
              <a:rPr lang="de-CH" altLang="fr-FR" sz="1500" dirty="0" smtClean="0"/>
              <a:t> </a:t>
            </a:r>
            <a:r>
              <a:rPr lang="de-CH" altLang="fr-FR" sz="1500" dirty="0" err="1" smtClean="0"/>
              <a:t>right</a:t>
            </a:r>
            <a:r>
              <a:rPr lang="de-CH" altLang="fr-FR" sz="1500" dirty="0" smtClean="0"/>
              <a:t> time (</a:t>
            </a:r>
            <a:r>
              <a:rPr lang="de-CH" altLang="fr-FR" sz="1500" dirty="0" err="1" smtClean="0"/>
              <a:t>to</a:t>
            </a:r>
            <a:r>
              <a:rPr lang="de-CH" altLang="fr-FR" sz="1500" dirty="0" smtClean="0"/>
              <a:t> </a:t>
            </a:r>
            <a:r>
              <a:rPr lang="de-CH" altLang="fr-FR" sz="1500" dirty="0" err="1" smtClean="0"/>
              <a:t>assess</a:t>
            </a:r>
            <a:r>
              <a:rPr lang="de-CH" altLang="fr-FR" sz="1500" dirty="0" smtClean="0"/>
              <a:t> </a:t>
            </a:r>
            <a:r>
              <a:rPr lang="de-CH" altLang="fr-FR" sz="1500" dirty="0" err="1" smtClean="0"/>
              <a:t>antecedence</a:t>
            </a:r>
            <a:r>
              <a:rPr lang="de-CH" altLang="fr-FR" sz="1500" dirty="0" smtClean="0"/>
              <a:t>)</a:t>
            </a:r>
            <a:br>
              <a:rPr lang="de-CH" altLang="fr-FR" sz="1500" dirty="0" smtClean="0"/>
            </a:br>
            <a:r>
              <a:rPr lang="de-CH" altLang="fr-FR" sz="1500" dirty="0" smtClean="0"/>
              <a:t>- </a:t>
            </a:r>
            <a:r>
              <a:rPr lang="de-CH" altLang="fr-FR" sz="1500" dirty="0" err="1" smtClean="0"/>
              <a:t>assess</a:t>
            </a:r>
            <a:r>
              <a:rPr lang="de-CH" altLang="fr-FR" sz="1500" dirty="0" smtClean="0"/>
              <a:t> </a:t>
            </a:r>
            <a:r>
              <a:rPr lang="de-CH" altLang="fr-FR" sz="1500" dirty="0" err="1" smtClean="0"/>
              <a:t>smoking</a:t>
            </a:r>
            <a:r>
              <a:rPr lang="de-CH" altLang="fr-FR" sz="1500" dirty="0" smtClean="0"/>
              <a:t> </a:t>
            </a:r>
            <a:r>
              <a:rPr lang="de-CH" altLang="fr-FR" sz="1500" dirty="0" err="1" smtClean="0"/>
              <a:t>uptake</a:t>
            </a:r>
            <a:r>
              <a:rPr lang="de-CH" altLang="fr-FR" sz="1500" dirty="0" smtClean="0"/>
              <a:t>, a non-</a:t>
            </a:r>
            <a:r>
              <a:rPr lang="de-CH" altLang="fr-FR" sz="1500" dirty="0" err="1" smtClean="0"/>
              <a:t>repeatable</a:t>
            </a:r>
            <a:r>
              <a:rPr lang="de-CH" altLang="fr-FR" sz="1500" dirty="0" smtClean="0"/>
              <a:t> </a:t>
            </a:r>
            <a:r>
              <a:rPr lang="de-CH" altLang="fr-FR" sz="1500" dirty="0" err="1" smtClean="0"/>
              <a:t>event</a:t>
            </a:r>
            <a:r>
              <a:rPr lang="de-CH" altLang="fr-FR" sz="1500" dirty="0" smtClean="0"/>
              <a:t/>
            </a:r>
            <a:br>
              <a:rPr lang="de-CH" altLang="fr-FR" sz="1500" dirty="0" smtClean="0"/>
            </a:br>
            <a:r>
              <a:rPr lang="de-CH" altLang="fr-FR" sz="1500" dirty="0" smtClean="0"/>
              <a:t>- </a:t>
            </a:r>
            <a:r>
              <a:rPr lang="de-CH" altLang="fr-FR" sz="1500" dirty="0" err="1" smtClean="0"/>
              <a:t>comprehensive</a:t>
            </a:r>
            <a:r>
              <a:rPr lang="de-CH" altLang="fr-FR" sz="1500" dirty="0" smtClean="0"/>
              <a:t> </a:t>
            </a:r>
            <a:r>
              <a:rPr lang="de-CH" altLang="fr-FR" sz="1500" dirty="0" err="1" smtClean="0"/>
              <a:t>measurement</a:t>
            </a:r>
            <a:r>
              <a:rPr lang="de-CH" altLang="fr-FR" sz="1500" dirty="0" smtClean="0"/>
              <a:t> of </a:t>
            </a:r>
            <a:r>
              <a:rPr lang="de-CH" altLang="fr-FR" sz="1500" dirty="0" err="1" smtClean="0"/>
              <a:t>confounders</a:t>
            </a:r>
            <a:r>
              <a:rPr lang="de-CH" altLang="fr-FR" sz="1500" dirty="0" smtClean="0"/>
              <a:t/>
            </a:r>
            <a:br>
              <a:rPr lang="de-CH" altLang="fr-FR" sz="1500" dirty="0" smtClean="0"/>
            </a:br>
            <a:r>
              <a:rPr lang="de-CH" altLang="fr-FR" sz="1500" dirty="0" smtClean="0"/>
              <a:t>- </a:t>
            </a:r>
            <a:r>
              <a:rPr lang="de-CH" altLang="fr-FR" sz="1500" dirty="0" err="1" smtClean="0"/>
              <a:t>sophisticated</a:t>
            </a:r>
            <a:r>
              <a:rPr lang="de-CH" altLang="fr-FR" sz="1500" dirty="0" smtClean="0"/>
              <a:t> </a:t>
            </a:r>
            <a:r>
              <a:rPr lang="de-CH" altLang="fr-FR" sz="1500" dirty="0" err="1" smtClean="0"/>
              <a:t>analyses</a:t>
            </a:r>
            <a:r>
              <a:rPr lang="de-CH" altLang="fr-FR" sz="1500" dirty="0" smtClean="0"/>
              <a:t> </a:t>
            </a:r>
            <a:r>
              <a:rPr lang="de-CH" altLang="fr-FR" sz="1500" dirty="0" err="1" smtClean="0"/>
              <a:t>to</a:t>
            </a:r>
            <a:r>
              <a:rPr lang="de-CH" altLang="fr-FR" sz="1500" dirty="0" smtClean="0"/>
              <a:t> </a:t>
            </a:r>
            <a:r>
              <a:rPr lang="de-CH" altLang="fr-FR" sz="1500" dirty="0" err="1" smtClean="0"/>
              <a:t>eliminate</a:t>
            </a:r>
            <a:r>
              <a:rPr lang="de-CH" altLang="fr-FR" sz="1500" dirty="0" smtClean="0"/>
              <a:t> </a:t>
            </a:r>
            <a:r>
              <a:rPr lang="de-CH" altLang="fr-FR" sz="1500" dirty="0" err="1" smtClean="0"/>
              <a:t>the</a:t>
            </a:r>
            <a:r>
              <a:rPr lang="de-CH" altLang="fr-FR" sz="1500" dirty="0" smtClean="0"/>
              <a:t> </a:t>
            </a:r>
            <a:r>
              <a:rPr lang="de-CH" altLang="fr-FR" sz="1500" dirty="0" err="1" smtClean="0"/>
              <a:t>effect</a:t>
            </a:r>
            <a:r>
              <a:rPr lang="de-CH" altLang="fr-FR" sz="1500" dirty="0" smtClean="0"/>
              <a:t> of </a:t>
            </a:r>
            <a:r>
              <a:rPr lang="de-CH" altLang="fr-FR" sz="1500" dirty="0" err="1" smtClean="0"/>
              <a:t>confounders</a:t>
            </a:r>
            <a:endParaRPr lang="de-CH" altLang="fr-FR" sz="1500" dirty="0" smtClean="0"/>
          </a:p>
          <a:p>
            <a:pPr>
              <a:lnSpc>
                <a:spcPct val="150000"/>
              </a:lnSpc>
              <a:spcBef>
                <a:spcPts val="225"/>
              </a:spcBef>
            </a:pPr>
            <a:endParaRPr lang="de-CH" altLang="fr-FR" sz="1500" dirty="0" smtClean="0"/>
          </a:p>
          <a:p>
            <a:pPr>
              <a:lnSpc>
                <a:spcPct val="150000"/>
              </a:lnSpc>
              <a:spcBef>
                <a:spcPts val="225"/>
              </a:spcBef>
            </a:pPr>
            <a:r>
              <a:rPr lang="de-CH" altLang="fr-FR" sz="1500" dirty="0" smtClean="0"/>
              <a:t>But…</a:t>
            </a:r>
            <a:br>
              <a:rPr lang="de-CH" altLang="fr-FR" sz="1500" dirty="0" smtClean="0"/>
            </a:br>
            <a:r>
              <a:rPr lang="de-CH" altLang="fr-FR" sz="1500" dirty="0" smtClean="0"/>
              <a:t>… </a:t>
            </a:r>
            <a:r>
              <a:rPr lang="de-CH" altLang="fr-FR" sz="1500" dirty="0" err="1" smtClean="0"/>
              <a:t>data</a:t>
            </a:r>
            <a:r>
              <a:rPr lang="de-CH" altLang="fr-FR" sz="1500" dirty="0" smtClean="0"/>
              <a:t> = </a:t>
            </a:r>
            <a:r>
              <a:rPr lang="de-CH" altLang="fr-FR" sz="1500" dirty="0" err="1" smtClean="0"/>
              <a:t>mostly</a:t>
            </a:r>
            <a:r>
              <a:rPr lang="de-CH" altLang="fr-FR" sz="1500" dirty="0" smtClean="0"/>
              <a:t> </a:t>
            </a:r>
            <a:r>
              <a:rPr lang="de-CH" altLang="fr-FR" sz="1500" dirty="0" err="1"/>
              <a:t>self</a:t>
            </a:r>
            <a:r>
              <a:rPr lang="de-CH" altLang="fr-FR" sz="1500" dirty="0"/>
              <a:t> </a:t>
            </a:r>
            <a:r>
              <a:rPr lang="de-CH" altLang="fr-FR" sz="1500" dirty="0" err="1"/>
              <a:t>reports</a:t>
            </a:r>
            <a:r>
              <a:rPr lang="de-CH" altLang="fr-FR" sz="1500" dirty="0"/>
              <a:t> </a:t>
            </a:r>
            <a:r>
              <a:rPr lang="de-CH" altLang="fr-FR" sz="1500" dirty="0" err="1"/>
              <a:t>by</a:t>
            </a:r>
            <a:r>
              <a:rPr lang="de-CH" altLang="fr-FR" sz="1500" dirty="0"/>
              <a:t> </a:t>
            </a:r>
            <a:r>
              <a:rPr lang="de-CH" altLang="fr-FR" sz="1500" dirty="0" err="1"/>
              <a:t>teens</a:t>
            </a:r>
            <a:r>
              <a:rPr lang="de-CH" altLang="fr-FR" sz="1500" dirty="0"/>
              <a:t>, </a:t>
            </a:r>
            <a:r>
              <a:rPr lang="de-CH" altLang="fr-FR" sz="1500" dirty="0" err="1" smtClean="0"/>
              <a:t>unreliable</a:t>
            </a:r>
            <a:r>
              <a:rPr lang="de-CH" altLang="fr-FR" sz="1500" dirty="0" smtClean="0"/>
              <a:t/>
            </a:r>
            <a:br>
              <a:rPr lang="de-CH" altLang="fr-FR" sz="1500" dirty="0" smtClean="0"/>
            </a:br>
            <a:r>
              <a:rPr lang="de-CH" altLang="fr-FR" sz="1500" dirty="0" smtClean="0"/>
              <a:t>… </a:t>
            </a:r>
            <a:r>
              <a:rPr lang="en-US" altLang="fr-FR" sz="1500" dirty="0" smtClean="0"/>
              <a:t>even </a:t>
            </a:r>
            <a:r>
              <a:rPr lang="en-US" altLang="fr-FR" sz="1500" dirty="0"/>
              <a:t>small rates of misclassification </a:t>
            </a:r>
            <a:r>
              <a:rPr lang="en-US" altLang="fr-FR" sz="1500" dirty="0" smtClean="0"/>
              <a:t>may </a:t>
            </a:r>
            <a:r>
              <a:rPr lang="en-US" altLang="fr-FR" sz="1500" dirty="0"/>
              <a:t>impede adjustment for </a:t>
            </a:r>
            <a:r>
              <a:rPr lang="en-US" altLang="fr-FR" sz="1500" dirty="0" smtClean="0"/>
              <a:t>confounders</a:t>
            </a:r>
            <a:endParaRPr lang="en-US" altLang="fr-FR" sz="1500" dirty="0"/>
          </a:p>
        </p:txBody>
      </p:sp>
    </p:spTree>
    <p:extLst>
      <p:ext uri="{BB962C8B-B14F-4D97-AF65-F5344CB8AC3E}">
        <p14:creationId xmlns:p14="http://schemas.microsoft.com/office/powerpoint/2010/main" val="3194118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59632" y="611634"/>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Strength of the association</a:t>
            </a:r>
          </a:p>
        </p:txBody>
      </p:sp>
      <p:sp>
        <p:nvSpPr>
          <p:cNvPr id="12293" name="Rectangle 3"/>
          <p:cNvSpPr txBox="1">
            <a:spLocks noChangeArrowheads="1"/>
          </p:cNvSpPr>
          <p:nvPr/>
        </p:nvSpPr>
        <p:spPr bwMode="auto">
          <a:xfrm>
            <a:off x="683569" y="1988766"/>
            <a:ext cx="7242423"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endParaRPr lang="fr-CH" altLang="fr-FR" sz="1500" dirty="0"/>
          </a:p>
          <a:p>
            <a:r>
              <a:rPr lang="fr-CH" altLang="fr-FR" sz="1500" dirty="0" err="1" smtClean="0"/>
              <a:t>Effects</a:t>
            </a:r>
            <a:r>
              <a:rPr lang="fr-CH" altLang="fr-FR" sz="1500" dirty="0" smtClean="0"/>
              <a:t> </a:t>
            </a:r>
            <a:r>
              <a:rPr lang="fr-CH" altLang="fr-FR" sz="1500" dirty="0" err="1" smtClean="0"/>
              <a:t>will</a:t>
            </a:r>
            <a:r>
              <a:rPr lang="fr-CH" altLang="fr-FR" sz="1500" dirty="0" smtClean="0"/>
              <a:t> </a:t>
            </a:r>
            <a:r>
              <a:rPr lang="fr-CH" altLang="fr-FR" sz="1500" dirty="0" err="1" smtClean="0"/>
              <a:t>need</a:t>
            </a:r>
            <a:r>
              <a:rPr lang="fr-CH" altLang="fr-FR" sz="1500" dirty="0" smtClean="0"/>
              <a:t> to </a:t>
            </a:r>
            <a:r>
              <a:rPr lang="fr-CH" altLang="fr-FR" sz="1500" dirty="0" err="1" smtClean="0"/>
              <a:t>be</a:t>
            </a:r>
            <a:r>
              <a:rPr lang="fr-CH" altLang="fr-FR" sz="1500" dirty="0" smtClean="0"/>
              <a:t> large to </a:t>
            </a:r>
            <a:r>
              <a:rPr lang="fr-CH" altLang="fr-FR" sz="1500" dirty="0" err="1" smtClean="0"/>
              <a:t>be</a:t>
            </a:r>
            <a:r>
              <a:rPr lang="fr-CH" altLang="fr-FR" sz="1500" dirty="0" smtClean="0"/>
              <a:t> </a:t>
            </a:r>
            <a:r>
              <a:rPr lang="fr-CH" altLang="fr-FR" sz="1500" dirty="0" err="1" smtClean="0"/>
              <a:t>detectable</a:t>
            </a:r>
            <a:r>
              <a:rPr lang="fr-CH" altLang="fr-FR" sz="1500" dirty="0" smtClean="0"/>
              <a:t> </a:t>
            </a:r>
            <a:r>
              <a:rPr lang="fr-CH" altLang="fr-FR" sz="1500" dirty="0" err="1" smtClean="0"/>
              <a:t>because</a:t>
            </a:r>
            <a:r>
              <a:rPr lang="fr-CH" altLang="fr-FR" sz="1500" dirty="0" smtClean="0"/>
              <a:t> </a:t>
            </a:r>
            <a:r>
              <a:rPr lang="fr-CH" altLang="fr-FR" sz="1500" dirty="0" err="1" smtClean="0"/>
              <a:t>measures</a:t>
            </a:r>
            <a:r>
              <a:rPr lang="fr-CH" altLang="fr-FR" sz="1500" dirty="0" smtClean="0"/>
              <a:t> are </a:t>
            </a:r>
            <a:r>
              <a:rPr lang="fr-CH" altLang="fr-FR" sz="1500" dirty="0" err="1" smtClean="0"/>
              <a:t>imprecise</a:t>
            </a:r>
            <a:r>
              <a:rPr lang="fr-CH" altLang="fr-FR" sz="1500" dirty="0" smtClean="0"/>
              <a:t> </a:t>
            </a:r>
          </a:p>
          <a:p>
            <a:r>
              <a:rPr lang="fr-CH" altLang="fr-FR" sz="1500" dirty="0" err="1" smtClean="0"/>
              <a:t>Doubt</a:t>
            </a:r>
            <a:r>
              <a:rPr lang="fr-CH" altLang="fr-FR" sz="1500" dirty="0" smtClean="0"/>
              <a:t> </a:t>
            </a:r>
            <a:r>
              <a:rPr lang="fr-CH" altLang="fr-FR" sz="1500" dirty="0" err="1"/>
              <a:t>that</a:t>
            </a:r>
            <a:r>
              <a:rPr lang="fr-CH" altLang="fr-FR" sz="1500" dirty="0"/>
              <a:t> </a:t>
            </a:r>
            <a:r>
              <a:rPr lang="fr-CH" altLang="fr-FR" sz="1500" dirty="0" err="1" smtClean="0"/>
              <a:t>small</a:t>
            </a:r>
            <a:r>
              <a:rPr lang="fr-CH" altLang="fr-FR" sz="1500" dirty="0" smtClean="0"/>
              <a:t> </a:t>
            </a:r>
            <a:r>
              <a:rPr lang="fr-CH" altLang="fr-FR" sz="1500" dirty="0" err="1" smtClean="0"/>
              <a:t>effects</a:t>
            </a:r>
            <a:r>
              <a:rPr lang="fr-CH" altLang="fr-FR" sz="1500" dirty="0" smtClean="0"/>
              <a:t> </a:t>
            </a:r>
            <a:r>
              <a:rPr lang="fr-CH" altLang="fr-FR" sz="1500" dirty="0" err="1" smtClean="0"/>
              <a:t>can</a:t>
            </a:r>
            <a:r>
              <a:rPr lang="fr-CH" altLang="fr-FR" sz="1500" dirty="0" smtClean="0"/>
              <a:t> </a:t>
            </a:r>
            <a:r>
              <a:rPr lang="fr-CH" altLang="fr-FR" sz="1500" dirty="0" err="1"/>
              <a:t>ever</a:t>
            </a:r>
            <a:r>
              <a:rPr lang="fr-CH" altLang="fr-FR" sz="1500" dirty="0"/>
              <a:t> </a:t>
            </a:r>
            <a:r>
              <a:rPr lang="fr-CH" altLang="fr-FR" sz="1500" dirty="0" err="1"/>
              <a:t>be</a:t>
            </a:r>
            <a:r>
              <a:rPr lang="fr-CH" altLang="fr-FR" sz="1500" dirty="0"/>
              <a:t> </a:t>
            </a:r>
            <a:r>
              <a:rPr lang="fr-CH" altLang="fr-FR" sz="1500" dirty="0" err="1"/>
              <a:t>detected</a:t>
            </a:r>
            <a:r>
              <a:rPr lang="fr-CH" altLang="fr-FR" sz="1500" dirty="0"/>
              <a:t> in </a:t>
            </a:r>
            <a:r>
              <a:rPr lang="fr-CH" altLang="fr-FR" sz="1500" dirty="0" err="1"/>
              <a:t>observational</a:t>
            </a:r>
            <a:r>
              <a:rPr lang="fr-CH" altLang="fr-FR" sz="1500" dirty="0"/>
              <a:t> </a:t>
            </a:r>
            <a:r>
              <a:rPr lang="fr-CH" altLang="fr-FR" sz="1500" dirty="0" err="1"/>
              <a:t>studies</a:t>
            </a:r>
            <a:r>
              <a:rPr lang="fr-CH" altLang="fr-FR" sz="1500" dirty="0"/>
              <a:t> </a:t>
            </a:r>
            <a:r>
              <a:rPr lang="fr-CH" altLang="fr-FR" sz="1500" dirty="0" err="1"/>
              <a:t>largely</a:t>
            </a:r>
            <a:r>
              <a:rPr lang="fr-CH" altLang="fr-FR" sz="1500" dirty="0"/>
              <a:t> </a:t>
            </a:r>
            <a:r>
              <a:rPr lang="fr-CH" altLang="fr-FR" sz="1500" dirty="0" err="1"/>
              <a:t>based</a:t>
            </a:r>
            <a:r>
              <a:rPr lang="fr-CH" altLang="fr-FR" sz="1500" dirty="0"/>
              <a:t> on questionnaires in teenagers</a:t>
            </a:r>
          </a:p>
          <a:p>
            <a:endParaRPr lang="de-CH" altLang="fr-FR" sz="1500" dirty="0"/>
          </a:p>
          <a:p>
            <a:endParaRPr lang="fr-CH" altLang="fr-FR" sz="1500" dirty="0"/>
          </a:p>
          <a:p>
            <a:r>
              <a:rPr lang="fr-CH" altLang="fr-FR" sz="1500" dirty="0" err="1" smtClean="0"/>
              <a:t>Relatively</a:t>
            </a:r>
            <a:r>
              <a:rPr lang="fr-CH" altLang="fr-FR" sz="1500" dirty="0" smtClean="0"/>
              <a:t> few </a:t>
            </a:r>
            <a:r>
              <a:rPr lang="fr-CH" altLang="fr-FR" sz="1500" dirty="0"/>
              <a:t>non-</a:t>
            </a:r>
            <a:r>
              <a:rPr lang="fr-CH" altLang="fr-FR" sz="1500" dirty="0" err="1"/>
              <a:t>smokers</a:t>
            </a:r>
            <a:r>
              <a:rPr lang="fr-CH" altLang="fr-FR" sz="1500" dirty="0"/>
              <a:t> have </a:t>
            </a:r>
            <a:r>
              <a:rPr lang="fr-CH" altLang="fr-FR" sz="1500" dirty="0" err="1"/>
              <a:t>taken</a:t>
            </a:r>
            <a:r>
              <a:rPr lang="fr-CH" altLang="fr-FR" sz="1500" dirty="0"/>
              <a:t> up </a:t>
            </a:r>
            <a:r>
              <a:rPr lang="fr-CH" altLang="fr-FR" sz="1500" dirty="0" err="1"/>
              <a:t>vaping</a:t>
            </a:r>
            <a:r>
              <a:rPr lang="fr-CH" altLang="fr-FR" sz="1500" dirty="0"/>
              <a:t/>
            </a:r>
            <a:br>
              <a:rPr lang="fr-CH" altLang="fr-FR" sz="1500" dirty="0"/>
            </a:br>
            <a:r>
              <a:rPr lang="fr-CH" altLang="fr-FR" sz="1500" dirty="0"/>
              <a:t>=&gt; population </a:t>
            </a:r>
            <a:r>
              <a:rPr lang="fr-CH" altLang="fr-FR" sz="1500" dirty="0" err="1"/>
              <a:t>effect</a:t>
            </a:r>
            <a:r>
              <a:rPr lang="fr-CH" altLang="fr-FR" sz="1500" dirty="0"/>
              <a:t> (relative </a:t>
            </a:r>
            <a:r>
              <a:rPr lang="fr-CH" altLang="fr-FR" sz="1500" dirty="0" err="1"/>
              <a:t>risk</a:t>
            </a:r>
            <a:r>
              <a:rPr lang="fr-CH" altLang="fr-FR" sz="1500" dirty="0"/>
              <a:t> </a:t>
            </a:r>
            <a:r>
              <a:rPr lang="fr-CH" altLang="fr-FR" sz="1500" dirty="0" err="1"/>
              <a:t>applied</a:t>
            </a:r>
            <a:r>
              <a:rPr lang="fr-CH" altLang="fr-FR" sz="1500" dirty="0"/>
              <a:t> to </a:t>
            </a:r>
            <a:r>
              <a:rPr lang="fr-CH" altLang="fr-FR" sz="1500" dirty="0" err="1" smtClean="0"/>
              <a:t>number</a:t>
            </a:r>
            <a:r>
              <a:rPr lang="fr-CH" altLang="fr-FR" sz="1500" dirty="0" smtClean="0"/>
              <a:t> of </a:t>
            </a:r>
            <a:r>
              <a:rPr lang="fr-CH" altLang="fr-FR" sz="1500" dirty="0" err="1"/>
              <a:t>users</a:t>
            </a:r>
            <a:r>
              <a:rPr lang="fr-CH" altLang="fr-FR" sz="1500" dirty="0"/>
              <a:t>) </a:t>
            </a:r>
            <a:r>
              <a:rPr lang="fr-CH" altLang="fr-FR" sz="1500" dirty="0" err="1"/>
              <a:t>is</a:t>
            </a:r>
            <a:r>
              <a:rPr lang="fr-CH" altLang="fr-FR" sz="1500" dirty="0"/>
              <a:t>  </a:t>
            </a:r>
            <a:r>
              <a:rPr lang="fr-CH" altLang="fr-FR" sz="1500" dirty="0" err="1"/>
              <a:t>likely</a:t>
            </a:r>
            <a:r>
              <a:rPr lang="fr-CH" altLang="fr-FR" sz="1500" dirty="0"/>
              <a:t> to </a:t>
            </a:r>
            <a:r>
              <a:rPr lang="fr-CH" altLang="fr-FR" sz="1500" dirty="0" err="1"/>
              <a:t>be</a:t>
            </a:r>
            <a:r>
              <a:rPr lang="fr-CH" altLang="fr-FR" sz="1500" dirty="0"/>
              <a:t> </a:t>
            </a:r>
            <a:r>
              <a:rPr lang="fr-CH" altLang="fr-FR" sz="1500" dirty="0" err="1"/>
              <a:t>small</a:t>
            </a:r>
            <a:r>
              <a:rPr lang="fr-CH" altLang="fr-FR" sz="1500" dirty="0"/>
              <a:t/>
            </a:r>
            <a:br>
              <a:rPr lang="fr-CH" altLang="fr-FR" sz="1500" dirty="0"/>
            </a:br>
            <a:r>
              <a:rPr lang="fr-CH" altLang="fr-FR" sz="1500" dirty="0"/>
              <a:t>But </a:t>
            </a:r>
            <a:r>
              <a:rPr lang="fr-CH" altLang="fr-FR" sz="1500" dirty="0" err="1"/>
              <a:t>this</a:t>
            </a:r>
            <a:r>
              <a:rPr lang="fr-CH" altLang="fr-FR" sz="1500" dirty="0"/>
              <a:t> </a:t>
            </a:r>
            <a:r>
              <a:rPr lang="fr-CH" altLang="fr-FR" sz="1500" dirty="0" err="1"/>
              <a:t>may</a:t>
            </a:r>
            <a:r>
              <a:rPr lang="fr-CH" altLang="fr-FR" sz="1500" dirty="0"/>
              <a:t> change </a:t>
            </a:r>
            <a:r>
              <a:rPr lang="fr-CH" altLang="fr-FR" sz="1500" dirty="0" err="1"/>
              <a:t>with</a:t>
            </a:r>
            <a:r>
              <a:rPr lang="fr-CH" altLang="fr-FR" sz="1500" dirty="0"/>
              <a:t> new </a:t>
            </a:r>
            <a:r>
              <a:rPr lang="fr-CH" altLang="fr-FR" sz="1500" dirty="0" err="1" smtClean="0"/>
              <a:t>products</a:t>
            </a:r>
            <a:r>
              <a:rPr lang="fr-CH" altLang="fr-FR" sz="1500" dirty="0" smtClean="0"/>
              <a:t> (</a:t>
            </a:r>
            <a:r>
              <a:rPr lang="fr-CH" altLang="fr-FR" sz="1500" dirty="0" err="1" smtClean="0"/>
              <a:t>e.g</a:t>
            </a:r>
            <a:r>
              <a:rPr lang="fr-CH" altLang="fr-FR" sz="1500" dirty="0" smtClean="0"/>
              <a:t>. </a:t>
            </a:r>
            <a:r>
              <a:rPr lang="fr-CH" altLang="fr-FR" sz="1500" dirty="0" smtClean="0"/>
              <a:t>nicotine </a:t>
            </a:r>
            <a:r>
              <a:rPr lang="fr-CH" altLang="fr-FR" sz="1500" dirty="0" err="1" smtClean="0"/>
              <a:t>salts</a:t>
            </a:r>
            <a:r>
              <a:rPr lang="fr-CH" altLang="fr-FR" sz="1500" dirty="0" smtClean="0"/>
              <a:t>, high </a:t>
            </a:r>
            <a:r>
              <a:rPr lang="fr-CH" altLang="fr-FR" sz="1500" dirty="0" err="1" smtClean="0"/>
              <a:t>nico</a:t>
            </a:r>
            <a:r>
              <a:rPr lang="fr-CH" altLang="fr-FR" sz="1500" dirty="0" smtClean="0"/>
              <a:t>. </a:t>
            </a:r>
            <a:r>
              <a:rPr lang="fr-CH" altLang="fr-FR" sz="1500" dirty="0" err="1" smtClean="0"/>
              <a:t>levels</a:t>
            </a:r>
            <a:r>
              <a:rPr lang="fr-CH" altLang="fr-FR" sz="1500" dirty="0" smtClean="0"/>
              <a:t>)</a:t>
            </a:r>
            <a:r>
              <a:rPr lang="fr-CH" altLang="fr-FR" sz="1500" dirty="0"/>
              <a:t/>
            </a:r>
            <a:br>
              <a:rPr lang="fr-CH" altLang="fr-FR" sz="1500" dirty="0"/>
            </a:br>
            <a:endParaRPr lang="fr-CH" altLang="fr-FR" sz="1500" dirty="0"/>
          </a:p>
          <a:p>
            <a:endParaRPr lang="en-US" altLang="fr-FR" sz="1500" dirty="0"/>
          </a:p>
          <a:p>
            <a:endParaRPr lang="en-US" altLang="fr-FR" sz="1500" dirty="0"/>
          </a:p>
          <a:p>
            <a:endParaRPr lang="en-US" altLang="fr-FR" sz="1500" dirty="0"/>
          </a:p>
        </p:txBody>
      </p:sp>
    </p:spTree>
    <p:extLst>
      <p:ext uri="{BB962C8B-B14F-4D97-AF65-F5344CB8AC3E}">
        <p14:creationId xmlns:p14="http://schemas.microsoft.com/office/powerpoint/2010/main" val="4068019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403648" y="539626"/>
            <a:ext cx="61722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Consistency</a:t>
            </a:r>
            <a:br>
              <a:rPr lang="en-US" altLang="fr-FR" sz="2100" dirty="0">
                <a:solidFill>
                  <a:schemeClr val="tx2"/>
                </a:solidFill>
              </a:rPr>
            </a:br>
            <a:r>
              <a:rPr lang="en-US" altLang="fr-FR" sz="2100" dirty="0">
                <a:solidFill>
                  <a:schemeClr val="tx2"/>
                </a:solidFill>
              </a:rPr>
              <a:t>across trials, methods, investigators, populations</a:t>
            </a:r>
          </a:p>
        </p:txBody>
      </p:sp>
      <p:sp>
        <p:nvSpPr>
          <p:cNvPr id="12293" name="Rectangle 3"/>
          <p:cNvSpPr txBox="1">
            <a:spLocks noChangeArrowheads="1"/>
          </p:cNvSpPr>
          <p:nvPr/>
        </p:nvSpPr>
        <p:spPr bwMode="auto">
          <a:xfrm>
            <a:off x="713953" y="1700808"/>
            <a:ext cx="7242423"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r>
              <a:rPr lang="de-CH" altLang="fr-FR" sz="1500" dirty="0" smtClean="0"/>
              <a:t>Wide </a:t>
            </a:r>
            <a:r>
              <a:rPr lang="de-CH" altLang="fr-FR" sz="1500" dirty="0" err="1"/>
              <a:t>variations</a:t>
            </a:r>
            <a:r>
              <a:rPr lang="de-CH" altLang="fr-FR" sz="1500" dirty="0"/>
              <a:t> of </a:t>
            </a:r>
            <a:r>
              <a:rPr lang="de-CH" altLang="fr-FR" sz="1500" dirty="0" err="1"/>
              <a:t>results</a:t>
            </a:r>
            <a:r>
              <a:rPr lang="de-CH" altLang="fr-FR" sz="1500" dirty="0"/>
              <a:t/>
            </a:r>
            <a:br>
              <a:rPr lang="de-CH" altLang="fr-FR" sz="1500" dirty="0"/>
            </a:br>
            <a:r>
              <a:rPr lang="de-CH" altLang="fr-FR" sz="1500" dirty="0" smtClean="0"/>
              <a:t>- </a:t>
            </a:r>
            <a:r>
              <a:rPr lang="de-CH" altLang="fr-FR" sz="1500" dirty="0" err="1" smtClean="0"/>
              <a:t>good</a:t>
            </a:r>
            <a:r>
              <a:rPr lang="de-CH" altLang="fr-FR" sz="1500" dirty="0" smtClean="0"/>
              <a:t> </a:t>
            </a:r>
            <a:r>
              <a:rPr lang="de-CH" altLang="fr-FR" sz="1500" dirty="0" err="1"/>
              <a:t>predictor</a:t>
            </a:r>
            <a:r>
              <a:rPr lang="de-CH" altLang="fr-FR" sz="1500" dirty="0"/>
              <a:t>: </a:t>
            </a:r>
            <a:r>
              <a:rPr lang="de-CH" altLang="fr-FR" sz="1500" dirty="0" err="1"/>
              <a:t>the</a:t>
            </a:r>
            <a:r>
              <a:rPr lang="de-CH" altLang="fr-FR" sz="1500" dirty="0"/>
              <a:t> </a:t>
            </a:r>
            <a:r>
              <a:rPr lang="de-CH" altLang="fr-FR" sz="1500" dirty="0" err="1"/>
              <a:t>author’s</a:t>
            </a:r>
            <a:r>
              <a:rPr lang="de-CH" altLang="fr-FR" sz="1500" dirty="0"/>
              <a:t> </a:t>
            </a:r>
            <a:r>
              <a:rPr lang="de-CH" altLang="fr-FR" sz="1500" dirty="0" err="1"/>
              <a:t>past</a:t>
            </a:r>
            <a:r>
              <a:rPr lang="de-CH" altLang="fr-FR" sz="1500" dirty="0"/>
              <a:t> </a:t>
            </a:r>
            <a:r>
              <a:rPr lang="de-CH" altLang="fr-FR" sz="1500" dirty="0" err="1"/>
              <a:t>publications</a:t>
            </a:r>
            <a:r>
              <a:rPr lang="de-CH" altLang="fr-FR" sz="1500" dirty="0"/>
              <a:t> + </a:t>
            </a:r>
            <a:r>
              <a:rPr lang="de-CH" altLang="fr-FR" sz="1500" dirty="0" err="1" smtClean="0"/>
              <a:t>opinion</a:t>
            </a:r>
            <a:r>
              <a:rPr lang="de-CH" altLang="fr-FR" sz="1500" dirty="0" smtClean="0"/>
              <a:t/>
            </a:r>
            <a:br>
              <a:rPr lang="de-CH" altLang="fr-FR" sz="1500" dirty="0" smtClean="0"/>
            </a:br>
            <a:r>
              <a:rPr lang="de-CH" altLang="fr-FR" sz="1500" dirty="0" smtClean="0"/>
              <a:t>- </a:t>
            </a:r>
            <a:r>
              <a:rPr lang="de-CH" altLang="fr-FR" sz="1500" dirty="0" err="1" smtClean="0"/>
              <a:t>ideological</a:t>
            </a:r>
            <a:r>
              <a:rPr lang="de-CH" altLang="fr-FR" sz="1500" dirty="0" smtClean="0"/>
              <a:t> </a:t>
            </a:r>
            <a:r>
              <a:rPr lang="de-CH" altLang="fr-FR" sz="1500" dirty="0" err="1" smtClean="0"/>
              <a:t>bias</a:t>
            </a:r>
            <a:r>
              <a:rPr lang="de-CH" altLang="fr-FR" sz="1500" dirty="0" smtClean="0"/>
              <a:t> (on </a:t>
            </a:r>
            <a:r>
              <a:rPr lang="de-CH" altLang="fr-FR" sz="1500" dirty="0" err="1" smtClean="0"/>
              <a:t>both</a:t>
            </a:r>
            <a:r>
              <a:rPr lang="de-CH" altLang="fr-FR" sz="1500" dirty="0" smtClean="0"/>
              <a:t> </a:t>
            </a:r>
            <a:r>
              <a:rPr lang="de-CH" altLang="fr-FR" sz="1500" dirty="0" err="1" smtClean="0"/>
              <a:t>sides</a:t>
            </a:r>
            <a:r>
              <a:rPr lang="de-CH" altLang="fr-FR" sz="1500" dirty="0" smtClean="0"/>
              <a:t>)</a:t>
            </a:r>
          </a:p>
          <a:p>
            <a:endParaRPr lang="de-CH" altLang="fr-FR" sz="1500" dirty="0"/>
          </a:p>
          <a:p>
            <a:r>
              <a:rPr lang="de-CH" altLang="fr-FR" sz="1500" dirty="0" smtClean="0"/>
              <a:t>E-</a:t>
            </a:r>
            <a:r>
              <a:rPr lang="de-CH" altLang="fr-FR" sz="1500" dirty="0" err="1" smtClean="0"/>
              <a:t>cig</a:t>
            </a:r>
            <a:r>
              <a:rPr lang="de-CH" altLang="fr-FR" sz="1500" dirty="0" smtClean="0"/>
              <a:t> = not a </a:t>
            </a:r>
            <a:r>
              <a:rPr lang="de-CH" altLang="fr-FR" sz="1500" dirty="0" err="1" smtClean="0"/>
              <a:t>single</a:t>
            </a:r>
            <a:r>
              <a:rPr lang="de-CH" altLang="fr-FR" sz="1500" dirty="0" smtClean="0"/>
              <a:t> </a:t>
            </a:r>
            <a:r>
              <a:rPr lang="de-CH" altLang="fr-FR" sz="1500" dirty="0" err="1" smtClean="0"/>
              <a:t>product</a:t>
            </a:r>
            <a:r>
              <a:rPr lang="de-CH" altLang="fr-FR" sz="1500" dirty="0" smtClean="0"/>
              <a:t>, but a </a:t>
            </a:r>
            <a:r>
              <a:rPr lang="de-CH" altLang="fr-FR" sz="1500" dirty="0" err="1" smtClean="0"/>
              <a:t>wide</a:t>
            </a:r>
            <a:r>
              <a:rPr lang="de-CH" altLang="fr-FR" sz="1500" dirty="0" smtClean="0"/>
              <a:t> </a:t>
            </a:r>
            <a:r>
              <a:rPr lang="de-CH" altLang="fr-FR" sz="1500" dirty="0" err="1" smtClean="0"/>
              <a:t>variety</a:t>
            </a:r>
            <a:r>
              <a:rPr lang="de-CH" altLang="fr-FR" sz="1500" dirty="0" smtClean="0"/>
              <a:t> of </a:t>
            </a:r>
            <a:r>
              <a:rPr lang="de-CH" altLang="fr-FR" sz="1500" dirty="0" err="1" smtClean="0"/>
              <a:t>products</a:t>
            </a:r>
            <a:r>
              <a:rPr lang="de-CH" altLang="fr-FR" sz="1500" dirty="0"/>
              <a:t>, </a:t>
            </a:r>
            <a:r>
              <a:rPr lang="de-CH" altLang="fr-FR" sz="1500" dirty="0" err="1" smtClean="0"/>
              <a:t>constant</a:t>
            </a:r>
            <a:r>
              <a:rPr lang="de-CH" altLang="fr-FR" sz="1500" dirty="0" smtClean="0"/>
              <a:t> </a:t>
            </a:r>
            <a:r>
              <a:rPr lang="de-CH" altLang="fr-FR" sz="1500" dirty="0" err="1" smtClean="0"/>
              <a:t>flow</a:t>
            </a:r>
            <a:r>
              <a:rPr lang="de-CH" altLang="fr-FR" sz="1500" dirty="0" smtClean="0"/>
              <a:t> of </a:t>
            </a:r>
            <a:r>
              <a:rPr lang="de-CH" altLang="fr-FR" sz="1500" dirty="0" err="1" smtClean="0"/>
              <a:t>new</a:t>
            </a:r>
            <a:r>
              <a:rPr lang="de-CH" altLang="fr-FR" sz="1500" dirty="0" smtClean="0"/>
              <a:t> </a:t>
            </a:r>
            <a:r>
              <a:rPr lang="de-CH" altLang="fr-FR" sz="1500" dirty="0" err="1" smtClean="0"/>
              <a:t>products</a:t>
            </a:r>
            <a:r>
              <a:rPr lang="de-CH" altLang="fr-FR" sz="1500" dirty="0" smtClean="0"/>
              <a:t>, </a:t>
            </a:r>
            <a:r>
              <a:rPr lang="de-CH" altLang="fr-FR" sz="1500" dirty="0" err="1" smtClean="0"/>
              <a:t>very</a:t>
            </a:r>
            <a:r>
              <a:rPr lang="de-CH" altLang="fr-FR" sz="1500" dirty="0" smtClean="0"/>
              <a:t> innovative </a:t>
            </a:r>
            <a:r>
              <a:rPr lang="de-CH" altLang="fr-FR" sz="1500" dirty="0" err="1" smtClean="0"/>
              <a:t>sector</a:t>
            </a:r>
            <a:endParaRPr lang="de-CH" altLang="fr-FR" sz="1500" dirty="0"/>
          </a:p>
          <a:p>
            <a:endParaRPr lang="de-CH" altLang="fr-FR" sz="1500" dirty="0"/>
          </a:p>
          <a:p>
            <a:r>
              <a:rPr lang="de-CH" altLang="fr-FR" sz="1500" dirty="0"/>
              <a:t>Youth e-</a:t>
            </a:r>
            <a:r>
              <a:rPr lang="de-CH" altLang="fr-FR" sz="1500" dirty="0" err="1"/>
              <a:t>cig</a:t>
            </a:r>
            <a:r>
              <a:rPr lang="de-CH" altLang="fr-FR" sz="1500" dirty="0"/>
              <a:t> </a:t>
            </a:r>
            <a:r>
              <a:rPr lang="de-CH" altLang="fr-FR" sz="1500" dirty="0" err="1"/>
              <a:t>use</a:t>
            </a:r>
            <a:r>
              <a:rPr lang="de-CH" altLang="fr-FR" sz="1500" dirty="0"/>
              <a:t> </a:t>
            </a:r>
            <a:r>
              <a:rPr lang="de-CH" altLang="fr-FR" sz="1500" dirty="0" err="1"/>
              <a:t>depends</a:t>
            </a:r>
            <a:r>
              <a:rPr lang="de-CH" altLang="fr-FR" sz="1500" dirty="0"/>
              <a:t> on </a:t>
            </a:r>
            <a:r>
              <a:rPr lang="de-CH" altLang="fr-FR" sz="1500" dirty="0" err="1"/>
              <a:t>factors</a:t>
            </a:r>
            <a:r>
              <a:rPr lang="de-CH" altLang="fr-FR" sz="1500" dirty="0"/>
              <a:t> </a:t>
            </a:r>
            <a:r>
              <a:rPr lang="de-CH" altLang="fr-FR" sz="1500" dirty="0" err="1"/>
              <a:t>that</a:t>
            </a:r>
            <a:r>
              <a:rPr lang="de-CH" altLang="fr-FR" sz="1500" dirty="0"/>
              <a:t> </a:t>
            </a:r>
            <a:r>
              <a:rPr lang="de-CH" altLang="fr-FR" sz="1500" dirty="0" err="1"/>
              <a:t>vary</a:t>
            </a:r>
            <a:r>
              <a:rPr lang="de-CH" altLang="fr-FR" sz="1500" dirty="0"/>
              <a:t> </a:t>
            </a:r>
            <a:r>
              <a:rPr lang="de-CH" altLang="fr-FR" sz="1500" dirty="0" err="1"/>
              <a:t>geographically</a:t>
            </a:r>
            <a:r>
              <a:rPr lang="de-CH" altLang="fr-FR" sz="1500" dirty="0"/>
              <a:t> and </a:t>
            </a:r>
            <a:r>
              <a:rPr lang="de-CH" altLang="fr-FR" sz="1500" dirty="0" err="1"/>
              <a:t>over</a:t>
            </a:r>
            <a:r>
              <a:rPr lang="de-CH" altLang="fr-FR" sz="1500" dirty="0"/>
              <a:t> time :</a:t>
            </a:r>
            <a:br>
              <a:rPr lang="de-CH" altLang="fr-FR" sz="1500" dirty="0"/>
            </a:br>
            <a:r>
              <a:rPr lang="de-CH" altLang="fr-FR" sz="1500" dirty="0"/>
              <a:t>- </a:t>
            </a:r>
            <a:r>
              <a:rPr lang="de-CH" altLang="fr-FR" sz="1500" dirty="0" err="1"/>
              <a:t>product</a:t>
            </a:r>
            <a:r>
              <a:rPr lang="de-CH" altLang="fr-FR" sz="1500" dirty="0"/>
              <a:t> </a:t>
            </a:r>
            <a:r>
              <a:rPr lang="de-CH" altLang="fr-FR" sz="1500" dirty="0" err="1" smtClean="0"/>
              <a:t>characteristics</a:t>
            </a:r>
            <a:r>
              <a:rPr lang="de-CH" altLang="fr-FR" sz="1500" dirty="0" smtClean="0"/>
              <a:t>, </a:t>
            </a:r>
            <a:r>
              <a:rPr lang="de-CH" altLang="fr-FR" sz="1500" dirty="0" err="1" smtClean="0"/>
              <a:t>innovation</a:t>
            </a:r>
            <a:r>
              <a:rPr lang="de-CH" altLang="fr-FR" sz="1500" dirty="0"/>
              <a:t/>
            </a:r>
            <a:br>
              <a:rPr lang="de-CH" altLang="fr-FR" sz="1500" dirty="0"/>
            </a:br>
            <a:r>
              <a:rPr lang="de-CH" altLang="fr-FR" sz="1500" dirty="0"/>
              <a:t>- </a:t>
            </a:r>
            <a:r>
              <a:rPr lang="de-CH" altLang="fr-FR" sz="1500" dirty="0" err="1"/>
              <a:t>nicotine</a:t>
            </a:r>
            <a:r>
              <a:rPr lang="de-CH" altLang="fr-FR" sz="1500" dirty="0"/>
              <a:t> </a:t>
            </a:r>
            <a:r>
              <a:rPr lang="de-CH" altLang="fr-FR" sz="1500" dirty="0" err="1"/>
              <a:t>content</a:t>
            </a:r>
            <a:r>
              <a:rPr lang="de-CH" altLang="fr-FR" sz="1500" dirty="0"/>
              <a:t> and </a:t>
            </a:r>
            <a:r>
              <a:rPr lang="de-CH" altLang="fr-FR" sz="1500" dirty="0" err="1"/>
              <a:t>delivery</a:t>
            </a:r>
            <a:r>
              <a:rPr lang="de-CH" altLang="fr-FR" sz="1500" dirty="0"/>
              <a:t/>
            </a:r>
            <a:br>
              <a:rPr lang="de-CH" altLang="fr-FR" sz="1500" dirty="0"/>
            </a:br>
            <a:r>
              <a:rPr lang="de-CH" altLang="fr-FR" sz="1500" dirty="0"/>
              <a:t>- </a:t>
            </a:r>
            <a:r>
              <a:rPr lang="de-CH" altLang="fr-FR" sz="1500" dirty="0" err="1"/>
              <a:t>access</a:t>
            </a:r>
            <a:r>
              <a:rPr lang="de-CH" altLang="fr-FR" sz="1500" dirty="0"/>
              <a:t>, </a:t>
            </a:r>
            <a:r>
              <a:rPr lang="de-CH" altLang="fr-FR" sz="1500" dirty="0" err="1"/>
              <a:t>product</a:t>
            </a:r>
            <a:r>
              <a:rPr lang="de-CH" altLang="fr-FR" sz="1500" dirty="0"/>
              <a:t> </a:t>
            </a:r>
            <a:r>
              <a:rPr lang="de-CH" altLang="fr-FR" sz="1500" dirty="0" err="1"/>
              <a:t>availability</a:t>
            </a:r>
            <a:r>
              <a:rPr lang="de-CH" altLang="fr-FR" sz="1500" dirty="0"/>
              <a:t/>
            </a:r>
            <a:br>
              <a:rPr lang="de-CH" altLang="fr-FR" sz="1500" dirty="0"/>
            </a:br>
            <a:r>
              <a:rPr lang="de-CH" altLang="fr-FR" sz="1500" dirty="0"/>
              <a:t>- </a:t>
            </a:r>
            <a:r>
              <a:rPr lang="de-CH" altLang="fr-FR" sz="1500" dirty="0" err="1"/>
              <a:t>marketing</a:t>
            </a:r>
            <a:r>
              <a:rPr lang="de-CH" altLang="fr-FR" sz="1500" dirty="0"/>
              <a:t>, </a:t>
            </a:r>
            <a:r>
              <a:rPr lang="de-CH" altLang="fr-FR" sz="1500" dirty="0" err="1"/>
              <a:t>social</a:t>
            </a:r>
            <a:r>
              <a:rPr lang="de-CH" altLang="fr-FR" sz="1500" dirty="0"/>
              <a:t> </a:t>
            </a:r>
            <a:r>
              <a:rPr lang="de-CH" altLang="fr-FR" sz="1500" dirty="0" err="1"/>
              <a:t>media</a:t>
            </a:r>
            <a:r>
              <a:rPr lang="de-CH" altLang="fr-FR" sz="1500" dirty="0"/>
              <a:t/>
            </a:r>
            <a:br>
              <a:rPr lang="de-CH" altLang="fr-FR" sz="1500" dirty="0"/>
            </a:br>
            <a:r>
              <a:rPr lang="de-CH" altLang="fr-FR" sz="1500" dirty="0"/>
              <a:t>- </a:t>
            </a:r>
            <a:r>
              <a:rPr lang="de-CH" altLang="fr-FR" sz="1500" dirty="0" err="1"/>
              <a:t>regulation</a:t>
            </a:r>
            <a:r>
              <a:rPr lang="de-CH" altLang="fr-FR" sz="1500" dirty="0"/>
              <a:t/>
            </a:r>
            <a:br>
              <a:rPr lang="de-CH" altLang="fr-FR" sz="1500" dirty="0"/>
            </a:br>
            <a:r>
              <a:rPr lang="de-CH" altLang="fr-FR" sz="1500" dirty="0"/>
              <a:t>- </a:t>
            </a:r>
            <a:r>
              <a:rPr lang="de-CH" altLang="fr-FR" sz="1500" dirty="0" err="1"/>
              <a:t>information</a:t>
            </a:r>
            <a:r>
              <a:rPr lang="de-CH" altLang="fr-FR" sz="1500" dirty="0"/>
              <a:t> </a:t>
            </a:r>
            <a:r>
              <a:rPr lang="de-CH" altLang="fr-FR" sz="1500" dirty="0" err="1"/>
              <a:t>to</a:t>
            </a:r>
            <a:r>
              <a:rPr lang="de-CH" altLang="fr-FR" sz="1500" dirty="0"/>
              <a:t> </a:t>
            </a:r>
            <a:r>
              <a:rPr lang="de-CH" altLang="fr-FR" sz="1500" dirty="0" err="1"/>
              <a:t>the</a:t>
            </a:r>
            <a:r>
              <a:rPr lang="de-CH" altLang="fr-FR" sz="1500" dirty="0"/>
              <a:t> </a:t>
            </a:r>
            <a:r>
              <a:rPr lang="de-CH" altLang="fr-FR" sz="1500" dirty="0" err="1" smtClean="0"/>
              <a:t>public</a:t>
            </a:r>
            <a:r>
              <a:rPr lang="de-CH" altLang="fr-FR" sz="1500" dirty="0" smtClean="0"/>
              <a:t/>
            </a:r>
            <a:br>
              <a:rPr lang="de-CH" altLang="fr-FR" sz="1500" dirty="0" smtClean="0"/>
            </a:br>
            <a:r>
              <a:rPr lang="de-CH" altLang="fr-FR" sz="1500" dirty="0" smtClean="0"/>
              <a:t>- </a:t>
            </a:r>
            <a:r>
              <a:rPr lang="de-CH" altLang="fr-FR" sz="1500" dirty="0" err="1" smtClean="0"/>
              <a:t>social</a:t>
            </a:r>
            <a:r>
              <a:rPr lang="de-CH" altLang="fr-FR" sz="1500" dirty="0" smtClean="0"/>
              <a:t> </a:t>
            </a:r>
            <a:r>
              <a:rPr lang="de-CH" altLang="fr-FR" sz="1500" dirty="0" err="1" smtClean="0"/>
              <a:t>context</a:t>
            </a:r>
            <a:r>
              <a:rPr lang="de-CH" altLang="fr-FR" sz="1500" dirty="0" smtClean="0"/>
              <a:t>, </a:t>
            </a:r>
            <a:r>
              <a:rPr lang="de-CH" altLang="fr-FR" sz="1500" dirty="0" err="1" smtClean="0"/>
              <a:t>prevalence</a:t>
            </a:r>
            <a:r>
              <a:rPr lang="de-CH" altLang="fr-FR" sz="1500" dirty="0" smtClean="0"/>
              <a:t> of </a:t>
            </a:r>
            <a:r>
              <a:rPr lang="de-CH" altLang="fr-FR" sz="1500" dirty="0" err="1" smtClean="0"/>
              <a:t>vaping</a:t>
            </a:r>
            <a:r>
              <a:rPr lang="de-CH" altLang="fr-FR" sz="1500" dirty="0" smtClean="0"/>
              <a:t> and </a:t>
            </a:r>
            <a:r>
              <a:rPr lang="de-CH" altLang="fr-FR" sz="1500" dirty="0" err="1" smtClean="0"/>
              <a:t>smoking</a:t>
            </a:r>
            <a:r>
              <a:rPr lang="de-CH" altLang="fr-FR" sz="1500" dirty="0"/>
              <a:t/>
            </a:r>
            <a:br>
              <a:rPr lang="de-CH" altLang="fr-FR" sz="1500" dirty="0"/>
            </a:br>
            <a:r>
              <a:rPr lang="de-CH" altLang="fr-FR" sz="1500" dirty="0"/>
              <a:t>- anti-smoking </a:t>
            </a:r>
            <a:r>
              <a:rPr lang="de-CH" altLang="fr-FR" sz="1500" dirty="0" err="1"/>
              <a:t>policies</a:t>
            </a:r>
            <a:endParaRPr lang="de-CH" altLang="fr-FR" sz="1500" dirty="0"/>
          </a:p>
          <a:p>
            <a:r>
              <a:rPr lang="de-CH" altLang="fr-FR" sz="1500" dirty="0"/>
              <a:t>Thus, </a:t>
            </a:r>
            <a:r>
              <a:rPr lang="de-CH" altLang="fr-FR" sz="1500" dirty="0" err="1"/>
              <a:t>results</a:t>
            </a:r>
            <a:r>
              <a:rPr lang="de-CH" altLang="fr-FR" sz="1500" dirty="0"/>
              <a:t> of </a:t>
            </a:r>
            <a:r>
              <a:rPr lang="de-CH" altLang="fr-FR" sz="1500" dirty="0" err="1"/>
              <a:t>studies</a:t>
            </a:r>
            <a:r>
              <a:rPr lang="de-CH" altLang="fr-FR" sz="1500" dirty="0"/>
              <a:t> </a:t>
            </a:r>
            <a:r>
              <a:rPr lang="de-CH" altLang="fr-FR" sz="1500" dirty="0" smtClean="0"/>
              <a:t>:</a:t>
            </a:r>
            <a:br>
              <a:rPr lang="de-CH" altLang="fr-FR" sz="1500" dirty="0" smtClean="0"/>
            </a:br>
            <a:r>
              <a:rPr lang="de-CH" altLang="fr-FR" sz="1500" dirty="0" smtClean="0"/>
              <a:t>- </a:t>
            </a:r>
            <a:r>
              <a:rPr lang="de-CH" altLang="fr-FR" sz="1500" dirty="0" err="1" smtClean="0"/>
              <a:t>may</a:t>
            </a:r>
            <a:r>
              <a:rPr lang="de-CH" altLang="fr-FR" sz="1500" dirty="0" smtClean="0"/>
              <a:t> </a:t>
            </a:r>
            <a:r>
              <a:rPr lang="de-CH" altLang="fr-FR" sz="1500" dirty="0"/>
              <a:t>not </a:t>
            </a:r>
            <a:r>
              <a:rPr lang="de-CH" altLang="fr-FR" sz="1500" dirty="0" err="1"/>
              <a:t>be</a:t>
            </a:r>
            <a:r>
              <a:rPr lang="de-CH" altLang="fr-FR" sz="1500" dirty="0"/>
              <a:t> </a:t>
            </a:r>
            <a:r>
              <a:rPr lang="de-CH" altLang="fr-FR" sz="1500" dirty="0" err="1"/>
              <a:t>generalizable</a:t>
            </a:r>
            <a:r>
              <a:rPr lang="de-CH" altLang="fr-FR" sz="1500" dirty="0"/>
              <a:t>, </a:t>
            </a:r>
            <a:r>
              <a:rPr lang="de-CH" altLang="fr-FR" sz="1500" dirty="0" smtClean="0"/>
              <a:t/>
            </a:r>
            <a:br>
              <a:rPr lang="de-CH" altLang="fr-FR" sz="1500" dirty="0" smtClean="0"/>
            </a:br>
            <a:r>
              <a:rPr lang="de-CH" altLang="fr-FR" sz="1500" dirty="0" smtClean="0"/>
              <a:t>- </a:t>
            </a:r>
            <a:r>
              <a:rPr lang="de-CH" altLang="fr-FR" sz="1500" dirty="0" err="1" smtClean="0"/>
              <a:t>are</a:t>
            </a:r>
            <a:r>
              <a:rPr lang="de-CH" altLang="fr-FR" sz="1500" dirty="0" smtClean="0"/>
              <a:t> </a:t>
            </a:r>
            <a:r>
              <a:rPr lang="de-CH" altLang="fr-FR" sz="1500" dirty="0" err="1" smtClean="0"/>
              <a:t>rapidly</a:t>
            </a:r>
            <a:r>
              <a:rPr lang="de-CH" altLang="fr-FR" sz="1500" dirty="0" smtClean="0"/>
              <a:t> </a:t>
            </a:r>
            <a:r>
              <a:rPr lang="de-CH" altLang="fr-FR" sz="1500" dirty="0"/>
              <a:t>obsolete</a:t>
            </a:r>
            <a:br>
              <a:rPr lang="de-CH" altLang="fr-FR" sz="1500" dirty="0"/>
            </a:br>
            <a:r>
              <a:rPr lang="de-CH" altLang="fr-FR" sz="1500" dirty="0"/>
              <a:t>- </a:t>
            </a:r>
            <a:r>
              <a:rPr lang="de-CH" altLang="fr-FR" sz="1500" dirty="0" err="1"/>
              <a:t>are</a:t>
            </a:r>
            <a:r>
              <a:rPr lang="de-CH" altLang="fr-FR" sz="1500" dirty="0"/>
              <a:t> </a:t>
            </a:r>
            <a:r>
              <a:rPr lang="de-CH" altLang="fr-FR" sz="1500" dirty="0" err="1"/>
              <a:t>often</a:t>
            </a:r>
            <a:r>
              <a:rPr lang="de-CH" altLang="fr-FR" sz="1500" dirty="0"/>
              <a:t> </a:t>
            </a:r>
            <a:r>
              <a:rPr lang="de-CH" altLang="fr-FR" sz="1500" dirty="0" err="1"/>
              <a:t>unreliable</a:t>
            </a:r>
            <a:r>
              <a:rPr lang="fr-CH" altLang="fr-FR" sz="1500" dirty="0"/>
              <a:t/>
            </a:r>
            <a:br>
              <a:rPr lang="fr-CH" altLang="fr-FR" sz="1500" dirty="0"/>
            </a:br>
            <a:endParaRPr lang="fr-CH" altLang="fr-FR" sz="1500" dirty="0"/>
          </a:p>
          <a:p>
            <a:endParaRPr lang="en-US" altLang="fr-FR" sz="1500" dirty="0"/>
          </a:p>
          <a:p>
            <a:endParaRPr lang="en-US" altLang="fr-FR" sz="1500" dirty="0"/>
          </a:p>
          <a:p>
            <a:endParaRPr lang="en-US" altLang="fr-FR" sz="1500" dirty="0"/>
          </a:p>
        </p:txBody>
      </p:sp>
    </p:spTree>
    <p:extLst>
      <p:ext uri="{BB962C8B-B14F-4D97-AF65-F5344CB8AC3E}">
        <p14:creationId xmlns:p14="http://schemas.microsoft.com/office/powerpoint/2010/main" val="457528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259681" y="74890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1" name="AutoShape 6" descr="data:image/jpeg;base64,/9j/4AAQSkZJRgABAQAAAQABAAD/2wCEAAkGBxAQEA8QDxAUEA8QFRANEA4PFBAQDg4PFBQWFhQVFBQYHCggGBomHBUUJDEhJSkrLi4uFx81ODMsPCgtLisBCgoKDg0OGhAPGi0lHCU3Li43Ly83LCsuLy0wLCwsLDEtLCw3NywrNCwsLCwsMSw0LCw3NywsLC8sLCw3NywsLP/AABEIAOAA4AMBIgACEQEDEQH/xAAcAAEAAQUBAQAAAAAAAAAAAAAAAgEDBQYHBAj/xAA7EAACAQMBBgQEBAQEBwAAAAAAAQIDBBEhBQYSMUFRBxNhcSIjMrFSYoGRQkOh0RTS4fAkM3KCssHx/8QAGgEBAAIDAQAAAAAAAAAAAAAAAAECAwQFBv/EACoRAQACAAQDBgcAAAAAAAAAAAABAgMEESESMUEFUWFxsdEiMjOBkaHB/9oADAMBAAIRAxEAPwDuBUAAAAAAAAAAAAAAAAAAAAAAAAAAAAAAAAAAAAAKIqAAOVb4+LytqzoWVCNbg0lcVnJUpPl8uMdZx5/FlLTTK1A6qDU/D/fSG1KMm4qlcU8eZSTymnynHOuPsbYAAAAAAAAAAAAAAAAAAAAAAAAAAAAAAUKSZIiwMPt/zZ21zTovhqzpVadOXLFSUGovPTVo+cK8pwi7W7puLpvEHJYqUnyx7ctD6cuaWVk0nfPdylewanFRqxXwVktV6S7xA4tu/tmts+4hXoSxKL1X8M49YyXVM+ht1t8qG0KalSajUS+ZRb+OD647r1PnPauzqlCpKlUi1KLwZHdfZ17Unx2icFTa4rh8UYU2+STWreOiA+noTyTNF3Q2jdx4Y3NxC5Wib8vyakPVSTamvRpP16PeIyyBIAAAAAAAAAAAAAAAAAAAAAAAAAABgAC3OJjL+36mXLFalkDlHiJu/wCdCFSmkqrnTt3LGmKk1CLfs5f1N62HZUFbU7OEVTlbx4Irnxd5P8XE9X6vPMntCyTUotZi9H/96GN2ncSpUZ1oputRi5Usc5z/AIYP3eBI1fe/a9LZ1Xhy5XDXEreD+KK6OUuSi+j5vtzM7uBvdK8jNVFGMoYfBFSyo91JvEvbCOZ04yr1Ksbx/wDFVZSlOtPRuecY9FpjHRJLoZDdrYt1b1/MhJw4W01/DJdpd17fuc/M5nhrPBOk+q9a77u7U6iZcNa2RtKTiuPHH1xlRZnra4U1pzXNPmi2Tz9MxGnK0dPYvSa+S+ADeUAAAAAAAAAAAAAAAAAAAAAAAAAABZrUcoxV3aJpxaymZssXNLKIkaLvFsGFwvMjFKvTalxLCc/V9/8AQ92zaUZw8uWIygsRb0/RmWq0cPTmjEXVu5T445jwPWHeS6f75nmM7gzg30n6fp4ezapPFHihVpuk3nTh5/6Y5mT2VtBSSknlcslmjXp3uY/TXpZUanT/AKX3T6ow747apJqLST+bR7fmj3Xqat8K1NL0nfpKYnXaW+UayaLxr1heqUVODzF/vF9jNUKykju9n9oxjxwX2v6sOJh8O8cl8AHVYgAAAAAAAAAAAAAAAAAAAAAAAAAAeWvQyY+4t+q59V+JdjMtHmr0jVzGDXErNbcl620lqd3bOHzqeVKOZS7yxzyl1Pda1Y39LLxTuIZ4erx2l3T7HqvLfOdM8srvh5yvUwu0ISptVaH150x98dlpk87atstfgvvWWx88axzeNOpbVJNRaw/nUe35o912Zk4by0ISilJtvGcLSHu2emPl39L4ZKN1S0bXNS7S7pmo7RtHObg/gqxbU+rb/KuvvyKXy8RaL67dJj++SIt0dNtLqNSKlF5zrp1PScu2VKtQqLi4nFd5cv8Au/8ASOg7N2h5q1wnzXC+JSXfkj0OSxsS9Pjj797BeIidmQBRMqbygAAAAAAAAAAAAAAAAAAAAAAAAUaKgDw3VIxNxS6+7axlptfUvX7mxTjkxd3RwaWZy1cWs1svW2ktDvpzsqsa1BvjniUor6Jxb54/317Gz3MY3VGNelSUq64FW8v4ZtcOqXV9DzX9quLzcJ46PkpdH7av+jLVop2VTjpvzKc+JyXPgTerXpnBq5TKW1muJvWP33fhe9o6JpRrxVPlKOlNtYePwv1R46N1K1cnUbjCCc5PX4IrVyXphGS2/OHlq7UstKTflqTqVEnHhSglmU1nGi6ftgLqrO9jCNdOnosUG4uPmJ6qq46TktNOS6Zep2NI6MLdN3N4aF7TVShPiWOLLjKOVyzhozMZHNtnX9S2nnVR4pLvGMOmfRo26lfKtCElJZ4qLccfRLj5p9UVGdB5rGu5Ry3lpzjnvwyaT/ZI9JIAAAAAAAAAAAAAAAAAAAAAAAAFqrTyi6AMHfW5j4y4NHrDquy/sbLcUsmJubbBWK6Dke8+0bm2q161JwjSpXP+Gs0lx+TJ0vjqxb5PDlH0w8ckzRIXM3V82E5Rm35nHxfFxZzlv36PP6na9v7Cp1qVSlhw45eZxQ+qNXOVOK7911y+5y3eLdOtaU3XnUoui5KmvLc1UqN644WtOTb10LDdNpb0W6tKNS41rzhCcYQ1qNuOWsdFn+LlhnO77eO6qzUvOnTjF5hTpTlCNPtyeW/V/wBDH3l3OtNzm8vEYJJYjCEUowhFLlFJJJehZA7x4beIMb1RtbuSjeRWITeFG6S+1TuuvNdUujQkfIdOo4tSi2pJqSkm1KLWqaa5M7l4a+ISu1G1vJKN2vhp1XhRuUuj7VPTr07AdNBahMugAAAAAAAAAAAAAAAAAAAAAAAACzWpJl4o0Brt9a6nMvFXZNadOlVpripUnOVWC5pyxipjqkk0+2ffHZrihlGt7WtXh6AfNPIqmbjvput5LlXoR+U9Z01/K9V+X7e3LTOQFwlCbTTTaaw01o01yaZbTJAdv8NPEJXKhaXskrlYjSrPRXHaMu1T/wAvfn02Ez5EjJp5WjWqa5pnafDTxD8/gs72eK+kaNxLRV+0Jv8AH2fX35h1dAtQmXUwAAAAAAAAKFShUAAAAAAAAAAAAAApJHgvLdSTMgQnEDR9q7P56ZXLHQ5Hvhuw6LlWox+U9ZwX8p91+X7H0He2qkjU9rbN56ZTzo+TA+enoVTNq3u3ZdBurRXynrKK50n/AJfsam9ALqKxeC2pEkwOz+GfiJ5vBZ30/m6QoXEn/wA3ooVH+Ls+vvz6rCZ8ipnYvDPxE4+Czvp/HpChcTf19oVH37S68nrzDrqZUsQmXlICoAAAACCZJECqYEwRTKgVAAAAAAAAAAAoyoAtTiY69tFJPQykkWpxA0HbGzeemU8pp8mjk29e7boN1aSbpPnHrSf+U+hL+0Uk9DT9r7M+rTKeU09U0BwJ6EoyNk3p3ddBupTWaT5rrTf9jWGsAXkyuS1GRcTA694Z+ImeCyvp66QoXM3z7U6j+0v0Z1yEz5GOseGniHjgsr6emkKFzN8uip1H9pfowOzxkSPNCZdjIC4CmQBbRUgiqYE8lckQBMqQyVyBIEclQKgAAAAAAAoyEkTKMCzUjkxd/ZqSehl2i1UhkDne2dmc1jKeU09U0co3m3fdBudNZpPmutN/2PoXaFmpJ6Glba2V9SxlPRp6pokcLawSjIz+8mwXQbnBN0n06032fp6mvqH79F3IF1MkTVvo0n8yOrj+KOnL19C16PmB1bw08Q+Dgs76fwaQoXMn9HaFR9uz6dTsUJnyQdR8NvEPyuCzvp/K0jRuJc6XaE3+Hs+ntyDtsZEkzy05l+LAgipErkCSKkSoEgRTK5ArkkmRAEwRyMgSKkQBIoAAKMqUAiyLRNlGB56sMmI2jYqSehnGixVp5JHMtt7K+pNZTymnywcu3h2G6Lc4LNN/vB9n6H0LtKxUk9DRtt7J5pxynlNPk0Bx+2qpfDJ4WcxkvqUvcpd1My6cS0lKPKT7mU3g2I6LcorNN/vB9n6GBawQPRGRt24+51W+nGq1w28ZJOUv5jWrSXVLqa5u9sireVo0KMeKcv2S6uT6Jdz6V2HstWtvRoJp+VFQykopvrhe4Hvt4qMYxXKKUV7I9MJnmiXIsC4pEsllMmmEriZXJBMrkITBEATyVyQTKgSyVI5GQJZK5IlQJZGSIAlkoUAFSgKAGQkiZRgearSyYfaOzlNPQz7RalTyBzu+3YdTK4cp6NPk0a4vCKrO4jiov8M9ZL+ZH8vt6nZVQRfpQwBre7u61vs6m4UIfFLWdR6zn+vb0Mue6cS26aA80UXYRJ8CEX6fqB//2Q=="/>
          <p:cNvSpPr>
            <a:spLocks noChangeAspect="1" noChangeArrowheads="1"/>
          </p:cNvSpPr>
          <p:nvPr/>
        </p:nvSpPr>
        <p:spPr bwMode="auto">
          <a:xfrm>
            <a:off x="1373981" y="86320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fr-CH" altLang="fr-FR" sz="1350"/>
          </a:p>
        </p:txBody>
      </p:sp>
      <p:sp>
        <p:nvSpPr>
          <p:cNvPr id="12292" name="Title 1"/>
          <p:cNvSpPr txBox="1">
            <a:spLocks/>
          </p:cNvSpPr>
          <p:nvPr/>
        </p:nvSpPr>
        <p:spPr bwMode="auto">
          <a:xfrm>
            <a:off x="1259686" y="692696"/>
            <a:ext cx="6984206"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fr-FR" sz="2100" dirty="0">
                <a:solidFill>
                  <a:schemeClr val="tx2"/>
                </a:solidFill>
              </a:rPr>
              <a:t>Specificity (exclude that other things cause smoking)</a:t>
            </a:r>
          </a:p>
        </p:txBody>
      </p:sp>
      <p:sp>
        <p:nvSpPr>
          <p:cNvPr id="12293" name="Rectangle 3"/>
          <p:cNvSpPr txBox="1">
            <a:spLocks noChangeArrowheads="1"/>
          </p:cNvSpPr>
          <p:nvPr/>
        </p:nvSpPr>
        <p:spPr bwMode="auto">
          <a:xfrm>
            <a:off x="659947" y="2204790"/>
            <a:ext cx="7296429"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nSpc>
                <a:spcPct val="150000"/>
              </a:lnSpc>
              <a:spcBef>
                <a:spcPts val="0"/>
              </a:spcBef>
            </a:pPr>
            <a:r>
              <a:rPr lang="fr-CH" altLang="fr-FR" sz="1500" dirty="0" err="1"/>
              <a:t>Proximity</a:t>
            </a:r>
            <a:r>
              <a:rPr lang="fr-CH" altLang="fr-FR" sz="1500" dirty="0"/>
              <a:t> of the 2 </a:t>
            </a:r>
            <a:r>
              <a:rPr lang="fr-CH" altLang="fr-FR" sz="1500" dirty="0" err="1"/>
              <a:t>behaviors</a:t>
            </a:r>
            <a:r>
              <a:rPr lang="fr-CH" altLang="fr-FR" sz="1500" dirty="0"/>
              <a:t>: use of </a:t>
            </a:r>
            <a:r>
              <a:rPr lang="fr-CH" altLang="fr-FR" sz="1500" dirty="0" err="1"/>
              <a:t>any</a:t>
            </a:r>
            <a:r>
              <a:rPr lang="fr-CH" altLang="fr-FR" sz="1500" dirty="0"/>
              <a:t> nicotine </a:t>
            </a:r>
            <a:r>
              <a:rPr lang="fr-CH" altLang="fr-FR" sz="1500" dirty="0" err="1"/>
              <a:t>device</a:t>
            </a:r>
            <a:r>
              <a:rPr lang="fr-CH" altLang="fr-FR" sz="1500" dirty="0"/>
              <a:t> </a:t>
            </a:r>
            <a:r>
              <a:rPr lang="fr-CH" altLang="fr-FR" sz="1500" dirty="0" err="1"/>
              <a:t>is</a:t>
            </a:r>
            <a:r>
              <a:rPr lang="fr-CH" altLang="fr-FR" sz="1500" dirty="0"/>
              <a:t> </a:t>
            </a:r>
            <a:r>
              <a:rPr lang="fr-CH" altLang="fr-FR" sz="1500" dirty="0" err="1"/>
              <a:t>inevitably</a:t>
            </a:r>
            <a:r>
              <a:rPr lang="fr-CH" altLang="fr-FR" sz="1500" dirty="0"/>
              <a:t> </a:t>
            </a:r>
            <a:r>
              <a:rPr lang="fr-CH" altLang="fr-FR" sz="1500" dirty="0" err="1"/>
              <a:t>associated</a:t>
            </a:r>
            <a:r>
              <a:rPr lang="fr-CH" altLang="fr-FR" sz="1500" dirty="0"/>
              <a:t> </a:t>
            </a:r>
            <a:r>
              <a:rPr lang="fr-CH" altLang="fr-FR" sz="1500" dirty="0" err="1"/>
              <a:t>with</a:t>
            </a:r>
            <a:r>
              <a:rPr lang="fr-CH" altLang="fr-FR" sz="1500" dirty="0"/>
              <a:t> use of </a:t>
            </a:r>
            <a:r>
              <a:rPr lang="fr-CH" altLang="fr-FR" sz="1500" dirty="0" err="1"/>
              <a:t>other</a:t>
            </a:r>
            <a:r>
              <a:rPr lang="fr-CH" altLang="fr-FR" sz="1500" dirty="0"/>
              <a:t> nicotine </a:t>
            </a:r>
            <a:r>
              <a:rPr lang="fr-CH" altLang="fr-FR" sz="1500" dirty="0" err="1"/>
              <a:t>devices</a:t>
            </a:r>
            <a:endParaRPr lang="fr-CH" altLang="fr-FR" sz="1500" dirty="0"/>
          </a:p>
          <a:p>
            <a:pPr marL="0" indent="0">
              <a:lnSpc>
                <a:spcPct val="150000"/>
              </a:lnSpc>
              <a:spcBef>
                <a:spcPts val="0"/>
              </a:spcBef>
              <a:buNone/>
            </a:pPr>
            <a:endParaRPr lang="fr-CH" altLang="fr-FR" sz="1500" dirty="0" smtClean="0"/>
          </a:p>
          <a:p>
            <a:pPr marL="0" indent="0">
              <a:lnSpc>
                <a:spcPct val="150000"/>
              </a:lnSpc>
              <a:spcBef>
                <a:spcPts val="0"/>
              </a:spcBef>
              <a:buNone/>
            </a:pPr>
            <a:r>
              <a:rPr lang="fr-CH" altLang="fr-FR" sz="1500" dirty="0" smtClean="0"/>
              <a:t>Common </a:t>
            </a:r>
            <a:r>
              <a:rPr lang="fr-CH" altLang="fr-FR" sz="1500" dirty="0" err="1" smtClean="0"/>
              <a:t>susceptibility</a:t>
            </a:r>
            <a:r>
              <a:rPr lang="fr-CH" altLang="fr-FR" sz="1500" dirty="0" smtClean="0"/>
              <a:t> to </a:t>
            </a:r>
            <a:r>
              <a:rPr lang="fr-CH" altLang="fr-FR" sz="1500" dirty="0" err="1" smtClean="0"/>
              <a:t>both</a:t>
            </a:r>
            <a:r>
              <a:rPr lang="fr-CH" altLang="fr-FR" sz="1500" dirty="0" smtClean="0"/>
              <a:t> </a:t>
            </a:r>
            <a:r>
              <a:rPr lang="fr-CH" altLang="fr-FR" sz="1500" dirty="0" err="1" smtClean="0"/>
              <a:t>vaping</a:t>
            </a:r>
            <a:r>
              <a:rPr lang="fr-CH" altLang="fr-FR" sz="1500" dirty="0" smtClean="0"/>
              <a:t> and smoking:</a:t>
            </a:r>
          </a:p>
          <a:p>
            <a:pPr>
              <a:lnSpc>
                <a:spcPct val="150000"/>
              </a:lnSpc>
              <a:spcBef>
                <a:spcPts val="0"/>
              </a:spcBef>
            </a:pPr>
            <a:r>
              <a:rPr lang="fr-CH" altLang="fr-FR" sz="1500" dirty="0" smtClean="0"/>
              <a:t>Social </a:t>
            </a:r>
            <a:r>
              <a:rPr lang="fr-CH" altLang="fr-FR" sz="1500" dirty="0"/>
              <a:t>influences, </a:t>
            </a:r>
            <a:r>
              <a:rPr lang="fr-CH" altLang="fr-FR" sz="1500" dirty="0" err="1"/>
              <a:t>family</a:t>
            </a:r>
            <a:r>
              <a:rPr lang="fr-CH" altLang="fr-FR" sz="1500" dirty="0"/>
              <a:t> and </a:t>
            </a:r>
            <a:r>
              <a:rPr lang="fr-CH" altLang="fr-FR" sz="1500" dirty="0" err="1"/>
              <a:t>friends</a:t>
            </a:r>
            <a:r>
              <a:rPr lang="fr-CH" altLang="fr-FR" sz="1500" dirty="0"/>
              <a:t> </a:t>
            </a:r>
            <a:r>
              <a:rPr lang="fr-CH" altLang="fr-FR" sz="1500" dirty="0" err="1"/>
              <a:t>who</a:t>
            </a:r>
            <a:r>
              <a:rPr lang="fr-CH" altLang="fr-FR" sz="1500" dirty="0"/>
              <a:t> </a:t>
            </a:r>
            <a:r>
              <a:rPr lang="fr-CH" altLang="fr-FR" sz="1500" dirty="0" err="1" smtClean="0"/>
              <a:t>smoke</a:t>
            </a:r>
            <a:r>
              <a:rPr lang="fr-CH" altLang="fr-FR" sz="1500" dirty="0" smtClean="0"/>
              <a:t> and/or vape</a:t>
            </a:r>
            <a:endParaRPr lang="fr-CH" altLang="fr-FR" sz="1500" dirty="0"/>
          </a:p>
          <a:p>
            <a:pPr>
              <a:lnSpc>
                <a:spcPct val="150000"/>
              </a:lnSpc>
              <a:spcBef>
                <a:spcPts val="0"/>
              </a:spcBef>
            </a:pPr>
            <a:r>
              <a:rPr lang="fr-CH" altLang="fr-FR" sz="1500" dirty="0" err="1"/>
              <a:t>Personality</a:t>
            </a:r>
            <a:r>
              <a:rPr lang="fr-CH" altLang="fr-FR" sz="1500" dirty="0"/>
              <a:t> (</a:t>
            </a:r>
            <a:r>
              <a:rPr lang="fr-CH" altLang="fr-FR" sz="1500" dirty="0" err="1"/>
              <a:t>risk</a:t>
            </a:r>
            <a:r>
              <a:rPr lang="fr-CH" altLang="fr-FR" sz="1500" dirty="0"/>
              <a:t> </a:t>
            </a:r>
            <a:r>
              <a:rPr lang="fr-CH" altLang="fr-FR" sz="1500" dirty="0" err="1"/>
              <a:t>taking</a:t>
            </a:r>
            <a:r>
              <a:rPr lang="fr-CH" altLang="fr-FR" sz="1500" dirty="0"/>
              <a:t>, </a:t>
            </a:r>
            <a:r>
              <a:rPr lang="fr-CH" altLang="fr-FR" sz="1500" dirty="0" err="1"/>
              <a:t>novelty</a:t>
            </a:r>
            <a:r>
              <a:rPr lang="fr-CH" altLang="fr-FR" sz="1500" dirty="0"/>
              <a:t> </a:t>
            </a:r>
            <a:r>
              <a:rPr lang="fr-CH" altLang="fr-FR" sz="1500" dirty="0" err="1"/>
              <a:t>seeking</a:t>
            </a:r>
            <a:r>
              <a:rPr lang="fr-CH" altLang="fr-FR" sz="1500" dirty="0" smtClean="0"/>
              <a:t>)</a:t>
            </a:r>
          </a:p>
          <a:p>
            <a:pPr>
              <a:lnSpc>
                <a:spcPct val="150000"/>
              </a:lnSpc>
              <a:spcBef>
                <a:spcPts val="0"/>
              </a:spcBef>
            </a:pPr>
            <a:r>
              <a:rPr lang="fr-CH" altLang="fr-FR" sz="1500" dirty="0" smtClean="0"/>
              <a:t>Use of </a:t>
            </a:r>
            <a:r>
              <a:rPr lang="fr-CH" altLang="fr-FR" sz="1500" dirty="0" err="1" smtClean="0"/>
              <a:t>other</a:t>
            </a:r>
            <a:r>
              <a:rPr lang="fr-CH" altLang="fr-FR" sz="1500" dirty="0" smtClean="0"/>
              <a:t> </a:t>
            </a:r>
            <a:r>
              <a:rPr lang="fr-CH" altLang="fr-FR" sz="1500" dirty="0" err="1" smtClean="0"/>
              <a:t>tobacco</a:t>
            </a:r>
            <a:r>
              <a:rPr lang="fr-CH" altLang="fr-FR" sz="1500" dirty="0" smtClean="0"/>
              <a:t> </a:t>
            </a:r>
            <a:r>
              <a:rPr lang="fr-CH" altLang="fr-FR" sz="1500" dirty="0" err="1" smtClean="0"/>
              <a:t>products</a:t>
            </a:r>
            <a:endParaRPr lang="fr-CH" altLang="fr-FR" sz="1500" dirty="0" smtClean="0"/>
          </a:p>
          <a:p>
            <a:pPr>
              <a:lnSpc>
                <a:spcPct val="150000"/>
              </a:lnSpc>
              <a:spcBef>
                <a:spcPts val="0"/>
              </a:spcBef>
            </a:pPr>
            <a:r>
              <a:rPr lang="fr-CH" altLang="fr-FR" sz="1500" dirty="0" smtClean="0"/>
              <a:t>Use of </a:t>
            </a:r>
            <a:r>
              <a:rPr lang="fr-CH" altLang="fr-FR" sz="1500" dirty="0" err="1" smtClean="0"/>
              <a:t>other</a:t>
            </a:r>
            <a:r>
              <a:rPr lang="fr-CH" altLang="fr-FR" sz="1500" dirty="0" smtClean="0"/>
              <a:t> </a:t>
            </a:r>
            <a:r>
              <a:rPr lang="fr-CH" altLang="fr-FR" sz="1500" dirty="0" err="1" smtClean="0"/>
              <a:t>drugs</a:t>
            </a:r>
            <a:endParaRPr lang="fr-CH" altLang="fr-FR" sz="1500" dirty="0" smtClean="0"/>
          </a:p>
          <a:p>
            <a:pPr>
              <a:lnSpc>
                <a:spcPct val="150000"/>
              </a:lnSpc>
              <a:spcBef>
                <a:spcPts val="0"/>
              </a:spcBef>
            </a:pPr>
            <a:r>
              <a:rPr lang="fr-CH" altLang="fr-FR" sz="1500" dirty="0" err="1" smtClean="0"/>
              <a:t>Behavioral</a:t>
            </a:r>
            <a:r>
              <a:rPr lang="fr-CH" altLang="fr-FR" sz="1500" dirty="0" smtClean="0"/>
              <a:t> </a:t>
            </a:r>
            <a:r>
              <a:rPr lang="fr-CH" altLang="fr-FR" sz="1500" dirty="0" err="1" smtClean="0"/>
              <a:t>problems</a:t>
            </a:r>
            <a:endParaRPr lang="fr-CH" altLang="fr-FR" sz="1500" dirty="0" smtClean="0"/>
          </a:p>
          <a:p>
            <a:pPr>
              <a:lnSpc>
                <a:spcPct val="150000"/>
              </a:lnSpc>
              <a:spcBef>
                <a:spcPts val="0"/>
              </a:spcBef>
            </a:pPr>
            <a:r>
              <a:rPr lang="fr-CH" altLang="fr-FR" sz="1500" dirty="0" err="1" smtClean="0"/>
              <a:t>Psychiatric</a:t>
            </a:r>
            <a:r>
              <a:rPr lang="fr-CH" altLang="fr-FR" sz="1500" dirty="0" smtClean="0"/>
              <a:t> </a:t>
            </a:r>
            <a:r>
              <a:rPr lang="fr-CH" altLang="fr-FR" sz="1500" dirty="0" err="1" smtClean="0"/>
              <a:t>problems</a:t>
            </a:r>
            <a:endParaRPr lang="fr-CH" altLang="fr-FR" sz="1500" dirty="0" smtClean="0"/>
          </a:p>
          <a:p>
            <a:pPr>
              <a:lnSpc>
                <a:spcPct val="150000"/>
              </a:lnSpc>
              <a:spcBef>
                <a:spcPts val="0"/>
              </a:spcBef>
            </a:pPr>
            <a:r>
              <a:rPr lang="fr-CH" altLang="fr-FR" sz="1500" dirty="0" err="1" smtClean="0"/>
              <a:t>Genetic</a:t>
            </a:r>
            <a:r>
              <a:rPr lang="fr-CH" altLang="fr-FR" sz="1500" dirty="0" smtClean="0"/>
              <a:t> </a:t>
            </a:r>
            <a:r>
              <a:rPr lang="fr-CH" altLang="fr-FR" sz="1500" dirty="0" err="1"/>
              <a:t>factors</a:t>
            </a:r>
            <a:endParaRPr lang="fr-CH" altLang="fr-FR" sz="1500" dirty="0"/>
          </a:p>
          <a:p>
            <a:pPr marL="0" indent="0">
              <a:lnSpc>
                <a:spcPct val="150000"/>
              </a:lnSpc>
              <a:spcBef>
                <a:spcPts val="0"/>
              </a:spcBef>
              <a:buNone/>
            </a:pPr>
            <a:endParaRPr lang="fr-CH" altLang="fr-FR" sz="1500" dirty="0" smtClean="0"/>
          </a:p>
        </p:txBody>
      </p:sp>
    </p:spTree>
    <p:extLst>
      <p:ext uri="{BB962C8B-B14F-4D97-AF65-F5344CB8AC3E}">
        <p14:creationId xmlns:p14="http://schemas.microsoft.com/office/powerpoint/2010/main" val="1404452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Axe">
  <a:themeElements>
    <a:clrScheme name="Ax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x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14729</TotalTime>
  <Words>1399</Words>
  <Application>Microsoft Office PowerPoint</Application>
  <PresentationFormat>Affichage à l'écran (4:3)</PresentationFormat>
  <Paragraphs>345</Paragraphs>
  <Slides>32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ＭＳ Ｐゴシック</vt:lpstr>
      <vt:lpstr>ＭＳ Ｐゴシック</vt:lpstr>
      <vt:lpstr>Arial</vt:lpstr>
      <vt:lpstr>Calibri</vt:lpstr>
      <vt:lpstr>Times New Roman</vt:lpstr>
      <vt:lpstr>Wingdings</vt:lpstr>
      <vt:lpstr>Axe</vt:lpstr>
      <vt:lpstr>The gateway theory and e-cigarettes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IMSP - UNIGE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bcbb</dc:title>
  <dc:subject/>
  <dc:creator>Jean-Francois Etter</dc:creator>
  <cp:keywords/>
  <dc:description/>
  <cp:lastModifiedBy>Jean-François Etter</cp:lastModifiedBy>
  <cp:revision>1145</cp:revision>
  <dcterms:created xsi:type="dcterms:W3CDTF">2007-01-24T14:44:28Z</dcterms:created>
  <dcterms:modified xsi:type="dcterms:W3CDTF">2020-09-03T08:05:53Z</dcterms:modified>
  <cp:category/>
</cp:coreProperties>
</file>