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5"/>
  </p:notesMasterIdLst>
  <p:handoutMasterIdLst>
    <p:handoutMasterId r:id="rId46"/>
  </p:handoutMasterIdLst>
  <p:sldIdLst>
    <p:sldId id="266" r:id="rId2"/>
    <p:sldId id="355" r:id="rId3"/>
    <p:sldId id="257" r:id="rId4"/>
    <p:sldId id="282" r:id="rId5"/>
    <p:sldId id="278" r:id="rId6"/>
    <p:sldId id="283" r:id="rId7"/>
    <p:sldId id="763" r:id="rId8"/>
    <p:sldId id="769" r:id="rId9"/>
    <p:sldId id="340" r:id="rId10"/>
    <p:sldId id="285" r:id="rId11"/>
    <p:sldId id="333" r:id="rId12"/>
    <p:sldId id="766" r:id="rId13"/>
    <p:sldId id="294" r:id="rId14"/>
    <p:sldId id="270" r:id="rId15"/>
    <p:sldId id="271" r:id="rId16"/>
    <p:sldId id="327" r:id="rId17"/>
    <p:sldId id="334" r:id="rId18"/>
    <p:sldId id="268" r:id="rId19"/>
    <p:sldId id="295" r:id="rId20"/>
    <p:sldId id="303" r:id="rId21"/>
    <p:sldId id="325" r:id="rId22"/>
    <p:sldId id="331" r:id="rId23"/>
    <p:sldId id="337" r:id="rId24"/>
    <p:sldId id="328" r:id="rId25"/>
    <p:sldId id="326" r:id="rId26"/>
    <p:sldId id="363" r:id="rId27"/>
    <p:sldId id="351" r:id="rId28"/>
    <p:sldId id="274" r:id="rId29"/>
    <p:sldId id="346" r:id="rId30"/>
    <p:sldId id="772" r:id="rId31"/>
    <p:sldId id="771" r:id="rId32"/>
    <p:sldId id="269" r:id="rId33"/>
    <p:sldId id="293" r:id="rId34"/>
    <p:sldId id="292" r:id="rId35"/>
    <p:sldId id="352" r:id="rId36"/>
    <p:sldId id="353" r:id="rId37"/>
    <p:sldId id="338" r:id="rId38"/>
    <p:sldId id="343" r:id="rId39"/>
    <p:sldId id="360" r:id="rId40"/>
    <p:sldId id="354" r:id="rId41"/>
    <p:sldId id="362" r:id="rId42"/>
    <p:sldId id="765" r:id="rId43"/>
    <p:sldId id="359" r:id="rId44"/>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56A"/>
    <a:srgbClr val="286C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655"/>
    <p:restoredTop sz="94674"/>
  </p:normalViewPr>
  <p:slideViewPr>
    <p:cSldViewPr snapToGrid="0" snapToObjects="1">
      <p:cViewPr varScale="1">
        <p:scale>
          <a:sx n="108" d="100"/>
          <a:sy n="108" d="100"/>
        </p:scale>
        <p:origin x="1020" y="10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DA283557-21D3-44BF-AA37-A41934AD3A64}" type="datetimeFigureOut">
              <a:rPr lang="en-US" smtClean="0"/>
              <a:t>9/17/2020</a:t>
            </a:fld>
            <a:endParaRPr lang="en-US" dirty="0"/>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A3ACE0E1-6B9E-461C-8A5A-ED1AA95BD001}" type="slidenum">
              <a:rPr lang="en-US" smtClean="0"/>
              <a:t>‹#›</a:t>
            </a:fld>
            <a:endParaRPr lang="en-US" dirty="0"/>
          </a:p>
        </p:txBody>
      </p:sp>
    </p:spTree>
    <p:extLst>
      <p:ext uri="{BB962C8B-B14F-4D97-AF65-F5344CB8AC3E}">
        <p14:creationId xmlns:p14="http://schemas.microsoft.com/office/powerpoint/2010/main" val="7822749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5416E33C-9E82-A141-82E7-2374BCC1CBBF}" type="datetimeFigureOut">
              <a:rPr lang="en-US" smtClean="0"/>
              <a:t>9/17/2020</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759271B1-CC8F-F84D-AAC6-E0CE755BE35D}" type="slidenum">
              <a:rPr lang="en-US" smtClean="0"/>
              <a:t>‹#›</a:t>
            </a:fld>
            <a:endParaRPr lang="en-US" dirty="0"/>
          </a:p>
        </p:txBody>
      </p:sp>
    </p:spTree>
    <p:extLst>
      <p:ext uri="{BB962C8B-B14F-4D97-AF65-F5344CB8AC3E}">
        <p14:creationId xmlns:p14="http://schemas.microsoft.com/office/powerpoint/2010/main" val="34075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www.choice-metrics.com/"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9271B1-CC8F-F84D-AAC6-E0CE755BE35D}" type="slidenum">
              <a:rPr lang="en-US" smtClean="0"/>
              <a:t>1</a:t>
            </a:fld>
            <a:endParaRPr lang="en-US" dirty="0"/>
          </a:p>
        </p:txBody>
      </p:sp>
    </p:spTree>
    <p:extLst>
      <p:ext uri="{BB962C8B-B14F-4D97-AF65-F5344CB8AC3E}">
        <p14:creationId xmlns:p14="http://schemas.microsoft.com/office/powerpoint/2010/main" val="13672485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Arial Rounded MT Bold" panose="020F0704030504030204" pitchFamily="34" charset="0"/>
            </a:endParaRPr>
          </a:p>
        </p:txBody>
      </p:sp>
      <p:sp>
        <p:nvSpPr>
          <p:cNvPr id="4" name="Slide Number Placeholder 3"/>
          <p:cNvSpPr>
            <a:spLocks noGrp="1"/>
          </p:cNvSpPr>
          <p:nvPr>
            <p:ph type="sldNum" sz="quarter" idx="10"/>
          </p:nvPr>
        </p:nvSpPr>
        <p:spPr/>
        <p:txBody>
          <a:bodyPr/>
          <a:lstStyle/>
          <a:p>
            <a:fld id="{759271B1-CC8F-F84D-AAC6-E0CE755BE35D}" type="slidenum">
              <a:rPr lang="en-US" smtClean="0"/>
              <a:t>10</a:t>
            </a:fld>
            <a:endParaRPr lang="en-US" dirty="0"/>
          </a:p>
        </p:txBody>
      </p:sp>
    </p:spTree>
    <p:extLst>
      <p:ext uri="{BB962C8B-B14F-4D97-AF65-F5344CB8AC3E}">
        <p14:creationId xmlns:p14="http://schemas.microsoft.com/office/powerpoint/2010/main" val="6842823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9271B1-CC8F-F84D-AAC6-E0CE755BE35D}" type="slidenum">
              <a:rPr lang="en-US" smtClean="0"/>
              <a:t>11</a:t>
            </a:fld>
            <a:endParaRPr lang="en-US" dirty="0"/>
          </a:p>
        </p:txBody>
      </p:sp>
    </p:spTree>
    <p:extLst>
      <p:ext uri="{BB962C8B-B14F-4D97-AF65-F5344CB8AC3E}">
        <p14:creationId xmlns:p14="http://schemas.microsoft.com/office/powerpoint/2010/main" val="40875378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9271B1-CC8F-F84D-AAC6-E0CE755BE35D}" type="slidenum">
              <a:rPr lang="en-US" smtClean="0"/>
              <a:t>12</a:t>
            </a:fld>
            <a:endParaRPr lang="en-US" dirty="0"/>
          </a:p>
        </p:txBody>
      </p:sp>
    </p:spTree>
    <p:extLst>
      <p:ext uri="{BB962C8B-B14F-4D97-AF65-F5344CB8AC3E}">
        <p14:creationId xmlns:p14="http://schemas.microsoft.com/office/powerpoint/2010/main" val="16903551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9271B1-CC8F-F84D-AAC6-E0CE755BE35D}" type="slidenum">
              <a:rPr lang="en-US" smtClean="0"/>
              <a:t>13</a:t>
            </a:fld>
            <a:endParaRPr lang="en-US" dirty="0"/>
          </a:p>
        </p:txBody>
      </p:sp>
    </p:spTree>
    <p:extLst>
      <p:ext uri="{BB962C8B-B14F-4D97-AF65-F5344CB8AC3E}">
        <p14:creationId xmlns:p14="http://schemas.microsoft.com/office/powerpoint/2010/main" val="42503328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9271B1-CC8F-F84D-AAC6-E0CE755BE35D}" type="slidenum">
              <a:rPr lang="en-US" smtClean="0"/>
              <a:t>14</a:t>
            </a:fld>
            <a:endParaRPr lang="en-US" dirty="0"/>
          </a:p>
        </p:txBody>
      </p:sp>
    </p:spTree>
    <p:extLst>
      <p:ext uri="{BB962C8B-B14F-4D97-AF65-F5344CB8AC3E}">
        <p14:creationId xmlns:p14="http://schemas.microsoft.com/office/powerpoint/2010/main" val="22719795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9271B1-CC8F-F84D-AAC6-E0CE755BE35D}" type="slidenum">
              <a:rPr lang="en-US" smtClean="0"/>
              <a:t>15</a:t>
            </a:fld>
            <a:endParaRPr lang="en-US" dirty="0"/>
          </a:p>
        </p:txBody>
      </p:sp>
    </p:spTree>
    <p:extLst>
      <p:ext uri="{BB962C8B-B14F-4D97-AF65-F5344CB8AC3E}">
        <p14:creationId xmlns:p14="http://schemas.microsoft.com/office/powerpoint/2010/main" val="21297936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9271B1-CC8F-F84D-AAC6-E0CE755BE35D}" type="slidenum">
              <a:rPr lang="en-US" smtClean="0"/>
              <a:t>16</a:t>
            </a:fld>
            <a:endParaRPr lang="en-US" dirty="0"/>
          </a:p>
        </p:txBody>
      </p:sp>
    </p:spTree>
    <p:extLst>
      <p:ext uri="{BB962C8B-B14F-4D97-AF65-F5344CB8AC3E}">
        <p14:creationId xmlns:p14="http://schemas.microsoft.com/office/powerpoint/2010/main" val="42651706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anose="020B0604020202020204" pitchFamily="34" charset="0"/>
                <a:ea typeface="Calibri" panose="020F0502020204030204" pitchFamily="34" charset="0"/>
              </a:rPr>
              <a:t>Refs on best DCE practices.</a:t>
            </a:r>
          </a:p>
          <a:p>
            <a:r>
              <a:rPr lang="en-US" dirty="0" err="1">
                <a:latin typeface="Arial" panose="020B0604020202020204" pitchFamily="34" charset="0"/>
                <a:ea typeface="Calibri" panose="020F0502020204030204" pitchFamily="34" charset="0"/>
              </a:rPr>
              <a:t>Hauber</a:t>
            </a:r>
            <a:r>
              <a:rPr lang="en-US" dirty="0">
                <a:latin typeface="Arial" panose="020B0604020202020204" pitchFamily="34" charset="0"/>
                <a:ea typeface="Calibri" panose="020F0502020204030204" pitchFamily="34" charset="0"/>
              </a:rPr>
              <a:t>, et al. 2016</a:t>
            </a:r>
            <a:endParaRPr lang="en-US" dirty="0">
              <a:latin typeface="Calibri" panose="020F0502020204030204" pitchFamily="34" charset="0"/>
              <a:ea typeface="Calibri" panose="020F0502020204030204" pitchFamily="34" charset="0"/>
            </a:endParaRPr>
          </a:p>
          <a:p>
            <a:r>
              <a:rPr lang="en-US" dirty="0">
                <a:latin typeface="Arial" panose="020B0604020202020204" pitchFamily="34" charset="0"/>
                <a:ea typeface="Calibri" panose="020F0502020204030204" pitchFamily="34" charset="0"/>
              </a:rPr>
              <a:t>Johnson et al</a:t>
            </a:r>
            <a:r>
              <a:rPr lang="en-US" i="1" dirty="0">
                <a:latin typeface="Arial" panose="020B0604020202020204" pitchFamily="34" charset="0"/>
                <a:ea typeface="Calibri" panose="020F0502020204030204" pitchFamily="34" charset="0"/>
              </a:rPr>
              <a:t>. </a:t>
            </a:r>
            <a:r>
              <a:rPr lang="en-US" dirty="0">
                <a:latin typeface="Arial" panose="020B0604020202020204" pitchFamily="34" charset="0"/>
                <a:ea typeface="Calibri" panose="020F0502020204030204" pitchFamily="34" charset="0"/>
              </a:rPr>
              <a:t>2013</a:t>
            </a:r>
          </a:p>
          <a:p>
            <a:r>
              <a:rPr lang="en-US" dirty="0">
                <a:latin typeface="Arial" panose="020B0604020202020204" pitchFamily="34" charset="0"/>
                <a:ea typeface="Calibri" panose="020F0502020204030204" pitchFamily="34" charset="0"/>
              </a:rPr>
              <a:t>Bridges et al. 2011</a:t>
            </a:r>
            <a:endParaRPr lang="en-US" dirty="0"/>
          </a:p>
          <a:p>
            <a:endParaRPr lang="en-US" dirty="0"/>
          </a:p>
        </p:txBody>
      </p:sp>
      <p:sp>
        <p:nvSpPr>
          <p:cNvPr id="4" name="Slide Number Placeholder 3"/>
          <p:cNvSpPr>
            <a:spLocks noGrp="1"/>
          </p:cNvSpPr>
          <p:nvPr>
            <p:ph type="sldNum" sz="quarter" idx="10"/>
          </p:nvPr>
        </p:nvSpPr>
        <p:spPr/>
        <p:txBody>
          <a:bodyPr/>
          <a:lstStyle/>
          <a:p>
            <a:fld id="{759271B1-CC8F-F84D-AAC6-E0CE755BE35D}" type="slidenum">
              <a:rPr lang="en-US" smtClean="0"/>
              <a:t>18</a:t>
            </a:fld>
            <a:endParaRPr lang="en-US" dirty="0"/>
          </a:p>
        </p:txBody>
      </p:sp>
    </p:spTree>
    <p:extLst>
      <p:ext uri="{BB962C8B-B14F-4D97-AF65-F5344CB8AC3E}">
        <p14:creationId xmlns:p14="http://schemas.microsoft.com/office/powerpoint/2010/main" val="14740475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9271B1-CC8F-F84D-AAC6-E0CE755BE35D}" type="slidenum">
              <a:rPr lang="en-US" smtClean="0"/>
              <a:t>19</a:t>
            </a:fld>
            <a:endParaRPr lang="en-US" dirty="0"/>
          </a:p>
        </p:txBody>
      </p:sp>
    </p:spTree>
    <p:extLst>
      <p:ext uri="{BB962C8B-B14F-4D97-AF65-F5344CB8AC3E}">
        <p14:creationId xmlns:p14="http://schemas.microsoft.com/office/powerpoint/2010/main" val="12934909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	</a:t>
            </a:r>
            <a:endParaRPr lang="en-US" dirty="0"/>
          </a:p>
        </p:txBody>
      </p:sp>
      <p:sp>
        <p:nvSpPr>
          <p:cNvPr id="4" name="Slide Number Placeholder 3"/>
          <p:cNvSpPr>
            <a:spLocks noGrp="1"/>
          </p:cNvSpPr>
          <p:nvPr>
            <p:ph type="sldNum" sz="quarter" idx="10"/>
          </p:nvPr>
        </p:nvSpPr>
        <p:spPr/>
        <p:txBody>
          <a:bodyPr/>
          <a:lstStyle/>
          <a:p>
            <a:fld id="{759271B1-CC8F-F84D-AAC6-E0CE755BE35D}" type="slidenum">
              <a:rPr lang="en-US" smtClean="0"/>
              <a:t>20</a:t>
            </a:fld>
            <a:endParaRPr lang="en-US" dirty="0"/>
          </a:p>
        </p:txBody>
      </p:sp>
    </p:spTree>
    <p:extLst>
      <p:ext uri="{BB962C8B-B14F-4D97-AF65-F5344CB8AC3E}">
        <p14:creationId xmlns:p14="http://schemas.microsoft.com/office/powerpoint/2010/main" val="3346295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9271B1-CC8F-F84D-AAC6-E0CE755BE35D}" type="slidenum">
              <a:rPr lang="en-US" smtClean="0"/>
              <a:t>2</a:t>
            </a:fld>
            <a:endParaRPr lang="en-US" dirty="0"/>
          </a:p>
        </p:txBody>
      </p:sp>
    </p:spTree>
    <p:extLst>
      <p:ext uri="{BB962C8B-B14F-4D97-AF65-F5344CB8AC3E}">
        <p14:creationId xmlns:p14="http://schemas.microsoft.com/office/powerpoint/2010/main" val="16986125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Arial" panose="020B0604020202020204" pitchFamily="34" charset="0"/>
                <a:ea typeface="Calibri" panose="020F0502020204030204" pitchFamily="34" charset="0"/>
                <a:cs typeface="Times New Roman" panose="02020603050405020304" pitchFamily="18" charset="0"/>
              </a:rPr>
              <a:t>we use NGene software (</a:t>
            </a:r>
            <a:r>
              <a:rPr lang="en-US" sz="1200" u="sng" dirty="0">
                <a:solidFill>
                  <a:srgbClr val="0563C1"/>
                </a:solidFill>
                <a:effectLst/>
                <a:latin typeface="Arial" panose="020B0604020202020204" pitchFamily="34" charset="0"/>
                <a:ea typeface="Calibri" panose="020F0502020204030204" pitchFamily="34" charset="0"/>
                <a:cs typeface="Times New Roman" panose="02020603050405020304" pitchFamily="18" charset="0"/>
                <a:hlinkClick r:id="rId3"/>
              </a:rPr>
              <a:t>http://www.choice-metrics.com/</a:t>
            </a:r>
            <a:r>
              <a:rPr lang="en-US" sz="1200" dirty="0">
                <a:effectLst/>
                <a:latin typeface="Arial" panose="020B0604020202020204" pitchFamily="34" charset="0"/>
                <a:ea typeface="Calibri" panose="020F0502020204030204" pitchFamily="34" charset="0"/>
                <a:cs typeface="Times New Roman" panose="02020603050405020304" pitchFamily="18" charset="0"/>
              </a:rPr>
              <a:t>) to develop a D-efficient fractional factorial design, which will use a subset of choice tasks from the full factorial design such that information gained from the chosen choice tasks is maximized. A D-efficient design will balance (near) orthogonality, overlap between choice sets (i.e. the same attribute level in two choices), the presence of dominant or implausible combinations of levels between attributes, and the number of times each level appears in the design. NGene will account for the number of attributes and levels, any potential interaction effects, and dominant choice tasks when constructing the design..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759271B1-CC8F-F84D-AAC6-E0CE755BE35D}" type="slidenum">
              <a:rPr lang="en-US" smtClean="0"/>
              <a:t>21</a:t>
            </a:fld>
            <a:endParaRPr lang="en-US" dirty="0"/>
          </a:p>
        </p:txBody>
      </p:sp>
    </p:spTree>
    <p:extLst>
      <p:ext uri="{BB962C8B-B14F-4D97-AF65-F5344CB8AC3E}">
        <p14:creationId xmlns:p14="http://schemas.microsoft.com/office/powerpoint/2010/main" val="2751453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9271B1-CC8F-F84D-AAC6-E0CE755BE35D}" type="slidenum">
              <a:rPr lang="en-US" smtClean="0"/>
              <a:t>22</a:t>
            </a:fld>
            <a:endParaRPr lang="en-US" dirty="0"/>
          </a:p>
        </p:txBody>
      </p:sp>
    </p:spTree>
    <p:extLst>
      <p:ext uri="{BB962C8B-B14F-4D97-AF65-F5344CB8AC3E}">
        <p14:creationId xmlns:p14="http://schemas.microsoft.com/office/powerpoint/2010/main" val="10922135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Was not sure if promoting data quality was meant to be the title, so I added it in that format but didn’t delete it from the body of the slide. </a:t>
            </a:r>
          </a:p>
        </p:txBody>
      </p:sp>
      <p:sp>
        <p:nvSpPr>
          <p:cNvPr id="4" name="Slide Number Placeholder 3"/>
          <p:cNvSpPr>
            <a:spLocks noGrp="1"/>
          </p:cNvSpPr>
          <p:nvPr>
            <p:ph type="sldNum" sz="quarter" idx="5"/>
          </p:nvPr>
        </p:nvSpPr>
        <p:spPr/>
        <p:txBody>
          <a:bodyPr/>
          <a:lstStyle/>
          <a:p>
            <a:fld id="{759271B1-CC8F-F84D-AAC6-E0CE755BE35D}" type="slidenum">
              <a:rPr lang="en-US" smtClean="0"/>
              <a:t>23</a:t>
            </a:fld>
            <a:endParaRPr lang="en-US" dirty="0"/>
          </a:p>
        </p:txBody>
      </p:sp>
    </p:spTree>
    <p:extLst>
      <p:ext uri="{BB962C8B-B14F-4D97-AF65-F5344CB8AC3E}">
        <p14:creationId xmlns:p14="http://schemas.microsoft.com/office/powerpoint/2010/main" val="1404816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9271B1-CC8F-F84D-AAC6-E0CE755BE35D}" type="slidenum">
              <a:rPr lang="en-US" smtClean="0"/>
              <a:t>24</a:t>
            </a:fld>
            <a:endParaRPr lang="en-US" dirty="0"/>
          </a:p>
        </p:txBody>
      </p:sp>
    </p:spTree>
    <p:extLst>
      <p:ext uri="{BB962C8B-B14F-4D97-AF65-F5344CB8AC3E}">
        <p14:creationId xmlns:p14="http://schemas.microsoft.com/office/powerpoint/2010/main" val="10623903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9271B1-CC8F-F84D-AAC6-E0CE755BE35D}" type="slidenum">
              <a:rPr lang="en-US" smtClean="0"/>
              <a:t>25</a:t>
            </a:fld>
            <a:endParaRPr lang="en-US" dirty="0"/>
          </a:p>
        </p:txBody>
      </p:sp>
    </p:spTree>
    <p:extLst>
      <p:ext uri="{BB962C8B-B14F-4D97-AF65-F5344CB8AC3E}">
        <p14:creationId xmlns:p14="http://schemas.microsoft.com/office/powerpoint/2010/main" val="4765446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9271B1-CC8F-F84D-AAC6-E0CE755BE35D}" type="slidenum">
              <a:rPr lang="en-US" smtClean="0"/>
              <a:t>26</a:t>
            </a:fld>
            <a:endParaRPr lang="en-US" dirty="0"/>
          </a:p>
        </p:txBody>
      </p:sp>
    </p:spTree>
    <p:extLst>
      <p:ext uri="{BB962C8B-B14F-4D97-AF65-F5344CB8AC3E}">
        <p14:creationId xmlns:p14="http://schemas.microsoft.com/office/powerpoint/2010/main" val="21263474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9271B1-CC8F-F84D-AAC6-E0CE755BE35D}" type="slidenum">
              <a:rPr lang="en-US" smtClean="0"/>
              <a:t>27</a:t>
            </a:fld>
            <a:endParaRPr lang="en-US" dirty="0"/>
          </a:p>
        </p:txBody>
      </p:sp>
    </p:spTree>
    <p:extLst>
      <p:ext uri="{BB962C8B-B14F-4D97-AF65-F5344CB8AC3E}">
        <p14:creationId xmlns:p14="http://schemas.microsoft.com/office/powerpoint/2010/main" val="3817571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759271B1-CC8F-F84D-AAC6-E0CE755BE35D}" type="slidenum">
              <a:rPr lang="en-US" smtClean="0"/>
              <a:t>28</a:t>
            </a:fld>
            <a:endParaRPr lang="en-US" dirty="0"/>
          </a:p>
        </p:txBody>
      </p:sp>
    </p:spTree>
    <p:extLst>
      <p:ext uri="{BB962C8B-B14F-4D97-AF65-F5344CB8AC3E}">
        <p14:creationId xmlns:p14="http://schemas.microsoft.com/office/powerpoint/2010/main" val="14740475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9271B1-CC8F-F84D-AAC6-E0CE755BE35D}" type="slidenum">
              <a:rPr lang="en-US" smtClean="0"/>
              <a:t>29</a:t>
            </a:fld>
            <a:endParaRPr lang="en-US" dirty="0"/>
          </a:p>
        </p:txBody>
      </p:sp>
    </p:spTree>
    <p:extLst>
      <p:ext uri="{BB962C8B-B14F-4D97-AF65-F5344CB8AC3E}">
        <p14:creationId xmlns:p14="http://schemas.microsoft.com/office/powerpoint/2010/main" val="32983603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9271B1-CC8F-F84D-AAC6-E0CE755BE35D}" type="slidenum">
              <a:rPr lang="en-US" smtClean="0"/>
              <a:t>30</a:t>
            </a:fld>
            <a:endParaRPr lang="en-US" dirty="0"/>
          </a:p>
        </p:txBody>
      </p:sp>
    </p:spTree>
    <p:extLst>
      <p:ext uri="{BB962C8B-B14F-4D97-AF65-F5344CB8AC3E}">
        <p14:creationId xmlns:p14="http://schemas.microsoft.com/office/powerpoint/2010/main" val="3904759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9271B1-CC8F-F84D-AAC6-E0CE755BE35D}" type="slidenum">
              <a:rPr lang="en-US" smtClean="0"/>
              <a:t>3</a:t>
            </a:fld>
            <a:endParaRPr lang="en-US" dirty="0"/>
          </a:p>
        </p:txBody>
      </p:sp>
    </p:spTree>
    <p:extLst>
      <p:ext uri="{BB962C8B-B14F-4D97-AF65-F5344CB8AC3E}">
        <p14:creationId xmlns:p14="http://schemas.microsoft.com/office/powerpoint/2010/main" val="16516261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Kurt make the red  into green</a:t>
            </a:r>
          </a:p>
        </p:txBody>
      </p:sp>
      <p:sp>
        <p:nvSpPr>
          <p:cNvPr id="4" name="Slide Number Placeholder 3"/>
          <p:cNvSpPr>
            <a:spLocks noGrp="1"/>
          </p:cNvSpPr>
          <p:nvPr>
            <p:ph type="sldNum" sz="quarter" idx="10"/>
          </p:nvPr>
        </p:nvSpPr>
        <p:spPr/>
        <p:txBody>
          <a:bodyPr/>
          <a:lstStyle/>
          <a:p>
            <a:fld id="{759271B1-CC8F-F84D-AAC6-E0CE755BE35D}" type="slidenum">
              <a:rPr lang="en-US" smtClean="0"/>
              <a:t>31</a:t>
            </a:fld>
            <a:endParaRPr lang="en-US" dirty="0"/>
          </a:p>
        </p:txBody>
      </p:sp>
    </p:spTree>
    <p:extLst>
      <p:ext uri="{BB962C8B-B14F-4D97-AF65-F5344CB8AC3E}">
        <p14:creationId xmlns:p14="http://schemas.microsoft.com/office/powerpoint/2010/main" val="3128978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759271B1-CC8F-F84D-AAC6-E0CE755BE35D}" type="slidenum">
              <a:rPr lang="en-US" smtClean="0"/>
              <a:t>32</a:t>
            </a:fld>
            <a:endParaRPr lang="en-US" dirty="0"/>
          </a:p>
        </p:txBody>
      </p:sp>
    </p:spTree>
    <p:extLst>
      <p:ext uri="{BB962C8B-B14F-4D97-AF65-F5344CB8AC3E}">
        <p14:creationId xmlns:p14="http://schemas.microsoft.com/office/powerpoint/2010/main" val="11592266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9271B1-CC8F-F84D-AAC6-E0CE755BE35D}" type="slidenum">
              <a:rPr lang="en-US" smtClean="0"/>
              <a:t>33</a:t>
            </a:fld>
            <a:endParaRPr lang="en-US" dirty="0"/>
          </a:p>
        </p:txBody>
      </p:sp>
    </p:spTree>
    <p:extLst>
      <p:ext uri="{BB962C8B-B14F-4D97-AF65-F5344CB8AC3E}">
        <p14:creationId xmlns:p14="http://schemas.microsoft.com/office/powerpoint/2010/main" val="33987113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9271B1-CC8F-F84D-AAC6-E0CE755BE35D}" type="slidenum">
              <a:rPr lang="en-US" smtClean="0"/>
              <a:t>34</a:t>
            </a:fld>
            <a:endParaRPr lang="en-US" dirty="0"/>
          </a:p>
        </p:txBody>
      </p:sp>
    </p:spTree>
    <p:extLst>
      <p:ext uri="{BB962C8B-B14F-4D97-AF65-F5344CB8AC3E}">
        <p14:creationId xmlns:p14="http://schemas.microsoft.com/office/powerpoint/2010/main" val="23180917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9271B1-CC8F-F84D-AAC6-E0CE755BE35D}" type="slidenum">
              <a:rPr lang="en-US" smtClean="0"/>
              <a:t>35</a:t>
            </a:fld>
            <a:endParaRPr lang="en-US" dirty="0"/>
          </a:p>
        </p:txBody>
      </p:sp>
    </p:spTree>
    <p:extLst>
      <p:ext uri="{BB962C8B-B14F-4D97-AF65-F5344CB8AC3E}">
        <p14:creationId xmlns:p14="http://schemas.microsoft.com/office/powerpoint/2010/main" val="39843155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9271B1-CC8F-F84D-AAC6-E0CE755BE35D}" type="slidenum">
              <a:rPr lang="en-US" smtClean="0"/>
              <a:t>36</a:t>
            </a:fld>
            <a:endParaRPr lang="en-US" dirty="0"/>
          </a:p>
        </p:txBody>
      </p:sp>
    </p:spTree>
    <p:extLst>
      <p:ext uri="{BB962C8B-B14F-4D97-AF65-F5344CB8AC3E}">
        <p14:creationId xmlns:p14="http://schemas.microsoft.com/office/powerpoint/2010/main" val="1810763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9271B1-CC8F-F84D-AAC6-E0CE755BE35D}" type="slidenum">
              <a:rPr lang="en-US" smtClean="0"/>
              <a:t>37</a:t>
            </a:fld>
            <a:endParaRPr lang="en-US" dirty="0"/>
          </a:p>
        </p:txBody>
      </p:sp>
    </p:spTree>
    <p:extLst>
      <p:ext uri="{BB962C8B-B14F-4D97-AF65-F5344CB8AC3E}">
        <p14:creationId xmlns:p14="http://schemas.microsoft.com/office/powerpoint/2010/main" val="36323696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Compare pre and post smoking and vaping of respondents in states with and without flavor bans and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Tob</a:t>
            </a:r>
            <a:r>
              <a:rPr lang="en-US" sz="1800" dirty="0">
                <a:effectLst/>
                <a:latin typeface="Calibri" panose="020F0502020204030204" pitchFamily="34" charset="0"/>
                <a:ea typeface="Calibri" panose="020F0502020204030204" pitchFamily="34" charset="0"/>
                <a:cs typeface="Times New Roman" panose="02020603050405020304" pitchFamily="18" charset="0"/>
              </a:rPr>
              <a:t> 21. </a:t>
            </a:r>
          </a:p>
          <a:p>
            <a:pPr marL="228600" lvl="1" indent="0">
              <a:spcBef>
                <a:spcPts val="0"/>
              </a:spcBef>
              <a:buNone/>
            </a:pP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Ask pre post smoking and vaping.</a:t>
            </a:r>
            <a:r>
              <a:rPr lang="en-US" sz="1800" dirty="0">
                <a:latin typeface="Calibri" panose="020F0502020204030204" pitchFamily="34" charset="0"/>
                <a:ea typeface="Calibri" panose="020F0502020204030204" pitchFamily="34" charset="0"/>
                <a:cs typeface="Times New Roman" panose="02020603050405020304" pitchFamily="18" charset="0"/>
              </a:rPr>
              <a:t> Self-report with memory prompts.</a:t>
            </a:r>
          </a:p>
          <a:p>
            <a:pPr marL="0" marR="0" indent="0">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CA will be almost in real time, maybe</a:t>
            </a:r>
          </a:p>
          <a:p>
            <a:pPr marL="0" marR="0" indent="0">
              <a:spcBef>
                <a:spcPts val="0"/>
              </a:spcBef>
              <a:spcAft>
                <a:spcPts val="0"/>
              </a:spcAft>
              <a:buNone/>
            </a:pP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Ask hypothetical responses to bans separately for those who do not have bans</a:t>
            </a:r>
            <a:endParaRPr lang="en-US" dirty="0"/>
          </a:p>
        </p:txBody>
      </p:sp>
      <p:sp>
        <p:nvSpPr>
          <p:cNvPr id="4" name="Slide Number Placeholder 3"/>
          <p:cNvSpPr>
            <a:spLocks noGrp="1"/>
          </p:cNvSpPr>
          <p:nvPr>
            <p:ph type="sldNum" sz="quarter" idx="5"/>
          </p:nvPr>
        </p:nvSpPr>
        <p:spPr/>
        <p:txBody>
          <a:bodyPr/>
          <a:lstStyle/>
          <a:p>
            <a:fld id="{759271B1-CC8F-F84D-AAC6-E0CE755BE35D}" type="slidenum">
              <a:rPr lang="en-US" smtClean="0"/>
              <a:t>38</a:t>
            </a:fld>
            <a:endParaRPr lang="en-US" dirty="0"/>
          </a:p>
        </p:txBody>
      </p:sp>
    </p:spTree>
    <p:extLst>
      <p:ext uri="{BB962C8B-B14F-4D97-AF65-F5344CB8AC3E}">
        <p14:creationId xmlns:p14="http://schemas.microsoft.com/office/powerpoint/2010/main" val="21108718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9271B1-CC8F-F84D-AAC6-E0CE755BE35D}" type="slidenum">
              <a:rPr lang="en-US" smtClean="0"/>
              <a:t>40</a:t>
            </a:fld>
            <a:endParaRPr lang="en-US" dirty="0"/>
          </a:p>
        </p:txBody>
      </p:sp>
    </p:spTree>
    <p:extLst>
      <p:ext uri="{BB962C8B-B14F-4D97-AF65-F5344CB8AC3E}">
        <p14:creationId xmlns:p14="http://schemas.microsoft.com/office/powerpoint/2010/main" val="11681123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9271B1-CC8F-F84D-AAC6-E0CE755BE35D}" type="slidenum">
              <a:rPr lang="en-US" smtClean="0"/>
              <a:t>41</a:t>
            </a:fld>
            <a:endParaRPr lang="en-US" dirty="0"/>
          </a:p>
        </p:txBody>
      </p:sp>
    </p:spTree>
    <p:extLst>
      <p:ext uri="{BB962C8B-B14F-4D97-AF65-F5344CB8AC3E}">
        <p14:creationId xmlns:p14="http://schemas.microsoft.com/office/powerpoint/2010/main" val="2692044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9271B1-CC8F-F84D-AAC6-E0CE755BE35D}" type="slidenum">
              <a:rPr lang="en-US" smtClean="0"/>
              <a:t>4</a:t>
            </a:fld>
            <a:endParaRPr lang="en-US" dirty="0"/>
          </a:p>
        </p:txBody>
      </p:sp>
    </p:spTree>
    <p:extLst>
      <p:ext uri="{BB962C8B-B14F-4D97-AF65-F5344CB8AC3E}">
        <p14:creationId xmlns:p14="http://schemas.microsoft.com/office/powerpoint/2010/main" val="616195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9271B1-CC8F-F84D-AAC6-E0CE755BE35D}" type="slidenum">
              <a:rPr lang="en-US" smtClean="0"/>
              <a:t>42</a:t>
            </a:fld>
            <a:endParaRPr lang="en-US" dirty="0"/>
          </a:p>
        </p:txBody>
      </p:sp>
    </p:spTree>
    <p:extLst>
      <p:ext uri="{BB962C8B-B14F-4D97-AF65-F5344CB8AC3E}">
        <p14:creationId xmlns:p14="http://schemas.microsoft.com/office/powerpoint/2010/main" val="2083396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9271B1-CC8F-F84D-AAC6-E0CE755BE35D}" type="slidenum">
              <a:rPr lang="en-US" smtClean="0"/>
              <a:t>5</a:t>
            </a:fld>
            <a:endParaRPr lang="en-US" dirty="0"/>
          </a:p>
        </p:txBody>
      </p:sp>
    </p:spTree>
    <p:extLst>
      <p:ext uri="{BB962C8B-B14F-4D97-AF65-F5344CB8AC3E}">
        <p14:creationId xmlns:p14="http://schemas.microsoft.com/office/powerpoint/2010/main" val="39006529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9271B1-CC8F-F84D-AAC6-E0CE755BE35D}" type="slidenum">
              <a:rPr lang="en-US" smtClean="0"/>
              <a:t>6</a:t>
            </a:fld>
            <a:endParaRPr lang="en-US" dirty="0"/>
          </a:p>
        </p:txBody>
      </p:sp>
    </p:spTree>
    <p:extLst>
      <p:ext uri="{BB962C8B-B14F-4D97-AF65-F5344CB8AC3E}">
        <p14:creationId xmlns:p14="http://schemas.microsoft.com/office/powerpoint/2010/main" val="10089119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NEJM 1-2020. The EVALI and Youth Vaping Epidemics — Implications  for Public Health. </a:t>
            </a:r>
          </a:p>
          <a:p>
            <a:r>
              <a:rPr lang="en-US" dirty="0"/>
              <a:t>Brian A. King., Christopher M. Jones,., Grant T. Baldwin,., and Peter A. Bris</a:t>
            </a:r>
          </a:p>
        </p:txBody>
      </p:sp>
      <p:sp>
        <p:nvSpPr>
          <p:cNvPr id="4" name="Slide Number Placeholder 3"/>
          <p:cNvSpPr>
            <a:spLocks noGrp="1"/>
          </p:cNvSpPr>
          <p:nvPr>
            <p:ph type="sldNum" sz="quarter" idx="5"/>
          </p:nvPr>
        </p:nvSpPr>
        <p:spPr/>
        <p:txBody>
          <a:bodyPr/>
          <a:lstStyle/>
          <a:p>
            <a:fld id="{759271B1-CC8F-F84D-AAC6-E0CE755BE35D}" type="slidenum">
              <a:rPr lang="en-US" smtClean="0"/>
              <a:t>7</a:t>
            </a:fld>
            <a:endParaRPr lang="en-US" dirty="0"/>
          </a:p>
        </p:txBody>
      </p:sp>
    </p:spTree>
    <p:extLst>
      <p:ext uri="{BB962C8B-B14F-4D97-AF65-F5344CB8AC3E}">
        <p14:creationId xmlns:p14="http://schemas.microsoft.com/office/powerpoint/2010/main" val="20302630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9271B1-CC8F-F84D-AAC6-E0CE755BE35D}" type="slidenum">
              <a:rPr lang="en-US" smtClean="0"/>
              <a:t>8</a:t>
            </a:fld>
            <a:endParaRPr lang="en-US" dirty="0"/>
          </a:p>
        </p:txBody>
      </p:sp>
    </p:spTree>
    <p:extLst>
      <p:ext uri="{BB962C8B-B14F-4D97-AF65-F5344CB8AC3E}">
        <p14:creationId xmlns:p14="http://schemas.microsoft.com/office/powerpoint/2010/main" val="38652007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9271B1-CC8F-F84D-AAC6-E0CE755BE35D}" type="slidenum">
              <a:rPr lang="en-US" smtClean="0"/>
              <a:t>9</a:t>
            </a:fld>
            <a:endParaRPr lang="en-US" dirty="0"/>
          </a:p>
        </p:txBody>
      </p:sp>
    </p:spTree>
    <p:extLst>
      <p:ext uri="{BB962C8B-B14F-4D97-AF65-F5344CB8AC3E}">
        <p14:creationId xmlns:p14="http://schemas.microsoft.com/office/powerpoint/2010/main" val="15929117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838460"/>
            <a:ext cx="12192000" cy="1019540"/>
          </a:xfrm>
          <a:prstGeom prst="rect">
            <a:avLst/>
          </a:prstGeom>
        </p:spPr>
      </p:pic>
      <p:sp>
        <p:nvSpPr>
          <p:cNvPr id="22" name="Rectangle 21"/>
          <p:cNvSpPr/>
          <p:nvPr userDrawn="1"/>
        </p:nvSpPr>
        <p:spPr>
          <a:xfrm>
            <a:off x="0" y="0"/>
            <a:ext cx="12192000" cy="2438400"/>
          </a:xfrm>
          <a:prstGeom prst="rect">
            <a:avLst/>
          </a:prstGeom>
          <a:solidFill>
            <a:srgbClr val="0035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itle 9"/>
          <p:cNvSpPr txBox="1">
            <a:spLocks/>
          </p:cNvSpPr>
          <p:nvPr userDrawn="1"/>
        </p:nvSpPr>
        <p:spPr>
          <a:xfrm>
            <a:off x="502920" y="1435643"/>
            <a:ext cx="10515600" cy="671938"/>
          </a:xfrm>
          <a:prstGeom prst="rect">
            <a:avLst/>
          </a:prstGeom>
        </p:spPr>
        <p:txBody>
          <a:bodyPr>
            <a:noAutofit/>
          </a:bodyPr>
          <a:lstStyle>
            <a:lvl1pPr algn="l" defTabSz="914400" rtl="0" eaLnBrk="1" fontAlgn="b" latinLnBrk="0" hangingPunct="1">
              <a:lnSpc>
                <a:spcPct val="90000"/>
              </a:lnSpc>
              <a:spcBef>
                <a:spcPct val="0"/>
              </a:spcBef>
              <a:buNone/>
              <a:defRPr sz="4800" kern="1200">
                <a:solidFill>
                  <a:schemeClr val="bg1"/>
                </a:solidFill>
                <a:latin typeface="+mj-lt"/>
                <a:ea typeface="+mj-ea"/>
                <a:cs typeface="+mj-cs"/>
              </a:defRPr>
            </a:lvl1pPr>
          </a:lstStyle>
          <a:p>
            <a:r>
              <a:rPr lang="en-US" sz="4800" dirty="0"/>
              <a:t>Title of the Presentation</a:t>
            </a:r>
          </a:p>
        </p:txBody>
      </p:sp>
      <p:sp>
        <p:nvSpPr>
          <p:cNvPr id="20" name="Title 9"/>
          <p:cNvSpPr txBox="1">
            <a:spLocks/>
          </p:cNvSpPr>
          <p:nvPr userDrawn="1"/>
        </p:nvSpPr>
        <p:spPr>
          <a:xfrm>
            <a:off x="502920" y="3947146"/>
            <a:ext cx="10515600" cy="1148094"/>
          </a:xfrm>
          <a:prstGeom prst="rect">
            <a:avLst/>
          </a:prstGeom>
        </p:spPr>
        <p:txBody>
          <a:bodyPr>
            <a:noAutofit/>
          </a:bodyPr>
          <a:lstStyle>
            <a:lvl1pPr algn="l" defTabSz="914400" rtl="0" eaLnBrk="1" fontAlgn="b" latinLnBrk="0" hangingPunct="1">
              <a:lnSpc>
                <a:spcPct val="90000"/>
              </a:lnSpc>
              <a:spcBef>
                <a:spcPct val="0"/>
              </a:spcBef>
              <a:buNone/>
              <a:defRPr sz="4800" kern="1200">
                <a:solidFill>
                  <a:schemeClr val="bg1"/>
                </a:solidFill>
                <a:latin typeface="+mj-lt"/>
                <a:ea typeface="+mj-ea"/>
                <a:cs typeface="+mj-cs"/>
              </a:defRPr>
            </a:lvl1pPr>
          </a:lstStyle>
          <a:p>
            <a:pPr>
              <a:lnSpc>
                <a:spcPts val="3600"/>
              </a:lnSpc>
              <a:spcAft>
                <a:spcPts val="1000"/>
              </a:spcAft>
            </a:pPr>
            <a:r>
              <a:rPr lang="en-US" sz="4000" b="1" dirty="0">
                <a:solidFill>
                  <a:srgbClr val="286CC0"/>
                </a:solidFill>
              </a:rPr>
              <a:t>Presenter’s Name</a:t>
            </a:r>
          </a:p>
          <a:p>
            <a:pPr>
              <a:lnSpc>
                <a:spcPts val="3600"/>
              </a:lnSpc>
              <a:spcAft>
                <a:spcPts val="1000"/>
              </a:spcAft>
            </a:pPr>
            <a:r>
              <a:rPr lang="en-US" sz="3000" dirty="0">
                <a:solidFill>
                  <a:schemeClr val="tx2">
                    <a:lumMod val="50000"/>
                  </a:schemeClr>
                </a:solidFill>
              </a:rPr>
              <a:t>Title or department</a:t>
            </a:r>
            <a:br>
              <a:rPr lang="en-US" sz="3000" dirty="0">
                <a:solidFill>
                  <a:schemeClr val="tx2">
                    <a:lumMod val="50000"/>
                  </a:schemeClr>
                </a:solidFill>
              </a:rPr>
            </a:br>
            <a:r>
              <a:rPr lang="en-US" sz="3000" dirty="0">
                <a:solidFill>
                  <a:schemeClr val="tx2">
                    <a:lumMod val="50000"/>
                  </a:schemeClr>
                </a:solidFill>
              </a:rPr>
              <a:t>first.last@yale.edu</a:t>
            </a:r>
            <a:br>
              <a:rPr lang="en-US" sz="3000" dirty="0">
                <a:solidFill>
                  <a:schemeClr val="tx2">
                    <a:lumMod val="50000"/>
                  </a:schemeClr>
                </a:solidFill>
              </a:rPr>
            </a:br>
            <a:endParaRPr lang="en-US" sz="3000" dirty="0">
              <a:solidFill>
                <a:schemeClr val="tx2">
                  <a:lumMod val="50000"/>
                </a:schemeClr>
              </a:solidFill>
            </a:endParaRPr>
          </a:p>
        </p:txBody>
      </p:sp>
      <p:sp>
        <p:nvSpPr>
          <p:cNvPr id="21" name="Title 9"/>
          <p:cNvSpPr txBox="1">
            <a:spLocks/>
          </p:cNvSpPr>
          <p:nvPr userDrawn="1"/>
        </p:nvSpPr>
        <p:spPr>
          <a:xfrm>
            <a:off x="8519160" y="5090146"/>
            <a:ext cx="3139440" cy="538494"/>
          </a:xfrm>
          <a:prstGeom prst="rect">
            <a:avLst/>
          </a:prstGeom>
        </p:spPr>
        <p:txBody>
          <a:bodyPr>
            <a:noAutofit/>
          </a:bodyPr>
          <a:lstStyle>
            <a:lvl1pPr algn="l" defTabSz="914400" rtl="0" eaLnBrk="1" fontAlgn="b" latinLnBrk="0" hangingPunct="1">
              <a:lnSpc>
                <a:spcPct val="90000"/>
              </a:lnSpc>
              <a:spcBef>
                <a:spcPct val="0"/>
              </a:spcBef>
              <a:buNone/>
              <a:defRPr sz="4800" kern="1200">
                <a:solidFill>
                  <a:schemeClr val="bg1"/>
                </a:solidFill>
                <a:latin typeface="+mj-lt"/>
                <a:ea typeface="+mj-ea"/>
                <a:cs typeface="+mj-cs"/>
              </a:defRPr>
            </a:lvl1pPr>
          </a:lstStyle>
          <a:p>
            <a:pPr algn="r"/>
            <a:r>
              <a:rPr lang="en-US" sz="2600" dirty="0">
                <a:solidFill>
                  <a:schemeClr val="tx2">
                    <a:lumMod val="50000"/>
                  </a:schemeClr>
                </a:solidFill>
              </a:rPr>
              <a:t>January</a:t>
            </a:r>
            <a:r>
              <a:rPr lang="en-US" sz="2600" baseline="0" dirty="0">
                <a:solidFill>
                  <a:schemeClr val="tx2">
                    <a:lumMod val="50000"/>
                  </a:schemeClr>
                </a:solidFill>
              </a:rPr>
              <a:t> </a:t>
            </a:r>
            <a:r>
              <a:rPr lang="en-US" sz="2600" dirty="0">
                <a:solidFill>
                  <a:schemeClr val="tx2">
                    <a:lumMod val="50000"/>
                  </a:schemeClr>
                </a:solidFill>
              </a:rPr>
              <a:t>1, 2017</a:t>
            </a:r>
            <a:br>
              <a:rPr lang="en-US" sz="2600" dirty="0">
                <a:solidFill>
                  <a:schemeClr val="tx2">
                    <a:lumMod val="50000"/>
                  </a:schemeClr>
                </a:solidFill>
              </a:rPr>
            </a:br>
            <a:endParaRPr lang="en-US" sz="2600" dirty="0">
              <a:solidFill>
                <a:schemeClr val="tx2">
                  <a:lumMod val="50000"/>
                </a:schemeClr>
              </a:solidFill>
            </a:endParaRP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32459" y="246380"/>
            <a:ext cx="3187407" cy="200660"/>
          </a:xfrm>
          <a:prstGeom prst="rect">
            <a:avLst/>
          </a:prstGeom>
        </p:spPr>
      </p:pic>
    </p:spTree>
    <p:extLst>
      <p:ext uri="{BB962C8B-B14F-4D97-AF65-F5344CB8AC3E}">
        <p14:creationId xmlns:p14="http://schemas.microsoft.com/office/powerpoint/2010/main" val="282475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838460"/>
            <a:ext cx="12192000" cy="1019540"/>
          </a:xfrm>
          <a:prstGeom prst="rect">
            <a:avLst/>
          </a:prstGeom>
        </p:spPr>
      </p:pic>
      <p:sp>
        <p:nvSpPr>
          <p:cNvPr id="8" name="Rectangle 7"/>
          <p:cNvSpPr/>
          <p:nvPr userDrawn="1"/>
        </p:nvSpPr>
        <p:spPr>
          <a:xfrm>
            <a:off x="0" y="0"/>
            <a:ext cx="12192000" cy="1341120"/>
          </a:xfrm>
          <a:prstGeom prst="rect">
            <a:avLst/>
          </a:prstGeom>
          <a:solidFill>
            <a:srgbClr val="0035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9"/>
          <p:cNvSpPr txBox="1">
            <a:spLocks/>
          </p:cNvSpPr>
          <p:nvPr userDrawn="1"/>
        </p:nvSpPr>
        <p:spPr>
          <a:xfrm>
            <a:off x="502920" y="521243"/>
            <a:ext cx="10515600" cy="671938"/>
          </a:xfrm>
          <a:prstGeom prst="rect">
            <a:avLst/>
          </a:prstGeom>
        </p:spPr>
        <p:txBody>
          <a:bodyPr>
            <a:noAutofit/>
          </a:bodyPr>
          <a:lstStyle>
            <a:lvl1pPr algn="l" defTabSz="914400" rtl="0" eaLnBrk="1" fontAlgn="b" latinLnBrk="0" hangingPunct="1">
              <a:lnSpc>
                <a:spcPct val="90000"/>
              </a:lnSpc>
              <a:spcBef>
                <a:spcPct val="0"/>
              </a:spcBef>
              <a:buNone/>
              <a:defRPr sz="4800" kern="1200">
                <a:solidFill>
                  <a:schemeClr val="bg1"/>
                </a:solidFill>
                <a:latin typeface="+mj-lt"/>
                <a:ea typeface="+mj-ea"/>
                <a:cs typeface="+mj-cs"/>
              </a:defRPr>
            </a:lvl1pPr>
          </a:lstStyle>
          <a:p>
            <a:r>
              <a:rPr lang="en-US" sz="4800" dirty="0"/>
              <a:t>Title of the Slide</a:t>
            </a:r>
          </a:p>
        </p:txBody>
      </p:sp>
      <p:sp>
        <p:nvSpPr>
          <p:cNvPr id="14" name="Text Placeholder 13"/>
          <p:cNvSpPr>
            <a:spLocks noGrp="1"/>
          </p:cNvSpPr>
          <p:nvPr>
            <p:ph type="body" sz="quarter" idx="10" hasCustomPrompt="1"/>
          </p:nvPr>
        </p:nvSpPr>
        <p:spPr>
          <a:xfrm>
            <a:off x="609600" y="1858963"/>
            <a:ext cx="9555163" cy="2987675"/>
          </a:xfrm>
          <a:prstGeom prst="rect">
            <a:avLst/>
          </a:prstGeom>
        </p:spPr>
        <p:txBody>
          <a:bodyPr/>
          <a:lstStyle>
            <a:lvl1pPr marL="228600" indent="-228600">
              <a:buClr>
                <a:srgbClr val="286CC0"/>
              </a:buClr>
              <a:buFont typeface="Wingdings" charset="2"/>
              <a:buChar char="§"/>
              <a:defRPr sz="3600">
                <a:solidFill>
                  <a:srgbClr val="00356A"/>
                </a:solidFill>
              </a:defRPr>
            </a:lvl1pPr>
            <a:lvl2pPr marL="685800" indent="-228600">
              <a:buClr>
                <a:srgbClr val="286CC0"/>
              </a:buClr>
              <a:buFont typeface="Wingdings" charset="2"/>
              <a:buChar char="§"/>
              <a:defRPr sz="3600">
                <a:solidFill>
                  <a:srgbClr val="00356A"/>
                </a:solidFill>
              </a:defRPr>
            </a:lvl2pPr>
            <a:lvl3pPr marL="1143000" indent="-228600">
              <a:buClr>
                <a:srgbClr val="286CC0"/>
              </a:buClr>
              <a:buFont typeface="Wingdings" charset="2"/>
              <a:buChar char="§"/>
              <a:defRPr sz="3600">
                <a:solidFill>
                  <a:srgbClr val="00356A"/>
                </a:solidFill>
              </a:defRPr>
            </a:lvl3pPr>
            <a:lvl4pPr marL="1600200" indent="-228600">
              <a:buClr>
                <a:srgbClr val="286CC0"/>
              </a:buClr>
              <a:buFont typeface="Wingdings" charset="2"/>
              <a:buChar char="§"/>
              <a:defRPr sz="3600">
                <a:solidFill>
                  <a:srgbClr val="00356A"/>
                </a:solidFill>
              </a:defRPr>
            </a:lvl4pPr>
            <a:lvl5pPr marL="2057400" indent="-228600">
              <a:buClr>
                <a:srgbClr val="286CC0"/>
              </a:buClr>
              <a:buFont typeface="Wingdings" charset="2"/>
              <a:buChar char="§"/>
              <a:defRPr sz="3600">
                <a:solidFill>
                  <a:srgbClr val="00356A"/>
                </a:solidFill>
              </a:defRPr>
            </a:lvl5pPr>
          </a:lstStyle>
          <a:p>
            <a:pPr lvl="0"/>
            <a:r>
              <a:rPr lang="en-US" dirty="0"/>
              <a:t> Click to edit Master text styles</a:t>
            </a:r>
          </a:p>
          <a:p>
            <a:pPr lvl="1"/>
            <a:r>
              <a:rPr lang="en-US" dirty="0"/>
              <a:t> Second level</a:t>
            </a:r>
          </a:p>
          <a:p>
            <a:pPr lvl="2"/>
            <a:r>
              <a:rPr lang="en-US" dirty="0"/>
              <a:t> Third level</a:t>
            </a:r>
          </a:p>
          <a:p>
            <a:pPr lvl="3"/>
            <a:r>
              <a:rPr lang="en-US" dirty="0"/>
              <a:t> Fourth level</a:t>
            </a:r>
          </a:p>
          <a:p>
            <a:pPr lvl="4"/>
            <a:r>
              <a:rPr lang="en-US" dirty="0"/>
              <a:t> Fifth level</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78180" y="6491732"/>
            <a:ext cx="3208020" cy="201958"/>
          </a:xfrm>
          <a:prstGeom prst="rect">
            <a:avLst/>
          </a:prstGeom>
        </p:spPr>
      </p:pic>
    </p:spTree>
    <p:extLst>
      <p:ext uri="{BB962C8B-B14F-4D97-AF65-F5344CB8AC3E}">
        <p14:creationId xmlns:p14="http://schemas.microsoft.com/office/powerpoint/2010/main" val="1622650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984943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4108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239BE2-F081-4EA6-AA63-FE8E5DA439EF}" type="datetimeFigureOut">
              <a:rPr lang="en-US" smtClean="0"/>
              <a:t>9/17/2020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BF2AD8-A793-4E06-91C8-B90D13DC6233}" type="slidenum">
              <a:rPr lang="en-US" smtClean="0"/>
              <a:t>‹#›</a:t>
            </a:fld>
            <a:endParaRPr lang="en-US"/>
          </a:p>
        </p:txBody>
      </p:sp>
    </p:spTree>
    <p:extLst>
      <p:ext uri="{BB962C8B-B14F-4D97-AF65-F5344CB8AC3E}">
        <p14:creationId xmlns:p14="http://schemas.microsoft.com/office/powerpoint/2010/main" val="23507117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dx.doi.org/10.15585/mmwr.mm6937e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53494" y="2183908"/>
            <a:ext cx="11712315" cy="3257524"/>
          </a:xfrm>
        </p:spPr>
        <p:txBody>
          <a:bodyPr/>
          <a:lstStyle/>
          <a:p>
            <a:pPr marL="457200" lvl="1" indent="0">
              <a:buNone/>
            </a:pPr>
            <a:r>
              <a:rPr lang="en-US" sz="2800" b="1" dirty="0">
                <a:latin typeface="Arial" panose="020B0604020202020204" pitchFamily="34" charset="0"/>
                <a:cs typeface="Arial" panose="020B0604020202020204" pitchFamily="34" charset="0"/>
              </a:rPr>
              <a:t>Jody Sindelar, Presenter</a:t>
            </a:r>
          </a:p>
          <a:p>
            <a:pPr marL="914400" lvl="2" indent="0">
              <a:buNone/>
            </a:pPr>
            <a:r>
              <a:rPr lang="en-US" sz="2800" dirty="0">
                <a:latin typeface="Arial" panose="020B0604020202020204" pitchFamily="34" charset="0"/>
                <a:cs typeface="Arial" panose="020B0604020202020204" pitchFamily="34" charset="0"/>
              </a:rPr>
              <a:t>Yale School of Public Health</a:t>
            </a:r>
          </a:p>
          <a:p>
            <a:pPr marL="457200" lvl="1" indent="0">
              <a:buNone/>
            </a:pPr>
            <a:endParaRPr lang="en-US" sz="2800" dirty="0">
              <a:latin typeface="Arial" panose="020B0604020202020204" pitchFamily="34" charset="0"/>
              <a:cs typeface="Arial" panose="020B0604020202020204" pitchFamily="34" charset="0"/>
            </a:endParaRPr>
          </a:p>
          <a:p>
            <a:pPr marL="457200" lvl="1" indent="0">
              <a:buNone/>
            </a:pPr>
            <a:r>
              <a:rPr lang="en-US" sz="2400" i="1" dirty="0">
                <a:latin typeface="Arial" panose="020B0604020202020204" pitchFamily="34" charset="0"/>
                <a:cs typeface="Arial" panose="020B0604020202020204" pitchFamily="34" charset="0"/>
              </a:rPr>
              <a:t>Coauthors on various papers in the series:</a:t>
            </a:r>
          </a:p>
          <a:p>
            <a:pPr marL="914400" lvl="2" indent="0">
              <a:buNone/>
            </a:pPr>
            <a:r>
              <a:rPr lang="en-US" sz="2400" dirty="0">
                <a:latin typeface="Arial" panose="020B0604020202020204" pitchFamily="34" charset="0"/>
                <a:cs typeface="Arial" panose="020B0604020202020204" pitchFamily="34" charset="0"/>
              </a:rPr>
              <a:t>J. Buckell, A. Friedman, K. Strombotne, J. Marti, J.C. Maclean</a:t>
            </a:r>
          </a:p>
          <a:p>
            <a:pPr marL="914400" lvl="2" indent="0">
              <a:buNone/>
            </a:pPr>
            <a:endParaRPr lang="en-US" sz="2400" dirty="0">
              <a:latin typeface="Arial" panose="020B0604020202020204" pitchFamily="34" charset="0"/>
              <a:cs typeface="Arial" panose="020B0604020202020204" pitchFamily="34" charset="0"/>
            </a:endParaRPr>
          </a:p>
          <a:p>
            <a:pPr marL="914400" lvl="2" indent="0">
              <a:buNone/>
            </a:pPr>
            <a:r>
              <a:rPr lang="en-US" sz="2400" i="1" dirty="0">
                <a:latin typeface="Arial" panose="020B0604020202020204" pitchFamily="34" charset="0"/>
                <a:cs typeface="Arial" panose="020B0604020202020204" pitchFamily="34" charset="0"/>
              </a:rPr>
              <a:t>Thank you to the organizers of TOPS, seminar series is a great idea.</a:t>
            </a:r>
          </a:p>
        </p:txBody>
      </p:sp>
      <p:sp>
        <p:nvSpPr>
          <p:cNvPr id="3" name="Rectangle 2"/>
          <p:cNvSpPr/>
          <p:nvPr/>
        </p:nvSpPr>
        <p:spPr>
          <a:xfrm>
            <a:off x="0" y="0"/>
            <a:ext cx="12192000" cy="1330959"/>
          </a:xfrm>
          <a:prstGeom prst="rect">
            <a:avLst/>
          </a:prstGeom>
          <a:solidFill>
            <a:srgbClr val="0035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rPr>
              <a:t>Regulation of Flavors in E-cigarettes: </a:t>
            </a:r>
          </a:p>
          <a:p>
            <a:pPr lvl="1"/>
            <a:r>
              <a:rPr lang="en-US" sz="3600"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rPr>
              <a:t>Methods, Findings, Meaning</a:t>
            </a:r>
          </a:p>
        </p:txBody>
      </p:sp>
    </p:spTree>
    <p:extLst>
      <p:ext uri="{BB962C8B-B14F-4D97-AF65-F5344CB8AC3E}">
        <p14:creationId xmlns:p14="http://schemas.microsoft.com/office/powerpoint/2010/main" val="2565607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1376039"/>
            <a:ext cx="12192000" cy="4486281"/>
          </a:xfrm>
        </p:spPr>
        <p:txBody>
          <a:bodyPr/>
          <a:lstStyle/>
          <a:p>
            <a:pPr lvl="1">
              <a:lnSpc>
                <a:spcPct val="100000"/>
              </a:lnSpc>
              <a:spcBef>
                <a:spcPts val="0"/>
              </a:spcBef>
              <a:spcAft>
                <a:spcPts val="1200"/>
              </a:spcAft>
              <a:buFont typeface="Wingdings" panose="05000000000000000000" pitchFamily="2" charset="2"/>
              <a:buChar char="§"/>
            </a:pPr>
            <a:r>
              <a:rPr lang="en-US" sz="2200" dirty="0">
                <a:effectLst/>
                <a:latin typeface="Arial" panose="020B0604020202020204" pitchFamily="34" charset="0"/>
                <a:ea typeface="Calibri" panose="020F0502020204030204" pitchFamily="34" charset="0"/>
                <a:cs typeface="Arial" panose="020B0604020202020204" pitchFamily="34" charset="0"/>
              </a:rPr>
              <a:t>FDA </a:t>
            </a:r>
          </a:p>
          <a:p>
            <a:pPr lvl="2">
              <a:lnSpc>
                <a:spcPct val="100000"/>
              </a:lnSpc>
              <a:spcBef>
                <a:spcPts val="0"/>
              </a:spcBef>
              <a:spcAft>
                <a:spcPts val="1200"/>
              </a:spcAft>
            </a:pPr>
            <a:r>
              <a:rPr lang="en-US" sz="2200" dirty="0">
                <a:latin typeface="Arial" panose="020B0604020202020204" pitchFamily="34" charset="0"/>
                <a:ea typeface="Calibri" panose="020F0502020204030204" pitchFamily="34" charset="0"/>
                <a:cs typeface="Arial" panose="020B0604020202020204" pitchFamily="34" charset="0"/>
              </a:rPr>
              <a:t>Congressional t</a:t>
            </a:r>
            <a:r>
              <a:rPr lang="en-US" sz="2200" dirty="0">
                <a:effectLst/>
                <a:latin typeface="Arial" panose="020B0604020202020204" pitchFamily="34" charset="0"/>
                <a:ea typeface="Calibri" panose="020F0502020204030204" pitchFamily="34" charset="0"/>
                <a:cs typeface="Arial" panose="020B0604020202020204" pitchFamily="34" charset="0"/>
              </a:rPr>
              <a:t>obacco control act 2006-gave regulatory power to FDA.</a:t>
            </a:r>
          </a:p>
          <a:p>
            <a:pPr lvl="2">
              <a:lnSpc>
                <a:spcPct val="100000"/>
              </a:lnSpc>
              <a:spcBef>
                <a:spcPts val="0"/>
              </a:spcBef>
              <a:spcAft>
                <a:spcPts val="1200"/>
              </a:spcAft>
            </a:pPr>
            <a:r>
              <a:rPr lang="en-US" sz="2200" dirty="0">
                <a:latin typeface="Arial" panose="020B0604020202020204" pitchFamily="34" charset="0"/>
                <a:ea typeface="Calibri" panose="020F0502020204030204" pitchFamily="34" charset="0"/>
                <a:cs typeface="Arial" panose="020B0604020202020204" pitchFamily="34" charset="0"/>
              </a:rPr>
              <a:t>FDA ‘d</a:t>
            </a:r>
            <a:r>
              <a:rPr lang="en-US" sz="2200" dirty="0">
                <a:effectLst/>
                <a:latin typeface="Arial" panose="020B0604020202020204" pitchFamily="34" charset="0"/>
                <a:ea typeface="Calibri" panose="020F0502020204030204" pitchFamily="34" charset="0"/>
                <a:cs typeface="Arial" panose="020B0604020202020204" pitchFamily="34" charset="0"/>
              </a:rPr>
              <a:t>eemed’ control of ecigs 2016.</a:t>
            </a:r>
          </a:p>
          <a:p>
            <a:pPr lvl="2">
              <a:lnSpc>
                <a:spcPct val="100000"/>
              </a:lnSpc>
              <a:spcBef>
                <a:spcPts val="0"/>
              </a:spcBef>
              <a:spcAft>
                <a:spcPts val="1200"/>
              </a:spcAft>
            </a:pPr>
            <a:r>
              <a:rPr lang="en-US" sz="2200" dirty="0">
                <a:latin typeface="Arial" panose="020B0604020202020204" pitchFamily="34" charset="0"/>
                <a:ea typeface="Calibri" panose="020F0502020204030204" pitchFamily="34" charset="0"/>
                <a:cs typeface="Arial" panose="020B0604020202020204" pitchFamily="34" charset="0"/>
              </a:rPr>
              <a:t>FDA h</a:t>
            </a:r>
            <a:r>
              <a:rPr lang="en-US" sz="2200" dirty="0">
                <a:effectLst/>
                <a:latin typeface="Arial" panose="020B0604020202020204" pitchFamily="34" charset="0"/>
                <a:ea typeface="Calibri" panose="020F0502020204030204" pitchFamily="34" charset="0"/>
                <a:cs typeface="Arial" panose="020B0604020202020204" pitchFamily="34" charset="0"/>
              </a:rPr>
              <a:t>as authority to enforce ‘premarket control’ over </a:t>
            </a:r>
            <a:r>
              <a:rPr lang="en-US" sz="2200" dirty="0">
                <a:latin typeface="Arial" panose="020B0604020202020204" pitchFamily="34" charset="0"/>
                <a:ea typeface="Calibri" panose="020F0502020204030204" pitchFamily="34" charset="0"/>
                <a:cs typeface="Arial" panose="020B0604020202020204" pitchFamily="34" charset="0"/>
              </a:rPr>
              <a:t>flavored products. </a:t>
            </a:r>
            <a:r>
              <a:rPr lang="en-US" sz="2200" dirty="0">
                <a:effectLst/>
                <a:latin typeface="Arial" panose="020B0604020202020204" pitchFamily="34" charset="0"/>
                <a:ea typeface="Calibri" panose="020F0502020204030204" pitchFamily="34" charset="0"/>
                <a:cs typeface="Arial" panose="020B0604020202020204" pitchFamily="34" charset="0"/>
              </a:rPr>
              <a:t>Some statements, enforcing staring Sept 13. What will it look like? When will be impact?</a:t>
            </a:r>
          </a:p>
          <a:p>
            <a:pPr lvl="2">
              <a:lnSpc>
                <a:spcPct val="100000"/>
              </a:lnSpc>
              <a:spcBef>
                <a:spcPts val="0"/>
              </a:spcBef>
              <a:spcAft>
                <a:spcPts val="1200"/>
              </a:spcAft>
            </a:pPr>
            <a:r>
              <a:rPr lang="en-US" sz="2200" u="sng" dirty="0">
                <a:latin typeface="Arial" panose="020B0604020202020204" pitchFamily="34" charset="0"/>
                <a:ea typeface="Calibri" panose="020F0502020204030204" pitchFamily="34" charset="0"/>
                <a:cs typeface="Arial" panose="020B0604020202020204" pitchFamily="34" charset="0"/>
              </a:rPr>
              <a:t>Can factor flavors into assessment of impact on public health.</a:t>
            </a:r>
            <a:endParaRPr lang="en-US" sz="2200" u="sng" dirty="0">
              <a:effectLst/>
              <a:latin typeface="Arial" panose="020B0604020202020204" pitchFamily="34" charset="0"/>
              <a:ea typeface="Calibri" panose="020F0502020204030204" pitchFamily="34" charset="0"/>
              <a:cs typeface="Arial" panose="020B0604020202020204" pitchFamily="34" charset="0"/>
            </a:endParaRPr>
          </a:p>
          <a:p>
            <a:pPr lvl="1">
              <a:lnSpc>
                <a:spcPct val="100000"/>
              </a:lnSpc>
              <a:spcBef>
                <a:spcPts val="0"/>
              </a:spcBef>
              <a:spcAft>
                <a:spcPts val="1200"/>
              </a:spcAft>
            </a:pPr>
            <a:r>
              <a:rPr lang="en-US" sz="2200" dirty="0">
                <a:effectLst/>
                <a:latin typeface="Arial" panose="020B0604020202020204" pitchFamily="34" charset="0"/>
                <a:ea typeface="Calibri" panose="020F0502020204030204" pitchFamily="34" charset="0"/>
                <a:cs typeface="Arial" panose="020B0604020202020204" pitchFamily="34" charset="0"/>
              </a:rPr>
              <a:t>States (and localities)</a:t>
            </a:r>
          </a:p>
          <a:p>
            <a:pPr lvl="2">
              <a:lnSpc>
                <a:spcPct val="100000"/>
              </a:lnSpc>
              <a:spcBef>
                <a:spcPts val="0"/>
              </a:spcBef>
              <a:spcAft>
                <a:spcPts val="1200"/>
              </a:spcAft>
            </a:pPr>
            <a:r>
              <a:rPr lang="en-US" sz="2200" dirty="0">
                <a:effectLst/>
                <a:latin typeface="Arial" panose="020B0604020202020204" pitchFamily="34" charset="0"/>
                <a:ea typeface="Calibri" panose="020F0502020204030204" pitchFamily="34" charset="0"/>
                <a:cs typeface="Arial" panose="020B0604020202020204" pitchFamily="34" charset="0"/>
              </a:rPr>
              <a:t>Flavor regulations after Thanksgiving 2019. E-cigarettes mainly, but also menthol in cigarettes (MA, and soon CA)</a:t>
            </a:r>
          </a:p>
          <a:p>
            <a:pPr lvl="2">
              <a:lnSpc>
                <a:spcPct val="100000"/>
              </a:lnSpc>
              <a:spcBef>
                <a:spcPts val="0"/>
              </a:spcBef>
              <a:spcAft>
                <a:spcPts val="1200"/>
              </a:spcAft>
            </a:pPr>
            <a:r>
              <a:rPr lang="en-US" sz="2200" dirty="0">
                <a:effectLst/>
                <a:latin typeface="Arial" panose="020B0604020202020204" pitchFamily="34" charset="0"/>
                <a:ea typeface="Calibri" panose="020F0502020204030204" pitchFamily="34" charset="0"/>
                <a:cs typeface="Arial" panose="020B0604020202020204" pitchFamily="34" charset="0"/>
              </a:rPr>
              <a:t>Localities- around the same time as states</a:t>
            </a:r>
          </a:p>
          <a:p>
            <a:pPr lvl="1">
              <a:lnSpc>
                <a:spcPct val="100000"/>
              </a:lnSpc>
              <a:spcBef>
                <a:spcPts val="0"/>
              </a:spcBef>
              <a:spcAft>
                <a:spcPts val="1200"/>
              </a:spcAft>
            </a:pPr>
            <a:r>
              <a:rPr lang="en-US" sz="2200" dirty="0">
                <a:latin typeface="Arial" panose="020B0604020202020204" pitchFamily="34" charset="0"/>
                <a:ea typeface="Calibri" panose="020F0502020204030204" pitchFamily="34" charset="0"/>
                <a:cs typeface="Arial" panose="020B0604020202020204" pitchFamily="34" charset="0"/>
              </a:rPr>
              <a:t>Federal government implemented Tobacco 21 law, effective January 2020</a:t>
            </a:r>
            <a:endParaRPr lang="en-US" sz="2200" dirty="0">
              <a:effectLst/>
              <a:latin typeface="Arial" panose="020B0604020202020204" pitchFamily="34" charset="0"/>
              <a:ea typeface="Calibri" panose="020F0502020204030204" pitchFamily="34" charset="0"/>
              <a:cs typeface="Arial" panose="020B0604020202020204" pitchFamily="34" charset="0"/>
            </a:endParaRPr>
          </a:p>
          <a:p>
            <a:pPr marL="0" marR="0" lvl="0" indent="0">
              <a:lnSpc>
                <a:spcPct val="100000"/>
              </a:lnSpc>
              <a:spcBef>
                <a:spcPts val="0"/>
              </a:spcBef>
              <a:spcAft>
                <a:spcPts val="0"/>
              </a:spcAft>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0" y="0"/>
            <a:ext cx="12192000" cy="1310639"/>
          </a:xfrm>
          <a:prstGeom prst="rect">
            <a:avLst/>
          </a:prstGeom>
          <a:solidFill>
            <a:srgbClr val="0035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dirty="0">
                <a:latin typeface="Arial Rounded MT Bold" panose="020F0704030504030204" pitchFamily="34" charset="0"/>
                <a:ea typeface="Calibri" panose="020F0502020204030204" pitchFamily="34" charset="0"/>
                <a:cs typeface="Times New Roman" panose="02020603050405020304" pitchFamily="18" charset="0"/>
              </a:rPr>
              <a:t>Background: Regulation – Federal and State. </a:t>
            </a:r>
          </a:p>
          <a:p>
            <a:pPr lvl="1"/>
            <a:r>
              <a:rPr lang="en-US" sz="3600" dirty="0">
                <a:latin typeface="Arial Rounded MT Bold" panose="020F0704030504030204" pitchFamily="34" charset="0"/>
                <a:ea typeface="Calibri" panose="020F0502020204030204" pitchFamily="34" charset="0"/>
                <a:cs typeface="Times New Roman" panose="02020603050405020304" pitchFamily="18" charset="0"/>
              </a:rPr>
              <a:t>(some regulations pre our articles, some post)</a:t>
            </a:r>
          </a:p>
        </p:txBody>
      </p:sp>
    </p:spTree>
    <p:extLst>
      <p:ext uri="{BB962C8B-B14F-4D97-AF65-F5344CB8AC3E}">
        <p14:creationId xmlns:p14="http://schemas.microsoft.com/office/powerpoint/2010/main" val="3579517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 y="1516202"/>
            <a:ext cx="12192000" cy="4307549"/>
          </a:xfrm>
        </p:spPr>
        <p:txBody>
          <a:bodyPr/>
          <a:lstStyle/>
          <a:p>
            <a:pPr lvl="1">
              <a:lnSpc>
                <a:spcPct val="100000"/>
              </a:lnSpc>
              <a:spcBef>
                <a:spcPts val="0"/>
              </a:spcBef>
              <a:spcAft>
                <a:spcPts val="600"/>
              </a:spcAft>
            </a:pPr>
            <a:r>
              <a:rPr lang="en-US" sz="2200" dirty="0">
                <a:effectLst/>
                <a:latin typeface="Arial" panose="020B0604020202020204" pitchFamily="34" charset="0"/>
                <a:ea typeface="Calibri" panose="020F0502020204030204" pitchFamily="34" charset="0"/>
                <a:cs typeface="Arial" panose="020B0604020202020204" pitchFamily="34" charset="0"/>
              </a:rPr>
              <a:t>New alternative regulations such as bans on flavors in </a:t>
            </a:r>
            <a:r>
              <a:rPr lang="en-US" sz="2200" dirty="0" err="1">
                <a:effectLst/>
                <a:latin typeface="Arial" panose="020B0604020202020204" pitchFamily="34" charset="0"/>
                <a:ea typeface="Calibri" panose="020F0502020204030204" pitchFamily="34" charset="0"/>
                <a:cs typeface="Arial" panose="020B0604020202020204" pitchFamily="34" charset="0"/>
              </a:rPr>
              <a:t>ecigs</a:t>
            </a:r>
            <a:r>
              <a:rPr lang="en-US" sz="2200" dirty="0">
                <a:effectLst/>
                <a:latin typeface="Arial" panose="020B0604020202020204" pitchFamily="34" charset="0"/>
                <a:ea typeface="Calibri" panose="020F0502020204030204" pitchFamily="34" charset="0"/>
                <a:cs typeface="Arial" panose="020B0604020202020204" pitchFamily="34" charset="0"/>
              </a:rPr>
              <a:t> or cigs cannot be studied using real world data if not have been implemented (was true when started, now there are state regs).</a:t>
            </a:r>
          </a:p>
          <a:p>
            <a:pPr marR="0" lvl="1">
              <a:lnSpc>
                <a:spcPct val="100000"/>
              </a:lnSpc>
              <a:spcBef>
                <a:spcPts val="0"/>
              </a:spcBef>
              <a:spcAft>
                <a:spcPts val="600"/>
              </a:spcAft>
              <a:buFont typeface="Wingdings" panose="05000000000000000000" pitchFamily="2" charset="2"/>
              <a:buChar char="§"/>
            </a:pPr>
            <a:endParaRPr lang="en-US" sz="2200" dirty="0">
              <a:effectLst/>
              <a:latin typeface="Arial" panose="020B0604020202020204" pitchFamily="34" charset="0"/>
              <a:ea typeface="Calibri" panose="020F0502020204030204" pitchFamily="34" charset="0"/>
              <a:cs typeface="Arial" panose="020B0604020202020204" pitchFamily="34" charset="0"/>
            </a:endParaRPr>
          </a:p>
          <a:p>
            <a:pPr marR="0" lvl="1">
              <a:lnSpc>
                <a:spcPct val="100000"/>
              </a:lnSpc>
              <a:spcBef>
                <a:spcPts val="0"/>
              </a:spcBef>
              <a:spcAft>
                <a:spcPts val="600"/>
              </a:spcAft>
              <a:buFont typeface="Wingdings" panose="05000000000000000000" pitchFamily="2" charset="2"/>
              <a:buChar char="§"/>
            </a:pPr>
            <a:r>
              <a:rPr lang="en-US" sz="2200" dirty="0">
                <a:latin typeface="Arial" panose="020B0604020202020204" pitchFamily="34" charset="0"/>
                <a:ea typeface="Calibri" panose="020F0502020204030204" pitchFamily="34" charset="0"/>
                <a:cs typeface="Arial" panose="020B0604020202020204" pitchFamily="34" charset="0"/>
              </a:rPr>
              <a:t>Want population-based impact but also by key groups, e.g. youths, African American smokers (re menthol in cigs).</a:t>
            </a:r>
          </a:p>
          <a:p>
            <a:pPr marL="457200" marR="0" lvl="1" indent="0">
              <a:lnSpc>
                <a:spcPct val="100000"/>
              </a:lnSpc>
              <a:spcBef>
                <a:spcPts val="0"/>
              </a:spcBef>
              <a:spcAft>
                <a:spcPts val="600"/>
              </a:spcAft>
              <a:buNone/>
            </a:pPr>
            <a:endParaRPr lang="en-US" sz="2200" dirty="0">
              <a:latin typeface="Arial" panose="020B0604020202020204" pitchFamily="34" charset="0"/>
              <a:ea typeface="Calibri" panose="020F0502020204030204" pitchFamily="34" charset="0"/>
              <a:cs typeface="Arial" panose="020B0604020202020204" pitchFamily="34" charset="0"/>
            </a:endParaRPr>
          </a:p>
          <a:p>
            <a:pPr marR="0" lvl="1">
              <a:lnSpc>
                <a:spcPct val="100000"/>
              </a:lnSpc>
              <a:spcBef>
                <a:spcPts val="0"/>
              </a:spcBef>
              <a:spcAft>
                <a:spcPts val="600"/>
              </a:spcAft>
              <a:buFont typeface="Wingdings" panose="05000000000000000000" pitchFamily="2" charset="2"/>
              <a:buChar char="§"/>
            </a:pPr>
            <a:r>
              <a:rPr lang="en-US" sz="2200" dirty="0">
                <a:effectLst/>
                <a:latin typeface="Arial" panose="020B0604020202020204" pitchFamily="34" charset="0"/>
                <a:ea typeface="Calibri" panose="020F0502020204030204" pitchFamily="34" charset="0"/>
                <a:cs typeface="Arial" panose="020B0604020202020204" pitchFamily="34" charset="0"/>
              </a:rPr>
              <a:t>Need </a:t>
            </a:r>
            <a:r>
              <a:rPr lang="en-US" sz="2200" dirty="0">
                <a:latin typeface="Arial" panose="020B0604020202020204" pitchFamily="34" charset="0"/>
                <a:ea typeface="Calibri" panose="020F0502020204030204" pitchFamily="34" charset="0"/>
                <a:cs typeface="Arial" panose="020B0604020202020204" pitchFamily="34" charset="0"/>
              </a:rPr>
              <a:t>timely data as the tobacco landscape changes rapidly.</a:t>
            </a:r>
          </a:p>
          <a:p>
            <a:pPr marL="457200" marR="0" lvl="1" indent="0">
              <a:lnSpc>
                <a:spcPct val="100000"/>
              </a:lnSpc>
              <a:spcBef>
                <a:spcPts val="0"/>
              </a:spcBef>
              <a:spcAft>
                <a:spcPts val="600"/>
              </a:spcAft>
              <a:buNone/>
            </a:pPr>
            <a:endParaRPr lang="en-US" sz="2200" dirty="0">
              <a:latin typeface="Arial" panose="020B0604020202020204" pitchFamily="34" charset="0"/>
              <a:ea typeface="Calibri" panose="020F0502020204030204" pitchFamily="34" charset="0"/>
              <a:cs typeface="Arial" panose="020B0604020202020204" pitchFamily="34" charset="0"/>
            </a:endParaRPr>
          </a:p>
          <a:p>
            <a:pPr marR="0" lvl="1">
              <a:lnSpc>
                <a:spcPct val="100000"/>
              </a:lnSpc>
              <a:spcBef>
                <a:spcPts val="0"/>
              </a:spcBef>
              <a:spcAft>
                <a:spcPts val="600"/>
              </a:spcAft>
              <a:buFont typeface="Wingdings" panose="05000000000000000000" pitchFamily="2" charset="2"/>
              <a:buChar char="§"/>
            </a:pPr>
            <a:r>
              <a:rPr lang="en-US" sz="2200" dirty="0">
                <a:latin typeface="Arial" panose="020B0604020202020204" pitchFamily="34" charset="0"/>
                <a:ea typeface="Calibri" panose="020F0502020204030204" pitchFamily="34" charset="0"/>
                <a:cs typeface="Arial" panose="020B0604020202020204" pitchFamily="34" charset="0"/>
              </a:rPr>
              <a:t>Need to understand </a:t>
            </a:r>
            <a:r>
              <a:rPr lang="en-US" sz="2200" dirty="0">
                <a:effectLst/>
                <a:latin typeface="Arial" panose="020B0604020202020204" pitchFamily="34" charset="0"/>
                <a:ea typeface="Calibri" panose="020F0502020204030204" pitchFamily="34" charset="0"/>
                <a:cs typeface="Arial" panose="020B0604020202020204" pitchFamily="34" charset="0"/>
              </a:rPr>
              <a:t>trade-offs and unintended impacts, e.g. substitute to unregulated products.</a:t>
            </a:r>
          </a:p>
        </p:txBody>
      </p:sp>
      <p:sp>
        <p:nvSpPr>
          <p:cNvPr id="4" name="Rectangle 3">
            <a:extLst>
              <a:ext uri="{FF2B5EF4-FFF2-40B4-BE49-F238E27FC236}">
                <a16:creationId xmlns:a16="http://schemas.microsoft.com/office/drawing/2014/main" id="{A2449CB0-F3B9-493A-BDD4-FA411978E015}"/>
              </a:ext>
            </a:extLst>
          </p:cNvPr>
          <p:cNvSpPr/>
          <p:nvPr/>
        </p:nvSpPr>
        <p:spPr>
          <a:xfrm>
            <a:off x="153494" y="529796"/>
            <a:ext cx="7880180" cy="676406"/>
          </a:xfrm>
          <a:prstGeom prst="rect">
            <a:avLst/>
          </a:prstGeom>
          <a:solidFill>
            <a:srgbClr val="0035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00" dirty="0">
              <a:latin typeface="Arial Rounded MT Bold" panose="020F0704030504030204" pitchFamily="34"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DBB2BE60-671E-40F4-AD02-FB10D8B0821E}"/>
              </a:ext>
            </a:extLst>
          </p:cNvPr>
          <p:cNvSpPr/>
          <p:nvPr/>
        </p:nvSpPr>
        <p:spPr>
          <a:xfrm>
            <a:off x="0" y="0"/>
            <a:ext cx="12192000" cy="1516202"/>
          </a:xfrm>
          <a:prstGeom prst="rect">
            <a:avLst/>
          </a:prstGeom>
          <a:solidFill>
            <a:srgbClr val="0035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dirty="0">
                <a:latin typeface="Arial Rounded MT Bold" panose="020F0704030504030204" pitchFamily="34" charset="0"/>
                <a:ea typeface="Calibri" panose="020F0502020204030204" pitchFamily="34" charset="0"/>
                <a:cs typeface="Times New Roman" panose="02020603050405020304" pitchFamily="18" charset="0"/>
              </a:rPr>
              <a:t>Aims of this work. Analyze impacts of alternative, future regulations &amp; to provide findings in advance of selection of policies.</a:t>
            </a:r>
          </a:p>
        </p:txBody>
      </p:sp>
    </p:spTree>
    <p:extLst>
      <p:ext uri="{BB962C8B-B14F-4D97-AF65-F5344CB8AC3E}">
        <p14:creationId xmlns:p14="http://schemas.microsoft.com/office/powerpoint/2010/main" val="748357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 y="1516202"/>
            <a:ext cx="12192000" cy="4307549"/>
          </a:xfrm>
        </p:spPr>
        <p:txBody>
          <a:bodyPr/>
          <a:lstStyle/>
          <a:p>
            <a:pPr marR="0" lvl="1">
              <a:lnSpc>
                <a:spcPct val="100000"/>
              </a:lnSpc>
              <a:spcBef>
                <a:spcPts val="0"/>
              </a:spcBef>
              <a:spcAft>
                <a:spcPts val="600"/>
              </a:spcAft>
              <a:buFont typeface="Wingdings" panose="05000000000000000000" pitchFamily="2" charset="2"/>
              <a:buChar char="§"/>
            </a:pPr>
            <a:r>
              <a:rPr lang="en-US" sz="2200" dirty="0">
                <a:effectLst/>
                <a:latin typeface="Arial" panose="020B0604020202020204" pitchFamily="34" charset="0"/>
                <a:ea typeface="Calibri" panose="020F0502020204030204" pitchFamily="34" charset="0"/>
                <a:cs typeface="Arial" panose="020B0604020202020204" pitchFamily="34" charset="0"/>
              </a:rPr>
              <a:t>Utility based choices, McFadden, 1974, indirect utility</a:t>
            </a:r>
          </a:p>
          <a:p>
            <a:pPr marR="0" lvl="1">
              <a:lnSpc>
                <a:spcPct val="100000"/>
              </a:lnSpc>
              <a:spcBef>
                <a:spcPts val="0"/>
              </a:spcBef>
              <a:spcAft>
                <a:spcPts val="600"/>
              </a:spcAft>
              <a:buFont typeface="Wingdings" panose="05000000000000000000" pitchFamily="2" charset="2"/>
              <a:buChar char="§"/>
            </a:pPr>
            <a:r>
              <a:rPr lang="en-US" sz="2200" dirty="0">
                <a:effectLst/>
                <a:latin typeface="Arial" panose="020B0604020202020204" pitchFamily="34" charset="0"/>
                <a:ea typeface="Calibri" panose="020F0502020204030204" pitchFamily="34" charset="0"/>
                <a:cs typeface="Arial" panose="020B0604020202020204" pitchFamily="34" charset="0"/>
              </a:rPr>
              <a:t>Provide findings in advance of </a:t>
            </a:r>
            <a:r>
              <a:rPr lang="en-US" sz="2200" dirty="0">
                <a:latin typeface="Arial" panose="020B0604020202020204" pitchFamily="34" charset="0"/>
                <a:ea typeface="Calibri" panose="020F0502020204030204" pitchFamily="34" charset="0"/>
                <a:cs typeface="Arial" panose="020B0604020202020204" pitchFamily="34" charset="0"/>
              </a:rPr>
              <a:t>policy selection</a:t>
            </a:r>
          </a:p>
          <a:p>
            <a:pPr marR="0" lvl="1">
              <a:lnSpc>
                <a:spcPct val="100000"/>
              </a:lnSpc>
              <a:spcBef>
                <a:spcPts val="0"/>
              </a:spcBef>
              <a:spcAft>
                <a:spcPts val="600"/>
              </a:spcAft>
              <a:buFont typeface="Wingdings" panose="05000000000000000000" pitchFamily="2" charset="2"/>
              <a:buChar char="§"/>
            </a:pPr>
            <a:r>
              <a:rPr lang="en-US" sz="2200" dirty="0">
                <a:effectLst/>
                <a:latin typeface="Arial" panose="020B0604020202020204" pitchFamily="34" charset="0"/>
                <a:ea typeface="Calibri" panose="020F0502020204030204" pitchFamily="34" charset="0"/>
                <a:cs typeface="Arial" panose="020B0604020202020204" pitchFamily="34" charset="0"/>
              </a:rPr>
              <a:t>Collect own, purposeful data</a:t>
            </a:r>
          </a:p>
          <a:p>
            <a:pPr lvl="1"/>
            <a:r>
              <a:rPr lang="en-US" sz="2200" dirty="0">
                <a:latin typeface="Arial" panose="020B0604020202020204" pitchFamily="34" charset="0"/>
                <a:ea typeface="Calibri" panose="020F0502020204030204" pitchFamily="34" charset="0"/>
                <a:cs typeface="Arial" panose="020B0604020202020204" pitchFamily="34" charset="0"/>
              </a:rPr>
              <a:t>Rigorous, well documented methods. </a:t>
            </a:r>
            <a:r>
              <a:rPr lang="en-US" sz="1400" dirty="0"/>
              <a:t> </a:t>
            </a:r>
            <a:r>
              <a:rPr lang="en-US" sz="1400" dirty="0">
                <a:latin typeface="Arial" panose="020B0604020202020204" pitchFamily="34" charset="0"/>
                <a:ea typeface="Calibri" panose="020F0502020204030204" pitchFamily="34" charset="0"/>
                <a:cs typeface="Arial" panose="020B0604020202020204" pitchFamily="34" charset="0"/>
              </a:rPr>
              <a:t>E.g.</a:t>
            </a:r>
            <a:r>
              <a:rPr lang="en-US" sz="1400" dirty="0">
                <a:latin typeface="Arial" panose="020B0604020202020204" pitchFamily="34" charset="0"/>
                <a:ea typeface="Calibri" panose="020F0502020204030204" pitchFamily="34" charset="0"/>
              </a:rPr>
              <a:t>.</a:t>
            </a:r>
            <a:r>
              <a:rPr lang="en-US" sz="1400" dirty="0" err="1">
                <a:latin typeface="Arial" panose="020B0604020202020204" pitchFamily="34" charset="0"/>
                <a:ea typeface="Calibri" panose="020F0502020204030204" pitchFamily="34" charset="0"/>
              </a:rPr>
              <a:t>Hauber</a:t>
            </a:r>
            <a:r>
              <a:rPr lang="en-US" sz="1400" dirty="0">
                <a:latin typeface="Arial" panose="020B0604020202020204" pitchFamily="34" charset="0"/>
                <a:ea typeface="Calibri" panose="020F0502020204030204" pitchFamily="34" charset="0"/>
              </a:rPr>
              <a:t>, et al. 2016</a:t>
            </a:r>
            <a:r>
              <a:rPr lang="en-US" sz="1400" dirty="0">
                <a:latin typeface="Calibri" panose="020F0502020204030204" pitchFamily="34" charset="0"/>
                <a:ea typeface="Calibri" panose="020F0502020204030204" pitchFamily="34" charset="0"/>
              </a:rPr>
              <a:t>  </a:t>
            </a:r>
            <a:r>
              <a:rPr lang="en-US" sz="1400" dirty="0">
                <a:latin typeface="Arial" panose="020B0604020202020204" pitchFamily="34" charset="0"/>
                <a:ea typeface="Calibri" panose="020F0502020204030204" pitchFamily="34" charset="0"/>
              </a:rPr>
              <a:t>Johnson et al</a:t>
            </a:r>
            <a:r>
              <a:rPr lang="en-US" sz="1400" i="1" dirty="0">
                <a:latin typeface="Arial" panose="020B0604020202020204" pitchFamily="34" charset="0"/>
                <a:ea typeface="Calibri" panose="020F0502020204030204" pitchFamily="34" charset="0"/>
              </a:rPr>
              <a:t>. </a:t>
            </a:r>
            <a:r>
              <a:rPr lang="en-US" sz="1400" dirty="0">
                <a:latin typeface="Arial" panose="020B0604020202020204" pitchFamily="34" charset="0"/>
                <a:ea typeface="Calibri" panose="020F0502020204030204" pitchFamily="34" charset="0"/>
              </a:rPr>
              <a:t>2013 Bridges et al. 2011, ISPOR</a:t>
            </a:r>
            <a:endParaRPr lang="en-US" sz="1400" dirty="0">
              <a:effectLst/>
              <a:latin typeface="Arial" panose="020B0604020202020204" pitchFamily="34" charset="0"/>
              <a:ea typeface="Calibri" panose="020F0502020204030204" pitchFamily="34" charset="0"/>
              <a:cs typeface="Arial" panose="020B0604020202020204" pitchFamily="34" charset="0"/>
            </a:endParaRPr>
          </a:p>
          <a:p>
            <a:pPr marR="0" lvl="1">
              <a:lnSpc>
                <a:spcPct val="100000"/>
              </a:lnSpc>
              <a:spcBef>
                <a:spcPts val="0"/>
              </a:spcBef>
              <a:spcAft>
                <a:spcPts val="600"/>
              </a:spcAft>
              <a:buFont typeface="Wingdings" panose="05000000000000000000" pitchFamily="2" charset="2"/>
              <a:buChar char="§"/>
            </a:pPr>
            <a:r>
              <a:rPr lang="en-US" sz="2200" dirty="0">
                <a:effectLst/>
                <a:latin typeface="Arial" panose="020B0604020202020204" pitchFamily="34" charset="0"/>
                <a:ea typeface="Calibri" panose="020F0502020204030204" pitchFamily="34" charset="0"/>
                <a:cs typeface="Arial" panose="020B0604020202020204" pitchFamily="34" charset="0"/>
              </a:rPr>
              <a:t>Timely findings and designed for specific policy to examine</a:t>
            </a:r>
          </a:p>
          <a:p>
            <a:pPr marR="0" lvl="1">
              <a:lnSpc>
                <a:spcPct val="100000"/>
              </a:lnSpc>
              <a:spcBef>
                <a:spcPts val="0"/>
              </a:spcBef>
              <a:spcAft>
                <a:spcPts val="600"/>
              </a:spcAft>
              <a:buFont typeface="Wingdings" panose="05000000000000000000" pitchFamily="2" charset="2"/>
              <a:buChar char="§"/>
            </a:pPr>
            <a:r>
              <a:rPr lang="en-US" sz="2200" dirty="0">
                <a:effectLst/>
                <a:latin typeface="Arial" panose="020B0604020202020204" pitchFamily="34" charset="0"/>
                <a:ea typeface="Calibri" panose="020F0502020204030204" pitchFamily="34" charset="0"/>
                <a:cs typeface="Arial" panose="020B0604020202020204" pitchFamily="34" charset="0"/>
              </a:rPr>
              <a:t>Focus on </a:t>
            </a:r>
            <a:r>
              <a:rPr lang="en-US" sz="2200" dirty="0">
                <a:latin typeface="Arial" panose="020B0604020202020204" pitchFamily="34" charset="0"/>
                <a:ea typeface="Calibri" panose="020F0502020204030204" pitchFamily="34" charset="0"/>
                <a:cs typeface="Arial" panose="020B0604020202020204" pitchFamily="34" charset="0"/>
              </a:rPr>
              <a:t>&amp;</a:t>
            </a:r>
            <a:r>
              <a:rPr lang="en-US" sz="2200" dirty="0">
                <a:effectLst/>
                <a:latin typeface="Arial" panose="020B0604020202020204" pitchFamily="34" charset="0"/>
                <a:ea typeface="Calibri" panose="020F0502020204030204" pitchFamily="34" charset="0"/>
                <a:cs typeface="Arial" panose="020B0604020202020204" pitchFamily="34" charset="0"/>
              </a:rPr>
              <a:t> estimate trade-offs across policy options and cig types</a:t>
            </a:r>
          </a:p>
          <a:p>
            <a:pPr marR="0" lvl="1">
              <a:lnSpc>
                <a:spcPct val="100000"/>
              </a:lnSpc>
              <a:spcBef>
                <a:spcPts val="0"/>
              </a:spcBef>
              <a:spcAft>
                <a:spcPts val="600"/>
              </a:spcAft>
              <a:buFont typeface="Wingdings" panose="05000000000000000000" pitchFamily="2" charset="2"/>
              <a:buChar char="§"/>
            </a:pPr>
            <a:r>
              <a:rPr lang="en-US" sz="2200" dirty="0">
                <a:effectLst/>
                <a:latin typeface="Arial" panose="020B0604020202020204" pitchFamily="34" charset="0"/>
                <a:ea typeface="Calibri" panose="020F0502020204030204" pitchFamily="34" charset="0"/>
                <a:cs typeface="Arial" panose="020B0604020202020204" pitchFamily="34" charset="0"/>
              </a:rPr>
              <a:t>Use estimates to predict/simulate impact under alternative policies</a:t>
            </a:r>
            <a:endParaRPr lang="en-US" sz="2200" dirty="0">
              <a:latin typeface="Arial" panose="020B0604020202020204" pitchFamily="34" charset="0"/>
              <a:ea typeface="Calibri" panose="020F0502020204030204" pitchFamily="34" charset="0"/>
              <a:cs typeface="Arial" panose="020B0604020202020204" pitchFamily="34" charset="0"/>
            </a:endParaRPr>
          </a:p>
          <a:p>
            <a:pPr marR="0" lvl="1">
              <a:lnSpc>
                <a:spcPct val="100000"/>
              </a:lnSpc>
              <a:spcBef>
                <a:spcPts val="0"/>
              </a:spcBef>
              <a:spcAft>
                <a:spcPts val="600"/>
              </a:spcAft>
              <a:buFont typeface="Wingdings" panose="05000000000000000000" pitchFamily="2" charset="2"/>
              <a:buChar char="§"/>
            </a:pPr>
            <a:r>
              <a:rPr lang="en-US" sz="2200" dirty="0">
                <a:effectLst/>
                <a:latin typeface="Arial" panose="020B0604020202020204" pitchFamily="34" charset="0"/>
                <a:ea typeface="Calibri" panose="020F0502020204030204" pitchFamily="34" charset="0"/>
                <a:cs typeface="Arial" panose="020B0604020202020204" pitchFamily="34" charset="0"/>
              </a:rPr>
              <a:t>Examine heterogeneity in responses to regulation; define types </a:t>
            </a:r>
          </a:p>
          <a:p>
            <a:pPr lvl="2">
              <a:lnSpc>
                <a:spcPct val="100000"/>
              </a:lnSpc>
              <a:spcBef>
                <a:spcPts val="0"/>
              </a:spcBef>
              <a:spcAft>
                <a:spcPts val="600"/>
              </a:spcAft>
              <a:buFont typeface="Wingdings" panose="05000000000000000000" pitchFamily="2" charset="2"/>
              <a:buChar char="§"/>
            </a:pPr>
            <a:r>
              <a:rPr lang="en-US" sz="2200" dirty="0">
                <a:effectLst/>
                <a:latin typeface="Arial" panose="020B0604020202020204" pitchFamily="34" charset="0"/>
                <a:ea typeface="Calibri" panose="020F0502020204030204" pitchFamily="34" charset="0"/>
                <a:cs typeface="Arial" panose="020B0604020202020204" pitchFamily="34" charset="0"/>
              </a:rPr>
              <a:t>e.g. dedicated smokers, vapers, dual who respond differently</a:t>
            </a:r>
          </a:p>
          <a:p>
            <a:pPr lvl="2">
              <a:lnSpc>
                <a:spcPct val="100000"/>
              </a:lnSpc>
              <a:spcBef>
                <a:spcPts val="0"/>
              </a:spcBef>
              <a:spcAft>
                <a:spcPts val="600"/>
              </a:spcAft>
              <a:buFont typeface="Wingdings" panose="05000000000000000000" pitchFamily="2" charset="2"/>
              <a:buChar char="§"/>
            </a:pPr>
            <a:r>
              <a:rPr lang="en-US" sz="2200" dirty="0">
                <a:latin typeface="Arial" panose="020B0604020202020204" pitchFamily="34" charset="0"/>
                <a:ea typeface="Calibri" panose="020F0502020204030204" pitchFamily="34" charset="0"/>
                <a:cs typeface="Arial" panose="020B0604020202020204" pitchFamily="34" charset="0"/>
              </a:rPr>
              <a:t>Important difference found</a:t>
            </a:r>
            <a:endParaRPr lang="en-US" sz="2200" dirty="0">
              <a:effectLst/>
              <a:latin typeface="Arial" panose="020B0604020202020204" pitchFamily="34" charset="0"/>
              <a:ea typeface="Calibri" panose="020F050202020403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A2449CB0-F3B9-493A-BDD4-FA411978E015}"/>
              </a:ext>
            </a:extLst>
          </p:cNvPr>
          <p:cNvSpPr/>
          <p:nvPr/>
        </p:nvSpPr>
        <p:spPr>
          <a:xfrm>
            <a:off x="153494" y="529796"/>
            <a:ext cx="7880180" cy="676406"/>
          </a:xfrm>
          <a:prstGeom prst="rect">
            <a:avLst/>
          </a:prstGeom>
          <a:solidFill>
            <a:srgbClr val="0035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00" dirty="0">
              <a:latin typeface="Arial Rounded MT Bold" panose="020F0704030504030204" pitchFamily="34"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DBB2BE60-671E-40F4-AD02-FB10D8B0821E}"/>
              </a:ext>
            </a:extLst>
          </p:cNvPr>
          <p:cNvSpPr/>
          <p:nvPr/>
        </p:nvSpPr>
        <p:spPr>
          <a:xfrm>
            <a:off x="0" y="0"/>
            <a:ext cx="12192000" cy="1320800"/>
          </a:xfrm>
          <a:prstGeom prst="rect">
            <a:avLst/>
          </a:prstGeom>
          <a:solidFill>
            <a:srgbClr val="0035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dirty="0">
                <a:latin typeface="Arial Rounded MT Bold" panose="020F0704030504030204" pitchFamily="34" charset="0"/>
                <a:ea typeface="Calibri" panose="020F0502020204030204" pitchFamily="34" charset="0"/>
                <a:cs typeface="Times New Roman" panose="02020603050405020304" pitchFamily="18" charset="0"/>
              </a:rPr>
              <a:t>We Use a Discreet Choice Experiments (DCEs).</a:t>
            </a:r>
          </a:p>
          <a:p>
            <a:pPr lvl="1"/>
            <a:r>
              <a:rPr lang="en-US" sz="3600" dirty="0">
                <a:latin typeface="Arial Rounded MT Bold" panose="020F0704030504030204" pitchFamily="34" charset="0"/>
                <a:ea typeface="Calibri" panose="020F0502020204030204" pitchFamily="34" charset="0"/>
                <a:cs typeface="Times New Roman" panose="02020603050405020304" pitchFamily="18" charset="0"/>
              </a:rPr>
              <a:t>Why? </a:t>
            </a:r>
          </a:p>
        </p:txBody>
      </p:sp>
    </p:spTree>
    <p:extLst>
      <p:ext uri="{BB962C8B-B14F-4D97-AF65-F5344CB8AC3E}">
        <p14:creationId xmlns:p14="http://schemas.microsoft.com/office/powerpoint/2010/main" val="3977561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1554480"/>
            <a:ext cx="12192001" cy="4328160"/>
          </a:xfrm>
        </p:spPr>
        <p:txBody>
          <a:bodyPr/>
          <a:lstStyle/>
          <a:p>
            <a:pPr lvl="1">
              <a:lnSpc>
                <a:spcPct val="100000"/>
              </a:lnSpc>
              <a:spcBef>
                <a:spcPts val="0"/>
              </a:spcBef>
              <a:spcAft>
                <a:spcPts val="1200"/>
              </a:spcAft>
            </a:pPr>
            <a:r>
              <a:rPr lang="en-US" sz="2400" dirty="0">
                <a:latin typeface="Arial" panose="020B0604020202020204" pitchFamily="34" charset="0"/>
                <a:cs typeface="Arial" panose="020B0604020202020204" pitchFamily="34" charset="0"/>
              </a:rPr>
              <a:t>Examples of other tobacco DCEs</a:t>
            </a:r>
          </a:p>
          <a:p>
            <a:pPr lvl="2">
              <a:lnSpc>
                <a:spcPct val="100000"/>
              </a:lnSpc>
              <a:spcBef>
                <a:spcPts val="0"/>
              </a:spcBef>
              <a:spcAft>
                <a:spcPts val="1200"/>
              </a:spcAft>
            </a:pPr>
            <a:r>
              <a:rPr lang="en-US" sz="2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DS Kenkel, et al. Health Economics. 2020</a:t>
            </a:r>
            <a:endParaRPr lang="en-US" sz="24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endParaRPr>
          </a:p>
          <a:p>
            <a:pPr lvl="2">
              <a:lnSpc>
                <a:spcPct val="100000"/>
              </a:lnSpc>
              <a:spcBef>
                <a:spcPts val="0"/>
              </a:spcBef>
              <a:spcAft>
                <a:spcPts val="1200"/>
              </a:spcAft>
            </a:pPr>
            <a:r>
              <a:rPr lang="en-US" sz="2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MF Pesko et al. Addiction 2016. </a:t>
            </a:r>
          </a:p>
          <a:p>
            <a:pPr lvl="2">
              <a:lnSpc>
                <a:spcPct val="100000"/>
              </a:lnSpc>
              <a:spcBef>
                <a:spcPts val="0"/>
              </a:spcBef>
              <a:spcAft>
                <a:spcPts val="1200"/>
              </a:spcAft>
            </a:pPr>
            <a:r>
              <a:rPr lang="en-US" sz="2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 Shang et al. Tob Control. 2018 </a:t>
            </a:r>
          </a:p>
          <a:p>
            <a:pPr lvl="2">
              <a:lnSpc>
                <a:spcPct val="100000"/>
              </a:lnSpc>
              <a:spcBef>
                <a:spcPts val="0"/>
              </a:spcBef>
              <a:spcAft>
                <a:spcPts val="1200"/>
              </a:spcAft>
            </a:pPr>
            <a:r>
              <a:rPr lang="en-US" sz="2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 Shang et al. Tob Regul Sci. 2020</a:t>
            </a:r>
          </a:p>
          <a:p>
            <a:pPr lvl="2">
              <a:lnSpc>
                <a:spcPct val="100000"/>
              </a:lnSpc>
              <a:spcBef>
                <a:spcPts val="0"/>
              </a:spcBef>
              <a:spcAft>
                <a:spcPts val="1200"/>
              </a:spcAft>
            </a:pPr>
            <a:r>
              <a:rPr lang="en-US" sz="2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Marti J, Buckell J, Maclean JC, Sindelar JL. </a:t>
            </a:r>
            <a:r>
              <a:rPr lang="en-US" sz="2400" i="1"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Economic Inquiry.</a:t>
            </a:r>
            <a:r>
              <a:rPr lang="en-US" sz="2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2019</a:t>
            </a:r>
          </a:p>
          <a:p>
            <a:pPr lvl="2">
              <a:lnSpc>
                <a:spcPct val="100000"/>
              </a:lnSpc>
            </a:pPr>
            <a:endParaRPr lang="en-US" sz="2800" dirty="0">
              <a:effectLst/>
              <a:latin typeface="Arial" panose="020B0604020202020204" pitchFamily="34" charset="0"/>
              <a:ea typeface="Calibri" panose="020F0502020204030204" pitchFamily="34" charset="0"/>
              <a:cs typeface="Arial" panose="020B0604020202020204" pitchFamily="34" charset="0"/>
            </a:endParaRPr>
          </a:p>
        </p:txBody>
      </p:sp>
      <p:sp>
        <p:nvSpPr>
          <p:cNvPr id="3" name="Rectangle 2"/>
          <p:cNvSpPr/>
          <p:nvPr/>
        </p:nvSpPr>
        <p:spPr>
          <a:xfrm>
            <a:off x="438411" y="551145"/>
            <a:ext cx="4734838" cy="676406"/>
          </a:xfrm>
          <a:prstGeom prst="rect">
            <a:avLst/>
          </a:prstGeom>
          <a:solidFill>
            <a:srgbClr val="0035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Box 3">
            <a:extLst>
              <a:ext uri="{FF2B5EF4-FFF2-40B4-BE49-F238E27FC236}">
                <a16:creationId xmlns:a16="http://schemas.microsoft.com/office/drawing/2014/main" id="{09318093-9DA2-4C0A-964E-0EC148BAFEE3}"/>
              </a:ext>
            </a:extLst>
          </p:cNvPr>
          <p:cNvSpPr txBox="1"/>
          <p:nvPr/>
        </p:nvSpPr>
        <p:spPr>
          <a:xfrm>
            <a:off x="168677" y="87414"/>
            <a:ext cx="12192000" cy="1303601"/>
          </a:xfrm>
          <a:prstGeom prst="rect">
            <a:avLst/>
          </a:prstGeom>
          <a:noFill/>
        </p:spPr>
        <p:txBody>
          <a:bodyPr wrap="square" rtlCol="0" anchor="ctr" anchorCtr="0">
            <a:noAutofit/>
          </a:bodyPr>
          <a:lstStyle/>
          <a:p>
            <a:pPr lvl="1"/>
            <a:r>
              <a:rPr lang="en-GB" sz="3600" dirty="0">
                <a:solidFill>
                  <a:schemeClr val="bg1"/>
                </a:solidFill>
                <a:latin typeface="Arial Rounded MT Bold" panose="020F0704030504030204" pitchFamily="34" charset="0"/>
              </a:rPr>
              <a:t>Methods: Discrete Choice Experiment</a:t>
            </a:r>
          </a:p>
        </p:txBody>
      </p:sp>
    </p:spTree>
    <p:extLst>
      <p:ext uri="{BB962C8B-B14F-4D97-AF65-F5344CB8AC3E}">
        <p14:creationId xmlns:p14="http://schemas.microsoft.com/office/powerpoint/2010/main" val="3234985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1341120"/>
            <a:ext cx="12192000" cy="4531360"/>
          </a:xfrm>
        </p:spPr>
        <p:txBody>
          <a:bodyPr/>
          <a:lstStyle/>
          <a:p>
            <a:pPr marL="457200" lvl="1" indent="0">
              <a:lnSpc>
                <a:spcPct val="100000"/>
              </a:lnSpc>
              <a:spcBef>
                <a:spcPts val="0"/>
              </a:spcBef>
              <a:spcAft>
                <a:spcPts val="1200"/>
              </a:spcAft>
              <a:buNone/>
            </a:pPr>
            <a:r>
              <a:rPr lang="en-GB" sz="2000" dirty="0">
                <a:latin typeface="Arial" panose="020B0604020202020204" pitchFamily="34" charset="0"/>
                <a:cs typeface="Arial" panose="020B0604020202020204" pitchFamily="34" charset="0"/>
              </a:rPr>
              <a:t>Buckell, J., Marti, J., &amp; Sindelar, J. L. Should </a:t>
            </a:r>
            <a:r>
              <a:rPr lang="en-GB" sz="2000" dirty="0" err="1">
                <a:latin typeface="Arial" panose="020B0604020202020204" pitchFamily="34" charset="0"/>
                <a:cs typeface="Arial" panose="020B0604020202020204" pitchFamily="34" charset="0"/>
              </a:rPr>
              <a:t>Flavors</a:t>
            </a:r>
            <a:r>
              <a:rPr lang="en-GB" sz="2000" dirty="0">
                <a:latin typeface="Arial" panose="020B0604020202020204" pitchFamily="34" charset="0"/>
                <a:cs typeface="Arial" panose="020B0604020202020204" pitchFamily="34" charset="0"/>
              </a:rPr>
              <a:t> Be Banned In E-Cigarettes? Evidence On Adult Smokers And Recent Quitters From A Discrete Choice Experiment.  </a:t>
            </a:r>
            <a:r>
              <a:rPr lang="en-GB" sz="2000" dirty="0" err="1">
                <a:latin typeface="Arial" panose="020B0604020202020204" pitchFamily="34" charset="0"/>
                <a:cs typeface="Arial" panose="020B0604020202020204" pitchFamily="34" charset="0"/>
              </a:rPr>
              <a:t>Tob</a:t>
            </a:r>
            <a:r>
              <a:rPr lang="en-GB" sz="2000" dirty="0">
                <a:latin typeface="Arial" panose="020B0604020202020204" pitchFamily="34" charset="0"/>
                <a:cs typeface="Arial" panose="020B0604020202020204" pitchFamily="34" charset="0"/>
              </a:rPr>
              <a:t>. Control 2019, 28.168-175</a:t>
            </a:r>
            <a:endParaRPr lang="en-US" sz="2000" dirty="0">
              <a:latin typeface="Arial" panose="020B0604020202020204" pitchFamily="34" charset="0"/>
              <a:cs typeface="Arial" panose="020B0604020202020204" pitchFamily="34" charset="0"/>
            </a:endParaRPr>
          </a:p>
          <a:p>
            <a:pPr marL="457200" lvl="1" indent="0">
              <a:lnSpc>
                <a:spcPct val="100000"/>
              </a:lnSpc>
              <a:spcBef>
                <a:spcPts val="0"/>
              </a:spcBef>
              <a:spcAft>
                <a:spcPts val="1200"/>
              </a:spcAft>
              <a:buNone/>
            </a:pPr>
            <a:r>
              <a:rPr lang="en-US" sz="2800" dirty="0">
                <a:latin typeface="Arial" panose="020B0604020202020204" pitchFamily="34" charset="0"/>
                <a:cs typeface="Arial" panose="020B0604020202020204" pitchFamily="34" charset="0"/>
              </a:rPr>
              <a:t>What would be the best set of flavor bans on ccigs and ecigs?</a:t>
            </a:r>
          </a:p>
          <a:p>
            <a:pPr lvl="2">
              <a:lnSpc>
                <a:spcPct val="100000"/>
              </a:lnSpc>
              <a:spcBef>
                <a:spcPts val="0"/>
              </a:spcBef>
              <a:spcAft>
                <a:spcPts val="1200"/>
              </a:spcAft>
            </a:pPr>
            <a:r>
              <a:rPr lang="en-US" sz="2800" dirty="0">
                <a:latin typeface="Arial" panose="020B0604020202020204" pitchFamily="34" charset="0"/>
                <a:cs typeface="Arial" panose="020B0604020202020204" pitchFamily="34" charset="0"/>
              </a:rPr>
              <a:t>Ban menthol? All flavors? Maintain status quo?</a:t>
            </a:r>
          </a:p>
          <a:p>
            <a:pPr lvl="2">
              <a:lnSpc>
                <a:spcPct val="100000"/>
              </a:lnSpc>
              <a:spcBef>
                <a:spcPts val="0"/>
              </a:spcBef>
              <a:spcAft>
                <a:spcPts val="1200"/>
              </a:spcAft>
            </a:pPr>
            <a:r>
              <a:rPr lang="en-US" sz="2800" dirty="0">
                <a:latin typeface="Arial" panose="020B0604020202020204" pitchFamily="34" charset="0"/>
                <a:cs typeface="Arial" panose="020B0604020202020204" pitchFamily="34" charset="0"/>
              </a:rPr>
              <a:t>Ban similarly or optimally different across ccigs and ecigs?</a:t>
            </a:r>
          </a:p>
          <a:p>
            <a:pPr lvl="2">
              <a:lnSpc>
                <a:spcPct val="100000"/>
              </a:lnSpc>
              <a:spcBef>
                <a:spcPts val="0"/>
              </a:spcBef>
              <a:spcAft>
                <a:spcPts val="1200"/>
              </a:spcAft>
            </a:pPr>
            <a:r>
              <a:rPr lang="en-US" sz="2800" dirty="0">
                <a:latin typeface="Arial" panose="020B0604020202020204" pitchFamily="34" charset="0"/>
                <a:cs typeface="Arial" panose="020B0604020202020204" pitchFamily="34" charset="0"/>
              </a:rPr>
              <a:t>Heterogenous impact by demographics and types of smokers/vapers?</a:t>
            </a:r>
          </a:p>
          <a:p>
            <a:pPr lvl="2">
              <a:lnSpc>
                <a:spcPct val="100000"/>
              </a:lnSpc>
              <a:spcBef>
                <a:spcPts val="0"/>
              </a:spcBef>
              <a:spcAft>
                <a:spcPts val="1200"/>
              </a:spcAft>
            </a:pPr>
            <a:r>
              <a:rPr lang="en-US" sz="2800" dirty="0">
                <a:latin typeface="Arial" panose="020B0604020202020204" pitchFamily="34" charset="0"/>
                <a:cs typeface="Arial" panose="020B0604020202020204" pitchFamily="34" charset="0"/>
              </a:rPr>
              <a:t>What are goals? Reduce smoking, minimize use of cigs and </a:t>
            </a:r>
            <a:r>
              <a:rPr lang="en-US" sz="2800" dirty="0" err="1">
                <a:latin typeface="Arial" panose="020B0604020202020204" pitchFamily="34" charset="0"/>
                <a:cs typeface="Arial" panose="020B0604020202020204" pitchFamily="34" charset="0"/>
              </a:rPr>
              <a:t>ecigs</a:t>
            </a:r>
            <a:r>
              <a:rPr lang="en-US" sz="2800" dirty="0">
                <a:latin typeface="Arial" panose="020B0604020202020204" pitchFamily="34" charset="0"/>
                <a:cs typeface="Arial" panose="020B0604020202020204" pitchFamily="34" charset="0"/>
              </a:rPr>
              <a:t> by youth?</a:t>
            </a:r>
          </a:p>
          <a:p>
            <a:pPr marL="914400" lvl="2" indent="0">
              <a:lnSpc>
                <a:spcPct val="100000"/>
              </a:lnSpc>
              <a:buNone/>
            </a:pPr>
            <a:endParaRPr lang="en-US" sz="2800" dirty="0">
              <a:latin typeface="Arial Rounded MT Bold" panose="020F0704030504030204" pitchFamily="34" charset="0"/>
            </a:endParaRPr>
          </a:p>
        </p:txBody>
      </p:sp>
      <p:sp>
        <p:nvSpPr>
          <p:cNvPr id="7" name="Rectangle 6">
            <a:extLst>
              <a:ext uri="{FF2B5EF4-FFF2-40B4-BE49-F238E27FC236}">
                <a16:creationId xmlns:a16="http://schemas.microsoft.com/office/drawing/2014/main" id="{55D47328-A121-4099-8A49-FA7DFB4E1ED7}"/>
              </a:ext>
            </a:extLst>
          </p:cNvPr>
          <p:cNvSpPr/>
          <p:nvPr/>
        </p:nvSpPr>
        <p:spPr>
          <a:xfrm>
            <a:off x="153494" y="529796"/>
            <a:ext cx="7880180" cy="676406"/>
          </a:xfrm>
          <a:prstGeom prst="rect">
            <a:avLst/>
          </a:prstGeom>
          <a:solidFill>
            <a:srgbClr val="0035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00" dirty="0">
              <a:latin typeface="Arial Rounded MT Bold" panose="020F07040305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09318093-9DA2-4C0A-964E-0EC148BAFEE3}"/>
              </a:ext>
            </a:extLst>
          </p:cNvPr>
          <p:cNvSpPr txBox="1"/>
          <p:nvPr/>
        </p:nvSpPr>
        <p:spPr>
          <a:xfrm>
            <a:off x="0" y="0"/>
            <a:ext cx="12192000" cy="1341120"/>
          </a:xfrm>
          <a:prstGeom prst="rect">
            <a:avLst/>
          </a:prstGeom>
          <a:noFill/>
        </p:spPr>
        <p:txBody>
          <a:bodyPr wrap="square" rtlCol="0" anchor="ctr" anchorCtr="0">
            <a:noAutofit/>
          </a:bodyPr>
          <a:lstStyle/>
          <a:p>
            <a:pPr lvl="1"/>
            <a:r>
              <a:rPr lang="en-US" sz="3600" dirty="0">
                <a:solidFill>
                  <a:schemeClr val="bg1"/>
                </a:solidFill>
                <a:latin typeface="Arial Rounded MT Bold" panose="020F0704030504030204" pitchFamily="34" charset="0"/>
              </a:rPr>
              <a:t>DCE 1: How will different flavor bans impact public health?</a:t>
            </a:r>
          </a:p>
        </p:txBody>
      </p:sp>
    </p:spTree>
    <p:extLst>
      <p:ext uri="{BB962C8B-B14F-4D97-AF65-F5344CB8AC3E}">
        <p14:creationId xmlns:p14="http://schemas.microsoft.com/office/powerpoint/2010/main" val="594283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1503673"/>
            <a:ext cx="12192000" cy="4267207"/>
          </a:xfrm>
        </p:spPr>
        <p:txBody>
          <a:bodyPr/>
          <a:lstStyle/>
          <a:p>
            <a:pPr lvl="1">
              <a:lnSpc>
                <a:spcPct val="100000"/>
              </a:lnSpc>
              <a:spcBef>
                <a:spcPts val="0"/>
              </a:spcBef>
              <a:spcAft>
                <a:spcPts val="1200"/>
              </a:spcAft>
            </a:pPr>
            <a:r>
              <a:rPr lang="en-US" sz="2400" u="sng" dirty="0">
                <a:latin typeface="Arial" panose="020B0604020202020204" pitchFamily="34" charset="0"/>
                <a:cs typeface="Arial" panose="020B0604020202020204" pitchFamily="34" charset="0"/>
              </a:rPr>
              <a:t>Predict impacts </a:t>
            </a:r>
            <a:r>
              <a:rPr lang="en-US" sz="2400" dirty="0">
                <a:latin typeface="Arial" panose="020B0604020202020204" pitchFamily="34" charset="0"/>
                <a:cs typeface="Arial" panose="020B0604020202020204" pitchFamily="34" charset="0"/>
              </a:rPr>
              <a:t>of alternative flavor bans across ccigs and </a:t>
            </a:r>
            <a:r>
              <a:rPr lang="en-US" sz="2400" dirty="0" err="1">
                <a:latin typeface="Arial" panose="020B0604020202020204" pitchFamily="34" charset="0"/>
                <a:cs typeface="Arial" panose="020B0604020202020204" pitchFamily="34" charset="0"/>
              </a:rPr>
              <a:t>ecigs</a:t>
            </a:r>
            <a:r>
              <a:rPr lang="en-US" sz="2400" dirty="0">
                <a:latin typeface="Arial" panose="020B0604020202020204" pitchFamily="34" charset="0"/>
                <a:cs typeface="Arial" panose="020B0604020202020204" pitchFamily="34" charset="0"/>
              </a:rPr>
              <a:t> using DCE results. Relative value of each attribute and product is derived and used in predictions. Compared impacts across policy options. (also see Marti et al, 2019). Focus on trade-offs across. Substitutes and complements.</a:t>
            </a:r>
          </a:p>
          <a:p>
            <a:pPr lvl="1">
              <a:lnSpc>
                <a:spcPct val="100000"/>
              </a:lnSpc>
              <a:spcBef>
                <a:spcPts val="0"/>
              </a:spcBef>
              <a:spcAft>
                <a:spcPts val="1200"/>
              </a:spcAft>
            </a:pPr>
            <a:r>
              <a:rPr lang="en-US" sz="2400" dirty="0">
                <a:latin typeface="Arial" panose="020B0604020202020204" pitchFamily="34" charset="0"/>
                <a:cs typeface="Arial" panose="020B0604020202020204" pitchFamily="34" charset="0"/>
              </a:rPr>
              <a:t>Examine </a:t>
            </a:r>
            <a:r>
              <a:rPr lang="en-US" sz="2400" dirty="0" err="1">
                <a:latin typeface="Arial" panose="020B0604020202020204" pitchFamily="34" charset="0"/>
                <a:cs typeface="Arial" panose="020B0604020202020204" pitchFamily="34" charset="0"/>
              </a:rPr>
              <a:t>ccigs</a:t>
            </a:r>
            <a:r>
              <a:rPr lang="en-US" sz="2400" dirty="0">
                <a:latin typeface="Arial" panose="020B0604020202020204" pitchFamily="34" charset="0"/>
                <a:cs typeface="Arial" panose="020B0604020202020204" pitchFamily="34" charset="0"/>
              </a:rPr>
              <a:t> and </a:t>
            </a:r>
            <a:r>
              <a:rPr lang="en-US" sz="2400" dirty="0" err="1">
                <a:latin typeface="Arial" panose="020B0604020202020204" pitchFamily="34" charset="0"/>
                <a:cs typeface="Arial" panose="020B0604020202020204" pitchFamily="34" charset="0"/>
              </a:rPr>
              <a:t>ecigs</a:t>
            </a:r>
            <a:r>
              <a:rPr lang="en-US" sz="2400" dirty="0">
                <a:latin typeface="Arial" panose="020B0604020202020204" pitchFamily="34" charset="0"/>
                <a:cs typeface="Arial" panose="020B0604020202020204" pitchFamily="34" charset="0"/>
              </a:rPr>
              <a:t>. Some studies examine only flavor bans on </a:t>
            </a:r>
            <a:r>
              <a:rPr lang="en-US" sz="2400" dirty="0" err="1">
                <a:latin typeface="Arial" panose="020B0604020202020204" pitchFamily="34" charset="0"/>
                <a:cs typeface="Arial" panose="020B0604020202020204" pitchFamily="34" charset="0"/>
              </a:rPr>
              <a:t>ccig</a:t>
            </a:r>
            <a:r>
              <a:rPr lang="en-US" sz="2400" dirty="0">
                <a:latin typeface="Arial" panose="020B0604020202020204" pitchFamily="34" charset="0"/>
                <a:cs typeface="Arial" panose="020B0604020202020204" pitchFamily="34" charset="0"/>
              </a:rPr>
              <a:t> and impact on </a:t>
            </a:r>
            <a:r>
              <a:rPr lang="en-US" sz="2400" dirty="0" err="1">
                <a:latin typeface="Arial" panose="020B0604020202020204" pitchFamily="34" charset="0"/>
                <a:cs typeface="Arial" panose="020B0604020202020204" pitchFamily="34" charset="0"/>
              </a:rPr>
              <a:t>ccigs</a:t>
            </a:r>
            <a:r>
              <a:rPr lang="en-US" sz="2400" dirty="0">
                <a:latin typeface="Arial" panose="020B0604020202020204" pitchFamily="34" charset="0"/>
                <a:cs typeface="Arial" panose="020B0604020202020204" pitchFamily="34" charset="0"/>
              </a:rPr>
              <a:t>, others examine flavors ban on both types</a:t>
            </a:r>
          </a:p>
        </p:txBody>
      </p:sp>
      <p:sp>
        <p:nvSpPr>
          <p:cNvPr id="5" name="Rectangle 4">
            <a:extLst>
              <a:ext uri="{FF2B5EF4-FFF2-40B4-BE49-F238E27FC236}">
                <a16:creationId xmlns:a16="http://schemas.microsoft.com/office/drawing/2014/main" id="{239919ED-9AA3-45FC-8414-B5065449022F}"/>
              </a:ext>
            </a:extLst>
          </p:cNvPr>
          <p:cNvSpPr/>
          <p:nvPr/>
        </p:nvSpPr>
        <p:spPr>
          <a:xfrm>
            <a:off x="153494" y="529796"/>
            <a:ext cx="7880180" cy="676406"/>
          </a:xfrm>
          <a:prstGeom prst="rect">
            <a:avLst/>
          </a:prstGeom>
          <a:solidFill>
            <a:srgbClr val="0035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00" dirty="0">
              <a:latin typeface="Arial Rounded MT Bold" panose="020F07040305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09318093-9DA2-4C0A-964E-0EC148BAFEE3}"/>
              </a:ext>
            </a:extLst>
          </p:cNvPr>
          <p:cNvSpPr txBox="1"/>
          <p:nvPr/>
        </p:nvSpPr>
        <p:spPr>
          <a:xfrm>
            <a:off x="355106" y="44298"/>
            <a:ext cx="12192000" cy="1310640"/>
          </a:xfrm>
          <a:prstGeom prst="rect">
            <a:avLst/>
          </a:prstGeom>
          <a:noFill/>
        </p:spPr>
        <p:txBody>
          <a:bodyPr wrap="square" rtlCol="0" anchor="ctr" anchorCtr="0">
            <a:noAutofit/>
          </a:bodyPr>
          <a:lstStyle/>
          <a:p>
            <a:pPr lvl="1"/>
            <a:r>
              <a:rPr lang="en-GB" sz="3600" dirty="0">
                <a:solidFill>
                  <a:schemeClr val="bg1"/>
                </a:solidFill>
                <a:latin typeface="Arial Rounded MT Bold" panose="020F0704030504030204" pitchFamily="34" charset="0"/>
              </a:rPr>
              <a:t>What we added to previous literature </a:t>
            </a:r>
          </a:p>
          <a:p>
            <a:pPr lvl="1"/>
            <a:r>
              <a:rPr lang="en-GB" sz="3600" dirty="0">
                <a:solidFill>
                  <a:schemeClr val="bg1"/>
                </a:solidFill>
                <a:latin typeface="Arial Rounded MT Bold" panose="020F0704030504030204" pitchFamily="34" charset="0"/>
              </a:rPr>
              <a:t> </a:t>
            </a:r>
          </a:p>
        </p:txBody>
      </p:sp>
    </p:spTree>
    <p:extLst>
      <p:ext uri="{BB962C8B-B14F-4D97-AF65-F5344CB8AC3E}">
        <p14:creationId xmlns:p14="http://schemas.microsoft.com/office/powerpoint/2010/main" val="40302371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 y="1778696"/>
            <a:ext cx="12192000" cy="4093784"/>
          </a:xfrm>
        </p:spPr>
        <p:txBody>
          <a:bodyPr/>
          <a:lstStyle/>
          <a:p>
            <a:pPr lvl="1">
              <a:lnSpc>
                <a:spcPct val="100000"/>
              </a:lnSpc>
              <a:spcBef>
                <a:spcPts val="0"/>
              </a:spcBef>
              <a:spcAft>
                <a:spcPts val="1200"/>
              </a:spcAft>
            </a:pPr>
            <a:r>
              <a:rPr lang="en-US" sz="2400" dirty="0">
                <a:latin typeface="Arial" panose="020B0604020202020204" pitchFamily="34" charset="0"/>
                <a:cs typeface="Arial" panose="020B0604020202020204" pitchFamily="34" charset="0"/>
              </a:rPr>
              <a:t>2,031 current smokers and recent quitters (might vape, relapse).</a:t>
            </a:r>
          </a:p>
          <a:p>
            <a:pPr marL="457200" lvl="1" indent="0">
              <a:lnSpc>
                <a:spcPct val="100000"/>
              </a:lnSpc>
              <a:spcBef>
                <a:spcPts val="0"/>
              </a:spcBef>
              <a:spcAft>
                <a:spcPts val="1200"/>
              </a:spcAft>
              <a:buNone/>
            </a:pPr>
            <a:r>
              <a:rPr lang="en-US" sz="2400" dirty="0">
                <a:latin typeface="Arial" panose="020B0604020202020204" pitchFamily="34" charset="0"/>
                <a:cs typeface="Arial" panose="020B0604020202020204" pitchFamily="34" charset="0"/>
              </a:rPr>
              <a:t>	Large relative to other DCEs</a:t>
            </a:r>
          </a:p>
          <a:p>
            <a:pPr lvl="1">
              <a:lnSpc>
                <a:spcPct val="100000"/>
              </a:lnSpc>
              <a:spcBef>
                <a:spcPts val="0"/>
              </a:spcBef>
              <a:spcAft>
                <a:spcPts val="1200"/>
              </a:spcAft>
            </a:pPr>
            <a:r>
              <a:rPr lang="en-US" sz="2400" dirty="0">
                <a:latin typeface="Arial" panose="020B0604020202020204" pitchFamily="34" charset="0"/>
                <a:cs typeface="Arial" panose="020B0604020202020204" pitchFamily="34" charset="0"/>
              </a:rPr>
              <a:t>Had to have smoked at least 100 cigs in lifetime</a:t>
            </a:r>
          </a:p>
          <a:p>
            <a:pPr lvl="1">
              <a:lnSpc>
                <a:spcPct val="100000"/>
              </a:lnSpc>
              <a:spcBef>
                <a:spcPts val="0"/>
              </a:spcBef>
              <a:spcAft>
                <a:spcPts val="1200"/>
              </a:spcAft>
            </a:pPr>
            <a:r>
              <a:rPr lang="en-US" sz="2400" dirty="0">
                <a:latin typeface="Arial" panose="020B0604020202020204" pitchFamily="34" charset="0"/>
                <a:cs typeface="Arial" panose="020B0604020202020204" pitchFamily="34" charset="0"/>
              </a:rPr>
              <a:t>US residents  ages 18-64</a:t>
            </a:r>
          </a:p>
          <a:p>
            <a:pPr lvl="1">
              <a:lnSpc>
                <a:spcPct val="100000"/>
              </a:lnSpc>
              <a:spcBef>
                <a:spcPts val="0"/>
              </a:spcBef>
              <a:spcAft>
                <a:spcPts val="1200"/>
              </a:spcAft>
            </a:pPr>
            <a:r>
              <a:rPr lang="en-US" sz="2400" u="sng" dirty="0">
                <a:latin typeface="Arial" panose="020B0604020202020204" pitchFamily="34" charset="0"/>
                <a:cs typeface="Arial" panose="020B0604020202020204" pitchFamily="34" charset="0"/>
              </a:rPr>
              <a:t>Quotas. </a:t>
            </a:r>
            <a:r>
              <a:rPr lang="en-US" sz="2400" dirty="0">
                <a:latin typeface="Arial" panose="020B0604020202020204" pitchFamily="34" charset="0"/>
                <a:cs typeface="Arial" panose="020B0604020202020204" pitchFamily="34" charset="0"/>
              </a:rPr>
              <a:t>matched BRFSS 2014 to get national representative sample. based on 6 regions, gender and age bans</a:t>
            </a:r>
          </a:p>
          <a:p>
            <a:pPr lvl="1">
              <a:lnSpc>
                <a:spcPct val="100000"/>
              </a:lnSpc>
              <a:spcBef>
                <a:spcPts val="0"/>
              </a:spcBef>
              <a:spcAft>
                <a:spcPts val="1200"/>
              </a:spcAft>
            </a:pPr>
            <a:r>
              <a:rPr lang="en-US" sz="2400" dirty="0">
                <a:latin typeface="Arial" panose="020B0604020202020204" pitchFamily="34" charset="0"/>
                <a:cs typeface="Arial" panose="020B0604020202020204" pitchFamily="34" charset="0"/>
              </a:rPr>
              <a:t>Online sample. Qualtrics platform.</a:t>
            </a:r>
          </a:p>
        </p:txBody>
      </p:sp>
      <p:sp>
        <p:nvSpPr>
          <p:cNvPr id="3" name="Rectangle 2"/>
          <p:cNvSpPr/>
          <p:nvPr/>
        </p:nvSpPr>
        <p:spPr>
          <a:xfrm>
            <a:off x="438411" y="551145"/>
            <a:ext cx="4734838" cy="676406"/>
          </a:xfrm>
          <a:prstGeom prst="rect">
            <a:avLst/>
          </a:prstGeom>
          <a:solidFill>
            <a:srgbClr val="0035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Box 3">
            <a:extLst>
              <a:ext uri="{FF2B5EF4-FFF2-40B4-BE49-F238E27FC236}">
                <a16:creationId xmlns:a16="http://schemas.microsoft.com/office/drawing/2014/main" id="{09318093-9DA2-4C0A-964E-0EC148BAFEE3}"/>
              </a:ext>
            </a:extLst>
          </p:cNvPr>
          <p:cNvSpPr txBox="1"/>
          <p:nvPr/>
        </p:nvSpPr>
        <p:spPr>
          <a:xfrm>
            <a:off x="0" y="0"/>
            <a:ext cx="12191999" cy="1341120"/>
          </a:xfrm>
          <a:prstGeom prst="rect">
            <a:avLst/>
          </a:prstGeom>
          <a:noFill/>
        </p:spPr>
        <p:txBody>
          <a:bodyPr wrap="square" rtlCol="0" anchor="ctr" anchorCtr="0">
            <a:noAutofit/>
          </a:bodyPr>
          <a:lstStyle/>
          <a:p>
            <a:pPr lvl="1"/>
            <a:r>
              <a:rPr lang="en-GB" sz="3600" dirty="0">
                <a:solidFill>
                  <a:schemeClr val="bg1"/>
                </a:solidFill>
                <a:latin typeface="Arial Rounded MT Bold" panose="020F0704030504030204" pitchFamily="34" charset="0"/>
              </a:rPr>
              <a:t>Sample</a:t>
            </a:r>
          </a:p>
        </p:txBody>
      </p:sp>
    </p:spTree>
    <p:extLst>
      <p:ext uri="{BB962C8B-B14F-4D97-AF65-F5344CB8AC3E}">
        <p14:creationId xmlns:p14="http://schemas.microsoft.com/office/powerpoint/2010/main" val="1406977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077BEA-2D41-4E18-83C7-F6B72E09A8D4}"/>
              </a:ext>
            </a:extLst>
          </p:cNvPr>
          <p:cNvSpPr>
            <a:spLocks noGrp="1"/>
          </p:cNvSpPr>
          <p:nvPr>
            <p:ph type="body" sz="quarter" idx="10"/>
          </p:nvPr>
        </p:nvSpPr>
        <p:spPr>
          <a:xfrm>
            <a:off x="0" y="1376039"/>
            <a:ext cx="12192000" cy="4474345"/>
          </a:xfrm>
        </p:spPr>
        <p:txBody>
          <a:bodyPr/>
          <a:lstStyle/>
          <a:p>
            <a:pPr lvl="1">
              <a:lnSpc>
                <a:spcPct val="100000"/>
              </a:lnSpc>
              <a:spcBef>
                <a:spcPts val="0"/>
              </a:spcBef>
              <a:spcAft>
                <a:spcPts val="1200"/>
              </a:spcAft>
              <a:buFont typeface="Wingdings" panose="05000000000000000000" pitchFamily="2" charset="2"/>
              <a:buChar char="§"/>
            </a:pPr>
            <a:r>
              <a:rPr lang="en-US" sz="2400" dirty="0">
                <a:effectLst/>
                <a:latin typeface="Arial" panose="020B0604020202020204" pitchFamily="34" charset="0"/>
                <a:ea typeface="Calibri" panose="020F0502020204030204" pitchFamily="34" charset="0"/>
                <a:cs typeface="Arial" panose="020B0604020202020204" pitchFamily="34" charset="0"/>
              </a:rPr>
              <a:t>Select attributes and d</a:t>
            </a:r>
            <a:r>
              <a:rPr lang="en-US" sz="2400" dirty="0">
                <a:latin typeface="Arial" panose="020B0604020202020204" pitchFamily="34" charset="0"/>
                <a:ea typeface="Calibri" panose="020F0502020204030204" pitchFamily="34" charset="0"/>
                <a:cs typeface="Arial" panose="020B0604020202020204" pitchFamily="34" charset="0"/>
              </a:rPr>
              <a:t>etermine ‘levels’. </a:t>
            </a:r>
            <a:r>
              <a:rPr lang="en-US" sz="2400" dirty="0">
                <a:effectLst/>
                <a:latin typeface="Arial" panose="020B0604020202020204" pitchFamily="34" charset="0"/>
                <a:ea typeface="Calibri" panose="020F0502020204030204" pitchFamily="34" charset="0"/>
                <a:cs typeface="Arial" panose="020B0604020202020204" pitchFamily="34" charset="0"/>
              </a:rPr>
              <a:t>Confirm importance of </a:t>
            </a:r>
            <a:r>
              <a:rPr lang="en-US" sz="2400" dirty="0">
                <a:latin typeface="Arial" panose="020B0604020202020204" pitchFamily="34" charset="0"/>
                <a:ea typeface="Calibri" panose="020F0502020204030204" pitchFamily="34" charset="0"/>
                <a:cs typeface="Arial" panose="020B0604020202020204" pitchFamily="34" charset="0"/>
              </a:rPr>
              <a:t>each</a:t>
            </a:r>
            <a:r>
              <a:rPr lang="en-US" sz="2400" dirty="0">
                <a:effectLst/>
                <a:latin typeface="Arial" panose="020B0604020202020204" pitchFamily="34" charset="0"/>
                <a:ea typeface="Calibri" panose="020F0502020204030204" pitchFamily="34" charset="0"/>
                <a:cs typeface="Arial" panose="020B0604020202020204" pitchFamily="34" charset="0"/>
              </a:rPr>
              <a:t>, policy-relevant</a:t>
            </a:r>
          </a:p>
          <a:p>
            <a:pPr lvl="1">
              <a:lnSpc>
                <a:spcPct val="100000"/>
              </a:lnSpc>
              <a:spcBef>
                <a:spcPts val="0"/>
              </a:spcBef>
              <a:spcAft>
                <a:spcPts val="1200"/>
              </a:spcAft>
              <a:buFont typeface="Wingdings" panose="05000000000000000000" pitchFamily="2" charset="2"/>
              <a:buChar char="§"/>
            </a:pPr>
            <a:r>
              <a:rPr lang="en-US" sz="2400" dirty="0">
                <a:effectLst/>
                <a:latin typeface="Arial" panose="020B0604020202020204" pitchFamily="34" charset="0"/>
                <a:ea typeface="Calibri" panose="020F0502020204030204" pitchFamily="34" charset="0"/>
                <a:cs typeface="Arial" panose="020B0604020202020204" pitchFamily="34" charset="0"/>
              </a:rPr>
              <a:t>Determine products to select among</a:t>
            </a:r>
          </a:p>
          <a:p>
            <a:pPr lvl="1">
              <a:lnSpc>
                <a:spcPct val="100000"/>
              </a:lnSpc>
              <a:spcBef>
                <a:spcPts val="0"/>
              </a:spcBef>
              <a:spcAft>
                <a:spcPts val="1200"/>
              </a:spcAft>
              <a:buFont typeface="Wingdings" panose="05000000000000000000" pitchFamily="2" charset="2"/>
              <a:buChar char="§"/>
            </a:pPr>
            <a:r>
              <a:rPr lang="en-US" sz="2400" dirty="0">
                <a:effectLst/>
                <a:latin typeface="Arial" panose="020B0604020202020204" pitchFamily="34" charset="0"/>
                <a:ea typeface="Calibri" panose="020F0502020204030204" pitchFamily="34" charset="0"/>
                <a:cs typeface="Arial" panose="020B0604020202020204" pitchFamily="34" charset="0"/>
              </a:rPr>
              <a:t>Assess if  DCE too difficult, long, demanding, can understand</a:t>
            </a:r>
          </a:p>
          <a:p>
            <a:pPr lvl="1">
              <a:lnSpc>
                <a:spcPct val="100000"/>
              </a:lnSpc>
              <a:spcBef>
                <a:spcPts val="0"/>
              </a:spcBef>
              <a:spcAft>
                <a:spcPts val="1200"/>
              </a:spcAft>
              <a:buFont typeface="Wingdings" panose="05000000000000000000" pitchFamily="2" charset="2"/>
              <a:buChar char="§"/>
            </a:pPr>
            <a:r>
              <a:rPr lang="en-US" sz="2400" dirty="0">
                <a:latin typeface="Arial" panose="020B0604020202020204" pitchFamily="34" charset="0"/>
                <a:ea typeface="Calibri" panose="020F0502020204030204" pitchFamily="34" charset="0"/>
                <a:cs typeface="Arial" panose="020B0604020202020204" pitchFamily="34" charset="0"/>
              </a:rPr>
              <a:t>Develop DCE and survey to accompany DCE. Select the most impactful set of choices. Randomize to groups to reduce response burden.</a:t>
            </a:r>
          </a:p>
          <a:p>
            <a:pPr lvl="1">
              <a:lnSpc>
                <a:spcPct val="100000"/>
              </a:lnSpc>
              <a:spcBef>
                <a:spcPts val="0"/>
              </a:spcBef>
              <a:spcAft>
                <a:spcPts val="1200"/>
              </a:spcAft>
              <a:buFont typeface="Wingdings" panose="05000000000000000000" pitchFamily="2" charset="2"/>
              <a:buChar char="§"/>
            </a:pPr>
            <a:r>
              <a:rPr lang="en-US" sz="2400" dirty="0">
                <a:effectLst/>
                <a:latin typeface="Arial" panose="020B0604020202020204" pitchFamily="34" charset="0"/>
                <a:ea typeface="Calibri" panose="020F0502020204030204" pitchFamily="34" charset="0"/>
                <a:cs typeface="Arial" panose="020B0604020202020204" pitchFamily="34" charset="0"/>
              </a:rPr>
              <a:t>Increase quality of data e.g. visuals to help explain products, practice questions, not too  long nor too complicated, nor to many choice set</a:t>
            </a:r>
          </a:p>
          <a:p>
            <a:pPr lvl="1">
              <a:lnSpc>
                <a:spcPct val="100000"/>
              </a:lnSpc>
              <a:spcBef>
                <a:spcPts val="0"/>
              </a:spcBef>
              <a:spcAft>
                <a:spcPts val="1200"/>
              </a:spcAft>
              <a:buFont typeface="Wingdings" panose="05000000000000000000" pitchFamily="2" charset="2"/>
              <a:buChar char="§"/>
            </a:pPr>
            <a:r>
              <a:rPr lang="en-US" sz="2400" dirty="0">
                <a:effectLst/>
                <a:latin typeface="Arial" panose="020B0604020202020204" pitchFamily="34" charset="0"/>
                <a:ea typeface="Calibri" panose="020F0502020204030204" pitchFamily="34" charset="0"/>
                <a:cs typeface="Arial" panose="020B0604020202020204" pitchFamily="34" charset="0"/>
              </a:rPr>
              <a:t>Pilot- and use data to design subset of choice set</a:t>
            </a:r>
          </a:p>
          <a:p>
            <a:pPr lvl="1">
              <a:lnSpc>
                <a:spcPct val="100000"/>
              </a:lnSpc>
              <a:spcBef>
                <a:spcPts val="0"/>
              </a:spcBef>
              <a:spcAft>
                <a:spcPts val="1200"/>
              </a:spcAft>
              <a:buFont typeface="Wingdings" panose="05000000000000000000" pitchFamily="2" charset="2"/>
              <a:buChar char="§"/>
            </a:pPr>
            <a:r>
              <a:rPr lang="en-US" sz="2400" dirty="0">
                <a:latin typeface="Arial" panose="020B0604020202020204" pitchFamily="34" charset="0"/>
                <a:ea typeface="Calibri" panose="020F0502020204030204" pitchFamily="34" charset="0"/>
                <a:cs typeface="Arial" panose="020B0604020202020204" pitchFamily="34" charset="0"/>
              </a:rPr>
              <a:t>Field study- choices are the data to analyze</a:t>
            </a:r>
          </a:p>
          <a:p>
            <a:pPr lvl="1">
              <a:lnSpc>
                <a:spcPct val="100000"/>
              </a:lnSpc>
              <a:spcBef>
                <a:spcPts val="0"/>
              </a:spcBef>
              <a:spcAft>
                <a:spcPts val="1200"/>
              </a:spcAft>
              <a:buFont typeface="Wingdings" panose="05000000000000000000" pitchFamily="2" charset="2"/>
              <a:buChar char="§"/>
            </a:pPr>
            <a:r>
              <a:rPr lang="en-US" sz="2400" dirty="0">
                <a:solidFill>
                  <a:schemeClr val="accent2">
                    <a:lumMod val="50000"/>
                  </a:schemeClr>
                </a:solidFill>
                <a:latin typeface="Arial" panose="020B0604020202020204" pitchFamily="34" charset="0"/>
                <a:cs typeface="Arial" panose="020B0604020202020204" pitchFamily="34" charset="0"/>
              </a:rPr>
              <a:t>Analyze data</a:t>
            </a:r>
          </a:p>
          <a:p>
            <a:pPr lvl="3">
              <a:lnSpc>
                <a:spcPct val="100000"/>
              </a:lnSpc>
              <a:spcBef>
                <a:spcPts val="0"/>
              </a:spcBef>
              <a:buFont typeface="Wingdings" panose="05000000000000000000" pitchFamily="2" charset="2"/>
              <a:buChar char="§"/>
            </a:pPr>
            <a:endParaRPr lang="en-US" sz="2600" dirty="0">
              <a:effectLst/>
              <a:highlight>
                <a:srgbClr val="FFFF00"/>
              </a:highlight>
              <a:latin typeface="Arial Rounded MT Bold" panose="020F0704030504030204" pitchFamily="34" charset="0"/>
              <a:ea typeface="Calibri" panose="020F0502020204030204" pitchFamily="34" charset="0"/>
              <a:cs typeface="Times New Roman" panose="02020603050405020304" pitchFamily="18" charset="0"/>
            </a:endParaRPr>
          </a:p>
        </p:txBody>
      </p:sp>
      <p:sp>
        <p:nvSpPr>
          <p:cNvPr id="4" name="Rectangle 3">
            <a:extLst>
              <a:ext uri="{FF2B5EF4-FFF2-40B4-BE49-F238E27FC236}">
                <a16:creationId xmlns:a16="http://schemas.microsoft.com/office/drawing/2014/main" id="{744C13D1-6E8B-4AE1-84C8-A0A1386FEBA6}"/>
              </a:ext>
            </a:extLst>
          </p:cNvPr>
          <p:cNvSpPr/>
          <p:nvPr/>
        </p:nvSpPr>
        <p:spPr>
          <a:xfrm>
            <a:off x="153494" y="529796"/>
            <a:ext cx="7880180" cy="676406"/>
          </a:xfrm>
          <a:prstGeom prst="rect">
            <a:avLst/>
          </a:prstGeom>
          <a:solidFill>
            <a:srgbClr val="0035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00" dirty="0">
              <a:latin typeface="Arial Rounded MT Bold" panose="020F0704030504030204" pitchFamily="34"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0B6DA13E-1FCC-4AFC-8E77-1A7376FC0102}"/>
              </a:ext>
            </a:extLst>
          </p:cNvPr>
          <p:cNvSpPr/>
          <p:nvPr/>
        </p:nvSpPr>
        <p:spPr>
          <a:xfrm>
            <a:off x="0" y="-1"/>
            <a:ext cx="12192000" cy="1290321"/>
          </a:xfrm>
          <a:prstGeom prst="rect">
            <a:avLst/>
          </a:prstGeom>
          <a:solidFill>
            <a:srgbClr val="0035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dirty="0">
                <a:latin typeface="Arial Rounded MT Bold" panose="020F0704030504030204" pitchFamily="34" charset="0"/>
                <a:ea typeface="Calibri" panose="020F0502020204030204" pitchFamily="34" charset="0"/>
                <a:cs typeface="Times New Roman" panose="02020603050405020304" pitchFamily="18" charset="0"/>
              </a:rPr>
              <a:t>DCE Methods and Steps- in general once have study goals and sample</a:t>
            </a:r>
          </a:p>
        </p:txBody>
      </p:sp>
    </p:spTree>
    <p:extLst>
      <p:ext uri="{BB962C8B-B14F-4D97-AF65-F5344CB8AC3E}">
        <p14:creationId xmlns:p14="http://schemas.microsoft.com/office/powerpoint/2010/main" val="286751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1336197"/>
            <a:ext cx="12191999" cy="4485483"/>
          </a:xfrm>
        </p:spPr>
        <p:txBody>
          <a:bodyPr/>
          <a:lstStyle/>
          <a:p>
            <a:pPr lvl="1">
              <a:lnSpc>
                <a:spcPct val="100000"/>
              </a:lnSpc>
              <a:spcBef>
                <a:spcPts val="0"/>
              </a:spcBef>
              <a:spcAft>
                <a:spcPts val="1200"/>
              </a:spcAft>
            </a:pPr>
            <a:r>
              <a:rPr lang="en-US" sz="2800" dirty="0">
                <a:latin typeface="Arial" panose="020B0604020202020204" pitchFamily="34" charset="0"/>
                <a:cs typeface="Arial" panose="020B0604020202020204" pitchFamily="34" charset="0"/>
              </a:rPr>
              <a:t>Products: </a:t>
            </a:r>
          </a:p>
          <a:p>
            <a:pPr lvl="2">
              <a:lnSpc>
                <a:spcPct val="100000"/>
              </a:lnSpc>
              <a:spcBef>
                <a:spcPts val="0"/>
              </a:spcBef>
              <a:spcAft>
                <a:spcPts val="1200"/>
              </a:spcAft>
            </a:pPr>
            <a:r>
              <a:rPr lang="en-US" sz="2800" dirty="0">
                <a:latin typeface="Arial" panose="020B0604020202020204" pitchFamily="34" charset="0"/>
                <a:cs typeface="Arial" panose="020B0604020202020204" pitchFamily="34" charset="0"/>
              </a:rPr>
              <a:t>combustibles, e-cigarettes, “none of these” (opt out) </a:t>
            </a:r>
          </a:p>
          <a:p>
            <a:pPr lvl="1">
              <a:lnSpc>
                <a:spcPct val="100000"/>
              </a:lnSpc>
              <a:spcBef>
                <a:spcPts val="0"/>
              </a:spcBef>
              <a:spcAft>
                <a:spcPts val="1200"/>
              </a:spcAft>
            </a:pPr>
            <a:r>
              <a:rPr lang="en-US" sz="2800" dirty="0">
                <a:latin typeface="Arial" panose="020B0604020202020204" pitchFamily="34" charset="0"/>
                <a:cs typeface="Arial" panose="020B0604020202020204" pitchFamily="34" charset="0"/>
              </a:rPr>
              <a:t>Attributes and levels</a:t>
            </a:r>
          </a:p>
          <a:p>
            <a:pPr lvl="2">
              <a:lnSpc>
                <a:spcPct val="100000"/>
              </a:lnSpc>
              <a:spcBef>
                <a:spcPts val="0"/>
              </a:spcBef>
              <a:spcAft>
                <a:spcPts val="1200"/>
              </a:spcAft>
            </a:pPr>
            <a:r>
              <a:rPr lang="en-US" sz="2800" dirty="0">
                <a:latin typeface="Arial" panose="020B0604020202020204" pitchFamily="34" charset="0"/>
                <a:cs typeface="Arial" panose="020B0604020202020204" pitchFamily="34" charset="0"/>
              </a:rPr>
              <a:t>Flavors: tobacco, menthol, fruit, sweet</a:t>
            </a:r>
          </a:p>
          <a:p>
            <a:pPr lvl="2">
              <a:lnSpc>
                <a:spcPct val="100000"/>
              </a:lnSpc>
              <a:spcBef>
                <a:spcPts val="0"/>
              </a:spcBef>
              <a:spcAft>
                <a:spcPts val="1200"/>
              </a:spcAft>
            </a:pPr>
            <a:r>
              <a:rPr lang="en-US" sz="2800" dirty="0">
                <a:latin typeface="Arial" panose="020B0604020202020204" pitchFamily="34" charset="0"/>
                <a:cs typeface="Arial" panose="020B0604020202020204" pitchFamily="34" charset="0"/>
              </a:rPr>
              <a:t>Nicotine level: high, low, medium (not think respondents would relate to quantitative levels)</a:t>
            </a:r>
          </a:p>
          <a:p>
            <a:pPr lvl="2">
              <a:lnSpc>
                <a:spcPct val="100000"/>
              </a:lnSpc>
              <a:spcBef>
                <a:spcPts val="0"/>
              </a:spcBef>
              <a:spcAft>
                <a:spcPts val="1200"/>
              </a:spcAft>
            </a:pPr>
            <a:r>
              <a:rPr lang="en-US" sz="2800" dirty="0">
                <a:latin typeface="Arial" panose="020B0604020202020204" pitchFamily="34" charset="0"/>
                <a:cs typeface="Arial" panose="020B0604020202020204" pitchFamily="34" charset="0"/>
              </a:rPr>
              <a:t>Health: die early by years</a:t>
            </a:r>
          </a:p>
          <a:p>
            <a:pPr lvl="2">
              <a:lnSpc>
                <a:spcPct val="100000"/>
              </a:lnSpc>
              <a:spcBef>
                <a:spcPts val="0"/>
              </a:spcBef>
              <a:spcAft>
                <a:spcPts val="1200"/>
              </a:spcAft>
            </a:pPr>
            <a:r>
              <a:rPr lang="en-US" sz="2800" dirty="0">
                <a:latin typeface="Arial" panose="020B0604020202020204" pitchFamily="34" charset="0"/>
                <a:cs typeface="Arial" panose="020B0604020202020204" pitchFamily="34" charset="0"/>
              </a:rPr>
              <a:t>Price</a:t>
            </a:r>
          </a:p>
          <a:p>
            <a:pPr marL="914400" lvl="2" indent="0">
              <a:lnSpc>
                <a:spcPct val="100000"/>
              </a:lnSpc>
              <a:buNone/>
            </a:pPr>
            <a:endParaRPr lang="en-US" sz="2800" dirty="0">
              <a:latin typeface="Arial Rounded MT Bold" panose="020F0704030504030204" pitchFamily="34" charset="0"/>
            </a:endParaRPr>
          </a:p>
          <a:p>
            <a:pPr marL="457200" lvl="1" indent="0">
              <a:lnSpc>
                <a:spcPct val="100000"/>
              </a:lnSpc>
              <a:buNone/>
            </a:pPr>
            <a:endParaRPr lang="en-US" sz="2800" dirty="0">
              <a:latin typeface="Arial Rounded MT Bold" panose="020F0704030504030204" pitchFamily="34" charset="0"/>
            </a:endParaRPr>
          </a:p>
        </p:txBody>
      </p:sp>
      <p:sp>
        <p:nvSpPr>
          <p:cNvPr id="3" name="Rectangle 2"/>
          <p:cNvSpPr/>
          <p:nvPr/>
        </p:nvSpPr>
        <p:spPr>
          <a:xfrm>
            <a:off x="438411" y="551145"/>
            <a:ext cx="4734838" cy="676406"/>
          </a:xfrm>
          <a:prstGeom prst="rect">
            <a:avLst/>
          </a:prstGeom>
          <a:solidFill>
            <a:srgbClr val="0035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Box 3">
            <a:extLst>
              <a:ext uri="{FF2B5EF4-FFF2-40B4-BE49-F238E27FC236}">
                <a16:creationId xmlns:a16="http://schemas.microsoft.com/office/drawing/2014/main" id="{09318093-9DA2-4C0A-964E-0EC148BAFEE3}"/>
              </a:ext>
            </a:extLst>
          </p:cNvPr>
          <p:cNvSpPr txBox="1"/>
          <p:nvPr/>
        </p:nvSpPr>
        <p:spPr>
          <a:xfrm>
            <a:off x="0" y="0"/>
            <a:ext cx="12191999" cy="1336197"/>
          </a:xfrm>
          <a:prstGeom prst="rect">
            <a:avLst/>
          </a:prstGeom>
          <a:noFill/>
        </p:spPr>
        <p:txBody>
          <a:bodyPr wrap="square" rtlCol="0" anchor="ctr" anchorCtr="0">
            <a:noAutofit/>
          </a:bodyPr>
          <a:lstStyle/>
          <a:p>
            <a:pPr lvl="1"/>
            <a:r>
              <a:rPr lang="en-GB" sz="3600" dirty="0">
                <a:solidFill>
                  <a:schemeClr val="bg1"/>
                </a:solidFill>
                <a:latin typeface="Arial Rounded MT Bold" panose="020F0704030504030204" pitchFamily="34" charset="0"/>
              </a:rPr>
              <a:t>Discrete Choice Experiment in our study</a:t>
            </a:r>
          </a:p>
        </p:txBody>
      </p:sp>
    </p:spTree>
    <p:extLst>
      <p:ext uri="{BB962C8B-B14F-4D97-AF65-F5344CB8AC3E}">
        <p14:creationId xmlns:p14="http://schemas.microsoft.com/office/powerpoint/2010/main" val="927250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38411" y="586107"/>
            <a:ext cx="4734838" cy="676406"/>
          </a:xfrm>
          <a:prstGeom prst="rect">
            <a:avLst/>
          </a:prstGeom>
          <a:solidFill>
            <a:srgbClr val="0035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Box 3">
            <a:extLst>
              <a:ext uri="{FF2B5EF4-FFF2-40B4-BE49-F238E27FC236}">
                <a16:creationId xmlns:a16="http://schemas.microsoft.com/office/drawing/2014/main" id="{09318093-9DA2-4C0A-964E-0EC148BAFEE3}"/>
              </a:ext>
            </a:extLst>
          </p:cNvPr>
          <p:cNvSpPr txBox="1"/>
          <p:nvPr/>
        </p:nvSpPr>
        <p:spPr>
          <a:xfrm>
            <a:off x="0" y="0"/>
            <a:ext cx="12192000" cy="1383525"/>
          </a:xfrm>
          <a:prstGeom prst="rect">
            <a:avLst/>
          </a:prstGeom>
          <a:noFill/>
        </p:spPr>
        <p:txBody>
          <a:bodyPr wrap="square" rtlCol="0" anchor="ctr" anchorCtr="0">
            <a:noAutofit/>
          </a:bodyPr>
          <a:lstStyle/>
          <a:p>
            <a:pPr lvl="1"/>
            <a:r>
              <a:rPr lang="en-GB" sz="3600" dirty="0">
                <a:solidFill>
                  <a:schemeClr val="bg1"/>
                </a:solidFill>
                <a:latin typeface="Arial Rounded MT Bold" panose="020F0704030504030204" pitchFamily="34" charset="0"/>
              </a:rPr>
              <a:t>Experimental Design</a:t>
            </a:r>
          </a:p>
        </p:txBody>
      </p:sp>
      <p:sp>
        <p:nvSpPr>
          <p:cNvPr id="9" name="Text Placeholder 1">
            <a:extLst>
              <a:ext uri="{FF2B5EF4-FFF2-40B4-BE49-F238E27FC236}">
                <a16:creationId xmlns:a16="http://schemas.microsoft.com/office/drawing/2014/main" id="{2A28BA17-9A74-4E37-B92D-2B5CE09E8A56}"/>
              </a:ext>
            </a:extLst>
          </p:cNvPr>
          <p:cNvSpPr>
            <a:spLocks noGrp="1"/>
          </p:cNvSpPr>
          <p:nvPr>
            <p:ph type="body" sz="quarter" idx="10"/>
          </p:nvPr>
        </p:nvSpPr>
        <p:spPr>
          <a:xfrm>
            <a:off x="172720" y="1635760"/>
            <a:ext cx="6512560" cy="4211962"/>
          </a:xfrm>
        </p:spPr>
        <p:txBody>
          <a:bodyPr/>
          <a:lstStyle/>
          <a:p>
            <a:pPr>
              <a:lnSpc>
                <a:spcPct val="100000"/>
              </a:lnSpc>
            </a:pPr>
            <a:r>
              <a:rPr lang="en-US" sz="2400" dirty="0">
                <a:latin typeface="Arial" panose="020B0604020202020204" pitchFamily="34" charset="0"/>
                <a:cs typeface="Arial" panose="020B0604020202020204" pitchFamily="34" charset="0"/>
              </a:rPr>
              <a:t>Products: </a:t>
            </a:r>
          </a:p>
          <a:p>
            <a:pPr marL="457200" lvl="1" indent="0">
              <a:lnSpc>
                <a:spcPct val="100000"/>
              </a:lnSpc>
              <a:buNone/>
            </a:pPr>
            <a:r>
              <a:rPr lang="en-US" sz="2400" dirty="0">
                <a:latin typeface="Arial" panose="020B0604020202020204" pitchFamily="34" charset="0"/>
                <a:cs typeface="Arial" panose="020B0604020202020204" pitchFamily="34" charset="0"/>
              </a:rPr>
              <a:t>combustible cigarettes, e-cigarettes, opt out</a:t>
            </a:r>
          </a:p>
          <a:p>
            <a:pPr>
              <a:lnSpc>
                <a:spcPct val="100000"/>
              </a:lnSpc>
            </a:pPr>
            <a:r>
              <a:rPr lang="en-US" sz="2400" dirty="0">
                <a:latin typeface="Arial" panose="020B0604020202020204" pitchFamily="34" charset="0"/>
                <a:cs typeface="Arial" panose="020B0604020202020204" pitchFamily="34" charset="0"/>
              </a:rPr>
              <a:t>Attributes: </a:t>
            </a:r>
          </a:p>
          <a:p>
            <a:pPr marL="457200" lvl="1" indent="0">
              <a:lnSpc>
                <a:spcPct val="100000"/>
              </a:lnSpc>
              <a:buNone/>
            </a:pPr>
            <a:r>
              <a:rPr lang="en-US" sz="2400" dirty="0">
                <a:latin typeface="Arial" panose="020B0604020202020204" pitchFamily="34" charset="0"/>
                <a:cs typeface="Arial" panose="020B0604020202020204" pitchFamily="34" charset="0"/>
              </a:rPr>
              <a:t>flavors, health, nicotine level, price</a:t>
            </a:r>
          </a:p>
          <a:p>
            <a:pPr>
              <a:lnSpc>
                <a:spcPct val="100000"/>
              </a:lnSpc>
            </a:pPr>
            <a:r>
              <a:rPr lang="en-US" sz="2400" dirty="0">
                <a:latin typeface="Arial" panose="020B0604020202020204" pitchFamily="34" charset="0"/>
                <a:cs typeface="Arial" panose="020B0604020202020204" pitchFamily="34" charset="0"/>
              </a:rPr>
              <a:t>Levels:</a:t>
            </a:r>
          </a:p>
          <a:p>
            <a:pPr lvl="1">
              <a:lnSpc>
                <a:spcPct val="100000"/>
              </a:lnSpc>
            </a:pPr>
            <a:r>
              <a:rPr lang="en-US" sz="2400" dirty="0">
                <a:latin typeface="Arial" panose="020B0604020202020204" pitchFamily="34" charset="0"/>
                <a:cs typeface="Arial" panose="020B0604020202020204" pitchFamily="34" charset="0"/>
              </a:rPr>
              <a:t>E.g. Flavors tobacco, menthol, fruit, sweet</a:t>
            </a:r>
          </a:p>
          <a:p>
            <a:pPr lvl="1">
              <a:lnSpc>
                <a:spcPct val="100000"/>
              </a:lnSpc>
            </a:pPr>
            <a:r>
              <a:rPr lang="en-US" sz="2400" dirty="0">
                <a:latin typeface="Arial" panose="020B0604020202020204" pitchFamily="34" charset="0"/>
                <a:cs typeface="Arial" panose="020B0604020202020204" pitchFamily="34" charset="0"/>
              </a:rPr>
              <a:t>Nicotine- used qualitative</a:t>
            </a:r>
          </a:p>
        </p:txBody>
      </p:sp>
      <p:pic>
        <p:nvPicPr>
          <p:cNvPr id="2" name="Picture 1">
            <a:extLst>
              <a:ext uri="{FF2B5EF4-FFF2-40B4-BE49-F238E27FC236}">
                <a16:creationId xmlns:a16="http://schemas.microsoft.com/office/drawing/2014/main" id="{5462298D-B794-4263-AEA7-EA98B19D6088}"/>
              </a:ext>
            </a:extLst>
          </p:cNvPr>
          <p:cNvPicPr>
            <a:picLocks noChangeAspect="1"/>
          </p:cNvPicPr>
          <p:nvPr/>
        </p:nvPicPr>
        <p:blipFill>
          <a:blip r:embed="rId3"/>
          <a:stretch>
            <a:fillRect/>
          </a:stretch>
        </p:blipFill>
        <p:spPr>
          <a:xfrm>
            <a:off x="7000240" y="1383525"/>
            <a:ext cx="5191760" cy="5475099"/>
          </a:xfrm>
          <a:prstGeom prst="rect">
            <a:avLst/>
          </a:prstGeom>
        </p:spPr>
      </p:pic>
    </p:spTree>
    <p:extLst>
      <p:ext uri="{BB962C8B-B14F-4D97-AF65-F5344CB8AC3E}">
        <p14:creationId xmlns:p14="http://schemas.microsoft.com/office/powerpoint/2010/main" val="1294190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1300480"/>
            <a:ext cx="12192000" cy="5557519"/>
          </a:xfrm>
          <a:solidFill>
            <a:schemeClr val="bg1"/>
          </a:solidFill>
        </p:spPr>
        <p:txBody>
          <a:bodyPr/>
          <a:lstStyle/>
          <a:p>
            <a:pPr marL="342900" marR="0" lvl="0" indent="-342900">
              <a:lnSpc>
                <a:spcPct val="115000"/>
              </a:lnSpc>
              <a:spcBef>
                <a:spcPts val="0"/>
              </a:spcBef>
              <a:spcAft>
                <a:spcPts val="600"/>
              </a:spcAft>
              <a:buFont typeface="Symbol" panose="05050102010706020507" pitchFamily="18" charset="2"/>
              <a:buChar char=""/>
            </a:pPr>
            <a:r>
              <a:rPr lang="en-US" sz="1700" dirty="0">
                <a:effectLst/>
                <a:latin typeface="Arial" panose="020B0604020202020204" pitchFamily="34" charset="0"/>
                <a:ea typeface="Calibri" panose="020F0502020204030204" pitchFamily="34" charset="0"/>
                <a:cs typeface="Arial" panose="020B0604020202020204" pitchFamily="34" charset="0"/>
              </a:rPr>
              <a:t>Strombotne K, Buckell J, Sindelar JL. Who me? Optimism bias about US teenagers’ ability to quit vaping, submitted.</a:t>
            </a:r>
          </a:p>
          <a:p>
            <a:pPr marL="342900" marR="0" lvl="0" indent="-342900">
              <a:lnSpc>
                <a:spcPct val="115000"/>
              </a:lnSpc>
              <a:spcBef>
                <a:spcPts val="0"/>
              </a:spcBef>
              <a:spcAft>
                <a:spcPts val="600"/>
              </a:spcAft>
              <a:buFont typeface="Symbol" panose="05050102010706020507" pitchFamily="18" charset="2"/>
              <a:buChar char=""/>
            </a:pPr>
            <a:r>
              <a:rPr lang="en-US" sz="1700" dirty="0">
                <a:effectLst/>
                <a:latin typeface="Arial" panose="020B0604020202020204" pitchFamily="34" charset="0"/>
                <a:ea typeface="Calibri" panose="020F0502020204030204" pitchFamily="34" charset="0"/>
                <a:cs typeface="Arial" panose="020B0604020202020204" pitchFamily="34" charset="0"/>
              </a:rPr>
              <a:t>Sindelar JL, Regulating Vaping: Policies, Possibilities and Perils. N Engl J Med. May 2020.</a:t>
            </a:r>
          </a:p>
          <a:p>
            <a:pPr marL="342900" marR="0" lvl="0" indent="-342900">
              <a:lnSpc>
                <a:spcPct val="115000"/>
              </a:lnSpc>
              <a:spcBef>
                <a:spcPts val="0"/>
              </a:spcBef>
              <a:spcAft>
                <a:spcPts val="600"/>
              </a:spcAft>
              <a:buFont typeface="Symbol" panose="05050102010706020507" pitchFamily="18" charset="2"/>
              <a:buChar char=""/>
            </a:pPr>
            <a:r>
              <a:rPr lang="en-US" sz="1700" dirty="0">
                <a:effectLst/>
                <a:latin typeface="Arial" panose="020B0604020202020204" pitchFamily="34" charset="0"/>
                <a:ea typeface="Calibri" panose="020F0502020204030204" pitchFamily="34" charset="0"/>
                <a:cs typeface="Arial" panose="020B0604020202020204" pitchFamily="34" charset="0"/>
              </a:rPr>
              <a:t>Strombotne K, Buckell J, Sindelar JL Strombotne K, Buckell J, Sindelar JL. Do JUUL and e-cigarette flavors change risk perceptions of adolescents? Evidence from a national survey. </a:t>
            </a:r>
            <a:r>
              <a:rPr lang="en-US" sz="1700" i="1" dirty="0">
                <a:effectLst/>
                <a:latin typeface="Arial" panose="020B0604020202020204" pitchFamily="34" charset="0"/>
                <a:ea typeface="Calibri" panose="020F0502020204030204" pitchFamily="34" charset="0"/>
                <a:cs typeface="Arial" panose="020B0604020202020204" pitchFamily="34" charset="0"/>
              </a:rPr>
              <a:t>Tobacco Control.</a:t>
            </a:r>
            <a:r>
              <a:rPr lang="en-US" sz="1700" dirty="0">
                <a:effectLst/>
                <a:latin typeface="Arial" panose="020B0604020202020204" pitchFamily="34" charset="0"/>
                <a:ea typeface="Calibri" panose="020F0502020204030204" pitchFamily="34" charset="0"/>
                <a:cs typeface="Arial" panose="020B0604020202020204" pitchFamily="34" charset="0"/>
              </a:rPr>
              <a:t> </a:t>
            </a:r>
            <a:r>
              <a:rPr lang="en-US" sz="1700" dirty="0">
                <a:latin typeface="Arial" panose="020B0604020202020204" pitchFamily="34" charset="0"/>
                <a:ea typeface="Calibri" panose="020F0502020204030204" pitchFamily="34" charset="0"/>
                <a:cs typeface="Arial" panose="020B0604020202020204" pitchFamily="34" charset="0"/>
              </a:rPr>
              <a:t>2020.</a:t>
            </a:r>
            <a:r>
              <a:rPr lang="en-US" sz="1700" dirty="0">
                <a:effectLst/>
                <a:latin typeface="Arial" panose="020B0604020202020204" pitchFamily="34" charset="0"/>
                <a:ea typeface="Calibri" panose="020F0502020204030204" pitchFamily="34" charset="0"/>
                <a:cs typeface="Arial" panose="020B0604020202020204" pitchFamily="34" charset="0"/>
              </a:rPr>
              <a:t> </a:t>
            </a:r>
          </a:p>
          <a:p>
            <a:pPr marL="342900" marR="0" lvl="0" indent="-342900">
              <a:lnSpc>
                <a:spcPct val="115000"/>
              </a:lnSpc>
              <a:spcBef>
                <a:spcPts val="0"/>
              </a:spcBef>
              <a:spcAft>
                <a:spcPts val="600"/>
              </a:spcAft>
              <a:buFont typeface="Symbol" panose="05050102010706020507" pitchFamily="18" charset="2"/>
              <a:buChar char=""/>
            </a:pPr>
            <a:r>
              <a:rPr lang="en-US" sz="1700" dirty="0">
                <a:effectLst/>
                <a:latin typeface="Arial" panose="020B0604020202020204" pitchFamily="34" charset="0"/>
                <a:ea typeface="Calibri" panose="020F0502020204030204" pitchFamily="34" charset="0"/>
                <a:cs typeface="Arial" panose="020B0604020202020204" pitchFamily="34" charset="0"/>
              </a:rPr>
              <a:t>Friedman AS, Buckell J, Sindelar JL. Tobacco-21 laws and young adult smoking: quasi-experimental evidence. </a:t>
            </a:r>
            <a:r>
              <a:rPr lang="en-US" sz="1700" i="1" dirty="0">
                <a:effectLst/>
                <a:latin typeface="Arial" panose="020B0604020202020204" pitchFamily="34" charset="0"/>
                <a:ea typeface="Calibri" panose="020F0502020204030204" pitchFamily="34" charset="0"/>
                <a:cs typeface="Arial" panose="020B0604020202020204" pitchFamily="34" charset="0"/>
              </a:rPr>
              <a:t>Addiction.</a:t>
            </a:r>
            <a:r>
              <a:rPr lang="en-US" sz="1700" dirty="0">
                <a:effectLst/>
                <a:latin typeface="Arial" panose="020B0604020202020204" pitchFamily="34" charset="0"/>
                <a:ea typeface="Calibri" panose="020F0502020204030204" pitchFamily="34" charset="0"/>
                <a:cs typeface="Arial" panose="020B0604020202020204" pitchFamily="34" charset="0"/>
              </a:rPr>
              <a:t> 2019 Oct;114(10):1816-1823. </a:t>
            </a:r>
          </a:p>
          <a:p>
            <a:pPr marL="342900" marR="0" lvl="0" indent="-342900">
              <a:lnSpc>
                <a:spcPct val="115000"/>
              </a:lnSpc>
              <a:spcBef>
                <a:spcPts val="0"/>
              </a:spcBef>
              <a:spcAft>
                <a:spcPts val="600"/>
              </a:spcAft>
              <a:buFont typeface="Symbol" panose="05050102010706020507" pitchFamily="18" charset="2"/>
              <a:buChar char=""/>
            </a:pPr>
            <a:r>
              <a:rPr lang="en-US" sz="1700" dirty="0">
                <a:effectLst/>
                <a:latin typeface="Arial" panose="020B0604020202020204" pitchFamily="34" charset="0"/>
                <a:ea typeface="Calibri" panose="020F0502020204030204" pitchFamily="34" charset="0"/>
                <a:cs typeface="Arial" panose="020B0604020202020204" pitchFamily="34" charset="0"/>
              </a:rPr>
              <a:t>Buckell J, Sindelar JL. The impact of flavors, health risks, secondhand smoke and prices on young adults’ cigarette and e-cigarette choices: a discrete choice experiment. </a:t>
            </a:r>
            <a:r>
              <a:rPr lang="en-US" sz="1700" i="1" dirty="0">
                <a:effectLst/>
                <a:latin typeface="Arial" panose="020B0604020202020204" pitchFamily="34" charset="0"/>
                <a:ea typeface="Calibri" panose="020F0502020204030204" pitchFamily="34" charset="0"/>
                <a:cs typeface="Arial" panose="020B0604020202020204" pitchFamily="34" charset="0"/>
              </a:rPr>
              <a:t>Addiction.</a:t>
            </a:r>
            <a:r>
              <a:rPr lang="en-US" sz="1700" dirty="0">
                <a:effectLst/>
                <a:latin typeface="Arial" panose="020B0604020202020204" pitchFamily="34" charset="0"/>
                <a:ea typeface="Calibri" panose="020F0502020204030204" pitchFamily="34" charset="0"/>
                <a:cs typeface="Arial" panose="020B0604020202020204" pitchFamily="34" charset="0"/>
              </a:rPr>
              <a:t> 2019 Aug:114(8):1427-1435. </a:t>
            </a:r>
          </a:p>
          <a:p>
            <a:pPr marL="342900" marR="0" lvl="0" indent="-342900">
              <a:lnSpc>
                <a:spcPct val="115000"/>
              </a:lnSpc>
              <a:spcBef>
                <a:spcPts val="0"/>
              </a:spcBef>
              <a:spcAft>
                <a:spcPts val="600"/>
              </a:spcAft>
              <a:buFont typeface="Symbol" panose="05050102010706020507" pitchFamily="18" charset="2"/>
              <a:buChar char=""/>
            </a:pPr>
            <a:r>
              <a:rPr lang="en-US" sz="1700" dirty="0">
                <a:effectLst/>
                <a:latin typeface="Arial" panose="020B0604020202020204" pitchFamily="34" charset="0"/>
                <a:ea typeface="Calibri" panose="020F0502020204030204" pitchFamily="34" charset="0"/>
                <a:cs typeface="Arial" panose="020B0604020202020204" pitchFamily="34" charset="0"/>
              </a:rPr>
              <a:t>Friedman AS, Buckell J, Sindelar JL. Patterns of Youth Cigarette Experimentation and Onset of Habitual Smoking. </a:t>
            </a:r>
            <a:r>
              <a:rPr lang="en-US" sz="1700" i="1" dirty="0">
                <a:effectLst/>
                <a:latin typeface="Arial" panose="020B0604020202020204" pitchFamily="34" charset="0"/>
                <a:ea typeface="Calibri" panose="020F0502020204030204" pitchFamily="34" charset="0"/>
                <a:cs typeface="Arial" panose="020B0604020202020204" pitchFamily="34" charset="0"/>
              </a:rPr>
              <a:t>American Journal of Preventive Medicine.</a:t>
            </a:r>
            <a:r>
              <a:rPr lang="en-US" sz="1700" dirty="0">
                <a:effectLst/>
                <a:latin typeface="Arial" panose="020B0604020202020204" pitchFamily="34" charset="0"/>
                <a:ea typeface="Calibri" panose="020F0502020204030204" pitchFamily="34" charset="0"/>
                <a:cs typeface="Arial" panose="020B0604020202020204" pitchFamily="34" charset="0"/>
              </a:rPr>
              <a:t> 2019 Jun;56(6):803-810. </a:t>
            </a:r>
          </a:p>
          <a:p>
            <a:pPr marL="342900" marR="0" lvl="0" indent="-342900">
              <a:lnSpc>
                <a:spcPct val="115000"/>
              </a:lnSpc>
              <a:spcBef>
                <a:spcPts val="0"/>
              </a:spcBef>
              <a:spcAft>
                <a:spcPts val="600"/>
              </a:spcAft>
              <a:buFont typeface="Symbol" panose="05050102010706020507" pitchFamily="18" charset="2"/>
              <a:buChar char=""/>
            </a:pPr>
            <a:r>
              <a:rPr lang="en-US" sz="1700" dirty="0">
                <a:effectLst/>
                <a:latin typeface="Arial" panose="020B0604020202020204" pitchFamily="34" charset="0"/>
                <a:ea typeface="Calibri" panose="020F0502020204030204" pitchFamily="34" charset="0"/>
                <a:cs typeface="Arial" panose="020B0604020202020204" pitchFamily="34" charset="0"/>
              </a:rPr>
              <a:t>Buckell J, Hess S. Stubbing out hypothetical bias: improving tobacco market predictions by combining stated and revealed preference data. </a:t>
            </a:r>
            <a:r>
              <a:rPr lang="en-US" sz="1700" i="1" dirty="0">
                <a:effectLst/>
                <a:latin typeface="Arial" panose="020B0604020202020204" pitchFamily="34" charset="0"/>
                <a:ea typeface="Calibri" panose="020F0502020204030204" pitchFamily="34" charset="0"/>
                <a:cs typeface="Arial" panose="020B0604020202020204" pitchFamily="34" charset="0"/>
              </a:rPr>
              <a:t>Journal of Health Economics.</a:t>
            </a:r>
            <a:r>
              <a:rPr lang="en-US" sz="1700" dirty="0">
                <a:effectLst/>
                <a:latin typeface="Arial" panose="020B0604020202020204" pitchFamily="34" charset="0"/>
                <a:ea typeface="Calibri" panose="020F0502020204030204" pitchFamily="34" charset="0"/>
                <a:cs typeface="Arial" panose="020B0604020202020204" pitchFamily="34" charset="0"/>
              </a:rPr>
              <a:t> 2019 May;65:93-102.</a:t>
            </a:r>
          </a:p>
          <a:p>
            <a:pPr marL="342900" marR="0" lvl="0" indent="-342900">
              <a:lnSpc>
                <a:spcPct val="115000"/>
              </a:lnSpc>
              <a:spcBef>
                <a:spcPts val="0"/>
              </a:spcBef>
              <a:spcAft>
                <a:spcPts val="600"/>
              </a:spcAft>
              <a:buFont typeface="Symbol" panose="05050102010706020507" pitchFamily="18" charset="2"/>
              <a:buChar char=""/>
            </a:pPr>
            <a:r>
              <a:rPr lang="en-US" sz="1700" dirty="0">
                <a:effectLst/>
                <a:latin typeface="Arial" panose="020B0604020202020204" pitchFamily="34" charset="0"/>
                <a:ea typeface="Calibri" panose="020F0502020204030204" pitchFamily="34" charset="0"/>
                <a:cs typeface="Arial" panose="020B0604020202020204" pitchFamily="34" charset="0"/>
              </a:rPr>
              <a:t>Marti J, Buckell J, Maclean JC, Sindelar JL. To ‘vape’ or smoke? Experimental evidence on adult smokers. </a:t>
            </a:r>
            <a:r>
              <a:rPr lang="en-US" sz="1700" i="1" dirty="0">
                <a:effectLst/>
                <a:latin typeface="Arial" panose="020B0604020202020204" pitchFamily="34" charset="0"/>
                <a:ea typeface="Calibri" panose="020F0502020204030204" pitchFamily="34" charset="0"/>
                <a:cs typeface="Arial" panose="020B0604020202020204" pitchFamily="34" charset="0"/>
              </a:rPr>
              <a:t>Economic Inquiry.</a:t>
            </a:r>
            <a:r>
              <a:rPr lang="en-US" sz="1700" dirty="0">
                <a:effectLst/>
                <a:latin typeface="Arial" panose="020B0604020202020204" pitchFamily="34" charset="0"/>
                <a:ea typeface="Calibri" panose="020F0502020204030204" pitchFamily="34" charset="0"/>
                <a:cs typeface="Arial" panose="020B0604020202020204" pitchFamily="34" charset="0"/>
              </a:rPr>
              <a:t> 2019 Jan;57(1):705-725. </a:t>
            </a:r>
          </a:p>
          <a:p>
            <a:pPr marL="342900" marR="0" lvl="0" indent="-342900" algn="just">
              <a:lnSpc>
                <a:spcPct val="107000"/>
              </a:lnSpc>
              <a:spcBef>
                <a:spcPts val="0"/>
              </a:spcBef>
              <a:spcAft>
                <a:spcPts val="600"/>
              </a:spcAft>
              <a:buFont typeface="Symbol" panose="05050102010706020507" pitchFamily="18" charset="2"/>
              <a:buChar char=""/>
            </a:pPr>
            <a:r>
              <a:rPr lang="en-US" sz="1700" dirty="0">
                <a:effectLst/>
                <a:latin typeface="Arial" panose="020B0604020202020204" pitchFamily="34" charset="0"/>
                <a:ea typeface="Calibri" panose="020F0502020204030204" pitchFamily="34" charset="0"/>
                <a:cs typeface="Arial" panose="020B0604020202020204" pitchFamily="34" charset="0"/>
              </a:rPr>
              <a:t>Buckell J, Marti J, Sindelar JL. Should flavours be banned in cigarettes and e-cigarettes? Evidence on adult smokers and recent quitters from a discrete choice experiment. </a:t>
            </a:r>
            <a:r>
              <a:rPr lang="en-US" sz="1700" i="1" dirty="0">
                <a:effectLst/>
                <a:latin typeface="Arial" panose="020B0604020202020204" pitchFamily="34" charset="0"/>
                <a:ea typeface="Calibri" panose="020F0502020204030204" pitchFamily="34" charset="0"/>
                <a:cs typeface="Arial" panose="020B0604020202020204" pitchFamily="34" charset="0"/>
              </a:rPr>
              <a:t>Tobacco Control.</a:t>
            </a:r>
            <a:r>
              <a:rPr lang="en-US" sz="1700" dirty="0">
                <a:effectLst/>
                <a:latin typeface="Arial" panose="020B0604020202020204" pitchFamily="34" charset="0"/>
                <a:ea typeface="Calibri" panose="020F0502020204030204" pitchFamily="34" charset="0"/>
                <a:cs typeface="Arial" panose="020B0604020202020204" pitchFamily="34" charset="0"/>
              </a:rPr>
              <a:t> 2018 May 28.</a:t>
            </a:r>
          </a:p>
          <a:p>
            <a:pPr>
              <a:lnSpc>
                <a:spcPct val="150000"/>
              </a:lnSpc>
            </a:pPr>
            <a:endParaRPr lang="en-US" sz="2800" dirty="0">
              <a:latin typeface="Arial Rounded MT Bold" panose="020F0704030504030204" pitchFamily="34" charset="0"/>
            </a:endParaRPr>
          </a:p>
        </p:txBody>
      </p:sp>
      <p:sp>
        <p:nvSpPr>
          <p:cNvPr id="5" name="Rectangle 4">
            <a:extLst>
              <a:ext uri="{FF2B5EF4-FFF2-40B4-BE49-F238E27FC236}">
                <a16:creationId xmlns:a16="http://schemas.microsoft.com/office/drawing/2014/main" id="{3C89D09B-88A7-4F5B-B74F-A974220DB686}"/>
              </a:ext>
            </a:extLst>
          </p:cNvPr>
          <p:cNvSpPr/>
          <p:nvPr/>
        </p:nvSpPr>
        <p:spPr>
          <a:xfrm>
            <a:off x="153494" y="529796"/>
            <a:ext cx="7880180" cy="676406"/>
          </a:xfrm>
          <a:prstGeom prst="rect">
            <a:avLst/>
          </a:prstGeom>
          <a:solidFill>
            <a:srgbClr val="0035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00" dirty="0">
              <a:latin typeface="Arial Rounded MT Bold" panose="020F07040305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09318093-9DA2-4C0A-964E-0EC148BAFEE3}"/>
              </a:ext>
            </a:extLst>
          </p:cNvPr>
          <p:cNvSpPr txBox="1"/>
          <p:nvPr/>
        </p:nvSpPr>
        <p:spPr>
          <a:xfrm>
            <a:off x="0" y="31228"/>
            <a:ext cx="12192000" cy="1269252"/>
          </a:xfrm>
          <a:prstGeom prst="rect">
            <a:avLst/>
          </a:prstGeom>
          <a:noFill/>
        </p:spPr>
        <p:txBody>
          <a:bodyPr wrap="square" rtlCol="0" anchor="ctr" anchorCtr="0">
            <a:noAutofit/>
          </a:bodyPr>
          <a:lstStyle/>
          <a:p>
            <a:pPr lvl="1"/>
            <a:r>
              <a:rPr lang="en-GB" sz="3600" dirty="0">
                <a:solidFill>
                  <a:schemeClr val="bg1"/>
                </a:solidFill>
                <a:latin typeface="Arial Rounded MT Bold" panose="020F0704030504030204" pitchFamily="34" charset="0"/>
                <a:cs typeface="Times New Roman" panose="02020603050405020304" pitchFamily="18" charset="0"/>
              </a:rPr>
              <a:t>Report on some in our series of publications on regulations of smoking and vaping and related.</a:t>
            </a:r>
          </a:p>
        </p:txBody>
      </p:sp>
    </p:spTree>
    <p:extLst>
      <p:ext uri="{BB962C8B-B14F-4D97-AF65-F5344CB8AC3E}">
        <p14:creationId xmlns:p14="http://schemas.microsoft.com/office/powerpoint/2010/main" val="25173998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38411" y="551145"/>
            <a:ext cx="4734838" cy="676406"/>
          </a:xfrm>
          <a:prstGeom prst="rect">
            <a:avLst/>
          </a:prstGeom>
          <a:solidFill>
            <a:srgbClr val="0035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Box 3">
            <a:extLst>
              <a:ext uri="{FF2B5EF4-FFF2-40B4-BE49-F238E27FC236}">
                <a16:creationId xmlns:a16="http://schemas.microsoft.com/office/drawing/2014/main" id="{09318093-9DA2-4C0A-964E-0EC148BAFEE3}"/>
              </a:ext>
            </a:extLst>
          </p:cNvPr>
          <p:cNvSpPr txBox="1"/>
          <p:nvPr/>
        </p:nvSpPr>
        <p:spPr>
          <a:xfrm>
            <a:off x="-124287" y="214811"/>
            <a:ext cx="12191999" cy="1196739"/>
          </a:xfrm>
          <a:prstGeom prst="rect">
            <a:avLst/>
          </a:prstGeom>
          <a:noFill/>
        </p:spPr>
        <p:txBody>
          <a:bodyPr wrap="square" rtlCol="0" anchor="ctr" anchorCtr="0">
            <a:noAutofit/>
          </a:bodyPr>
          <a:lstStyle/>
          <a:p>
            <a:pPr lvl="1"/>
            <a:r>
              <a:rPr lang="en-GB" sz="3600" dirty="0">
                <a:solidFill>
                  <a:schemeClr val="bg1"/>
                </a:solidFill>
                <a:latin typeface="Arial Rounded MT Bold" panose="020F0704030504030204" pitchFamily="34" charset="0"/>
              </a:rPr>
              <a:t>Choice Tasks: best-best (top 2 choices)</a:t>
            </a:r>
            <a:r>
              <a:rPr lang="en-US" sz="3600" dirty="0">
                <a:latin typeface="Arial" panose="020B0604020202020204" pitchFamily="34" charset="0"/>
                <a:cs typeface="Arial" panose="020B0604020202020204" pitchFamily="34" charset="0"/>
              </a:rPr>
              <a:t> </a:t>
            </a:r>
            <a:r>
              <a:rPr lang="en-US" sz="3600" dirty="0">
                <a:solidFill>
                  <a:schemeClr val="bg1"/>
                </a:solidFill>
                <a:latin typeface="Arial" panose="020B0604020202020204" pitchFamily="34" charset="0"/>
                <a:cs typeface="Arial" panose="020B0604020202020204" pitchFamily="34" charset="0"/>
              </a:rPr>
              <a:t>Online</a:t>
            </a:r>
            <a:r>
              <a:rPr lang="en-US" sz="3600" dirty="0">
                <a:latin typeface="Arial" panose="020B0604020202020204" pitchFamily="34" charset="0"/>
                <a:cs typeface="Arial" panose="020B0604020202020204" pitchFamily="34" charset="0"/>
              </a:rPr>
              <a:t>. </a:t>
            </a:r>
          </a:p>
          <a:p>
            <a:pPr lvl="1"/>
            <a:endParaRPr lang="en-GB" sz="3600" dirty="0">
              <a:solidFill>
                <a:schemeClr val="bg1"/>
              </a:solidFill>
              <a:latin typeface="Arial Rounded MT Bold" panose="020F0704030504030204" pitchFamily="34" charset="0"/>
            </a:endParaRPr>
          </a:p>
        </p:txBody>
      </p:sp>
      <p:pic>
        <p:nvPicPr>
          <p:cNvPr id="7" name="Picture 6">
            <a:extLst>
              <a:ext uri="{FF2B5EF4-FFF2-40B4-BE49-F238E27FC236}">
                <a16:creationId xmlns:a16="http://schemas.microsoft.com/office/drawing/2014/main" id="{77F7FAFA-D636-4A15-8BEB-DBB46CC7954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805241" y="1349075"/>
            <a:ext cx="6386759" cy="5508924"/>
          </a:xfrm>
          <a:prstGeom prst="rect">
            <a:avLst/>
          </a:prstGeom>
          <a:noFill/>
          <a:ln>
            <a:noFill/>
          </a:ln>
        </p:spPr>
      </p:pic>
      <p:sp>
        <p:nvSpPr>
          <p:cNvPr id="8" name="Text Placeholder 1">
            <a:extLst>
              <a:ext uri="{FF2B5EF4-FFF2-40B4-BE49-F238E27FC236}">
                <a16:creationId xmlns:a16="http://schemas.microsoft.com/office/drawing/2014/main" id="{904D4FDD-1978-4070-90D7-40CA7D431D67}"/>
              </a:ext>
            </a:extLst>
          </p:cNvPr>
          <p:cNvSpPr>
            <a:spLocks noGrp="1"/>
          </p:cNvSpPr>
          <p:nvPr>
            <p:ph type="body" sz="quarter" idx="10"/>
          </p:nvPr>
        </p:nvSpPr>
        <p:spPr>
          <a:xfrm>
            <a:off x="0" y="1411550"/>
            <a:ext cx="5805241" cy="4399971"/>
          </a:xfrm>
        </p:spPr>
        <p:txBody>
          <a:bodyPr/>
          <a:lstStyle/>
          <a:p>
            <a:pPr lvl="1">
              <a:lnSpc>
                <a:spcPct val="100000"/>
              </a:lnSpc>
              <a:spcBef>
                <a:spcPts val="0"/>
              </a:spcBef>
              <a:spcAft>
                <a:spcPts val="1200"/>
              </a:spcAft>
            </a:pPr>
            <a:r>
              <a:rPr lang="en-US" sz="2400" dirty="0">
                <a:latin typeface="Arial" panose="020B0604020202020204" pitchFamily="34" charset="0"/>
                <a:cs typeface="Arial" panose="020B0604020202020204" pitchFamily="34" charset="0"/>
              </a:rPr>
              <a:t>Best-best DCE </a:t>
            </a:r>
          </a:p>
          <a:p>
            <a:pPr marL="457200" lvl="1" indent="0">
              <a:lnSpc>
                <a:spcPct val="100000"/>
              </a:lnSpc>
              <a:spcBef>
                <a:spcPts val="0"/>
              </a:spcBef>
              <a:spcAft>
                <a:spcPts val="1200"/>
              </a:spcAft>
              <a:buNone/>
            </a:pPr>
            <a:r>
              <a:rPr lang="en-US" sz="2400" dirty="0">
                <a:latin typeface="Arial" panose="020B0604020202020204" pitchFamily="34" charset="0"/>
                <a:cs typeface="Arial" panose="020B0604020202020204" pitchFamily="34" charset="0"/>
              </a:rPr>
              <a:t>	2 choices per scenario</a:t>
            </a:r>
          </a:p>
          <a:p>
            <a:pPr marL="914400" lvl="2" indent="0">
              <a:lnSpc>
                <a:spcPct val="100000"/>
              </a:lnSpc>
              <a:spcBef>
                <a:spcPts val="0"/>
              </a:spcBef>
              <a:spcAft>
                <a:spcPts val="1200"/>
              </a:spcAft>
              <a:buNone/>
            </a:pPr>
            <a:r>
              <a:rPr lang="en-US" sz="2400" dirty="0">
                <a:latin typeface="Arial" panose="020B0604020202020204" pitchFamily="34" charset="0"/>
                <a:cs typeface="Arial" panose="020B0604020202020204" pitchFamily="34" charset="0"/>
              </a:rPr>
              <a:t>2 opt outs</a:t>
            </a:r>
          </a:p>
          <a:p>
            <a:pPr lvl="1">
              <a:lnSpc>
                <a:spcPct val="100000"/>
              </a:lnSpc>
              <a:spcBef>
                <a:spcPts val="0"/>
              </a:spcBef>
              <a:spcAft>
                <a:spcPts val="1200"/>
              </a:spcAft>
            </a:pPr>
            <a:r>
              <a:rPr lang="en-US" sz="2400" dirty="0">
                <a:latin typeface="Arial" panose="020B0604020202020204" pitchFamily="34" charset="0"/>
                <a:cs typeface="Arial" panose="020B0604020202020204" pitchFamily="34" charset="0"/>
              </a:rPr>
              <a:t>12 scenarios per individual-Can’t ask all possibilities. 3 sets to randomize</a:t>
            </a:r>
          </a:p>
          <a:p>
            <a:pPr lvl="1">
              <a:lnSpc>
                <a:spcPct val="100000"/>
              </a:lnSpc>
              <a:spcBef>
                <a:spcPts val="0"/>
              </a:spcBef>
              <a:spcAft>
                <a:spcPts val="1200"/>
              </a:spcAft>
            </a:pPr>
            <a:r>
              <a:rPr lang="en-US" sz="2400" dirty="0">
                <a:latin typeface="Arial" panose="020B0604020202020204" pitchFamily="34" charset="0"/>
                <a:cs typeface="Arial" panose="020B0604020202020204" pitchFamily="34" charset="0"/>
              </a:rPr>
              <a:t>‘Observations’= 24,372(2 choices for each of 2031 respondents, 12 choices)</a:t>
            </a:r>
          </a:p>
          <a:p>
            <a:pPr marL="457200" lvl="1" indent="0">
              <a:lnSpc>
                <a:spcPct val="100000"/>
              </a:lnSpc>
              <a:spcBef>
                <a:spcPts val="0"/>
              </a:spcBef>
              <a:spcAft>
                <a:spcPts val="1200"/>
              </a:spcAft>
              <a:buNone/>
            </a:pPr>
            <a:r>
              <a:rPr lang="en-US" sz="2400" u="sng" dirty="0">
                <a:latin typeface="Arial" panose="020B0604020202020204" pitchFamily="34" charset="0"/>
                <a:cs typeface="Arial" panose="020B0604020202020204" pitchFamily="34" charset="0"/>
              </a:rPr>
              <a:t>Choices are the data to analyze.</a:t>
            </a:r>
          </a:p>
        </p:txBody>
      </p:sp>
    </p:spTree>
    <p:extLst>
      <p:ext uri="{BB962C8B-B14F-4D97-AF65-F5344CB8AC3E}">
        <p14:creationId xmlns:p14="http://schemas.microsoft.com/office/powerpoint/2010/main" val="38115224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1696720"/>
            <a:ext cx="12191999" cy="4155439"/>
          </a:xfrm>
        </p:spPr>
        <p:txBody>
          <a:bodyPr/>
          <a:lstStyle/>
          <a:p>
            <a:pPr marL="457200" lvl="1" indent="0">
              <a:lnSpc>
                <a:spcPct val="100000"/>
              </a:lnSpc>
              <a:spcBef>
                <a:spcPts val="0"/>
              </a:spcBef>
              <a:spcAft>
                <a:spcPts val="600"/>
              </a:spcAft>
              <a:buNone/>
            </a:pPr>
            <a:r>
              <a:rPr lang="en-US" sz="2400" dirty="0">
                <a:latin typeface="Arial" panose="020B0604020202020204" pitchFamily="34" charset="0"/>
                <a:cs typeface="Arial" panose="020B0604020202020204" pitchFamily="34" charset="0"/>
              </a:rPr>
              <a:t>Why?</a:t>
            </a:r>
          </a:p>
          <a:p>
            <a:pPr marL="1428750" lvl="2" indent="-514350">
              <a:lnSpc>
                <a:spcPct val="100000"/>
              </a:lnSpc>
              <a:spcBef>
                <a:spcPts val="0"/>
              </a:spcBef>
              <a:spcAft>
                <a:spcPts val="600"/>
              </a:spcAft>
              <a:buAutoNum type="arabicPeriod"/>
            </a:pPr>
            <a:r>
              <a:rPr lang="en-US" sz="2400" dirty="0">
                <a:latin typeface="Arial" panose="020B0604020202020204" pitchFamily="34" charset="0"/>
                <a:cs typeface="Arial" panose="020B0604020202020204" pitchFamily="34" charset="0"/>
              </a:rPr>
              <a:t>Examine if respondents seem able to answer well, adjust if not</a:t>
            </a:r>
          </a:p>
          <a:p>
            <a:pPr marL="1428750" lvl="2" indent="-514350">
              <a:lnSpc>
                <a:spcPct val="100000"/>
              </a:lnSpc>
              <a:spcBef>
                <a:spcPts val="0"/>
              </a:spcBef>
              <a:spcAft>
                <a:spcPts val="600"/>
              </a:spcAft>
              <a:buAutoNum type="arabicPeriod"/>
            </a:pPr>
            <a:r>
              <a:rPr lang="en-US" sz="2400" dirty="0">
                <a:latin typeface="Arial" panose="020B0604020202020204" pitchFamily="34" charset="0"/>
                <a:cs typeface="Arial" panose="020B0604020202020204" pitchFamily="34" charset="0"/>
              </a:rPr>
              <a:t>Ask follow-up questions, e.g. what was difficult to answer</a:t>
            </a:r>
          </a:p>
          <a:p>
            <a:pPr marL="1428750" lvl="2" indent="-514350">
              <a:lnSpc>
                <a:spcPct val="100000"/>
              </a:lnSpc>
              <a:spcBef>
                <a:spcPts val="0"/>
              </a:spcBef>
              <a:spcAft>
                <a:spcPts val="600"/>
              </a:spcAft>
              <a:buAutoNum type="arabicPeriod"/>
            </a:pPr>
            <a:r>
              <a:rPr lang="en-US" sz="2400" dirty="0">
                <a:latin typeface="Arial" panose="020B0604020202020204" pitchFamily="34" charset="0"/>
                <a:cs typeface="Arial" panose="020B0604020202020204" pitchFamily="34" charset="0"/>
              </a:rPr>
              <a:t>Determine average response time; delete respondents who rush through</a:t>
            </a:r>
          </a:p>
          <a:p>
            <a:pPr marL="1428750" lvl="2" indent="-514350">
              <a:lnSpc>
                <a:spcPct val="100000"/>
              </a:lnSpc>
              <a:spcBef>
                <a:spcPts val="0"/>
              </a:spcBef>
              <a:spcAft>
                <a:spcPts val="600"/>
              </a:spcAft>
              <a:buAutoNum type="arabicPeriod"/>
            </a:pPr>
            <a:r>
              <a:rPr lang="en-US" sz="2400" dirty="0">
                <a:latin typeface="Arial" panose="020B0604020202020204" pitchFamily="34" charset="0"/>
                <a:cs typeface="Arial" panose="020B0604020202020204" pitchFamily="34" charset="0"/>
              </a:rPr>
              <a:t>Use pilot data to optimize choice sets. 36 choice sets was optimal</a:t>
            </a:r>
          </a:p>
          <a:p>
            <a:pPr marL="914400" lvl="2" indent="0">
              <a:lnSpc>
                <a:spcPct val="100000"/>
              </a:lnSpc>
              <a:spcBef>
                <a:spcPts val="0"/>
              </a:spcBef>
              <a:spcAft>
                <a:spcPts val="600"/>
              </a:spcAft>
              <a:buNone/>
            </a:pPr>
            <a:r>
              <a:rPr lang="en-US" sz="2400" dirty="0">
                <a:latin typeface="Arial" panose="020B0604020202020204" pitchFamily="34" charset="0"/>
                <a:cs typeface="Arial" panose="020B0604020202020204" pitchFamily="34" charset="0"/>
              </a:rPr>
              <a:t>      we randomized 3 groups to mutually exclusive set of 12 each</a:t>
            </a:r>
          </a:p>
          <a:p>
            <a:pPr marL="1371600" lvl="3" indent="0">
              <a:lnSpc>
                <a:spcPct val="100000"/>
              </a:lnSpc>
              <a:spcBef>
                <a:spcPts val="0"/>
              </a:spcBef>
              <a:spcAft>
                <a:spcPts val="600"/>
              </a:spcAft>
              <a:buNone/>
            </a:pPr>
            <a:r>
              <a:rPr lang="en-US" sz="2400" dirty="0">
                <a:latin typeface="Arial" panose="020B0604020202020204" pitchFamily="34" charset="0"/>
                <a:cs typeface="Arial" panose="020B0604020202020204" pitchFamily="34" charset="0"/>
              </a:rPr>
              <a:t>(Too many in full set of choice options (4 attributes raised to the power of 4 levels: 4*4*4*4=256 possible choice sets!))</a:t>
            </a:r>
          </a:p>
          <a:p>
            <a:pPr marL="1371600" lvl="3" indent="0">
              <a:lnSpc>
                <a:spcPct val="100000"/>
              </a:lnSpc>
              <a:spcBef>
                <a:spcPts val="0"/>
              </a:spcBef>
              <a:spcAft>
                <a:spcPts val="600"/>
              </a:spcAft>
              <a:buNone/>
            </a:pPr>
            <a:endParaRPr lang="en-US" sz="2400" dirty="0">
              <a:latin typeface="Arial" panose="020B0604020202020204" pitchFamily="34" charset="0"/>
              <a:cs typeface="Arial" panose="020B0604020202020204" pitchFamily="34" charset="0"/>
            </a:endParaRPr>
          </a:p>
          <a:p>
            <a:pPr lvl="3">
              <a:lnSpc>
                <a:spcPct val="100000"/>
              </a:lnSpc>
            </a:pPr>
            <a:endParaRPr lang="en-US" sz="2800" dirty="0">
              <a:latin typeface="Arial Rounded MT Bold" panose="020F0704030504030204" pitchFamily="34" charset="0"/>
            </a:endParaRPr>
          </a:p>
          <a:p>
            <a:pPr marL="1371600" lvl="3" indent="0">
              <a:lnSpc>
                <a:spcPct val="100000"/>
              </a:lnSpc>
              <a:buNone/>
            </a:pPr>
            <a:endParaRPr lang="en-US" sz="2800" dirty="0">
              <a:highlight>
                <a:srgbClr val="FFFF00"/>
              </a:highlight>
              <a:latin typeface="Arial Rounded MT Bold" panose="020F0704030504030204" pitchFamily="34" charset="0"/>
            </a:endParaRPr>
          </a:p>
        </p:txBody>
      </p:sp>
      <p:sp>
        <p:nvSpPr>
          <p:cNvPr id="3" name="Rectangle 2"/>
          <p:cNvSpPr/>
          <p:nvPr/>
        </p:nvSpPr>
        <p:spPr>
          <a:xfrm>
            <a:off x="438411" y="551145"/>
            <a:ext cx="4734838" cy="676406"/>
          </a:xfrm>
          <a:prstGeom prst="rect">
            <a:avLst/>
          </a:prstGeom>
          <a:solidFill>
            <a:srgbClr val="0035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Box 3">
            <a:extLst>
              <a:ext uri="{FF2B5EF4-FFF2-40B4-BE49-F238E27FC236}">
                <a16:creationId xmlns:a16="http://schemas.microsoft.com/office/drawing/2014/main" id="{09318093-9DA2-4C0A-964E-0EC148BAFEE3}"/>
              </a:ext>
            </a:extLst>
          </p:cNvPr>
          <p:cNvSpPr txBox="1"/>
          <p:nvPr/>
        </p:nvSpPr>
        <p:spPr>
          <a:xfrm>
            <a:off x="0" y="0"/>
            <a:ext cx="12191999" cy="1342315"/>
          </a:xfrm>
          <a:prstGeom prst="rect">
            <a:avLst/>
          </a:prstGeom>
          <a:noFill/>
        </p:spPr>
        <p:txBody>
          <a:bodyPr wrap="square" rtlCol="0" anchor="ctr" anchorCtr="0">
            <a:noAutofit/>
          </a:bodyPr>
          <a:lstStyle/>
          <a:p>
            <a:pPr lvl="1"/>
            <a:r>
              <a:rPr lang="en-GB" sz="3600" dirty="0">
                <a:solidFill>
                  <a:schemeClr val="bg1"/>
                </a:solidFill>
                <a:latin typeface="Arial Rounded MT Bold" panose="020F0704030504030204" pitchFamily="34" charset="0"/>
              </a:rPr>
              <a:t>Pilot first</a:t>
            </a:r>
          </a:p>
        </p:txBody>
      </p:sp>
    </p:spTree>
    <p:extLst>
      <p:ext uri="{BB962C8B-B14F-4D97-AF65-F5344CB8AC3E}">
        <p14:creationId xmlns:p14="http://schemas.microsoft.com/office/powerpoint/2010/main" val="25526248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 y="1615440"/>
            <a:ext cx="12191998" cy="4236719"/>
          </a:xfrm>
        </p:spPr>
        <p:txBody>
          <a:bodyPr/>
          <a:lstStyle/>
          <a:p>
            <a:pPr marL="457200" marR="0" lvl="1" indent="0">
              <a:lnSpc>
                <a:spcPct val="100000"/>
              </a:lnSpc>
              <a:spcBef>
                <a:spcPts val="0"/>
              </a:spcBef>
              <a:spcAft>
                <a:spcPts val="600"/>
              </a:spcAft>
              <a:buNone/>
            </a:pPr>
            <a:r>
              <a:rPr lang="en-US" sz="2200" dirty="0">
                <a:latin typeface="Arial" panose="020B0604020202020204" pitchFamily="34" charset="0"/>
                <a:ea typeface="Calibri" panose="020F0502020204030204" pitchFamily="34" charset="0"/>
                <a:cs typeface="Arial" panose="020B0604020202020204" pitchFamily="34" charset="0"/>
              </a:rPr>
              <a:t>Why gather data in survey?</a:t>
            </a:r>
          </a:p>
          <a:p>
            <a:pPr lvl="2">
              <a:lnSpc>
                <a:spcPct val="100000"/>
              </a:lnSpc>
              <a:spcBef>
                <a:spcPts val="0"/>
              </a:spcBef>
              <a:spcAft>
                <a:spcPts val="600"/>
              </a:spcAft>
            </a:pPr>
            <a:r>
              <a:rPr lang="en-US" sz="2200" dirty="0">
                <a:latin typeface="Arial" panose="020B0604020202020204" pitchFamily="34" charset="0"/>
                <a:ea typeface="Calibri" panose="020F0502020204030204" pitchFamily="34" charset="0"/>
                <a:cs typeface="Arial" panose="020B0604020202020204" pitchFamily="34" charset="0"/>
              </a:rPr>
              <a:t>Use responses as c</a:t>
            </a:r>
            <a:r>
              <a:rPr lang="en-US" sz="2200" dirty="0">
                <a:effectLst/>
                <a:latin typeface="Arial" panose="020B0604020202020204" pitchFamily="34" charset="0"/>
                <a:ea typeface="Calibri" panose="020F0502020204030204" pitchFamily="34" charset="0"/>
                <a:cs typeface="Arial" panose="020B0604020202020204" pitchFamily="34" charset="0"/>
              </a:rPr>
              <a:t>ontrol variables. </a:t>
            </a:r>
          </a:p>
          <a:p>
            <a:pPr lvl="2">
              <a:lnSpc>
                <a:spcPct val="100000"/>
              </a:lnSpc>
              <a:spcBef>
                <a:spcPts val="0"/>
              </a:spcBef>
              <a:spcAft>
                <a:spcPts val="600"/>
              </a:spcAft>
            </a:pPr>
            <a:r>
              <a:rPr lang="en-US" sz="2200" dirty="0">
                <a:effectLst/>
                <a:latin typeface="Arial" panose="020B0604020202020204" pitchFamily="34" charset="0"/>
                <a:ea typeface="Calibri" panose="020F0502020204030204" pitchFamily="34" charset="0"/>
                <a:cs typeface="Arial" panose="020B0604020202020204" pitchFamily="34" charset="0"/>
              </a:rPr>
              <a:t>Use to form latent heterogenous groups. Policy relevant</a:t>
            </a:r>
          </a:p>
          <a:p>
            <a:pPr marL="457200" lvl="1" indent="0">
              <a:lnSpc>
                <a:spcPct val="100000"/>
              </a:lnSpc>
              <a:spcBef>
                <a:spcPts val="0"/>
              </a:spcBef>
              <a:spcAft>
                <a:spcPts val="600"/>
              </a:spcAft>
              <a:buNone/>
            </a:pPr>
            <a:r>
              <a:rPr lang="en-US" sz="2200" dirty="0">
                <a:effectLst/>
                <a:latin typeface="Arial" panose="020B0604020202020204" pitchFamily="34" charset="0"/>
                <a:ea typeface="Calibri" panose="020F0502020204030204" pitchFamily="34" charset="0"/>
                <a:cs typeface="Arial" panose="020B0604020202020204" pitchFamily="34" charset="0"/>
              </a:rPr>
              <a:t>Ask about:</a:t>
            </a:r>
          </a:p>
          <a:p>
            <a:pPr marR="0" lvl="2">
              <a:lnSpc>
                <a:spcPct val="100000"/>
              </a:lnSpc>
              <a:spcBef>
                <a:spcPts val="0"/>
              </a:spcBef>
              <a:spcAft>
                <a:spcPts val="600"/>
              </a:spcAft>
              <a:buFont typeface="Wingdings" panose="05000000000000000000" pitchFamily="2" charset="2"/>
              <a:buChar char="§"/>
            </a:pPr>
            <a:r>
              <a:rPr lang="en-US" sz="2200" dirty="0">
                <a:effectLst/>
                <a:latin typeface="Arial" panose="020B0604020202020204" pitchFamily="34" charset="0"/>
                <a:ea typeface="Calibri" panose="020F0502020204030204" pitchFamily="34" charset="0"/>
                <a:cs typeface="Arial" panose="020B0604020202020204" pitchFamily="34" charset="0"/>
              </a:rPr>
              <a:t>Socio-econ and demographics</a:t>
            </a:r>
          </a:p>
          <a:p>
            <a:pPr marR="0" lvl="2">
              <a:lnSpc>
                <a:spcPct val="100000"/>
              </a:lnSpc>
              <a:spcBef>
                <a:spcPts val="0"/>
              </a:spcBef>
              <a:spcAft>
                <a:spcPts val="600"/>
              </a:spcAft>
              <a:buFont typeface="Wingdings" panose="05000000000000000000" pitchFamily="2" charset="2"/>
              <a:buChar char="§"/>
            </a:pPr>
            <a:r>
              <a:rPr lang="en-US" sz="2200" dirty="0">
                <a:effectLst/>
                <a:latin typeface="Arial" panose="020B0604020202020204" pitchFamily="34" charset="0"/>
                <a:ea typeface="Calibri" panose="020F0502020204030204" pitchFamily="34" charset="0"/>
                <a:cs typeface="Arial" panose="020B0604020202020204" pitchFamily="34" charset="0"/>
              </a:rPr>
              <a:t>Smoking and vaping history and current habit</a:t>
            </a:r>
          </a:p>
          <a:p>
            <a:pPr marR="0" lvl="2">
              <a:lnSpc>
                <a:spcPct val="100000"/>
              </a:lnSpc>
              <a:spcBef>
                <a:spcPts val="0"/>
              </a:spcBef>
              <a:spcAft>
                <a:spcPts val="600"/>
              </a:spcAft>
              <a:buFont typeface="Wingdings" panose="05000000000000000000" pitchFamily="2" charset="2"/>
              <a:buChar char="§"/>
            </a:pPr>
            <a:r>
              <a:rPr lang="en-US" sz="2200" dirty="0">
                <a:effectLst/>
                <a:latin typeface="Arial" panose="020B0604020202020204" pitchFamily="34" charset="0"/>
                <a:ea typeface="Calibri" panose="020F0502020204030204" pitchFamily="34" charset="0"/>
                <a:cs typeface="Arial" panose="020B0604020202020204" pitchFamily="34" charset="0"/>
              </a:rPr>
              <a:t>State and city of residence</a:t>
            </a:r>
          </a:p>
          <a:p>
            <a:pPr marR="0" lvl="2">
              <a:lnSpc>
                <a:spcPct val="100000"/>
              </a:lnSpc>
              <a:spcBef>
                <a:spcPts val="0"/>
              </a:spcBef>
              <a:spcAft>
                <a:spcPts val="600"/>
              </a:spcAft>
              <a:buFont typeface="Wingdings" panose="05000000000000000000" pitchFamily="2" charset="2"/>
              <a:buChar char="§"/>
            </a:pPr>
            <a:r>
              <a:rPr lang="en-US" sz="2200" dirty="0">
                <a:effectLst/>
                <a:latin typeface="Arial" panose="020B0604020202020204" pitchFamily="34" charset="0"/>
                <a:ea typeface="Calibri" panose="020F0502020204030204" pitchFamily="34" charset="0"/>
                <a:cs typeface="Arial" panose="020B0604020202020204" pitchFamily="34" charset="0"/>
              </a:rPr>
              <a:t>Knowledge, beliefs, perceptions re vaping</a:t>
            </a:r>
          </a:p>
          <a:p>
            <a:pPr marR="0" lvl="2">
              <a:lnSpc>
                <a:spcPct val="100000"/>
              </a:lnSpc>
              <a:spcBef>
                <a:spcPts val="0"/>
              </a:spcBef>
              <a:spcAft>
                <a:spcPts val="600"/>
              </a:spcAft>
              <a:buFont typeface="Wingdings" panose="05000000000000000000" pitchFamily="2" charset="2"/>
              <a:buChar char="§"/>
            </a:pPr>
            <a:r>
              <a:rPr lang="en-US" sz="2200" dirty="0">
                <a:effectLst/>
                <a:latin typeface="Arial" panose="020B0604020202020204" pitchFamily="34" charset="0"/>
                <a:ea typeface="Calibri" panose="020F0502020204030204" pitchFamily="34" charset="0"/>
                <a:cs typeface="Arial" panose="020B0604020202020204" pitchFamily="34" charset="0"/>
              </a:rPr>
              <a:t>Specifics </a:t>
            </a:r>
            <a:r>
              <a:rPr lang="en-US" sz="2200" dirty="0">
                <a:latin typeface="Arial" panose="020B0604020202020204" pitchFamily="34" charset="0"/>
                <a:ea typeface="Calibri" panose="020F0502020204030204" pitchFamily="34" charset="0"/>
                <a:cs typeface="Arial" panose="020B0604020202020204" pitchFamily="34" charset="0"/>
              </a:rPr>
              <a:t>developed</a:t>
            </a:r>
            <a:r>
              <a:rPr lang="en-US" sz="2200" dirty="0">
                <a:effectLst/>
                <a:latin typeface="Arial" panose="020B0604020202020204" pitchFamily="34" charset="0"/>
                <a:ea typeface="Calibri" panose="020F0502020204030204" pitchFamily="34" charset="0"/>
                <a:cs typeface="Arial" panose="020B0604020202020204" pitchFamily="34" charset="0"/>
              </a:rPr>
              <a:t> for each study</a:t>
            </a:r>
          </a:p>
          <a:p>
            <a:pPr marR="0" lvl="2">
              <a:lnSpc>
                <a:spcPct val="100000"/>
              </a:lnSpc>
              <a:spcBef>
                <a:spcPts val="0"/>
              </a:spcBef>
              <a:spcAft>
                <a:spcPts val="600"/>
              </a:spcAft>
              <a:buFont typeface="Wingdings" panose="05000000000000000000" pitchFamily="2" charset="2"/>
              <a:buChar char="§"/>
            </a:pPr>
            <a:r>
              <a:rPr lang="en-US" sz="2200" dirty="0">
                <a:latin typeface="Arial" panose="020B0604020202020204" pitchFamily="34" charset="0"/>
                <a:ea typeface="Calibri" panose="020F0502020204030204" pitchFamily="34" charset="0"/>
                <a:cs typeface="Arial" panose="020B0604020202020204" pitchFamily="34" charset="0"/>
              </a:rPr>
              <a:t>Else..</a:t>
            </a:r>
            <a:endParaRPr lang="en-US" sz="2200" dirty="0">
              <a:effectLst/>
              <a:latin typeface="Arial" panose="020B0604020202020204" pitchFamily="34" charset="0"/>
              <a:ea typeface="Calibri" panose="020F0502020204030204" pitchFamily="34" charset="0"/>
              <a:cs typeface="Arial" panose="020B0604020202020204" pitchFamily="34" charset="0"/>
            </a:endParaRPr>
          </a:p>
        </p:txBody>
      </p:sp>
      <p:sp>
        <p:nvSpPr>
          <p:cNvPr id="3" name="Rectangle 2"/>
          <p:cNvSpPr/>
          <p:nvPr/>
        </p:nvSpPr>
        <p:spPr>
          <a:xfrm>
            <a:off x="438411" y="551145"/>
            <a:ext cx="4734838" cy="676406"/>
          </a:xfrm>
          <a:prstGeom prst="rect">
            <a:avLst/>
          </a:prstGeom>
          <a:solidFill>
            <a:srgbClr val="0035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Box 3">
            <a:extLst>
              <a:ext uri="{FF2B5EF4-FFF2-40B4-BE49-F238E27FC236}">
                <a16:creationId xmlns:a16="http://schemas.microsoft.com/office/drawing/2014/main" id="{09318093-9DA2-4C0A-964E-0EC148BAFEE3}"/>
              </a:ext>
            </a:extLst>
          </p:cNvPr>
          <p:cNvSpPr txBox="1"/>
          <p:nvPr/>
        </p:nvSpPr>
        <p:spPr>
          <a:xfrm>
            <a:off x="0" y="0"/>
            <a:ext cx="12191999" cy="1342315"/>
          </a:xfrm>
          <a:prstGeom prst="rect">
            <a:avLst/>
          </a:prstGeom>
          <a:noFill/>
        </p:spPr>
        <p:txBody>
          <a:bodyPr wrap="square" rtlCol="0" anchor="ctr" anchorCtr="0">
            <a:noAutofit/>
          </a:bodyPr>
          <a:lstStyle/>
          <a:p>
            <a:pPr lvl="1"/>
            <a:r>
              <a:rPr lang="en-US" sz="3600" dirty="0">
                <a:solidFill>
                  <a:schemeClr val="bg1"/>
                </a:solidFill>
                <a:latin typeface="Arial Rounded MT Bold" panose="020F0704030504030204" pitchFamily="34" charset="0"/>
                <a:ea typeface="Calibri" panose="020F0502020204030204" pitchFamily="34" charset="0"/>
                <a:cs typeface="Times New Roman" panose="02020603050405020304" pitchFamily="18" charset="0"/>
              </a:rPr>
              <a:t>Accompanying Survey</a:t>
            </a:r>
            <a:r>
              <a:rPr lang="en-GB" sz="3600" dirty="0">
                <a:solidFill>
                  <a:schemeClr val="bg1"/>
                </a:solidFill>
                <a:latin typeface="Arial Rounded MT Bold" panose="020F0704030504030204" pitchFamily="34" charset="0"/>
              </a:rPr>
              <a:t> Alongside DCE</a:t>
            </a:r>
          </a:p>
        </p:txBody>
      </p:sp>
    </p:spTree>
    <p:extLst>
      <p:ext uri="{BB962C8B-B14F-4D97-AF65-F5344CB8AC3E}">
        <p14:creationId xmlns:p14="http://schemas.microsoft.com/office/powerpoint/2010/main" val="17609783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09DF68D-95EB-435B-8B85-2D7D3B3814F2}"/>
              </a:ext>
            </a:extLst>
          </p:cNvPr>
          <p:cNvSpPr>
            <a:spLocks noGrp="1"/>
          </p:cNvSpPr>
          <p:nvPr>
            <p:ph type="body" sz="quarter" idx="10"/>
          </p:nvPr>
        </p:nvSpPr>
        <p:spPr>
          <a:xfrm>
            <a:off x="-1" y="1574800"/>
            <a:ext cx="12191999" cy="4226559"/>
          </a:xfrm>
        </p:spPr>
        <p:txBody>
          <a:bodyPr/>
          <a:lstStyle/>
          <a:p>
            <a:pPr marL="457200" lvl="1" indent="0">
              <a:lnSpc>
                <a:spcPct val="100000"/>
              </a:lnSpc>
              <a:spcBef>
                <a:spcPts val="0"/>
              </a:spcBef>
              <a:spcAft>
                <a:spcPts val="600"/>
              </a:spcAft>
              <a:buNone/>
            </a:pPr>
            <a:r>
              <a:rPr lang="en-US" sz="2400" b="1" i="1" dirty="0">
                <a:effectLst/>
                <a:latin typeface="Arial" panose="020B0604020202020204" pitchFamily="34" charset="0"/>
                <a:ea typeface="Calibri" panose="020F0502020204030204" pitchFamily="34" charset="0"/>
                <a:cs typeface="Arial" panose="020B0604020202020204" pitchFamily="34" charset="0"/>
              </a:rPr>
              <a:t>Promoting Data Quality: </a:t>
            </a:r>
          </a:p>
          <a:p>
            <a:pPr marL="457200" lvl="1" indent="0">
              <a:lnSpc>
                <a:spcPct val="100000"/>
              </a:lnSpc>
              <a:spcBef>
                <a:spcPts val="0"/>
              </a:spcBef>
              <a:spcAft>
                <a:spcPts val="600"/>
              </a:spcAft>
              <a:buNone/>
            </a:pPr>
            <a:r>
              <a:rPr lang="en-US" sz="2400" dirty="0">
                <a:effectLst/>
                <a:latin typeface="Arial" panose="020B0604020202020204" pitchFamily="34" charset="0"/>
                <a:ea typeface="Calibri" panose="020F0502020204030204" pitchFamily="34" charset="0"/>
                <a:cs typeface="Arial" panose="020B0604020202020204" pitchFamily="34" charset="0"/>
              </a:rPr>
              <a:t>Strategies employed in order to ensure high-quality responses.</a:t>
            </a:r>
          </a:p>
          <a:p>
            <a:pPr lvl="2">
              <a:lnSpc>
                <a:spcPct val="100000"/>
              </a:lnSpc>
              <a:spcBef>
                <a:spcPts val="0"/>
              </a:spcBef>
              <a:spcAft>
                <a:spcPts val="600"/>
              </a:spcAft>
            </a:pPr>
            <a:r>
              <a:rPr lang="en-US" sz="2400" dirty="0">
                <a:effectLst/>
                <a:latin typeface="Arial" panose="020B0604020202020204" pitchFamily="34" charset="0"/>
                <a:ea typeface="Calibri" panose="020F0502020204030204" pitchFamily="34" charset="0"/>
                <a:cs typeface="Arial" panose="020B0604020202020204" pitchFamily="34" charset="0"/>
              </a:rPr>
              <a:t>Exclude respondents who</a:t>
            </a:r>
            <a:r>
              <a:rPr lang="en-US" sz="2400" dirty="0">
                <a:latin typeface="Arial" panose="020B0604020202020204" pitchFamily="34" charset="0"/>
                <a:ea typeface="Calibri" panose="020F0502020204030204" pitchFamily="34" charset="0"/>
                <a:cs typeface="Arial" panose="020B0604020202020204" pitchFamily="34" charset="0"/>
              </a:rPr>
              <a:t> rush through the survey</a:t>
            </a:r>
          </a:p>
          <a:p>
            <a:pPr lvl="2">
              <a:lnSpc>
                <a:spcPct val="100000"/>
              </a:lnSpc>
              <a:spcBef>
                <a:spcPts val="0"/>
              </a:spcBef>
              <a:spcAft>
                <a:spcPts val="600"/>
              </a:spcAft>
            </a:pPr>
            <a:r>
              <a:rPr lang="en-US" sz="2400" dirty="0">
                <a:latin typeface="Arial" panose="020B0604020202020204" pitchFamily="34" charset="0"/>
                <a:ea typeface="Calibri" panose="020F0502020204030204" pitchFamily="34" charset="0"/>
                <a:cs typeface="Arial" panose="020B0604020202020204" pitchFamily="34" charset="0"/>
              </a:rPr>
              <a:t>E</a:t>
            </a:r>
            <a:r>
              <a:rPr lang="en-US" sz="2400" dirty="0">
                <a:effectLst/>
                <a:latin typeface="Arial" panose="020B0604020202020204" pitchFamily="34" charset="0"/>
                <a:ea typeface="Calibri" panose="020F0502020204030204" pitchFamily="34" charset="0"/>
                <a:cs typeface="Arial" panose="020B0604020202020204" pitchFamily="34" charset="0"/>
              </a:rPr>
              <a:t>mploy attention checks to ensure all respondents are active respondents (not straight-lining). </a:t>
            </a:r>
          </a:p>
          <a:p>
            <a:pPr lvl="2">
              <a:lnSpc>
                <a:spcPct val="100000"/>
              </a:lnSpc>
              <a:spcBef>
                <a:spcPts val="0"/>
              </a:spcBef>
              <a:spcAft>
                <a:spcPts val="600"/>
              </a:spcAft>
            </a:pPr>
            <a:r>
              <a:rPr lang="en-US" sz="2400" dirty="0">
                <a:latin typeface="Arial" panose="020B0604020202020204" pitchFamily="34" charset="0"/>
                <a:ea typeface="Calibri" panose="020F0502020204030204" pitchFamily="34" charset="0"/>
                <a:cs typeface="Arial" panose="020B0604020202020204" pitchFamily="34" charset="0"/>
              </a:rPr>
              <a:t>Use progress bar to prevent dropouts</a:t>
            </a:r>
          </a:p>
          <a:p>
            <a:pPr lvl="2">
              <a:lnSpc>
                <a:spcPct val="100000"/>
              </a:lnSpc>
              <a:spcBef>
                <a:spcPts val="0"/>
              </a:spcBef>
              <a:spcAft>
                <a:spcPts val="600"/>
              </a:spcAft>
            </a:pPr>
            <a:r>
              <a:rPr lang="en-US" sz="2400" dirty="0">
                <a:effectLst/>
                <a:latin typeface="Arial" panose="020B0604020202020204" pitchFamily="34" charset="0"/>
                <a:ea typeface="Calibri" panose="020F0502020204030204" pitchFamily="34" charset="0"/>
                <a:cs typeface="Arial" panose="020B0604020202020204" pitchFamily="34" charset="0"/>
              </a:rPr>
              <a:t>Check for likely duplicates – Qualtrics checks for same IP address and same so</a:t>
            </a:r>
            <a:r>
              <a:rPr lang="en-US" sz="2400" dirty="0">
                <a:latin typeface="Arial" panose="020B0604020202020204" pitchFamily="34" charset="0"/>
                <a:ea typeface="Calibri" panose="020F0502020204030204" pitchFamily="34" charset="0"/>
                <a:cs typeface="Arial" panose="020B0604020202020204" pitchFamily="34" charset="0"/>
              </a:rPr>
              <a:t>cio-econ</a:t>
            </a:r>
          </a:p>
          <a:p>
            <a:pPr lvl="2">
              <a:lnSpc>
                <a:spcPct val="100000"/>
              </a:lnSpc>
              <a:spcBef>
                <a:spcPts val="0"/>
              </a:spcBef>
              <a:spcAft>
                <a:spcPts val="600"/>
              </a:spcAft>
            </a:pPr>
            <a:r>
              <a:rPr lang="en-US" sz="2400" dirty="0">
                <a:effectLst/>
                <a:latin typeface="Arial" panose="020B0604020202020204" pitchFamily="34" charset="0"/>
                <a:ea typeface="Calibri" panose="020F0502020204030204" pitchFamily="34" charset="0"/>
                <a:cs typeface="Arial" panose="020B0604020202020204" pitchFamily="34" charset="0"/>
              </a:rPr>
              <a:t>Use honesty pledges  to increase the likelihood that respondents will complete the survey with fidelity. </a:t>
            </a:r>
            <a:endParaRPr lang="en-US" sz="2400" dirty="0">
              <a:latin typeface="Arial" panose="020B0604020202020204" pitchFamily="34" charset="0"/>
              <a:ea typeface="Calibri" panose="020F0502020204030204" pitchFamily="34" charset="0"/>
              <a:cs typeface="Arial" panose="020B0604020202020204" pitchFamily="34" charset="0"/>
            </a:endParaRPr>
          </a:p>
          <a:p>
            <a:pPr lvl="2">
              <a:lnSpc>
                <a:spcPct val="100000"/>
              </a:lnSpc>
              <a:spcBef>
                <a:spcPts val="0"/>
              </a:spcBef>
              <a:spcAft>
                <a:spcPts val="600"/>
              </a:spcAft>
            </a:pPr>
            <a:endParaRPr lang="en-US" sz="2400" dirty="0">
              <a:effectLst/>
              <a:latin typeface="Arial" panose="020B0604020202020204" pitchFamily="34" charset="0"/>
              <a:ea typeface="Calibri" panose="020F050202020403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5315F9A7-F80B-490D-B502-E15205167246}"/>
              </a:ext>
            </a:extLst>
          </p:cNvPr>
          <p:cNvSpPr/>
          <p:nvPr/>
        </p:nvSpPr>
        <p:spPr>
          <a:xfrm>
            <a:off x="153494" y="529796"/>
            <a:ext cx="7880180" cy="676406"/>
          </a:xfrm>
          <a:prstGeom prst="rect">
            <a:avLst/>
          </a:prstGeom>
          <a:solidFill>
            <a:srgbClr val="0035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00" dirty="0">
              <a:latin typeface="Arial Rounded MT Bold" panose="020F07040305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8EDB6DBF-8E61-499E-8A6D-0413EA9BC48B}"/>
              </a:ext>
            </a:extLst>
          </p:cNvPr>
          <p:cNvSpPr txBox="1"/>
          <p:nvPr/>
        </p:nvSpPr>
        <p:spPr>
          <a:xfrm>
            <a:off x="0" y="1"/>
            <a:ext cx="12191999" cy="1341588"/>
          </a:xfrm>
          <a:prstGeom prst="rect">
            <a:avLst/>
          </a:prstGeom>
          <a:noFill/>
        </p:spPr>
        <p:txBody>
          <a:bodyPr wrap="square" rtlCol="0" anchor="ctr" anchorCtr="0">
            <a:noAutofit/>
          </a:bodyPr>
          <a:lstStyle/>
          <a:p>
            <a:pPr lvl="1"/>
            <a:r>
              <a:rPr lang="en-GB" sz="3600" dirty="0">
                <a:solidFill>
                  <a:schemeClr val="bg1"/>
                </a:solidFill>
                <a:latin typeface="Arial Rounded MT Bold" panose="020F0704030504030204" pitchFamily="34" charset="0"/>
              </a:rPr>
              <a:t>Promoting Data Quality </a:t>
            </a:r>
          </a:p>
        </p:txBody>
      </p:sp>
    </p:spTree>
    <p:extLst>
      <p:ext uri="{BB962C8B-B14F-4D97-AF65-F5344CB8AC3E}">
        <p14:creationId xmlns:p14="http://schemas.microsoft.com/office/powerpoint/2010/main" val="29467861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1778696"/>
            <a:ext cx="12191999" cy="4007146"/>
          </a:xfrm>
        </p:spPr>
        <p:txBody>
          <a:bodyPr/>
          <a:lstStyle/>
          <a:p>
            <a:pPr lvl="1">
              <a:lnSpc>
                <a:spcPct val="100000"/>
              </a:lnSpc>
              <a:spcBef>
                <a:spcPts val="0"/>
              </a:spcBef>
              <a:spcAft>
                <a:spcPts val="1200"/>
              </a:spcAft>
            </a:pPr>
            <a:r>
              <a:rPr lang="en-US" sz="2800" dirty="0">
                <a:latin typeface="Arial" panose="020B0604020202020204" pitchFamily="34" charset="0"/>
                <a:cs typeface="Arial" panose="020B0604020202020204" pitchFamily="34" charset="0"/>
              </a:rPr>
              <a:t>Exploded multinomial logit choice model (handles two choices)</a:t>
            </a:r>
          </a:p>
          <a:p>
            <a:pPr lvl="1">
              <a:lnSpc>
                <a:spcPct val="100000"/>
              </a:lnSpc>
              <a:spcBef>
                <a:spcPts val="0"/>
              </a:spcBef>
              <a:spcAft>
                <a:spcPts val="1200"/>
              </a:spcAft>
            </a:pPr>
            <a:r>
              <a:rPr lang="en-US" sz="2800" dirty="0">
                <a:latin typeface="Arial" panose="020B0604020202020204" pitchFamily="34" charset="0"/>
                <a:cs typeface="Arial" panose="020B0604020202020204" pitchFamily="34" charset="0"/>
              </a:rPr>
              <a:t>Combined fruit and sweet flavors into one variable (policy)</a:t>
            </a:r>
          </a:p>
          <a:p>
            <a:pPr lvl="1">
              <a:lnSpc>
                <a:spcPct val="100000"/>
              </a:lnSpc>
              <a:spcBef>
                <a:spcPts val="0"/>
              </a:spcBef>
              <a:spcAft>
                <a:spcPts val="1200"/>
              </a:spcAft>
            </a:pPr>
            <a:r>
              <a:rPr lang="en-US" sz="2800" dirty="0">
                <a:latin typeface="Arial" panose="020B0604020202020204" pitchFamily="34" charset="0"/>
                <a:cs typeface="Arial" panose="020B0604020202020204" pitchFamily="34" charset="0"/>
              </a:rPr>
              <a:t>Flavored cigarette type constant terms (combined flavors/products in models)-gives more direct preference measure</a:t>
            </a:r>
          </a:p>
          <a:p>
            <a:pPr lvl="1">
              <a:lnSpc>
                <a:spcPct val="100000"/>
              </a:lnSpc>
              <a:spcBef>
                <a:spcPts val="0"/>
              </a:spcBef>
              <a:spcAft>
                <a:spcPts val="1200"/>
              </a:spcAft>
            </a:pPr>
            <a:r>
              <a:rPr lang="en-US" sz="2800" dirty="0">
                <a:latin typeface="Arial" panose="020B0604020202020204" pitchFamily="34" charset="0"/>
                <a:cs typeface="Arial" panose="020B0604020202020204" pitchFamily="34" charset="0"/>
              </a:rPr>
              <a:t>Use rich set of sociodemographic/smoking. interactions</a:t>
            </a:r>
          </a:p>
          <a:p>
            <a:pPr marL="457200" lvl="1" indent="0">
              <a:lnSpc>
                <a:spcPct val="100000"/>
              </a:lnSpc>
              <a:buNone/>
            </a:pPr>
            <a:endParaRPr lang="en-US" sz="2800" dirty="0">
              <a:latin typeface="Arial Rounded MT Bold" panose="020F0704030504030204" pitchFamily="34" charset="0"/>
            </a:endParaRPr>
          </a:p>
        </p:txBody>
      </p:sp>
      <p:sp>
        <p:nvSpPr>
          <p:cNvPr id="3" name="Rectangle 2"/>
          <p:cNvSpPr/>
          <p:nvPr/>
        </p:nvSpPr>
        <p:spPr>
          <a:xfrm>
            <a:off x="438411" y="551145"/>
            <a:ext cx="4734838" cy="676406"/>
          </a:xfrm>
          <a:prstGeom prst="rect">
            <a:avLst/>
          </a:prstGeom>
          <a:solidFill>
            <a:srgbClr val="0035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Box 3">
            <a:extLst>
              <a:ext uri="{FF2B5EF4-FFF2-40B4-BE49-F238E27FC236}">
                <a16:creationId xmlns:a16="http://schemas.microsoft.com/office/drawing/2014/main" id="{09318093-9DA2-4C0A-964E-0EC148BAFEE3}"/>
              </a:ext>
            </a:extLst>
          </p:cNvPr>
          <p:cNvSpPr txBox="1"/>
          <p:nvPr/>
        </p:nvSpPr>
        <p:spPr>
          <a:xfrm>
            <a:off x="0" y="0"/>
            <a:ext cx="12191999" cy="1320799"/>
          </a:xfrm>
          <a:prstGeom prst="rect">
            <a:avLst/>
          </a:prstGeom>
          <a:noFill/>
        </p:spPr>
        <p:txBody>
          <a:bodyPr wrap="square" rtlCol="0" anchor="ctr" anchorCtr="0">
            <a:noAutofit/>
          </a:bodyPr>
          <a:lstStyle/>
          <a:p>
            <a:pPr lvl="1"/>
            <a:r>
              <a:rPr lang="en-GB" sz="3600" dirty="0">
                <a:solidFill>
                  <a:schemeClr val="bg1"/>
                </a:solidFill>
                <a:latin typeface="Arial Rounded MT Bold" panose="020F0704030504030204" pitchFamily="34" charset="0"/>
              </a:rPr>
              <a:t>Method of Analysis of Choice Data in this study</a:t>
            </a:r>
          </a:p>
        </p:txBody>
      </p:sp>
    </p:spTree>
    <p:extLst>
      <p:ext uri="{BB962C8B-B14F-4D97-AF65-F5344CB8AC3E}">
        <p14:creationId xmlns:p14="http://schemas.microsoft.com/office/powerpoint/2010/main" val="39420577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1341120"/>
            <a:ext cx="12191999" cy="4473754"/>
          </a:xfrm>
        </p:spPr>
        <p:txBody>
          <a:bodyPr/>
          <a:lstStyle/>
          <a:p>
            <a:pPr lvl="1">
              <a:lnSpc>
                <a:spcPct val="150000"/>
              </a:lnSpc>
            </a:pPr>
            <a:r>
              <a:rPr lang="en-US" sz="2800" dirty="0">
                <a:latin typeface="Arial" panose="020B0604020202020204" pitchFamily="34" charset="0"/>
                <a:cs typeface="Arial" panose="020B0604020202020204" pitchFamily="34" charset="0"/>
              </a:rPr>
              <a:t>We build a utility function:</a:t>
            </a:r>
            <a:r>
              <a:rPr lang="en-US" sz="2000" dirty="0">
                <a:latin typeface="Arial" panose="020B0604020202020204" pitchFamily="34" charset="0"/>
                <a:cs typeface="Arial" panose="020B0604020202020204" pitchFamily="34" charset="0"/>
              </a:rPr>
              <a:t> (i=individual; j=product in c=choice set)</a:t>
            </a:r>
          </a:p>
          <a:p>
            <a:pPr lvl="1">
              <a:lnSpc>
                <a:spcPct val="150000"/>
              </a:lnSpc>
            </a:pPr>
            <a:endParaRPr lang="en-US" sz="2800" dirty="0">
              <a:latin typeface="Arial Rounded MT Bold" panose="020F0704030504030204" pitchFamily="34" charset="0"/>
            </a:endParaRPr>
          </a:p>
          <a:p>
            <a:pPr lvl="1">
              <a:lnSpc>
                <a:spcPct val="150000"/>
              </a:lnSpc>
            </a:pPr>
            <a:endParaRPr lang="en-US" sz="2800" dirty="0">
              <a:latin typeface="Arial Rounded MT Bold" panose="020F0704030504030204" pitchFamily="34" charset="0"/>
            </a:endParaRPr>
          </a:p>
          <a:p>
            <a:pPr lvl="1">
              <a:lnSpc>
                <a:spcPct val="150000"/>
              </a:lnSpc>
            </a:pPr>
            <a:endParaRPr lang="en-US" sz="2800" dirty="0">
              <a:latin typeface="Arial Rounded MT Bold" panose="020F0704030504030204" pitchFamily="34" charset="0"/>
            </a:endParaRPr>
          </a:p>
          <a:p>
            <a:pPr marL="457200" lvl="1" indent="0">
              <a:lnSpc>
                <a:spcPct val="100000"/>
              </a:lnSpc>
              <a:buNone/>
            </a:pPr>
            <a:r>
              <a:rPr lang="en-US" sz="2800" dirty="0">
                <a:latin typeface="Arial" panose="020B0604020202020204" pitchFamily="34" charset="0"/>
                <a:cs typeface="Arial" panose="020B0604020202020204" pitchFamily="34" charset="0"/>
              </a:rPr>
              <a:t>This yields choice probabilities – higher utility, more likely choice(omitted tobacco-</a:t>
            </a:r>
            <a:r>
              <a:rPr lang="en-US" sz="2800" dirty="0" err="1">
                <a:latin typeface="Arial" panose="020B0604020202020204" pitchFamily="34" charset="0"/>
                <a:cs typeface="Arial" panose="020B0604020202020204" pitchFamily="34" charset="0"/>
              </a:rPr>
              <a:t>ccig</a:t>
            </a:r>
            <a:r>
              <a:rPr lang="en-US" sz="2800" dirty="0">
                <a:latin typeface="Arial" panose="020B0604020202020204" pitchFamily="34" charset="0"/>
                <a:cs typeface="Arial" panose="020B0604020202020204" pitchFamily="34" charset="0"/>
              </a:rPr>
              <a:t>)</a:t>
            </a:r>
          </a:p>
          <a:p>
            <a:pPr marL="457200" lvl="1" indent="0">
              <a:lnSpc>
                <a:spcPct val="100000"/>
              </a:lnSpc>
              <a:buNone/>
            </a:pPr>
            <a:r>
              <a:rPr lang="en-US" sz="2800" dirty="0">
                <a:latin typeface="Arial" panose="020B0604020202020204" pitchFamily="34" charset="0"/>
                <a:cs typeface="Arial" panose="020B0604020202020204" pitchFamily="34" charset="0"/>
              </a:rPr>
              <a:t>Product-flavor constants (interact product constant with flavor preference e.g. menthol-</a:t>
            </a:r>
            <a:r>
              <a:rPr lang="en-US" sz="2800" dirty="0" err="1">
                <a:latin typeface="Arial" panose="020B0604020202020204" pitchFamily="34" charset="0"/>
                <a:cs typeface="Arial" panose="020B0604020202020204" pitchFamily="34" charset="0"/>
              </a:rPr>
              <a:t>ccig</a:t>
            </a:r>
            <a:r>
              <a:rPr lang="en-US" sz="2800" dirty="0">
                <a:latin typeface="Arial" panose="020B0604020202020204" pitchFamily="34" charset="0"/>
                <a:cs typeface="Arial" panose="020B0604020202020204" pitchFamily="34" charset="0"/>
              </a:rPr>
              <a:t>)</a:t>
            </a:r>
            <a:endParaRPr lang="en-US" sz="2800" dirty="0">
              <a:latin typeface="Arial Rounded MT Bold" panose="020F0704030504030204" pitchFamily="34" charset="0"/>
            </a:endParaRPr>
          </a:p>
        </p:txBody>
      </p:sp>
      <p:sp>
        <p:nvSpPr>
          <p:cNvPr id="3" name="Rectangle 2"/>
          <p:cNvSpPr/>
          <p:nvPr/>
        </p:nvSpPr>
        <p:spPr>
          <a:xfrm>
            <a:off x="438411" y="551145"/>
            <a:ext cx="4734838" cy="676406"/>
          </a:xfrm>
          <a:prstGeom prst="rect">
            <a:avLst/>
          </a:prstGeom>
          <a:solidFill>
            <a:srgbClr val="0035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Box 3">
            <a:extLst>
              <a:ext uri="{FF2B5EF4-FFF2-40B4-BE49-F238E27FC236}">
                <a16:creationId xmlns:a16="http://schemas.microsoft.com/office/drawing/2014/main" id="{09318093-9DA2-4C0A-964E-0EC148BAFEE3}"/>
              </a:ext>
            </a:extLst>
          </p:cNvPr>
          <p:cNvSpPr txBox="1"/>
          <p:nvPr/>
        </p:nvSpPr>
        <p:spPr>
          <a:xfrm>
            <a:off x="0" y="0"/>
            <a:ext cx="12192000" cy="1341120"/>
          </a:xfrm>
          <a:prstGeom prst="rect">
            <a:avLst/>
          </a:prstGeom>
          <a:noFill/>
        </p:spPr>
        <p:txBody>
          <a:bodyPr wrap="square" rtlCol="0" anchor="ctr" anchorCtr="0">
            <a:noAutofit/>
          </a:bodyPr>
          <a:lstStyle/>
          <a:p>
            <a:pPr lvl="1"/>
            <a:r>
              <a:rPr lang="en-GB" sz="3600" dirty="0">
                <a:solidFill>
                  <a:schemeClr val="bg1"/>
                </a:solidFill>
                <a:latin typeface="Arial Rounded MT Bold" panose="020F0704030504030204" pitchFamily="34" charset="0"/>
              </a:rPr>
              <a:t>Methods: Choice Model and Utility Function</a:t>
            </a:r>
          </a:p>
        </p:txBody>
      </p:sp>
      <p:pic>
        <p:nvPicPr>
          <p:cNvPr id="6" name="Picture 5">
            <a:extLst>
              <a:ext uri="{FF2B5EF4-FFF2-40B4-BE49-F238E27FC236}">
                <a16:creationId xmlns:a16="http://schemas.microsoft.com/office/drawing/2014/main" id="{5C6B7F0C-AD64-4A2E-B80E-4AB97D4810F9}"/>
              </a:ext>
            </a:extLst>
          </p:cNvPr>
          <p:cNvPicPr>
            <a:picLocks noChangeAspect="1"/>
          </p:cNvPicPr>
          <p:nvPr/>
        </p:nvPicPr>
        <p:blipFill>
          <a:blip r:embed="rId3"/>
          <a:stretch>
            <a:fillRect/>
          </a:stretch>
        </p:blipFill>
        <p:spPr>
          <a:xfrm>
            <a:off x="150920" y="2072640"/>
            <a:ext cx="11887200" cy="2062480"/>
          </a:xfrm>
          <a:prstGeom prst="rect">
            <a:avLst/>
          </a:prstGeom>
        </p:spPr>
      </p:pic>
    </p:spTree>
    <p:extLst>
      <p:ext uri="{BB962C8B-B14F-4D97-AF65-F5344CB8AC3E}">
        <p14:creationId xmlns:p14="http://schemas.microsoft.com/office/powerpoint/2010/main" val="35399606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50583EE-D092-4C62-B216-495431AFC23E}"/>
              </a:ext>
            </a:extLst>
          </p:cNvPr>
          <p:cNvSpPr>
            <a:spLocks noGrp="1"/>
          </p:cNvSpPr>
          <p:nvPr>
            <p:ph type="body" sz="quarter" idx="10"/>
          </p:nvPr>
        </p:nvSpPr>
        <p:spPr>
          <a:xfrm>
            <a:off x="2" y="1677369"/>
            <a:ext cx="12191998" cy="4144311"/>
          </a:xfrm>
        </p:spPr>
        <p:txBody>
          <a:bodyPr/>
          <a:lstStyle/>
          <a:p>
            <a:pPr marL="0" marR="0" indent="0">
              <a:spcBef>
                <a:spcPts val="0"/>
              </a:spcBef>
              <a:spcAft>
                <a:spcPts val="0"/>
              </a:spcAft>
              <a:buNone/>
            </a:pPr>
            <a:endParaRPr lang="en-US" sz="1800" dirty="0">
              <a:latin typeface="Calibri" panose="020F0502020204030204" pitchFamily="34" charset="0"/>
              <a:ea typeface="Calibri" panose="020F0502020204030204" pitchFamily="34" charset="0"/>
            </a:endParaRPr>
          </a:p>
          <a:p>
            <a:pPr marL="0" marR="0" indent="0">
              <a:spcBef>
                <a:spcPts val="0"/>
              </a:spcBef>
              <a:spcAft>
                <a:spcPts val="0"/>
              </a:spcAft>
              <a:buNone/>
            </a:pPr>
            <a:endParaRPr lang="en-US" sz="1800" dirty="0">
              <a:effectLst/>
              <a:latin typeface="Arial" panose="020B0604020202020204" pitchFamily="34" charset="0"/>
              <a:ea typeface="Calibri" panose="020F0502020204030204" pitchFamily="34" charset="0"/>
            </a:endParaRPr>
          </a:p>
          <a:p>
            <a:pPr marL="0" marR="0" indent="0">
              <a:spcBef>
                <a:spcPts val="0"/>
              </a:spcBef>
              <a:spcAft>
                <a:spcPts val="0"/>
              </a:spcAft>
              <a:buNone/>
            </a:pPr>
            <a:endParaRPr lang="en-US" sz="1800" dirty="0">
              <a:effectLst/>
              <a:latin typeface="Calibri" panose="020F0502020204030204" pitchFamily="34" charset="0"/>
              <a:ea typeface="Calibri" panose="020F0502020204030204" pitchFamily="34" charset="0"/>
            </a:endParaRPr>
          </a:p>
          <a:p>
            <a:pPr marL="0" marR="0" indent="0">
              <a:spcBef>
                <a:spcPts val="0"/>
              </a:spcBef>
              <a:spcAft>
                <a:spcPts val="0"/>
              </a:spcAft>
              <a:buNone/>
            </a:pPr>
            <a:endParaRPr lang="en-US" sz="1800" dirty="0">
              <a:effectLst/>
              <a:latin typeface="Calibri" panose="020F0502020204030204" pitchFamily="34" charset="0"/>
              <a:ea typeface="Calibri" panose="020F0502020204030204" pitchFamily="34" charset="0"/>
            </a:endParaRPr>
          </a:p>
          <a:p>
            <a:endParaRPr lang="en-US" dirty="0"/>
          </a:p>
        </p:txBody>
      </p:sp>
      <p:sp>
        <p:nvSpPr>
          <p:cNvPr id="4" name="Rectangle 3">
            <a:extLst>
              <a:ext uri="{FF2B5EF4-FFF2-40B4-BE49-F238E27FC236}">
                <a16:creationId xmlns:a16="http://schemas.microsoft.com/office/drawing/2014/main" id="{932F1988-9351-4306-BBA5-C48E2D39C549}"/>
              </a:ext>
            </a:extLst>
          </p:cNvPr>
          <p:cNvSpPr/>
          <p:nvPr/>
        </p:nvSpPr>
        <p:spPr>
          <a:xfrm>
            <a:off x="182879" y="518903"/>
            <a:ext cx="8714629" cy="676406"/>
          </a:xfrm>
          <a:prstGeom prst="rect">
            <a:avLst/>
          </a:prstGeom>
          <a:solidFill>
            <a:srgbClr val="0035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00" u="sng" dirty="0">
              <a:latin typeface="Arial Rounded MT Bold" panose="020F0704030504030204" pitchFamily="34"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4F47C3C5-D655-48D2-BD8D-1C98066C99D5}"/>
              </a:ext>
            </a:extLst>
          </p:cNvPr>
          <p:cNvSpPr/>
          <p:nvPr/>
        </p:nvSpPr>
        <p:spPr>
          <a:xfrm>
            <a:off x="1" y="0"/>
            <a:ext cx="12192000" cy="1330960"/>
          </a:xfrm>
          <a:prstGeom prst="rect">
            <a:avLst/>
          </a:prstGeom>
          <a:solidFill>
            <a:srgbClr val="0035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eaLnBrk="0" fontAlgn="base" hangingPunct="0">
              <a:spcBef>
                <a:spcPct val="0"/>
              </a:spcBef>
              <a:spcAft>
                <a:spcPct val="0"/>
              </a:spcAft>
            </a:pPr>
            <a:r>
              <a:rPr lang="en-US" altLang="en-US" sz="3600" b="1" dirty="0">
                <a:solidFill>
                  <a:schemeClr val="bg1"/>
                </a:solidFill>
                <a:latin typeface="Arial Rounded MT Bold" panose="020F0704030504030204" pitchFamily="34" charset="0"/>
                <a:ea typeface="Calibri" panose="020F0502020204030204" pitchFamily="34" charset="0"/>
                <a:cs typeface="Times New Roman" panose="02020603050405020304" pitchFamily="18" charset="0"/>
              </a:rPr>
              <a:t>Results: Cigarette choice model Cigarette choice model without  interaction</a:t>
            </a:r>
            <a:endParaRPr lang="en-US" altLang="en-US" sz="3600" dirty="0">
              <a:solidFill>
                <a:schemeClr val="bg1"/>
              </a:solidFill>
              <a:latin typeface="Arial Rounded MT Bold" panose="020F0704030504030204" pitchFamily="34" charset="0"/>
            </a:endParaRPr>
          </a:p>
        </p:txBody>
      </p:sp>
      <p:graphicFrame>
        <p:nvGraphicFramePr>
          <p:cNvPr id="5" name="Table 4">
            <a:extLst>
              <a:ext uri="{FF2B5EF4-FFF2-40B4-BE49-F238E27FC236}">
                <a16:creationId xmlns:a16="http://schemas.microsoft.com/office/drawing/2014/main" id="{B7C5A62A-612F-4855-809F-2D3E8DF4796A}"/>
              </a:ext>
            </a:extLst>
          </p:cNvPr>
          <p:cNvGraphicFramePr>
            <a:graphicFrameLocks noGrp="1"/>
          </p:cNvGraphicFramePr>
          <p:nvPr/>
        </p:nvGraphicFramePr>
        <p:xfrm>
          <a:off x="4389120" y="1341121"/>
          <a:ext cx="7772402" cy="4490715"/>
        </p:xfrm>
        <a:graphic>
          <a:graphicData uri="http://schemas.openxmlformats.org/drawingml/2006/table">
            <a:tbl>
              <a:tblPr/>
              <a:tblGrid>
                <a:gridCol w="4353297">
                  <a:extLst>
                    <a:ext uri="{9D8B030D-6E8A-4147-A177-3AD203B41FA5}">
                      <a16:colId xmlns:a16="http://schemas.microsoft.com/office/drawing/2014/main" val="594850064"/>
                    </a:ext>
                  </a:extLst>
                </a:gridCol>
                <a:gridCol w="2265429">
                  <a:extLst>
                    <a:ext uri="{9D8B030D-6E8A-4147-A177-3AD203B41FA5}">
                      <a16:colId xmlns:a16="http://schemas.microsoft.com/office/drawing/2014/main" val="4194580582"/>
                    </a:ext>
                  </a:extLst>
                </a:gridCol>
                <a:gridCol w="1153676">
                  <a:extLst>
                    <a:ext uri="{9D8B030D-6E8A-4147-A177-3AD203B41FA5}">
                      <a16:colId xmlns:a16="http://schemas.microsoft.com/office/drawing/2014/main" val="1012982057"/>
                    </a:ext>
                  </a:extLst>
                </a:gridCol>
              </a:tblGrid>
              <a:tr h="275647">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eaLnBrk="0" hangingPunct="0">
                        <a:lnSpc>
                          <a:spcPct val="107000"/>
                        </a:lnSpc>
                        <a:spcBef>
                          <a:spcPts val="555"/>
                        </a:spcBef>
                        <a:spcAft>
                          <a:spcPts val="0"/>
                        </a:spcAft>
                      </a:pPr>
                      <a:r>
                        <a:rPr lang="en-US" sz="1500" u="sng" dirty="0">
                          <a:effectLst/>
                          <a:latin typeface="Arial" panose="020B0604020202020204" pitchFamily="34" charset="0"/>
                          <a:cs typeface="Arial" panose="020B0604020202020204" pitchFamily="34" charset="0"/>
                        </a:rPr>
                        <a:t>Parameters</a:t>
                      </a:r>
                      <a:endParaRPr lang="en-US" sz="1500" dirty="0">
                        <a:effectLst/>
                        <a:latin typeface="Arial" panose="020B0604020202020204" pitchFamily="34" charset="0"/>
                        <a:ea typeface="Calibri" panose="020F0502020204030204" pitchFamily="34" charset="0"/>
                        <a:cs typeface="Arial" panose="020B0604020202020204" pitchFamily="34" charset="0"/>
                      </a:endParaRPr>
                    </a:p>
                  </a:txBody>
                  <a:tcPr marL="18288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236220" marR="0" eaLnBrk="0" hangingPunct="0">
                        <a:lnSpc>
                          <a:spcPct val="107000"/>
                        </a:lnSpc>
                        <a:spcBef>
                          <a:spcPts val="555"/>
                        </a:spcBef>
                        <a:spcAft>
                          <a:spcPts val="0"/>
                        </a:spcAft>
                      </a:pPr>
                      <a:r>
                        <a:rPr lang="en-US" sz="1500">
                          <a:effectLst/>
                          <a:latin typeface="Arial" panose="020B0604020202020204" pitchFamily="34" charset="0"/>
                          <a:cs typeface="Arial" panose="020B0604020202020204" pitchFamily="34" charset="0"/>
                        </a:rPr>
                        <a:t>Coef. (s.e.)</a:t>
                      </a:r>
                      <a:endParaRPr lang="en-US" sz="1500">
                        <a:effectLst/>
                        <a:latin typeface="Arial" panose="020B0604020202020204" pitchFamily="34" charset="0"/>
                        <a:ea typeface="Calibri" panose="020F0502020204030204" pitchFamily="34" charset="0"/>
                        <a:cs typeface="Arial" panose="020B0604020202020204" pitchFamily="34"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153670" marR="0" eaLnBrk="0" hangingPunct="0">
                        <a:lnSpc>
                          <a:spcPct val="107000"/>
                        </a:lnSpc>
                        <a:spcBef>
                          <a:spcPts val="555"/>
                        </a:spcBef>
                        <a:spcAft>
                          <a:spcPts val="0"/>
                        </a:spcAft>
                      </a:pPr>
                      <a:r>
                        <a:rPr lang="en-US" sz="1500">
                          <a:effectLst/>
                          <a:latin typeface="Arial" panose="020B0604020202020204" pitchFamily="34" charset="0"/>
                          <a:cs typeface="Arial" panose="020B0604020202020204" pitchFamily="34" charset="0"/>
                        </a:rPr>
                        <a:t>Sig.</a:t>
                      </a:r>
                      <a:endParaRPr lang="en-US" sz="1500">
                        <a:effectLst/>
                        <a:latin typeface="Arial" panose="020B0604020202020204" pitchFamily="34" charset="0"/>
                        <a:ea typeface="Calibri" panose="020F0502020204030204" pitchFamily="34" charset="0"/>
                        <a:cs typeface="Arial" panose="020B0604020202020204" pitchFamily="34"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303793283"/>
                  </a:ext>
                </a:extLst>
              </a:tr>
              <a:tr h="323827">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eaLnBrk="0" hangingPunct="0">
                        <a:lnSpc>
                          <a:spcPct val="107000"/>
                        </a:lnSpc>
                        <a:spcBef>
                          <a:spcPts val="270"/>
                        </a:spcBef>
                        <a:spcAft>
                          <a:spcPts val="0"/>
                        </a:spcAft>
                      </a:pPr>
                      <a:r>
                        <a:rPr lang="en-US" sz="1500" dirty="0">
                          <a:effectLst/>
                          <a:latin typeface="Arial" panose="020B0604020202020204" pitchFamily="34" charset="0"/>
                          <a:cs typeface="Arial" panose="020B0604020202020204" pitchFamily="34" charset="0"/>
                        </a:rPr>
                        <a:t>Constant: menthol combustible cigarette</a:t>
                      </a:r>
                      <a:endParaRPr lang="en-US" sz="1500" dirty="0">
                        <a:effectLst/>
                        <a:latin typeface="Arial" panose="020B0604020202020204" pitchFamily="34" charset="0"/>
                        <a:ea typeface="Calibri" panose="020F0502020204030204" pitchFamily="34" charset="0"/>
                        <a:cs typeface="Arial" panose="020B0604020202020204" pitchFamily="34" charset="0"/>
                      </a:endParaRPr>
                    </a:p>
                  </a:txBody>
                  <a:tcPr marL="18288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236220" marR="0" eaLnBrk="0" hangingPunct="0">
                        <a:lnSpc>
                          <a:spcPct val="107000"/>
                        </a:lnSpc>
                        <a:spcBef>
                          <a:spcPts val="270"/>
                        </a:spcBef>
                        <a:spcAft>
                          <a:spcPts val="0"/>
                        </a:spcAft>
                      </a:pPr>
                      <a:r>
                        <a:rPr lang="en-US" sz="1500">
                          <a:effectLst/>
                          <a:latin typeface="Arial" panose="020B0604020202020204" pitchFamily="34" charset="0"/>
                          <a:cs typeface="Arial" panose="020B0604020202020204" pitchFamily="34" charset="0"/>
                        </a:rPr>
                        <a:t>−0.38 (0.035)</a:t>
                      </a:r>
                      <a:endParaRPr lang="en-US" sz="1500">
                        <a:effectLst/>
                        <a:latin typeface="Arial" panose="020B0604020202020204" pitchFamily="34" charset="0"/>
                        <a:ea typeface="Calibri" panose="020F0502020204030204" pitchFamily="34" charset="0"/>
                        <a:cs typeface="Arial" panose="020B0604020202020204" pitchFamily="34"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153670" marR="0" eaLnBrk="0" hangingPunct="0">
                        <a:lnSpc>
                          <a:spcPct val="107000"/>
                        </a:lnSpc>
                        <a:spcBef>
                          <a:spcPts val="270"/>
                        </a:spcBef>
                        <a:spcAft>
                          <a:spcPts val="0"/>
                        </a:spcAft>
                      </a:pPr>
                      <a:r>
                        <a:rPr lang="en-US" sz="1500">
                          <a:effectLst/>
                          <a:latin typeface="Arial" panose="020B0604020202020204" pitchFamily="34" charset="0"/>
                          <a:cs typeface="Arial" panose="020B0604020202020204" pitchFamily="34" charset="0"/>
                        </a:rPr>
                        <a:t>***</a:t>
                      </a:r>
                      <a:endParaRPr lang="en-US" sz="1500">
                        <a:effectLst/>
                        <a:latin typeface="Arial" panose="020B0604020202020204" pitchFamily="34" charset="0"/>
                        <a:ea typeface="Calibri" panose="020F0502020204030204" pitchFamily="34" charset="0"/>
                        <a:cs typeface="Arial" panose="020B0604020202020204" pitchFamily="34"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2122425604"/>
                  </a:ext>
                </a:extLst>
              </a:tr>
              <a:tr h="323827">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eaLnBrk="0" hangingPunct="0">
                        <a:lnSpc>
                          <a:spcPct val="107000"/>
                        </a:lnSpc>
                        <a:spcBef>
                          <a:spcPts val="265"/>
                        </a:spcBef>
                        <a:spcAft>
                          <a:spcPts val="0"/>
                        </a:spcAft>
                      </a:pPr>
                      <a:r>
                        <a:rPr lang="en-US" sz="1500" dirty="0">
                          <a:effectLst/>
                          <a:latin typeface="Arial" panose="020B0604020202020204" pitchFamily="34" charset="0"/>
                          <a:cs typeface="Arial" panose="020B0604020202020204" pitchFamily="34" charset="0"/>
                        </a:rPr>
                        <a:t>Constant: tobacco e-cigarette</a:t>
                      </a:r>
                      <a:endParaRPr lang="en-US" sz="1500" dirty="0">
                        <a:effectLst/>
                        <a:latin typeface="Arial" panose="020B0604020202020204" pitchFamily="34" charset="0"/>
                        <a:ea typeface="Calibri" panose="020F0502020204030204" pitchFamily="34" charset="0"/>
                        <a:cs typeface="Arial" panose="020B0604020202020204" pitchFamily="34" charset="0"/>
                      </a:endParaRPr>
                    </a:p>
                  </a:txBody>
                  <a:tcPr marL="18288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236220" marR="0" eaLnBrk="0" hangingPunct="0">
                        <a:lnSpc>
                          <a:spcPct val="107000"/>
                        </a:lnSpc>
                        <a:spcBef>
                          <a:spcPts val="265"/>
                        </a:spcBef>
                        <a:spcAft>
                          <a:spcPts val="0"/>
                        </a:spcAft>
                      </a:pPr>
                      <a:r>
                        <a:rPr lang="en-US" sz="1500">
                          <a:effectLst/>
                          <a:latin typeface="Arial" panose="020B0604020202020204" pitchFamily="34" charset="0"/>
                          <a:cs typeface="Arial" panose="020B0604020202020204" pitchFamily="34" charset="0"/>
                        </a:rPr>
                        <a:t>−0.55 (0.037)</a:t>
                      </a:r>
                      <a:endParaRPr lang="en-US" sz="1500">
                        <a:effectLst/>
                        <a:latin typeface="Arial" panose="020B0604020202020204" pitchFamily="34" charset="0"/>
                        <a:ea typeface="Calibri" panose="020F0502020204030204" pitchFamily="34" charset="0"/>
                        <a:cs typeface="Arial" panose="020B0604020202020204" pitchFamily="34"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153670" marR="0" eaLnBrk="0" hangingPunct="0">
                        <a:lnSpc>
                          <a:spcPct val="107000"/>
                        </a:lnSpc>
                        <a:spcBef>
                          <a:spcPts val="265"/>
                        </a:spcBef>
                        <a:spcAft>
                          <a:spcPts val="0"/>
                        </a:spcAft>
                      </a:pPr>
                      <a:r>
                        <a:rPr lang="en-US" sz="1500">
                          <a:effectLst/>
                          <a:latin typeface="Arial" panose="020B0604020202020204" pitchFamily="34" charset="0"/>
                          <a:cs typeface="Arial" panose="020B0604020202020204" pitchFamily="34" charset="0"/>
                        </a:rPr>
                        <a:t>***</a:t>
                      </a:r>
                      <a:endParaRPr lang="en-US" sz="1500">
                        <a:effectLst/>
                        <a:latin typeface="Arial" panose="020B0604020202020204" pitchFamily="34" charset="0"/>
                        <a:ea typeface="Calibri" panose="020F0502020204030204" pitchFamily="34" charset="0"/>
                        <a:cs typeface="Arial" panose="020B0604020202020204" pitchFamily="34"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2718263583"/>
                  </a:ext>
                </a:extLst>
              </a:tr>
              <a:tr h="323827">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eaLnBrk="0" hangingPunct="0">
                        <a:lnSpc>
                          <a:spcPct val="107000"/>
                        </a:lnSpc>
                        <a:spcBef>
                          <a:spcPts val="265"/>
                        </a:spcBef>
                        <a:spcAft>
                          <a:spcPts val="0"/>
                        </a:spcAft>
                      </a:pPr>
                      <a:r>
                        <a:rPr lang="en-US" sz="1500" dirty="0">
                          <a:effectLst/>
                          <a:latin typeface="Arial" panose="020B0604020202020204" pitchFamily="34" charset="0"/>
                          <a:cs typeface="Arial" panose="020B0604020202020204" pitchFamily="34" charset="0"/>
                        </a:rPr>
                        <a:t>Constant: menthol e-cigarette</a:t>
                      </a:r>
                      <a:endParaRPr lang="en-US" sz="1500" dirty="0">
                        <a:effectLst/>
                        <a:latin typeface="Arial" panose="020B0604020202020204" pitchFamily="34" charset="0"/>
                        <a:ea typeface="Calibri" panose="020F0502020204030204" pitchFamily="34" charset="0"/>
                        <a:cs typeface="Arial" panose="020B0604020202020204" pitchFamily="34" charset="0"/>
                      </a:endParaRPr>
                    </a:p>
                  </a:txBody>
                  <a:tcPr marL="18288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236220" marR="0" eaLnBrk="0" hangingPunct="0">
                        <a:lnSpc>
                          <a:spcPct val="107000"/>
                        </a:lnSpc>
                        <a:spcBef>
                          <a:spcPts val="265"/>
                        </a:spcBef>
                        <a:spcAft>
                          <a:spcPts val="0"/>
                        </a:spcAft>
                      </a:pPr>
                      <a:r>
                        <a:rPr lang="en-US" sz="1500">
                          <a:effectLst/>
                          <a:latin typeface="Arial" panose="020B0604020202020204" pitchFamily="34" charset="0"/>
                          <a:cs typeface="Arial" panose="020B0604020202020204" pitchFamily="34" charset="0"/>
                        </a:rPr>
                        <a:t>−0.88 (0.058)</a:t>
                      </a:r>
                      <a:endParaRPr lang="en-US" sz="1500">
                        <a:effectLst/>
                        <a:latin typeface="Arial" panose="020B0604020202020204" pitchFamily="34" charset="0"/>
                        <a:ea typeface="Calibri" panose="020F0502020204030204" pitchFamily="34" charset="0"/>
                        <a:cs typeface="Arial" panose="020B0604020202020204" pitchFamily="34"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153670" marR="0" eaLnBrk="0" hangingPunct="0">
                        <a:lnSpc>
                          <a:spcPct val="107000"/>
                        </a:lnSpc>
                        <a:spcBef>
                          <a:spcPts val="265"/>
                        </a:spcBef>
                        <a:spcAft>
                          <a:spcPts val="0"/>
                        </a:spcAft>
                      </a:pPr>
                      <a:r>
                        <a:rPr lang="en-US" sz="1500">
                          <a:effectLst/>
                          <a:latin typeface="Arial" panose="020B0604020202020204" pitchFamily="34" charset="0"/>
                          <a:cs typeface="Arial" panose="020B0604020202020204" pitchFamily="34" charset="0"/>
                        </a:rPr>
                        <a:t>***</a:t>
                      </a:r>
                      <a:endParaRPr lang="en-US" sz="1500">
                        <a:effectLst/>
                        <a:latin typeface="Arial" panose="020B0604020202020204" pitchFamily="34" charset="0"/>
                        <a:ea typeface="Calibri" panose="020F0502020204030204" pitchFamily="34" charset="0"/>
                        <a:cs typeface="Arial" panose="020B0604020202020204" pitchFamily="34"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529698483"/>
                  </a:ext>
                </a:extLst>
              </a:tr>
              <a:tr h="323827">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eaLnBrk="0" hangingPunct="0">
                        <a:lnSpc>
                          <a:spcPct val="107000"/>
                        </a:lnSpc>
                        <a:spcBef>
                          <a:spcPts val="265"/>
                        </a:spcBef>
                        <a:spcAft>
                          <a:spcPts val="0"/>
                        </a:spcAft>
                      </a:pPr>
                      <a:r>
                        <a:rPr lang="en-US" sz="1500" dirty="0">
                          <a:effectLst/>
                          <a:latin typeface="Arial" panose="020B0604020202020204" pitchFamily="34" charset="0"/>
                          <a:cs typeface="Arial" panose="020B0604020202020204" pitchFamily="34" charset="0"/>
                        </a:rPr>
                        <a:t>Constant: fruit/sweet e-cigarette</a:t>
                      </a:r>
                      <a:endParaRPr lang="en-US" sz="1500" dirty="0">
                        <a:effectLst/>
                        <a:latin typeface="Arial" panose="020B0604020202020204" pitchFamily="34" charset="0"/>
                        <a:ea typeface="Calibri" panose="020F0502020204030204" pitchFamily="34" charset="0"/>
                        <a:cs typeface="Arial" panose="020B0604020202020204" pitchFamily="34" charset="0"/>
                      </a:endParaRPr>
                    </a:p>
                  </a:txBody>
                  <a:tcPr marL="18288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236220" marR="0" eaLnBrk="0" hangingPunct="0">
                        <a:lnSpc>
                          <a:spcPct val="107000"/>
                        </a:lnSpc>
                        <a:spcBef>
                          <a:spcPts val="265"/>
                        </a:spcBef>
                        <a:spcAft>
                          <a:spcPts val="0"/>
                        </a:spcAft>
                      </a:pPr>
                      <a:r>
                        <a:rPr lang="en-US" sz="1500">
                          <a:effectLst/>
                          <a:latin typeface="Arial" panose="020B0604020202020204" pitchFamily="34" charset="0"/>
                          <a:cs typeface="Arial" panose="020B0604020202020204" pitchFamily="34" charset="0"/>
                        </a:rPr>
                        <a:t>−0.71 (0.040)</a:t>
                      </a:r>
                      <a:endParaRPr lang="en-US" sz="1500">
                        <a:effectLst/>
                        <a:latin typeface="Arial" panose="020B0604020202020204" pitchFamily="34" charset="0"/>
                        <a:ea typeface="Calibri" panose="020F0502020204030204" pitchFamily="34" charset="0"/>
                        <a:cs typeface="Arial" panose="020B0604020202020204" pitchFamily="34"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153670" marR="0" eaLnBrk="0" hangingPunct="0">
                        <a:lnSpc>
                          <a:spcPct val="107000"/>
                        </a:lnSpc>
                        <a:spcBef>
                          <a:spcPts val="265"/>
                        </a:spcBef>
                        <a:spcAft>
                          <a:spcPts val="0"/>
                        </a:spcAft>
                      </a:pPr>
                      <a:r>
                        <a:rPr lang="en-US" sz="1500">
                          <a:effectLst/>
                          <a:latin typeface="Arial" panose="020B0604020202020204" pitchFamily="34" charset="0"/>
                          <a:cs typeface="Arial" panose="020B0604020202020204" pitchFamily="34" charset="0"/>
                        </a:rPr>
                        <a:t>***</a:t>
                      </a:r>
                      <a:endParaRPr lang="en-US" sz="1500">
                        <a:effectLst/>
                        <a:latin typeface="Arial" panose="020B0604020202020204" pitchFamily="34" charset="0"/>
                        <a:ea typeface="Calibri" panose="020F0502020204030204" pitchFamily="34" charset="0"/>
                        <a:cs typeface="Arial" panose="020B0604020202020204" pitchFamily="34"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31099288"/>
                  </a:ext>
                </a:extLst>
              </a:tr>
              <a:tr h="323827">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eaLnBrk="0" hangingPunct="0">
                        <a:lnSpc>
                          <a:spcPct val="107000"/>
                        </a:lnSpc>
                        <a:spcBef>
                          <a:spcPts val="265"/>
                        </a:spcBef>
                        <a:spcAft>
                          <a:spcPts val="0"/>
                        </a:spcAft>
                      </a:pPr>
                      <a:r>
                        <a:rPr lang="en-US" sz="1500" dirty="0">
                          <a:effectLst/>
                          <a:latin typeface="Arial" panose="020B0604020202020204" pitchFamily="34" charset="0"/>
                          <a:cs typeface="Arial" panose="020B0604020202020204" pitchFamily="34" charset="0"/>
                        </a:rPr>
                        <a:t>Constant: none of these</a:t>
                      </a:r>
                      <a:endParaRPr lang="en-US" sz="1500" dirty="0">
                        <a:effectLst/>
                        <a:latin typeface="Arial" panose="020B0604020202020204" pitchFamily="34" charset="0"/>
                        <a:ea typeface="Calibri" panose="020F0502020204030204" pitchFamily="34" charset="0"/>
                        <a:cs typeface="Arial" panose="020B0604020202020204" pitchFamily="34" charset="0"/>
                      </a:endParaRPr>
                    </a:p>
                  </a:txBody>
                  <a:tcPr marL="18288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236220" marR="0" eaLnBrk="0" hangingPunct="0">
                        <a:lnSpc>
                          <a:spcPct val="107000"/>
                        </a:lnSpc>
                        <a:spcBef>
                          <a:spcPts val="265"/>
                        </a:spcBef>
                        <a:spcAft>
                          <a:spcPts val="0"/>
                        </a:spcAft>
                      </a:pPr>
                      <a:r>
                        <a:rPr lang="en-US" sz="1500" dirty="0">
                          <a:effectLst/>
                          <a:latin typeface="Arial" panose="020B0604020202020204" pitchFamily="34" charset="0"/>
                          <a:cs typeface="Arial" panose="020B0604020202020204" pitchFamily="34" charset="0"/>
                        </a:rPr>
                        <a:t>−1.87 (0.049)</a:t>
                      </a:r>
                      <a:endParaRPr lang="en-US" sz="15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153670" marR="0" eaLnBrk="0" hangingPunct="0">
                        <a:lnSpc>
                          <a:spcPct val="107000"/>
                        </a:lnSpc>
                        <a:spcBef>
                          <a:spcPts val="265"/>
                        </a:spcBef>
                        <a:spcAft>
                          <a:spcPts val="0"/>
                        </a:spcAft>
                      </a:pPr>
                      <a:r>
                        <a:rPr lang="en-US" sz="1500">
                          <a:effectLst/>
                          <a:latin typeface="Arial" panose="020B0604020202020204" pitchFamily="34" charset="0"/>
                          <a:cs typeface="Arial" panose="020B0604020202020204" pitchFamily="34" charset="0"/>
                        </a:rPr>
                        <a:t>***</a:t>
                      </a:r>
                      <a:endParaRPr lang="en-US" sz="1500">
                        <a:effectLst/>
                        <a:latin typeface="Arial" panose="020B0604020202020204" pitchFamily="34" charset="0"/>
                        <a:ea typeface="Calibri" panose="020F0502020204030204" pitchFamily="34" charset="0"/>
                        <a:cs typeface="Arial" panose="020B0604020202020204" pitchFamily="34"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3450897615"/>
                  </a:ext>
                </a:extLst>
              </a:tr>
              <a:tr h="323827">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eaLnBrk="0" hangingPunct="0">
                        <a:lnSpc>
                          <a:spcPct val="107000"/>
                        </a:lnSpc>
                        <a:spcBef>
                          <a:spcPts val="265"/>
                        </a:spcBef>
                        <a:spcAft>
                          <a:spcPts val="0"/>
                        </a:spcAft>
                      </a:pPr>
                      <a:r>
                        <a:rPr lang="en-US" sz="1500" dirty="0">
                          <a:effectLst/>
                          <a:latin typeface="Arial" panose="020B0604020202020204" pitchFamily="34" charset="0"/>
                          <a:cs typeface="Arial" panose="020B0604020202020204" pitchFamily="34" charset="0"/>
                        </a:rPr>
                        <a:t>Price</a:t>
                      </a:r>
                      <a:endParaRPr lang="en-US" sz="1500" dirty="0">
                        <a:effectLst/>
                        <a:latin typeface="Arial" panose="020B0604020202020204" pitchFamily="34" charset="0"/>
                        <a:ea typeface="Calibri" panose="020F0502020204030204" pitchFamily="34" charset="0"/>
                        <a:cs typeface="Arial" panose="020B0604020202020204" pitchFamily="34" charset="0"/>
                      </a:endParaRPr>
                    </a:p>
                  </a:txBody>
                  <a:tcPr marL="18288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236220" marR="0" eaLnBrk="0" hangingPunct="0">
                        <a:lnSpc>
                          <a:spcPct val="107000"/>
                        </a:lnSpc>
                        <a:spcBef>
                          <a:spcPts val="265"/>
                        </a:spcBef>
                        <a:spcAft>
                          <a:spcPts val="0"/>
                        </a:spcAft>
                      </a:pPr>
                      <a:r>
                        <a:rPr lang="en-US" sz="1500" dirty="0">
                          <a:effectLst/>
                          <a:latin typeface="Arial" panose="020B0604020202020204" pitchFamily="34" charset="0"/>
                          <a:cs typeface="Arial" panose="020B0604020202020204" pitchFamily="34" charset="0"/>
                        </a:rPr>
                        <a:t>−0.08 (0.002)</a:t>
                      </a:r>
                      <a:endParaRPr lang="en-US" sz="15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153670" marR="0" eaLnBrk="0" hangingPunct="0">
                        <a:lnSpc>
                          <a:spcPct val="107000"/>
                        </a:lnSpc>
                        <a:spcBef>
                          <a:spcPts val="265"/>
                        </a:spcBef>
                        <a:spcAft>
                          <a:spcPts val="0"/>
                        </a:spcAft>
                      </a:pPr>
                      <a:r>
                        <a:rPr lang="en-US" sz="1500">
                          <a:effectLst/>
                          <a:latin typeface="Arial" panose="020B0604020202020204" pitchFamily="34" charset="0"/>
                          <a:cs typeface="Arial" panose="020B0604020202020204" pitchFamily="34" charset="0"/>
                        </a:rPr>
                        <a:t>***</a:t>
                      </a:r>
                      <a:endParaRPr lang="en-US" sz="1500">
                        <a:effectLst/>
                        <a:latin typeface="Arial" panose="020B0604020202020204" pitchFamily="34" charset="0"/>
                        <a:ea typeface="Calibri" panose="020F0502020204030204" pitchFamily="34" charset="0"/>
                        <a:cs typeface="Arial" panose="020B0604020202020204" pitchFamily="34"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2364346233"/>
                  </a:ext>
                </a:extLst>
              </a:tr>
              <a:tr h="323827">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eaLnBrk="0" hangingPunct="0">
                        <a:lnSpc>
                          <a:spcPct val="107000"/>
                        </a:lnSpc>
                        <a:spcBef>
                          <a:spcPts val="265"/>
                        </a:spcBef>
                        <a:spcAft>
                          <a:spcPts val="0"/>
                        </a:spcAft>
                      </a:pPr>
                      <a:r>
                        <a:rPr lang="en-US" sz="1500" dirty="0">
                          <a:effectLst/>
                          <a:latin typeface="Arial" panose="020B0604020202020204" pitchFamily="34" charset="0"/>
                          <a:cs typeface="Arial" panose="020B0604020202020204" pitchFamily="34" charset="0"/>
                        </a:rPr>
                        <a:t>Nicotine: none</a:t>
                      </a:r>
                      <a:endParaRPr lang="en-US" sz="1500" dirty="0">
                        <a:effectLst/>
                        <a:latin typeface="Arial" panose="020B0604020202020204" pitchFamily="34" charset="0"/>
                        <a:ea typeface="Calibri" panose="020F0502020204030204" pitchFamily="34" charset="0"/>
                        <a:cs typeface="Arial" panose="020B0604020202020204" pitchFamily="34" charset="0"/>
                      </a:endParaRPr>
                    </a:p>
                  </a:txBody>
                  <a:tcPr marL="18288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236220" marR="0" eaLnBrk="0" hangingPunct="0">
                        <a:lnSpc>
                          <a:spcPct val="107000"/>
                        </a:lnSpc>
                        <a:spcBef>
                          <a:spcPts val="265"/>
                        </a:spcBef>
                        <a:spcAft>
                          <a:spcPts val="0"/>
                        </a:spcAft>
                      </a:pPr>
                      <a:r>
                        <a:rPr lang="en-US" sz="1500">
                          <a:effectLst/>
                          <a:latin typeface="Arial" panose="020B0604020202020204" pitchFamily="34" charset="0"/>
                          <a:cs typeface="Arial" panose="020B0604020202020204" pitchFamily="34" charset="0"/>
                        </a:rPr>
                        <a:t>−0.15 (0.024)</a:t>
                      </a:r>
                      <a:endParaRPr lang="en-US" sz="1500">
                        <a:effectLst/>
                        <a:latin typeface="Arial" panose="020B0604020202020204" pitchFamily="34" charset="0"/>
                        <a:ea typeface="Calibri" panose="020F0502020204030204" pitchFamily="34" charset="0"/>
                        <a:cs typeface="Arial" panose="020B0604020202020204" pitchFamily="34"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153670" marR="0" eaLnBrk="0" hangingPunct="0">
                        <a:lnSpc>
                          <a:spcPct val="107000"/>
                        </a:lnSpc>
                        <a:spcBef>
                          <a:spcPts val="265"/>
                        </a:spcBef>
                        <a:spcAft>
                          <a:spcPts val="0"/>
                        </a:spcAft>
                      </a:pPr>
                      <a:r>
                        <a:rPr lang="en-US" sz="1500">
                          <a:effectLst/>
                          <a:latin typeface="Arial" panose="020B0604020202020204" pitchFamily="34" charset="0"/>
                          <a:cs typeface="Arial" panose="020B0604020202020204" pitchFamily="34" charset="0"/>
                        </a:rPr>
                        <a:t>***</a:t>
                      </a:r>
                      <a:endParaRPr lang="en-US" sz="1500">
                        <a:effectLst/>
                        <a:latin typeface="Arial" panose="020B0604020202020204" pitchFamily="34" charset="0"/>
                        <a:ea typeface="Calibri" panose="020F0502020204030204" pitchFamily="34" charset="0"/>
                        <a:cs typeface="Arial" panose="020B0604020202020204" pitchFamily="34"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3390944108"/>
                  </a:ext>
                </a:extLst>
              </a:tr>
              <a:tr h="323827">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eaLnBrk="0" hangingPunct="0">
                        <a:lnSpc>
                          <a:spcPct val="107000"/>
                        </a:lnSpc>
                        <a:spcBef>
                          <a:spcPts val="265"/>
                        </a:spcBef>
                        <a:spcAft>
                          <a:spcPts val="0"/>
                        </a:spcAft>
                      </a:pPr>
                      <a:r>
                        <a:rPr lang="en-US" sz="1500" dirty="0">
                          <a:effectLst/>
                          <a:latin typeface="Arial" panose="020B0604020202020204" pitchFamily="34" charset="0"/>
                          <a:cs typeface="Arial" panose="020B0604020202020204" pitchFamily="34" charset="0"/>
                        </a:rPr>
                        <a:t>Nicotine: low</a:t>
                      </a:r>
                      <a:endParaRPr lang="en-US" sz="1500" dirty="0">
                        <a:effectLst/>
                        <a:latin typeface="Arial" panose="020B0604020202020204" pitchFamily="34" charset="0"/>
                        <a:ea typeface="Calibri" panose="020F0502020204030204" pitchFamily="34" charset="0"/>
                        <a:cs typeface="Arial" panose="020B0604020202020204" pitchFamily="34" charset="0"/>
                      </a:endParaRPr>
                    </a:p>
                  </a:txBody>
                  <a:tcPr marL="18288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236220" marR="0" eaLnBrk="0" hangingPunct="0">
                        <a:lnSpc>
                          <a:spcPct val="107000"/>
                        </a:lnSpc>
                        <a:spcBef>
                          <a:spcPts val="265"/>
                        </a:spcBef>
                        <a:spcAft>
                          <a:spcPts val="0"/>
                        </a:spcAft>
                      </a:pPr>
                      <a:r>
                        <a:rPr lang="en-US" sz="1500" dirty="0">
                          <a:effectLst/>
                          <a:latin typeface="Arial" panose="020B0604020202020204" pitchFamily="34" charset="0"/>
                          <a:cs typeface="Arial" panose="020B0604020202020204" pitchFamily="34" charset="0"/>
                        </a:rPr>
                        <a:t>−0.04 (0.019)</a:t>
                      </a:r>
                      <a:endParaRPr lang="en-US" sz="15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153670" marR="0" eaLnBrk="0" hangingPunct="0">
                        <a:lnSpc>
                          <a:spcPct val="107000"/>
                        </a:lnSpc>
                        <a:spcBef>
                          <a:spcPts val="265"/>
                        </a:spcBef>
                        <a:spcAft>
                          <a:spcPts val="0"/>
                        </a:spcAft>
                      </a:pPr>
                      <a:r>
                        <a:rPr lang="en-US" sz="1500">
                          <a:effectLst/>
                          <a:latin typeface="Arial" panose="020B0604020202020204" pitchFamily="34" charset="0"/>
                          <a:cs typeface="Arial" panose="020B0604020202020204" pitchFamily="34" charset="0"/>
                        </a:rPr>
                        <a:t>*</a:t>
                      </a:r>
                      <a:endParaRPr lang="en-US" sz="1500">
                        <a:effectLst/>
                        <a:latin typeface="Arial" panose="020B0604020202020204" pitchFamily="34" charset="0"/>
                        <a:ea typeface="Calibri" panose="020F0502020204030204" pitchFamily="34" charset="0"/>
                        <a:cs typeface="Arial" panose="020B0604020202020204" pitchFamily="34"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4218387805"/>
                  </a:ext>
                </a:extLst>
              </a:tr>
              <a:tr h="323827">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eaLnBrk="0" hangingPunct="0">
                        <a:lnSpc>
                          <a:spcPct val="107000"/>
                        </a:lnSpc>
                        <a:spcBef>
                          <a:spcPts val="265"/>
                        </a:spcBef>
                        <a:spcAft>
                          <a:spcPts val="0"/>
                        </a:spcAft>
                      </a:pPr>
                      <a:r>
                        <a:rPr lang="en-US" sz="1500">
                          <a:effectLst/>
                          <a:latin typeface="Arial" panose="020B0604020202020204" pitchFamily="34" charset="0"/>
                          <a:cs typeface="Arial" panose="020B0604020202020204" pitchFamily="34" charset="0"/>
                        </a:rPr>
                        <a:t>Nicotine: high</a:t>
                      </a:r>
                      <a:endParaRPr lang="en-US" sz="1500">
                        <a:effectLst/>
                        <a:latin typeface="Arial" panose="020B0604020202020204" pitchFamily="34" charset="0"/>
                        <a:ea typeface="Calibri" panose="020F0502020204030204" pitchFamily="34" charset="0"/>
                        <a:cs typeface="Arial" panose="020B0604020202020204" pitchFamily="34" charset="0"/>
                      </a:endParaRPr>
                    </a:p>
                  </a:txBody>
                  <a:tcPr marL="18288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236220" marR="0" eaLnBrk="0" hangingPunct="0">
                        <a:lnSpc>
                          <a:spcPct val="107000"/>
                        </a:lnSpc>
                        <a:spcBef>
                          <a:spcPts val="265"/>
                        </a:spcBef>
                        <a:spcAft>
                          <a:spcPts val="0"/>
                        </a:spcAft>
                      </a:pPr>
                      <a:r>
                        <a:rPr lang="en-US" sz="1500">
                          <a:effectLst/>
                          <a:latin typeface="Arial" panose="020B0604020202020204" pitchFamily="34" charset="0"/>
                          <a:cs typeface="Arial" panose="020B0604020202020204" pitchFamily="34" charset="0"/>
                        </a:rPr>
                        <a:t>−0.06 (0.015)</a:t>
                      </a:r>
                      <a:endParaRPr lang="en-US" sz="1500">
                        <a:effectLst/>
                        <a:latin typeface="Arial" panose="020B0604020202020204" pitchFamily="34" charset="0"/>
                        <a:ea typeface="Calibri" panose="020F0502020204030204" pitchFamily="34" charset="0"/>
                        <a:cs typeface="Arial" panose="020B0604020202020204" pitchFamily="34"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153670" marR="0" eaLnBrk="0" hangingPunct="0">
                        <a:lnSpc>
                          <a:spcPct val="107000"/>
                        </a:lnSpc>
                        <a:spcBef>
                          <a:spcPts val="265"/>
                        </a:spcBef>
                        <a:spcAft>
                          <a:spcPts val="0"/>
                        </a:spcAft>
                      </a:pPr>
                      <a:r>
                        <a:rPr lang="en-US" sz="1500">
                          <a:effectLst/>
                          <a:latin typeface="Arial" panose="020B0604020202020204" pitchFamily="34" charset="0"/>
                          <a:cs typeface="Arial" panose="020B0604020202020204" pitchFamily="34" charset="0"/>
                        </a:rPr>
                        <a:t>***</a:t>
                      </a:r>
                      <a:endParaRPr lang="en-US" sz="1500">
                        <a:effectLst/>
                        <a:latin typeface="Arial" panose="020B0604020202020204" pitchFamily="34" charset="0"/>
                        <a:ea typeface="Calibri" panose="020F0502020204030204" pitchFamily="34" charset="0"/>
                        <a:cs typeface="Arial" panose="020B0604020202020204" pitchFamily="34"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324133964"/>
                  </a:ext>
                </a:extLst>
              </a:tr>
              <a:tr h="323827">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eaLnBrk="0" hangingPunct="0">
                        <a:lnSpc>
                          <a:spcPct val="107000"/>
                        </a:lnSpc>
                        <a:spcBef>
                          <a:spcPts val="265"/>
                        </a:spcBef>
                        <a:spcAft>
                          <a:spcPts val="0"/>
                        </a:spcAft>
                      </a:pPr>
                      <a:r>
                        <a:rPr lang="en-US" sz="1500">
                          <a:effectLst/>
                          <a:latin typeface="Arial" panose="020B0604020202020204" pitchFamily="34" charset="0"/>
                          <a:cs typeface="Arial" panose="020B0604020202020204" pitchFamily="34" charset="0"/>
                        </a:rPr>
                        <a:t>Health: unknown</a:t>
                      </a:r>
                      <a:endParaRPr lang="en-US" sz="1500">
                        <a:effectLst/>
                        <a:latin typeface="Arial" panose="020B0604020202020204" pitchFamily="34" charset="0"/>
                        <a:ea typeface="Calibri" panose="020F0502020204030204" pitchFamily="34" charset="0"/>
                        <a:cs typeface="Arial" panose="020B0604020202020204" pitchFamily="34" charset="0"/>
                      </a:endParaRPr>
                    </a:p>
                  </a:txBody>
                  <a:tcPr marL="18288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236220" marR="0" eaLnBrk="0" hangingPunct="0">
                        <a:lnSpc>
                          <a:spcPct val="107000"/>
                        </a:lnSpc>
                        <a:spcBef>
                          <a:spcPts val="265"/>
                        </a:spcBef>
                        <a:spcAft>
                          <a:spcPts val="0"/>
                        </a:spcAft>
                      </a:pPr>
                      <a:r>
                        <a:rPr lang="en-US" sz="1500" dirty="0">
                          <a:effectLst/>
                          <a:latin typeface="Arial" panose="020B0604020202020204" pitchFamily="34" charset="0"/>
                          <a:cs typeface="Arial" panose="020B0604020202020204" pitchFamily="34" charset="0"/>
                        </a:rPr>
                        <a:t>0.30 (0.033)</a:t>
                      </a:r>
                      <a:endParaRPr lang="en-US" sz="15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153670" marR="0" eaLnBrk="0" hangingPunct="0">
                        <a:lnSpc>
                          <a:spcPct val="107000"/>
                        </a:lnSpc>
                        <a:spcBef>
                          <a:spcPts val="265"/>
                        </a:spcBef>
                        <a:spcAft>
                          <a:spcPts val="0"/>
                        </a:spcAft>
                      </a:pPr>
                      <a:r>
                        <a:rPr lang="en-US" sz="1500">
                          <a:effectLst/>
                          <a:latin typeface="Arial" panose="020B0604020202020204" pitchFamily="34" charset="0"/>
                          <a:cs typeface="Arial" panose="020B0604020202020204" pitchFamily="34" charset="0"/>
                        </a:rPr>
                        <a:t>***</a:t>
                      </a:r>
                      <a:endParaRPr lang="en-US" sz="1500">
                        <a:effectLst/>
                        <a:latin typeface="Arial" panose="020B0604020202020204" pitchFamily="34" charset="0"/>
                        <a:ea typeface="Calibri" panose="020F0502020204030204" pitchFamily="34" charset="0"/>
                        <a:cs typeface="Arial" panose="020B0604020202020204" pitchFamily="34"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2870245473"/>
                  </a:ext>
                </a:extLst>
              </a:tr>
              <a:tr h="323827">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eaLnBrk="0" hangingPunct="0">
                        <a:lnSpc>
                          <a:spcPct val="107000"/>
                        </a:lnSpc>
                        <a:spcBef>
                          <a:spcPts val="265"/>
                        </a:spcBef>
                        <a:spcAft>
                          <a:spcPts val="0"/>
                        </a:spcAft>
                      </a:pPr>
                      <a:r>
                        <a:rPr lang="en-US" sz="1500">
                          <a:effectLst/>
                          <a:latin typeface="Arial" panose="020B0604020202020204" pitchFamily="34" charset="0"/>
                          <a:cs typeface="Arial" panose="020B0604020202020204" pitchFamily="34" charset="0"/>
                        </a:rPr>
                        <a:t>Health: 2 life years lost</a:t>
                      </a:r>
                      <a:endParaRPr lang="en-US" sz="1500">
                        <a:effectLst/>
                        <a:latin typeface="Arial" panose="020B0604020202020204" pitchFamily="34" charset="0"/>
                        <a:ea typeface="Calibri" panose="020F0502020204030204" pitchFamily="34" charset="0"/>
                        <a:cs typeface="Arial" panose="020B0604020202020204" pitchFamily="34" charset="0"/>
                      </a:endParaRPr>
                    </a:p>
                  </a:txBody>
                  <a:tcPr marL="18288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236220" marR="0" eaLnBrk="0" hangingPunct="0">
                        <a:lnSpc>
                          <a:spcPct val="107000"/>
                        </a:lnSpc>
                        <a:spcBef>
                          <a:spcPts val="265"/>
                        </a:spcBef>
                        <a:spcAft>
                          <a:spcPts val="0"/>
                        </a:spcAft>
                      </a:pPr>
                      <a:r>
                        <a:rPr lang="en-US" sz="1500">
                          <a:effectLst/>
                          <a:latin typeface="Arial" panose="020B0604020202020204" pitchFamily="34" charset="0"/>
                          <a:cs typeface="Arial" panose="020B0604020202020204" pitchFamily="34" charset="0"/>
                        </a:rPr>
                        <a:t>0.37 (0.036)</a:t>
                      </a:r>
                      <a:endParaRPr lang="en-US" sz="1500">
                        <a:effectLst/>
                        <a:latin typeface="Arial" panose="020B0604020202020204" pitchFamily="34" charset="0"/>
                        <a:ea typeface="Calibri" panose="020F0502020204030204" pitchFamily="34" charset="0"/>
                        <a:cs typeface="Arial" panose="020B0604020202020204" pitchFamily="34"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153670" marR="0" eaLnBrk="0" hangingPunct="0">
                        <a:lnSpc>
                          <a:spcPct val="107000"/>
                        </a:lnSpc>
                        <a:spcBef>
                          <a:spcPts val="265"/>
                        </a:spcBef>
                        <a:spcAft>
                          <a:spcPts val="0"/>
                        </a:spcAft>
                      </a:pPr>
                      <a:r>
                        <a:rPr lang="en-US" sz="1500">
                          <a:effectLst/>
                          <a:latin typeface="Arial" panose="020B0604020202020204" pitchFamily="34" charset="0"/>
                          <a:cs typeface="Arial" panose="020B0604020202020204" pitchFamily="34" charset="0"/>
                        </a:rPr>
                        <a:t>***</a:t>
                      </a:r>
                      <a:endParaRPr lang="en-US" sz="1500">
                        <a:effectLst/>
                        <a:latin typeface="Arial" panose="020B0604020202020204" pitchFamily="34" charset="0"/>
                        <a:ea typeface="Calibri" panose="020F0502020204030204" pitchFamily="34" charset="0"/>
                        <a:cs typeface="Arial" panose="020B0604020202020204" pitchFamily="34"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886286598"/>
                  </a:ext>
                </a:extLst>
              </a:tr>
              <a:tr h="330299">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eaLnBrk="0" hangingPunct="0">
                        <a:lnSpc>
                          <a:spcPct val="107000"/>
                        </a:lnSpc>
                        <a:spcBef>
                          <a:spcPts val="265"/>
                        </a:spcBef>
                        <a:spcAft>
                          <a:spcPts val="0"/>
                        </a:spcAft>
                      </a:pPr>
                      <a:r>
                        <a:rPr lang="en-US" sz="1500" dirty="0">
                          <a:effectLst/>
                          <a:latin typeface="Arial" panose="020B0604020202020204" pitchFamily="34" charset="0"/>
                          <a:cs typeface="Arial" panose="020B0604020202020204" pitchFamily="34" charset="0"/>
                        </a:rPr>
                        <a:t>Health: 5 life years lost</a:t>
                      </a:r>
                      <a:endParaRPr lang="en-US" sz="1500" dirty="0">
                        <a:effectLst/>
                        <a:latin typeface="Arial" panose="020B0604020202020204" pitchFamily="34" charset="0"/>
                        <a:ea typeface="Calibri" panose="020F0502020204030204" pitchFamily="34" charset="0"/>
                        <a:cs typeface="Arial" panose="020B0604020202020204" pitchFamily="34" charset="0"/>
                      </a:endParaRPr>
                    </a:p>
                  </a:txBody>
                  <a:tcPr marL="18288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236220" marR="0" eaLnBrk="0" hangingPunct="0">
                        <a:lnSpc>
                          <a:spcPct val="107000"/>
                        </a:lnSpc>
                        <a:spcBef>
                          <a:spcPts val="265"/>
                        </a:spcBef>
                        <a:spcAft>
                          <a:spcPts val="0"/>
                        </a:spcAft>
                      </a:pPr>
                      <a:r>
                        <a:rPr lang="en-US" sz="1500">
                          <a:effectLst/>
                          <a:latin typeface="Arial" panose="020B0604020202020204" pitchFamily="34" charset="0"/>
                          <a:cs typeface="Arial" panose="020B0604020202020204" pitchFamily="34" charset="0"/>
                        </a:rPr>
                        <a:t>0.18 (0.027)</a:t>
                      </a:r>
                      <a:endParaRPr lang="en-US" sz="1500">
                        <a:effectLst/>
                        <a:latin typeface="Arial" panose="020B0604020202020204" pitchFamily="34" charset="0"/>
                        <a:ea typeface="Calibri" panose="020F0502020204030204" pitchFamily="34" charset="0"/>
                        <a:cs typeface="Arial" panose="020B0604020202020204" pitchFamily="34"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153670" marR="0" eaLnBrk="0" hangingPunct="0">
                        <a:lnSpc>
                          <a:spcPct val="107000"/>
                        </a:lnSpc>
                        <a:spcBef>
                          <a:spcPts val="265"/>
                        </a:spcBef>
                        <a:spcAft>
                          <a:spcPts val="0"/>
                        </a:spcAft>
                      </a:pPr>
                      <a:r>
                        <a:rPr lang="en-US" sz="1500" dirty="0">
                          <a:effectLst/>
                          <a:latin typeface="Arial" panose="020B0604020202020204" pitchFamily="34" charset="0"/>
                          <a:cs typeface="Arial" panose="020B0604020202020204" pitchFamily="34" charset="0"/>
                        </a:rPr>
                        <a:t>***</a:t>
                      </a:r>
                      <a:endParaRPr lang="en-US" sz="15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3210123861"/>
                  </a:ext>
                </a:extLst>
              </a:tr>
              <a:tr h="322672">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eaLnBrk="0" hangingPunct="0">
                        <a:lnSpc>
                          <a:spcPct val="107000"/>
                        </a:lnSpc>
                        <a:spcBef>
                          <a:spcPts val="245"/>
                        </a:spcBef>
                        <a:spcAft>
                          <a:spcPts val="0"/>
                        </a:spcAft>
                      </a:pPr>
                      <a:endParaRPr lang="en-US" sz="1500" dirty="0">
                        <a:effectLst/>
                        <a:latin typeface="Arial" panose="020B0604020202020204" pitchFamily="34" charset="0"/>
                        <a:ea typeface="Calibri" panose="020F0502020204030204" pitchFamily="34" charset="0"/>
                        <a:cs typeface="Arial" panose="020B0604020202020204" pitchFamily="34" charset="0"/>
                      </a:endParaRPr>
                    </a:p>
                  </a:txBody>
                  <a:tcPr marL="18288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eaLnBrk="0" hangingPunct="0">
                        <a:lnSpc>
                          <a:spcPct val="107000"/>
                        </a:lnSpc>
                        <a:spcBef>
                          <a:spcPts val="0"/>
                        </a:spcBef>
                        <a:spcAft>
                          <a:spcPts val="0"/>
                        </a:spcAft>
                      </a:pPr>
                      <a:r>
                        <a:rPr lang="en-US" sz="1500">
                          <a:effectLst/>
                          <a:latin typeface="Arial" panose="020B0604020202020204" pitchFamily="34" charset="0"/>
                          <a:cs typeface="Arial" panose="020B0604020202020204" pitchFamily="34" charset="0"/>
                        </a:rPr>
                        <a:t> </a:t>
                      </a:r>
                      <a:endParaRPr lang="en-US" sz="1500">
                        <a:effectLst/>
                        <a:latin typeface="Arial" panose="020B0604020202020204" pitchFamily="34" charset="0"/>
                        <a:ea typeface="Calibri" panose="020F0502020204030204" pitchFamily="34" charset="0"/>
                        <a:cs typeface="Arial" panose="020B0604020202020204" pitchFamily="34"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eaLnBrk="0" hangingPunct="0">
                        <a:lnSpc>
                          <a:spcPct val="107000"/>
                        </a:lnSpc>
                        <a:spcBef>
                          <a:spcPts val="0"/>
                        </a:spcBef>
                        <a:spcAft>
                          <a:spcPts val="0"/>
                        </a:spcAft>
                      </a:pPr>
                      <a:r>
                        <a:rPr lang="en-US" sz="1500" dirty="0">
                          <a:effectLst/>
                          <a:latin typeface="Arial" panose="020B0604020202020204" pitchFamily="34" charset="0"/>
                          <a:cs typeface="Arial" panose="020B0604020202020204" pitchFamily="34" charset="0"/>
                        </a:rPr>
                        <a:t> </a:t>
                      </a:r>
                      <a:endParaRPr lang="en-US" sz="15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541895231"/>
                  </a:ext>
                </a:extLst>
              </a:tr>
            </a:tbl>
          </a:graphicData>
        </a:graphic>
      </p:graphicFrame>
      <p:sp>
        <p:nvSpPr>
          <p:cNvPr id="3" name="TextBox 2">
            <a:extLst>
              <a:ext uri="{FF2B5EF4-FFF2-40B4-BE49-F238E27FC236}">
                <a16:creationId xmlns:a16="http://schemas.microsoft.com/office/drawing/2014/main" id="{C8C46B5E-D63F-4FEE-AFB5-B47AEF0691C5}"/>
              </a:ext>
            </a:extLst>
          </p:cNvPr>
          <p:cNvSpPr txBox="1"/>
          <p:nvPr/>
        </p:nvSpPr>
        <p:spPr>
          <a:xfrm>
            <a:off x="30478" y="1531557"/>
            <a:ext cx="4328164" cy="3693319"/>
          </a:xfrm>
          <a:prstGeom prst="rect">
            <a:avLst/>
          </a:prstGeom>
          <a:noFill/>
        </p:spPr>
        <p:txBody>
          <a:bodyPr wrap="square" rtlCol="0">
            <a:spAutoFit/>
          </a:bodyPr>
          <a:lstStyle/>
          <a:p>
            <a:r>
              <a:rPr lang="en-US" dirty="0"/>
              <a:t>Results;</a:t>
            </a:r>
          </a:p>
          <a:p>
            <a:r>
              <a:rPr lang="en-US" dirty="0"/>
              <a:t>Coefficients on constant terms are measures of  the preferences. </a:t>
            </a:r>
          </a:p>
          <a:p>
            <a:r>
              <a:rPr lang="en-US" dirty="0"/>
              <a:t>Sample prefers the omitted category of: tobacco cigs. (negative coefficients on else)</a:t>
            </a:r>
          </a:p>
          <a:p>
            <a:r>
              <a:rPr lang="en-US" dirty="0"/>
              <a:t>(sample current and recent smokers)</a:t>
            </a:r>
          </a:p>
          <a:p>
            <a:endParaRPr lang="en-US" dirty="0"/>
          </a:p>
          <a:p>
            <a:endParaRPr lang="en-US" dirty="0"/>
          </a:p>
          <a:p>
            <a:r>
              <a:rPr lang="en-US" dirty="0"/>
              <a:t>Prefer</a:t>
            </a:r>
          </a:p>
          <a:p>
            <a:r>
              <a:rPr lang="en-US" dirty="0"/>
              <a:t>Lower price</a:t>
            </a:r>
          </a:p>
          <a:p>
            <a:r>
              <a:rPr lang="en-US" dirty="0"/>
              <a:t>Medium level of nicotine</a:t>
            </a:r>
          </a:p>
          <a:p>
            <a:r>
              <a:rPr lang="en-US" dirty="0"/>
              <a:t>Healthier product</a:t>
            </a:r>
          </a:p>
          <a:p>
            <a:endParaRPr lang="en-US" dirty="0"/>
          </a:p>
        </p:txBody>
      </p:sp>
    </p:spTree>
    <p:extLst>
      <p:ext uri="{BB962C8B-B14F-4D97-AF65-F5344CB8AC3E}">
        <p14:creationId xmlns:p14="http://schemas.microsoft.com/office/powerpoint/2010/main" val="27502492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 y="1303604"/>
            <a:ext cx="12191998" cy="4538396"/>
          </a:xfrm>
        </p:spPr>
        <p:txBody>
          <a:bodyPr/>
          <a:lstStyle/>
          <a:p>
            <a:pPr lvl="1">
              <a:lnSpc>
                <a:spcPct val="100000"/>
              </a:lnSpc>
              <a:spcBef>
                <a:spcPts val="0"/>
              </a:spcBef>
              <a:spcAft>
                <a:spcPts val="1200"/>
              </a:spcAft>
            </a:pPr>
            <a:endParaRPr lang="en-US" sz="2800" dirty="0">
              <a:latin typeface="Arial" panose="020B0604020202020204" pitchFamily="34" charset="0"/>
              <a:cs typeface="Arial" panose="020B0604020202020204" pitchFamily="34" charset="0"/>
            </a:endParaRPr>
          </a:p>
          <a:p>
            <a:pPr lvl="1">
              <a:lnSpc>
                <a:spcPct val="100000"/>
              </a:lnSpc>
              <a:spcBef>
                <a:spcPts val="0"/>
              </a:spcBef>
              <a:spcAft>
                <a:spcPts val="1200"/>
              </a:spcAft>
            </a:pPr>
            <a:r>
              <a:rPr lang="en-US" sz="2800" dirty="0">
                <a:latin typeface="Arial" panose="020B0604020202020204" pitchFamily="34" charset="0"/>
                <a:cs typeface="Arial" panose="020B0604020202020204" pitchFamily="34" charset="0"/>
              </a:rPr>
              <a:t>Interact flavor-product-constant with sociodemographic variables to examine heterogeneity</a:t>
            </a:r>
          </a:p>
          <a:p>
            <a:pPr lvl="1">
              <a:lnSpc>
                <a:spcPct val="100000"/>
              </a:lnSpc>
              <a:spcBef>
                <a:spcPts val="0"/>
              </a:spcBef>
              <a:spcAft>
                <a:spcPts val="1200"/>
              </a:spcAft>
            </a:pPr>
            <a:r>
              <a:rPr lang="en-US" sz="2800" dirty="0">
                <a:latin typeface="Arial" panose="020B0604020202020204" pitchFamily="34" charset="0"/>
                <a:cs typeface="Arial" panose="020B0604020202020204" pitchFamily="34" charset="0"/>
              </a:rPr>
              <a:t>Use these results to predict impacts</a:t>
            </a:r>
          </a:p>
        </p:txBody>
      </p:sp>
      <p:sp>
        <p:nvSpPr>
          <p:cNvPr id="3" name="Rectangle 2"/>
          <p:cNvSpPr/>
          <p:nvPr/>
        </p:nvSpPr>
        <p:spPr>
          <a:xfrm>
            <a:off x="438411" y="551145"/>
            <a:ext cx="4734838" cy="676406"/>
          </a:xfrm>
          <a:prstGeom prst="rect">
            <a:avLst/>
          </a:prstGeom>
          <a:solidFill>
            <a:srgbClr val="0035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Box 3">
            <a:extLst>
              <a:ext uri="{FF2B5EF4-FFF2-40B4-BE49-F238E27FC236}">
                <a16:creationId xmlns:a16="http://schemas.microsoft.com/office/drawing/2014/main" id="{09318093-9DA2-4C0A-964E-0EC148BAFEE3}"/>
              </a:ext>
            </a:extLst>
          </p:cNvPr>
          <p:cNvSpPr txBox="1"/>
          <p:nvPr/>
        </p:nvSpPr>
        <p:spPr>
          <a:xfrm>
            <a:off x="1" y="1"/>
            <a:ext cx="12192000" cy="1303602"/>
          </a:xfrm>
          <a:prstGeom prst="rect">
            <a:avLst/>
          </a:prstGeom>
          <a:noFill/>
        </p:spPr>
        <p:txBody>
          <a:bodyPr wrap="square" rtlCol="0" anchor="ctr" anchorCtr="0">
            <a:noAutofit/>
          </a:bodyPr>
          <a:lstStyle/>
          <a:p>
            <a:pPr lvl="1"/>
            <a:r>
              <a:rPr lang="en-GB" sz="3600" dirty="0">
                <a:solidFill>
                  <a:schemeClr val="bg1"/>
                </a:solidFill>
                <a:latin typeface="Arial Rounded MT Bold" panose="020F0704030504030204" pitchFamily="34" charset="0"/>
              </a:rPr>
              <a:t>Examine Heterogeneity </a:t>
            </a:r>
          </a:p>
        </p:txBody>
      </p:sp>
    </p:spTree>
    <p:extLst>
      <p:ext uri="{BB962C8B-B14F-4D97-AF65-F5344CB8AC3E}">
        <p14:creationId xmlns:p14="http://schemas.microsoft.com/office/powerpoint/2010/main" val="29632913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 y="1300480"/>
            <a:ext cx="3762580" cy="4541520"/>
          </a:xfrm>
        </p:spPr>
        <p:txBody>
          <a:bodyPr/>
          <a:lstStyle/>
          <a:p>
            <a:pPr>
              <a:lnSpc>
                <a:spcPct val="100000"/>
              </a:lnSpc>
            </a:pPr>
            <a:endParaRPr lang="en-US" sz="2600" dirty="0">
              <a:latin typeface="Arial" panose="020B0604020202020204" pitchFamily="34" charset="0"/>
              <a:cs typeface="Arial" panose="020B0604020202020204" pitchFamily="34" charset="0"/>
            </a:endParaRPr>
          </a:p>
          <a:p>
            <a:pPr>
              <a:lnSpc>
                <a:spcPct val="100000"/>
              </a:lnSpc>
            </a:pPr>
            <a:r>
              <a:rPr lang="en-US" sz="2200" dirty="0">
                <a:latin typeface="Arial" panose="020B0604020202020204" pitchFamily="34" charset="0"/>
                <a:cs typeface="Arial" panose="020B0604020202020204" pitchFamily="34" charset="0"/>
              </a:rPr>
              <a:t>Preferences vary substantially</a:t>
            </a:r>
          </a:p>
          <a:p>
            <a:pPr>
              <a:lnSpc>
                <a:spcPct val="100000"/>
              </a:lnSpc>
            </a:pPr>
            <a:r>
              <a:rPr lang="en-US" sz="2200" dirty="0">
                <a:latin typeface="Arial" panose="020B0604020202020204" pitchFamily="34" charset="0"/>
                <a:cs typeface="Arial" panose="020B0604020202020204" pitchFamily="34" charset="0"/>
              </a:rPr>
              <a:t>Find: older adults not like flavors, younger do</a:t>
            </a:r>
          </a:p>
          <a:p>
            <a:pPr>
              <a:lnSpc>
                <a:spcPct val="100000"/>
              </a:lnSpc>
            </a:pPr>
            <a:r>
              <a:rPr lang="en-US" sz="2200" dirty="0">
                <a:latin typeface="Arial" panose="020B0604020202020204" pitchFamily="34" charset="0"/>
                <a:cs typeface="Arial" panose="020B0604020202020204" pitchFamily="34" charset="0"/>
              </a:rPr>
              <a:t>Similar (where comparable) to other findings. Suggest validity</a:t>
            </a:r>
          </a:p>
        </p:txBody>
      </p:sp>
      <p:sp>
        <p:nvSpPr>
          <p:cNvPr id="3" name="Rectangle 2"/>
          <p:cNvSpPr/>
          <p:nvPr/>
        </p:nvSpPr>
        <p:spPr>
          <a:xfrm>
            <a:off x="438411" y="551145"/>
            <a:ext cx="4734838" cy="676406"/>
          </a:xfrm>
          <a:prstGeom prst="rect">
            <a:avLst/>
          </a:prstGeom>
          <a:solidFill>
            <a:srgbClr val="0035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Box 3">
            <a:extLst>
              <a:ext uri="{FF2B5EF4-FFF2-40B4-BE49-F238E27FC236}">
                <a16:creationId xmlns:a16="http://schemas.microsoft.com/office/drawing/2014/main" id="{09318093-9DA2-4C0A-964E-0EC148BAFEE3}"/>
              </a:ext>
            </a:extLst>
          </p:cNvPr>
          <p:cNvSpPr txBox="1"/>
          <p:nvPr/>
        </p:nvSpPr>
        <p:spPr>
          <a:xfrm>
            <a:off x="0" y="0"/>
            <a:ext cx="12192000" cy="1401401"/>
          </a:xfrm>
          <a:prstGeom prst="rect">
            <a:avLst/>
          </a:prstGeom>
          <a:noFill/>
        </p:spPr>
        <p:txBody>
          <a:bodyPr wrap="square" rtlCol="0" anchor="ctr" anchorCtr="0">
            <a:noAutofit/>
          </a:bodyPr>
          <a:lstStyle/>
          <a:p>
            <a:pPr lvl="1"/>
            <a:r>
              <a:rPr lang="en-GB" sz="3600" dirty="0">
                <a:solidFill>
                  <a:schemeClr val="bg1"/>
                </a:solidFill>
                <a:latin typeface="Arial Rounded MT Bold" panose="020F0704030504030204" pitchFamily="34" charset="0"/>
              </a:rPr>
              <a:t>Results: Model Estimates, Exploded logit</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1271" y="1351281"/>
            <a:ext cx="8372849" cy="44907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445058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1303604"/>
            <a:ext cx="12142079" cy="4518076"/>
          </a:xfrm>
        </p:spPr>
        <p:txBody>
          <a:bodyPr/>
          <a:lstStyle/>
          <a:p>
            <a:pPr lvl="1">
              <a:lnSpc>
                <a:spcPct val="100000"/>
              </a:lnSpc>
              <a:spcBef>
                <a:spcPts val="0"/>
              </a:spcBef>
              <a:spcAft>
                <a:spcPts val="600"/>
              </a:spcAft>
            </a:pPr>
            <a:endParaRPr lang="en-US" sz="2800" dirty="0">
              <a:latin typeface="Arial" panose="020B0604020202020204" pitchFamily="34" charset="0"/>
              <a:cs typeface="Arial" panose="020B0604020202020204" pitchFamily="34" charset="0"/>
            </a:endParaRPr>
          </a:p>
          <a:p>
            <a:pPr lvl="1">
              <a:lnSpc>
                <a:spcPct val="100000"/>
              </a:lnSpc>
              <a:spcBef>
                <a:spcPts val="0"/>
              </a:spcBef>
              <a:spcAft>
                <a:spcPts val="1200"/>
              </a:spcAft>
            </a:pPr>
            <a:r>
              <a:rPr lang="en-US" sz="2800" dirty="0">
                <a:latin typeface="Arial" panose="020B0604020202020204" pitchFamily="34" charset="0"/>
                <a:cs typeface="Arial" panose="020B0604020202020204" pitchFamily="34" charset="0"/>
              </a:rPr>
              <a:t>Predict percentage of the population that selects each product type or none. These ‘choice probabilities’ sum to 1 in each scenario.</a:t>
            </a:r>
          </a:p>
          <a:p>
            <a:pPr lvl="1">
              <a:lnSpc>
                <a:spcPct val="100000"/>
              </a:lnSpc>
              <a:spcBef>
                <a:spcPts val="0"/>
              </a:spcBef>
              <a:spcAft>
                <a:spcPts val="1200"/>
              </a:spcAft>
            </a:pPr>
            <a:r>
              <a:rPr lang="en-US" sz="2800" dirty="0">
                <a:latin typeface="Arial" panose="020B0604020202020204" pitchFamily="34" charset="0"/>
                <a:cs typeface="Arial" panose="020B0604020202020204" pitchFamily="34" charset="0"/>
              </a:rPr>
              <a:t>These ‘choice probabilities’ are choice shares and are used to make predictions under alternative regulatory bans</a:t>
            </a:r>
          </a:p>
          <a:p>
            <a:pPr lvl="1">
              <a:lnSpc>
                <a:spcPct val="100000"/>
              </a:lnSpc>
              <a:spcBef>
                <a:spcPts val="0"/>
              </a:spcBef>
              <a:spcAft>
                <a:spcPts val="1200"/>
              </a:spcAft>
            </a:pPr>
            <a:r>
              <a:rPr lang="en-US" sz="2800" dirty="0">
                <a:latin typeface="Arial" panose="020B0604020202020204" pitchFamily="34" charset="0"/>
                <a:cs typeface="Arial" panose="020B0604020202020204" pitchFamily="34" charset="0"/>
              </a:rPr>
              <a:t>Compare the ‘status quo’ (current regulations) to alternative regulations.</a:t>
            </a:r>
          </a:p>
        </p:txBody>
      </p:sp>
      <p:sp>
        <p:nvSpPr>
          <p:cNvPr id="3" name="Rectangle 2"/>
          <p:cNvSpPr/>
          <p:nvPr/>
        </p:nvSpPr>
        <p:spPr>
          <a:xfrm>
            <a:off x="438411" y="551145"/>
            <a:ext cx="4734838" cy="676406"/>
          </a:xfrm>
          <a:prstGeom prst="rect">
            <a:avLst/>
          </a:prstGeom>
          <a:solidFill>
            <a:srgbClr val="0035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Box 3">
            <a:extLst>
              <a:ext uri="{FF2B5EF4-FFF2-40B4-BE49-F238E27FC236}">
                <a16:creationId xmlns:a16="http://schemas.microsoft.com/office/drawing/2014/main" id="{09318093-9DA2-4C0A-964E-0EC148BAFEE3}"/>
              </a:ext>
            </a:extLst>
          </p:cNvPr>
          <p:cNvSpPr txBox="1"/>
          <p:nvPr/>
        </p:nvSpPr>
        <p:spPr>
          <a:xfrm>
            <a:off x="0" y="1"/>
            <a:ext cx="12142079" cy="1303602"/>
          </a:xfrm>
          <a:prstGeom prst="rect">
            <a:avLst/>
          </a:prstGeom>
          <a:noFill/>
        </p:spPr>
        <p:txBody>
          <a:bodyPr wrap="square" rtlCol="0" anchor="ctr" anchorCtr="0">
            <a:noAutofit/>
          </a:bodyPr>
          <a:lstStyle/>
          <a:p>
            <a:pPr lvl="1"/>
            <a:r>
              <a:rPr lang="en-US" sz="3600" dirty="0">
                <a:solidFill>
                  <a:schemeClr val="bg1"/>
                </a:solidFill>
                <a:latin typeface="Arial Rounded MT Bold" panose="020F0704030504030204" pitchFamily="34" charset="0"/>
                <a:ea typeface="Calibri" panose="020F0502020204030204" pitchFamily="34" charset="0"/>
                <a:cs typeface="Times New Roman" panose="02020603050405020304" pitchFamily="18" charset="0"/>
              </a:rPr>
              <a:t>Simulations Generating Preferences For Modeling</a:t>
            </a:r>
            <a:endParaRPr lang="en-GB" sz="3600"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4177818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1365010"/>
          </a:xfrm>
          <a:prstGeom prst="rect">
            <a:avLst/>
          </a:prstGeom>
          <a:solidFill>
            <a:srgbClr val="0035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GB" sz="3600" dirty="0">
                <a:solidFill>
                  <a:schemeClr val="bg1"/>
                </a:solidFill>
                <a:latin typeface="Arial Rounded MT Bold" panose="020F0704030504030204" pitchFamily="34" charset="0"/>
                <a:cs typeface="Times New Roman" panose="02020603050405020304" pitchFamily="18" charset="0"/>
              </a:rPr>
              <a:t>Disclosures</a:t>
            </a:r>
          </a:p>
        </p:txBody>
      </p:sp>
      <p:sp>
        <p:nvSpPr>
          <p:cNvPr id="6" name="TextBox 5">
            <a:extLst>
              <a:ext uri="{FF2B5EF4-FFF2-40B4-BE49-F238E27FC236}">
                <a16:creationId xmlns:a16="http://schemas.microsoft.com/office/drawing/2014/main" id="{AE25ADE0-CB57-4F72-861A-A0ECA38E20F9}"/>
              </a:ext>
            </a:extLst>
          </p:cNvPr>
          <p:cNvSpPr txBox="1"/>
          <p:nvPr/>
        </p:nvSpPr>
        <p:spPr>
          <a:xfrm>
            <a:off x="0" y="1920240"/>
            <a:ext cx="11653520" cy="3876753"/>
          </a:xfrm>
          <a:prstGeom prst="rect">
            <a:avLst/>
          </a:prstGeom>
          <a:noFill/>
        </p:spPr>
        <p:txBody>
          <a:bodyPr wrap="square" rtlCol="0">
            <a:noAutofit/>
          </a:bodyPr>
          <a:lstStyle/>
          <a:p>
            <a:pPr lvl="1">
              <a:spcAft>
                <a:spcPts val="1200"/>
              </a:spcAft>
            </a:pPr>
            <a:r>
              <a:rPr lang="en-US" sz="2400" dirty="0">
                <a:solidFill>
                  <a:schemeClr val="accent1">
                    <a:lumMod val="50000"/>
                  </a:schemeClr>
                </a:solidFill>
                <a:latin typeface="Arial" panose="020B0604020202020204" pitchFamily="34" charset="0"/>
                <a:cs typeface="Arial" panose="020B0604020202020204" pitchFamily="34" charset="0"/>
              </a:rPr>
              <a:t>Funding: NIH, Yale TCORS, NIDA, FDA Center for Tobacco Products (CTP)</a:t>
            </a:r>
          </a:p>
          <a:p>
            <a:pPr lvl="1">
              <a:spcAft>
                <a:spcPts val="1200"/>
              </a:spcAft>
            </a:pPr>
            <a:r>
              <a:rPr lang="en-US" sz="2400" dirty="0">
                <a:solidFill>
                  <a:schemeClr val="accent1">
                    <a:lumMod val="50000"/>
                  </a:schemeClr>
                </a:solidFill>
                <a:latin typeface="Arial" panose="020B0604020202020204" pitchFamily="34" charset="0"/>
                <a:cs typeface="Arial" panose="020B0604020202020204" pitchFamily="34" charset="0"/>
              </a:rPr>
              <a:t>No funding from tobacco or related companies.</a:t>
            </a:r>
          </a:p>
          <a:p>
            <a:pPr lvl="1">
              <a:spcAft>
                <a:spcPts val="1200"/>
              </a:spcAft>
            </a:pPr>
            <a:endParaRPr lang="en-US" sz="2000" dirty="0">
              <a:solidFill>
                <a:schemeClr val="accent1">
                  <a:lumMod val="50000"/>
                </a:schemeClr>
              </a:solidFill>
              <a:latin typeface="Arial" panose="020B0604020202020204" pitchFamily="34" charset="0"/>
              <a:cs typeface="Arial" panose="020B0604020202020204" pitchFamily="34" charset="0"/>
            </a:endParaRPr>
          </a:p>
          <a:p>
            <a:pPr lvl="1">
              <a:spcAft>
                <a:spcPts val="1200"/>
              </a:spcAft>
            </a:pPr>
            <a:r>
              <a:rPr lang="en-US" sz="2200" dirty="0">
                <a:solidFill>
                  <a:schemeClr val="accent1">
                    <a:lumMod val="50000"/>
                  </a:schemeClr>
                </a:solidFill>
                <a:latin typeface="Arial" panose="020B0604020202020204" pitchFamily="34" charset="0"/>
                <a:cs typeface="Arial" panose="020B0604020202020204" pitchFamily="34" charset="0"/>
              </a:rPr>
              <a:t>Acknowledgement for many of our papers:</a:t>
            </a:r>
          </a:p>
          <a:p>
            <a:pPr lvl="2">
              <a:spcAft>
                <a:spcPts val="1200"/>
              </a:spcAft>
            </a:pPr>
            <a:r>
              <a:rPr lang="en-US" sz="2000" i="1" dirty="0">
                <a:solidFill>
                  <a:schemeClr val="accent1">
                    <a:lumMod val="50000"/>
                  </a:schemeClr>
                </a:solidFill>
                <a:latin typeface="Arial" panose="020B0604020202020204" pitchFamily="34" charset="0"/>
                <a:cs typeface="Arial" panose="020B0604020202020204" pitchFamily="34" charset="0"/>
              </a:rPr>
              <a:t>Research reported in this publication was supported by grant numbers P50DA036151 and U54DA036151 from the National Institute on Drug Abuse (NIDA) and FDA Center for Tobacco Products (CTP). The content is solely the responsibility of the author(s) and does not necessarily represent the official views of the National Institutes of Health or the Food and Drug Administration. </a:t>
            </a:r>
            <a:endParaRPr lang="en-US" i="1" dirty="0">
              <a:latin typeface="Arial Rounded MT Bold" panose="020F0704030504030204" pitchFamily="34" charset="0"/>
            </a:endParaRPr>
          </a:p>
        </p:txBody>
      </p:sp>
    </p:spTree>
    <p:extLst>
      <p:ext uri="{BB962C8B-B14F-4D97-AF65-F5344CB8AC3E}">
        <p14:creationId xmlns:p14="http://schemas.microsoft.com/office/powerpoint/2010/main" val="7044607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1303604"/>
            <a:ext cx="12142079" cy="4518076"/>
          </a:xfrm>
        </p:spPr>
        <p:txBody>
          <a:bodyPr/>
          <a:lstStyle/>
          <a:p>
            <a:endParaRPr lang="en-US" sz="1800" b="0" i="0" u="none" strike="noStrike" baseline="0" dirty="0">
              <a:solidFill>
                <a:srgbClr val="000000"/>
              </a:solidFill>
              <a:latin typeface="Times New Roman" panose="02020603050405020304" pitchFamily="18" charset="0"/>
            </a:endParaRPr>
          </a:p>
          <a:p>
            <a:pPr marL="0" indent="0">
              <a:buNone/>
            </a:pPr>
            <a:r>
              <a:rPr lang="en-US" sz="1800" b="1" i="0" u="none" strike="noStrike" baseline="0" dirty="0">
                <a:solidFill>
                  <a:srgbClr val="000000"/>
                </a:solidFill>
                <a:latin typeface="Times New Roman" panose="02020603050405020304" pitchFamily="18" charset="0"/>
              </a:rPr>
              <a:t>					Permitte</a:t>
            </a:r>
            <a:r>
              <a:rPr lang="en-US" sz="1800" b="1" dirty="0">
                <a:solidFill>
                  <a:srgbClr val="000000"/>
                </a:solidFill>
                <a:latin typeface="Times New Roman" panose="02020603050405020304" pitchFamily="18" charset="0"/>
              </a:rPr>
              <a:t>d </a:t>
            </a:r>
            <a:r>
              <a:rPr lang="en-US" sz="1800" b="1" i="0" u="none" strike="noStrike" baseline="0" dirty="0">
                <a:solidFill>
                  <a:srgbClr val="000000"/>
                </a:solidFill>
                <a:latin typeface="Times New Roman" panose="02020603050405020304" pitchFamily="18" charset="0"/>
              </a:rPr>
              <a:t>flavors by cigarette type.</a:t>
            </a:r>
            <a:r>
              <a:rPr lang="en-US" sz="1800" b="0" i="0" u="none" strike="noStrike" baseline="0" dirty="0">
                <a:solidFill>
                  <a:srgbClr val="000000"/>
                </a:solidFill>
                <a:latin typeface="Times New Roman" panose="02020603050405020304" pitchFamily="18" charset="0"/>
              </a:rPr>
              <a:t>	</a:t>
            </a:r>
          </a:p>
          <a:p>
            <a:pPr marL="0" indent="0">
              <a:buNone/>
            </a:pPr>
            <a:r>
              <a:rPr lang="en-US" sz="1800" b="1" i="0" u="none" strike="noStrike" baseline="0" dirty="0">
                <a:solidFill>
                  <a:srgbClr val="000000"/>
                </a:solidFill>
                <a:latin typeface="Times New Roman" panose="02020603050405020304" pitchFamily="18" charset="0"/>
              </a:rPr>
              <a:t>					Combustible cigarettes</a:t>
            </a:r>
            <a:r>
              <a:rPr lang="en-US" sz="1800" b="0" i="0"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rPr>
              <a:t>E-cigarettes</a:t>
            </a:r>
            <a:r>
              <a:rPr lang="en-US" sz="1800" b="0" i="0" u="none" strike="noStrike" baseline="0" dirty="0">
                <a:solidFill>
                  <a:srgbClr val="000000"/>
                </a:solidFill>
                <a:latin typeface="Times New Roman" panose="02020603050405020304" pitchFamily="18" charset="0"/>
              </a:rPr>
              <a:t>	</a:t>
            </a:r>
          </a:p>
          <a:p>
            <a:pPr marL="0" indent="0">
              <a:buNone/>
            </a:pPr>
            <a:r>
              <a:rPr lang="en-US" sz="1800" b="1" i="0" u="none" strike="noStrike" baseline="0" dirty="0">
                <a:solidFill>
                  <a:srgbClr val="000000"/>
                </a:solidFill>
                <a:latin typeface="Times New Roman" panose="02020603050405020304" pitchFamily="18" charset="0"/>
              </a:rPr>
              <a:t>Policy</a:t>
            </a:r>
            <a:r>
              <a:rPr lang="en-US" sz="1800" b="0" i="0"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rPr>
              <a:t>Menthol</a:t>
            </a:r>
            <a:r>
              <a:rPr lang="en-US" sz="1800" b="0" i="0"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rPr>
              <a:t>Fruit/sweet</a:t>
            </a:r>
            <a:r>
              <a:rPr lang="en-US" sz="1800" b="0" i="0"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rPr>
              <a:t>Menthol</a:t>
            </a:r>
            <a:r>
              <a:rPr lang="en-US" sz="1800" b="0" i="0"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rPr>
              <a:t>Fruit/sweet</a:t>
            </a:r>
            <a:r>
              <a:rPr lang="en-US" sz="1800" b="0" i="0" u="none" strike="noStrike" baseline="0" dirty="0">
                <a:solidFill>
                  <a:srgbClr val="000000"/>
                </a:solidFill>
                <a:latin typeface="Times New Roman" panose="02020603050405020304" pitchFamily="18" charset="0"/>
              </a:rPr>
              <a:t>	</a:t>
            </a:r>
          </a:p>
          <a:p>
            <a:r>
              <a:rPr lang="en-US" sz="1800" b="0" i="0" u="none" strike="noStrike" baseline="0" dirty="0">
                <a:solidFill>
                  <a:srgbClr val="000000"/>
                </a:solidFill>
                <a:latin typeface="Times New Roman" panose="02020603050405020304" pitchFamily="18" charset="0"/>
              </a:rPr>
              <a:t>Current US Policy: ban fruit/sweet in </a:t>
            </a:r>
            <a:r>
              <a:rPr lang="en-US" sz="1800" b="0" i="0" u="none" strike="noStrike" baseline="0" dirty="0" err="1">
                <a:solidFill>
                  <a:srgbClr val="000000"/>
                </a:solidFill>
                <a:latin typeface="Times New Roman" panose="02020603050405020304" pitchFamily="18" charset="0"/>
              </a:rPr>
              <a:t>ccig</a:t>
            </a:r>
            <a:r>
              <a:rPr lang="en-US" sz="1800" b="0" i="0" u="none" strike="noStrike" baseline="0" dirty="0">
                <a:solidFill>
                  <a:srgbClr val="000000"/>
                </a:solidFill>
                <a:latin typeface="Times New Roman" panose="02020603050405020304" pitchFamily="18" charset="0"/>
              </a:rPr>
              <a:t>	Allowed	Banned		Allowed	Allowed	</a:t>
            </a:r>
          </a:p>
          <a:p>
            <a:r>
              <a:rPr lang="en-US" sz="1800" b="0" i="0" u="none" strike="noStrike" baseline="0" dirty="0">
                <a:solidFill>
                  <a:srgbClr val="000000"/>
                </a:solidFill>
                <a:latin typeface="Times New Roman" panose="02020603050405020304" pitchFamily="18" charset="0"/>
              </a:rPr>
              <a:t>Alternative 1: ban all flavors		Ban	Ban		Ban	Ban	</a:t>
            </a:r>
          </a:p>
          <a:p>
            <a:r>
              <a:rPr lang="en-US" sz="1800" b="0" i="0" u="none" strike="noStrike" baseline="0" dirty="0">
                <a:solidFill>
                  <a:srgbClr val="000000"/>
                </a:solidFill>
                <a:latin typeface="Times New Roman" panose="02020603050405020304" pitchFamily="18" charset="0"/>
              </a:rPr>
              <a:t>Alternative 2: only allow menthol </a:t>
            </a:r>
            <a:r>
              <a:rPr lang="en-US" sz="1800" b="0" i="0" u="none" strike="noStrike" baseline="0" dirty="0" err="1">
                <a:solidFill>
                  <a:srgbClr val="000000"/>
                </a:solidFill>
                <a:latin typeface="Times New Roman" panose="02020603050405020304" pitchFamily="18" charset="0"/>
              </a:rPr>
              <a:t>ecig</a:t>
            </a:r>
            <a:r>
              <a:rPr lang="en-US" sz="1800" b="0" i="0" u="none" strike="noStrike" baseline="0" dirty="0">
                <a:solidFill>
                  <a:srgbClr val="000000"/>
                </a:solidFill>
                <a:latin typeface="Times New Roman" panose="02020603050405020304" pitchFamily="18" charset="0"/>
              </a:rPr>
              <a:t>	Ban	Ban		Allow	Ban	</a:t>
            </a:r>
          </a:p>
          <a:p>
            <a:r>
              <a:rPr lang="en-US" sz="1800" b="0" i="0" u="none" strike="noStrike" baseline="0" dirty="0">
                <a:solidFill>
                  <a:srgbClr val="000000"/>
                </a:solidFill>
                <a:latin typeface="Times New Roman" panose="02020603050405020304" pitchFamily="18" charset="0"/>
              </a:rPr>
              <a:t>Alternative 3: ban all </a:t>
            </a:r>
            <a:r>
              <a:rPr lang="en-US" sz="1800" b="0" i="0" u="none" strike="noStrike" baseline="0" dirty="0" err="1">
                <a:solidFill>
                  <a:srgbClr val="000000"/>
                </a:solidFill>
                <a:latin typeface="Times New Roman" panose="02020603050405020304" pitchFamily="18" charset="0"/>
              </a:rPr>
              <a:t>ccig</a:t>
            </a:r>
            <a:r>
              <a:rPr lang="en-US" sz="1800" b="0" i="0" u="none" strike="noStrike" baseline="0" dirty="0">
                <a:solidFill>
                  <a:srgbClr val="000000"/>
                </a:solidFill>
                <a:latin typeface="Times New Roman" panose="02020603050405020304" pitchFamily="18" charset="0"/>
              </a:rPr>
              <a:t> flavors		Ban	Ban		Allow	Allow	</a:t>
            </a:r>
          </a:p>
          <a:p>
            <a:r>
              <a:rPr lang="en-US" sz="1800" b="0" i="0" u="none" strike="noStrike" baseline="0" dirty="0">
                <a:solidFill>
                  <a:srgbClr val="000000"/>
                </a:solidFill>
                <a:latin typeface="Times New Roman" panose="02020603050405020304" pitchFamily="18" charset="0"/>
              </a:rPr>
              <a:t>Alternative 4: only allow fruit/sweet </a:t>
            </a:r>
            <a:r>
              <a:rPr lang="en-US" sz="1800" b="0" i="0" u="none" strike="noStrike" baseline="0" dirty="0" err="1">
                <a:solidFill>
                  <a:srgbClr val="000000"/>
                </a:solidFill>
                <a:latin typeface="Times New Roman" panose="02020603050405020304" pitchFamily="18" charset="0"/>
              </a:rPr>
              <a:t>ecig</a:t>
            </a:r>
            <a:r>
              <a:rPr lang="en-US" sz="1800" b="0" i="0" u="none" strike="noStrike" baseline="0" dirty="0">
                <a:solidFill>
                  <a:srgbClr val="000000"/>
                </a:solidFill>
                <a:latin typeface="Times New Roman" panose="02020603050405020304" pitchFamily="18" charset="0"/>
              </a:rPr>
              <a:t>	Ban	Ban		Ban	Allow	</a:t>
            </a:r>
          </a:p>
          <a:p>
            <a:r>
              <a:rPr lang="en-US" sz="1800" b="0" i="0" u="none" strike="noStrike" baseline="0" dirty="0">
                <a:solidFill>
                  <a:srgbClr val="000000"/>
                </a:solidFill>
                <a:latin typeface="Times New Roman" panose="02020603050405020304" pitchFamily="18" charset="0"/>
              </a:rPr>
              <a:t>Alternative 5: ban all </a:t>
            </a:r>
            <a:r>
              <a:rPr lang="en-US" sz="1800" b="0" i="0" u="none" strike="noStrike" baseline="0" dirty="0" err="1">
                <a:solidFill>
                  <a:srgbClr val="000000"/>
                </a:solidFill>
                <a:latin typeface="Times New Roman" panose="02020603050405020304" pitchFamily="18" charset="0"/>
              </a:rPr>
              <a:t>ecig</a:t>
            </a:r>
            <a:r>
              <a:rPr lang="en-US" sz="1800" b="0" i="0" u="none" strike="noStrike" baseline="0" dirty="0">
                <a:solidFill>
                  <a:srgbClr val="000000"/>
                </a:solidFill>
                <a:latin typeface="Times New Roman" panose="02020603050405020304" pitchFamily="18" charset="0"/>
              </a:rPr>
              <a:t> flavors		Allow	Ban		Ban	Ban	</a:t>
            </a:r>
          </a:p>
          <a:p>
            <a:pPr marL="457200" lvl="1" indent="0">
              <a:lnSpc>
                <a:spcPct val="100000"/>
              </a:lnSpc>
              <a:spcBef>
                <a:spcPts val="0"/>
              </a:spcBef>
              <a:spcAft>
                <a:spcPts val="600"/>
              </a:spcAft>
              <a:buNone/>
            </a:pPr>
            <a:endParaRPr lang="en-US" sz="2800" dirty="0">
              <a:latin typeface="Arial" panose="020B0604020202020204" pitchFamily="34" charset="0"/>
              <a:cs typeface="Arial" panose="020B0604020202020204" pitchFamily="34" charset="0"/>
            </a:endParaRPr>
          </a:p>
        </p:txBody>
      </p:sp>
      <p:sp>
        <p:nvSpPr>
          <p:cNvPr id="3" name="Rectangle 2"/>
          <p:cNvSpPr/>
          <p:nvPr/>
        </p:nvSpPr>
        <p:spPr>
          <a:xfrm>
            <a:off x="438411" y="551145"/>
            <a:ext cx="4734838" cy="676406"/>
          </a:xfrm>
          <a:prstGeom prst="rect">
            <a:avLst/>
          </a:prstGeom>
          <a:solidFill>
            <a:srgbClr val="0035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Box 3">
            <a:extLst>
              <a:ext uri="{FF2B5EF4-FFF2-40B4-BE49-F238E27FC236}">
                <a16:creationId xmlns:a16="http://schemas.microsoft.com/office/drawing/2014/main" id="{09318093-9DA2-4C0A-964E-0EC148BAFEE3}"/>
              </a:ext>
            </a:extLst>
          </p:cNvPr>
          <p:cNvSpPr txBox="1"/>
          <p:nvPr/>
        </p:nvSpPr>
        <p:spPr>
          <a:xfrm>
            <a:off x="-142043" y="-38024"/>
            <a:ext cx="12834537" cy="1303602"/>
          </a:xfrm>
          <a:prstGeom prst="rect">
            <a:avLst/>
          </a:prstGeom>
          <a:noFill/>
        </p:spPr>
        <p:txBody>
          <a:bodyPr wrap="square" rtlCol="0" anchor="ctr" anchorCtr="0">
            <a:noAutofit/>
          </a:bodyPr>
          <a:lstStyle/>
          <a:p>
            <a:pPr lvl="1"/>
            <a:r>
              <a:rPr lang="en-US" sz="3600" b="1" dirty="0">
                <a:solidFill>
                  <a:schemeClr val="bg1"/>
                </a:solidFill>
                <a:latin typeface="Arial" panose="020B0604020202020204" pitchFamily="34" charset="0"/>
                <a:cs typeface="Arial" panose="020B0604020202020204" pitchFamily="34" charset="0"/>
              </a:rPr>
              <a:t>Potential flavor bans policy options; predict impact</a:t>
            </a:r>
            <a:endParaRPr lang="en-GB" sz="3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19448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38411" y="551145"/>
            <a:ext cx="4734838" cy="676406"/>
          </a:xfrm>
          <a:prstGeom prst="rect">
            <a:avLst/>
          </a:prstGeom>
          <a:solidFill>
            <a:srgbClr val="0035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Box 3">
            <a:extLst>
              <a:ext uri="{FF2B5EF4-FFF2-40B4-BE49-F238E27FC236}">
                <a16:creationId xmlns:a16="http://schemas.microsoft.com/office/drawing/2014/main" id="{09318093-9DA2-4C0A-964E-0EC148BAFEE3}"/>
              </a:ext>
            </a:extLst>
          </p:cNvPr>
          <p:cNvSpPr txBox="1"/>
          <p:nvPr/>
        </p:nvSpPr>
        <p:spPr>
          <a:xfrm>
            <a:off x="0" y="1"/>
            <a:ext cx="12192000" cy="1371599"/>
          </a:xfrm>
          <a:prstGeom prst="rect">
            <a:avLst/>
          </a:prstGeom>
          <a:noFill/>
        </p:spPr>
        <p:txBody>
          <a:bodyPr wrap="square" rtlCol="0" anchor="ctr" anchorCtr="0">
            <a:noAutofit/>
          </a:bodyPr>
          <a:lstStyle/>
          <a:p>
            <a:pPr lvl="1"/>
            <a:r>
              <a:rPr lang="en-GB" sz="3600" dirty="0">
                <a:solidFill>
                  <a:schemeClr val="bg1"/>
                </a:solidFill>
                <a:latin typeface="Arial Rounded MT Bold" panose="020F0704030504030204" pitchFamily="34" charset="0"/>
              </a:rPr>
              <a:t>Results: Model Predictions (subset)</a:t>
            </a:r>
          </a:p>
          <a:p>
            <a:pPr lvl="1"/>
            <a:r>
              <a:rPr lang="en-GB" sz="3600" dirty="0">
                <a:solidFill>
                  <a:schemeClr val="bg1"/>
                </a:solidFill>
                <a:latin typeface="Arial Rounded MT Bold" panose="020F0704030504030204" pitchFamily="34" charset="0"/>
              </a:rPr>
              <a:t>Goals? Reduce smoking, use of any tobacco?</a:t>
            </a:r>
          </a:p>
        </p:txBody>
      </p:sp>
      <p:graphicFrame>
        <p:nvGraphicFramePr>
          <p:cNvPr id="6" name="Table 5"/>
          <p:cNvGraphicFramePr>
            <a:graphicFrameLocks noGrp="1"/>
          </p:cNvGraphicFramePr>
          <p:nvPr>
            <p:extLst>
              <p:ext uri="{D42A27DB-BD31-4B8C-83A1-F6EECF244321}">
                <p14:modId xmlns:p14="http://schemas.microsoft.com/office/powerpoint/2010/main" val="795263047"/>
              </p:ext>
            </p:extLst>
          </p:nvPr>
        </p:nvGraphicFramePr>
        <p:xfrm>
          <a:off x="0" y="1371600"/>
          <a:ext cx="12192000" cy="4640728"/>
        </p:xfrm>
        <a:graphic>
          <a:graphicData uri="http://schemas.openxmlformats.org/drawingml/2006/table">
            <a:tbl>
              <a:tblPr>
                <a:tableStyleId>{5C22544A-7EE6-4342-B048-85BDC9FD1C3A}</a:tableStyleId>
              </a:tblPr>
              <a:tblGrid>
                <a:gridCol w="4084021">
                  <a:extLst>
                    <a:ext uri="{9D8B030D-6E8A-4147-A177-3AD203B41FA5}">
                      <a16:colId xmlns:a16="http://schemas.microsoft.com/office/drawing/2014/main" val="20000"/>
                    </a:ext>
                  </a:extLst>
                </a:gridCol>
                <a:gridCol w="3099050">
                  <a:extLst>
                    <a:ext uri="{9D8B030D-6E8A-4147-A177-3AD203B41FA5}">
                      <a16:colId xmlns:a16="http://schemas.microsoft.com/office/drawing/2014/main" val="20001"/>
                    </a:ext>
                  </a:extLst>
                </a:gridCol>
                <a:gridCol w="2570529">
                  <a:extLst>
                    <a:ext uri="{9D8B030D-6E8A-4147-A177-3AD203B41FA5}">
                      <a16:colId xmlns:a16="http://schemas.microsoft.com/office/drawing/2014/main" val="20002"/>
                    </a:ext>
                  </a:extLst>
                </a:gridCol>
                <a:gridCol w="2438400">
                  <a:extLst>
                    <a:ext uri="{9D8B030D-6E8A-4147-A177-3AD203B41FA5}">
                      <a16:colId xmlns:a16="http://schemas.microsoft.com/office/drawing/2014/main" val="20003"/>
                    </a:ext>
                  </a:extLst>
                </a:gridCol>
              </a:tblGrid>
              <a:tr h="662157">
                <a:tc>
                  <a:txBody>
                    <a:bodyPr/>
                    <a:lstStyle/>
                    <a:p>
                      <a:pPr algn="ctr" fontAlgn="ctr"/>
                      <a:endParaRPr lang="en-GB" sz="2800" b="1" i="0" u="none" strike="noStrike" dirty="0">
                        <a:solidFill>
                          <a:srgbClr val="000000"/>
                        </a:solidFill>
                        <a:effectLst/>
                        <a:latin typeface="Calibri"/>
                      </a:endParaRPr>
                    </a:p>
                  </a:txBody>
                  <a:tcPr marL="9525" marR="9525" marT="9525" marB="0" anchor="ctr"/>
                </a:tc>
                <a:tc gridSpan="3">
                  <a:txBody>
                    <a:bodyPr/>
                    <a:lstStyle/>
                    <a:p>
                      <a:pPr algn="ctr" fontAlgn="ctr"/>
                      <a:r>
                        <a:rPr lang="en-GB" sz="2800" b="1" u="none" strike="noStrike" dirty="0">
                          <a:effectLst/>
                        </a:rPr>
                        <a:t>% change predicted market share </a:t>
                      </a:r>
                    </a:p>
                    <a:p>
                      <a:pPr algn="ctr" fontAlgn="ctr"/>
                      <a:r>
                        <a:rPr lang="en-GB" sz="2800" b="1" u="none" strike="noStrike" dirty="0">
                          <a:effectLst/>
                        </a:rPr>
                        <a:t>compared to ‘current’</a:t>
                      </a:r>
                      <a:endParaRPr lang="en-GB" sz="2800" b="1" i="0" u="none" strike="noStrike" dirty="0">
                        <a:solidFill>
                          <a:srgbClr val="000000"/>
                        </a:solidFill>
                        <a:effectLst/>
                        <a:latin typeface="Calibri"/>
                      </a:endParaRPr>
                    </a:p>
                  </a:txBody>
                  <a:tcPr marL="9525" marR="9525" marT="9525" marB="0" anchor="ct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0000"/>
                  </a:ext>
                </a:extLst>
              </a:tr>
              <a:tr h="662157">
                <a:tc>
                  <a:txBody>
                    <a:bodyPr/>
                    <a:lstStyle/>
                    <a:p>
                      <a:pPr algn="ctr" fontAlgn="ctr"/>
                      <a:endParaRPr lang="en-GB" sz="2800" b="1" i="0" u="none" strike="noStrike" dirty="0">
                        <a:solidFill>
                          <a:srgbClr val="000000"/>
                        </a:solidFill>
                        <a:effectLst/>
                        <a:latin typeface="Calibri"/>
                      </a:endParaRPr>
                    </a:p>
                  </a:txBody>
                  <a:tcPr marL="9525" marR="9525" marT="9525" marB="0" anchor="ctr"/>
                </a:tc>
                <a:tc>
                  <a:txBody>
                    <a:bodyPr/>
                    <a:lstStyle/>
                    <a:p>
                      <a:pPr algn="ctr" fontAlgn="ctr"/>
                      <a:r>
                        <a:rPr lang="en-GB" sz="2800" b="1" u="none" strike="noStrike" dirty="0">
                          <a:effectLst/>
                        </a:rPr>
                        <a:t>Ccig</a:t>
                      </a:r>
                      <a:endParaRPr lang="en-GB" sz="2800" b="1" i="0" u="none" strike="noStrike" dirty="0">
                        <a:solidFill>
                          <a:srgbClr val="000000"/>
                        </a:solidFill>
                        <a:effectLst/>
                        <a:latin typeface="Calibri"/>
                      </a:endParaRPr>
                    </a:p>
                  </a:txBody>
                  <a:tcPr marL="9525" marR="9525" marT="9525" marB="0" anchor="ctr"/>
                </a:tc>
                <a:tc>
                  <a:txBody>
                    <a:bodyPr/>
                    <a:lstStyle/>
                    <a:p>
                      <a:pPr algn="ctr" fontAlgn="ctr"/>
                      <a:r>
                        <a:rPr lang="en-GB" sz="2800" b="1" u="none" strike="noStrike" dirty="0">
                          <a:effectLst/>
                        </a:rPr>
                        <a:t>Ecig</a:t>
                      </a:r>
                      <a:endParaRPr lang="en-GB" sz="2800" b="1" i="0" u="none" strike="noStrike" dirty="0">
                        <a:solidFill>
                          <a:srgbClr val="000000"/>
                        </a:solidFill>
                        <a:effectLst/>
                        <a:latin typeface="Calibri"/>
                      </a:endParaRPr>
                    </a:p>
                  </a:txBody>
                  <a:tcPr marL="9525" marR="9525" marT="9525" marB="0" anchor="ctr"/>
                </a:tc>
                <a:tc>
                  <a:txBody>
                    <a:bodyPr/>
                    <a:lstStyle/>
                    <a:p>
                      <a:pPr algn="ctr" fontAlgn="ctr"/>
                      <a:r>
                        <a:rPr lang="en-GB" sz="2800" b="1" u="none" strike="noStrike" dirty="0">
                          <a:effectLst/>
                        </a:rPr>
                        <a:t>none</a:t>
                      </a:r>
                      <a:endParaRPr lang="en-GB" sz="2800" b="1"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1"/>
                  </a:ext>
                </a:extLst>
              </a:tr>
              <a:tr h="937229">
                <a:tc>
                  <a:txBody>
                    <a:bodyPr/>
                    <a:lstStyle/>
                    <a:p>
                      <a:pPr algn="l" fontAlgn="ctr"/>
                      <a:r>
                        <a:rPr lang="en-GB" sz="2800" b="1" u="none" strike="noStrike" dirty="0">
                          <a:effectLst/>
                        </a:rPr>
                        <a:t>Ban e-cigarette flavors</a:t>
                      </a:r>
                      <a:endParaRPr lang="en-GB" sz="2800" b="1" i="0" u="none" strike="noStrike" dirty="0">
                        <a:solidFill>
                          <a:srgbClr val="000000"/>
                        </a:solidFill>
                        <a:effectLst/>
                        <a:latin typeface="Calibri"/>
                      </a:endParaRPr>
                    </a:p>
                  </a:txBody>
                  <a:tcPr marL="274320" marR="9525" marT="9525" marB="0" anchor="ctr"/>
                </a:tc>
                <a:tc>
                  <a:txBody>
                    <a:bodyPr/>
                    <a:lstStyle/>
                    <a:p>
                      <a:pPr algn="ctr" fontAlgn="ctr"/>
                      <a:r>
                        <a:rPr lang="en-GB" sz="2800" b="1" u="none" strike="noStrike" dirty="0">
                          <a:effectLst/>
                        </a:rPr>
                        <a:t>8.3</a:t>
                      </a:r>
                      <a:endParaRPr lang="en-GB" sz="2800" b="1" i="0" u="none" strike="noStrike" dirty="0">
                        <a:solidFill>
                          <a:srgbClr val="000000"/>
                        </a:solidFill>
                        <a:effectLst/>
                        <a:latin typeface="Calibri"/>
                      </a:endParaRPr>
                    </a:p>
                  </a:txBody>
                  <a:tcPr marL="9525" marR="9525" marT="9525" marB="0" anchor="ctr">
                    <a:solidFill>
                      <a:srgbClr val="92D050"/>
                    </a:solidFill>
                  </a:tcPr>
                </a:tc>
                <a:tc>
                  <a:txBody>
                    <a:bodyPr/>
                    <a:lstStyle/>
                    <a:p>
                      <a:pPr algn="ctr" fontAlgn="ctr"/>
                      <a:r>
                        <a:rPr lang="en-GB" sz="2800" b="1" u="none" strike="noStrike" dirty="0">
                          <a:effectLst/>
                        </a:rPr>
                        <a:t>-11.1</a:t>
                      </a:r>
                      <a:endParaRPr lang="en-GB" sz="2800" b="1" i="0" u="none" strike="noStrike" dirty="0">
                        <a:solidFill>
                          <a:srgbClr val="000000"/>
                        </a:solidFill>
                        <a:effectLst/>
                        <a:latin typeface="Calibri"/>
                      </a:endParaRPr>
                    </a:p>
                  </a:txBody>
                  <a:tcPr marL="9525" marR="9525" marT="9525" marB="0" anchor="ctr"/>
                </a:tc>
                <a:tc>
                  <a:txBody>
                    <a:bodyPr/>
                    <a:lstStyle/>
                    <a:p>
                      <a:pPr algn="ctr" fontAlgn="ctr"/>
                      <a:r>
                        <a:rPr lang="en-GB" sz="2800" b="1" u="none" strike="noStrike" dirty="0">
                          <a:effectLst/>
                        </a:rPr>
                        <a:t>3</a:t>
                      </a:r>
                      <a:endParaRPr lang="en-GB" sz="2800" b="1"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3"/>
                  </a:ext>
                </a:extLst>
              </a:tr>
              <a:tr h="1097928">
                <a:tc>
                  <a:txBody>
                    <a:bodyPr/>
                    <a:lstStyle/>
                    <a:p>
                      <a:pPr algn="l" fontAlgn="ctr"/>
                      <a:r>
                        <a:rPr lang="en-GB" sz="2800" b="1" u="none" strike="noStrike" dirty="0">
                          <a:effectLst/>
                        </a:rPr>
                        <a:t>Ban menthol in combustible cigarettes</a:t>
                      </a:r>
                      <a:endParaRPr lang="en-GB" sz="2800" b="1" i="0" u="none" strike="noStrike" dirty="0">
                        <a:solidFill>
                          <a:srgbClr val="000000"/>
                        </a:solidFill>
                        <a:effectLst/>
                        <a:latin typeface="Calibri"/>
                      </a:endParaRPr>
                    </a:p>
                  </a:txBody>
                  <a:tcPr marL="274320" marR="9525" marT="9525" marB="0" anchor="ctr"/>
                </a:tc>
                <a:tc>
                  <a:txBody>
                    <a:bodyPr/>
                    <a:lstStyle/>
                    <a:p>
                      <a:pPr algn="ctr" fontAlgn="ctr"/>
                      <a:r>
                        <a:rPr lang="en-GB" sz="2800" b="1" u="none" strike="noStrike" dirty="0">
                          <a:effectLst/>
                        </a:rPr>
                        <a:t>-5.2</a:t>
                      </a:r>
                      <a:endParaRPr lang="en-GB" sz="2800" b="1" i="0" u="none" strike="noStrike" dirty="0">
                        <a:solidFill>
                          <a:srgbClr val="000000"/>
                        </a:solidFill>
                        <a:effectLst/>
                        <a:latin typeface="Calibri"/>
                      </a:endParaRPr>
                    </a:p>
                  </a:txBody>
                  <a:tcPr marL="9525" marR="9525" marT="9525" marB="0" anchor="ctr">
                    <a:solidFill>
                      <a:srgbClr val="92D050"/>
                    </a:solidFill>
                  </a:tcPr>
                </a:tc>
                <a:tc>
                  <a:txBody>
                    <a:bodyPr/>
                    <a:lstStyle/>
                    <a:p>
                      <a:pPr algn="ctr" fontAlgn="ctr"/>
                      <a:r>
                        <a:rPr lang="en-GB" sz="2800" b="1" u="none" strike="noStrike" dirty="0">
                          <a:effectLst/>
                        </a:rPr>
                        <a:t>3.8</a:t>
                      </a:r>
                      <a:endParaRPr lang="en-GB" sz="2800" b="1" i="0" u="none" strike="noStrike" dirty="0">
                        <a:solidFill>
                          <a:srgbClr val="000000"/>
                        </a:solidFill>
                        <a:effectLst/>
                        <a:latin typeface="Calibri"/>
                      </a:endParaRPr>
                    </a:p>
                  </a:txBody>
                  <a:tcPr marL="9525" marR="9525" marT="9525" marB="0" anchor="ctr"/>
                </a:tc>
                <a:tc>
                  <a:txBody>
                    <a:bodyPr/>
                    <a:lstStyle/>
                    <a:p>
                      <a:pPr algn="ctr" fontAlgn="ctr"/>
                      <a:r>
                        <a:rPr lang="en-GB" sz="2800" b="1" u="none" strike="noStrike" dirty="0">
                          <a:effectLst/>
                        </a:rPr>
                        <a:t>1.6</a:t>
                      </a:r>
                      <a:endParaRPr lang="en-GB" sz="2800" b="1"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4"/>
                  </a:ext>
                </a:extLst>
              </a:tr>
              <a:tr h="1080449">
                <a:tc>
                  <a:txBody>
                    <a:bodyPr/>
                    <a:lstStyle/>
                    <a:p>
                      <a:pPr algn="l" fontAlgn="ctr"/>
                      <a:r>
                        <a:rPr lang="en-GB" sz="2800" b="1" u="none" strike="noStrike" dirty="0">
                          <a:effectLst/>
                        </a:rPr>
                        <a:t>Ban all non-tobacco flavors</a:t>
                      </a:r>
                      <a:endParaRPr lang="en-GB" sz="2800" b="1" i="0" u="none" strike="noStrike" dirty="0">
                        <a:solidFill>
                          <a:srgbClr val="000000"/>
                        </a:solidFill>
                        <a:effectLst/>
                        <a:latin typeface="Calibri"/>
                      </a:endParaRPr>
                    </a:p>
                  </a:txBody>
                  <a:tcPr marL="274320" marR="9525" marT="9525" marB="0" anchor="ctr"/>
                </a:tc>
                <a:tc>
                  <a:txBody>
                    <a:bodyPr/>
                    <a:lstStyle/>
                    <a:p>
                      <a:pPr algn="ctr" fontAlgn="ctr"/>
                      <a:r>
                        <a:rPr lang="en-GB" sz="2800" b="1" u="none" strike="noStrike" dirty="0">
                          <a:effectLst/>
                        </a:rPr>
                        <a:t>2.7</a:t>
                      </a:r>
                      <a:endParaRPr lang="en-GB" sz="2800" b="1" i="0" u="none" strike="noStrike" dirty="0">
                        <a:solidFill>
                          <a:srgbClr val="000000"/>
                        </a:solidFill>
                        <a:effectLst/>
                        <a:latin typeface="Calibri"/>
                      </a:endParaRPr>
                    </a:p>
                  </a:txBody>
                  <a:tcPr marL="9525" marR="9525" marT="9525" marB="0" anchor="ctr"/>
                </a:tc>
                <a:tc>
                  <a:txBody>
                    <a:bodyPr/>
                    <a:lstStyle/>
                    <a:p>
                      <a:pPr algn="ctr" fontAlgn="ctr"/>
                      <a:r>
                        <a:rPr lang="en-GB" sz="2800" b="1" u="none" strike="noStrike" dirty="0">
                          <a:effectLst/>
                        </a:rPr>
                        <a:t>-7.9</a:t>
                      </a:r>
                      <a:endParaRPr lang="en-GB" sz="2800" b="1" i="0" u="none" strike="noStrike" dirty="0">
                        <a:solidFill>
                          <a:srgbClr val="000000"/>
                        </a:solidFill>
                        <a:effectLst/>
                        <a:latin typeface="Calibri"/>
                      </a:endParaRPr>
                    </a:p>
                  </a:txBody>
                  <a:tcPr marL="9525" marR="9525" marT="9525" marB="0" anchor="ctr"/>
                </a:tc>
                <a:tc>
                  <a:txBody>
                    <a:bodyPr/>
                    <a:lstStyle/>
                    <a:p>
                      <a:pPr algn="ctr" fontAlgn="ctr"/>
                      <a:r>
                        <a:rPr lang="en-GB" sz="2800" b="1" u="none" strike="noStrike" dirty="0">
                          <a:effectLst/>
                        </a:rPr>
                        <a:t>5.2</a:t>
                      </a:r>
                      <a:endParaRPr lang="en-GB" sz="2800" b="1" i="0" u="none" strike="noStrike" dirty="0">
                        <a:solidFill>
                          <a:srgbClr val="000000"/>
                        </a:solidFill>
                        <a:effectLst/>
                        <a:latin typeface="Calibri"/>
                      </a:endParaRPr>
                    </a:p>
                  </a:txBody>
                  <a:tcPr marL="9525" marR="9525" marT="9525" marB="0" anchor="ctr">
                    <a:solidFill>
                      <a:srgbClr val="92D050"/>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2790475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1676400"/>
            <a:ext cx="12192000" cy="4182862"/>
          </a:xfrm>
        </p:spPr>
        <p:txBody>
          <a:bodyPr/>
          <a:lstStyle/>
          <a:p>
            <a:pPr marL="457200" lvl="1" indent="0">
              <a:lnSpc>
                <a:spcPct val="100000"/>
              </a:lnSpc>
              <a:spcBef>
                <a:spcPts val="0"/>
              </a:spcBef>
              <a:spcAft>
                <a:spcPts val="600"/>
              </a:spcAft>
              <a:buNone/>
            </a:pPr>
            <a:r>
              <a:rPr lang="en-US" sz="2400" dirty="0">
                <a:latin typeface="Arial" panose="020B0604020202020204" pitchFamily="34" charset="0"/>
                <a:cs typeface="Arial" panose="020B0604020202020204" pitchFamily="34" charset="0"/>
              </a:rPr>
              <a:t>Predict:</a:t>
            </a:r>
          </a:p>
          <a:p>
            <a:pPr lvl="2">
              <a:lnSpc>
                <a:spcPct val="100000"/>
              </a:lnSpc>
              <a:spcBef>
                <a:spcPts val="0"/>
              </a:spcBef>
              <a:spcAft>
                <a:spcPts val="600"/>
              </a:spcAft>
            </a:pPr>
            <a:r>
              <a:rPr lang="en-US" sz="2400" dirty="0">
                <a:latin typeface="Arial" panose="020B0604020202020204" pitchFamily="34" charset="0"/>
                <a:cs typeface="Arial" panose="020B0604020202020204" pitchFamily="34" charset="0"/>
              </a:rPr>
              <a:t>Banning flavors in e-cigarettes encourages smoking</a:t>
            </a:r>
          </a:p>
          <a:p>
            <a:pPr lvl="2">
              <a:lnSpc>
                <a:spcPct val="100000"/>
              </a:lnSpc>
              <a:spcBef>
                <a:spcPts val="0"/>
              </a:spcBef>
              <a:spcAft>
                <a:spcPts val="600"/>
              </a:spcAft>
            </a:pPr>
            <a:r>
              <a:rPr lang="en-US" sz="2400" dirty="0">
                <a:latin typeface="Arial" panose="020B0604020202020204" pitchFamily="34" charset="0"/>
                <a:cs typeface="Arial" panose="020B0604020202020204" pitchFamily="34" charset="0"/>
              </a:rPr>
              <a:t>Banning menthol in combustibles minimizes smoking</a:t>
            </a:r>
          </a:p>
          <a:p>
            <a:pPr lvl="2">
              <a:lnSpc>
                <a:spcPct val="100000"/>
              </a:lnSpc>
              <a:spcBef>
                <a:spcPts val="0"/>
              </a:spcBef>
              <a:spcAft>
                <a:spcPts val="600"/>
              </a:spcAft>
            </a:pPr>
            <a:r>
              <a:rPr lang="en-US" sz="2400" dirty="0">
                <a:latin typeface="Arial" panose="020B0604020202020204" pitchFamily="34" charset="0"/>
                <a:cs typeface="Arial" panose="020B0604020202020204" pitchFamily="34" charset="0"/>
              </a:rPr>
              <a:t>Banning all flavors in both types maximizes using neither- desirable, but smoking increases and is most harmful</a:t>
            </a:r>
          </a:p>
          <a:p>
            <a:pPr marL="457200" lvl="1" indent="0">
              <a:lnSpc>
                <a:spcPct val="100000"/>
              </a:lnSpc>
              <a:spcBef>
                <a:spcPts val="0"/>
              </a:spcBef>
              <a:spcAft>
                <a:spcPts val="600"/>
              </a:spcAft>
              <a:buNone/>
            </a:pPr>
            <a:r>
              <a:rPr lang="en-US" sz="2400" dirty="0">
                <a:latin typeface="Arial" panose="020B0604020202020204" pitchFamily="34" charset="0"/>
                <a:cs typeface="Arial" panose="020B0604020202020204" pitchFamily="34" charset="0"/>
              </a:rPr>
              <a:t>Find:</a:t>
            </a:r>
          </a:p>
          <a:p>
            <a:pPr marL="457200" lvl="1" indent="0">
              <a:lnSpc>
                <a:spcPct val="100000"/>
              </a:lnSpc>
              <a:spcBef>
                <a:spcPts val="0"/>
              </a:spcBef>
              <a:spcAft>
                <a:spcPts val="600"/>
              </a:spcAft>
              <a:buNone/>
            </a:pPr>
            <a:r>
              <a:rPr lang="en-US" sz="2400" dirty="0">
                <a:latin typeface="Arial" panose="020B0604020202020204" pitchFamily="34" charset="0"/>
                <a:cs typeface="Arial" panose="020B0604020202020204" pitchFamily="34" charset="0"/>
              </a:rPr>
              <a:t>	Smokers and recent quitters prefer cigs and menthol cigs over </a:t>
            </a:r>
            <a:r>
              <a:rPr lang="en-US" sz="2400" dirty="0" err="1">
                <a:latin typeface="Arial" panose="020B0604020202020204" pitchFamily="34" charset="0"/>
                <a:cs typeface="Arial" panose="020B0604020202020204" pitchFamily="34" charset="0"/>
              </a:rPr>
              <a:t>ecigs</a:t>
            </a:r>
            <a:r>
              <a:rPr lang="en-US" sz="2400" dirty="0">
                <a:latin typeface="Arial" panose="020B0604020202020204" pitchFamily="34" charset="0"/>
                <a:cs typeface="Arial" panose="020B0604020202020204" pitchFamily="34" charset="0"/>
              </a:rPr>
              <a:t> with flavors</a:t>
            </a:r>
          </a:p>
          <a:p>
            <a:pPr marL="457200" lvl="1" indent="0">
              <a:lnSpc>
                <a:spcPct val="100000"/>
              </a:lnSpc>
              <a:spcBef>
                <a:spcPts val="0"/>
              </a:spcBef>
              <a:spcAft>
                <a:spcPts val="600"/>
              </a:spcAft>
              <a:buNone/>
            </a:pPr>
            <a:r>
              <a:rPr lang="en-US" sz="2400" dirty="0">
                <a:latin typeface="Arial" panose="020B0604020202020204" pitchFamily="34" charset="0"/>
                <a:cs typeface="Arial" panose="020B0604020202020204" pitchFamily="34" charset="0"/>
              </a:rPr>
              <a:t>	Older adults prefer tobacco only</a:t>
            </a:r>
          </a:p>
          <a:p>
            <a:pPr marL="457200" lvl="1" indent="0">
              <a:lnSpc>
                <a:spcPct val="100000"/>
              </a:lnSpc>
              <a:spcBef>
                <a:spcPts val="0"/>
              </a:spcBef>
              <a:spcAft>
                <a:spcPts val="600"/>
              </a:spcAft>
              <a:buNone/>
            </a:pPr>
            <a:r>
              <a:rPr lang="en-US" sz="2400" dirty="0">
                <a:latin typeface="Arial" panose="020B0604020202020204" pitchFamily="34" charset="0"/>
                <a:cs typeface="Arial" panose="020B0604020202020204" pitchFamily="34" charset="0"/>
              </a:rPr>
              <a:t>	Younger adults prefer flavors in cigs and </a:t>
            </a:r>
            <a:r>
              <a:rPr lang="en-US" sz="2400" dirty="0" err="1">
                <a:latin typeface="Arial" panose="020B0604020202020204" pitchFamily="34" charset="0"/>
                <a:cs typeface="Arial" panose="020B0604020202020204" pitchFamily="34" charset="0"/>
              </a:rPr>
              <a:t>ecigs</a:t>
            </a:r>
            <a:r>
              <a:rPr lang="en-US" sz="2400" dirty="0">
                <a:latin typeface="Arial" panose="020B0604020202020204" pitchFamily="34" charset="0"/>
                <a:cs typeface="Arial" panose="020B0604020202020204" pitchFamily="34" charset="0"/>
              </a:rPr>
              <a:t> (including tobacco)</a:t>
            </a:r>
          </a:p>
        </p:txBody>
      </p:sp>
      <p:sp>
        <p:nvSpPr>
          <p:cNvPr id="3" name="Rectangle 2"/>
          <p:cNvSpPr/>
          <p:nvPr/>
        </p:nvSpPr>
        <p:spPr>
          <a:xfrm>
            <a:off x="438411" y="551145"/>
            <a:ext cx="4734838" cy="676406"/>
          </a:xfrm>
          <a:prstGeom prst="rect">
            <a:avLst/>
          </a:prstGeom>
          <a:solidFill>
            <a:srgbClr val="0035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Box 3">
            <a:extLst>
              <a:ext uri="{FF2B5EF4-FFF2-40B4-BE49-F238E27FC236}">
                <a16:creationId xmlns:a16="http://schemas.microsoft.com/office/drawing/2014/main" id="{09318093-9DA2-4C0A-964E-0EC148BAFEE3}"/>
              </a:ext>
            </a:extLst>
          </p:cNvPr>
          <p:cNvSpPr txBox="1"/>
          <p:nvPr/>
        </p:nvSpPr>
        <p:spPr>
          <a:xfrm>
            <a:off x="0" y="0"/>
            <a:ext cx="12192000" cy="1371599"/>
          </a:xfrm>
          <a:prstGeom prst="rect">
            <a:avLst/>
          </a:prstGeom>
          <a:noFill/>
        </p:spPr>
        <p:txBody>
          <a:bodyPr wrap="square" rtlCol="0" anchor="ctr" anchorCtr="0">
            <a:noAutofit/>
          </a:bodyPr>
          <a:lstStyle/>
          <a:p>
            <a:pPr lvl="1"/>
            <a:r>
              <a:rPr lang="en-GB" sz="3600" dirty="0">
                <a:solidFill>
                  <a:schemeClr val="bg1"/>
                </a:solidFill>
                <a:latin typeface="Arial Rounded MT Bold" panose="020F0704030504030204" pitchFamily="34" charset="0"/>
              </a:rPr>
              <a:t>Summary of Findings</a:t>
            </a:r>
          </a:p>
        </p:txBody>
      </p:sp>
    </p:spTree>
    <p:extLst>
      <p:ext uri="{BB962C8B-B14F-4D97-AF65-F5344CB8AC3E}">
        <p14:creationId xmlns:p14="http://schemas.microsoft.com/office/powerpoint/2010/main" val="3249716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 y="1371599"/>
            <a:ext cx="12192000" cy="4510622"/>
          </a:xfrm>
        </p:spPr>
        <p:txBody>
          <a:bodyPr/>
          <a:lstStyle/>
          <a:p>
            <a:pPr marL="457200" marR="0" lvl="1" indent="0">
              <a:lnSpc>
                <a:spcPct val="100000"/>
              </a:lnSpc>
              <a:spcBef>
                <a:spcPts val="0"/>
              </a:spcBef>
              <a:spcAft>
                <a:spcPts val="600"/>
              </a:spcAft>
              <a:buNone/>
            </a:pPr>
            <a:r>
              <a:rPr lang="en-US" sz="2000" dirty="0">
                <a:effectLst/>
                <a:latin typeface="Arial" panose="020B0604020202020204" pitchFamily="34" charset="0"/>
                <a:ea typeface="Calibri" panose="020F0502020204030204" pitchFamily="34" charset="0"/>
                <a:cs typeface="Arial" panose="020B0604020202020204" pitchFamily="34" charset="0"/>
              </a:rPr>
              <a:t>Strengths</a:t>
            </a:r>
          </a:p>
          <a:p>
            <a:pPr lvl="2">
              <a:lnSpc>
                <a:spcPct val="100000"/>
              </a:lnSpc>
              <a:spcBef>
                <a:spcPts val="0"/>
              </a:spcBef>
              <a:spcAft>
                <a:spcPts val="600"/>
              </a:spcAft>
              <a:buFont typeface="Wingdings" panose="05000000000000000000" pitchFamily="2" charset="2"/>
              <a:buChar char="§"/>
            </a:pPr>
            <a:r>
              <a:rPr lang="en-US" sz="2000" dirty="0">
                <a:effectLst/>
                <a:latin typeface="Arial" panose="020B0604020202020204" pitchFamily="34" charset="0"/>
                <a:ea typeface="Calibri" panose="020F0502020204030204" pitchFamily="34" charset="0"/>
                <a:cs typeface="Arial" panose="020B0604020202020204" pitchFamily="34" charset="0"/>
              </a:rPr>
              <a:t>Large national sample</a:t>
            </a:r>
          </a:p>
          <a:p>
            <a:pPr lvl="2">
              <a:lnSpc>
                <a:spcPct val="100000"/>
              </a:lnSpc>
              <a:spcBef>
                <a:spcPts val="0"/>
              </a:spcBef>
              <a:spcAft>
                <a:spcPts val="600"/>
              </a:spcAft>
              <a:buFont typeface="Wingdings" panose="05000000000000000000" pitchFamily="2" charset="2"/>
              <a:buChar char="§"/>
            </a:pPr>
            <a:r>
              <a:rPr lang="en-US" sz="2000" dirty="0">
                <a:latin typeface="Arial" panose="020B0604020202020204" pitchFamily="34" charset="0"/>
                <a:ea typeface="Calibri" panose="020F0502020204030204" pitchFamily="34" charset="0"/>
                <a:cs typeface="Arial" panose="020B0604020202020204" pitchFamily="34" charset="0"/>
              </a:rPr>
              <a:t>Designed specifically to address questions</a:t>
            </a:r>
          </a:p>
          <a:p>
            <a:pPr lvl="2">
              <a:lnSpc>
                <a:spcPct val="100000"/>
              </a:lnSpc>
              <a:spcBef>
                <a:spcPts val="0"/>
              </a:spcBef>
              <a:spcAft>
                <a:spcPts val="600"/>
              </a:spcAft>
              <a:buFont typeface="Wingdings" panose="05000000000000000000" pitchFamily="2" charset="2"/>
              <a:buChar char="§"/>
            </a:pPr>
            <a:r>
              <a:rPr lang="en-US" sz="2000" dirty="0">
                <a:latin typeface="Arial" panose="020B0604020202020204" pitchFamily="34" charset="0"/>
                <a:ea typeface="Calibri" panose="020F0502020204030204" pitchFamily="34" charset="0"/>
                <a:cs typeface="Arial" panose="020B0604020202020204" pitchFamily="34" charset="0"/>
              </a:rPr>
              <a:t>Results before policy designed; cannot study policy not in place</a:t>
            </a:r>
          </a:p>
          <a:p>
            <a:pPr lvl="2">
              <a:lnSpc>
                <a:spcPct val="100000"/>
              </a:lnSpc>
              <a:spcBef>
                <a:spcPts val="0"/>
              </a:spcBef>
              <a:spcAft>
                <a:spcPts val="600"/>
              </a:spcAft>
              <a:buFont typeface="Wingdings" panose="05000000000000000000" pitchFamily="2" charset="2"/>
              <a:buChar char="§"/>
            </a:pPr>
            <a:r>
              <a:rPr lang="en-US" sz="2000" dirty="0">
                <a:effectLst/>
                <a:latin typeface="Arial" panose="020B0604020202020204" pitchFamily="34" charset="0"/>
                <a:ea typeface="Calibri" panose="020F0502020204030204" pitchFamily="34" charset="0"/>
                <a:cs typeface="Arial" panose="020B0604020202020204" pitchFamily="34" charset="0"/>
              </a:rPr>
              <a:t>Steps to promote quality of DCE and </a:t>
            </a:r>
            <a:r>
              <a:rPr lang="en-US" sz="2000" dirty="0">
                <a:latin typeface="Arial" panose="020B0604020202020204" pitchFamily="34" charset="0"/>
                <a:ea typeface="Calibri" panose="020F0502020204030204" pitchFamily="34" charset="0"/>
                <a:cs typeface="Arial" panose="020B0604020202020204" pitchFamily="34" charset="0"/>
              </a:rPr>
              <a:t>data</a:t>
            </a:r>
          </a:p>
          <a:p>
            <a:pPr lvl="2">
              <a:lnSpc>
                <a:spcPct val="100000"/>
              </a:lnSpc>
              <a:spcBef>
                <a:spcPts val="0"/>
              </a:spcBef>
              <a:spcAft>
                <a:spcPts val="600"/>
              </a:spcAft>
              <a:buFont typeface="Wingdings" panose="05000000000000000000" pitchFamily="2" charset="2"/>
              <a:buChar char="§"/>
            </a:pPr>
            <a:r>
              <a:rPr lang="en-US" sz="2000" dirty="0">
                <a:latin typeface="Arial" panose="020B0604020202020204" pitchFamily="34" charset="0"/>
                <a:ea typeface="Calibri" panose="020F0502020204030204" pitchFamily="34" charset="0"/>
                <a:cs typeface="Arial" panose="020B0604020202020204" pitchFamily="34" charset="0"/>
              </a:rPr>
              <a:t>Heterogeneity identified- important</a:t>
            </a:r>
            <a:endParaRPr lang="en-US" sz="2000" dirty="0">
              <a:effectLst/>
              <a:latin typeface="Arial" panose="020B0604020202020204" pitchFamily="34" charset="0"/>
              <a:ea typeface="Calibri" panose="020F0502020204030204" pitchFamily="34" charset="0"/>
              <a:cs typeface="Arial" panose="020B0604020202020204" pitchFamily="34" charset="0"/>
            </a:endParaRPr>
          </a:p>
          <a:p>
            <a:pPr marL="457200" marR="0" lvl="1" indent="0">
              <a:lnSpc>
                <a:spcPct val="100000"/>
              </a:lnSpc>
              <a:spcBef>
                <a:spcPts val="0"/>
              </a:spcBef>
              <a:spcAft>
                <a:spcPts val="600"/>
              </a:spcAft>
              <a:buNone/>
            </a:pPr>
            <a:r>
              <a:rPr lang="en-US" sz="2000" dirty="0">
                <a:latin typeface="Arial" panose="020B0604020202020204" pitchFamily="34" charset="0"/>
                <a:ea typeface="Calibri" panose="020F0502020204030204" pitchFamily="34" charset="0"/>
                <a:cs typeface="Arial" panose="020B0604020202020204" pitchFamily="34" charset="0"/>
              </a:rPr>
              <a:t>Cautions and limitations</a:t>
            </a:r>
          </a:p>
          <a:p>
            <a:pPr lvl="2">
              <a:lnSpc>
                <a:spcPct val="100000"/>
              </a:lnSpc>
              <a:spcBef>
                <a:spcPts val="0"/>
              </a:spcBef>
              <a:spcAft>
                <a:spcPts val="600"/>
              </a:spcAft>
              <a:buFont typeface="Wingdings" panose="05000000000000000000" pitchFamily="2" charset="2"/>
              <a:buChar char="§"/>
            </a:pPr>
            <a:r>
              <a:rPr lang="en-US" sz="2000" dirty="0">
                <a:effectLst/>
                <a:latin typeface="Arial" panose="020B0604020202020204" pitchFamily="34" charset="0"/>
                <a:ea typeface="Calibri" panose="020F0502020204030204" pitchFamily="34" charset="0"/>
                <a:cs typeface="Arial" panose="020B0604020202020204" pitchFamily="34" charset="0"/>
              </a:rPr>
              <a:t>Stated preferences but that is all that we have prior to policy (see Buckell</a:t>
            </a:r>
            <a:r>
              <a:rPr lang="en-US" sz="2000">
                <a:effectLst/>
                <a:latin typeface="Arial" panose="020B0604020202020204" pitchFamily="34" charset="0"/>
                <a:ea typeface="Calibri" panose="020F0502020204030204" pitchFamily="34" charset="0"/>
                <a:cs typeface="Arial" panose="020B0604020202020204" pitchFamily="34" charset="0"/>
              </a:rPr>
              <a:t>, Hess, 2019)</a:t>
            </a:r>
            <a:endParaRPr lang="en-US" sz="2000" dirty="0">
              <a:effectLst/>
              <a:latin typeface="Arial" panose="020B0604020202020204" pitchFamily="34" charset="0"/>
              <a:ea typeface="Calibri" panose="020F0502020204030204" pitchFamily="34" charset="0"/>
              <a:cs typeface="Arial" panose="020B0604020202020204" pitchFamily="34" charset="0"/>
            </a:endParaRPr>
          </a:p>
          <a:p>
            <a:pPr lvl="2">
              <a:lnSpc>
                <a:spcPct val="100000"/>
              </a:lnSpc>
              <a:spcBef>
                <a:spcPts val="0"/>
              </a:spcBef>
              <a:spcAft>
                <a:spcPts val="600"/>
              </a:spcAft>
              <a:buFont typeface="Wingdings" panose="05000000000000000000" pitchFamily="2" charset="2"/>
              <a:buChar char="§"/>
            </a:pPr>
            <a:r>
              <a:rPr lang="en-US" sz="2000" dirty="0">
                <a:effectLst/>
                <a:latin typeface="Arial" panose="020B0604020202020204" pitchFamily="34" charset="0"/>
                <a:ea typeface="Calibri" panose="020F0502020204030204" pitchFamily="34" charset="0"/>
                <a:cs typeface="Arial" panose="020B0604020202020204" pitchFamily="34" charset="0"/>
              </a:rPr>
              <a:t>Fast changing markets – esp. Tobacco 21 and youth demand</a:t>
            </a:r>
          </a:p>
          <a:p>
            <a:pPr lvl="2">
              <a:lnSpc>
                <a:spcPct val="100000"/>
              </a:lnSpc>
              <a:spcBef>
                <a:spcPts val="0"/>
              </a:spcBef>
              <a:spcAft>
                <a:spcPts val="600"/>
              </a:spcAft>
              <a:buFont typeface="Wingdings" panose="05000000000000000000" pitchFamily="2" charset="2"/>
              <a:buChar char="§"/>
            </a:pPr>
            <a:r>
              <a:rPr lang="en-US" sz="2000" dirty="0">
                <a:effectLst/>
                <a:latin typeface="Arial" panose="020B0604020202020204" pitchFamily="34" charset="0"/>
                <a:ea typeface="Calibri" panose="020F0502020204030204" pitchFamily="34" charset="0"/>
                <a:cs typeface="Arial" panose="020B0604020202020204" pitchFamily="34" charset="0"/>
              </a:rPr>
              <a:t>Look only at produce choice not use in DCE but can ask about change in quantity and frequency expected in survey</a:t>
            </a:r>
          </a:p>
          <a:p>
            <a:pPr lvl="2">
              <a:lnSpc>
                <a:spcPct val="100000"/>
              </a:lnSpc>
              <a:spcBef>
                <a:spcPts val="0"/>
              </a:spcBef>
              <a:spcAft>
                <a:spcPts val="600"/>
              </a:spcAft>
              <a:buFont typeface="Wingdings" panose="05000000000000000000" pitchFamily="2" charset="2"/>
              <a:buChar char="§"/>
            </a:pPr>
            <a:r>
              <a:rPr lang="en-US" sz="2000" dirty="0">
                <a:effectLst/>
                <a:latin typeface="Arial" panose="020B0604020202020204" pitchFamily="34" charset="0"/>
                <a:ea typeface="Calibri" panose="020F0502020204030204" pitchFamily="34" charset="0"/>
                <a:cs typeface="Arial" panose="020B0604020202020204" pitchFamily="34" charset="0"/>
              </a:rPr>
              <a:t>Can’t include all attributes, levels and products (substitute to other products)</a:t>
            </a:r>
          </a:p>
        </p:txBody>
      </p:sp>
      <p:sp>
        <p:nvSpPr>
          <p:cNvPr id="3" name="Rectangle 2"/>
          <p:cNvSpPr/>
          <p:nvPr/>
        </p:nvSpPr>
        <p:spPr>
          <a:xfrm>
            <a:off x="438411" y="551145"/>
            <a:ext cx="4734838" cy="676406"/>
          </a:xfrm>
          <a:prstGeom prst="rect">
            <a:avLst/>
          </a:prstGeom>
          <a:solidFill>
            <a:srgbClr val="0035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Box 3">
            <a:extLst>
              <a:ext uri="{FF2B5EF4-FFF2-40B4-BE49-F238E27FC236}">
                <a16:creationId xmlns:a16="http://schemas.microsoft.com/office/drawing/2014/main" id="{09318093-9DA2-4C0A-964E-0EC148BAFEE3}"/>
              </a:ext>
            </a:extLst>
          </p:cNvPr>
          <p:cNvSpPr txBox="1"/>
          <p:nvPr/>
        </p:nvSpPr>
        <p:spPr>
          <a:xfrm>
            <a:off x="0" y="0"/>
            <a:ext cx="12192000" cy="1371599"/>
          </a:xfrm>
          <a:prstGeom prst="rect">
            <a:avLst/>
          </a:prstGeom>
          <a:noFill/>
        </p:spPr>
        <p:txBody>
          <a:bodyPr wrap="square" rtlCol="0" anchor="ctr" anchorCtr="0">
            <a:noAutofit/>
          </a:bodyPr>
          <a:lstStyle/>
          <a:p>
            <a:pPr lvl="1"/>
            <a:r>
              <a:rPr lang="en-GB" sz="3600" dirty="0">
                <a:solidFill>
                  <a:schemeClr val="bg1"/>
                </a:solidFill>
                <a:latin typeface="Arial Rounded MT Bold" panose="020F0704030504030204" pitchFamily="34" charset="0"/>
                <a:ea typeface="Calibri" panose="020F0502020204030204" pitchFamily="34" charset="0"/>
                <a:cs typeface="Arial" panose="020B0604020202020204" pitchFamily="34" charset="0"/>
              </a:rPr>
              <a:t>Strengths, </a:t>
            </a:r>
            <a:r>
              <a:rPr lang="en-US" sz="3600" dirty="0">
                <a:solidFill>
                  <a:schemeClr val="bg1"/>
                </a:solidFill>
                <a:latin typeface="Arial Rounded MT Bold" panose="020F0704030504030204" pitchFamily="34" charset="0"/>
                <a:ea typeface="Calibri" panose="020F0502020204030204" pitchFamily="34" charset="0"/>
                <a:cs typeface="Arial" panose="020B0604020202020204" pitchFamily="34" charset="0"/>
              </a:rPr>
              <a:t>Cautions and Limitations</a:t>
            </a:r>
          </a:p>
        </p:txBody>
      </p:sp>
    </p:spTree>
    <p:extLst>
      <p:ext uri="{BB962C8B-B14F-4D97-AF65-F5344CB8AC3E}">
        <p14:creationId xmlns:p14="http://schemas.microsoft.com/office/powerpoint/2010/main" val="7653012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1706880"/>
            <a:ext cx="12192000" cy="4124960"/>
          </a:xfrm>
        </p:spPr>
        <p:txBody>
          <a:bodyPr/>
          <a:lstStyle/>
          <a:p>
            <a:pPr marL="457200" lvl="1" indent="0">
              <a:lnSpc>
                <a:spcPct val="100000"/>
              </a:lnSpc>
              <a:spcBef>
                <a:spcPts val="0"/>
              </a:spcBef>
              <a:spcAft>
                <a:spcPts val="600"/>
              </a:spcAft>
              <a:buNone/>
            </a:pPr>
            <a:r>
              <a:rPr lang="en-US" sz="2200" i="1" dirty="0">
                <a:effectLst/>
                <a:latin typeface="Arial" panose="020B0604020202020204" pitchFamily="34" charset="0"/>
                <a:ea typeface="Calibri" panose="020F0502020204030204" pitchFamily="34" charset="0"/>
                <a:cs typeface="Arial" panose="020B0604020202020204" pitchFamily="34" charset="0"/>
              </a:rPr>
              <a:t>Buckell J, Marti J, Sindelar JL. Should flavours be banned in cigarettes and e-cigarettes? Evidence on adult smokers and recent quitters from a discrete choice. Addiction, 2019</a:t>
            </a:r>
            <a:endParaRPr lang="en-US" sz="2200" i="1" dirty="0">
              <a:latin typeface="Arial" panose="020B0604020202020204" pitchFamily="34" charset="0"/>
              <a:cs typeface="Arial" panose="020B0604020202020204" pitchFamily="34" charset="0"/>
            </a:endParaRPr>
          </a:p>
          <a:p>
            <a:pPr lvl="2">
              <a:lnSpc>
                <a:spcPct val="100000"/>
              </a:lnSpc>
              <a:spcBef>
                <a:spcPts val="0"/>
              </a:spcBef>
              <a:spcAft>
                <a:spcPts val="600"/>
              </a:spcAft>
            </a:pPr>
            <a:r>
              <a:rPr lang="en-US" sz="2200" dirty="0">
                <a:latin typeface="Arial" panose="020B0604020202020204" pitchFamily="34" charset="0"/>
                <a:cs typeface="Arial" panose="020B0604020202020204" pitchFamily="34" charset="0"/>
              </a:rPr>
              <a:t>Topic: Focus on youths as more interested in flavors, greater policy concern due to more vaping by youths</a:t>
            </a:r>
          </a:p>
          <a:p>
            <a:pPr lvl="2">
              <a:lnSpc>
                <a:spcPct val="100000"/>
              </a:lnSpc>
              <a:spcBef>
                <a:spcPts val="0"/>
              </a:spcBef>
              <a:spcAft>
                <a:spcPts val="600"/>
              </a:spcAft>
            </a:pPr>
            <a:r>
              <a:rPr lang="en-US" sz="2200" dirty="0">
                <a:latin typeface="Arial" panose="020B0604020202020204" pitchFamily="34" charset="0"/>
                <a:cs typeface="Arial" panose="020B0604020202020204" pitchFamily="34" charset="0"/>
              </a:rPr>
              <a:t>Sample: 2003 obs., ages 18-22, national sample with quotas</a:t>
            </a:r>
          </a:p>
          <a:p>
            <a:pPr lvl="2">
              <a:lnSpc>
                <a:spcPct val="100000"/>
              </a:lnSpc>
              <a:spcBef>
                <a:spcPts val="0"/>
              </a:spcBef>
              <a:spcAft>
                <a:spcPts val="600"/>
              </a:spcAft>
            </a:pPr>
            <a:r>
              <a:rPr lang="en-US" sz="2200" dirty="0">
                <a:latin typeface="Arial" panose="020B0604020202020204" pitchFamily="34" charset="0"/>
                <a:cs typeface="Arial" panose="020B0604020202020204" pitchFamily="34" charset="0"/>
              </a:rPr>
              <a:t>Methods: DCE with survey</a:t>
            </a:r>
          </a:p>
          <a:p>
            <a:pPr lvl="2">
              <a:lnSpc>
                <a:spcPct val="100000"/>
              </a:lnSpc>
              <a:spcBef>
                <a:spcPts val="0"/>
              </a:spcBef>
              <a:spcAft>
                <a:spcPts val="600"/>
              </a:spcAft>
            </a:pPr>
            <a:r>
              <a:rPr lang="en-US" sz="2200" dirty="0">
                <a:latin typeface="Arial" panose="020B0604020202020204" pitchFamily="34" charset="0"/>
                <a:cs typeface="Arial" panose="020B0604020202020204" pitchFamily="34" charset="0"/>
              </a:rPr>
              <a:t>Attributes: Flavors, trouble breathing (short-term health), harm from second-hand ‘smoke’, price</a:t>
            </a:r>
          </a:p>
          <a:p>
            <a:pPr lvl="2">
              <a:lnSpc>
                <a:spcPct val="100000"/>
              </a:lnSpc>
              <a:spcBef>
                <a:spcPts val="0"/>
              </a:spcBef>
              <a:spcAft>
                <a:spcPts val="600"/>
              </a:spcAft>
            </a:pPr>
            <a:r>
              <a:rPr lang="en-US" sz="2200" dirty="0">
                <a:latin typeface="Arial" panose="020B0604020202020204" pitchFamily="34" charset="0"/>
                <a:cs typeface="Arial" panose="020B0604020202020204" pitchFamily="34" charset="0"/>
              </a:rPr>
              <a:t>Products: Disposable ecig, reusable ecig, cigarette</a:t>
            </a:r>
          </a:p>
          <a:p>
            <a:pPr lvl="2">
              <a:lnSpc>
                <a:spcPct val="100000"/>
              </a:lnSpc>
              <a:spcBef>
                <a:spcPts val="0"/>
              </a:spcBef>
              <a:spcAft>
                <a:spcPts val="600"/>
              </a:spcAft>
            </a:pPr>
            <a:r>
              <a:rPr lang="en-US" sz="2200" dirty="0">
                <a:latin typeface="Arial" panose="020B0604020202020204" pitchFamily="34" charset="0"/>
                <a:cs typeface="Arial" panose="020B0604020202020204" pitchFamily="34" charset="0"/>
              </a:rPr>
              <a:t>Choice data from 8 scenarios</a:t>
            </a:r>
          </a:p>
        </p:txBody>
      </p:sp>
      <p:sp>
        <p:nvSpPr>
          <p:cNvPr id="3" name="Rectangle 2"/>
          <p:cNvSpPr/>
          <p:nvPr/>
        </p:nvSpPr>
        <p:spPr>
          <a:xfrm>
            <a:off x="438411" y="551145"/>
            <a:ext cx="4734838" cy="676406"/>
          </a:xfrm>
          <a:prstGeom prst="rect">
            <a:avLst/>
          </a:prstGeom>
          <a:solidFill>
            <a:srgbClr val="0035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Box 3">
            <a:extLst>
              <a:ext uri="{FF2B5EF4-FFF2-40B4-BE49-F238E27FC236}">
                <a16:creationId xmlns:a16="http://schemas.microsoft.com/office/drawing/2014/main" id="{09318093-9DA2-4C0A-964E-0EC148BAFEE3}"/>
              </a:ext>
            </a:extLst>
          </p:cNvPr>
          <p:cNvSpPr txBox="1"/>
          <p:nvPr/>
        </p:nvSpPr>
        <p:spPr>
          <a:xfrm>
            <a:off x="0" y="0"/>
            <a:ext cx="12192000" cy="1341120"/>
          </a:xfrm>
          <a:prstGeom prst="rect">
            <a:avLst/>
          </a:prstGeom>
          <a:noFill/>
        </p:spPr>
        <p:txBody>
          <a:bodyPr wrap="square" rtlCol="0" anchor="ctr" anchorCtr="0">
            <a:noAutofit/>
          </a:bodyPr>
          <a:lstStyle/>
          <a:p>
            <a:pPr lvl="1"/>
            <a:r>
              <a:rPr lang="en-GB" sz="3600" dirty="0">
                <a:solidFill>
                  <a:schemeClr val="bg1"/>
                </a:solidFill>
                <a:latin typeface="Arial Rounded MT Bold" panose="020F0704030504030204" pitchFamily="34" charset="0"/>
              </a:rPr>
              <a:t>DCE Paper 2: Flavors and Young Adults </a:t>
            </a:r>
          </a:p>
        </p:txBody>
      </p:sp>
    </p:spTree>
    <p:extLst>
      <p:ext uri="{BB962C8B-B14F-4D97-AF65-F5344CB8AC3E}">
        <p14:creationId xmlns:p14="http://schemas.microsoft.com/office/powerpoint/2010/main" val="564643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1696720"/>
            <a:ext cx="11877040" cy="4155440"/>
          </a:xfrm>
        </p:spPr>
        <p:txBody>
          <a:bodyPr/>
          <a:lstStyle/>
          <a:p>
            <a:pPr lvl="1">
              <a:lnSpc>
                <a:spcPct val="100000"/>
              </a:lnSpc>
              <a:spcBef>
                <a:spcPts val="0"/>
              </a:spcBef>
              <a:spcAft>
                <a:spcPts val="600"/>
              </a:spcAft>
            </a:pPr>
            <a:r>
              <a:rPr lang="en-US" sz="2400" dirty="0">
                <a:latin typeface="Arial" panose="020B0604020202020204" pitchFamily="34" charset="0"/>
                <a:cs typeface="Arial" panose="020B0604020202020204" pitchFamily="34" charset="0"/>
              </a:rPr>
              <a:t>Methods: MNL, latent class MNL</a:t>
            </a:r>
          </a:p>
          <a:p>
            <a:pPr lvl="1">
              <a:lnSpc>
                <a:spcPct val="100000"/>
              </a:lnSpc>
              <a:spcBef>
                <a:spcPts val="0"/>
              </a:spcBef>
              <a:spcAft>
                <a:spcPts val="600"/>
              </a:spcAft>
            </a:pPr>
            <a:r>
              <a:rPr lang="en-US" sz="2400" dirty="0">
                <a:latin typeface="Arial" panose="020B0604020202020204" pitchFamily="34" charset="0"/>
                <a:cs typeface="Arial" panose="020B0604020202020204" pitchFamily="34" charset="0"/>
              </a:rPr>
              <a:t>Findings:</a:t>
            </a:r>
          </a:p>
          <a:p>
            <a:pPr lvl="2">
              <a:lnSpc>
                <a:spcPct val="100000"/>
              </a:lnSpc>
              <a:spcBef>
                <a:spcPts val="0"/>
              </a:spcBef>
              <a:spcAft>
                <a:spcPts val="600"/>
              </a:spcAft>
            </a:pPr>
            <a:r>
              <a:rPr lang="en-US" sz="2400" dirty="0">
                <a:latin typeface="Arial" panose="020B0604020202020204" pitchFamily="34" charset="0"/>
                <a:cs typeface="Arial" panose="020B0604020202020204" pitchFamily="34" charset="0"/>
              </a:rPr>
              <a:t>Overall preferred: healthier products; fruit and candy flavor;</a:t>
            </a:r>
          </a:p>
          <a:p>
            <a:pPr lvl="2">
              <a:lnSpc>
                <a:spcPct val="100000"/>
              </a:lnSpc>
              <a:spcBef>
                <a:spcPts val="0"/>
              </a:spcBef>
              <a:spcAft>
                <a:spcPts val="600"/>
              </a:spcAft>
            </a:pPr>
            <a:r>
              <a:rPr lang="en-US" sz="2400" dirty="0">
                <a:latin typeface="Arial" panose="020B0604020202020204" pitchFamily="34" charset="0"/>
                <a:cs typeface="Arial" panose="020B0604020202020204" pitchFamily="34" charset="0"/>
              </a:rPr>
              <a:t>Latent classes: found 2 groups with different preferences.</a:t>
            </a:r>
          </a:p>
          <a:p>
            <a:pPr lvl="3">
              <a:lnSpc>
                <a:spcPct val="100000"/>
              </a:lnSpc>
              <a:spcBef>
                <a:spcPts val="0"/>
              </a:spcBef>
              <a:spcAft>
                <a:spcPts val="600"/>
              </a:spcAft>
            </a:pPr>
            <a:r>
              <a:rPr lang="en-US" sz="2400" u="sng" dirty="0">
                <a:latin typeface="Arial" panose="020B0604020202020204" pitchFamily="34" charset="0"/>
                <a:cs typeface="Arial" panose="020B0604020202020204" pitchFamily="34" charset="0"/>
              </a:rPr>
              <a:t>Preferred vaping group</a:t>
            </a:r>
            <a:r>
              <a:rPr lang="en-US" sz="2400" dirty="0">
                <a:latin typeface="Arial" panose="020B0604020202020204" pitchFamily="34" charset="0"/>
                <a:cs typeface="Arial" panose="020B0604020202020204" pitchFamily="34" charset="0"/>
              </a:rPr>
              <a:t> – liked fruit and candy most. </a:t>
            </a:r>
          </a:p>
          <a:p>
            <a:pPr lvl="4">
              <a:lnSpc>
                <a:spcPct val="100000"/>
              </a:lnSpc>
              <a:spcBef>
                <a:spcPts val="0"/>
              </a:spcBef>
              <a:spcAft>
                <a:spcPts val="600"/>
              </a:spcAft>
            </a:pPr>
            <a:r>
              <a:rPr lang="en-US" sz="2400" dirty="0">
                <a:latin typeface="Arial" panose="020B0604020202020204" pitchFamily="34" charset="0"/>
                <a:cs typeface="Arial" panose="020B0604020202020204" pitchFamily="34" charset="0"/>
              </a:rPr>
              <a:t>Preferred healthier products even when price was high</a:t>
            </a:r>
          </a:p>
          <a:p>
            <a:pPr lvl="4">
              <a:lnSpc>
                <a:spcPct val="100000"/>
              </a:lnSpc>
              <a:spcBef>
                <a:spcPts val="0"/>
              </a:spcBef>
              <a:spcAft>
                <a:spcPts val="600"/>
              </a:spcAft>
            </a:pPr>
            <a:r>
              <a:rPr lang="en-US" sz="2400" dirty="0">
                <a:latin typeface="Arial" panose="020B0604020202020204" pitchFamily="34" charset="0"/>
                <a:cs typeface="Arial" panose="020B0604020202020204" pitchFamily="34" charset="0"/>
              </a:rPr>
              <a:t>Preferred reusable.</a:t>
            </a:r>
          </a:p>
          <a:p>
            <a:pPr lvl="3">
              <a:lnSpc>
                <a:spcPct val="100000"/>
              </a:lnSpc>
              <a:spcBef>
                <a:spcPts val="0"/>
              </a:spcBef>
              <a:spcAft>
                <a:spcPts val="600"/>
              </a:spcAft>
            </a:pPr>
            <a:r>
              <a:rPr lang="en-US" sz="2400" u="sng" dirty="0">
                <a:latin typeface="Arial" panose="020B0604020202020204" pitchFamily="34" charset="0"/>
                <a:cs typeface="Arial" panose="020B0604020202020204" pitchFamily="34" charset="0"/>
              </a:rPr>
              <a:t>Preferred smoking group</a:t>
            </a:r>
            <a:r>
              <a:rPr lang="en-US" sz="2400" dirty="0">
                <a:latin typeface="Arial" panose="020B0604020202020204" pitchFamily="34" charset="0"/>
                <a:cs typeface="Arial" panose="020B0604020202020204" pitchFamily="34" charset="0"/>
              </a:rPr>
              <a:t> – older, white, non-Hispanic, lower SES, less likely to be a student</a:t>
            </a:r>
          </a:p>
          <a:p>
            <a:pPr lvl="3">
              <a:lnSpc>
                <a:spcPct val="100000"/>
              </a:lnSpc>
            </a:pPr>
            <a:endParaRPr lang="en-US" sz="2400" dirty="0">
              <a:latin typeface="Arial" panose="020B0604020202020204" pitchFamily="34" charset="0"/>
              <a:cs typeface="Arial" panose="020B0604020202020204" pitchFamily="34" charset="0"/>
            </a:endParaRPr>
          </a:p>
        </p:txBody>
      </p:sp>
      <p:sp>
        <p:nvSpPr>
          <p:cNvPr id="3" name="Rectangle 2"/>
          <p:cNvSpPr/>
          <p:nvPr/>
        </p:nvSpPr>
        <p:spPr>
          <a:xfrm>
            <a:off x="438411" y="551145"/>
            <a:ext cx="4734838" cy="676406"/>
          </a:xfrm>
          <a:prstGeom prst="rect">
            <a:avLst/>
          </a:prstGeom>
          <a:solidFill>
            <a:srgbClr val="0035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Box 3">
            <a:extLst>
              <a:ext uri="{FF2B5EF4-FFF2-40B4-BE49-F238E27FC236}">
                <a16:creationId xmlns:a16="http://schemas.microsoft.com/office/drawing/2014/main" id="{09318093-9DA2-4C0A-964E-0EC148BAFEE3}"/>
              </a:ext>
            </a:extLst>
          </p:cNvPr>
          <p:cNvSpPr txBox="1"/>
          <p:nvPr/>
        </p:nvSpPr>
        <p:spPr>
          <a:xfrm>
            <a:off x="0" y="0"/>
            <a:ext cx="12192000" cy="1330960"/>
          </a:xfrm>
          <a:prstGeom prst="rect">
            <a:avLst/>
          </a:prstGeom>
          <a:noFill/>
        </p:spPr>
        <p:txBody>
          <a:bodyPr wrap="square" rtlCol="0" anchor="ctr" anchorCtr="0">
            <a:noAutofit/>
          </a:bodyPr>
          <a:lstStyle/>
          <a:p>
            <a:pPr lvl="1"/>
            <a:r>
              <a:rPr lang="en-GB" sz="3600" dirty="0">
                <a:solidFill>
                  <a:schemeClr val="bg1"/>
                </a:solidFill>
                <a:latin typeface="Arial Rounded MT Bold" panose="020F0704030504030204" pitchFamily="34" charset="0"/>
              </a:rPr>
              <a:t>DCE Paper 2: Flavors and Young Adults </a:t>
            </a:r>
          </a:p>
        </p:txBody>
      </p:sp>
    </p:spTree>
    <p:extLst>
      <p:ext uri="{BB962C8B-B14F-4D97-AF65-F5344CB8AC3E}">
        <p14:creationId xmlns:p14="http://schemas.microsoft.com/office/powerpoint/2010/main" val="16369387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0320" y="1774659"/>
            <a:ext cx="12100560" cy="4016541"/>
          </a:xfrm>
        </p:spPr>
        <p:txBody>
          <a:bodyPr/>
          <a:lstStyle/>
          <a:p>
            <a:pPr lvl="2">
              <a:lnSpc>
                <a:spcPct val="100000"/>
              </a:lnSpc>
              <a:spcBef>
                <a:spcPts val="0"/>
              </a:spcBef>
              <a:spcAft>
                <a:spcPts val="1200"/>
              </a:spcAft>
            </a:pPr>
            <a:r>
              <a:rPr lang="en-US" sz="2600" u="sng" dirty="0">
                <a:latin typeface="Arial" panose="020B0604020202020204" pitchFamily="34" charset="0"/>
                <a:cs typeface="Arial" panose="020B0604020202020204" pitchFamily="34" charset="0"/>
              </a:rPr>
              <a:t>Preferred smoking group:</a:t>
            </a:r>
            <a:r>
              <a:rPr lang="en-US" sz="2600" dirty="0">
                <a:latin typeface="Arial" panose="020B0604020202020204" pitchFamily="34" charset="0"/>
                <a:cs typeface="Arial" panose="020B0604020202020204" pitchFamily="34" charset="0"/>
              </a:rPr>
              <a:t> to get them to quit smoking, or not start, </a:t>
            </a:r>
            <a:r>
              <a:rPr lang="en-US" sz="2600" i="1" dirty="0">
                <a:latin typeface="Arial" panose="020B0604020202020204" pitchFamily="34" charset="0"/>
                <a:cs typeface="Arial" panose="020B0604020202020204" pitchFamily="34" charset="0"/>
              </a:rPr>
              <a:t>increase cig prices and reduce harms of ecig </a:t>
            </a:r>
            <a:r>
              <a:rPr lang="en-US" sz="2600" dirty="0">
                <a:latin typeface="Arial" panose="020B0604020202020204" pitchFamily="34" charset="0"/>
                <a:cs typeface="Arial" panose="020B0604020202020204" pitchFamily="34" charset="0"/>
              </a:rPr>
              <a:t>(FDA could regulate)</a:t>
            </a:r>
            <a:r>
              <a:rPr lang="en-US" sz="2600" u="sng" dirty="0">
                <a:latin typeface="Arial" panose="020B0604020202020204" pitchFamily="34" charset="0"/>
                <a:cs typeface="Arial" panose="020B0604020202020204" pitchFamily="34" charset="0"/>
              </a:rPr>
              <a:t> </a:t>
            </a:r>
          </a:p>
          <a:p>
            <a:pPr lvl="2">
              <a:lnSpc>
                <a:spcPct val="100000"/>
              </a:lnSpc>
              <a:spcBef>
                <a:spcPts val="0"/>
              </a:spcBef>
              <a:spcAft>
                <a:spcPts val="1200"/>
              </a:spcAft>
            </a:pPr>
            <a:r>
              <a:rPr lang="en-US" sz="2600" dirty="0">
                <a:latin typeface="Arial" panose="020B0604020202020204" pitchFamily="34" charset="0"/>
                <a:cs typeface="Arial" panose="020B0604020202020204" pitchFamily="34" charset="0"/>
              </a:rPr>
              <a:t>But reducing the harms of ecigs would encourage </a:t>
            </a:r>
            <a:r>
              <a:rPr lang="en-US" sz="2600" u="sng" dirty="0">
                <a:latin typeface="Arial" panose="020B0604020202020204" pitchFamily="34" charset="0"/>
                <a:cs typeface="Arial" panose="020B0604020202020204" pitchFamily="34" charset="0"/>
              </a:rPr>
              <a:t>Preferred- vaping group</a:t>
            </a:r>
            <a:r>
              <a:rPr lang="en-US" sz="2600" dirty="0">
                <a:latin typeface="Arial" panose="020B0604020202020204" pitchFamily="34" charset="0"/>
                <a:cs typeface="Arial" panose="020B0604020202020204" pitchFamily="34" charset="0"/>
              </a:rPr>
              <a:t> to vape more likely </a:t>
            </a:r>
          </a:p>
          <a:p>
            <a:pPr lvl="2">
              <a:lnSpc>
                <a:spcPct val="100000"/>
              </a:lnSpc>
              <a:spcBef>
                <a:spcPts val="0"/>
              </a:spcBef>
              <a:spcAft>
                <a:spcPts val="1200"/>
              </a:spcAft>
            </a:pPr>
            <a:r>
              <a:rPr lang="en-US" sz="2600" dirty="0">
                <a:latin typeface="Arial" panose="020B0604020202020204" pitchFamily="34" charset="0"/>
                <a:cs typeface="Arial" panose="020B0604020202020204" pitchFamily="34" charset="0"/>
              </a:rPr>
              <a:t>Conundrum for policy-making. Reduce health harms of ecigs results in more vaping but less smoking by youths. May want neither for youths.</a:t>
            </a:r>
          </a:p>
          <a:p>
            <a:pPr lvl="3">
              <a:lnSpc>
                <a:spcPct val="100000"/>
              </a:lnSpc>
            </a:pPr>
            <a:endParaRPr lang="en-US" sz="2800" dirty="0">
              <a:latin typeface="Arial" panose="020B0604020202020204" pitchFamily="34" charset="0"/>
              <a:cs typeface="Arial" panose="020B0604020202020204" pitchFamily="34" charset="0"/>
            </a:endParaRPr>
          </a:p>
        </p:txBody>
      </p:sp>
      <p:sp>
        <p:nvSpPr>
          <p:cNvPr id="3" name="Rectangle 2"/>
          <p:cNvSpPr/>
          <p:nvPr/>
        </p:nvSpPr>
        <p:spPr>
          <a:xfrm>
            <a:off x="438411" y="551145"/>
            <a:ext cx="4734838" cy="676406"/>
          </a:xfrm>
          <a:prstGeom prst="rect">
            <a:avLst/>
          </a:prstGeom>
          <a:solidFill>
            <a:srgbClr val="0035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Box 3">
            <a:extLst>
              <a:ext uri="{FF2B5EF4-FFF2-40B4-BE49-F238E27FC236}">
                <a16:creationId xmlns:a16="http://schemas.microsoft.com/office/drawing/2014/main" id="{09318093-9DA2-4C0A-964E-0EC148BAFEE3}"/>
              </a:ext>
            </a:extLst>
          </p:cNvPr>
          <p:cNvSpPr txBox="1"/>
          <p:nvPr/>
        </p:nvSpPr>
        <p:spPr>
          <a:xfrm>
            <a:off x="0" y="4037"/>
            <a:ext cx="12192000" cy="1337083"/>
          </a:xfrm>
          <a:prstGeom prst="rect">
            <a:avLst/>
          </a:prstGeom>
          <a:noFill/>
        </p:spPr>
        <p:txBody>
          <a:bodyPr wrap="square" rtlCol="0" anchor="ctr" anchorCtr="0">
            <a:noAutofit/>
          </a:bodyPr>
          <a:lstStyle/>
          <a:p>
            <a:pPr lvl="1"/>
            <a:r>
              <a:rPr lang="en-GB" sz="3600" dirty="0">
                <a:solidFill>
                  <a:schemeClr val="bg1"/>
                </a:solidFill>
                <a:latin typeface="Arial Rounded MT Bold" panose="020F0704030504030204" pitchFamily="34" charset="0"/>
              </a:rPr>
              <a:t>DCE Paper 2: Flavors and Young Adults – </a:t>
            </a:r>
            <a:r>
              <a:rPr lang="en-US" sz="3600" dirty="0">
                <a:latin typeface="Arial Rounded MT Bold" panose="020F0704030504030204" pitchFamily="34" charset="0"/>
              </a:rPr>
              <a:t> </a:t>
            </a:r>
          </a:p>
          <a:p>
            <a:pPr lvl="1"/>
            <a:r>
              <a:rPr lang="en-US" sz="3600" dirty="0">
                <a:solidFill>
                  <a:schemeClr val="bg1"/>
                </a:solidFill>
                <a:latin typeface="Arial Rounded MT Bold" panose="020F0704030504030204" pitchFamily="34" charset="0"/>
              </a:rPr>
              <a:t>Policy Implications</a:t>
            </a:r>
            <a:endParaRPr lang="en-GB" sz="3600"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33529776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1625600"/>
            <a:ext cx="12192000" cy="4216400"/>
          </a:xfrm>
        </p:spPr>
        <p:txBody>
          <a:bodyPr/>
          <a:lstStyle/>
          <a:p>
            <a:pPr marL="0" indent="0">
              <a:lnSpc>
                <a:spcPct val="100000"/>
              </a:lnSpc>
              <a:spcBef>
                <a:spcPts val="0"/>
              </a:spcBef>
              <a:spcAft>
                <a:spcPts val="600"/>
              </a:spcAft>
              <a:buNone/>
            </a:pPr>
            <a:r>
              <a:rPr lang="en-US" sz="2000" dirty="0">
                <a:latin typeface="Arial" panose="020B0604020202020204" pitchFamily="34" charset="0"/>
                <a:ea typeface="Calibri" panose="020F0502020204030204" pitchFamily="34" charset="0"/>
                <a:cs typeface="Arial" panose="020B0604020202020204" pitchFamily="34" charset="0"/>
              </a:rPr>
              <a:t>Friedman AS, Buckell J, Sindelar JL.Tobacco-21 laws and young adult smoking: quasi-experimental evidence. </a:t>
            </a:r>
            <a:r>
              <a:rPr lang="en-US" sz="2000" i="1" dirty="0">
                <a:latin typeface="Arial" panose="020B0604020202020204" pitchFamily="34" charset="0"/>
                <a:ea typeface="Calibri" panose="020F0502020204030204" pitchFamily="34" charset="0"/>
                <a:cs typeface="Arial" panose="020B0604020202020204" pitchFamily="34" charset="0"/>
              </a:rPr>
              <a:t>Addiction.</a:t>
            </a:r>
            <a:r>
              <a:rPr lang="en-US" sz="2000" dirty="0">
                <a:latin typeface="Arial" panose="020B0604020202020204" pitchFamily="34" charset="0"/>
                <a:ea typeface="Calibri" panose="020F0502020204030204" pitchFamily="34" charset="0"/>
                <a:cs typeface="Arial" panose="020B0604020202020204" pitchFamily="34" charset="0"/>
              </a:rPr>
              <a:t> 2019 Oct;114(10):1816-1823. </a:t>
            </a:r>
          </a:p>
          <a:p>
            <a:pPr marL="0" indent="0">
              <a:lnSpc>
                <a:spcPct val="100000"/>
              </a:lnSpc>
              <a:spcBef>
                <a:spcPts val="0"/>
              </a:spcBef>
              <a:spcAft>
                <a:spcPts val="600"/>
              </a:spcAft>
              <a:buNone/>
            </a:pPr>
            <a:endParaRPr lang="en-US" sz="2000" dirty="0">
              <a:latin typeface="Arial" panose="020B0604020202020204" pitchFamily="34" charset="0"/>
              <a:ea typeface="Calibri" panose="020F0502020204030204" pitchFamily="34" charset="0"/>
              <a:cs typeface="Arial" panose="020B0604020202020204" pitchFamily="34" charset="0"/>
            </a:endParaRPr>
          </a:p>
          <a:p>
            <a:pPr lvl="1">
              <a:lnSpc>
                <a:spcPct val="100000"/>
              </a:lnSpc>
              <a:spcBef>
                <a:spcPts val="0"/>
              </a:spcBef>
              <a:spcAft>
                <a:spcPts val="600"/>
              </a:spcAft>
            </a:pPr>
            <a:r>
              <a:rPr lang="en-US" sz="2000" dirty="0">
                <a:latin typeface="Arial" panose="020B0604020202020204" pitchFamily="34" charset="0"/>
                <a:ea typeface="Calibri" panose="020F0502020204030204" pitchFamily="34" charset="0"/>
                <a:cs typeface="Arial" panose="020B0604020202020204" pitchFamily="34" charset="0"/>
              </a:rPr>
              <a:t>Take advantage of the exogenous (to youths) passage of the Tobacco 21 law making it illegal to sale tobacco products to youths. Compare the impact of the Tob21 on those above and below 21. In states with and without </a:t>
            </a:r>
            <a:r>
              <a:rPr lang="en-US" sz="2000" dirty="0" err="1">
                <a:latin typeface="Arial" panose="020B0604020202020204" pitchFamily="34" charset="0"/>
                <a:ea typeface="Calibri" panose="020F0502020204030204" pitchFamily="34" charset="0"/>
                <a:cs typeface="Arial" panose="020B0604020202020204" pitchFamily="34" charset="0"/>
              </a:rPr>
              <a:t>Tob</a:t>
            </a:r>
            <a:r>
              <a:rPr lang="en-US" sz="2000" dirty="0">
                <a:latin typeface="Arial" panose="020B0604020202020204" pitchFamily="34" charset="0"/>
                <a:ea typeface="Calibri" panose="020F0502020204030204" pitchFamily="34" charset="0"/>
                <a:cs typeface="Arial" panose="020B0604020202020204" pitchFamily="34" charset="0"/>
              </a:rPr>
              <a:t> 21 laws.</a:t>
            </a:r>
          </a:p>
          <a:p>
            <a:pPr lvl="1">
              <a:lnSpc>
                <a:spcPct val="100000"/>
              </a:lnSpc>
              <a:spcBef>
                <a:spcPts val="0"/>
              </a:spcBef>
              <a:spcAft>
                <a:spcPts val="600"/>
              </a:spcAft>
            </a:pPr>
            <a:r>
              <a:rPr lang="en-US" sz="2000" dirty="0">
                <a:effectLst/>
                <a:latin typeface="Arial" panose="020B0604020202020204" pitchFamily="34" charset="0"/>
                <a:ea typeface="Calibri" panose="020F0502020204030204" pitchFamily="34" charset="0"/>
                <a:cs typeface="Arial" panose="020B0604020202020204" pitchFamily="34" charset="0"/>
              </a:rPr>
              <a:t>Conduct a survey young adults on thei</a:t>
            </a:r>
            <a:r>
              <a:rPr lang="en-US" sz="2000" dirty="0">
                <a:latin typeface="Arial" panose="020B0604020202020204" pitchFamily="34" charset="0"/>
                <a:ea typeface="Calibri" panose="020F0502020204030204" pitchFamily="34" charset="0"/>
                <a:cs typeface="Arial" panose="020B0604020202020204" pitchFamily="34" charset="0"/>
              </a:rPr>
              <a:t>r smoking a vaping.</a:t>
            </a:r>
          </a:p>
          <a:p>
            <a:pPr lvl="1">
              <a:lnSpc>
                <a:spcPct val="100000"/>
              </a:lnSpc>
              <a:spcBef>
                <a:spcPts val="0"/>
              </a:spcBef>
              <a:spcAft>
                <a:spcPts val="600"/>
              </a:spcAft>
            </a:pPr>
            <a:r>
              <a:rPr lang="en-US" sz="2000" dirty="0">
                <a:latin typeface="Arial" panose="020B0604020202020204" pitchFamily="34" charset="0"/>
                <a:ea typeface="Calibri" panose="020F0502020204030204" pitchFamily="34" charset="0"/>
                <a:cs typeface="Arial" panose="020B0604020202020204" pitchFamily="34" charset="0"/>
              </a:rPr>
              <a:t>Key finding. </a:t>
            </a:r>
            <a:r>
              <a:rPr lang="en-US" sz="2000" dirty="0" err="1">
                <a:latin typeface="Arial" panose="020B0604020202020204" pitchFamily="34" charset="0"/>
                <a:ea typeface="Calibri" panose="020F0502020204030204" pitchFamily="34" charset="0"/>
                <a:cs typeface="Arial" panose="020B0604020202020204" pitchFamily="34" charset="0"/>
              </a:rPr>
              <a:t>Tob</a:t>
            </a:r>
            <a:r>
              <a:rPr lang="en-US" sz="2000" dirty="0">
                <a:latin typeface="Arial" panose="020B0604020202020204" pitchFamily="34" charset="0"/>
                <a:ea typeface="Calibri" panose="020F0502020204030204" pitchFamily="34" charset="0"/>
                <a:cs typeface="Arial" panose="020B0604020202020204" pitchFamily="34" charset="0"/>
              </a:rPr>
              <a:t> 21 appears to reduce smoking among 18-20 year-olds relative to those 21-22 by a considerable amount among those who had ever tried cigarettes.</a:t>
            </a:r>
          </a:p>
          <a:p>
            <a:pPr marL="0" marR="0" lvl="0" indent="0">
              <a:lnSpc>
                <a:spcPct val="100000"/>
              </a:lnSpc>
              <a:spcBef>
                <a:spcPts val="0"/>
              </a:spcBef>
              <a:spcAft>
                <a:spcPts val="600"/>
              </a:spcAft>
              <a:buNone/>
            </a:pPr>
            <a:endParaRPr lang="en-US" sz="2000" dirty="0">
              <a:effectLst/>
              <a:latin typeface="Arial" panose="020B0604020202020204" pitchFamily="34" charset="0"/>
              <a:ea typeface="Calibri" panose="020F0502020204030204" pitchFamily="34" charset="0"/>
              <a:cs typeface="Arial" panose="020B0604020202020204" pitchFamily="34" charset="0"/>
            </a:endParaRPr>
          </a:p>
          <a:p>
            <a:pPr marL="0" marR="0" lvl="0" indent="0">
              <a:lnSpc>
                <a:spcPct val="100000"/>
              </a:lnSpc>
              <a:spcBef>
                <a:spcPts val="0"/>
              </a:spcBef>
              <a:spcAft>
                <a:spcPts val="600"/>
              </a:spcAft>
              <a:buNone/>
            </a:pPr>
            <a:endParaRPr lang="en-US" sz="2000" dirty="0">
              <a:effectLst/>
              <a:highlight>
                <a:srgbClr val="FFFF00"/>
              </a:highlight>
              <a:latin typeface="Arial" panose="020B0604020202020204" pitchFamily="34" charset="0"/>
              <a:ea typeface="Calibri" panose="020F0502020204030204" pitchFamily="34" charset="0"/>
              <a:cs typeface="Arial" panose="020B0604020202020204" pitchFamily="34" charset="0"/>
            </a:endParaRPr>
          </a:p>
        </p:txBody>
      </p:sp>
      <p:sp>
        <p:nvSpPr>
          <p:cNvPr id="3" name="Rectangle 2"/>
          <p:cNvSpPr/>
          <p:nvPr/>
        </p:nvSpPr>
        <p:spPr>
          <a:xfrm>
            <a:off x="438411" y="551145"/>
            <a:ext cx="4734838" cy="676406"/>
          </a:xfrm>
          <a:prstGeom prst="rect">
            <a:avLst/>
          </a:prstGeom>
          <a:solidFill>
            <a:srgbClr val="0035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Box 3">
            <a:extLst>
              <a:ext uri="{FF2B5EF4-FFF2-40B4-BE49-F238E27FC236}">
                <a16:creationId xmlns:a16="http://schemas.microsoft.com/office/drawing/2014/main" id="{09318093-9DA2-4C0A-964E-0EC148BAFEE3}"/>
              </a:ext>
            </a:extLst>
          </p:cNvPr>
          <p:cNvSpPr txBox="1"/>
          <p:nvPr/>
        </p:nvSpPr>
        <p:spPr>
          <a:xfrm>
            <a:off x="0" y="1"/>
            <a:ext cx="12192000" cy="1330959"/>
          </a:xfrm>
          <a:prstGeom prst="rect">
            <a:avLst/>
          </a:prstGeom>
          <a:noFill/>
        </p:spPr>
        <p:txBody>
          <a:bodyPr wrap="square" rtlCol="0" anchor="ctr" anchorCtr="0">
            <a:noAutofit/>
          </a:bodyPr>
          <a:lstStyle/>
          <a:p>
            <a:pPr lvl="1"/>
            <a:r>
              <a:rPr lang="en-GB" sz="3600" dirty="0">
                <a:solidFill>
                  <a:schemeClr val="bg1"/>
                </a:solidFill>
                <a:latin typeface="Arial Rounded MT Bold" panose="020F0704030504030204" pitchFamily="34" charset="0"/>
              </a:rPr>
              <a:t>Quasi-experimental  Study-  Survey based</a:t>
            </a:r>
          </a:p>
        </p:txBody>
      </p:sp>
    </p:spTree>
    <p:extLst>
      <p:ext uri="{BB962C8B-B14F-4D97-AF65-F5344CB8AC3E}">
        <p14:creationId xmlns:p14="http://schemas.microsoft.com/office/powerpoint/2010/main" val="24255194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50583EE-D092-4C62-B216-495431AFC23E}"/>
              </a:ext>
            </a:extLst>
          </p:cNvPr>
          <p:cNvSpPr>
            <a:spLocks noGrp="1"/>
          </p:cNvSpPr>
          <p:nvPr>
            <p:ph type="body" sz="quarter" idx="10"/>
          </p:nvPr>
        </p:nvSpPr>
        <p:spPr>
          <a:xfrm>
            <a:off x="-1" y="1677369"/>
            <a:ext cx="12191999" cy="4174791"/>
          </a:xfrm>
        </p:spPr>
        <p:txBody>
          <a:bodyPr/>
          <a:lstStyle/>
          <a:p>
            <a:pPr marL="0" marR="0" indent="0">
              <a:spcBef>
                <a:spcPts val="0"/>
              </a:spcBef>
              <a:spcAft>
                <a:spcPts val="0"/>
              </a:spcAft>
              <a:buNone/>
            </a:pPr>
            <a:r>
              <a:rPr lang="en-US" sz="2400" b="1" dirty="0">
                <a:effectLst/>
                <a:latin typeface="Calibri" panose="020F0502020204030204" pitchFamily="34" charset="0"/>
                <a:ea typeface="Calibri" panose="020F0502020204030204" pitchFamily="34" charset="0"/>
                <a:cs typeface="Times New Roman" panose="02020603050405020304" pitchFamily="18" charset="0"/>
              </a:rPr>
              <a:t>Aim.</a:t>
            </a:r>
            <a:r>
              <a:rPr lang="en-US" sz="2400" dirty="0">
                <a:effectLst/>
                <a:latin typeface="Calibri" panose="020F0502020204030204" pitchFamily="34" charset="0"/>
                <a:ea typeface="Calibri" panose="020F0502020204030204" pitchFamily="34" charset="0"/>
                <a:cs typeface="Times New Roman" panose="02020603050405020304" pitchFamily="18" charset="0"/>
              </a:rPr>
              <a:t> to understand how state flavor bans, along with state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Tob</a:t>
            </a:r>
            <a:r>
              <a:rPr lang="en-US" sz="2400" dirty="0">
                <a:effectLst/>
                <a:latin typeface="Calibri" panose="020F0502020204030204" pitchFamily="34" charset="0"/>
                <a:ea typeface="Calibri" panose="020F0502020204030204" pitchFamily="34" charset="0"/>
                <a:cs typeface="Times New Roman" panose="02020603050405020304" pitchFamily="18" charset="0"/>
              </a:rPr>
              <a:t> 21 laws  (before and after the federal Tob21 law) affect smoking and vaping.</a:t>
            </a:r>
          </a:p>
          <a:p>
            <a:pPr marL="0" marR="0" indent="0">
              <a:spcBef>
                <a:spcPts val="0"/>
              </a:spcBef>
              <a:spcAft>
                <a:spcPts val="0"/>
              </a:spcAft>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endParaRPr lang="en-US" sz="2400" b="1" dirty="0">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2400" b="1" dirty="0">
                <a:latin typeface="Calibri" panose="020F0502020204030204" pitchFamily="34" charset="0"/>
                <a:ea typeface="Calibri" panose="020F0502020204030204" pitchFamily="34" charset="0"/>
                <a:cs typeface="Times New Roman" panose="02020603050405020304" pitchFamily="18" charset="0"/>
              </a:rPr>
              <a:t>Approach. </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2400" dirty="0">
                <a:latin typeface="Calibri" panose="020F0502020204030204" pitchFamily="34" charset="0"/>
                <a:ea typeface="Calibri" panose="020F0502020204030204" pitchFamily="34" charset="0"/>
                <a:cs typeface="Times New Roman" panose="02020603050405020304" pitchFamily="18" charset="0"/>
              </a:rPr>
              <a:t>Compare vaping and smoking across respondents in </a:t>
            </a:r>
            <a:r>
              <a:rPr lang="en-US" sz="2400" b="1" dirty="0">
                <a:latin typeface="Calibri" panose="020F0502020204030204" pitchFamily="34" charset="0"/>
                <a:ea typeface="Calibri" panose="020F0502020204030204" pitchFamily="34" charset="0"/>
                <a:cs typeface="Times New Roman" panose="02020603050405020304" pitchFamily="18" charset="0"/>
              </a:rPr>
              <a:t>states </a:t>
            </a:r>
            <a:r>
              <a:rPr lang="en-US" sz="2400" dirty="0">
                <a:latin typeface="Calibri" panose="020F0502020204030204" pitchFamily="34" charset="0"/>
                <a:ea typeface="Calibri" panose="020F0502020204030204" pitchFamily="34" charset="0"/>
                <a:cs typeface="Times New Roman" panose="02020603050405020304" pitchFamily="18" charset="0"/>
              </a:rPr>
              <a:t>groups with different sets of policies:</a:t>
            </a:r>
          </a:p>
          <a:p>
            <a:pPr marL="342900" marR="0" indent="-342900">
              <a:spcBef>
                <a:spcPts val="0"/>
              </a:spcBef>
              <a:spcAft>
                <a:spcPts val="0"/>
              </a:spcAft>
              <a:buAutoNum type="arabi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 Ban flavors in both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ecigs</a:t>
            </a:r>
            <a:r>
              <a:rPr lang="en-US" sz="2400" dirty="0">
                <a:effectLst/>
                <a:latin typeface="Calibri" panose="020F0502020204030204" pitchFamily="34" charset="0"/>
                <a:ea typeface="Calibri" panose="020F0502020204030204" pitchFamily="34" charset="0"/>
                <a:cs typeface="Times New Roman" panose="02020603050405020304" pitchFamily="18" charset="0"/>
              </a:rPr>
              <a:t> and menthol in cigs &amp; Tob21- MA and CA ( soon?)</a:t>
            </a:r>
          </a:p>
          <a:p>
            <a:pPr marL="342900" marR="0" indent="-342900">
              <a:spcBef>
                <a:spcPts val="0"/>
              </a:spcBef>
              <a:spcAft>
                <a:spcPts val="0"/>
              </a:spcAft>
              <a:buAutoNum type="arabi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 Flavor Ban &amp; Tob21, states enacted permanent restrictions on flavored e-cigarettes.  &amp; Tob21.</a:t>
            </a:r>
          </a:p>
          <a:p>
            <a:pPr marL="0" marR="0" indent="0">
              <a:spcBef>
                <a:spcPts val="0"/>
              </a:spcBef>
              <a:spcAft>
                <a:spcPts val="0"/>
              </a:spcAft>
              <a:buNone/>
            </a:pPr>
            <a:r>
              <a:rPr lang="en-US" sz="2400" dirty="0">
                <a:latin typeface="Calibri" panose="020F0502020204030204" pitchFamily="34" charset="0"/>
                <a:ea typeface="Calibri" panose="020F0502020204030204" pitchFamily="34" charset="0"/>
                <a:cs typeface="Times New Roman" panose="02020603050405020304" pitchFamily="18" charset="0"/>
              </a:rPr>
              <a:t>3.</a:t>
            </a:r>
            <a:r>
              <a:rPr lang="en-US" sz="2400" dirty="0">
                <a:effectLst/>
                <a:latin typeface="Calibri" panose="020F0502020204030204" pitchFamily="34" charset="0"/>
                <a:ea typeface="Calibri" panose="020F0502020204030204" pitchFamily="34" charset="0"/>
                <a:cs typeface="Times New Roman" panose="02020603050405020304" pitchFamily="18" charset="0"/>
              </a:rPr>
              <a:t>   Tob21 but no flavor bans</a:t>
            </a:r>
          </a:p>
          <a:p>
            <a:pPr marL="0" marR="0" indent="0">
              <a:spcBef>
                <a:spcPts val="0"/>
              </a:spcBef>
              <a:spcAft>
                <a:spcPts val="0"/>
              </a:spcAft>
              <a:buNone/>
            </a:pPr>
            <a:r>
              <a:rPr lang="en-US" sz="2400" dirty="0">
                <a:latin typeface="Calibri" panose="020F0502020204030204" pitchFamily="34" charset="0"/>
                <a:ea typeface="Calibri" panose="020F0502020204030204" pitchFamily="34" charset="0"/>
                <a:cs typeface="Times New Roman" panose="02020603050405020304" pitchFamily="18" charset="0"/>
              </a:rPr>
              <a:t>4.</a:t>
            </a:r>
            <a:r>
              <a:rPr lang="en-US" sz="2400" dirty="0">
                <a:effectLst/>
                <a:latin typeface="Calibri" panose="020F0502020204030204" pitchFamily="34" charset="0"/>
                <a:ea typeface="Calibri" panose="020F0502020204030204" pitchFamily="34" charset="0"/>
                <a:cs typeface="Times New Roman" panose="02020603050405020304" pitchFamily="18" charset="0"/>
              </a:rPr>
              <a:t>   Neither</a:t>
            </a:r>
          </a:p>
          <a:p>
            <a:pPr marL="0" marR="0">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2400" dirty="0">
                <a:latin typeface="Calibri" panose="020F0502020204030204" pitchFamily="34" charset="0"/>
                <a:ea typeface="Calibri" panose="020F0502020204030204" pitchFamily="34" charset="0"/>
              </a:rPr>
              <a:t>Team. Key members: </a:t>
            </a:r>
          </a:p>
          <a:p>
            <a:pPr marL="0" marR="0" indent="0">
              <a:spcBef>
                <a:spcPts val="0"/>
              </a:spcBef>
              <a:spcAft>
                <a:spcPts val="0"/>
              </a:spcAft>
              <a:buNone/>
            </a:pPr>
            <a:r>
              <a:rPr lang="en-US" sz="2400" dirty="0">
                <a:latin typeface="Calibri" panose="020F0502020204030204" pitchFamily="34" charset="0"/>
                <a:ea typeface="Calibri" panose="020F0502020204030204" pitchFamily="34" charset="0"/>
              </a:rPr>
              <a:t>		Rafael Meza, Jamie Tam, John Buckell, David Mendez, David Levy, Kurt Petschke</a:t>
            </a:r>
            <a:endParaRPr lang="en-US" sz="2400" dirty="0">
              <a:effectLst/>
              <a:latin typeface="Calibri" panose="020F0502020204030204" pitchFamily="34" charset="0"/>
              <a:ea typeface="Calibri" panose="020F0502020204030204" pitchFamily="34" charset="0"/>
            </a:endParaRPr>
          </a:p>
          <a:p>
            <a:pPr marL="0" marR="0" indent="0">
              <a:spcBef>
                <a:spcPts val="0"/>
              </a:spcBef>
              <a:spcAft>
                <a:spcPts val="0"/>
              </a:spcAft>
              <a:buNone/>
            </a:pPr>
            <a:endParaRPr lang="en-US" sz="1800" dirty="0">
              <a:effectLst/>
              <a:latin typeface="Calibri" panose="020F0502020204030204" pitchFamily="34" charset="0"/>
              <a:ea typeface="Calibri" panose="020F0502020204030204" pitchFamily="34" charset="0"/>
            </a:endParaRPr>
          </a:p>
        </p:txBody>
      </p:sp>
      <p:sp>
        <p:nvSpPr>
          <p:cNvPr id="4" name="Rectangle 3">
            <a:extLst>
              <a:ext uri="{FF2B5EF4-FFF2-40B4-BE49-F238E27FC236}">
                <a16:creationId xmlns:a16="http://schemas.microsoft.com/office/drawing/2014/main" id="{932F1988-9351-4306-BBA5-C48E2D39C549}"/>
              </a:ext>
            </a:extLst>
          </p:cNvPr>
          <p:cNvSpPr/>
          <p:nvPr/>
        </p:nvSpPr>
        <p:spPr>
          <a:xfrm>
            <a:off x="182879" y="518903"/>
            <a:ext cx="8714629" cy="676406"/>
          </a:xfrm>
          <a:prstGeom prst="rect">
            <a:avLst/>
          </a:prstGeom>
          <a:solidFill>
            <a:srgbClr val="0035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00" u="sng" dirty="0">
              <a:latin typeface="Arial Rounded MT Bold" panose="020F0704030504030204" pitchFamily="34"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4F47C3C5-D655-48D2-BD8D-1C98066C99D5}"/>
              </a:ext>
            </a:extLst>
          </p:cNvPr>
          <p:cNvSpPr/>
          <p:nvPr/>
        </p:nvSpPr>
        <p:spPr>
          <a:xfrm>
            <a:off x="0" y="-1"/>
            <a:ext cx="12191999" cy="1677369"/>
          </a:xfrm>
          <a:prstGeom prst="rect">
            <a:avLst/>
          </a:prstGeom>
          <a:solidFill>
            <a:srgbClr val="0035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dirty="0">
                <a:latin typeface="Arial Rounded MT Bold" panose="020F0704030504030204" pitchFamily="34" charset="0"/>
                <a:ea typeface="Calibri" panose="020F0502020204030204" pitchFamily="34" charset="0"/>
                <a:cs typeface="Times New Roman" panose="02020603050405020304" pitchFamily="18" charset="0"/>
              </a:rPr>
              <a:t>New. Examining  impact of State Flavor Regulations adjusting for Tobacco 21 laws in some states </a:t>
            </a:r>
            <a:r>
              <a:rPr lang="en-US" sz="2800" dirty="0">
                <a:latin typeface="Arial Rounded MT Bold" panose="020F0704030504030204" pitchFamily="34" charset="0"/>
                <a:ea typeface="Calibri" panose="020F0502020204030204" pitchFamily="34" charset="0"/>
                <a:cs typeface="Times New Roman" panose="02020603050405020304" pitchFamily="18" charset="0"/>
              </a:rPr>
              <a:t>(fed Tob21 after states)</a:t>
            </a:r>
          </a:p>
        </p:txBody>
      </p:sp>
    </p:spTree>
    <p:extLst>
      <p:ext uri="{BB962C8B-B14F-4D97-AF65-F5344CB8AC3E}">
        <p14:creationId xmlns:p14="http://schemas.microsoft.com/office/powerpoint/2010/main" val="2733911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50583EE-D092-4C62-B216-495431AFC23E}"/>
              </a:ext>
            </a:extLst>
          </p:cNvPr>
          <p:cNvSpPr>
            <a:spLocks noGrp="1"/>
          </p:cNvSpPr>
          <p:nvPr>
            <p:ph type="body" sz="quarter" idx="10"/>
          </p:nvPr>
        </p:nvSpPr>
        <p:spPr>
          <a:xfrm>
            <a:off x="2" y="1260629"/>
            <a:ext cx="12191998" cy="4749554"/>
          </a:xfrm>
        </p:spPr>
        <p:txBody>
          <a:bodyPr/>
          <a:lstStyle/>
          <a:p>
            <a:pPr marL="0" indent="0">
              <a:spcBef>
                <a:spcPts val="0"/>
              </a:spcBef>
              <a:buNone/>
            </a:pPr>
            <a:r>
              <a:rPr lang="en-US" sz="2800" b="1" i="1" dirty="0">
                <a:latin typeface="Calibri" panose="020F0502020204030204" pitchFamily="34" charset="0"/>
                <a:ea typeface="Calibri" panose="020F0502020204030204" pitchFamily="34" charset="0"/>
                <a:cs typeface="Times New Roman" panose="02020603050405020304" pitchFamily="18" charset="0"/>
              </a:rPr>
              <a:t>Surveys</a:t>
            </a:r>
            <a:r>
              <a:rPr lang="en-US" sz="2800" dirty="0">
                <a:latin typeface="Calibri" panose="020F0502020204030204" pitchFamily="34" charset="0"/>
                <a:ea typeface="Calibri" panose="020F0502020204030204" pitchFamily="34" charset="0"/>
                <a:cs typeface="Times New Roman" panose="02020603050405020304" pitchFamily="18" charset="0"/>
              </a:rPr>
              <a:t> of 2000 </a:t>
            </a:r>
            <a:r>
              <a:rPr lang="en-US" sz="2800" dirty="0" err="1">
                <a:latin typeface="Calibri" panose="020F0502020204030204" pitchFamily="34" charset="0"/>
                <a:ea typeface="Calibri" panose="020F0502020204030204" pitchFamily="34" charset="0"/>
                <a:cs typeface="Times New Roman" panose="02020603050405020304" pitchFamily="18" charset="0"/>
              </a:rPr>
              <a:t>obs</a:t>
            </a:r>
            <a:r>
              <a:rPr lang="en-US" sz="2800" dirty="0">
                <a:latin typeface="Calibri" panose="020F0502020204030204" pitchFamily="34" charset="0"/>
                <a:ea typeface="Calibri" panose="020F0502020204030204" pitchFamily="34" charset="0"/>
                <a:cs typeface="Times New Roman" panose="02020603050405020304" pitchFamily="18" charset="0"/>
              </a:rPr>
              <a:t> of those ages 18-35- one of vapers and of smokers. Use quotas for representativeness.</a:t>
            </a:r>
          </a:p>
          <a:p>
            <a:pPr marL="0" indent="0">
              <a:spcBef>
                <a:spcPts val="0"/>
              </a:spcBef>
              <a:buNone/>
            </a:pP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buNone/>
            </a:pPr>
            <a:r>
              <a:rPr lang="en-US" sz="2800" b="1" i="1" dirty="0">
                <a:latin typeface="Calibri" panose="020F0502020204030204" pitchFamily="34" charset="0"/>
                <a:ea typeface="Calibri" panose="020F0502020204030204" pitchFamily="34" charset="0"/>
                <a:cs typeface="Times New Roman" panose="02020603050405020304" pitchFamily="18" charset="0"/>
              </a:rPr>
              <a:t>Measures</a:t>
            </a:r>
            <a:r>
              <a:rPr lang="en-US" sz="2800" dirty="0">
                <a:latin typeface="Calibri" panose="020F0502020204030204" pitchFamily="34" charset="0"/>
                <a:ea typeface="Calibri" panose="020F0502020204030204" pitchFamily="34" charset="0"/>
                <a:cs typeface="Times New Roman" panose="02020603050405020304" pitchFamily="18" charset="0"/>
              </a:rPr>
              <a:t> a</a:t>
            </a:r>
            <a:r>
              <a:rPr lang="en-US" sz="2800" dirty="0">
                <a:effectLst/>
                <a:latin typeface="Calibri" panose="020F0502020204030204" pitchFamily="34" charset="0"/>
                <a:ea typeface="Calibri" panose="020F0502020204030204" pitchFamily="34" charset="0"/>
                <a:cs typeface="Times New Roman" panose="02020603050405020304" pitchFamily="18" charset="0"/>
              </a:rPr>
              <a:t>sk pre post smoking and vaping.</a:t>
            </a:r>
            <a:r>
              <a:rPr lang="en-US" sz="2800" dirty="0">
                <a:latin typeface="Calibri" panose="020F0502020204030204" pitchFamily="34" charset="0"/>
                <a:ea typeface="Calibri" panose="020F0502020204030204" pitchFamily="34" charset="0"/>
                <a:cs typeface="Times New Roman" panose="02020603050405020304" pitchFamily="18" charset="0"/>
              </a:rPr>
              <a:t> Self-report with memory prompts.</a:t>
            </a:r>
          </a:p>
          <a:p>
            <a:pPr marL="0" marR="0" indent="0">
              <a:spcBef>
                <a:spcPts val="0"/>
              </a:spcBef>
              <a:spcAft>
                <a:spcPts val="0"/>
              </a:spcAft>
              <a:buNone/>
            </a:pPr>
            <a:r>
              <a:rPr lang="en-US" sz="2800" dirty="0">
                <a:effectLst/>
                <a:latin typeface="Calibri" panose="020F0502020204030204" pitchFamily="34" charset="0"/>
                <a:ea typeface="Calibri" panose="020F0502020204030204" pitchFamily="34" charset="0"/>
                <a:cs typeface="Times New Roman" panose="02020603050405020304" pitchFamily="18" charset="0"/>
              </a:rPr>
              <a:t>	 CA could be almost in real time (maybe)</a:t>
            </a:r>
          </a:p>
          <a:p>
            <a:pPr marL="0" marR="0" indent="0">
              <a:spcBef>
                <a:spcPts val="0"/>
              </a:spcBef>
              <a:spcAft>
                <a:spcPts val="0"/>
              </a:spcAft>
              <a:buNone/>
            </a:pPr>
            <a:r>
              <a:rPr lang="en-US" sz="2800" dirty="0">
                <a:latin typeface="Calibri" panose="020F0502020204030204" pitchFamily="34" charset="0"/>
                <a:ea typeface="Calibri" panose="020F0502020204030204" pitchFamily="34" charset="0"/>
                <a:cs typeface="Times New Roman" panose="02020603050405020304" pitchFamily="18" charset="0"/>
              </a:rPr>
              <a:t>	</a:t>
            </a:r>
            <a:endParaRPr lang="en-US" sz="2800" i="1" dirty="0">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2800" i="1" dirty="0">
                <a:latin typeface="Calibri" panose="020F0502020204030204" pitchFamily="34" charset="0"/>
                <a:ea typeface="Calibri" panose="020F0502020204030204" pitchFamily="34" charset="0"/>
                <a:cs typeface="Times New Roman" panose="02020603050405020304" pitchFamily="18" charset="0"/>
              </a:rPr>
              <a:t>Limitations-</a:t>
            </a:r>
            <a:r>
              <a:rPr lang="en-US" sz="2800" dirty="0">
                <a:latin typeface="Calibri" panose="020F0502020204030204" pitchFamily="34" charset="0"/>
                <a:ea typeface="Calibri" panose="020F0502020204030204" pitchFamily="34" charset="0"/>
                <a:cs typeface="Times New Roman" panose="02020603050405020304" pitchFamily="18" charset="0"/>
              </a:rPr>
              <a:t>self reported data, recall issues, state differences (will control for)</a:t>
            </a:r>
          </a:p>
          <a:p>
            <a:pPr marL="0" marR="0" indent="0">
              <a:spcBef>
                <a:spcPts val="0"/>
              </a:spcBef>
              <a:spcAft>
                <a:spcPts val="0"/>
              </a:spcAft>
              <a:buNone/>
            </a:pPr>
            <a:r>
              <a:rPr lang="en-US" sz="2800" i="1" dirty="0">
                <a:latin typeface="Calibri" panose="020F0502020204030204" pitchFamily="34" charset="0"/>
                <a:ea typeface="Calibri" panose="020F0502020204030204" pitchFamily="34" charset="0"/>
                <a:cs typeface="Times New Roman" panose="02020603050405020304" pitchFamily="18" charset="0"/>
              </a:rPr>
              <a:t>Strength</a:t>
            </a:r>
            <a:r>
              <a:rPr lang="en-US" sz="2800" dirty="0">
                <a:latin typeface="Calibri" panose="020F0502020204030204" pitchFamily="34" charset="0"/>
                <a:ea typeface="Calibri" panose="020F0502020204030204" pitchFamily="34" charset="0"/>
                <a:cs typeface="Times New Roman" panose="02020603050405020304" pitchFamily="18" charset="0"/>
              </a:rPr>
              <a:t>- learn from differences by states; apply to FDA policy choices</a:t>
            </a:r>
          </a:p>
          <a:p>
            <a:pPr marL="0" marR="0" indent="0">
              <a:spcBef>
                <a:spcPts val="0"/>
              </a:spcBef>
              <a:spcAft>
                <a:spcPts val="0"/>
              </a:spcAft>
              <a:buNone/>
            </a:pPr>
            <a:r>
              <a:rPr lang="en-US" sz="2800" dirty="0">
                <a:latin typeface="Calibri" panose="020F0502020204030204" pitchFamily="34" charset="0"/>
                <a:ea typeface="Calibri" panose="020F0502020204030204" pitchFamily="34" charset="0"/>
                <a:cs typeface="Times New Roman" panose="02020603050405020304" pitchFamily="18" charset="0"/>
              </a:rPr>
              <a:t>	      - in terms of policy, can factor state response in expected FDA impacts</a:t>
            </a:r>
          </a:p>
          <a:p>
            <a:pPr marL="0" marR="0" indent="0" algn="ctr">
              <a:spcBef>
                <a:spcPts val="0"/>
              </a:spcBef>
              <a:spcAft>
                <a:spcPts val="0"/>
              </a:spcAft>
              <a:buNone/>
            </a:pPr>
            <a:endParaRPr lang="en-US" sz="2800" dirty="0">
              <a:solidFill>
                <a:schemeClr val="accent2">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marL="0" marR="0" indent="0" algn="ctr">
              <a:spcBef>
                <a:spcPts val="0"/>
              </a:spcBef>
              <a:spcAft>
                <a:spcPts val="0"/>
              </a:spcAft>
              <a:buNone/>
            </a:pPr>
            <a:r>
              <a:rPr lang="en-US" sz="2800" dirty="0">
                <a:solidFill>
                  <a:schemeClr val="accent2">
                    <a:lumMod val="50000"/>
                  </a:schemeClr>
                </a:solidFill>
                <a:latin typeface="Calibri" panose="020F0502020204030204" pitchFamily="34" charset="0"/>
                <a:ea typeface="Calibri" panose="020F0502020204030204" pitchFamily="34" charset="0"/>
                <a:cs typeface="Times New Roman" panose="02020603050405020304" pitchFamily="18" charset="0"/>
              </a:rPr>
              <a:t>END OF DISCUSSION OF SPECIFIC STUDIES</a:t>
            </a:r>
          </a:p>
          <a:p>
            <a:pPr marL="0" marR="0" indent="0" algn="ctr">
              <a:spcBef>
                <a:spcPts val="0"/>
              </a:spcBef>
              <a:spcAft>
                <a:spcPts val="0"/>
              </a:spcAft>
              <a:buNone/>
            </a:pPr>
            <a:r>
              <a:rPr lang="en-US" sz="2800" dirty="0">
                <a:solidFill>
                  <a:schemeClr val="accent2">
                    <a:lumMod val="50000"/>
                  </a:schemeClr>
                </a:solidFill>
                <a:latin typeface="Calibri" panose="020F0502020204030204" pitchFamily="34" charset="0"/>
                <a:ea typeface="Calibri" panose="020F0502020204030204" pitchFamily="34" charset="0"/>
                <a:cs typeface="Times New Roman" panose="02020603050405020304" pitchFamily="18" charset="0"/>
              </a:rPr>
              <a:t>NOW MORE GENERAL REFLECTIONS</a:t>
            </a:r>
          </a:p>
          <a:p>
            <a:pPr marL="0" marR="0" indent="0">
              <a:spcBef>
                <a:spcPts val="0"/>
              </a:spcBef>
              <a:spcAft>
                <a:spcPts val="0"/>
              </a:spcAft>
              <a:buNone/>
            </a:pP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2800" dirty="0">
                <a:latin typeface="Calibri" panose="020F0502020204030204" pitchFamily="34" charset="0"/>
                <a:ea typeface="Calibri" panose="020F0502020204030204" pitchFamily="34" charset="0"/>
                <a:cs typeface="Times New Roman" panose="02020603050405020304" pitchFamily="18" charset="0"/>
              </a:rPr>
              <a:t>	</a:t>
            </a:r>
          </a:p>
          <a:p>
            <a:pPr marL="0" marR="0" indent="0">
              <a:spcBef>
                <a:spcPts val="0"/>
              </a:spcBef>
              <a:spcAft>
                <a:spcPts val="0"/>
              </a:spcAft>
              <a:buNone/>
            </a:pP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endParaRPr lang="en-US" sz="2800" dirty="0">
              <a:effectLst/>
              <a:latin typeface="Arial" panose="020B0604020202020204" pitchFamily="34" charset="0"/>
              <a:ea typeface="Calibri" panose="020F0502020204030204" pitchFamily="34" charset="0"/>
            </a:endParaRPr>
          </a:p>
          <a:p>
            <a:pPr marL="0" marR="0" indent="0">
              <a:spcBef>
                <a:spcPts val="0"/>
              </a:spcBef>
              <a:spcAft>
                <a:spcPts val="0"/>
              </a:spcAft>
              <a:buNone/>
            </a:pPr>
            <a:endParaRPr lang="en-US" sz="2800" dirty="0">
              <a:effectLst/>
              <a:latin typeface="Calibri" panose="020F0502020204030204" pitchFamily="34" charset="0"/>
              <a:ea typeface="Calibri" panose="020F0502020204030204" pitchFamily="34" charset="0"/>
            </a:endParaRPr>
          </a:p>
          <a:p>
            <a:pPr marL="0" marR="0" indent="0">
              <a:spcBef>
                <a:spcPts val="0"/>
              </a:spcBef>
              <a:spcAft>
                <a:spcPts val="0"/>
              </a:spcAft>
              <a:buNone/>
            </a:pPr>
            <a:endParaRPr lang="en-US" sz="1800" dirty="0">
              <a:effectLst/>
              <a:latin typeface="Calibri" panose="020F0502020204030204" pitchFamily="34" charset="0"/>
              <a:ea typeface="Calibri" panose="020F0502020204030204" pitchFamily="34" charset="0"/>
            </a:endParaRPr>
          </a:p>
          <a:p>
            <a:endParaRPr lang="en-US" dirty="0"/>
          </a:p>
        </p:txBody>
      </p:sp>
      <p:sp>
        <p:nvSpPr>
          <p:cNvPr id="4" name="Rectangle 3">
            <a:extLst>
              <a:ext uri="{FF2B5EF4-FFF2-40B4-BE49-F238E27FC236}">
                <a16:creationId xmlns:a16="http://schemas.microsoft.com/office/drawing/2014/main" id="{932F1988-9351-4306-BBA5-C48E2D39C549}"/>
              </a:ext>
            </a:extLst>
          </p:cNvPr>
          <p:cNvSpPr/>
          <p:nvPr/>
        </p:nvSpPr>
        <p:spPr>
          <a:xfrm>
            <a:off x="182879" y="518903"/>
            <a:ext cx="8714629" cy="676406"/>
          </a:xfrm>
          <a:prstGeom prst="rect">
            <a:avLst/>
          </a:prstGeom>
          <a:solidFill>
            <a:srgbClr val="0035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00" u="sng" dirty="0">
              <a:latin typeface="Arial Rounded MT Bold" panose="020F0704030504030204" pitchFamily="34"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4F47C3C5-D655-48D2-BD8D-1C98066C99D5}"/>
              </a:ext>
            </a:extLst>
          </p:cNvPr>
          <p:cNvSpPr/>
          <p:nvPr/>
        </p:nvSpPr>
        <p:spPr>
          <a:xfrm>
            <a:off x="1" y="0"/>
            <a:ext cx="12192000" cy="1330960"/>
          </a:xfrm>
          <a:prstGeom prst="rect">
            <a:avLst/>
          </a:prstGeom>
          <a:solidFill>
            <a:srgbClr val="0035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dirty="0">
                <a:latin typeface="Arial Rounded MT Bold" panose="020F0704030504030204" pitchFamily="34" charset="0"/>
                <a:ea typeface="Calibri" panose="020F0502020204030204" pitchFamily="34" charset="0"/>
                <a:cs typeface="Times New Roman" panose="02020603050405020304" pitchFamily="18" charset="0"/>
              </a:rPr>
              <a:t>Examine State Flavor Regulations and </a:t>
            </a:r>
            <a:r>
              <a:rPr lang="en-US" sz="3600" dirty="0" err="1">
                <a:latin typeface="Arial Rounded MT Bold" panose="020F0704030504030204" pitchFamily="34" charset="0"/>
                <a:ea typeface="Calibri" panose="020F0502020204030204" pitchFamily="34" charset="0"/>
                <a:cs typeface="Times New Roman" panose="02020603050405020304" pitchFamily="18" charset="0"/>
              </a:rPr>
              <a:t>Tob</a:t>
            </a:r>
            <a:r>
              <a:rPr lang="en-US" sz="3600" dirty="0">
                <a:latin typeface="Arial Rounded MT Bold" panose="020F0704030504030204" pitchFamily="34" charset="0"/>
                <a:ea typeface="Calibri" panose="020F0502020204030204" pitchFamily="34" charset="0"/>
                <a:cs typeface="Times New Roman" panose="02020603050405020304" pitchFamily="18" charset="0"/>
              </a:rPr>
              <a:t> 21:</a:t>
            </a:r>
          </a:p>
          <a:p>
            <a:pPr lvl="1"/>
            <a:r>
              <a:rPr lang="en-US" sz="3600" dirty="0">
                <a:latin typeface="Arial Rounded MT Bold" panose="020F0704030504030204" pitchFamily="34" charset="0"/>
                <a:ea typeface="Calibri" panose="020F0502020204030204" pitchFamily="34" charset="0"/>
                <a:cs typeface="Times New Roman" panose="02020603050405020304" pitchFamily="18" charset="0"/>
              </a:rPr>
              <a:t>Methods cont.</a:t>
            </a:r>
          </a:p>
        </p:txBody>
      </p:sp>
    </p:spTree>
    <p:extLst>
      <p:ext uri="{BB962C8B-B14F-4D97-AF65-F5344CB8AC3E}">
        <p14:creationId xmlns:p14="http://schemas.microsoft.com/office/powerpoint/2010/main" val="615475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1605280"/>
            <a:ext cx="12192000" cy="4280615"/>
          </a:xfrm>
        </p:spPr>
        <p:txBody>
          <a:bodyPr/>
          <a:lstStyle/>
          <a:p>
            <a:pPr lvl="1">
              <a:lnSpc>
                <a:spcPct val="100000"/>
              </a:lnSpc>
              <a:spcBef>
                <a:spcPts val="0"/>
              </a:spcBef>
              <a:spcAft>
                <a:spcPts val="1200"/>
              </a:spcAft>
              <a:buFont typeface="Wingdings" panose="05000000000000000000" pitchFamily="2" charset="2"/>
              <a:buChar char="§"/>
            </a:pPr>
            <a:r>
              <a:rPr lang="en-US" sz="2400" dirty="0">
                <a:latin typeface="Arial" panose="020B0604020202020204" pitchFamily="34" charset="0"/>
                <a:cs typeface="Arial" panose="020B0604020202020204" pitchFamily="34" charset="0"/>
              </a:rPr>
              <a:t>‘Grand rounds style’- use the accumulated knowledge across my/our studies for policy discussion; focus on one study in part to explain methods of DCE. Others show findings.</a:t>
            </a:r>
          </a:p>
          <a:p>
            <a:pPr lvl="1">
              <a:lnSpc>
                <a:spcPct val="100000"/>
              </a:lnSpc>
              <a:spcBef>
                <a:spcPts val="0"/>
              </a:spcBef>
              <a:spcAft>
                <a:spcPts val="1200"/>
              </a:spcAft>
              <a:buFont typeface="Wingdings" panose="05000000000000000000" pitchFamily="2" charset="2"/>
              <a:buChar char="§"/>
            </a:pPr>
            <a:r>
              <a:rPr lang="en-US" sz="2400" dirty="0">
                <a:latin typeface="Arial" panose="020B0604020202020204" pitchFamily="34" charset="0"/>
                <a:cs typeface="Arial" panose="020B0604020202020204" pitchFamily="34" charset="0"/>
              </a:rPr>
              <a:t>Background key policy issues in regulation of flavors.</a:t>
            </a:r>
          </a:p>
          <a:p>
            <a:pPr lvl="1">
              <a:lnSpc>
                <a:spcPct val="100000"/>
              </a:lnSpc>
              <a:spcBef>
                <a:spcPts val="0"/>
              </a:spcBef>
              <a:spcAft>
                <a:spcPts val="1200"/>
              </a:spcAft>
              <a:buFont typeface="Wingdings" panose="05000000000000000000" pitchFamily="2" charset="2"/>
              <a:buChar char="§"/>
            </a:pPr>
            <a:r>
              <a:rPr lang="en-US" sz="2400" dirty="0">
                <a:latin typeface="Arial" panose="020B0604020202020204" pitchFamily="34" charset="0"/>
                <a:cs typeface="Arial" panose="020B0604020202020204" pitchFamily="34" charset="0"/>
              </a:rPr>
              <a:t>Overview of 1 study mainly and another one- both Discrete Choice Experiments (DCE) on the impact of regulation of flavors on vaping and smoking. </a:t>
            </a:r>
          </a:p>
          <a:p>
            <a:pPr lvl="1">
              <a:lnSpc>
                <a:spcPct val="100000"/>
              </a:lnSpc>
              <a:spcBef>
                <a:spcPts val="0"/>
              </a:spcBef>
              <a:spcAft>
                <a:spcPts val="1200"/>
              </a:spcAft>
              <a:buFont typeface="Wingdings" panose="05000000000000000000" pitchFamily="2" charset="2"/>
              <a:buChar char="§"/>
            </a:pPr>
            <a:r>
              <a:rPr lang="en-US" sz="2400" dirty="0">
                <a:latin typeface="Arial" panose="020B0604020202020204" pitchFamily="34" charset="0"/>
                <a:cs typeface="Arial" panose="020B0604020202020204" pitchFamily="34" charset="0"/>
              </a:rPr>
              <a:t>Next study. Consider impact of state flavor bans and Tobacco 21 policies at state level to understand future impact at federal level.</a:t>
            </a:r>
          </a:p>
          <a:p>
            <a:pPr lvl="1">
              <a:lnSpc>
                <a:spcPct val="100000"/>
              </a:lnSpc>
              <a:spcBef>
                <a:spcPts val="0"/>
              </a:spcBef>
              <a:spcAft>
                <a:spcPts val="1200"/>
              </a:spcAft>
              <a:buFont typeface="Wingdings" panose="05000000000000000000" pitchFamily="2" charset="2"/>
              <a:buChar char="§"/>
            </a:pPr>
            <a:r>
              <a:rPr lang="en-US" sz="2400" dirty="0">
                <a:latin typeface="Arial" panose="020B0604020202020204" pitchFamily="34" charset="0"/>
                <a:cs typeface="Arial" panose="020B0604020202020204" pitchFamily="34" charset="0"/>
              </a:rPr>
              <a:t>Over-view of evidence needed for policy purposes. Meaning of results.</a:t>
            </a:r>
          </a:p>
        </p:txBody>
      </p:sp>
      <p:sp>
        <p:nvSpPr>
          <p:cNvPr id="3" name="Rectangle 2"/>
          <p:cNvSpPr/>
          <p:nvPr/>
        </p:nvSpPr>
        <p:spPr>
          <a:xfrm>
            <a:off x="0" y="0"/>
            <a:ext cx="12192001" cy="1331650"/>
          </a:xfrm>
          <a:prstGeom prst="rect">
            <a:avLst/>
          </a:prstGeom>
          <a:solidFill>
            <a:srgbClr val="0035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GB" sz="3600" dirty="0">
                <a:latin typeface="Arial Rounded MT Bold" panose="020F0704030504030204" pitchFamily="34" charset="0"/>
              </a:rPr>
              <a:t>Plan and Purpose of Presentation</a:t>
            </a:r>
          </a:p>
        </p:txBody>
      </p:sp>
    </p:spTree>
    <p:extLst>
      <p:ext uri="{BB962C8B-B14F-4D97-AF65-F5344CB8AC3E}">
        <p14:creationId xmlns:p14="http://schemas.microsoft.com/office/powerpoint/2010/main" val="40183483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1493520"/>
            <a:ext cx="12090400" cy="4368800"/>
          </a:xfrm>
        </p:spPr>
        <p:txBody>
          <a:bodyPr/>
          <a:lstStyle/>
          <a:p>
            <a:pPr marL="0" indent="0">
              <a:lnSpc>
                <a:spcPct val="100000"/>
              </a:lnSpc>
              <a:spcBef>
                <a:spcPts val="0"/>
              </a:spcBef>
              <a:spcAft>
                <a:spcPts val="600"/>
              </a:spcAft>
              <a:buNone/>
            </a:pPr>
            <a:r>
              <a:rPr lang="en-US" sz="2400" b="1" dirty="0">
                <a:latin typeface="Arial" panose="020B0604020202020204" pitchFamily="34" charset="0"/>
                <a:ea typeface="Calibri" panose="020F0502020204030204" pitchFamily="34" charset="0"/>
                <a:cs typeface="Arial" panose="020B0604020202020204" pitchFamily="34" charset="0"/>
              </a:rPr>
              <a:t>C</a:t>
            </a:r>
            <a:r>
              <a:rPr lang="en-US" sz="2400" b="1" dirty="0">
                <a:effectLst/>
                <a:latin typeface="Arial" panose="020B0604020202020204" pitchFamily="34" charset="0"/>
                <a:ea typeface="Calibri" panose="020F0502020204030204" pitchFamily="34" charset="0"/>
                <a:cs typeface="Arial" panose="020B0604020202020204" pitchFamily="34" charset="0"/>
              </a:rPr>
              <a:t>hanges </a:t>
            </a:r>
            <a:r>
              <a:rPr lang="en-US" sz="2400" b="1" dirty="0">
                <a:latin typeface="Arial" panose="020B0604020202020204" pitchFamily="34" charset="0"/>
                <a:ea typeface="Calibri" panose="020F0502020204030204" pitchFamily="34" charset="0"/>
                <a:cs typeface="Arial" panose="020B0604020202020204" pitchFamily="34" charset="0"/>
              </a:rPr>
              <a:t>stemming from commercial  firms.</a:t>
            </a:r>
          </a:p>
          <a:p>
            <a:pPr lvl="3">
              <a:lnSpc>
                <a:spcPct val="100000"/>
              </a:lnSpc>
              <a:spcBef>
                <a:spcPts val="0"/>
              </a:spcBef>
              <a:spcAft>
                <a:spcPts val="600"/>
              </a:spcAft>
            </a:pPr>
            <a:r>
              <a:rPr lang="en-US" sz="2400" dirty="0">
                <a:effectLst/>
                <a:latin typeface="Arial" panose="020B0604020202020204" pitchFamily="34" charset="0"/>
                <a:ea typeface="Calibri" panose="020F0502020204030204" pitchFamily="34" charset="0"/>
                <a:cs typeface="Arial" panose="020B0604020202020204" pitchFamily="34" charset="0"/>
              </a:rPr>
              <a:t>JUUL withdrew flavors from in-store sales. </a:t>
            </a:r>
          </a:p>
          <a:p>
            <a:pPr lvl="3">
              <a:lnSpc>
                <a:spcPct val="100000"/>
              </a:lnSpc>
              <a:spcBef>
                <a:spcPts val="0"/>
              </a:spcBef>
              <a:spcAft>
                <a:spcPts val="600"/>
              </a:spcAft>
              <a:buFont typeface="Wingdings" panose="05000000000000000000" pitchFamily="2" charset="2"/>
              <a:buChar char="§"/>
            </a:pP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a:latin typeface="Arial" panose="020B0604020202020204" pitchFamily="34" charset="0"/>
                <a:ea typeface="Calibri" panose="020F0502020204030204" pitchFamily="34" charset="0"/>
                <a:cs typeface="Arial" panose="020B0604020202020204" pitchFamily="34" charset="0"/>
              </a:rPr>
              <a:t>New disposable products with flavors entering market as FDA regulates pod type flavored </a:t>
            </a:r>
            <a:r>
              <a:rPr lang="en-US" sz="2400" dirty="0" err="1">
                <a:latin typeface="Arial" panose="020B0604020202020204" pitchFamily="34" charset="0"/>
                <a:ea typeface="Calibri" panose="020F0502020204030204" pitchFamily="34" charset="0"/>
                <a:cs typeface="Arial" panose="020B0604020202020204" pitchFamily="34" charset="0"/>
              </a:rPr>
              <a:t>ecigs</a:t>
            </a:r>
            <a:endParaRPr lang="en-US" sz="2400" dirty="0">
              <a:latin typeface="Arial" panose="020B0604020202020204" pitchFamily="34" charset="0"/>
              <a:ea typeface="Calibri" panose="020F0502020204030204" pitchFamily="34" charset="0"/>
              <a:cs typeface="Arial" panose="020B0604020202020204" pitchFamily="34" charset="0"/>
            </a:endParaRPr>
          </a:p>
          <a:p>
            <a:pPr lvl="3">
              <a:lnSpc>
                <a:spcPct val="100000"/>
              </a:lnSpc>
              <a:spcBef>
                <a:spcPts val="0"/>
              </a:spcBef>
              <a:spcAft>
                <a:spcPts val="600"/>
              </a:spcAft>
              <a:buFont typeface="Wingdings" panose="05000000000000000000" pitchFamily="2" charset="2"/>
              <a:buChar char="§"/>
            </a:pPr>
            <a:r>
              <a:rPr lang="en-US" sz="2400" dirty="0">
                <a:latin typeface="Arial" panose="020B0604020202020204" pitchFamily="34" charset="0"/>
                <a:ea typeface="Calibri" panose="020F0502020204030204" pitchFamily="34" charset="0"/>
                <a:cs typeface="Arial" panose="020B0604020202020204" pitchFamily="34" charset="0"/>
              </a:rPr>
              <a:t>Other new ‘reduced’ harm products entering</a:t>
            </a:r>
          </a:p>
          <a:p>
            <a:pPr lvl="3">
              <a:lnSpc>
                <a:spcPct val="100000"/>
              </a:lnSpc>
              <a:spcBef>
                <a:spcPts val="0"/>
              </a:spcBef>
              <a:spcAft>
                <a:spcPts val="600"/>
              </a:spcAft>
              <a:buFont typeface="Wingdings" panose="05000000000000000000" pitchFamily="2" charset="2"/>
              <a:buChar char="§"/>
            </a:pPr>
            <a:r>
              <a:rPr lang="en-US" sz="2400" dirty="0">
                <a:latin typeface="Arial" panose="020B0604020202020204" pitchFamily="34" charset="0"/>
                <a:ea typeface="Calibri" panose="020F0502020204030204" pitchFamily="34" charset="0"/>
                <a:cs typeface="Arial" panose="020B0604020202020204" pitchFamily="34" charset="0"/>
              </a:rPr>
              <a:t>if mint is banned in </a:t>
            </a:r>
            <a:r>
              <a:rPr lang="en-US" sz="2400" dirty="0" err="1">
                <a:latin typeface="Arial" panose="020B0604020202020204" pitchFamily="34" charset="0"/>
                <a:ea typeface="Calibri" panose="020F0502020204030204" pitchFamily="34" charset="0"/>
                <a:cs typeface="Arial" panose="020B0604020202020204" pitchFamily="34" charset="0"/>
              </a:rPr>
              <a:t>ecigs</a:t>
            </a:r>
            <a:r>
              <a:rPr lang="en-US" sz="2400" dirty="0">
                <a:latin typeface="Arial" panose="020B0604020202020204" pitchFamily="34" charset="0"/>
                <a:ea typeface="Calibri" panose="020F0502020204030204" pitchFamily="34" charset="0"/>
                <a:cs typeface="Arial" panose="020B0604020202020204" pitchFamily="34" charset="0"/>
              </a:rPr>
              <a:t>, change marketing of menthol to appeal? </a:t>
            </a:r>
          </a:p>
          <a:p>
            <a:pPr marL="0" indent="0">
              <a:lnSpc>
                <a:spcPct val="100000"/>
              </a:lnSpc>
              <a:spcBef>
                <a:spcPts val="0"/>
              </a:spcBef>
              <a:spcAft>
                <a:spcPts val="600"/>
              </a:spcAft>
              <a:buNone/>
            </a:pPr>
            <a:r>
              <a:rPr lang="en-US" sz="2400" b="1" dirty="0">
                <a:effectLst/>
                <a:latin typeface="Arial" panose="020B0604020202020204" pitchFamily="34" charset="0"/>
                <a:ea typeface="Calibri" panose="020F0502020204030204" pitchFamily="34" charset="0"/>
                <a:cs typeface="Arial" panose="020B0604020202020204" pitchFamily="34" charset="0"/>
              </a:rPr>
              <a:t>States are passing laws, constantly in flux as contested in court, win/lose, try </a:t>
            </a:r>
          </a:p>
          <a:p>
            <a:pPr marL="0" indent="0">
              <a:lnSpc>
                <a:spcPct val="100000"/>
              </a:lnSpc>
              <a:spcBef>
                <a:spcPts val="0"/>
              </a:spcBef>
              <a:spcAft>
                <a:spcPts val="600"/>
              </a:spcAft>
              <a:buNone/>
            </a:pPr>
            <a:endParaRPr lang="en-US" sz="2400" b="1" dirty="0">
              <a:latin typeface="Arial" panose="020B0604020202020204" pitchFamily="34" charset="0"/>
              <a:ea typeface="Calibri" panose="020F0502020204030204" pitchFamily="34" charset="0"/>
              <a:cs typeface="Arial" panose="020B0604020202020204" pitchFamily="34" charset="0"/>
            </a:endParaRPr>
          </a:p>
          <a:p>
            <a:pPr marL="0" indent="0">
              <a:lnSpc>
                <a:spcPct val="100000"/>
              </a:lnSpc>
              <a:spcBef>
                <a:spcPts val="0"/>
              </a:spcBef>
              <a:spcAft>
                <a:spcPts val="600"/>
              </a:spcAft>
              <a:buNone/>
            </a:pPr>
            <a:r>
              <a:rPr lang="en-US" sz="2400" b="1" dirty="0">
                <a:effectLst/>
                <a:latin typeface="Arial" panose="020B0604020202020204" pitchFamily="34" charset="0"/>
                <a:ea typeface="Calibri" panose="020F0502020204030204" pitchFamily="34" charset="0"/>
                <a:cs typeface="Arial" panose="020B0604020202020204" pitchFamily="34" charset="0"/>
              </a:rPr>
              <a:t>FDA- Sept 13 deadline for ‘premarket enforcement</a:t>
            </a:r>
            <a:r>
              <a:rPr lang="en-US" sz="2400" dirty="0">
                <a:effectLst/>
                <a:latin typeface="Arial" panose="020B0604020202020204" pitchFamily="34" charset="0"/>
                <a:ea typeface="Calibri" panose="020F0502020204030204" pitchFamily="34" charset="0"/>
                <a:cs typeface="Arial" panose="020B0604020202020204" pitchFamily="34" charset="0"/>
              </a:rPr>
              <a:t>’, but impact unknown</a:t>
            </a:r>
            <a:r>
              <a:rPr lang="en-US" sz="2400" dirty="0">
                <a:latin typeface="Arial" panose="020B0604020202020204" pitchFamily="34" charset="0"/>
                <a:ea typeface="Calibri" panose="020F0502020204030204" pitchFamily="34" charset="0"/>
                <a:cs typeface="Arial" panose="020B0604020202020204" pitchFamily="34" charset="0"/>
              </a:rPr>
              <a:t> </a:t>
            </a:r>
          </a:p>
        </p:txBody>
      </p:sp>
      <p:sp>
        <p:nvSpPr>
          <p:cNvPr id="3" name="Rectangle 2"/>
          <p:cNvSpPr/>
          <p:nvPr/>
        </p:nvSpPr>
        <p:spPr>
          <a:xfrm>
            <a:off x="438411" y="551145"/>
            <a:ext cx="4734838" cy="676406"/>
          </a:xfrm>
          <a:prstGeom prst="rect">
            <a:avLst/>
          </a:prstGeom>
          <a:solidFill>
            <a:srgbClr val="0035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Box 3">
            <a:extLst>
              <a:ext uri="{FF2B5EF4-FFF2-40B4-BE49-F238E27FC236}">
                <a16:creationId xmlns:a16="http://schemas.microsoft.com/office/drawing/2014/main" id="{09318093-9DA2-4C0A-964E-0EC148BAFEE3}"/>
              </a:ext>
            </a:extLst>
          </p:cNvPr>
          <p:cNvSpPr txBox="1"/>
          <p:nvPr/>
        </p:nvSpPr>
        <p:spPr>
          <a:xfrm>
            <a:off x="0" y="1"/>
            <a:ext cx="12192000" cy="1341119"/>
          </a:xfrm>
          <a:prstGeom prst="rect">
            <a:avLst/>
          </a:prstGeom>
          <a:noFill/>
        </p:spPr>
        <p:txBody>
          <a:bodyPr wrap="square" rtlCol="0" anchor="ctr" anchorCtr="0">
            <a:noAutofit/>
          </a:bodyPr>
          <a:lstStyle/>
          <a:p>
            <a:pPr lvl="1"/>
            <a:endParaRPr lang="en-GB" sz="2800" dirty="0">
              <a:solidFill>
                <a:schemeClr val="bg1"/>
              </a:solidFill>
              <a:latin typeface="Arial Rounded MT Bold" panose="020F0704030504030204" pitchFamily="34" charset="0"/>
            </a:endParaRPr>
          </a:p>
          <a:p>
            <a:pPr lvl="1"/>
            <a:r>
              <a:rPr lang="en-GB" sz="2800" dirty="0">
                <a:solidFill>
                  <a:schemeClr val="bg1"/>
                </a:solidFill>
                <a:latin typeface="Arial Rounded MT Bold" panose="020F0704030504030204" pitchFamily="34" charset="0"/>
              </a:rPr>
              <a:t>Overall reflections. </a:t>
            </a:r>
          </a:p>
          <a:p>
            <a:pPr lvl="1"/>
            <a:r>
              <a:rPr lang="en-US" sz="2800" b="1" dirty="0">
                <a:solidFill>
                  <a:schemeClr val="bg1"/>
                </a:solidFill>
                <a:latin typeface="Arial" panose="020B0604020202020204" pitchFamily="34" charset="0"/>
                <a:ea typeface="Calibri" panose="020F0502020204030204" pitchFamily="34" charset="0"/>
                <a:cs typeface="Arial" panose="020B0604020202020204" pitchFamily="34" charset="0"/>
              </a:rPr>
              <a:t>Changing smoking and vaping landscape means need latest results and policy predictions under current, or future, situation. </a:t>
            </a:r>
          </a:p>
          <a:p>
            <a:endParaRPr lang="en-GB" sz="3600"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34527493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1493520"/>
            <a:ext cx="12090400" cy="4368800"/>
          </a:xfrm>
        </p:spPr>
        <p:txBody>
          <a:bodyPr/>
          <a:lstStyle/>
          <a:p>
            <a:pPr marL="457200" lvl="1" indent="0">
              <a:lnSpc>
                <a:spcPct val="100000"/>
              </a:lnSpc>
              <a:spcBef>
                <a:spcPts val="0"/>
              </a:spcBef>
              <a:spcAft>
                <a:spcPts val="600"/>
              </a:spcAft>
              <a:buNone/>
            </a:pPr>
            <a:r>
              <a:rPr lang="en-US" sz="2000" b="1" dirty="0">
                <a:effectLst/>
                <a:latin typeface="Arial" panose="020B0604020202020204" pitchFamily="34" charset="0"/>
                <a:ea typeface="Calibri" panose="020F0502020204030204" pitchFamily="34" charset="0"/>
                <a:cs typeface="Arial" panose="020B0604020202020204" pitchFamily="34" charset="0"/>
              </a:rPr>
              <a:t>Impact of future FDA regulations aimed at youth vaping </a:t>
            </a:r>
            <a:r>
              <a:rPr lang="en-US" sz="2000" dirty="0">
                <a:effectLst/>
                <a:latin typeface="Arial" panose="020B0604020202020204" pitchFamily="34" charset="0"/>
                <a:ea typeface="Calibri" panose="020F0502020204030204" pitchFamily="34" charset="0"/>
                <a:cs typeface="Arial" panose="020B0604020202020204" pitchFamily="34" charset="0"/>
              </a:rPr>
              <a:t>may have lower than expected impacts due to Tob 21, state flavor bans. </a:t>
            </a:r>
          </a:p>
          <a:p>
            <a:pPr marL="457200" lvl="1" indent="0">
              <a:lnSpc>
                <a:spcPct val="100000"/>
              </a:lnSpc>
              <a:spcBef>
                <a:spcPts val="0"/>
              </a:spcBef>
              <a:spcAft>
                <a:spcPts val="600"/>
              </a:spcAft>
              <a:buNone/>
            </a:pPr>
            <a:r>
              <a:rPr lang="en-US" sz="2000" b="1" dirty="0">
                <a:latin typeface="Arial" panose="020B0604020202020204" pitchFamily="34" charset="0"/>
                <a:ea typeface="Calibri" panose="020F0502020204030204" pitchFamily="34" charset="0"/>
                <a:cs typeface="Arial" panose="020B0604020202020204" pitchFamily="34" charset="0"/>
              </a:rPr>
              <a:t>Commercial response. </a:t>
            </a:r>
            <a:r>
              <a:rPr lang="en-US" sz="2000" dirty="0">
                <a:effectLst/>
                <a:latin typeface="Arial" panose="020B0604020202020204" pitchFamily="34" charset="0"/>
                <a:ea typeface="Calibri" panose="020F0502020204030204" pitchFamily="34" charset="0"/>
                <a:cs typeface="Arial" panose="020B0604020202020204" pitchFamily="34" charset="0"/>
              </a:rPr>
              <a:t>I</a:t>
            </a:r>
            <a:r>
              <a:rPr lang="en-US" sz="2000" dirty="0">
                <a:latin typeface="Arial" panose="020B0604020202020204" pitchFamily="34" charset="0"/>
                <a:ea typeface="Calibri" panose="020F0502020204030204" pitchFamily="34" charset="0"/>
                <a:cs typeface="Arial" panose="020B0604020202020204" pitchFamily="34" charset="0"/>
              </a:rPr>
              <a:t>f mint is banned in </a:t>
            </a:r>
            <a:r>
              <a:rPr lang="en-US" sz="2000" dirty="0" err="1">
                <a:latin typeface="Arial" panose="020B0604020202020204" pitchFamily="34" charset="0"/>
                <a:ea typeface="Calibri" panose="020F0502020204030204" pitchFamily="34" charset="0"/>
                <a:cs typeface="Arial" panose="020B0604020202020204" pitchFamily="34" charset="0"/>
              </a:rPr>
              <a:t>ecigs</a:t>
            </a:r>
            <a:r>
              <a:rPr lang="en-US" sz="2000" dirty="0">
                <a:latin typeface="Arial" panose="020B0604020202020204" pitchFamily="34" charset="0"/>
                <a:ea typeface="Calibri" panose="020F0502020204030204" pitchFamily="34" charset="0"/>
                <a:cs typeface="Arial" panose="020B0604020202020204" pitchFamily="34" charset="0"/>
              </a:rPr>
              <a:t>, will companies adjust to overcome ban? E.g. change marketing of menthol to appeal similar to mint? </a:t>
            </a:r>
          </a:p>
          <a:p>
            <a:pPr marL="0" indent="0">
              <a:lnSpc>
                <a:spcPct val="100000"/>
              </a:lnSpc>
              <a:spcBef>
                <a:spcPts val="0"/>
              </a:spcBef>
              <a:spcAft>
                <a:spcPts val="600"/>
              </a:spcAft>
              <a:buNone/>
            </a:pPr>
            <a:r>
              <a:rPr lang="en-US" sz="2000" b="1" dirty="0">
                <a:latin typeface="Arial" panose="020B0604020202020204" pitchFamily="34" charset="0"/>
                <a:ea typeface="Calibri" panose="020F0502020204030204" pitchFamily="34" charset="0"/>
                <a:cs typeface="Arial" panose="020B0604020202020204" pitchFamily="34" charset="0"/>
              </a:rPr>
              <a:t>      Need to consider the breadth of products that are complements or substitutes: </a:t>
            </a:r>
            <a:r>
              <a:rPr lang="en-US" sz="2000" dirty="0">
                <a:latin typeface="Arial" panose="020B0604020202020204" pitchFamily="34" charset="0"/>
                <a:ea typeface="Calibri" panose="020F0502020204030204" pitchFamily="34" charset="0"/>
                <a:cs typeface="Arial" panose="020B0604020202020204" pitchFamily="34" charset="0"/>
              </a:rPr>
              <a:t>may become </a:t>
            </a:r>
          </a:p>
          <a:p>
            <a:pPr marL="0" indent="0">
              <a:lnSpc>
                <a:spcPct val="100000"/>
              </a:lnSpc>
              <a:spcBef>
                <a:spcPts val="0"/>
              </a:spcBef>
              <a:spcAft>
                <a:spcPts val="600"/>
              </a:spcAft>
              <a:buNone/>
            </a:pPr>
            <a:r>
              <a:rPr lang="en-US" sz="2000" dirty="0">
                <a:latin typeface="Arial" panose="020B0604020202020204" pitchFamily="34" charset="0"/>
                <a:ea typeface="Calibri" panose="020F0502020204030204" pitchFamily="34" charset="0"/>
                <a:cs typeface="Arial" panose="020B0604020202020204" pitchFamily="34" charset="0"/>
              </a:rPr>
              <a:t>	available in kid appealing flavors.</a:t>
            </a:r>
            <a:endParaRPr lang="en-US" sz="2000" b="1" dirty="0">
              <a:latin typeface="Arial" panose="020B0604020202020204" pitchFamily="34" charset="0"/>
              <a:ea typeface="Calibri" panose="020F0502020204030204" pitchFamily="34" charset="0"/>
              <a:cs typeface="Arial" panose="020B0604020202020204" pitchFamily="34" charset="0"/>
            </a:endParaRPr>
          </a:p>
          <a:p>
            <a:pPr marL="0" indent="0">
              <a:lnSpc>
                <a:spcPct val="100000"/>
              </a:lnSpc>
              <a:spcBef>
                <a:spcPts val="0"/>
              </a:spcBef>
              <a:spcAft>
                <a:spcPts val="600"/>
              </a:spcAft>
              <a:buNone/>
            </a:pPr>
            <a:r>
              <a:rPr lang="en-US" sz="2000" b="1" dirty="0">
                <a:latin typeface="Arial" panose="020B0604020202020204" pitchFamily="34" charset="0"/>
                <a:ea typeface="Calibri" panose="020F0502020204030204" pitchFamily="34" charset="0"/>
                <a:cs typeface="Arial" panose="020B0604020202020204" pitchFamily="34" charset="0"/>
              </a:rPr>
              <a:t>      Importance of heterogeneity in response to policy.  </a:t>
            </a:r>
            <a:r>
              <a:rPr lang="en-US" sz="2000" dirty="0">
                <a:latin typeface="Arial" panose="020B0604020202020204" pitchFamily="34" charset="0"/>
                <a:ea typeface="Calibri" panose="020F0502020204030204" pitchFamily="34" charset="0"/>
                <a:cs typeface="Arial" panose="020B0604020202020204" pitchFamily="34" charset="0"/>
              </a:rPr>
              <a:t>(direct of latent classes)</a:t>
            </a:r>
          </a:p>
          <a:p>
            <a:pPr lvl="3">
              <a:lnSpc>
                <a:spcPct val="100000"/>
              </a:lnSpc>
              <a:spcBef>
                <a:spcPts val="0"/>
              </a:spcBef>
              <a:spcAft>
                <a:spcPts val="600"/>
              </a:spcAft>
            </a:pPr>
            <a:r>
              <a:rPr lang="en-US" sz="2000" b="1" dirty="0">
                <a:latin typeface="Arial" panose="020B0604020202020204" pitchFamily="34" charset="0"/>
                <a:ea typeface="Calibri" panose="020F0502020204030204" pitchFamily="34" charset="0"/>
                <a:cs typeface="Arial" panose="020B0604020202020204" pitchFamily="34" charset="0"/>
              </a:rPr>
              <a:t>	</a:t>
            </a:r>
            <a:r>
              <a:rPr lang="en-US" sz="2000" dirty="0">
                <a:latin typeface="Arial" panose="020B0604020202020204" pitchFamily="34" charset="0"/>
                <a:ea typeface="Calibri" panose="020F0502020204030204" pitchFamily="34" charset="0"/>
                <a:cs typeface="Arial" panose="020B0604020202020204" pitchFamily="34" charset="0"/>
              </a:rPr>
              <a:t>smokers v vapers</a:t>
            </a:r>
          </a:p>
          <a:p>
            <a:pPr lvl="3">
              <a:lnSpc>
                <a:spcPct val="100000"/>
              </a:lnSpc>
              <a:spcBef>
                <a:spcPts val="0"/>
              </a:spcBef>
              <a:spcAft>
                <a:spcPts val="600"/>
              </a:spcAft>
            </a:pPr>
            <a:r>
              <a:rPr lang="en-US" sz="2000" dirty="0">
                <a:latin typeface="Arial" panose="020B0604020202020204" pitchFamily="34" charset="0"/>
                <a:ea typeface="Calibri" panose="020F0502020204030204" pitchFamily="34" charset="0"/>
                <a:cs typeface="Arial" panose="020B0604020202020204" pitchFamily="34" charset="0"/>
              </a:rPr>
              <a:t>   socio-econ-demographics: age, race (blacks menthol)</a:t>
            </a:r>
          </a:p>
          <a:p>
            <a:pPr lvl="3">
              <a:lnSpc>
                <a:spcPct val="100000"/>
              </a:lnSpc>
              <a:spcBef>
                <a:spcPts val="0"/>
              </a:spcBef>
              <a:spcAft>
                <a:spcPts val="600"/>
              </a:spcAft>
            </a:pPr>
            <a:r>
              <a:rPr lang="en-US" sz="2000" b="1" dirty="0">
                <a:latin typeface="Arial" panose="020B0604020202020204" pitchFamily="34" charset="0"/>
                <a:ea typeface="Calibri" panose="020F0502020204030204" pitchFamily="34" charset="0"/>
                <a:cs typeface="Arial" panose="020B0604020202020204" pitchFamily="34" charset="0"/>
              </a:rPr>
              <a:t>Youths and other groups may be priorities.	</a:t>
            </a:r>
          </a:p>
          <a:p>
            <a:pPr marL="0" indent="0">
              <a:lnSpc>
                <a:spcPct val="100000"/>
              </a:lnSpc>
              <a:spcBef>
                <a:spcPts val="0"/>
              </a:spcBef>
              <a:spcAft>
                <a:spcPts val="600"/>
              </a:spcAft>
              <a:buNone/>
            </a:pPr>
            <a:r>
              <a:rPr lang="en-US" sz="2000" b="1" dirty="0">
                <a:latin typeface="Arial" panose="020B0604020202020204" pitchFamily="34" charset="0"/>
                <a:ea typeface="Calibri" panose="020F0502020204030204" pitchFamily="34" charset="0"/>
                <a:cs typeface="Arial" panose="020B0604020202020204" pitchFamily="34" charset="0"/>
              </a:rPr>
              <a:t>      Has COVID pandemic changed vaping /smoking tastes and preferences? </a:t>
            </a:r>
          </a:p>
          <a:p>
            <a:pPr marL="1371600" lvl="3" indent="0">
              <a:lnSpc>
                <a:spcPct val="100000"/>
              </a:lnSpc>
              <a:spcBef>
                <a:spcPts val="0"/>
              </a:spcBef>
              <a:spcAft>
                <a:spcPts val="600"/>
              </a:spcAft>
              <a:buNone/>
            </a:pPr>
            <a:r>
              <a:rPr lang="en-US" sz="2000" dirty="0">
                <a:latin typeface="Arial" panose="020B0604020202020204" pitchFamily="34" charset="0"/>
                <a:ea typeface="Calibri" panose="020F0502020204030204" pitchFamily="34" charset="0"/>
                <a:cs typeface="Arial" panose="020B0604020202020204" pitchFamily="34" charset="0"/>
              </a:rPr>
              <a:t>Will there be a long-term impacts?</a:t>
            </a:r>
          </a:p>
          <a:p>
            <a:pPr marL="457200" lvl="1" indent="0">
              <a:lnSpc>
                <a:spcPct val="100000"/>
              </a:lnSpc>
              <a:spcBef>
                <a:spcPts val="0"/>
              </a:spcBef>
              <a:spcAft>
                <a:spcPts val="600"/>
              </a:spcAft>
              <a:buNone/>
            </a:pPr>
            <a:endParaRPr lang="en-US" sz="2000" dirty="0">
              <a:effectLst/>
              <a:latin typeface="Arial" panose="020B0604020202020204" pitchFamily="34" charset="0"/>
              <a:ea typeface="Calibri" panose="020F0502020204030204" pitchFamily="34" charset="0"/>
              <a:cs typeface="Arial" panose="020B0604020202020204" pitchFamily="34" charset="0"/>
            </a:endParaRPr>
          </a:p>
        </p:txBody>
      </p:sp>
      <p:sp>
        <p:nvSpPr>
          <p:cNvPr id="3" name="Rectangle 2"/>
          <p:cNvSpPr/>
          <p:nvPr/>
        </p:nvSpPr>
        <p:spPr>
          <a:xfrm>
            <a:off x="438411" y="551145"/>
            <a:ext cx="4734838" cy="676406"/>
          </a:xfrm>
          <a:prstGeom prst="rect">
            <a:avLst/>
          </a:prstGeom>
          <a:solidFill>
            <a:srgbClr val="0035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Box 3">
            <a:extLst>
              <a:ext uri="{FF2B5EF4-FFF2-40B4-BE49-F238E27FC236}">
                <a16:creationId xmlns:a16="http://schemas.microsoft.com/office/drawing/2014/main" id="{09318093-9DA2-4C0A-964E-0EC148BAFEE3}"/>
              </a:ext>
            </a:extLst>
          </p:cNvPr>
          <p:cNvSpPr txBox="1"/>
          <p:nvPr/>
        </p:nvSpPr>
        <p:spPr>
          <a:xfrm>
            <a:off x="0" y="1"/>
            <a:ext cx="12192000" cy="1341119"/>
          </a:xfrm>
          <a:prstGeom prst="rect">
            <a:avLst/>
          </a:prstGeom>
          <a:noFill/>
        </p:spPr>
        <p:txBody>
          <a:bodyPr wrap="square" rtlCol="0" anchor="ctr" anchorCtr="0">
            <a:noAutofit/>
          </a:bodyPr>
          <a:lstStyle/>
          <a:p>
            <a:pPr lvl="1"/>
            <a:r>
              <a:rPr lang="en-GB" sz="3600" dirty="0">
                <a:solidFill>
                  <a:schemeClr val="bg1"/>
                </a:solidFill>
                <a:latin typeface="Arial Rounded MT Bold" panose="020F0704030504030204" pitchFamily="34" charset="0"/>
              </a:rPr>
              <a:t>Complications in assessing impacts of </a:t>
            </a:r>
            <a:r>
              <a:rPr lang="en-GB" sz="3600" dirty="0" err="1">
                <a:solidFill>
                  <a:schemeClr val="bg1"/>
                </a:solidFill>
                <a:latin typeface="Arial Rounded MT Bold" panose="020F0704030504030204" pitchFamily="34" charset="0"/>
              </a:rPr>
              <a:t>flavor</a:t>
            </a:r>
            <a:r>
              <a:rPr lang="en-GB" sz="3600" dirty="0">
                <a:solidFill>
                  <a:schemeClr val="bg1"/>
                </a:solidFill>
                <a:latin typeface="Arial Rounded MT Bold" panose="020F0704030504030204" pitchFamily="34" charset="0"/>
              </a:rPr>
              <a:t> and other policies. Cont.</a:t>
            </a:r>
          </a:p>
        </p:txBody>
      </p:sp>
    </p:spTree>
    <p:extLst>
      <p:ext uri="{BB962C8B-B14F-4D97-AF65-F5344CB8AC3E}">
        <p14:creationId xmlns:p14="http://schemas.microsoft.com/office/powerpoint/2010/main" val="6882176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1341119"/>
            <a:ext cx="12090400" cy="4633553"/>
          </a:xfrm>
        </p:spPr>
        <p:txBody>
          <a:bodyPr/>
          <a:lstStyle/>
          <a:p>
            <a:pPr marL="457200" lvl="1" indent="0">
              <a:lnSpc>
                <a:spcPct val="100000"/>
              </a:lnSpc>
              <a:spcBef>
                <a:spcPts val="0"/>
              </a:spcBef>
              <a:spcAft>
                <a:spcPts val="600"/>
              </a:spcAft>
              <a:buNone/>
            </a:pPr>
            <a:r>
              <a:rPr lang="en-US" sz="2000" u="sng" dirty="0">
                <a:latin typeface="Arial" panose="020B0604020202020204" pitchFamily="34" charset="0"/>
                <a:ea typeface="Calibri" panose="020F0502020204030204" pitchFamily="34" charset="0"/>
                <a:cs typeface="Arial" panose="020B0604020202020204" pitchFamily="34" charset="0"/>
              </a:rPr>
              <a:t>How to translate findings into policy implications? Want evidence-based policies, but there can be a need to translate results into policies. </a:t>
            </a:r>
          </a:p>
          <a:p>
            <a:pPr marL="457200" lvl="1" indent="0">
              <a:lnSpc>
                <a:spcPct val="100000"/>
              </a:lnSpc>
              <a:spcBef>
                <a:spcPts val="0"/>
              </a:spcBef>
              <a:spcAft>
                <a:spcPts val="600"/>
              </a:spcAft>
              <a:buNone/>
            </a:pPr>
            <a:endParaRPr lang="en-US" sz="2000" u="sng" dirty="0">
              <a:latin typeface="Arial" panose="020B0604020202020204" pitchFamily="34" charset="0"/>
              <a:ea typeface="Calibri" panose="020F0502020204030204" pitchFamily="34" charset="0"/>
              <a:cs typeface="Arial" panose="020B0604020202020204" pitchFamily="34" charset="0"/>
            </a:endParaRPr>
          </a:p>
          <a:p>
            <a:pPr lvl="1">
              <a:lnSpc>
                <a:spcPct val="100000"/>
              </a:lnSpc>
              <a:spcBef>
                <a:spcPts val="0"/>
              </a:spcBef>
              <a:spcAft>
                <a:spcPts val="600"/>
              </a:spcAft>
            </a:pPr>
            <a:r>
              <a:rPr lang="en-US" sz="2000" dirty="0">
                <a:latin typeface="Arial" panose="020B0604020202020204" pitchFamily="34" charset="0"/>
                <a:ea typeface="Calibri" panose="020F0502020204030204" pitchFamily="34" charset="0"/>
                <a:cs typeface="Arial" panose="020B0604020202020204" pitchFamily="34" charset="0"/>
              </a:rPr>
              <a:t>Consider, but not always have data on:</a:t>
            </a:r>
          </a:p>
          <a:p>
            <a:pPr lvl="2">
              <a:lnSpc>
                <a:spcPct val="100000"/>
              </a:lnSpc>
              <a:spcBef>
                <a:spcPts val="0"/>
              </a:spcBef>
              <a:spcAft>
                <a:spcPts val="600"/>
              </a:spcAft>
            </a:pPr>
            <a:r>
              <a:rPr lang="en-US" sz="2000" dirty="0">
                <a:latin typeface="Arial" panose="020B0604020202020204" pitchFamily="34" charset="0"/>
                <a:ea typeface="Calibri" panose="020F0502020204030204" pitchFamily="34" charset="0"/>
                <a:cs typeface="Arial" panose="020B0604020202020204" pitchFamily="34" charset="0"/>
              </a:rPr>
              <a:t>unintended side effects, e.g. substitutability across unregulated products</a:t>
            </a:r>
          </a:p>
          <a:p>
            <a:pPr lvl="2">
              <a:lnSpc>
                <a:spcPct val="100000"/>
              </a:lnSpc>
              <a:spcBef>
                <a:spcPts val="0"/>
              </a:spcBef>
              <a:spcAft>
                <a:spcPts val="600"/>
              </a:spcAft>
            </a:pPr>
            <a:r>
              <a:rPr lang="en-US" sz="2000" dirty="0">
                <a:latin typeface="Arial" panose="020B0604020202020204" pitchFamily="34" charset="0"/>
                <a:ea typeface="Calibri" panose="020F0502020204030204" pitchFamily="34" charset="0"/>
                <a:cs typeface="Arial" panose="020B0604020202020204" pitchFamily="34" charset="0"/>
              </a:rPr>
              <a:t>Changing landscape </a:t>
            </a:r>
          </a:p>
          <a:p>
            <a:pPr lvl="2">
              <a:lnSpc>
                <a:spcPct val="100000"/>
              </a:lnSpc>
              <a:spcBef>
                <a:spcPts val="0"/>
              </a:spcBef>
              <a:spcAft>
                <a:spcPts val="600"/>
              </a:spcAft>
            </a:pPr>
            <a:r>
              <a:rPr lang="en-US" sz="2000" dirty="0">
                <a:latin typeface="Arial" panose="020B0604020202020204" pitchFamily="34" charset="0"/>
                <a:ea typeface="Calibri" panose="020F0502020204030204" pitchFamily="34" charset="0"/>
                <a:cs typeface="Arial" panose="020B0604020202020204" pitchFamily="34" charset="0"/>
              </a:rPr>
              <a:t>impact on different groups, e.g. youth (goal to prevent nicotine addiction) given heterogenous impacts and different goals.  African Americans re menthol, those who want to quit smoking. Balance gains and losses when tradeoffs. Who to prioritize? </a:t>
            </a:r>
          </a:p>
        </p:txBody>
      </p:sp>
      <p:sp>
        <p:nvSpPr>
          <p:cNvPr id="3" name="Rectangle 2"/>
          <p:cNvSpPr/>
          <p:nvPr/>
        </p:nvSpPr>
        <p:spPr>
          <a:xfrm>
            <a:off x="438411" y="551145"/>
            <a:ext cx="4734838" cy="676406"/>
          </a:xfrm>
          <a:prstGeom prst="rect">
            <a:avLst/>
          </a:prstGeom>
          <a:solidFill>
            <a:srgbClr val="0035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Box 3">
            <a:extLst>
              <a:ext uri="{FF2B5EF4-FFF2-40B4-BE49-F238E27FC236}">
                <a16:creationId xmlns:a16="http://schemas.microsoft.com/office/drawing/2014/main" id="{09318093-9DA2-4C0A-964E-0EC148BAFEE3}"/>
              </a:ext>
            </a:extLst>
          </p:cNvPr>
          <p:cNvSpPr txBox="1"/>
          <p:nvPr/>
        </p:nvSpPr>
        <p:spPr>
          <a:xfrm>
            <a:off x="0" y="0"/>
            <a:ext cx="12192000" cy="1341119"/>
          </a:xfrm>
          <a:prstGeom prst="rect">
            <a:avLst/>
          </a:prstGeom>
          <a:noFill/>
        </p:spPr>
        <p:txBody>
          <a:bodyPr wrap="square" rtlCol="0" anchor="ctr" anchorCtr="0">
            <a:noAutofit/>
          </a:bodyPr>
          <a:lstStyle/>
          <a:p>
            <a:pPr lvl="1"/>
            <a:r>
              <a:rPr lang="en-GB" sz="3600" dirty="0">
                <a:solidFill>
                  <a:schemeClr val="bg1"/>
                </a:solidFill>
                <a:latin typeface="Arial Rounded MT Bold" panose="020F0704030504030204" pitchFamily="34" charset="0"/>
              </a:rPr>
              <a:t>Meaning of results and policy implications: need to translate results into policy implications (reminder)</a:t>
            </a:r>
          </a:p>
        </p:txBody>
      </p:sp>
    </p:spTree>
    <p:extLst>
      <p:ext uri="{BB962C8B-B14F-4D97-AF65-F5344CB8AC3E}">
        <p14:creationId xmlns:p14="http://schemas.microsoft.com/office/powerpoint/2010/main" val="1614146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50583EE-D092-4C62-B216-495431AFC23E}"/>
              </a:ext>
            </a:extLst>
          </p:cNvPr>
          <p:cNvSpPr>
            <a:spLocks noGrp="1"/>
          </p:cNvSpPr>
          <p:nvPr>
            <p:ph type="body" sz="quarter" idx="10"/>
          </p:nvPr>
        </p:nvSpPr>
        <p:spPr>
          <a:xfrm>
            <a:off x="545432" y="1677369"/>
            <a:ext cx="9555163" cy="2987675"/>
          </a:xfrm>
        </p:spPr>
        <p:txBody>
          <a:bodyPr/>
          <a:lstStyle/>
          <a:p>
            <a:pPr marL="0" marR="0" indent="0">
              <a:spcBef>
                <a:spcPts val="0"/>
              </a:spcBef>
              <a:spcAft>
                <a:spcPts val="0"/>
              </a:spcAft>
              <a:buNone/>
            </a:pPr>
            <a:endParaRPr lang="en-US" sz="1800" dirty="0">
              <a:latin typeface="Calibri" panose="020F0502020204030204" pitchFamily="34" charset="0"/>
              <a:ea typeface="Calibri" panose="020F0502020204030204" pitchFamily="34" charset="0"/>
            </a:endParaRPr>
          </a:p>
          <a:p>
            <a:pPr marL="0" marR="0" indent="0">
              <a:spcBef>
                <a:spcPts val="0"/>
              </a:spcBef>
              <a:spcAft>
                <a:spcPts val="0"/>
              </a:spcAft>
              <a:buNone/>
            </a:pPr>
            <a:r>
              <a:rPr lang="en-US" sz="1800" dirty="0">
                <a:effectLst/>
                <a:latin typeface="Arial" panose="020B0604020202020204" pitchFamily="34" charset="0"/>
                <a:ea typeface="Calibri" panose="020F0502020204030204" pitchFamily="34" charset="0"/>
              </a:rPr>
              <a:t>.</a:t>
            </a:r>
          </a:p>
          <a:p>
            <a:pPr marL="0" marR="0" indent="0">
              <a:spcBef>
                <a:spcPts val="0"/>
              </a:spcBef>
              <a:spcAft>
                <a:spcPts val="0"/>
              </a:spcAft>
              <a:buNone/>
            </a:pPr>
            <a:endParaRPr lang="en-US" sz="1800" dirty="0">
              <a:effectLst/>
              <a:latin typeface="Calibri" panose="020F0502020204030204" pitchFamily="34" charset="0"/>
              <a:ea typeface="Calibri" panose="020F0502020204030204" pitchFamily="34" charset="0"/>
            </a:endParaRPr>
          </a:p>
          <a:p>
            <a:pPr marL="0" marR="0" indent="0">
              <a:spcBef>
                <a:spcPts val="0"/>
              </a:spcBef>
              <a:spcAft>
                <a:spcPts val="0"/>
              </a:spcAft>
              <a:buNone/>
            </a:pPr>
            <a:endParaRPr lang="en-US" sz="5400" dirty="0">
              <a:effectLst/>
              <a:latin typeface="Calibri" panose="020F0502020204030204" pitchFamily="34" charset="0"/>
              <a:ea typeface="Calibri" panose="020F0502020204030204" pitchFamily="34" charset="0"/>
            </a:endParaRPr>
          </a:p>
          <a:p>
            <a:pPr marL="0" indent="0">
              <a:buNone/>
            </a:pPr>
            <a:r>
              <a:rPr lang="en-US" sz="5400" b="1" dirty="0"/>
              <a:t>   Questions, comments, ideas?</a:t>
            </a:r>
          </a:p>
        </p:txBody>
      </p:sp>
      <p:sp>
        <p:nvSpPr>
          <p:cNvPr id="4" name="Rectangle 3">
            <a:extLst>
              <a:ext uri="{FF2B5EF4-FFF2-40B4-BE49-F238E27FC236}">
                <a16:creationId xmlns:a16="http://schemas.microsoft.com/office/drawing/2014/main" id="{932F1988-9351-4306-BBA5-C48E2D39C549}"/>
              </a:ext>
            </a:extLst>
          </p:cNvPr>
          <p:cNvSpPr/>
          <p:nvPr/>
        </p:nvSpPr>
        <p:spPr>
          <a:xfrm>
            <a:off x="182879" y="518903"/>
            <a:ext cx="8714629" cy="676406"/>
          </a:xfrm>
          <a:prstGeom prst="rect">
            <a:avLst/>
          </a:prstGeom>
          <a:solidFill>
            <a:srgbClr val="0035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00" u="sng" dirty="0">
              <a:latin typeface="Arial Rounded MT Bold" panose="020F0704030504030204" pitchFamily="34"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4F47C3C5-D655-48D2-BD8D-1C98066C99D5}"/>
              </a:ext>
            </a:extLst>
          </p:cNvPr>
          <p:cNvSpPr/>
          <p:nvPr/>
        </p:nvSpPr>
        <p:spPr>
          <a:xfrm>
            <a:off x="0" y="1"/>
            <a:ext cx="12192000" cy="1310640"/>
          </a:xfrm>
          <a:prstGeom prst="rect">
            <a:avLst/>
          </a:prstGeom>
          <a:solidFill>
            <a:srgbClr val="0035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4000" dirty="0">
                <a:latin typeface="Arial Rounded MT Bold" panose="020F0704030504030204" pitchFamily="34" charset="0"/>
                <a:ea typeface="Calibri" panose="020F0502020204030204" pitchFamily="34" charset="0"/>
                <a:cs typeface="Times New Roman" panose="02020603050405020304" pitchFamily="18" charset="0"/>
              </a:rPr>
              <a:t>Thank you for your attention </a:t>
            </a:r>
          </a:p>
        </p:txBody>
      </p:sp>
    </p:spTree>
    <p:extLst>
      <p:ext uri="{BB962C8B-B14F-4D97-AF65-F5344CB8AC3E}">
        <p14:creationId xmlns:p14="http://schemas.microsoft.com/office/powerpoint/2010/main" val="3300728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47040" y="1371600"/>
            <a:ext cx="11744961" cy="4469908"/>
          </a:xfrm>
        </p:spPr>
        <p:txBody>
          <a:bodyPr/>
          <a:lstStyle/>
          <a:p>
            <a:pPr marL="0" marR="0" lvl="0" indent="0">
              <a:lnSpc>
                <a:spcPct val="100000"/>
              </a:lnSpc>
              <a:spcBef>
                <a:spcPts val="0"/>
              </a:spcBef>
              <a:spcAft>
                <a:spcPts val="600"/>
              </a:spcAft>
              <a:buNone/>
            </a:pPr>
            <a:r>
              <a:rPr lang="en-US" sz="2000" dirty="0">
                <a:effectLst/>
                <a:latin typeface="Arial" panose="020B0604020202020204" pitchFamily="34" charset="0"/>
                <a:ea typeface="Calibri" panose="020F0502020204030204" pitchFamily="34" charset="0"/>
                <a:cs typeface="Arial" panose="020B0604020202020204" pitchFamily="34" charset="0"/>
              </a:rPr>
              <a:t>Key policy issues</a:t>
            </a:r>
            <a:r>
              <a:rPr lang="en-US" sz="2000" dirty="0">
                <a:latin typeface="Arial" panose="020B0604020202020204" pitchFamily="34" charset="0"/>
                <a:ea typeface="Calibri" panose="020F0502020204030204" pitchFamily="34" charset="0"/>
                <a:cs typeface="Arial" panose="020B0604020202020204" pitchFamily="34" charset="0"/>
              </a:rPr>
              <a:t>:</a:t>
            </a:r>
            <a:endParaRPr lang="en-US" sz="2000" dirty="0">
              <a:effectLst/>
              <a:latin typeface="Arial" panose="020B0604020202020204" pitchFamily="34" charset="0"/>
              <a:ea typeface="Calibri" panose="020F0502020204030204" pitchFamily="34" charset="0"/>
              <a:cs typeface="Arial" panose="020B0604020202020204" pitchFamily="34" charset="0"/>
            </a:endParaRPr>
          </a:p>
          <a:p>
            <a:pPr lvl="1">
              <a:lnSpc>
                <a:spcPct val="100000"/>
              </a:lnSpc>
              <a:spcBef>
                <a:spcPts val="0"/>
              </a:spcBef>
              <a:spcAft>
                <a:spcPts val="600"/>
              </a:spcAft>
            </a:pPr>
            <a:r>
              <a:rPr lang="en-US" sz="2000" dirty="0">
                <a:effectLst/>
                <a:latin typeface="Arial" panose="020B0604020202020204" pitchFamily="34" charset="0"/>
                <a:ea typeface="Calibri" panose="020F0502020204030204" pitchFamily="34" charset="0"/>
                <a:cs typeface="Arial" panose="020B0604020202020204" pitchFamily="34" charset="0"/>
              </a:rPr>
              <a:t>Generally: How best to regulate all tobacco products- </a:t>
            </a:r>
            <a:r>
              <a:rPr lang="en-US" sz="2000" i="1" dirty="0">
                <a:effectLst/>
                <a:latin typeface="Arial" panose="020B0604020202020204" pitchFamily="34" charset="0"/>
                <a:ea typeface="Calibri" panose="020F0502020204030204" pitchFamily="34" charset="0"/>
                <a:cs typeface="Arial" panose="020B0604020202020204" pitchFamily="34" charset="0"/>
              </a:rPr>
              <a:t>in advance of policy selection.</a:t>
            </a:r>
          </a:p>
          <a:p>
            <a:pPr lvl="2">
              <a:lnSpc>
                <a:spcPct val="100000"/>
              </a:lnSpc>
              <a:spcBef>
                <a:spcPts val="0"/>
              </a:spcBef>
              <a:spcAft>
                <a:spcPts val="600"/>
              </a:spcAft>
            </a:pPr>
            <a:r>
              <a:rPr lang="en-US" sz="2000" dirty="0">
                <a:effectLst/>
                <a:latin typeface="Arial" panose="020B0604020202020204" pitchFamily="34" charset="0"/>
                <a:ea typeface="Calibri" panose="020F0502020204030204" pitchFamily="34" charset="0"/>
                <a:cs typeface="Arial" panose="020B0604020202020204" pitchFamily="34" charset="0"/>
              </a:rPr>
              <a:t>Policy levers: </a:t>
            </a:r>
            <a:r>
              <a:rPr lang="en-US" sz="2000" b="1" dirty="0">
                <a:effectLst/>
                <a:latin typeface="Arial" panose="020B0604020202020204" pitchFamily="34" charset="0"/>
                <a:ea typeface="Calibri" panose="020F0502020204030204" pitchFamily="34" charset="0"/>
                <a:cs typeface="Arial" panose="020B0604020202020204" pitchFamily="34" charset="0"/>
              </a:rPr>
              <a:t>flavors, </a:t>
            </a:r>
            <a:r>
              <a:rPr lang="en-US" sz="2000" dirty="0">
                <a:effectLst/>
                <a:latin typeface="Arial" panose="020B0604020202020204" pitchFamily="34" charset="0"/>
                <a:ea typeface="Calibri" panose="020F0502020204030204" pitchFamily="34" charset="0"/>
                <a:cs typeface="Arial" panose="020B0604020202020204" pitchFamily="34" charset="0"/>
              </a:rPr>
              <a:t>nicotine levels, taxes/price, healthiness of ecigs; Tob 21. else</a:t>
            </a:r>
          </a:p>
          <a:p>
            <a:pPr lvl="1">
              <a:lnSpc>
                <a:spcPct val="100000"/>
              </a:lnSpc>
              <a:spcBef>
                <a:spcPts val="0"/>
              </a:spcBef>
              <a:spcAft>
                <a:spcPts val="600"/>
              </a:spcAft>
            </a:pPr>
            <a:r>
              <a:rPr lang="en-US" sz="2000" dirty="0">
                <a:effectLst/>
                <a:latin typeface="Arial" panose="020B0604020202020204" pitchFamily="34" charset="0"/>
                <a:ea typeface="Calibri" panose="020F0502020204030204" pitchFamily="34" charset="0"/>
                <a:cs typeface="Arial" panose="020B0604020202020204" pitchFamily="34" charset="0"/>
              </a:rPr>
              <a:t>Specifically: How to regulate flavors in  e-cigarettes to prevent youths from vaping while allowing them to help smokers to quit. (max public health impact)</a:t>
            </a:r>
          </a:p>
          <a:p>
            <a:pPr lvl="2">
              <a:lnSpc>
                <a:spcPct val="100000"/>
              </a:lnSpc>
              <a:spcBef>
                <a:spcPts val="0"/>
              </a:spcBef>
              <a:spcAft>
                <a:spcPts val="600"/>
              </a:spcAft>
            </a:pPr>
            <a:r>
              <a:rPr lang="en-US" sz="2000" dirty="0">
                <a:effectLst/>
                <a:latin typeface="Arial" panose="020B0604020202020204" pitchFamily="34" charset="0"/>
                <a:ea typeface="Calibri" panose="020F0502020204030204" pitchFamily="34" charset="0"/>
                <a:cs typeface="Arial" panose="020B0604020202020204" pitchFamily="34" charset="0"/>
              </a:rPr>
              <a:t>E-cigarettes and JUUL. Key concern, rapid growth among youths, undermine LR decline in smoking rates.</a:t>
            </a:r>
          </a:p>
          <a:p>
            <a:pPr lvl="2">
              <a:lnSpc>
                <a:spcPct val="100000"/>
              </a:lnSpc>
              <a:spcBef>
                <a:spcPts val="0"/>
              </a:spcBef>
              <a:spcAft>
                <a:spcPts val="600"/>
              </a:spcAft>
            </a:pPr>
            <a:r>
              <a:rPr lang="en-US" sz="2000" dirty="0">
                <a:latin typeface="Arial" panose="020B0604020202020204" pitchFamily="34" charset="0"/>
                <a:ea typeface="Calibri" panose="020F0502020204030204" pitchFamily="34" charset="0"/>
                <a:cs typeface="Arial" panose="020B0604020202020204" pitchFamily="34" charset="0"/>
              </a:rPr>
              <a:t>Examine flavor bans in context of other regulations, control for them &amp; are of interest.</a:t>
            </a:r>
          </a:p>
          <a:p>
            <a:pPr lvl="1">
              <a:lnSpc>
                <a:spcPct val="100000"/>
              </a:lnSpc>
              <a:spcBef>
                <a:spcPts val="0"/>
              </a:spcBef>
              <a:spcAft>
                <a:spcPts val="600"/>
              </a:spcAft>
            </a:pPr>
            <a:r>
              <a:rPr lang="en-US" sz="2000" dirty="0">
                <a:latin typeface="Arial" panose="020B0604020202020204" pitchFamily="34" charset="0"/>
                <a:ea typeface="Calibri" panose="020F0502020204030204" pitchFamily="34" charset="0"/>
                <a:cs typeface="Arial" panose="020B0604020202020204" pitchFamily="34" charset="0"/>
              </a:rPr>
              <a:t>We aim to provide needed information prior to decision-making by the FDA.</a:t>
            </a:r>
          </a:p>
          <a:p>
            <a:pPr marL="914400" lvl="2" indent="0">
              <a:lnSpc>
                <a:spcPct val="100000"/>
              </a:lnSpc>
              <a:spcBef>
                <a:spcPts val="0"/>
              </a:spcBef>
              <a:spcAft>
                <a:spcPts val="600"/>
              </a:spcAft>
              <a:buNone/>
            </a:pPr>
            <a:r>
              <a:rPr lang="en-US" sz="2000" dirty="0">
                <a:latin typeface="Arial" panose="020B0604020202020204" pitchFamily="34" charset="0"/>
                <a:ea typeface="Calibri" panose="020F0502020204030204" pitchFamily="34" charset="0"/>
                <a:cs typeface="Arial" panose="020B0604020202020204" pitchFamily="34" charset="0"/>
              </a:rPr>
              <a:t>Current research to examine state flavor bans to predict impact of FDA policies.</a:t>
            </a:r>
          </a:p>
          <a:p>
            <a:pPr marL="914400" lvl="2" indent="0">
              <a:lnSpc>
                <a:spcPct val="100000"/>
              </a:lnSpc>
              <a:spcBef>
                <a:spcPts val="0"/>
              </a:spcBef>
              <a:spcAft>
                <a:spcPts val="600"/>
              </a:spcAft>
              <a:buNone/>
            </a:pPr>
            <a:r>
              <a:rPr lang="en-US" sz="2000" dirty="0">
                <a:latin typeface="Arial" panose="020B0604020202020204" pitchFamily="34" charset="0"/>
                <a:ea typeface="Calibri" panose="020F0502020204030204" pitchFamily="34" charset="0"/>
                <a:cs typeface="Arial" panose="020B0604020202020204" pitchFamily="34" charset="0"/>
              </a:rPr>
              <a:t>Team: Jamie Tam, John Buckell, Rafael Meza,  David Mendes, David Levy </a:t>
            </a:r>
          </a:p>
          <a:p>
            <a:pPr lvl="1">
              <a:lnSpc>
                <a:spcPct val="100000"/>
              </a:lnSpc>
              <a:spcBef>
                <a:spcPts val="0"/>
              </a:spcBef>
              <a:spcAft>
                <a:spcPts val="800"/>
              </a:spcAft>
            </a:pPr>
            <a:endParaRPr lang="en-US" sz="2000" dirty="0">
              <a:effectLst/>
              <a:latin typeface="Arial Rounded MT Bold" panose="020F0704030504030204" pitchFamily="34" charset="0"/>
              <a:ea typeface="Calibri" panose="020F0502020204030204" pitchFamily="34" charset="0"/>
              <a:cs typeface="Times New Roman" panose="02020603050405020304" pitchFamily="18" charset="0"/>
            </a:endParaRPr>
          </a:p>
          <a:p>
            <a:pPr marL="457200" lvl="1" indent="0">
              <a:lnSpc>
                <a:spcPct val="100000"/>
              </a:lnSpc>
              <a:buNone/>
            </a:pPr>
            <a:endParaRPr lang="en-US" sz="2000" dirty="0">
              <a:latin typeface="Arial Rounded MT Bold" panose="020F0704030504030204" pitchFamily="34" charset="0"/>
            </a:endParaRPr>
          </a:p>
        </p:txBody>
      </p:sp>
      <p:sp>
        <p:nvSpPr>
          <p:cNvPr id="3" name="Rectangle 2"/>
          <p:cNvSpPr/>
          <p:nvPr/>
        </p:nvSpPr>
        <p:spPr>
          <a:xfrm>
            <a:off x="0" y="0"/>
            <a:ext cx="12192001" cy="1290320"/>
          </a:xfrm>
          <a:prstGeom prst="rect">
            <a:avLst/>
          </a:prstGeom>
          <a:solidFill>
            <a:srgbClr val="0035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dirty="0">
                <a:latin typeface="Arial Rounded MT Bold" panose="020F0704030504030204" pitchFamily="34" charset="0"/>
                <a:ea typeface="Calibri" panose="020F0502020204030204" pitchFamily="34" charset="0"/>
                <a:cs typeface="Times New Roman" panose="02020603050405020304" pitchFamily="18" charset="0"/>
              </a:rPr>
              <a:t>Background and Policy Issues: How to best regulate flavors in e-cigarettes</a:t>
            </a:r>
            <a:endParaRPr lang="en-GB" u="sng" dirty="0"/>
          </a:p>
        </p:txBody>
      </p:sp>
    </p:spTree>
    <p:extLst>
      <p:ext uri="{BB962C8B-B14F-4D97-AF65-F5344CB8AC3E}">
        <p14:creationId xmlns:p14="http://schemas.microsoft.com/office/powerpoint/2010/main" val="225369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38480" y="1767840"/>
            <a:ext cx="11653520" cy="4023360"/>
          </a:xfrm>
        </p:spPr>
        <p:txBody>
          <a:bodyPr/>
          <a:lstStyle/>
          <a:p>
            <a:pPr>
              <a:lnSpc>
                <a:spcPct val="100000"/>
              </a:lnSpc>
              <a:spcBef>
                <a:spcPts val="0"/>
              </a:spcBef>
              <a:spcAft>
                <a:spcPts val="600"/>
              </a:spcAft>
            </a:pPr>
            <a:r>
              <a:rPr lang="en-US" sz="2400" dirty="0">
                <a:effectLst/>
                <a:latin typeface="Arial" panose="020B0604020202020204" pitchFamily="34" charset="0"/>
                <a:ea typeface="Calibri" panose="020F0502020204030204" pitchFamily="34" charset="0"/>
                <a:cs typeface="Arial" panose="020B0604020202020204" pitchFamily="34" charset="0"/>
              </a:rPr>
              <a:t>E-cigarettes came into the US market 2006/7. </a:t>
            </a:r>
          </a:p>
          <a:p>
            <a:pPr>
              <a:lnSpc>
                <a:spcPct val="100000"/>
              </a:lnSpc>
              <a:spcBef>
                <a:spcPts val="0"/>
              </a:spcBef>
              <a:spcAft>
                <a:spcPts val="600"/>
              </a:spcAft>
            </a:pPr>
            <a:r>
              <a:rPr lang="en-US" sz="2400" dirty="0">
                <a:effectLst/>
                <a:latin typeface="Arial" panose="020B0604020202020204" pitchFamily="34" charset="0"/>
                <a:ea typeface="Calibri" panose="020F0502020204030204" pitchFamily="34" charset="0"/>
                <a:cs typeface="Arial" panose="020B0604020202020204" pitchFamily="34" charset="0"/>
              </a:rPr>
              <a:t>JUULs </a:t>
            </a:r>
            <a:r>
              <a:rPr lang="en-US" sz="2400" dirty="0">
                <a:solidFill>
                  <a:schemeClr val="tx1"/>
                </a:solidFill>
                <a:latin typeface="Arial" panose="020B0604020202020204" pitchFamily="34" charset="0"/>
                <a:ea typeface="Calibri" panose="020F0502020204030204" pitchFamily="34" charset="0"/>
                <a:cs typeface="Arial" panose="020B0604020202020204" pitchFamily="34" charset="0"/>
              </a:rPr>
              <a:t>f</a:t>
            </a:r>
            <a:r>
              <a:rPr lang="en-US" sz="24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irst sold in 2015; </a:t>
            </a:r>
            <a:r>
              <a:rPr lang="en-US" sz="2400" dirty="0">
                <a:latin typeface="Arial" panose="020B0604020202020204" pitchFamily="34" charset="0"/>
                <a:ea typeface="Calibri" panose="020F0502020204030204" pitchFamily="34" charset="0"/>
                <a:cs typeface="Arial" panose="020B0604020202020204" pitchFamily="34" charset="0"/>
              </a:rPr>
              <a:t>75% market share at peak</a:t>
            </a:r>
            <a:r>
              <a:rPr lang="en-US" sz="2400" dirty="0">
                <a:solidFill>
                  <a:schemeClr val="bg1"/>
                </a:solidFill>
                <a:latin typeface="Arial" panose="020B0604020202020204" pitchFamily="34" charset="0"/>
                <a:ea typeface="Calibri" panose="020F0502020204030204" pitchFamily="34" charset="0"/>
                <a:cs typeface="Arial" panose="020B0604020202020204" pitchFamily="34" charset="0"/>
              </a:rPr>
              <a:t> 2015 </a:t>
            </a:r>
            <a:endParaRPr lang="en-US" sz="24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lvl="1">
              <a:lnSpc>
                <a:spcPct val="100000"/>
              </a:lnSpc>
              <a:spcBef>
                <a:spcPts val="0"/>
              </a:spcBef>
              <a:spcAft>
                <a:spcPts val="600"/>
              </a:spcAft>
            </a:pPr>
            <a:r>
              <a:rPr lang="en-US" sz="2400" dirty="0">
                <a:effectLst/>
                <a:latin typeface="Arial" panose="020B0604020202020204" pitchFamily="34" charset="0"/>
                <a:ea typeface="Calibri" panose="020F0502020204030204" pitchFamily="34" charset="0"/>
                <a:cs typeface="Arial" panose="020B0604020202020204" pitchFamily="34" charset="0"/>
              </a:rPr>
              <a:t>Claims to help smoker quit, but market to youths</a:t>
            </a:r>
          </a:p>
          <a:p>
            <a:pPr lvl="1">
              <a:lnSpc>
                <a:spcPct val="100000"/>
              </a:lnSpc>
              <a:spcBef>
                <a:spcPts val="0"/>
              </a:spcBef>
              <a:spcAft>
                <a:spcPts val="600"/>
              </a:spcAft>
            </a:pPr>
            <a:r>
              <a:rPr lang="en-US" sz="2400" dirty="0">
                <a:effectLst/>
                <a:latin typeface="Arial" panose="020B0604020202020204" pitchFamily="34" charset="0"/>
                <a:ea typeface="Calibri" panose="020F0502020204030204" pitchFamily="34" charset="0"/>
                <a:cs typeface="Arial" panose="020B0604020202020204" pitchFamily="34" charset="0"/>
              </a:rPr>
              <a:t>Attract young people; generally non-smoking youths</a:t>
            </a:r>
          </a:p>
          <a:p>
            <a:pPr lvl="1">
              <a:lnSpc>
                <a:spcPct val="100000"/>
              </a:lnSpc>
              <a:spcBef>
                <a:spcPts val="0"/>
              </a:spcBef>
              <a:spcAft>
                <a:spcPts val="600"/>
              </a:spcAft>
            </a:pPr>
            <a:r>
              <a:rPr lang="en-US" sz="2400" dirty="0">
                <a:effectLst/>
                <a:latin typeface="Arial" panose="020B0604020202020204" pitchFamily="34" charset="0"/>
                <a:ea typeface="Calibri" panose="020F0502020204030204" pitchFamily="34" charset="0"/>
                <a:cs typeface="Arial" panose="020B0604020202020204" pitchFamily="34" charset="0"/>
              </a:rPr>
              <a:t>Sleek, appealing, teen-appealing flavors. </a:t>
            </a:r>
            <a:endParaRPr lang="en-US" sz="2400" dirty="0">
              <a:latin typeface="Arial" panose="020B0604020202020204" pitchFamily="34" charset="0"/>
              <a:ea typeface="Calibri" panose="020F0502020204030204" pitchFamily="34" charset="0"/>
              <a:cs typeface="Arial" panose="020B0604020202020204" pitchFamily="34" charset="0"/>
            </a:endParaRPr>
          </a:p>
          <a:p>
            <a:pPr lvl="1">
              <a:lnSpc>
                <a:spcPct val="100000"/>
              </a:lnSpc>
              <a:spcBef>
                <a:spcPts val="0"/>
              </a:spcBef>
              <a:spcAft>
                <a:spcPts val="600"/>
              </a:spcAft>
            </a:pPr>
            <a:r>
              <a:rPr lang="en-US" sz="2400" dirty="0">
                <a:latin typeface="Arial" panose="020B0604020202020204" pitchFamily="34" charset="0"/>
                <a:ea typeface="Calibri" panose="020F0502020204030204" pitchFamily="34" charset="0"/>
                <a:cs typeface="Arial" panose="020B0604020202020204" pitchFamily="34" charset="0"/>
              </a:rPr>
              <a:t>Restricted sales of </a:t>
            </a:r>
            <a:r>
              <a:rPr lang="en-US" sz="2400" dirty="0">
                <a:effectLst/>
                <a:latin typeface="Arial" panose="020B0604020202020204" pitchFamily="34" charset="0"/>
                <a:ea typeface="Calibri" panose="020F0502020204030204" pitchFamily="34" charset="0"/>
                <a:cs typeface="Arial" panose="020B0604020202020204" pitchFamily="34" charset="0"/>
              </a:rPr>
              <a:t>some flavored pods to online only, 2018 </a:t>
            </a:r>
          </a:p>
          <a:p>
            <a:pPr lvl="4">
              <a:lnSpc>
                <a:spcPct val="100000"/>
              </a:lnSpc>
              <a:spcBef>
                <a:spcPts val="0"/>
              </a:spcBef>
              <a:spcAft>
                <a:spcPts val="600"/>
              </a:spcAft>
            </a:pPr>
            <a:r>
              <a:rPr lang="en-US" sz="2400" dirty="0">
                <a:latin typeface="Arial" panose="020B0604020202020204" pitchFamily="34" charset="0"/>
                <a:ea typeface="Calibri" panose="020F0502020204030204" pitchFamily="34" charset="0"/>
                <a:cs typeface="Arial" panose="020B0604020202020204" pitchFamily="34" charset="0"/>
              </a:rPr>
              <a:t>M</a:t>
            </a:r>
            <a:r>
              <a:rPr lang="en-US" sz="2400" dirty="0">
                <a:effectLst/>
                <a:latin typeface="Arial" panose="020B0604020202020204" pitchFamily="34" charset="0"/>
                <a:ea typeface="Calibri" panose="020F0502020204030204" pitchFamily="34" charset="0"/>
                <a:cs typeface="Arial" panose="020B0604020202020204" pitchFamily="34" charset="0"/>
              </a:rPr>
              <a:t>ango, fruit medley, crème brulee, cucumber </a:t>
            </a:r>
          </a:p>
          <a:p>
            <a:pPr lvl="4">
              <a:lnSpc>
                <a:spcPct val="100000"/>
              </a:lnSpc>
              <a:spcBef>
                <a:spcPts val="0"/>
              </a:spcBef>
              <a:spcAft>
                <a:spcPts val="600"/>
              </a:spcAft>
            </a:pPr>
            <a:r>
              <a:rPr lang="en-US" sz="2400" dirty="0">
                <a:effectLst/>
                <a:latin typeface="Arial" panose="020B0604020202020204" pitchFamily="34" charset="0"/>
                <a:ea typeface="Calibri" panose="020F0502020204030204" pitchFamily="34" charset="0"/>
                <a:cs typeface="Arial" panose="020B0604020202020204" pitchFamily="34" charset="0"/>
              </a:rPr>
              <a:t>Available in stores- tobacco, menthol and mint</a:t>
            </a:r>
          </a:p>
          <a:p>
            <a:pPr lvl="4">
              <a:lnSpc>
                <a:spcPct val="100000"/>
              </a:lnSpc>
              <a:spcBef>
                <a:spcPts val="0"/>
              </a:spcBef>
              <a:spcAft>
                <a:spcPts val="600"/>
              </a:spcAft>
            </a:pPr>
            <a:r>
              <a:rPr lang="en-US" sz="2400" dirty="0">
                <a:latin typeface="Arial" panose="020B0604020202020204" pitchFamily="34" charset="0"/>
                <a:ea typeface="Calibri" panose="020F0502020204030204" pitchFamily="34" charset="0"/>
                <a:cs typeface="Arial" panose="020B0604020202020204" pitchFamily="34" charset="0"/>
              </a:rPr>
              <a:t>All available online</a:t>
            </a:r>
            <a:endParaRPr lang="en-US" sz="2400" dirty="0">
              <a:effectLst/>
              <a:latin typeface="Arial" panose="020B0604020202020204" pitchFamily="34" charset="0"/>
              <a:ea typeface="Calibri" panose="020F0502020204030204" pitchFamily="34" charset="0"/>
              <a:cs typeface="Arial" panose="020B0604020202020204" pitchFamily="34" charset="0"/>
            </a:endParaRPr>
          </a:p>
        </p:txBody>
      </p:sp>
      <p:sp>
        <p:nvSpPr>
          <p:cNvPr id="3" name="Rectangle 2"/>
          <p:cNvSpPr/>
          <p:nvPr/>
        </p:nvSpPr>
        <p:spPr>
          <a:xfrm>
            <a:off x="0" y="0"/>
            <a:ext cx="12192000" cy="1310640"/>
          </a:xfrm>
          <a:prstGeom prst="rect">
            <a:avLst/>
          </a:prstGeom>
          <a:solidFill>
            <a:srgbClr val="0035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dirty="0">
                <a:latin typeface="Arial Rounded MT Bold" panose="020F0704030504030204" pitchFamily="34" charset="0"/>
                <a:ea typeface="Calibri" panose="020F0502020204030204" pitchFamily="34" charset="0"/>
                <a:cs typeface="Times New Roman" panose="02020603050405020304" pitchFamily="18" charset="0"/>
              </a:rPr>
              <a:t>Background Flavored JUULs and E-cigarettes </a:t>
            </a:r>
          </a:p>
        </p:txBody>
      </p:sp>
    </p:spTree>
    <p:extLst>
      <p:ext uri="{BB962C8B-B14F-4D97-AF65-F5344CB8AC3E}">
        <p14:creationId xmlns:p14="http://schemas.microsoft.com/office/powerpoint/2010/main" val="3109051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CC398-F441-4232-8046-4A56B7F9A883}"/>
              </a:ext>
            </a:extLst>
          </p:cNvPr>
          <p:cNvSpPr>
            <a:spLocks noGrp="1"/>
          </p:cNvSpPr>
          <p:nvPr>
            <p:ph type="title"/>
          </p:nvPr>
        </p:nvSpPr>
        <p:spPr>
          <a:xfrm>
            <a:off x="3666477" y="1278384"/>
            <a:ext cx="8362765" cy="798990"/>
          </a:xfrm>
        </p:spPr>
        <p:txBody>
          <a:bodyPr vert="horz" lIns="68580" tIns="34290" rIns="68580" bIns="34290" rtlCol="0" anchor="b">
            <a:normAutofit/>
          </a:bodyPr>
          <a:lstStyle/>
          <a:p>
            <a:pPr algn="ctr"/>
            <a:r>
              <a:rPr lang="en-US" sz="1400" dirty="0"/>
              <a:t>Current Tobacco Product Use among US High School Students, 2011- 2019. Data are from the National Youth Tobacco Survey and were provided  by the Centers for Disease Control and Prevention. (past 30 days)</a:t>
            </a:r>
          </a:p>
        </p:txBody>
      </p:sp>
      <p:sp>
        <p:nvSpPr>
          <p:cNvPr id="3" name="Text Placeholder 2">
            <a:extLst>
              <a:ext uri="{FF2B5EF4-FFF2-40B4-BE49-F238E27FC236}">
                <a16:creationId xmlns:a16="http://schemas.microsoft.com/office/drawing/2014/main" id="{C849AC7A-3EA2-4826-9769-B57DE6207DE7}"/>
              </a:ext>
            </a:extLst>
          </p:cNvPr>
          <p:cNvSpPr>
            <a:spLocks noGrp="1"/>
          </p:cNvSpPr>
          <p:nvPr>
            <p:ph type="body" idx="1"/>
          </p:nvPr>
        </p:nvSpPr>
        <p:spPr>
          <a:xfrm>
            <a:off x="417251" y="358203"/>
            <a:ext cx="10603250" cy="467419"/>
          </a:xfrm>
        </p:spPr>
        <p:txBody>
          <a:bodyPr vert="horz" lIns="68580" tIns="34290" rIns="68580" bIns="34290" rtlCol="0" anchor="b">
            <a:noAutofit/>
          </a:bodyPr>
          <a:lstStyle/>
          <a:p>
            <a:r>
              <a:rPr lang="en-US" sz="2800" b="1" dirty="0">
                <a:solidFill>
                  <a:schemeClr val="tx1"/>
                </a:solidFill>
                <a:latin typeface="Arial" panose="020B0604020202020204" pitchFamily="34" charset="0"/>
                <a:cs typeface="Arial" panose="020B0604020202020204" pitchFamily="34" charset="0"/>
              </a:rPr>
              <a:t>Growth in vaping by high school students undermines the decline in smoking and use of other tobacco products</a:t>
            </a:r>
          </a:p>
        </p:txBody>
      </p:sp>
      <p:pic>
        <p:nvPicPr>
          <p:cNvPr id="6" name="Picture 5">
            <a:extLst>
              <a:ext uri="{FF2B5EF4-FFF2-40B4-BE49-F238E27FC236}">
                <a16:creationId xmlns:a16="http://schemas.microsoft.com/office/drawing/2014/main" id="{C19E5F0D-8534-4A34-ACC5-0840B26BE5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250" y="2174512"/>
            <a:ext cx="10603251" cy="4821597"/>
          </a:xfrm>
          <a:prstGeom prst="rect">
            <a:avLst/>
          </a:prstGeom>
        </p:spPr>
      </p:pic>
    </p:spTree>
    <p:extLst>
      <p:ext uri="{BB962C8B-B14F-4D97-AF65-F5344CB8AC3E}">
        <p14:creationId xmlns:p14="http://schemas.microsoft.com/office/powerpoint/2010/main" val="129895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1384918"/>
            <a:ext cx="12192000" cy="4456590"/>
          </a:xfrm>
        </p:spPr>
        <p:txBody>
          <a:bodyPr/>
          <a:lstStyle/>
          <a:p>
            <a:pPr marL="457200" lvl="1" indent="0">
              <a:lnSpc>
                <a:spcPct val="100000"/>
              </a:lnSpc>
              <a:spcBef>
                <a:spcPts val="0"/>
              </a:spcBef>
              <a:spcAft>
                <a:spcPts val="1200"/>
              </a:spcAft>
              <a:buNone/>
            </a:pPr>
            <a:r>
              <a:rPr lang="en-US" sz="2400" dirty="0">
                <a:latin typeface="Arial" panose="020B0604020202020204" pitchFamily="34" charset="0"/>
                <a:ea typeface="Calibri" panose="020F0502020204030204" pitchFamily="34" charset="0"/>
                <a:cs typeface="Arial" panose="020B0604020202020204" pitchFamily="34" charset="0"/>
              </a:rPr>
              <a:t>F</a:t>
            </a:r>
            <a:r>
              <a:rPr lang="en-US" sz="2400" dirty="0">
                <a:effectLst/>
                <a:latin typeface="Arial" panose="020B0604020202020204" pitchFamily="34" charset="0"/>
                <a:ea typeface="Calibri" panose="020F0502020204030204" pitchFamily="34" charset="0"/>
                <a:cs typeface="Arial" panose="020B0604020202020204" pitchFamily="34" charset="0"/>
              </a:rPr>
              <a:t>lavors in e-cigarettes</a:t>
            </a:r>
          </a:p>
          <a:p>
            <a:pPr lvl="3">
              <a:lnSpc>
                <a:spcPct val="100000"/>
              </a:lnSpc>
              <a:spcBef>
                <a:spcPts val="0"/>
              </a:spcBef>
              <a:spcAft>
                <a:spcPts val="1200"/>
              </a:spcAft>
              <a:buFont typeface="Wingdings" panose="05000000000000000000" pitchFamily="2" charset="2"/>
              <a:buChar char=""/>
            </a:pPr>
            <a:r>
              <a:rPr lang="en-US" sz="2400" dirty="0">
                <a:effectLst/>
                <a:latin typeface="Arial" panose="020B0604020202020204" pitchFamily="34" charset="0"/>
                <a:ea typeface="Calibri" panose="020F0502020204030204" pitchFamily="34" charset="0"/>
                <a:cs typeface="Arial" panose="020B0604020202020204" pitchFamily="34" charset="0"/>
              </a:rPr>
              <a:t>Attract youths</a:t>
            </a:r>
          </a:p>
          <a:p>
            <a:pPr lvl="3">
              <a:lnSpc>
                <a:spcPct val="100000"/>
              </a:lnSpc>
              <a:spcBef>
                <a:spcPts val="0"/>
              </a:spcBef>
              <a:spcAft>
                <a:spcPts val="1200"/>
              </a:spcAft>
              <a:buFont typeface="Wingdings" panose="05000000000000000000" pitchFamily="2" charset="2"/>
              <a:buChar char=""/>
            </a:pPr>
            <a:r>
              <a:rPr lang="en-US" sz="2400" dirty="0">
                <a:effectLst/>
                <a:latin typeface="Arial" panose="020B0604020202020204" pitchFamily="34" charset="0"/>
                <a:ea typeface="Calibri" panose="020F0502020204030204" pitchFamily="34" charset="0"/>
                <a:cs typeface="Arial" panose="020B0604020202020204" pitchFamily="34" charset="0"/>
              </a:rPr>
              <a:t>Misperceive the harm of ecigs suggests healthier than </a:t>
            </a:r>
            <a:r>
              <a:rPr lang="en-US" sz="2400" dirty="0" err="1">
                <a:latin typeface="Arial" panose="020B0604020202020204" pitchFamily="34" charset="0"/>
                <a:ea typeface="Calibri" panose="020F0502020204030204" pitchFamily="34" charset="0"/>
                <a:cs typeface="Arial" panose="020B0604020202020204" pitchFamily="34" charset="0"/>
              </a:rPr>
              <a:t>ccigs</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a:effectLst/>
                <a:latin typeface="Arial" panose="020B0604020202020204" pitchFamily="34" charset="0"/>
                <a:ea typeface="Calibri" panose="020F0502020204030204" pitchFamily="34" charset="0"/>
                <a:cs typeface="Arial" panose="020B0604020202020204" pitchFamily="34" charset="0"/>
              </a:rPr>
              <a:t>Fruit flavors thought of as healthier (Strombotne, Buckell, Sindelar </a:t>
            </a:r>
            <a:r>
              <a:rPr lang="en-US" sz="2400" dirty="0">
                <a:latin typeface="Arial" panose="020B0604020202020204" pitchFamily="34" charset="0"/>
                <a:ea typeface="Calibri" panose="020F0502020204030204" pitchFamily="34" charset="0"/>
                <a:cs typeface="Arial" panose="020B0604020202020204" pitchFamily="34" charset="0"/>
              </a:rPr>
              <a:t>2020</a:t>
            </a:r>
            <a:r>
              <a:rPr lang="en-US" sz="2400" dirty="0">
                <a:effectLst/>
                <a:latin typeface="Arial" panose="020B0604020202020204" pitchFamily="34" charset="0"/>
                <a:ea typeface="Calibri" panose="020F0502020204030204" pitchFamily="34" charset="0"/>
                <a:cs typeface="Arial" panose="020B0604020202020204" pitchFamily="34" charset="0"/>
              </a:rPr>
              <a:t>).</a:t>
            </a:r>
          </a:p>
          <a:p>
            <a:pPr lvl="3">
              <a:lnSpc>
                <a:spcPct val="100000"/>
              </a:lnSpc>
              <a:spcBef>
                <a:spcPts val="0"/>
              </a:spcBef>
              <a:spcAft>
                <a:spcPts val="1200"/>
              </a:spcAft>
              <a:buFont typeface="Wingdings" panose="05000000000000000000" pitchFamily="2" charset="2"/>
              <a:buChar char=""/>
            </a:pPr>
            <a:r>
              <a:rPr lang="en-US" sz="2400" dirty="0">
                <a:effectLst/>
                <a:latin typeface="Arial" panose="020B0604020202020204" pitchFamily="34" charset="0"/>
                <a:ea typeface="Calibri" panose="020F0502020204030204" pitchFamily="34" charset="0"/>
                <a:cs typeface="Arial" panose="020B0604020202020204" pitchFamily="34" charset="0"/>
              </a:rPr>
              <a:t>Menthol less harsh. Mint ditto. Appeal to youths.</a:t>
            </a:r>
          </a:p>
          <a:p>
            <a:pPr lvl="3">
              <a:lnSpc>
                <a:spcPct val="100000"/>
              </a:lnSpc>
              <a:spcBef>
                <a:spcPts val="0"/>
              </a:spcBef>
              <a:spcAft>
                <a:spcPts val="1200"/>
              </a:spcAft>
              <a:buFont typeface="Wingdings" panose="05000000000000000000" pitchFamily="2" charset="2"/>
              <a:buChar char=""/>
            </a:pPr>
            <a:r>
              <a:rPr lang="en-US" sz="2400" dirty="0">
                <a:effectLst/>
                <a:latin typeface="Arial" panose="020B0604020202020204" pitchFamily="34" charset="0"/>
                <a:ea typeface="Calibri" panose="020F0502020204030204" pitchFamily="34" charset="0"/>
                <a:cs typeface="Arial" panose="020B0604020202020204" pitchFamily="34" charset="0"/>
              </a:rPr>
              <a:t>Can be regulated by FDA, states and localities.</a:t>
            </a:r>
            <a:endParaRPr lang="en-US" sz="2400" dirty="0">
              <a:latin typeface="Arial" panose="020B0604020202020204" pitchFamily="34" charset="0"/>
              <a:ea typeface="Calibri" panose="020F0502020204030204" pitchFamily="34" charset="0"/>
              <a:cs typeface="Arial" panose="020B0604020202020204" pitchFamily="34" charset="0"/>
            </a:endParaRPr>
          </a:p>
          <a:p>
            <a:pPr lvl="4">
              <a:lnSpc>
                <a:spcPct val="100000"/>
              </a:lnSpc>
              <a:spcBef>
                <a:spcPts val="0"/>
              </a:spcBef>
              <a:spcAft>
                <a:spcPts val="1200"/>
              </a:spcAft>
              <a:buFont typeface="Wingdings" panose="05000000000000000000" pitchFamily="2" charset="2"/>
              <a:buChar char=""/>
            </a:pPr>
            <a:r>
              <a:rPr lang="en-US" sz="2400" dirty="0">
                <a:effectLst/>
                <a:latin typeface="Arial" panose="020B0604020202020204" pitchFamily="34" charset="0"/>
                <a:ea typeface="Calibri" panose="020F0502020204030204" pitchFamily="34" charset="0"/>
                <a:cs typeface="Arial" panose="020B0604020202020204" pitchFamily="34" charset="0"/>
              </a:rPr>
              <a:t>Specifically FDA </a:t>
            </a:r>
            <a:r>
              <a:rPr lang="en-US" sz="2400" dirty="0">
                <a:latin typeface="Arial" panose="020B0604020202020204" pitchFamily="34" charset="0"/>
                <a:ea typeface="Calibri" panose="020F0502020204030204" pitchFamily="34" charset="0"/>
                <a:cs typeface="Arial" panose="020B0604020202020204" pitchFamily="34" charset="0"/>
              </a:rPr>
              <a:t>has ‘premarket enforcement’ power</a:t>
            </a:r>
          </a:p>
          <a:p>
            <a:pPr lvl="3">
              <a:lnSpc>
                <a:spcPct val="100000"/>
              </a:lnSpc>
              <a:spcBef>
                <a:spcPts val="0"/>
              </a:spcBef>
              <a:spcAft>
                <a:spcPts val="1200"/>
              </a:spcAft>
              <a:buFont typeface="Wingdings" panose="05000000000000000000" pitchFamily="2" charset="2"/>
              <a:buChar char=""/>
            </a:pPr>
            <a:r>
              <a:rPr lang="en-US" sz="2400" dirty="0">
                <a:effectLst/>
                <a:latin typeface="Arial" panose="020B0604020202020204" pitchFamily="34" charset="0"/>
                <a:ea typeface="Calibri" panose="020F0502020204030204" pitchFamily="34" charset="0"/>
                <a:cs typeface="Arial" panose="020B0604020202020204" pitchFamily="34" charset="0"/>
              </a:rPr>
              <a:t>Could affect smokers quitting rate (but </a:t>
            </a:r>
            <a:r>
              <a:rPr lang="en-US" sz="2400" dirty="0">
                <a:latin typeface="Arial" panose="020B0604020202020204" pitchFamily="34" charset="0"/>
                <a:ea typeface="Calibri" panose="020F0502020204030204" pitchFamily="34" charset="0"/>
                <a:cs typeface="Arial" panose="020B0604020202020204" pitchFamily="34" charset="0"/>
              </a:rPr>
              <a:t>find</a:t>
            </a:r>
            <a:r>
              <a:rPr lang="en-US" sz="2400" dirty="0">
                <a:effectLst/>
                <a:latin typeface="Arial" panose="020B0604020202020204" pitchFamily="34" charset="0"/>
                <a:ea typeface="Calibri" panose="020F0502020204030204" pitchFamily="34" charset="0"/>
                <a:cs typeface="Arial" panose="020B0604020202020204" pitchFamily="34" charset="0"/>
              </a:rPr>
              <a:t> not much for adults)</a:t>
            </a:r>
          </a:p>
        </p:txBody>
      </p:sp>
      <p:sp>
        <p:nvSpPr>
          <p:cNvPr id="3" name="Rectangle 2"/>
          <p:cNvSpPr/>
          <p:nvPr/>
        </p:nvSpPr>
        <p:spPr>
          <a:xfrm>
            <a:off x="0" y="0"/>
            <a:ext cx="12191999" cy="1320800"/>
          </a:xfrm>
          <a:prstGeom prst="rect">
            <a:avLst/>
          </a:prstGeom>
          <a:solidFill>
            <a:srgbClr val="0035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dirty="0">
                <a:effectLst/>
                <a:latin typeface="Arial Rounded MT Bold" panose="020F0704030504030204" pitchFamily="34" charset="0"/>
                <a:ea typeface="Calibri" panose="020F0502020204030204" pitchFamily="34" charset="0"/>
                <a:cs typeface="Times New Roman" panose="02020603050405020304" pitchFamily="18" charset="0"/>
              </a:rPr>
              <a:t>Why Flavor </a:t>
            </a:r>
            <a:r>
              <a:rPr lang="en-US" sz="3600" dirty="0">
                <a:latin typeface="Arial Rounded MT Bold" panose="020F0704030504030204" pitchFamily="34" charset="0"/>
                <a:ea typeface="Calibri" panose="020F0502020204030204" pitchFamily="34" charset="0"/>
                <a:cs typeface="Times New Roman" panose="02020603050405020304" pitchFamily="18" charset="0"/>
              </a:rPr>
              <a:t>Regulation as </a:t>
            </a:r>
            <a:r>
              <a:rPr lang="en-US" sz="3600" dirty="0">
                <a:effectLst/>
                <a:latin typeface="Arial Rounded MT Bold" panose="020F0704030504030204" pitchFamily="34" charset="0"/>
                <a:ea typeface="Calibri" panose="020F0502020204030204" pitchFamily="34" charset="0"/>
                <a:cs typeface="Times New Roman" panose="02020603050405020304" pitchFamily="18" charset="0"/>
              </a:rPr>
              <a:t>a Focus in Vaping?</a:t>
            </a:r>
          </a:p>
        </p:txBody>
      </p:sp>
    </p:spTree>
    <p:extLst>
      <p:ext uri="{BB962C8B-B14F-4D97-AF65-F5344CB8AC3E}">
        <p14:creationId xmlns:p14="http://schemas.microsoft.com/office/powerpoint/2010/main" val="2713802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3191" y="619143"/>
            <a:ext cx="4734838" cy="676406"/>
          </a:xfrm>
          <a:prstGeom prst="rect">
            <a:avLst/>
          </a:prstGeom>
          <a:solidFill>
            <a:srgbClr val="0035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GB" dirty="0"/>
          </a:p>
        </p:txBody>
      </p:sp>
      <p:sp>
        <p:nvSpPr>
          <p:cNvPr id="4" name="Rectangle 2">
            <a:extLst>
              <a:ext uri="{FF2B5EF4-FFF2-40B4-BE49-F238E27FC236}">
                <a16:creationId xmlns:a16="http://schemas.microsoft.com/office/drawing/2014/main" id="{AB2E9D91-47D5-49F0-B136-667132C25C4C}"/>
              </a:ext>
            </a:extLst>
          </p:cNvPr>
          <p:cNvSpPr>
            <a:spLocks noChangeArrowheads="1"/>
          </p:cNvSpPr>
          <p:nvPr/>
        </p:nvSpPr>
        <p:spPr bwMode="auto">
          <a:xfrm>
            <a:off x="0" y="4732"/>
            <a:ext cx="12192000" cy="6411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0" numCol="1" anchor="ctr" anchorCtr="0" compatLnSpc="1">
            <a:prstTxWarp prst="textNoShape">
              <a:avLst/>
            </a:prstTxWarp>
            <a:spAutoFit/>
          </a:bodyPr>
          <a:lstStyle/>
          <a:p>
            <a:pPr lvl="1" eaLnBrk="0" fontAlgn="base" hangingPunct="0">
              <a:spcBef>
                <a:spcPct val="0"/>
              </a:spcBef>
              <a:spcAft>
                <a:spcPct val="0"/>
              </a:spcAft>
            </a:pPr>
            <a:r>
              <a:rPr kumimoji="0" lang="en-US" altLang="en-US" sz="200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Percentage of flavor types used by current (past 30-day) flavored e-cigarette users among U.S. middle and high school students,* by device type</a:t>
            </a:r>
            <a:r>
              <a:rPr kumimoji="0" lang="en-US" altLang="en-US" sz="2000" i="0" u="none" strike="noStrike" cap="none" normalizeH="0" baseline="3000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r>
              <a:rPr kumimoji="0" lang="en-US" altLang="en-US" sz="200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 National Youth Tobacco Survey, United States, 2020</a:t>
            </a:r>
            <a:endParaRPr kumimoji="0" lang="en-US" altLang="en-US" sz="200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1025" name="Picture 1" descr="The figure is a bar chart showing the percentage of flavor types used by current (past 30-day) flavored e-cigarette users among U.S. middle and high school students, by device type in the United States during 2020 according to the National Youth Tobacco Survey.">
            <a:extLst>
              <a:ext uri="{FF2B5EF4-FFF2-40B4-BE49-F238E27FC236}">
                <a16:creationId xmlns:a16="http://schemas.microsoft.com/office/drawing/2014/main" id="{F8743F5B-9554-433D-AA06-608321A9B2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5" y="662629"/>
            <a:ext cx="12195105" cy="457271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7F9BE883-7521-47A0-90AB-D70277EEE922}"/>
              </a:ext>
            </a:extLst>
          </p:cNvPr>
          <p:cNvSpPr>
            <a:spLocks noChangeArrowheads="1"/>
          </p:cNvSpPr>
          <p:nvPr/>
        </p:nvSpPr>
        <p:spPr bwMode="auto">
          <a:xfrm>
            <a:off x="0" y="3190875"/>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6" name="TextBox 5">
            <a:extLst>
              <a:ext uri="{FF2B5EF4-FFF2-40B4-BE49-F238E27FC236}">
                <a16:creationId xmlns:a16="http://schemas.microsoft.com/office/drawing/2014/main" id="{D8BB25ED-EB8E-4DEB-BBFB-1A43E0605903}"/>
              </a:ext>
            </a:extLst>
          </p:cNvPr>
          <p:cNvSpPr txBox="1"/>
          <p:nvPr/>
        </p:nvSpPr>
        <p:spPr>
          <a:xfrm>
            <a:off x="0" y="5243669"/>
            <a:ext cx="12192000" cy="584775"/>
          </a:xfrm>
          <a:prstGeom prst="rect">
            <a:avLst/>
          </a:prstGeom>
          <a:noFill/>
        </p:spPr>
        <p:txBody>
          <a:bodyPr wrap="square" rtlCol="0">
            <a:spAutoFit/>
          </a:bodyPr>
          <a:lstStyle/>
          <a:p>
            <a:r>
              <a:rPr lang="en-US" sz="1600" b="0" i="0" dirty="0">
                <a:solidFill>
                  <a:srgbClr val="000000"/>
                </a:solidFill>
                <a:effectLst/>
                <a:latin typeface="Open Sans"/>
              </a:rPr>
              <a:t>Wang et al. E-cigarette Use Among Middle and High School Students — United States, 2020. MMWR Morb Mortal Wkly Rep. ePub: 9 September 2020. DOI: </a:t>
            </a:r>
            <a:r>
              <a:rPr lang="en-US" sz="1600" b="0" i="0" u="sng" dirty="0">
                <a:solidFill>
                  <a:srgbClr val="075290"/>
                </a:solidFill>
                <a:effectLst/>
                <a:latin typeface="Open Sans"/>
                <a:hlinkClick r:id="rId4"/>
              </a:rPr>
              <a:t>http://dx.doi.org/10.15585/mmwr.mm6937e1</a:t>
            </a:r>
            <a:r>
              <a:rPr lang="en-US" sz="1600" b="0" i="0" u="none" strike="noStrike" dirty="0">
                <a:solidFill>
                  <a:srgbClr val="075290"/>
                </a:solidFill>
                <a:effectLst/>
                <a:latin typeface="Open Sans"/>
                <a:hlinkClick r:id="rId4"/>
              </a:rPr>
              <a:t>external icon</a:t>
            </a:r>
            <a:r>
              <a:rPr lang="en-US" sz="1600" b="0" i="0" dirty="0">
                <a:solidFill>
                  <a:srgbClr val="000000"/>
                </a:solidFill>
                <a:effectLst/>
                <a:latin typeface="Open Sans"/>
              </a:rPr>
              <a:t>.</a:t>
            </a:r>
            <a:endParaRPr lang="en-US" sz="1600" dirty="0"/>
          </a:p>
        </p:txBody>
      </p:sp>
    </p:spTree>
    <p:extLst>
      <p:ext uri="{BB962C8B-B14F-4D97-AF65-F5344CB8AC3E}">
        <p14:creationId xmlns:p14="http://schemas.microsoft.com/office/powerpoint/2010/main" val="2464663151"/>
      </p:ext>
    </p:extLst>
  </p:cSld>
  <p:clrMapOvr>
    <a:masterClrMapping/>
  </p:clrMapOvr>
</p:sld>
</file>

<file path=ppt/theme/theme1.xml><?xml version="1.0" encoding="utf-8"?>
<a:theme xmlns:a="http://schemas.openxmlformats.org/drawingml/2006/main" name="YSPH1_2017 (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YSPH1_2017" id="{DEB92BD8-58B4-B343-919A-2D98CF3AC371}" vid="{7ECE61A5-7D1E-B54A-B84D-C955DA667B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11114</TotalTime>
  <Words>4315</Words>
  <Application>Microsoft Office PowerPoint</Application>
  <PresentationFormat>Widescreen</PresentationFormat>
  <Paragraphs>459</Paragraphs>
  <Slides>43</Slides>
  <Notes>40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43</vt:i4>
      </vt:variant>
    </vt:vector>
  </HeadingPairs>
  <TitlesOfParts>
    <vt:vector size="52" baseType="lpstr">
      <vt:lpstr>Arial</vt:lpstr>
      <vt:lpstr>Arial Rounded MT Bold</vt:lpstr>
      <vt:lpstr>Calibri</vt:lpstr>
      <vt:lpstr>Calibri Light</vt:lpstr>
      <vt:lpstr>Open Sans</vt:lpstr>
      <vt:lpstr>Symbol</vt:lpstr>
      <vt:lpstr>Times New Roman</vt:lpstr>
      <vt:lpstr>Wingdings</vt:lpstr>
      <vt:lpstr>YSPH1_2017 (1)</vt:lpstr>
      <vt:lpstr>PowerPoint Presentation</vt:lpstr>
      <vt:lpstr>PowerPoint Presentation</vt:lpstr>
      <vt:lpstr>PowerPoint Presentation</vt:lpstr>
      <vt:lpstr>PowerPoint Presentation</vt:lpstr>
      <vt:lpstr>PowerPoint Presentation</vt:lpstr>
      <vt:lpstr>PowerPoint Presentation</vt:lpstr>
      <vt:lpstr>Current Tobacco Product Use among US High School Students, 2011- 2019. Data are from the National Youth Tobacco Survey and were provided  by the Centers for Disease Control and Prevention. (past 30 days)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dc:creator>
  <cp:lastModifiedBy>Sindelar, Jody</cp:lastModifiedBy>
  <cp:revision>205</cp:revision>
  <cp:lastPrinted>2020-09-09T18:00:19Z</cp:lastPrinted>
  <dcterms:created xsi:type="dcterms:W3CDTF">2017-10-07T01:21:25Z</dcterms:created>
  <dcterms:modified xsi:type="dcterms:W3CDTF">2020-09-18T15:39:54Z</dcterms:modified>
</cp:coreProperties>
</file>