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 id="278" r:id="rId9"/>
    <p:sldId id="263" r:id="rId10"/>
    <p:sldId id="264" r:id="rId11"/>
    <p:sldId id="265" r:id="rId12"/>
    <p:sldId id="266" r:id="rId13"/>
    <p:sldId id="279" r:id="rId14"/>
    <p:sldId id="267" r:id="rId15"/>
    <p:sldId id="269" r:id="rId16"/>
    <p:sldId id="271" r:id="rId17"/>
    <p:sldId id="270" r:id="rId18"/>
    <p:sldId id="272" r:id="rId19"/>
    <p:sldId id="280" r:id="rId20"/>
    <p:sldId id="268" r:id="rId21"/>
    <p:sldId id="273" r:id="rId22"/>
    <p:sldId id="274" r:id="rId23"/>
    <p:sldId id="276" r:id="rId24"/>
    <p:sldId id="277"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2C87-BE3B-4D9F-85E3-0FAD454CC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8079C-914E-4EF3-980F-C76A95C77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42E25-1AF5-44A7-8E1B-3898D51AE57B}"/>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5" name="Footer Placeholder 4">
            <a:extLst>
              <a:ext uri="{FF2B5EF4-FFF2-40B4-BE49-F238E27FC236}">
                <a16:creationId xmlns:a16="http://schemas.microsoft.com/office/drawing/2014/main" id="{D0CB994C-D43B-4C4C-891A-B91D6C70B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F7C77-60BD-4F50-B4EB-D89D432D2645}"/>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313182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3E1D-9B53-43C9-A620-12C116A898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4B92B-9000-4AC3-8460-D7DDF6C23A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2D0F7-A532-4F66-8B2C-E9BB2538BD63}"/>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5" name="Footer Placeholder 4">
            <a:extLst>
              <a:ext uri="{FF2B5EF4-FFF2-40B4-BE49-F238E27FC236}">
                <a16:creationId xmlns:a16="http://schemas.microsoft.com/office/drawing/2014/main" id="{CC26774E-1A05-434D-83BE-CC9763BC2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72527-FE4B-4CF3-BEDE-018FC1F9AB51}"/>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33337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1B057-46A6-473F-A31F-927BEA67E4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CA387-B29D-40F6-A6E5-1D8175F54F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A608D-D3F5-4E14-A865-687EE28C3574}"/>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5" name="Footer Placeholder 4">
            <a:extLst>
              <a:ext uri="{FF2B5EF4-FFF2-40B4-BE49-F238E27FC236}">
                <a16:creationId xmlns:a16="http://schemas.microsoft.com/office/drawing/2014/main" id="{827CD008-5F05-4574-89DF-C12A84F4B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81C27-F212-42AF-9150-7C2711FDB23D}"/>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369596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D0F4-2F3F-47DC-8330-E6581DD26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8DF47-25E0-4437-A6EE-F71960CEB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A00CB-C427-482E-BDAD-604734F3A1D5}"/>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5" name="Footer Placeholder 4">
            <a:extLst>
              <a:ext uri="{FF2B5EF4-FFF2-40B4-BE49-F238E27FC236}">
                <a16:creationId xmlns:a16="http://schemas.microsoft.com/office/drawing/2014/main" id="{3A153616-4D2D-407A-A344-17F7737B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5C97D-B57A-44F2-BD15-67E31F56C265}"/>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209108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EAC9-17F0-4C17-95CD-96C388A252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6FE7D-2073-41E3-856E-B3F935505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9E0E5-1190-45B0-A5ED-39F86169AAC4}"/>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5" name="Footer Placeholder 4">
            <a:extLst>
              <a:ext uri="{FF2B5EF4-FFF2-40B4-BE49-F238E27FC236}">
                <a16:creationId xmlns:a16="http://schemas.microsoft.com/office/drawing/2014/main" id="{01B174F1-D4E0-47BE-A6D9-076F1F2C5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626CB-4493-4B77-B784-D050A17485E0}"/>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79985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BF2A-9CFF-4A4F-96E1-3778438D6A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E5BC0-DDED-485F-994E-33D41334D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254D8-2F2C-4944-B7D9-DA29D0D06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6E1F9-FC2C-47E1-9F83-B666044FD113}"/>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6" name="Footer Placeholder 5">
            <a:extLst>
              <a:ext uri="{FF2B5EF4-FFF2-40B4-BE49-F238E27FC236}">
                <a16:creationId xmlns:a16="http://schemas.microsoft.com/office/drawing/2014/main" id="{97C282E8-A062-4176-A35F-9181CD289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3F010-52AA-4668-B771-8CDAD2A1FD69}"/>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343992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8636-262F-49BB-A49C-990A112AA1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DDF40-EE2A-4FAD-8A2B-57E9C6F62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5B24F-DA14-45D1-8C8D-B4A95BDAE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D78D4-9F74-4F86-8E6B-7A16EADD4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C7903-1615-4C10-A57D-415C20541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95FB3-C038-4279-87D8-3F994E623E72}"/>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8" name="Footer Placeholder 7">
            <a:extLst>
              <a:ext uri="{FF2B5EF4-FFF2-40B4-BE49-F238E27FC236}">
                <a16:creationId xmlns:a16="http://schemas.microsoft.com/office/drawing/2014/main" id="{13548203-6221-4918-A1AF-9EA72CEFDA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A505B9-BFA8-45F6-A20C-6E35435AE13D}"/>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14079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21AF-5CE1-4505-B7CD-9440F4C772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343E5B-676C-43CE-A9CA-7F5BA18F1F95}"/>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4" name="Footer Placeholder 3">
            <a:extLst>
              <a:ext uri="{FF2B5EF4-FFF2-40B4-BE49-F238E27FC236}">
                <a16:creationId xmlns:a16="http://schemas.microsoft.com/office/drawing/2014/main" id="{F136010E-000D-48E4-9F91-51D88C1E49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7B542A-1D5D-441F-9818-912A935B153B}"/>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145587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CA6CD7-AAB0-4AF3-B4CF-F8E0DA7DA83E}"/>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3" name="Footer Placeholder 2">
            <a:extLst>
              <a:ext uri="{FF2B5EF4-FFF2-40B4-BE49-F238E27FC236}">
                <a16:creationId xmlns:a16="http://schemas.microsoft.com/office/drawing/2014/main" id="{8DA4C1C1-1405-45A8-A75D-F5AAAAFA3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E5A05F-AF1B-421E-9F1C-C67F2D0BD6ED}"/>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389444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31AB-A716-411C-8A2A-56D0C982B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E2B04D-4945-49C5-9ADB-E78F1096C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D21345-FDD5-43F8-B11F-F12A778F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C3EAB-8CAF-45E7-8AF3-1699EF85EE32}"/>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6" name="Footer Placeholder 5">
            <a:extLst>
              <a:ext uri="{FF2B5EF4-FFF2-40B4-BE49-F238E27FC236}">
                <a16:creationId xmlns:a16="http://schemas.microsoft.com/office/drawing/2014/main" id="{62DE716E-0DA5-48B0-98F1-2EA86E7BB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2BDBC-D91E-4698-A2E8-25716CB5874F}"/>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197610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815A-3FA4-4497-8CE8-FA46DDE5E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A6BBC9-D775-40A6-9EE8-76EC71F85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D8A20C-B4C2-4C1F-9C4F-F9DB9FAAF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88383-30E8-4234-874A-2485D6AE7BD4}"/>
              </a:ext>
            </a:extLst>
          </p:cNvPr>
          <p:cNvSpPr>
            <a:spLocks noGrp="1"/>
          </p:cNvSpPr>
          <p:nvPr>
            <p:ph type="dt" sz="half" idx="10"/>
          </p:nvPr>
        </p:nvSpPr>
        <p:spPr/>
        <p:txBody>
          <a:bodyPr/>
          <a:lstStyle/>
          <a:p>
            <a:fld id="{6C6E2F4C-9D08-4BE4-ACC1-F0D71D6D11FB}" type="datetimeFigureOut">
              <a:rPr lang="en-US" smtClean="0"/>
              <a:t>10/14/2020</a:t>
            </a:fld>
            <a:endParaRPr lang="en-US"/>
          </a:p>
        </p:txBody>
      </p:sp>
      <p:sp>
        <p:nvSpPr>
          <p:cNvPr id="6" name="Footer Placeholder 5">
            <a:extLst>
              <a:ext uri="{FF2B5EF4-FFF2-40B4-BE49-F238E27FC236}">
                <a16:creationId xmlns:a16="http://schemas.microsoft.com/office/drawing/2014/main" id="{48EEBC39-7889-4320-B7B4-6FCA27D05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09E29-7E2B-4791-9485-EB7D9D3D5FF8}"/>
              </a:ext>
            </a:extLst>
          </p:cNvPr>
          <p:cNvSpPr>
            <a:spLocks noGrp="1"/>
          </p:cNvSpPr>
          <p:nvPr>
            <p:ph type="sldNum" sz="quarter" idx="12"/>
          </p:nvPr>
        </p:nvSpPr>
        <p:spPr/>
        <p:txBody>
          <a:bodyPr/>
          <a:lstStyle/>
          <a:p>
            <a:fld id="{49CBBE31-DF5E-4A68-B0AB-12F31C45337D}" type="slidenum">
              <a:rPr lang="en-US" smtClean="0"/>
              <a:t>‹#›</a:t>
            </a:fld>
            <a:endParaRPr lang="en-US"/>
          </a:p>
        </p:txBody>
      </p:sp>
    </p:spTree>
    <p:extLst>
      <p:ext uri="{BB962C8B-B14F-4D97-AF65-F5344CB8AC3E}">
        <p14:creationId xmlns:p14="http://schemas.microsoft.com/office/powerpoint/2010/main" val="49657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313FC7-5173-4D94-A517-2A39CF81F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960714-32F2-42A1-A130-C278BCAA4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C5887-65B3-448A-82BF-189C14987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E2F4C-9D08-4BE4-ACC1-F0D71D6D11FB}" type="datetimeFigureOut">
              <a:rPr lang="en-US" smtClean="0"/>
              <a:t>10/14/2020</a:t>
            </a:fld>
            <a:endParaRPr lang="en-US"/>
          </a:p>
        </p:txBody>
      </p:sp>
      <p:sp>
        <p:nvSpPr>
          <p:cNvPr id="5" name="Footer Placeholder 4">
            <a:extLst>
              <a:ext uri="{FF2B5EF4-FFF2-40B4-BE49-F238E27FC236}">
                <a16:creationId xmlns:a16="http://schemas.microsoft.com/office/drawing/2014/main" id="{7B62CBD3-726C-4F96-A6E4-4F4FFED39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201765-5D0D-4F24-99FC-A744B213C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BBE31-DF5E-4A68-B0AB-12F31C45337D}" type="slidenum">
              <a:rPr lang="en-US" smtClean="0"/>
              <a:t>‹#›</a:t>
            </a:fld>
            <a:endParaRPr lang="en-US"/>
          </a:p>
        </p:txBody>
      </p:sp>
    </p:spTree>
    <p:extLst>
      <p:ext uri="{BB962C8B-B14F-4D97-AF65-F5344CB8AC3E}">
        <p14:creationId xmlns:p14="http://schemas.microsoft.com/office/powerpoint/2010/main" val="305456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0BAD-4641-4643-BC1F-AB14C07BC252}"/>
              </a:ext>
            </a:extLst>
          </p:cNvPr>
          <p:cNvSpPr>
            <a:spLocks noGrp="1"/>
          </p:cNvSpPr>
          <p:nvPr>
            <p:ph type="ctrTitle"/>
          </p:nvPr>
        </p:nvSpPr>
        <p:spPr>
          <a:xfrm>
            <a:off x="1524000" y="748651"/>
            <a:ext cx="9144000" cy="2387600"/>
          </a:xfrm>
        </p:spPr>
        <p:txBody>
          <a:bodyPr/>
          <a:lstStyle/>
          <a:p>
            <a:r>
              <a:rPr lang="en-US" b="1" dirty="0"/>
              <a:t>Vaping, Consumer Risk Perceptions, and Advertising</a:t>
            </a:r>
          </a:p>
        </p:txBody>
      </p:sp>
      <p:sp>
        <p:nvSpPr>
          <p:cNvPr id="3" name="Subtitle 2">
            <a:extLst>
              <a:ext uri="{FF2B5EF4-FFF2-40B4-BE49-F238E27FC236}">
                <a16:creationId xmlns:a16="http://schemas.microsoft.com/office/drawing/2014/main" id="{CA45394B-102A-4947-B260-8AD506C3E64E}"/>
              </a:ext>
            </a:extLst>
          </p:cNvPr>
          <p:cNvSpPr>
            <a:spLocks noGrp="1"/>
          </p:cNvSpPr>
          <p:nvPr>
            <p:ph type="subTitle" idx="1"/>
          </p:nvPr>
        </p:nvSpPr>
        <p:spPr>
          <a:xfrm>
            <a:off x="1524000" y="3602037"/>
            <a:ext cx="9144000" cy="2133599"/>
          </a:xfrm>
        </p:spPr>
        <p:txBody>
          <a:bodyPr>
            <a:normAutofit lnSpcReduction="10000"/>
          </a:bodyPr>
          <a:lstStyle/>
          <a:p>
            <a:r>
              <a:rPr lang="en-US" b="1" dirty="0"/>
              <a:t>Don Kenkel</a:t>
            </a:r>
          </a:p>
          <a:p>
            <a:r>
              <a:rPr lang="en-US" dirty="0"/>
              <a:t>Cornell University &amp; NBER</a:t>
            </a:r>
          </a:p>
          <a:p>
            <a:endParaRPr lang="en-US" dirty="0"/>
          </a:p>
          <a:p>
            <a:r>
              <a:rPr lang="en-US" b="1" dirty="0"/>
              <a:t>Tobacco Online Policy Seminar</a:t>
            </a:r>
          </a:p>
          <a:p>
            <a:r>
              <a:rPr lang="en-US" dirty="0"/>
              <a:t>October 16, 2020</a:t>
            </a:r>
          </a:p>
        </p:txBody>
      </p:sp>
    </p:spTree>
    <p:extLst>
      <p:ext uri="{BB962C8B-B14F-4D97-AF65-F5344CB8AC3E}">
        <p14:creationId xmlns:p14="http://schemas.microsoft.com/office/powerpoint/2010/main" val="166498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B1497C3-8B00-4713-B68D-A0726B3DA7FC}"/>
              </a:ext>
            </a:extLst>
          </p:cNvPr>
          <p:cNvGraphicFramePr>
            <a:graphicFrameLocks noGrp="1"/>
          </p:cNvGraphicFramePr>
          <p:nvPr>
            <p:extLst>
              <p:ext uri="{D42A27DB-BD31-4B8C-83A1-F6EECF244321}">
                <p14:modId xmlns:p14="http://schemas.microsoft.com/office/powerpoint/2010/main" val="2327222408"/>
              </p:ext>
            </p:extLst>
          </p:nvPr>
        </p:nvGraphicFramePr>
        <p:xfrm>
          <a:off x="1097280" y="833120"/>
          <a:ext cx="9814561" cy="5669280"/>
        </p:xfrm>
        <a:graphic>
          <a:graphicData uri="http://schemas.openxmlformats.org/drawingml/2006/table">
            <a:tbl>
              <a:tblPr>
                <a:tableStyleId>{5C22544A-7EE6-4342-B048-85BDC9FD1C3A}</a:tableStyleId>
              </a:tblPr>
              <a:tblGrid>
                <a:gridCol w="6103596">
                  <a:extLst>
                    <a:ext uri="{9D8B030D-6E8A-4147-A177-3AD203B41FA5}">
                      <a16:colId xmlns:a16="http://schemas.microsoft.com/office/drawing/2014/main" val="2539575135"/>
                    </a:ext>
                  </a:extLst>
                </a:gridCol>
                <a:gridCol w="1233508">
                  <a:extLst>
                    <a:ext uri="{9D8B030D-6E8A-4147-A177-3AD203B41FA5}">
                      <a16:colId xmlns:a16="http://schemas.microsoft.com/office/drawing/2014/main" val="2722904637"/>
                    </a:ext>
                  </a:extLst>
                </a:gridCol>
                <a:gridCol w="1388629">
                  <a:extLst>
                    <a:ext uri="{9D8B030D-6E8A-4147-A177-3AD203B41FA5}">
                      <a16:colId xmlns:a16="http://schemas.microsoft.com/office/drawing/2014/main" val="2373640529"/>
                    </a:ext>
                  </a:extLst>
                </a:gridCol>
                <a:gridCol w="1088828">
                  <a:extLst>
                    <a:ext uri="{9D8B030D-6E8A-4147-A177-3AD203B41FA5}">
                      <a16:colId xmlns:a16="http://schemas.microsoft.com/office/drawing/2014/main" val="448559789"/>
                    </a:ext>
                  </a:extLst>
                </a:gridCol>
              </a:tblGrid>
              <a:tr h="618574">
                <a:tc>
                  <a:txBody>
                    <a:bodyPr/>
                    <a:lstStyle/>
                    <a:p>
                      <a:pPr marL="0" marR="0">
                        <a:lnSpc>
                          <a:spcPct val="115000"/>
                        </a:lnSpc>
                        <a:spcBef>
                          <a:spcPts val="0"/>
                        </a:spcBef>
                        <a:spcAft>
                          <a:spcPts val="0"/>
                        </a:spcAft>
                      </a:pPr>
                      <a:r>
                        <a:rPr lang="en-US" sz="2600" dirty="0">
                          <a:effectLst/>
                        </a:rPr>
                        <a: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Mean</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Min</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Max</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5184946"/>
                  </a:ext>
                </a:extLst>
              </a:tr>
              <a:tr h="618574">
                <a:tc>
                  <a:txBody>
                    <a:bodyPr/>
                    <a:lstStyle/>
                    <a:p>
                      <a:pPr marL="0" marR="0">
                        <a:lnSpc>
                          <a:spcPct val="115000"/>
                        </a:lnSpc>
                        <a:spcBef>
                          <a:spcPts val="0"/>
                        </a:spcBef>
                        <a:spcAft>
                          <a:spcPts val="0"/>
                        </a:spcAft>
                      </a:pPr>
                      <a:r>
                        <a:rPr lang="en-US" sz="2600" dirty="0">
                          <a:effectLst/>
                        </a:rPr>
                        <a:t># deaths out of 100 users of e-cigarettes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b="1" dirty="0">
                          <a:solidFill>
                            <a:srgbClr val="FF0000"/>
                          </a:solidFill>
                          <a:effectLst/>
                        </a:rPr>
                        <a:t>30.1</a:t>
                      </a:r>
                      <a:endParaRPr lang="en-US" sz="2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0</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100</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4002485"/>
                  </a:ext>
                </a:extLst>
              </a:tr>
              <a:tr h="618574">
                <a:tc>
                  <a:txBody>
                    <a:bodyPr/>
                    <a:lstStyle/>
                    <a:p>
                      <a:pPr marL="0" marR="0">
                        <a:lnSpc>
                          <a:spcPct val="115000"/>
                        </a:lnSpc>
                        <a:spcBef>
                          <a:spcPts val="0"/>
                        </a:spcBef>
                        <a:spcAft>
                          <a:spcPts val="0"/>
                        </a:spcAft>
                      </a:pPr>
                      <a:r>
                        <a:rPr lang="en-US" sz="2600" dirty="0">
                          <a:effectLst/>
                        </a:rPr>
                        <a:t># deaths out of 100 users of cigarettes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45.7</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0</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100</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584169"/>
                  </a:ext>
                </a:extLst>
              </a:tr>
              <a:tr h="618574">
                <a:tc>
                  <a:txBody>
                    <a:bodyPr/>
                    <a:lstStyle/>
                    <a:p>
                      <a:pPr marL="0" marR="0">
                        <a:lnSpc>
                          <a:spcPct val="115000"/>
                        </a:lnSpc>
                        <a:spcBef>
                          <a:spcPts val="0"/>
                        </a:spcBef>
                        <a:spcAft>
                          <a:spcPts val="0"/>
                        </a:spcAft>
                      </a:pPr>
                      <a:r>
                        <a:rPr lang="en-US" sz="2600" dirty="0">
                          <a:effectLst/>
                        </a:rPr>
                        <a:t># deaths out of 100 users of NRPs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b="1" dirty="0">
                          <a:solidFill>
                            <a:srgbClr val="FF0000"/>
                          </a:solidFill>
                          <a:effectLst/>
                        </a:rPr>
                        <a:t>27.8</a:t>
                      </a:r>
                      <a:endParaRPr lang="en-US" sz="2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0.34</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80.5</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3077092"/>
                  </a:ext>
                </a:extLst>
              </a:tr>
              <a:tr h="618574">
                <a:tc>
                  <a:txBody>
                    <a:bodyPr/>
                    <a:lstStyle/>
                    <a:p>
                      <a:pPr marL="0" marR="0">
                        <a:lnSpc>
                          <a:spcPct val="115000"/>
                        </a:lnSpc>
                        <a:spcBef>
                          <a:spcPts val="0"/>
                        </a:spcBef>
                        <a:spcAft>
                          <a:spcPts val="0"/>
                        </a:spcAft>
                      </a:pPr>
                      <a:r>
                        <a:rPr lang="en-US" sz="2600" dirty="0">
                          <a:effectLst/>
                        </a:rPr>
                        <a:t>β-discount (present bias) factor</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0.73</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0.0082</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1.24</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0462642"/>
                  </a:ext>
                </a:extLst>
              </a:tr>
              <a:tr h="978918">
                <a:tc>
                  <a:txBody>
                    <a:bodyPr/>
                    <a:lstStyle/>
                    <a:p>
                      <a:pPr marL="0" marR="0">
                        <a:lnSpc>
                          <a:spcPct val="115000"/>
                        </a:lnSpc>
                        <a:spcBef>
                          <a:spcPts val="0"/>
                        </a:spcBef>
                        <a:spcAft>
                          <a:spcPts val="0"/>
                        </a:spcAft>
                      </a:pPr>
                      <a:r>
                        <a:rPr lang="en-US" sz="2600" dirty="0">
                          <a:effectLst/>
                        </a:rPr>
                        <a:t>Little present bias (β-discount factor &gt; 0.9)</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0.37</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0</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1</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2522464"/>
                  </a:ext>
                </a:extLst>
              </a:tr>
              <a:tr h="978918">
                <a:tc>
                  <a:txBody>
                    <a:bodyPr/>
                    <a:lstStyle/>
                    <a:p>
                      <a:pPr marL="0" marR="0">
                        <a:lnSpc>
                          <a:spcPct val="115000"/>
                        </a:lnSpc>
                        <a:spcBef>
                          <a:spcPts val="0"/>
                        </a:spcBef>
                        <a:spcAft>
                          <a:spcPts val="0"/>
                        </a:spcAft>
                      </a:pPr>
                      <a:r>
                        <a:rPr lang="en-US" sz="2600">
                          <a:effectLst/>
                        </a:rPr>
                        <a:t>Interested in using a Commitment Contract</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0.20</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0</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1</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3052203"/>
                  </a:ext>
                </a:extLst>
              </a:tr>
              <a:tr h="618574">
                <a:tc>
                  <a:txBody>
                    <a:bodyPr/>
                    <a:lstStyle/>
                    <a:p>
                      <a:pPr marL="0" marR="0">
                        <a:lnSpc>
                          <a:spcPct val="115000"/>
                        </a:lnSpc>
                        <a:spcBef>
                          <a:spcPts val="0"/>
                        </a:spcBef>
                        <a:spcAft>
                          <a:spcPts val="0"/>
                        </a:spcAft>
                      </a:pPr>
                      <a:r>
                        <a:rPr lang="en-US" sz="2600" dirty="0">
                          <a:effectLst/>
                        </a:rPr>
                        <a:t>Respondents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1,148</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a:effectLst/>
                        </a:rPr>
                        <a:t> </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4306472"/>
                  </a:ext>
                </a:extLst>
              </a:tr>
            </a:tbl>
          </a:graphicData>
        </a:graphic>
      </p:graphicFrame>
      <p:sp>
        <p:nvSpPr>
          <p:cNvPr id="3" name="Rectangle 1">
            <a:extLst>
              <a:ext uri="{FF2B5EF4-FFF2-40B4-BE49-F238E27FC236}">
                <a16:creationId xmlns:a16="http://schemas.microsoft.com/office/drawing/2014/main" id="{2C9ABB6B-2F32-4A36-AA81-61FAD4BFF217}"/>
              </a:ext>
            </a:extLst>
          </p:cNvPr>
          <p:cNvSpPr>
            <a:spLocks noChangeArrowheads="1"/>
          </p:cNvSpPr>
          <p:nvPr/>
        </p:nvSpPr>
        <p:spPr bwMode="auto">
          <a:xfrm>
            <a:off x="1097280" y="194018"/>
            <a:ext cx="237735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Table 2 Consumer optimization errors (</a:t>
            </a:r>
            <a:r>
              <a:rPr kumimoji="0" lang="en-US" altLang="en-US" sz="32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red</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misinformation)</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8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2B72BE-161E-4F83-92F2-29A0FB072F2C}"/>
              </a:ext>
            </a:extLst>
          </p:cNvPr>
          <p:cNvGraphicFramePr>
            <a:graphicFrameLocks noGrp="1"/>
          </p:cNvGraphicFramePr>
          <p:nvPr>
            <p:extLst>
              <p:ext uri="{D42A27DB-BD31-4B8C-83A1-F6EECF244321}">
                <p14:modId xmlns:p14="http://schemas.microsoft.com/office/powerpoint/2010/main" val="1451122514"/>
              </p:ext>
            </p:extLst>
          </p:nvPr>
        </p:nvGraphicFramePr>
        <p:xfrm>
          <a:off x="715618" y="890546"/>
          <a:ext cx="10766066" cy="5629656"/>
        </p:xfrm>
        <a:graphic>
          <a:graphicData uri="http://schemas.openxmlformats.org/drawingml/2006/table">
            <a:tbl>
              <a:tblPr firstRow="1" firstCol="1" bandRow="1">
                <a:tableStyleId>{5C22544A-7EE6-4342-B048-85BDC9FD1C3A}</a:tableStyleId>
              </a:tblPr>
              <a:tblGrid>
                <a:gridCol w="6532206">
                  <a:extLst>
                    <a:ext uri="{9D8B030D-6E8A-4147-A177-3AD203B41FA5}">
                      <a16:colId xmlns:a16="http://schemas.microsoft.com/office/drawing/2014/main" val="3483665175"/>
                    </a:ext>
                  </a:extLst>
                </a:gridCol>
                <a:gridCol w="1694049">
                  <a:extLst>
                    <a:ext uri="{9D8B030D-6E8A-4147-A177-3AD203B41FA5}">
                      <a16:colId xmlns:a16="http://schemas.microsoft.com/office/drawing/2014/main" val="4239276487"/>
                    </a:ext>
                  </a:extLst>
                </a:gridCol>
                <a:gridCol w="1477869">
                  <a:extLst>
                    <a:ext uri="{9D8B030D-6E8A-4147-A177-3AD203B41FA5}">
                      <a16:colId xmlns:a16="http://schemas.microsoft.com/office/drawing/2014/main" val="3204996317"/>
                    </a:ext>
                  </a:extLst>
                </a:gridCol>
                <a:gridCol w="1061942">
                  <a:extLst>
                    <a:ext uri="{9D8B030D-6E8A-4147-A177-3AD203B41FA5}">
                      <a16:colId xmlns:a16="http://schemas.microsoft.com/office/drawing/2014/main" val="2627037955"/>
                    </a:ext>
                  </a:extLst>
                </a:gridCol>
              </a:tblGrid>
              <a:tr h="310834">
                <a:tc>
                  <a:txBody>
                    <a:bodyPr/>
                    <a:lstStyle/>
                    <a:p>
                      <a:pPr marL="0" marR="0">
                        <a:lnSpc>
                          <a:spcPct val="115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Use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Use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Use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1396084"/>
                  </a:ext>
                </a:extLst>
              </a:tr>
              <a:tr h="310834">
                <a:tc>
                  <a:txBody>
                    <a:bodyPr/>
                    <a:lstStyle/>
                    <a:p>
                      <a:pPr marL="0" marR="0">
                        <a:lnSpc>
                          <a:spcPct val="115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e-cigarettes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cigarettes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NRPs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594141"/>
                  </a:ext>
                </a:extLst>
              </a:tr>
              <a:tr h="310834">
                <a:tc>
                  <a:txBody>
                    <a:bodyPr/>
                    <a:lstStyle/>
                    <a:p>
                      <a:pPr marL="0" marR="0">
                        <a:lnSpc>
                          <a:spcPct val="115000"/>
                        </a:lnSpc>
                        <a:spcBef>
                          <a:spcPts val="0"/>
                        </a:spcBef>
                        <a:spcAft>
                          <a:spcPts val="0"/>
                        </a:spcAft>
                      </a:pPr>
                      <a:r>
                        <a:rPr lang="en-US" sz="2000" dirty="0">
                          <a:effectLst/>
                        </a:rPr>
                        <a:t>Pre-2016 FDA market conditions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4157363"/>
                  </a:ext>
                </a:extLst>
              </a:tr>
              <a:tr h="310834">
                <a:tc>
                  <a:txBody>
                    <a:bodyPr/>
                    <a:lstStyle/>
                    <a:p>
                      <a:pPr marL="0" marR="0">
                        <a:lnSpc>
                          <a:spcPct val="115000"/>
                        </a:lnSpc>
                        <a:spcBef>
                          <a:spcPts val="0"/>
                        </a:spcBef>
                        <a:spcAft>
                          <a:spcPts val="0"/>
                        </a:spcAft>
                      </a:pPr>
                      <a:r>
                        <a:rPr lang="en-US" sz="2000" dirty="0">
                          <a:effectLst/>
                        </a:rPr>
                        <a:t>Policy counter-</a:t>
                      </a:r>
                      <a:r>
                        <a:rPr lang="en-US" sz="2000" dirty="0" err="1">
                          <a:effectLst/>
                        </a:rPr>
                        <a:t>factuals</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368781"/>
                  </a:ext>
                </a:extLst>
              </a:tr>
              <a:tr h="310834">
                <a:tc>
                  <a:txBody>
                    <a:bodyPr/>
                    <a:lstStyle/>
                    <a:p>
                      <a:pPr marL="0" marR="0">
                        <a:lnSpc>
                          <a:spcPct val="115000"/>
                        </a:lnSpc>
                        <a:spcBef>
                          <a:spcPts val="0"/>
                        </a:spcBef>
                        <a:spcAft>
                          <a:spcPts val="0"/>
                        </a:spcAft>
                      </a:pPr>
                      <a:r>
                        <a:rPr lang="en-US" sz="2000" dirty="0">
                          <a:effectLst/>
                        </a:rPr>
                        <a:t>Ban flavors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4417130"/>
                  </a:ext>
                </a:extLst>
              </a:tr>
              <a:tr h="310834">
                <a:tc>
                  <a:txBody>
                    <a:bodyPr/>
                    <a:lstStyle/>
                    <a:p>
                      <a:pPr marL="0" marR="0">
                        <a:lnSpc>
                          <a:spcPct val="115000"/>
                        </a:lnSpc>
                        <a:spcBef>
                          <a:spcPts val="0"/>
                        </a:spcBef>
                        <a:spcAft>
                          <a:spcPts val="0"/>
                        </a:spcAft>
                      </a:pPr>
                      <a:r>
                        <a:rPr lang="en-US" sz="2000" dirty="0">
                          <a:effectLst/>
                        </a:rPr>
                        <a:t>FDA warning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68%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5200648"/>
                  </a:ext>
                </a:extLst>
              </a:tr>
              <a:tr h="310834">
                <a:tc>
                  <a:txBody>
                    <a:bodyPr/>
                    <a:lstStyle/>
                    <a:p>
                      <a:pPr marL="0" marR="0">
                        <a:lnSpc>
                          <a:spcPct val="115000"/>
                        </a:lnSpc>
                        <a:spcBef>
                          <a:spcPts val="0"/>
                        </a:spcBef>
                        <a:spcAft>
                          <a:spcPts val="0"/>
                        </a:spcAft>
                      </a:pPr>
                      <a:r>
                        <a:rPr lang="en-US" sz="2000" dirty="0">
                          <a:effectLst/>
                        </a:rPr>
                        <a:t>Reduced risk warning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68%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2869135"/>
                  </a:ext>
                </a:extLst>
              </a:tr>
              <a:tr h="310834">
                <a:tc>
                  <a:txBody>
                    <a:bodyPr/>
                    <a:lstStyle/>
                    <a:p>
                      <a:pPr marL="0" marR="0">
                        <a:lnSpc>
                          <a:spcPct val="115000"/>
                        </a:lnSpc>
                        <a:spcBef>
                          <a:spcPts val="0"/>
                        </a:spcBef>
                        <a:spcAft>
                          <a:spcPts val="0"/>
                        </a:spcAft>
                      </a:pPr>
                      <a:r>
                        <a:rPr lang="en-US" sz="2000" dirty="0" err="1">
                          <a:effectLst/>
                        </a:rPr>
                        <a:t>MarkTen</a:t>
                      </a:r>
                      <a:r>
                        <a:rPr lang="en-US" sz="2000" dirty="0">
                          <a:effectLst/>
                        </a:rPr>
                        <a:t> warning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5816838"/>
                  </a:ext>
                </a:extLst>
              </a:tr>
              <a:tr h="310834">
                <a:tc>
                  <a:txBody>
                    <a:bodyPr/>
                    <a:lstStyle/>
                    <a:p>
                      <a:pPr marL="0" marR="0">
                        <a:lnSpc>
                          <a:spcPct val="115000"/>
                        </a:lnSpc>
                        <a:spcBef>
                          <a:spcPts val="0"/>
                        </a:spcBef>
                        <a:spcAft>
                          <a:spcPts val="0"/>
                        </a:spcAft>
                      </a:pPr>
                      <a:r>
                        <a:rPr lang="en-US" sz="2000" dirty="0">
                          <a:effectLst/>
                        </a:rPr>
                        <a:t>$3 Tax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2381720"/>
                  </a:ext>
                </a:extLst>
              </a:tr>
              <a:tr h="310834">
                <a:tc>
                  <a:txBody>
                    <a:bodyPr/>
                    <a:lstStyle/>
                    <a:p>
                      <a:pPr marL="0" marR="0">
                        <a:lnSpc>
                          <a:spcPct val="115000"/>
                        </a:lnSpc>
                        <a:spcBef>
                          <a:spcPts val="0"/>
                        </a:spcBef>
                        <a:spcAft>
                          <a:spcPts val="0"/>
                        </a:spcAft>
                      </a:pPr>
                      <a:r>
                        <a:rPr lang="en-US" sz="2000" dirty="0">
                          <a:effectLst/>
                        </a:rPr>
                        <a:t>$3 Subsidy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57%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9844215"/>
                  </a:ext>
                </a:extLst>
              </a:tr>
              <a:tr h="310834">
                <a:tc>
                  <a:txBody>
                    <a:bodyPr/>
                    <a:lstStyle/>
                    <a:p>
                      <a:pPr marL="0" marR="0">
                        <a:lnSpc>
                          <a:spcPct val="115000"/>
                        </a:lnSpc>
                        <a:spcBef>
                          <a:spcPts val="0"/>
                        </a:spcBef>
                        <a:spcAft>
                          <a:spcPts val="0"/>
                        </a:spcAft>
                      </a:pPr>
                      <a:r>
                        <a:rPr lang="en-US" sz="2000" dirty="0">
                          <a:effectLst/>
                        </a:rPr>
                        <a:t>Ban flavors &amp; FDA waning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70%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0471151"/>
                  </a:ext>
                </a:extLst>
              </a:tr>
              <a:tr h="310834">
                <a:tc>
                  <a:txBody>
                    <a:bodyPr/>
                    <a:lstStyle/>
                    <a:p>
                      <a:pPr marL="0" marR="0">
                        <a:lnSpc>
                          <a:spcPct val="115000"/>
                        </a:lnSpc>
                        <a:spcBef>
                          <a:spcPts val="0"/>
                        </a:spcBef>
                        <a:spcAft>
                          <a:spcPts val="0"/>
                        </a:spcAft>
                      </a:pPr>
                      <a:r>
                        <a:rPr lang="en-US" sz="2000" dirty="0">
                          <a:effectLst/>
                        </a:rPr>
                        <a:t>Ban e-cigarettes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82%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5317474"/>
                  </a:ext>
                </a:extLst>
              </a:tr>
              <a:tr h="310834">
                <a:tc>
                  <a:txBody>
                    <a:bodyPr/>
                    <a:lstStyle/>
                    <a:p>
                      <a:pPr marL="0" marR="0">
                        <a:lnSpc>
                          <a:spcPct val="115000"/>
                        </a:lnSpc>
                        <a:spcBef>
                          <a:spcPts val="0"/>
                        </a:spcBef>
                        <a:spcAft>
                          <a:spcPts val="0"/>
                        </a:spcAft>
                      </a:pPr>
                      <a:r>
                        <a:rPr lang="en-US" sz="2000" dirty="0">
                          <a:effectLst/>
                        </a:rPr>
                        <a:t>Consumer optimization error counter-</a:t>
                      </a:r>
                      <a:r>
                        <a:rPr lang="en-US" sz="2000" dirty="0" err="1">
                          <a:effectLst/>
                        </a:rPr>
                        <a:t>factuals</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6103739"/>
                  </a:ext>
                </a:extLst>
              </a:tr>
              <a:tr h="310834">
                <a:tc>
                  <a:txBody>
                    <a:bodyPr/>
                    <a:lstStyle/>
                    <a:p>
                      <a:pPr marL="0" marR="0">
                        <a:lnSpc>
                          <a:spcPct val="115000"/>
                        </a:lnSpc>
                        <a:spcBef>
                          <a:spcPts val="0"/>
                        </a:spcBef>
                        <a:spcAft>
                          <a:spcPts val="0"/>
                        </a:spcAft>
                      </a:pPr>
                      <a:r>
                        <a:rPr lang="en-US" sz="2000" dirty="0">
                          <a:effectLst/>
                        </a:rPr>
                        <a:t>Correcting risk misperceptions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391088"/>
                  </a:ext>
                </a:extLst>
              </a:tr>
              <a:tr h="310834">
                <a:tc>
                  <a:txBody>
                    <a:bodyPr/>
                    <a:lstStyle/>
                    <a:p>
                      <a:pPr marL="0" marR="0">
                        <a:lnSpc>
                          <a:spcPct val="115000"/>
                        </a:lnSpc>
                        <a:spcBef>
                          <a:spcPts val="0"/>
                        </a:spcBef>
                        <a:spcAft>
                          <a:spcPts val="0"/>
                        </a:spcAft>
                      </a:pPr>
                      <a:r>
                        <a:rPr lang="en-US" sz="2000" dirty="0">
                          <a:effectLst/>
                        </a:rPr>
                        <a:t>Correcting naiveté about time inconsistency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51%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182664"/>
                  </a:ext>
                </a:extLst>
              </a:tr>
              <a:tr h="641009">
                <a:tc>
                  <a:txBody>
                    <a:bodyPr/>
                    <a:lstStyle/>
                    <a:p>
                      <a:pPr marL="0" marR="0">
                        <a:lnSpc>
                          <a:spcPct val="115000"/>
                        </a:lnSpc>
                        <a:spcBef>
                          <a:spcPts val="0"/>
                        </a:spcBef>
                        <a:spcAft>
                          <a:spcPts val="0"/>
                        </a:spcAft>
                      </a:pPr>
                      <a:r>
                        <a:rPr lang="en-US" sz="2000">
                          <a:effectLst/>
                        </a:rPr>
                        <a:t>Correcting risk misperceptions &amp; </a:t>
                      </a:r>
                    </a:p>
                    <a:p>
                      <a:pPr marL="0" marR="0">
                        <a:lnSpc>
                          <a:spcPct val="115000"/>
                        </a:lnSpc>
                        <a:spcBef>
                          <a:spcPts val="0"/>
                        </a:spcBef>
                        <a:spcAft>
                          <a:spcPts val="0"/>
                        </a:spcAft>
                      </a:pPr>
                      <a:r>
                        <a:rPr lang="en-US" sz="2000">
                          <a:effectLst/>
                        </a:rPr>
                        <a:t>Naiveté about time inconsistency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32%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42%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26%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4324316"/>
                  </a:ext>
                </a:extLst>
              </a:tr>
            </a:tbl>
          </a:graphicData>
        </a:graphic>
      </p:graphicFrame>
      <p:sp>
        <p:nvSpPr>
          <p:cNvPr id="3" name="TextBox 2">
            <a:extLst>
              <a:ext uri="{FF2B5EF4-FFF2-40B4-BE49-F238E27FC236}">
                <a16:creationId xmlns:a16="http://schemas.microsoft.com/office/drawing/2014/main" id="{B0A4B0F2-5776-48A6-A483-09033762EB3D}"/>
              </a:ext>
            </a:extLst>
          </p:cNvPr>
          <p:cNvSpPr txBox="1"/>
          <p:nvPr/>
        </p:nvSpPr>
        <p:spPr>
          <a:xfrm>
            <a:off x="715618" y="337798"/>
            <a:ext cx="6896440" cy="523220"/>
          </a:xfrm>
          <a:prstGeom prst="rect">
            <a:avLst/>
          </a:prstGeom>
          <a:noFill/>
        </p:spPr>
        <p:txBody>
          <a:bodyPr wrap="none" rtlCol="0">
            <a:spAutoFit/>
          </a:bodyPr>
          <a:lstStyle/>
          <a:p>
            <a:r>
              <a:rPr lang="en-US" sz="2800" b="1" dirty="0"/>
              <a:t>Policy simulations based on estimated model</a:t>
            </a:r>
          </a:p>
        </p:txBody>
      </p:sp>
    </p:spTree>
    <p:extLst>
      <p:ext uri="{BB962C8B-B14F-4D97-AF65-F5344CB8AC3E}">
        <p14:creationId xmlns:p14="http://schemas.microsoft.com/office/powerpoint/2010/main" val="204603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D149-8E03-4B9D-B2AE-349E04EA5305}"/>
              </a:ext>
            </a:extLst>
          </p:cNvPr>
          <p:cNvSpPr>
            <a:spLocks noGrp="1"/>
          </p:cNvSpPr>
          <p:nvPr>
            <p:ph type="title"/>
          </p:nvPr>
        </p:nvSpPr>
        <p:spPr/>
        <p:txBody>
          <a:bodyPr/>
          <a:lstStyle/>
          <a:p>
            <a:r>
              <a:rPr lang="en-US" b="1" dirty="0"/>
              <a:t>Take-aways </a:t>
            </a:r>
          </a:p>
        </p:txBody>
      </p:sp>
      <p:sp>
        <p:nvSpPr>
          <p:cNvPr id="3" name="Content Placeholder 2">
            <a:extLst>
              <a:ext uri="{FF2B5EF4-FFF2-40B4-BE49-F238E27FC236}">
                <a16:creationId xmlns:a16="http://schemas.microsoft.com/office/drawing/2014/main" id="{28EF7B07-EB0E-4599-86EE-739CB516A080}"/>
              </a:ext>
            </a:extLst>
          </p:cNvPr>
          <p:cNvSpPr>
            <a:spLocks noGrp="1"/>
          </p:cNvSpPr>
          <p:nvPr>
            <p:ph idx="1"/>
          </p:nvPr>
        </p:nvSpPr>
        <p:spPr/>
        <p:txBody>
          <a:bodyPr>
            <a:normAutofit lnSpcReduction="10000"/>
          </a:bodyPr>
          <a:lstStyle/>
          <a:p>
            <a:r>
              <a:rPr lang="en-US" dirty="0"/>
              <a:t>Correcting risk misperceptions could ↓ smoking &amp; ↑ e-cig use</a:t>
            </a:r>
          </a:p>
          <a:p>
            <a:r>
              <a:rPr lang="en-US" dirty="0"/>
              <a:t>FDA e-cig regulations appear to be mostly harmless</a:t>
            </a:r>
          </a:p>
          <a:p>
            <a:pPr lvl="1"/>
            <a:r>
              <a:rPr lang="en-US" sz="2800" dirty="0"/>
              <a:t>FDA warning label -- doesn’t change behavior much</a:t>
            </a:r>
          </a:p>
          <a:p>
            <a:pPr lvl="1"/>
            <a:r>
              <a:rPr lang="en-US" sz="2800" dirty="0"/>
              <a:t>(Mark-10 warning label might ↑ smoking)</a:t>
            </a:r>
          </a:p>
          <a:p>
            <a:pPr lvl="1"/>
            <a:r>
              <a:rPr lang="en-US" sz="2800" dirty="0"/>
              <a:t>FDA’s recent flavor ban probably won’t change adult smokers’ behavior much</a:t>
            </a:r>
          </a:p>
          <a:p>
            <a:pPr lvl="1"/>
            <a:r>
              <a:rPr lang="en-US" sz="2800" dirty="0"/>
              <a:t>Data pre-date Juul, so results might not extrapolate</a:t>
            </a:r>
          </a:p>
          <a:p>
            <a:r>
              <a:rPr lang="en-US" dirty="0"/>
              <a:t>$3 e-cig subsidy passes cost-benefit test</a:t>
            </a:r>
          </a:p>
          <a:p>
            <a:pPr lvl="1"/>
            <a:r>
              <a:rPr lang="en-US" sz="2800" dirty="0"/>
              <a:t>Yields predicted rates of vaping/smoking similar to normative behavior of well-informed, not present biased consumers   </a:t>
            </a:r>
          </a:p>
          <a:p>
            <a:pPr lvl="1"/>
            <a:endParaRPr lang="en-US" dirty="0"/>
          </a:p>
        </p:txBody>
      </p:sp>
    </p:spTree>
    <p:extLst>
      <p:ext uri="{BB962C8B-B14F-4D97-AF65-F5344CB8AC3E}">
        <p14:creationId xmlns:p14="http://schemas.microsoft.com/office/powerpoint/2010/main" val="3424560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95DE-9975-4289-AD3F-70F376F33CDE}"/>
              </a:ext>
            </a:extLst>
          </p:cNvPr>
          <p:cNvSpPr>
            <a:spLocks noGrp="1"/>
          </p:cNvSpPr>
          <p:nvPr>
            <p:ph type="title"/>
          </p:nvPr>
        </p:nvSpPr>
        <p:spPr/>
        <p:txBody>
          <a:bodyPr/>
          <a:lstStyle/>
          <a:p>
            <a:r>
              <a:rPr lang="en-US" b="1" dirty="0"/>
              <a:t>Study 2</a:t>
            </a:r>
          </a:p>
        </p:txBody>
      </p:sp>
      <p:sp>
        <p:nvSpPr>
          <p:cNvPr id="3" name="Content Placeholder 2">
            <a:extLst>
              <a:ext uri="{FF2B5EF4-FFF2-40B4-BE49-F238E27FC236}">
                <a16:creationId xmlns:a16="http://schemas.microsoft.com/office/drawing/2014/main" id="{1C5D2B78-B30F-42A1-BDC1-6A6A3D765F5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7937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3058-993C-4E37-BEC0-49B5F999B824}"/>
              </a:ext>
            </a:extLst>
          </p:cNvPr>
          <p:cNvSpPr>
            <a:spLocks noGrp="1"/>
          </p:cNvSpPr>
          <p:nvPr>
            <p:ph type="title"/>
          </p:nvPr>
        </p:nvSpPr>
        <p:spPr/>
        <p:txBody>
          <a:bodyPr/>
          <a:lstStyle/>
          <a:p>
            <a:r>
              <a:rPr lang="en-US" b="1" dirty="0"/>
              <a:t>Does e-cigarette advertising encourage adult smokers to quit?</a:t>
            </a:r>
          </a:p>
        </p:txBody>
      </p:sp>
      <p:sp>
        <p:nvSpPr>
          <p:cNvPr id="3" name="Content Placeholder 2">
            <a:extLst>
              <a:ext uri="{FF2B5EF4-FFF2-40B4-BE49-F238E27FC236}">
                <a16:creationId xmlns:a16="http://schemas.microsoft.com/office/drawing/2014/main" id="{4397FC82-5C6F-45F3-9363-634F0DC38A00}"/>
              </a:ext>
            </a:extLst>
          </p:cNvPr>
          <p:cNvSpPr>
            <a:spLocks noGrp="1"/>
          </p:cNvSpPr>
          <p:nvPr>
            <p:ph idx="1"/>
          </p:nvPr>
        </p:nvSpPr>
        <p:spPr/>
        <p:txBody>
          <a:bodyPr>
            <a:normAutofit fontScale="92500"/>
          </a:bodyPr>
          <a:lstStyle/>
          <a:p>
            <a:r>
              <a:rPr lang="en-US" dirty="0"/>
              <a:t>Spoiler Alert: the answer is YES (for TV ads, not magazine ads)</a:t>
            </a:r>
          </a:p>
          <a:p>
            <a:r>
              <a:rPr lang="en-US" dirty="0"/>
              <a:t>In U.S., e-cigarettes are allowed to advertise on TV, magazines, etc.</a:t>
            </a:r>
          </a:p>
          <a:p>
            <a:pPr lvl="1"/>
            <a:r>
              <a:rPr lang="en-US" sz="2800" dirty="0"/>
              <a:t>Cigarette advertising on TV &amp; radio has been banned in U.S. since 1972, but ban hasn’t applied to e-cigs</a:t>
            </a:r>
          </a:p>
          <a:p>
            <a:pPr lvl="1"/>
            <a:r>
              <a:rPr lang="en-US" sz="2800" dirty="0"/>
              <a:t>As a result of litigation, e-cig advertisements do NOT make explicit health claims or cessation claims.</a:t>
            </a:r>
          </a:p>
          <a:p>
            <a:pPr lvl="1"/>
            <a:r>
              <a:rPr lang="en-US" sz="2800" dirty="0"/>
              <a:t>“Image advertising” that links product to attractive people &amp; places</a:t>
            </a:r>
          </a:p>
          <a:p>
            <a:pPr lvl="1"/>
            <a:r>
              <a:rPr lang="en-US" sz="2800" dirty="0"/>
              <a:t>Situation will change w/full implementation of FDA “deeming rule”  </a:t>
            </a:r>
          </a:p>
          <a:p>
            <a:r>
              <a:rPr lang="en-US" dirty="0"/>
              <a:t>E-cig advertising expenditures increased from $3.6 million in 2010 to $112 million in 2014 </a:t>
            </a:r>
          </a:p>
          <a:p>
            <a:pPr lvl="1"/>
            <a:endParaRPr lang="en-US" dirty="0"/>
          </a:p>
          <a:p>
            <a:endParaRPr lang="en-US" dirty="0"/>
          </a:p>
          <a:p>
            <a:endParaRPr lang="en-US" dirty="0"/>
          </a:p>
        </p:txBody>
      </p:sp>
    </p:spTree>
    <p:extLst>
      <p:ext uri="{BB962C8B-B14F-4D97-AF65-F5344CB8AC3E}">
        <p14:creationId xmlns:p14="http://schemas.microsoft.com/office/powerpoint/2010/main" val="93310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433005-37E9-4D5C-BB9F-7E02F460CCE5}"/>
              </a:ext>
            </a:extLst>
          </p:cNvPr>
          <p:cNvPicPr>
            <a:picLocks noChangeAspect="1"/>
          </p:cNvPicPr>
          <p:nvPr/>
        </p:nvPicPr>
        <p:blipFill>
          <a:blip r:embed="rId2"/>
          <a:stretch>
            <a:fillRect/>
          </a:stretch>
        </p:blipFill>
        <p:spPr>
          <a:xfrm>
            <a:off x="1773142" y="914400"/>
            <a:ext cx="7708164" cy="5674065"/>
          </a:xfrm>
          <a:prstGeom prst="rect">
            <a:avLst/>
          </a:prstGeom>
        </p:spPr>
      </p:pic>
    </p:spTree>
    <p:extLst>
      <p:ext uri="{BB962C8B-B14F-4D97-AF65-F5344CB8AC3E}">
        <p14:creationId xmlns:p14="http://schemas.microsoft.com/office/powerpoint/2010/main" val="426637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637E-AA0E-4F12-B3A2-7286CCACC5F6}"/>
              </a:ext>
            </a:extLst>
          </p:cNvPr>
          <p:cNvSpPr>
            <a:spLocks noGrp="1"/>
          </p:cNvSpPr>
          <p:nvPr>
            <p:ph type="title"/>
          </p:nvPr>
        </p:nvSpPr>
        <p:spPr/>
        <p:txBody>
          <a:bodyPr/>
          <a:lstStyle/>
          <a:p>
            <a:r>
              <a:rPr lang="en-US" b="1" dirty="0"/>
              <a:t>Identifying the causal effect of advertising</a:t>
            </a:r>
          </a:p>
        </p:txBody>
      </p:sp>
      <p:sp>
        <p:nvSpPr>
          <p:cNvPr id="3" name="Content Placeholder 2">
            <a:extLst>
              <a:ext uri="{FF2B5EF4-FFF2-40B4-BE49-F238E27FC236}">
                <a16:creationId xmlns:a16="http://schemas.microsoft.com/office/drawing/2014/main" id="{782E4BFB-CB97-4078-8C48-782EB998E65E}"/>
              </a:ext>
            </a:extLst>
          </p:cNvPr>
          <p:cNvSpPr>
            <a:spLocks noGrp="1"/>
          </p:cNvSpPr>
          <p:nvPr>
            <p:ph idx="1"/>
          </p:nvPr>
        </p:nvSpPr>
        <p:spPr>
          <a:xfrm>
            <a:off x="838200" y="1825624"/>
            <a:ext cx="10515600" cy="4455905"/>
          </a:xfrm>
        </p:spPr>
        <p:txBody>
          <a:bodyPr>
            <a:noAutofit/>
          </a:bodyPr>
          <a:lstStyle/>
          <a:p>
            <a:r>
              <a:rPr lang="en-US" sz="2400" dirty="0"/>
              <a:t>Literally a textbook example of simultaneous equations &amp; endogeneity bias</a:t>
            </a:r>
          </a:p>
          <a:p>
            <a:pPr lvl="1"/>
            <a:r>
              <a:rPr lang="en-US" dirty="0"/>
              <a:t>Does advertising cause the consuming?</a:t>
            </a:r>
          </a:p>
          <a:p>
            <a:pPr lvl="1"/>
            <a:r>
              <a:rPr lang="en-US" dirty="0"/>
              <a:t>Or does consuming cause the advertising?</a:t>
            </a:r>
          </a:p>
          <a:p>
            <a:r>
              <a:rPr lang="en-US" sz="2400" dirty="0"/>
              <a:t>Our e-cig study uses a “saturated fixed effects identification strategy”</a:t>
            </a:r>
          </a:p>
          <a:p>
            <a:pPr lvl="1"/>
            <a:r>
              <a:rPr lang="en-US" dirty="0"/>
              <a:t>Most complete specifications are saturated with year-quarter, magazine, program, time slot, and channel fixed effects.</a:t>
            </a:r>
          </a:p>
          <a:p>
            <a:pPr lvl="1"/>
            <a:r>
              <a:rPr lang="en-US" dirty="0"/>
              <a:t>Identifying variation comes from within-program/time slot/channel variation in ads over time (controlling for general time effects)</a:t>
            </a:r>
          </a:p>
          <a:p>
            <a:pPr lvl="1"/>
            <a:r>
              <a:rPr lang="en-US" dirty="0"/>
              <a:t>Example: someone who watched the Big Bang Theory in 2015q1 exposed to almost 4 times more ads than someone who watched in 2014q1</a:t>
            </a:r>
          </a:p>
          <a:p>
            <a:pPr lvl="1"/>
            <a:r>
              <a:rPr lang="en-US" dirty="0"/>
              <a:t>Builds off the approach Avery, Kenkel, Lillard, and Mathios (2007 JPE) developed in response to a tough referee </a:t>
            </a:r>
          </a:p>
        </p:txBody>
      </p:sp>
    </p:spTree>
    <p:extLst>
      <p:ext uri="{BB962C8B-B14F-4D97-AF65-F5344CB8AC3E}">
        <p14:creationId xmlns:p14="http://schemas.microsoft.com/office/powerpoint/2010/main" val="248478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58B961-80B0-47AB-AF80-CA2AD2A149DE}"/>
              </a:ext>
            </a:extLst>
          </p:cNvPr>
          <p:cNvPicPr>
            <a:picLocks noChangeAspect="1"/>
          </p:cNvPicPr>
          <p:nvPr/>
        </p:nvPicPr>
        <p:blipFill>
          <a:blip r:embed="rId2"/>
          <a:stretch>
            <a:fillRect/>
          </a:stretch>
        </p:blipFill>
        <p:spPr>
          <a:xfrm>
            <a:off x="382353" y="0"/>
            <a:ext cx="11427293" cy="6858000"/>
          </a:xfrm>
          <a:prstGeom prst="rect">
            <a:avLst/>
          </a:prstGeom>
        </p:spPr>
      </p:pic>
    </p:spTree>
    <p:extLst>
      <p:ext uri="{BB962C8B-B14F-4D97-AF65-F5344CB8AC3E}">
        <p14:creationId xmlns:p14="http://schemas.microsoft.com/office/powerpoint/2010/main" val="275838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945A-D7F0-43F9-820A-B9E45B6B0001}"/>
              </a:ext>
            </a:extLst>
          </p:cNvPr>
          <p:cNvSpPr>
            <a:spLocks noGrp="1"/>
          </p:cNvSpPr>
          <p:nvPr>
            <p:ph type="title"/>
          </p:nvPr>
        </p:nvSpPr>
        <p:spPr/>
        <p:txBody>
          <a:bodyPr/>
          <a:lstStyle/>
          <a:p>
            <a:r>
              <a:rPr lang="en-US" b="1" dirty="0"/>
              <a:t>Take-aways</a:t>
            </a:r>
          </a:p>
        </p:txBody>
      </p:sp>
      <p:sp>
        <p:nvSpPr>
          <p:cNvPr id="3" name="Content Placeholder 2">
            <a:extLst>
              <a:ext uri="{FF2B5EF4-FFF2-40B4-BE49-F238E27FC236}">
                <a16:creationId xmlns:a16="http://schemas.microsoft.com/office/drawing/2014/main" id="{4BE98378-787A-4255-B2F1-F7467CCD1089}"/>
              </a:ext>
            </a:extLst>
          </p:cNvPr>
          <p:cNvSpPr>
            <a:spLocks noGrp="1"/>
          </p:cNvSpPr>
          <p:nvPr>
            <p:ph idx="1"/>
          </p:nvPr>
        </p:nvSpPr>
        <p:spPr/>
        <p:txBody>
          <a:bodyPr>
            <a:normAutofit/>
          </a:bodyPr>
          <a:lstStyle/>
          <a:p>
            <a:r>
              <a:rPr lang="en-US" sz="2600" dirty="0"/>
              <a:t>We estimate that increased exposure to e-cig ads on TV has a stat </a:t>
            </a:r>
            <a:r>
              <a:rPr lang="en-US" sz="2600" dirty="0" err="1"/>
              <a:t>sig’t</a:t>
            </a:r>
            <a:r>
              <a:rPr lang="en-US" sz="2600" dirty="0"/>
              <a:t> but small effect on adult quitting</a:t>
            </a:r>
          </a:p>
          <a:p>
            <a:pPr lvl="1"/>
            <a:r>
              <a:rPr lang="en-US" sz="2600" dirty="0"/>
              <a:t>1 more TV ad → quit rate ↑ by 1% (NOT 1 percentage point)</a:t>
            </a:r>
          </a:p>
          <a:p>
            <a:pPr lvl="1"/>
            <a:r>
              <a:rPr lang="en-US" sz="2600" dirty="0"/>
              <a:t>Estimates of large advertising effects are not credible, because they imply that firms could increase profits by advertising more</a:t>
            </a:r>
          </a:p>
          <a:p>
            <a:r>
              <a:rPr lang="en-US" sz="2600" dirty="0"/>
              <a:t>Our estimate implies that a complete advertising ban during our sample period would have decreased smoking cessation from 9% to 8.7%</a:t>
            </a:r>
          </a:p>
          <a:p>
            <a:r>
              <a:rPr lang="en-US" sz="2600" dirty="0"/>
              <a:t>Informative ads that include accurate claims about health and cessation benefits could be much more effective</a:t>
            </a:r>
          </a:p>
          <a:p>
            <a:pPr lvl="1"/>
            <a:r>
              <a:rPr lang="en-US" sz="2600" dirty="0"/>
              <a:t>Pursuit of private profits could promote public health</a:t>
            </a:r>
          </a:p>
        </p:txBody>
      </p:sp>
    </p:spTree>
    <p:extLst>
      <p:ext uri="{BB962C8B-B14F-4D97-AF65-F5344CB8AC3E}">
        <p14:creationId xmlns:p14="http://schemas.microsoft.com/office/powerpoint/2010/main" val="263468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95DE-9975-4289-AD3F-70F376F33CDE}"/>
              </a:ext>
            </a:extLst>
          </p:cNvPr>
          <p:cNvSpPr>
            <a:spLocks noGrp="1"/>
          </p:cNvSpPr>
          <p:nvPr>
            <p:ph type="title"/>
          </p:nvPr>
        </p:nvSpPr>
        <p:spPr/>
        <p:txBody>
          <a:bodyPr/>
          <a:lstStyle/>
          <a:p>
            <a:r>
              <a:rPr lang="en-US" b="1" dirty="0"/>
              <a:t>Study 3</a:t>
            </a:r>
          </a:p>
        </p:txBody>
      </p:sp>
      <p:sp>
        <p:nvSpPr>
          <p:cNvPr id="3" name="Content Placeholder 2">
            <a:extLst>
              <a:ext uri="{FF2B5EF4-FFF2-40B4-BE49-F238E27FC236}">
                <a16:creationId xmlns:a16="http://schemas.microsoft.com/office/drawing/2014/main" id="{1C5D2B78-B30F-42A1-BDC1-6A6A3D765F5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010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549E-C638-4AB1-B269-E6EF8E38C60B}"/>
              </a:ext>
            </a:extLst>
          </p:cNvPr>
          <p:cNvSpPr>
            <a:spLocks noGrp="1"/>
          </p:cNvSpPr>
          <p:nvPr>
            <p:ph type="title"/>
          </p:nvPr>
        </p:nvSpPr>
        <p:spPr/>
        <p:txBody>
          <a:bodyPr/>
          <a:lstStyle/>
          <a:p>
            <a:r>
              <a:rPr lang="en-US" b="1" dirty="0"/>
              <a:t>Disclosures</a:t>
            </a:r>
          </a:p>
        </p:txBody>
      </p:sp>
      <p:sp>
        <p:nvSpPr>
          <p:cNvPr id="3" name="Content Placeholder 2">
            <a:extLst>
              <a:ext uri="{FF2B5EF4-FFF2-40B4-BE49-F238E27FC236}">
                <a16:creationId xmlns:a16="http://schemas.microsoft.com/office/drawing/2014/main" id="{41FEDB49-ADC8-41E7-9D9E-C13F37E0EC0A}"/>
              </a:ext>
            </a:extLst>
          </p:cNvPr>
          <p:cNvSpPr>
            <a:spLocks noGrp="1"/>
          </p:cNvSpPr>
          <p:nvPr>
            <p:ph idx="1"/>
          </p:nvPr>
        </p:nvSpPr>
        <p:spPr/>
        <p:txBody>
          <a:bodyPr>
            <a:normAutofit fontScale="92500" lnSpcReduction="20000"/>
          </a:bodyPr>
          <a:lstStyle/>
          <a:p>
            <a:r>
              <a:rPr lang="en-US" dirty="0"/>
              <a:t>“Mostly harmless regulation? Electronic cigarettes, public policy, and consumer welfare” (with Peng, Pesko, and Wang). </a:t>
            </a:r>
            <a:r>
              <a:rPr lang="en-US" i="1" dirty="0"/>
              <a:t>Health Economics </a:t>
            </a:r>
            <a:r>
              <a:rPr lang="en-US" dirty="0"/>
              <a:t>2020. Internal funding from Cornell University. </a:t>
            </a:r>
          </a:p>
          <a:p>
            <a:r>
              <a:rPr lang="en-US" dirty="0"/>
              <a:t>“Does e-cigarette advertising encourage adult smokers to quit?” (with Dave, Dench, Grossman, and </a:t>
            </a:r>
            <a:r>
              <a:rPr lang="en-US" dirty="0" err="1"/>
              <a:t>Saffer</a:t>
            </a:r>
            <a:r>
              <a:rPr lang="en-US" dirty="0"/>
              <a:t>). </a:t>
            </a:r>
            <a:r>
              <a:rPr lang="en-US" i="1" dirty="0"/>
              <a:t>Journal of Health Economics </a:t>
            </a:r>
            <a:r>
              <a:rPr lang="en-US" dirty="0"/>
              <a:t>December 2019. NIH funding to the NBER.</a:t>
            </a:r>
          </a:p>
          <a:p>
            <a:r>
              <a:rPr lang="en-US" dirty="0"/>
              <a:t>“News that takes your breath away: risk perceptions during an outbreak of vaping-related lung injuries.” (with Dave, Dench, Mathios, and Wang). </a:t>
            </a:r>
            <a:r>
              <a:rPr lang="en-US" i="1" dirty="0"/>
              <a:t>Journal of Risk &amp; Uncertainty </a:t>
            </a:r>
            <a:r>
              <a:rPr lang="en-US" dirty="0"/>
              <a:t>2020. No external funding.</a:t>
            </a:r>
          </a:p>
          <a:p>
            <a:r>
              <a:rPr lang="en-US" dirty="0"/>
              <a:t>Work in progress. Funding from the Foundation for a Smoke-Free World to Cornell University. </a:t>
            </a:r>
          </a:p>
          <a:p>
            <a:r>
              <a:rPr lang="en-US" dirty="0"/>
              <a:t>Kenkel has served as a paid consultant to the Foundation for a Smoke-Free World.</a:t>
            </a:r>
          </a:p>
          <a:p>
            <a:endParaRPr lang="en-US" dirty="0"/>
          </a:p>
        </p:txBody>
      </p:sp>
    </p:spTree>
    <p:extLst>
      <p:ext uri="{BB962C8B-B14F-4D97-AF65-F5344CB8AC3E}">
        <p14:creationId xmlns:p14="http://schemas.microsoft.com/office/powerpoint/2010/main" val="97350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00F8-E87A-414F-A8A8-AD300798A08F}"/>
              </a:ext>
            </a:extLst>
          </p:cNvPr>
          <p:cNvSpPr>
            <a:spLocks noGrp="1"/>
          </p:cNvSpPr>
          <p:nvPr>
            <p:ph type="title"/>
          </p:nvPr>
        </p:nvSpPr>
        <p:spPr/>
        <p:txBody>
          <a:bodyPr/>
          <a:lstStyle/>
          <a:p>
            <a:r>
              <a:rPr lang="en-US" b="1" dirty="0"/>
              <a:t>News that takes your breath away: risk perceptions during EVALI </a:t>
            </a:r>
          </a:p>
        </p:txBody>
      </p:sp>
      <p:sp>
        <p:nvSpPr>
          <p:cNvPr id="3" name="Content Placeholder 2">
            <a:extLst>
              <a:ext uri="{FF2B5EF4-FFF2-40B4-BE49-F238E27FC236}">
                <a16:creationId xmlns:a16="http://schemas.microsoft.com/office/drawing/2014/main" id="{028CE2CC-B8F2-482D-9727-876E4A955608}"/>
              </a:ext>
            </a:extLst>
          </p:cNvPr>
          <p:cNvSpPr>
            <a:spLocks noGrp="1"/>
          </p:cNvSpPr>
          <p:nvPr>
            <p:ph idx="1"/>
          </p:nvPr>
        </p:nvSpPr>
        <p:spPr>
          <a:xfrm>
            <a:off x="838200" y="1825625"/>
            <a:ext cx="10515600" cy="4667250"/>
          </a:xfrm>
        </p:spPr>
        <p:txBody>
          <a:bodyPr>
            <a:noAutofit/>
          </a:bodyPr>
          <a:lstStyle/>
          <a:p>
            <a:r>
              <a:rPr lang="en-US" sz="2400" dirty="0"/>
              <a:t>EVALI = e-cigarette, or vaping, associated lung injury</a:t>
            </a:r>
          </a:p>
          <a:p>
            <a:r>
              <a:rPr lang="en-US" sz="2400" dirty="0"/>
              <a:t>EVALI outbreak was an information shock for the e-cig market</a:t>
            </a:r>
          </a:p>
          <a:p>
            <a:r>
              <a:rPr lang="en-US" sz="2400" dirty="0"/>
              <a:t>Lung injuries recognized in summer 2019, peaked in September 2019</a:t>
            </a:r>
          </a:p>
          <a:p>
            <a:r>
              <a:rPr lang="en-US" sz="2400" dirty="0"/>
              <a:t>As of February 2020 (final CDC update):</a:t>
            </a:r>
          </a:p>
          <a:p>
            <a:pPr lvl="1"/>
            <a:r>
              <a:rPr lang="en-US" dirty="0"/>
              <a:t>2,807 hospitalizations due to EVALI</a:t>
            </a:r>
          </a:p>
          <a:p>
            <a:pPr lvl="1"/>
            <a:r>
              <a:rPr lang="en-US" dirty="0"/>
              <a:t>68 confirmed deaths due to EVALI</a:t>
            </a:r>
          </a:p>
          <a:p>
            <a:r>
              <a:rPr lang="en-US" sz="2400" dirty="0"/>
              <a:t>EVALI was almost certainly caused by illegal THC-vaping products, not commercially produced nicotine-vaping products</a:t>
            </a:r>
          </a:p>
          <a:p>
            <a:pPr lvl="1"/>
            <a:r>
              <a:rPr lang="en-US" dirty="0"/>
              <a:t>Vitamin E-acetate added to THC products</a:t>
            </a:r>
          </a:p>
          <a:p>
            <a:pPr lvl="1"/>
            <a:r>
              <a:rPr lang="en-US" dirty="0"/>
              <a:t>Recent report: 14 of 18 rats exposed to e-cig vapor (no THC or Vit E) developed acute respiratory distress, when the lab switched e-cig heating element</a:t>
            </a:r>
          </a:p>
        </p:txBody>
      </p:sp>
    </p:spTree>
    <p:extLst>
      <p:ext uri="{BB962C8B-B14F-4D97-AF65-F5344CB8AC3E}">
        <p14:creationId xmlns:p14="http://schemas.microsoft.com/office/powerpoint/2010/main" val="328196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F80AE-FBAB-4E0D-BBDC-D2BC99271AC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092" y="773264"/>
            <a:ext cx="7187979" cy="5311471"/>
          </a:xfrm>
          <a:prstGeom prst="rect">
            <a:avLst/>
          </a:prstGeom>
          <a:noFill/>
          <a:ln>
            <a:noFill/>
          </a:ln>
        </p:spPr>
      </p:pic>
    </p:spTree>
    <p:extLst>
      <p:ext uri="{BB962C8B-B14F-4D97-AF65-F5344CB8AC3E}">
        <p14:creationId xmlns:p14="http://schemas.microsoft.com/office/powerpoint/2010/main" val="319326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7C87A0-A121-4729-A3C7-F78CDF31B9E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2796" y="779228"/>
            <a:ext cx="7704813" cy="5462546"/>
          </a:xfrm>
          <a:prstGeom prst="rect">
            <a:avLst/>
          </a:prstGeom>
          <a:noFill/>
          <a:ln>
            <a:noFill/>
          </a:ln>
        </p:spPr>
      </p:pic>
    </p:spTree>
    <p:extLst>
      <p:ext uri="{BB962C8B-B14F-4D97-AF65-F5344CB8AC3E}">
        <p14:creationId xmlns:p14="http://schemas.microsoft.com/office/powerpoint/2010/main" val="46506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64487FC-28D1-450D-B4C3-EEAAB6F6D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6350"/>
            <a:ext cx="9690439" cy="694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5049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6E2A-DFCB-4646-96FE-9DA2B584C260}"/>
              </a:ext>
            </a:extLst>
          </p:cNvPr>
          <p:cNvSpPr>
            <a:spLocks noGrp="1"/>
          </p:cNvSpPr>
          <p:nvPr>
            <p:ph type="title"/>
          </p:nvPr>
        </p:nvSpPr>
        <p:spPr/>
        <p:txBody>
          <a:bodyPr/>
          <a:lstStyle/>
          <a:p>
            <a:r>
              <a:rPr lang="en-US" b="1" dirty="0"/>
              <a:t>Take-aways	</a:t>
            </a:r>
          </a:p>
        </p:txBody>
      </p:sp>
      <p:sp>
        <p:nvSpPr>
          <p:cNvPr id="3" name="Content Placeholder 2">
            <a:extLst>
              <a:ext uri="{FF2B5EF4-FFF2-40B4-BE49-F238E27FC236}">
                <a16:creationId xmlns:a16="http://schemas.microsoft.com/office/drawing/2014/main" id="{DB7576F7-070F-429F-9D16-BCA4B4956E14}"/>
              </a:ext>
            </a:extLst>
          </p:cNvPr>
          <p:cNvSpPr>
            <a:spLocks noGrp="1"/>
          </p:cNvSpPr>
          <p:nvPr>
            <p:ph idx="1"/>
          </p:nvPr>
        </p:nvSpPr>
        <p:spPr/>
        <p:txBody>
          <a:bodyPr>
            <a:normAutofit/>
          </a:bodyPr>
          <a:lstStyle/>
          <a:p>
            <a:r>
              <a:rPr lang="en-US" sz="2400" dirty="0"/>
              <a:t>EVALI outbreak was an information shock to the e-cig market</a:t>
            </a:r>
          </a:p>
          <a:p>
            <a:pPr lvl="1"/>
            <a:r>
              <a:rPr lang="en-US" dirty="0"/>
              <a:t>Higher fraction incorrectly think that e-cigs are more harmful than cigs</a:t>
            </a:r>
          </a:p>
          <a:p>
            <a:pPr lvl="1"/>
            <a:r>
              <a:rPr lang="en-US" dirty="0"/>
              <a:t>Respondents don’t distinguish between risk of THC- vs nicotine e-cigs</a:t>
            </a:r>
          </a:p>
          <a:p>
            <a:pPr lvl="1"/>
            <a:r>
              <a:rPr lang="en-US" dirty="0"/>
              <a:t>E-cig sales dropped immediately after EVALI peaks</a:t>
            </a:r>
          </a:p>
          <a:p>
            <a:pPr lvl="1"/>
            <a:r>
              <a:rPr lang="en-US" dirty="0"/>
              <a:t>Many other forces at work on the e-cig market!</a:t>
            </a:r>
          </a:p>
          <a:p>
            <a:r>
              <a:rPr lang="en-US" sz="2400" dirty="0"/>
              <a:t>Preliminary calculations based on our estimates imply that the info shock led to:</a:t>
            </a:r>
          </a:p>
          <a:p>
            <a:pPr lvl="1"/>
            <a:r>
              <a:rPr lang="en-US" dirty="0"/>
              <a:t> 7.6% ↓ in quitting</a:t>
            </a:r>
          </a:p>
          <a:p>
            <a:pPr lvl="1"/>
            <a:r>
              <a:rPr lang="en-US" dirty="0"/>
              <a:t>212K fewer quitters/ year</a:t>
            </a:r>
          </a:p>
          <a:p>
            <a:r>
              <a:rPr lang="en-US" sz="2400" dirty="0"/>
              <a:t>Work-in-progress extends the analysis into 2020</a:t>
            </a:r>
          </a:p>
          <a:p>
            <a:pPr lvl="1"/>
            <a:r>
              <a:rPr lang="en-US" dirty="0"/>
              <a:t>“Smoking in the Time of COVID-19”   </a:t>
            </a:r>
          </a:p>
        </p:txBody>
      </p:sp>
    </p:spTree>
    <p:extLst>
      <p:ext uri="{BB962C8B-B14F-4D97-AF65-F5344CB8AC3E}">
        <p14:creationId xmlns:p14="http://schemas.microsoft.com/office/powerpoint/2010/main" val="1324021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97DB31A-267E-4AE6-A475-FAFAB2D42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6350"/>
            <a:ext cx="9422416"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89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A84A-A6FF-4FAB-933F-F749E050AA5B}"/>
              </a:ext>
            </a:extLst>
          </p:cNvPr>
          <p:cNvSpPr>
            <a:spLocks noGrp="1"/>
          </p:cNvSpPr>
          <p:nvPr>
            <p:ph type="title"/>
          </p:nvPr>
        </p:nvSpPr>
        <p:spPr/>
        <p:txBody>
          <a:bodyPr/>
          <a:lstStyle/>
          <a:p>
            <a:r>
              <a:rPr lang="en-US" b="1" dirty="0"/>
              <a:t>Major themes of my talk</a:t>
            </a:r>
          </a:p>
        </p:txBody>
      </p:sp>
      <p:sp>
        <p:nvSpPr>
          <p:cNvPr id="3" name="Content Placeholder 2">
            <a:extLst>
              <a:ext uri="{FF2B5EF4-FFF2-40B4-BE49-F238E27FC236}">
                <a16:creationId xmlns:a16="http://schemas.microsoft.com/office/drawing/2014/main" id="{20B9E9CE-BDD7-46D6-8544-F2DE6B713EC5}"/>
              </a:ext>
            </a:extLst>
          </p:cNvPr>
          <p:cNvSpPr>
            <a:spLocks noGrp="1"/>
          </p:cNvSpPr>
          <p:nvPr>
            <p:ph idx="1"/>
          </p:nvPr>
        </p:nvSpPr>
        <p:spPr/>
        <p:txBody>
          <a:bodyPr/>
          <a:lstStyle/>
          <a:p>
            <a:r>
              <a:rPr lang="en-US" dirty="0"/>
              <a:t>Consumers value their health, which creates consumer demand for healthier behaviors and healthier tobacco products </a:t>
            </a:r>
          </a:p>
          <a:p>
            <a:r>
              <a:rPr lang="en-US" dirty="0"/>
              <a:t>Private sector advertising can promote public health</a:t>
            </a:r>
          </a:p>
          <a:p>
            <a:r>
              <a:rPr lang="en-US" dirty="0"/>
              <a:t>Public policies matter too</a:t>
            </a:r>
          </a:p>
          <a:p>
            <a:pPr marL="0" indent="0">
              <a:buNone/>
            </a:pPr>
            <a:endParaRPr lang="en-US" dirty="0"/>
          </a:p>
          <a:p>
            <a:r>
              <a:rPr lang="en-US" dirty="0"/>
              <a:t>Minor theme: methods to study markets</a:t>
            </a:r>
          </a:p>
          <a:p>
            <a:pPr lvl="1"/>
            <a:r>
              <a:rPr lang="en-US" sz="2800" dirty="0"/>
              <a:t>Experimental markets (Discrete Choice Experiment)</a:t>
            </a:r>
          </a:p>
          <a:p>
            <a:pPr lvl="1"/>
            <a:r>
              <a:rPr lang="en-US" sz="2800" dirty="0"/>
              <a:t>Identification of advertising effects in observational data</a:t>
            </a:r>
          </a:p>
          <a:p>
            <a:pPr lvl="1"/>
            <a:r>
              <a:rPr lang="en-US" sz="2800" dirty="0"/>
              <a:t>Information shock as a quasi-experiment</a:t>
            </a:r>
          </a:p>
        </p:txBody>
      </p:sp>
    </p:spTree>
    <p:extLst>
      <p:ext uri="{BB962C8B-B14F-4D97-AF65-F5344CB8AC3E}">
        <p14:creationId xmlns:p14="http://schemas.microsoft.com/office/powerpoint/2010/main" val="399181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B4E1-5159-43C3-A1FB-C2378B35DA86}"/>
              </a:ext>
            </a:extLst>
          </p:cNvPr>
          <p:cNvSpPr>
            <a:spLocks noGrp="1"/>
          </p:cNvSpPr>
          <p:nvPr>
            <p:ph type="title"/>
          </p:nvPr>
        </p:nvSpPr>
        <p:spPr/>
        <p:txBody>
          <a:bodyPr/>
          <a:lstStyle/>
          <a:p>
            <a:r>
              <a:rPr lang="en-US" b="1" dirty="0"/>
              <a:t>The value of health </a:t>
            </a:r>
          </a:p>
        </p:txBody>
      </p:sp>
      <p:sp>
        <p:nvSpPr>
          <p:cNvPr id="3" name="Content Placeholder 2">
            <a:extLst>
              <a:ext uri="{FF2B5EF4-FFF2-40B4-BE49-F238E27FC236}">
                <a16:creationId xmlns:a16="http://schemas.microsoft.com/office/drawing/2014/main" id="{759DEEC3-C45A-4210-848D-DDC801936D1B}"/>
              </a:ext>
            </a:extLst>
          </p:cNvPr>
          <p:cNvSpPr>
            <a:spLocks noGrp="1"/>
          </p:cNvSpPr>
          <p:nvPr>
            <p:ph idx="1"/>
          </p:nvPr>
        </p:nvSpPr>
        <p:spPr/>
        <p:txBody>
          <a:bodyPr/>
          <a:lstStyle/>
          <a:p>
            <a:r>
              <a:rPr lang="en-US" sz="2400" dirty="0"/>
              <a:t>Economists estimate that the “value of a statistical life” = $10 million</a:t>
            </a:r>
          </a:p>
          <a:p>
            <a:pPr lvl="1"/>
            <a:r>
              <a:rPr lang="en-US" dirty="0"/>
              <a:t>VSL summarizes estimates of the value of risks (not life itself!), based on evidence that workers are willing to accept lower wages to get safer jobs</a:t>
            </a:r>
          </a:p>
          <a:p>
            <a:r>
              <a:rPr lang="en-US" sz="2400" dirty="0"/>
              <a:t>In US, smoking is estimated to cause almost 500K extra deaths/ year</a:t>
            </a:r>
          </a:p>
          <a:p>
            <a:pPr lvl="1"/>
            <a:r>
              <a:rPr lang="en-US" dirty="0"/>
              <a:t>Smokers’ life expectancy reduced by 10 years</a:t>
            </a:r>
          </a:p>
          <a:p>
            <a:r>
              <a:rPr lang="en-US" sz="2400" dirty="0"/>
              <a:t>Using the VSL, health economists estimate that smokers impose health costs on themselves worth at least $34 per pack</a:t>
            </a:r>
          </a:p>
          <a:p>
            <a:pPr lvl="1"/>
            <a:r>
              <a:rPr lang="en-US" dirty="0"/>
              <a:t>“Full price” = monetary price + health cost ≈ $10 (in NY) + $34 = $44/pack</a:t>
            </a:r>
          </a:p>
          <a:p>
            <a:pPr lvl="1"/>
            <a:r>
              <a:rPr lang="en-US" dirty="0"/>
              <a:t>Changes in the perceived health costs of smoking can have a very large impact on the perceived full price</a:t>
            </a:r>
          </a:p>
          <a:p>
            <a:pPr lvl="1"/>
            <a:r>
              <a:rPr lang="en-US" dirty="0"/>
              <a:t>(Many excise tax hikes are small in comparison to the health costs)</a:t>
            </a:r>
          </a:p>
          <a:p>
            <a:endParaRPr lang="en-US" dirty="0"/>
          </a:p>
        </p:txBody>
      </p:sp>
    </p:spTree>
    <p:extLst>
      <p:ext uri="{BB962C8B-B14F-4D97-AF65-F5344CB8AC3E}">
        <p14:creationId xmlns:p14="http://schemas.microsoft.com/office/powerpoint/2010/main" val="34144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587E-E113-4E11-AEE2-5DA58C95E4BD}"/>
              </a:ext>
            </a:extLst>
          </p:cNvPr>
          <p:cNvSpPr>
            <a:spLocks noGrp="1"/>
          </p:cNvSpPr>
          <p:nvPr>
            <p:ph type="title"/>
          </p:nvPr>
        </p:nvSpPr>
        <p:spPr/>
        <p:txBody>
          <a:bodyPr/>
          <a:lstStyle/>
          <a:p>
            <a:r>
              <a:rPr lang="en-US" b="1" dirty="0"/>
              <a:t>Consumers (even smokers!) want to be healthier</a:t>
            </a:r>
          </a:p>
        </p:txBody>
      </p:sp>
      <p:sp>
        <p:nvSpPr>
          <p:cNvPr id="3" name="Content Placeholder 2">
            <a:extLst>
              <a:ext uri="{FF2B5EF4-FFF2-40B4-BE49-F238E27FC236}">
                <a16:creationId xmlns:a16="http://schemas.microsoft.com/office/drawing/2014/main" id="{CCF0E645-C9D6-4190-BCE9-598B75EB316F}"/>
              </a:ext>
            </a:extLst>
          </p:cNvPr>
          <p:cNvSpPr>
            <a:spLocks noGrp="1"/>
          </p:cNvSpPr>
          <p:nvPr>
            <p:ph idx="1"/>
          </p:nvPr>
        </p:nvSpPr>
        <p:spPr/>
        <p:txBody>
          <a:bodyPr>
            <a:normAutofit/>
          </a:bodyPr>
          <a:lstStyle/>
          <a:p>
            <a:r>
              <a:rPr lang="en-US" sz="2400" dirty="0"/>
              <a:t>In the 1950s and 1960s research established the major health costs of smoking</a:t>
            </a:r>
          </a:p>
          <a:p>
            <a:r>
              <a:rPr lang="en-US" sz="2400" dirty="0"/>
              <a:t>U.S. smoking prevalence dropped from over 40% in 1965 to 18% in 2018</a:t>
            </a:r>
          </a:p>
          <a:p>
            <a:pPr lvl="1"/>
            <a:r>
              <a:rPr lang="en-US" dirty="0"/>
              <a:t>Mendez and Warner show that the demography of the smoking population in 1995 – which reflects the earlier smoking changes – predict the observed drop in smoking prevalence from 1995 to 2010.</a:t>
            </a:r>
          </a:p>
          <a:p>
            <a:r>
              <a:rPr lang="en-US" sz="2400" dirty="0"/>
              <a:t>Smokers’ average cons dropped from 30+ cigs/day in 1983 to 23 cigs/day in 2010</a:t>
            </a:r>
          </a:p>
          <a:p>
            <a:r>
              <a:rPr lang="en-US" sz="2400" dirty="0"/>
              <a:t>Smokers are more likely to quit at younger ages</a:t>
            </a:r>
          </a:p>
          <a:p>
            <a:pPr lvl="1"/>
            <a:r>
              <a:rPr lang="en-US" dirty="0"/>
              <a:t>Quitters age 35-44 gain back 9 years of  the 10 years average loss </a:t>
            </a:r>
          </a:p>
          <a:p>
            <a:r>
              <a:rPr lang="en-US" sz="2400" dirty="0"/>
              <a:t>Filtered market share increased from 58% in 1963 to 99.8% in 2011</a:t>
            </a:r>
          </a:p>
          <a:p>
            <a:r>
              <a:rPr lang="en-US" sz="2400"/>
              <a:t>Low-tar market share </a:t>
            </a:r>
            <a:r>
              <a:rPr lang="en-US" sz="2400" dirty="0"/>
              <a:t>increased from 2% in 1967 to 94.7% in 2011 </a:t>
            </a:r>
          </a:p>
          <a:p>
            <a:pPr lvl="1"/>
            <a:endParaRPr lang="en-US" dirty="0"/>
          </a:p>
        </p:txBody>
      </p:sp>
      <p:sp>
        <p:nvSpPr>
          <p:cNvPr id="4" name="Right Brace 3">
            <a:extLst>
              <a:ext uri="{FF2B5EF4-FFF2-40B4-BE49-F238E27FC236}">
                <a16:creationId xmlns:a16="http://schemas.microsoft.com/office/drawing/2014/main" id="{AD3F1615-4556-41E9-96B0-4F768D8D13FE}"/>
              </a:ext>
            </a:extLst>
          </p:cNvPr>
          <p:cNvSpPr/>
          <p:nvPr/>
        </p:nvSpPr>
        <p:spPr>
          <a:xfrm>
            <a:off x="9414344" y="5112689"/>
            <a:ext cx="365760" cy="82296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9A69267-DE32-4A07-A07B-A8047BF5440C}"/>
              </a:ext>
            </a:extLst>
          </p:cNvPr>
          <p:cNvSpPr txBox="1"/>
          <p:nvPr/>
        </p:nvSpPr>
        <p:spPr>
          <a:xfrm>
            <a:off x="10039144" y="5112689"/>
            <a:ext cx="1029071" cy="830997"/>
          </a:xfrm>
          <a:prstGeom prst="rect">
            <a:avLst/>
          </a:prstGeom>
          <a:noFill/>
        </p:spPr>
        <p:txBody>
          <a:bodyPr wrap="square" rtlCol="0">
            <a:spAutoFit/>
          </a:bodyPr>
          <a:lstStyle/>
          <a:p>
            <a:r>
              <a:rPr lang="en-US" sz="2400" b="1" dirty="0">
                <a:solidFill>
                  <a:srgbClr val="FF0000"/>
                </a:solidFill>
              </a:rPr>
              <a:t>Didn’t help!</a:t>
            </a:r>
          </a:p>
        </p:txBody>
      </p:sp>
    </p:spTree>
    <p:extLst>
      <p:ext uri="{BB962C8B-B14F-4D97-AF65-F5344CB8AC3E}">
        <p14:creationId xmlns:p14="http://schemas.microsoft.com/office/powerpoint/2010/main" val="82629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0C3A-9EC7-4726-BB47-662D2F10F691}"/>
              </a:ext>
            </a:extLst>
          </p:cNvPr>
          <p:cNvSpPr>
            <a:spLocks noGrp="1"/>
          </p:cNvSpPr>
          <p:nvPr>
            <p:ph type="title"/>
          </p:nvPr>
        </p:nvSpPr>
        <p:spPr/>
        <p:txBody>
          <a:bodyPr/>
          <a:lstStyle/>
          <a:p>
            <a:r>
              <a:rPr lang="en-US" b="1" dirty="0"/>
              <a:t>New frontier of harm reduction: non-combustible nicotine &amp; tobacco products </a:t>
            </a:r>
          </a:p>
        </p:txBody>
      </p:sp>
      <p:sp>
        <p:nvSpPr>
          <p:cNvPr id="3" name="Content Placeholder 2">
            <a:extLst>
              <a:ext uri="{FF2B5EF4-FFF2-40B4-BE49-F238E27FC236}">
                <a16:creationId xmlns:a16="http://schemas.microsoft.com/office/drawing/2014/main" id="{781C4900-9CB5-47E5-9B63-91C172EE1EAF}"/>
              </a:ext>
            </a:extLst>
          </p:cNvPr>
          <p:cNvSpPr>
            <a:spLocks noGrp="1"/>
          </p:cNvSpPr>
          <p:nvPr>
            <p:ph idx="1"/>
          </p:nvPr>
        </p:nvSpPr>
        <p:spPr/>
        <p:txBody>
          <a:bodyPr>
            <a:noAutofit/>
          </a:bodyPr>
          <a:lstStyle/>
          <a:p>
            <a:r>
              <a:rPr lang="en-US" sz="2000" dirty="0"/>
              <a:t>Nicotine replacement products – including the nicotine inhaler – are approved safe for over-the-counter sale</a:t>
            </a:r>
          </a:p>
          <a:p>
            <a:r>
              <a:rPr lang="en-US" sz="2000" dirty="0"/>
              <a:t>“There is </a:t>
            </a:r>
            <a:r>
              <a:rPr lang="en-US" sz="2000" i="1" dirty="0"/>
              <a:t>conclusive</a:t>
            </a:r>
            <a:r>
              <a:rPr lang="en-US" sz="2000" dirty="0"/>
              <a:t> evidence that completely substituting e-cigarettes for combustible tobacco cigarettes reduces users’ exposure to numerous toxicants and carcinogens present in combustible tobacco cigarettes.” (National Academy of Sciences 2018, emphasis in original to indicate highest evidence standard)</a:t>
            </a:r>
          </a:p>
          <a:p>
            <a:r>
              <a:rPr lang="en-US" sz="2000" dirty="0"/>
              <a:t>FDA Center for Tobacco Products Modified Risk Tobacco Product actions:</a:t>
            </a:r>
          </a:p>
          <a:p>
            <a:pPr lvl="1"/>
            <a:r>
              <a:rPr lang="en-US" sz="2000" dirty="0"/>
              <a:t>In 2019, authorized Swedish Snus (smokeless tobacco) to market as a reduced-risk product</a:t>
            </a:r>
          </a:p>
          <a:p>
            <a:pPr lvl="1"/>
            <a:r>
              <a:rPr lang="en-US" sz="2000" dirty="0"/>
              <a:t>In 2020, authorized IQOS (heat-not-burn) to market as a reduced-exposure product</a:t>
            </a:r>
          </a:p>
          <a:p>
            <a:r>
              <a:rPr lang="en-US" sz="2000" dirty="0"/>
              <a:t>Evidence supporting harm reduction potential</a:t>
            </a:r>
          </a:p>
          <a:p>
            <a:pPr lvl="1"/>
            <a:r>
              <a:rPr lang="en-US" sz="2000" dirty="0"/>
              <a:t>Toxicological analysis of vapor versus tobacco smoke</a:t>
            </a:r>
          </a:p>
          <a:p>
            <a:pPr lvl="1"/>
            <a:r>
              <a:rPr lang="en-US" sz="2000" dirty="0"/>
              <a:t>Observational data</a:t>
            </a:r>
          </a:p>
          <a:p>
            <a:r>
              <a:rPr lang="en-US" sz="2000" dirty="0"/>
              <a:t>But we lack evidence from RCTs (not ethical)</a:t>
            </a:r>
          </a:p>
        </p:txBody>
      </p:sp>
    </p:spTree>
    <p:extLst>
      <p:ext uri="{BB962C8B-B14F-4D97-AF65-F5344CB8AC3E}">
        <p14:creationId xmlns:p14="http://schemas.microsoft.com/office/powerpoint/2010/main" val="105231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85C538-D93C-4878-8F51-FCE3123675BC}"/>
              </a:ext>
            </a:extLst>
          </p:cNvPr>
          <p:cNvPicPr>
            <a:picLocks noChangeAspect="1"/>
          </p:cNvPicPr>
          <p:nvPr/>
        </p:nvPicPr>
        <p:blipFill>
          <a:blip r:embed="rId2"/>
          <a:stretch>
            <a:fillRect/>
          </a:stretch>
        </p:blipFill>
        <p:spPr>
          <a:xfrm>
            <a:off x="0" y="0"/>
            <a:ext cx="5981925" cy="4612823"/>
          </a:xfrm>
          <a:prstGeom prst="rect">
            <a:avLst/>
          </a:prstGeom>
        </p:spPr>
      </p:pic>
      <p:sp>
        <p:nvSpPr>
          <p:cNvPr id="6" name="TextBox 5">
            <a:extLst>
              <a:ext uri="{FF2B5EF4-FFF2-40B4-BE49-F238E27FC236}">
                <a16:creationId xmlns:a16="http://schemas.microsoft.com/office/drawing/2014/main" id="{F62783D7-4483-4AA9-B1A5-32386F5F95F9}"/>
              </a:ext>
            </a:extLst>
          </p:cNvPr>
          <p:cNvSpPr txBox="1"/>
          <p:nvPr/>
        </p:nvSpPr>
        <p:spPr>
          <a:xfrm>
            <a:off x="6210077" y="1125200"/>
            <a:ext cx="5653269" cy="1077218"/>
          </a:xfrm>
          <a:prstGeom prst="rect">
            <a:avLst/>
          </a:prstGeom>
          <a:noFill/>
        </p:spPr>
        <p:txBody>
          <a:bodyPr wrap="square">
            <a:spAutoFit/>
          </a:bodyPr>
          <a:lstStyle/>
          <a:p>
            <a:pPr algn="l"/>
            <a:r>
              <a:rPr lang="en-US" sz="1800" b="1" i="0" u="none" strike="noStrike" baseline="0" dirty="0">
                <a:solidFill>
                  <a:srgbClr val="292526"/>
                </a:solidFill>
                <a:latin typeface="New-Baskerville-SemiBoldA"/>
              </a:rPr>
              <a:t>Parachute use to prevent death and major trauma related</a:t>
            </a:r>
          </a:p>
          <a:p>
            <a:pPr algn="l"/>
            <a:r>
              <a:rPr lang="en-US" sz="1800" b="1" i="0" u="none" strike="noStrike" baseline="0" dirty="0">
                <a:solidFill>
                  <a:srgbClr val="292526"/>
                </a:solidFill>
                <a:latin typeface="New-Baskerville-SemiBoldA"/>
              </a:rPr>
              <a:t>to gravitational challenge: systematic review of</a:t>
            </a:r>
          </a:p>
          <a:p>
            <a:pPr algn="l"/>
            <a:r>
              <a:rPr lang="en-US" sz="1800" b="1" i="0" u="none" strike="noStrike" baseline="0" dirty="0" err="1">
                <a:solidFill>
                  <a:srgbClr val="292526"/>
                </a:solidFill>
                <a:latin typeface="New-Baskerville-SemiBoldA"/>
              </a:rPr>
              <a:t>randomised</a:t>
            </a:r>
            <a:r>
              <a:rPr lang="en-US" sz="1800" b="1" i="0" u="none" strike="noStrike" baseline="0" dirty="0">
                <a:solidFill>
                  <a:srgbClr val="292526"/>
                </a:solidFill>
                <a:latin typeface="New-Baskerville-SemiBoldA"/>
              </a:rPr>
              <a:t> controlled trials</a:t>
            </a:r>
          </a:p>
          <a:p>
            <a:pPr algn="l"/>
            <a:r>
              <a:rPr lang="en-US" sz="1000" b="0" i="0" u="none" strike="noStrike" baseline="0" dirty="0">
                <a:solidFill>
                  <a:srgbClr val="292526"/>
                </a:solidFill>
                <a:latin typeface="New-Baskerville-RomanA"/>
              </a:rPr>
              <a:t>Gordon C S Smith, Jill P Pell</a:t>
            </a:r>
            <a:endParaRPr lang="en-US" dirty="0"/>
          </a:p>
        </p:txBody>
      </p:sp>
      <p:sp>
        <p:nvSpPr>
          <p:cNvPr id="8" name="TextBox 7">
            <a:extLst>
              <a:ext uri="{FF2B5EF4-FFF2-40B4-BE49-F238E27FC236}">
                <a16:creationId xmlns:a16="http://schemas.microsoft.com/office/drawing/2014/main" id="{DC43B819-9841-4AA2-B5F9-E08AB06FEAEC}"/>
              </a:ext>
            </a:extLst>
          </p:cNvPr>
          <p:cNvSpPr txBox="1"/>
          <p:nvPr/>
        </p:nvSpPr>
        <p:spPr>
          <a:xfrm>
            <a:off x="6198707" y="2747898"/>
            <a:ext cx="6094674" cy="3139321"/>
          </a:xfrm>
          <a:prstGeom prst="rect">
            <a:avLst/>
          </a:prstGeom>
          <a:noFill/>
        </p:spPr>
        <p:txBody>
          <a:bodyPr wrap="square">
            <a:spAutoFit/>
          </a:bodyPr>
          <a:lstStyle/>
          <a:p>
            <a:pPr algn="l"/>
            <a:r>
              <a:rPr lang="en-US" sz="1800" b="1" i="0" u="none" strike="noStrike" baseline="0" dirty="0">
                <a:solidFill>
                  <a:srgbClr val="292526"/>
                </a:solidFill>
                <a:latin typeface="New-Baskerville-BoldA"/>
              </a:rPr>
              <a:t>Conclusions </a:t>
            </a:r>
            <a:r>
              <a:rPr lang="en-US" sz="1800" b="0" i="0" u="none" strike="noStrike" baseline="0" dirty="0">
                <a:solidFill>
                  <a:srgbClr val="292526"/>
                </a:solidFill>
                <a:latin typeface="New-Baskerville-RomanA"/>
              </a:rPr>
              <a:t>As with many interventions intended to</a:t>
            </a:r>
          </a:p>
          <a:p>
            <a:pPr algn="l"/>
            <a:r>
              <a:rPr lang="en-US" sz="1800" b="0" i="0" u="none" strike="noStrike" baseline="0" dirty="0">
                <a:solidFill>
                  <a:srgbClr val="292526"/>
                </a:solidFill>
                <a:latin typeface="New-Baskerville-RomanA"/>
              </a:rPr>
              <a:t>prevent ill health, the effectiveness of parachutes has</a:t>
            </a:r>
          </a:p>
          <a:p>
            <a:pPr algn="l"/>
            <a:r>
              <a:rPr lang="en-US" sz="1800" b="0" i="0" u="none" strike="noStrike" baseline="0" dirty="0">
                <a:solidFill>
                  <a:srgbClr val="292526"/>
                </a:solidFill>
                <a:latin typeface="New-Baskerville-RomanA"/>
              </a:rPr>
              <a:t>not been subjected to rigorous evaluation by using</a:t>
            </a:r>
          </a:p>
          <a:p>
            <a:pPr algn="l"/>
            <a:r>
              <a:rPr lang="en-US" sz="1800" b="0" i="0" u="none" strike="noStrike" baseline="0" dirty="0" err="1">
                <a:solidFill>
                  <a:srgbClr val="292526"/>
                </a:solidFill>
                <a:latin typeface="New-Baskerville-RomanA"/>
              </a:rPr>
              <a:t>randomised</a:t>
            </a:r>
            <a:r>
              <a:rPr lang="en-US" sz="1800" b="0" i="0" u="none" strike="noStrike" baseline="0" dirty="0">
                <a:solidFill>
                  <a:srgbClr val="292526"/>
                </a:solidFill>
                <a:latin typeface="New-Baskerville-RomanA"/>
              </a:rPr>
              <a:t> controlled trials. Advocates of evidence</a:t>
            </a:r>
          </a:p>
          <a:p>
            <a:pPr algn="l"/>
            <a:r>
              <a:rPr lang="en-US" sz="1800" b="0" i="0" u="none" strike="noStrike" baseline="0" dirty="0">
                <a:solidFill>
                  <a:srgbClr val="292526"/>
                </a:solidFill>
                <a:latin typeface="New-Baskerville-RomanA"/>
              </a:rPr>
              <a:t>based medicine have </a:t>
            </a:r>
            <a:r>
              <a:rPr lang="en-US" sz="1800" b="0" i="0" u="none" strike="noStrike" baseline="0" dirty="0" err="1">
                <a:solidFill>
                  <a:srgbClr val="292526"/>
                </a:solidFill>
                <a:latin typeface="New-Baskerville-RomanA"/>
              </a:rPr>
              <a:t>criticised</a:t>
            </a:r>
            <a:r>
              <a:rPr lang="en-US" sz="1800" b="0" i="0" u="none" strike="noStrike" baseline="0" dirty="0">
                <a:solidFill>
                  <a:srgbClr val="292526"/>
                </a:solidFill>
                <a:latin typeface="New-Baskerville-RomanA"/>
              </a:rPr>
              <a:t> the adoption of</a:t>
            </a:r>
          </a:p>
          <a:p>
            <a:pPr algn="l"/>
            <a:r>
              <a:rPr lang="en-US" sz="1800" b="0" i="0" u="none" strike="noStrike" baseline="0" dirty="0">
                <a:solidFill>
                  <a:srgbClr val="292526"/>
                </a:solidFill>
                <a:latin typeface="New-Baskerville-RomanA"/>
              </a:rPr>
              <a:t>interventions evaluated by using only observational</a:t>
            </a:r>
          </a:p>
          <a:p>
            <a:pPr algn="l"/>
            <a:r>
              <a:rPr lang="en-US" sz="1800" b="0" i="0" u="none" strike="noStrike" baseline="0" dirty="0">
                <a:solidFill>
                  <a:srgbClr val="292526"/>
                </a:solidFill>
                <a:latin typeface="New-Baskerville-RomanA"/>
              </a:rPr>
              <a:t>data. We think that everyone might benefit if the most</a:t>
            </a:r>
          </a:p>
          <a:p>
            <a:pPr algn="l"/>
            <a:r>
              <a:rPr lang="en-US" sz="1800" b="0" i="0" u="none" strike="noStrike" baseline="0" dirty="0">
                <a:solidFill>
                  <a:srgbClr val="292526"/>
                </a:solidFill>
                <a:latin typeface="New-Baskerville-RomanA"/>
              </a:rPr>
              <a:t>radical protagonists of evidence based medicine</a:t>
            </a:r>
          </a:p>
          <a:p>
            <a:pPr algn="l"/>
            <a:r>
              <a:rPr lang="en-US" sz="1800" b="0" i="0" u="none" strike="noStrike" baseline="0" dirty="0" err="1">
                <a:solidFill>
                  <a:srgbClr val="292526"/>
                </a:solidFill>
                <a:latin typeface="New-Baskerville-RomanA"/>
              </a:rPr>
              <a:t>organised</a:t>
            </a:r>
            <a:r>
              <a:rPr lang="en-US" sz="1800" b="0" i="0" u="none" strike="noStrike" baseline="0" dirty="0">
                <a:solidFill>
                  <a:srgbClr val="292526"/>
                </a:solidFill>
                <a:latin typeface="New-Baskerville-RomanA"/>
              </a:rPr>
              <a:t> and participated in a double blind,</a:t>
            </a:r>
          </a:p>
          <a:p>
            <a:pPr algn="l"/>
            <a:r>
              <a:rPr lang="en-US" sz="1800" b="0" i="0" u="none" strike="noStrike" baseline="0" dirty="0" err="1">
                <a:solidFill>
                  <a:srgbClr val="292526"/>
                </a:solidFill>
                <a:latin typeface="New-Baskerville-RomanA"/>
              </a:rPr>
              <a:t>randomised</a:t>
            </a:r>
            <a:r>
              <a:rPr lang="en-US" sz="1800" b="0" i="0" u="none" strike="noStrike" baseline="0" dirty="0">
                <a:solidFill>
                  <a:srgbClr val="292526"/>
                </a:solidFill>
                <a:latin typeface="New-Baskerville-RomanA"/>
              </a:rPr>
              <a:t>, placebo controlled, crossover trial of the</a:t>
            </a:r>
          </a:p>
          <a:p>
            <a:pPr algn="l"/>
            <a:r>
              <a:rPr lang="en-US" sz="1800" b="0" i="0" u="none" strike="noStrike" baseline="0" dirty="0">
                <a:solidFill>
                  <a:srgbClr val="292526"/>
                </a:solidFill>
                <a:latin typeface="New-Baskerville-RomanA"/>
              </a:rPr>
              <a:t>parachute.</a:t>
            </a:r>
            <a:endParaRPr lang="en-US" dirty="0"/>
          </a:p>
        </p:txBody>
      </p:sp>
      <p:sp>
        <p:nvSpPr>
          <p:cNvPr id="10" name="TextBox 9">
            <a:extLst>
              <a:ext uri="{FF2B5EF4-FFF2-40B4-BE49-F238E27FC236}">
                <a16:creationId xmlns:a16="http://schemas.microsoft.com/office/drawing/2014/main" id="{0069138F-A249-4EBF-A356-C7E55A7A3BF7}"/>
              </a:ext>
            </a:extLst>
          </p:cNvPr>
          <p:cNvSpPr txBox="1"/>
          <p:nvPr/>
        </p:nvSpPr>
        <p:spPr>
          <a:xfrm>
            <a:off x="6210077" y="2305881"/>
            <a:ext cx="4520317" cy="338554"/>
          </a:xfrm>
          <a:prstGeom prst="rect">
            <a:avLst/>
          </a:prstGeom>
          <a:noFill/>
        </p:spPr>
        <p:txBody>
          <a:bodyPr wrap="square">
            <a:spAutoFit/>
          </a:bodyPr>
          <a:lstStyle/>
          <a:p>
            <a:r>
              <a:rPr lang="nl-NL" sz="1600" b="1" i="0" u="none" strike="noStrike" baseline="0" dirty="0">
                <a:solidFill>
                  <a:srgbClr val="292526"/>
                </a:solidFill>
                <a:latin typeface="New-Baskerville-BoldA"/>
              </a:rPr>
              <a:t>BMJ </a:t>
            </a:r>
            <a:r>
              <a:rPr lang="nl-NL" sz="1600" b="0" i="0" u="none" strike="noStrike" baseline="0" dirty="0">
                <a:solidFill>
                  <a:srgbClr val="292526"/>
                </a:solidFill>
                <a:latin typeface="New-Baskerville-RomanA"/>
              </a:rPr>
              <a:t>VOLUME 327 20–27 DECEMBER 2003</a:t>
            </a:r>
            <a:endParaRPr lang="en-US" sz="1600" dirty="0"/>
          </a:p>
        </p:txBody>
      </p:sp>
      <p:sp>
        <p:nvSpPr>
          <p:cNvPr id="13" name="TextBox 12">
            <a:extLst>
              <a:ext uri="{FF2B5EF4-FFF2-40B4-BE49-F238E27FC236}">
                <a16:creationId xmlns:a16="http://schemas.microsoft.com/office/drawing/2014/main" id="{ACADE154-C918-439D-A1CC-044C94C70DF2}"/>
              </a:ext>
            </a:extLst>
          </p:cNvPr>
          <p:cNvSpPr txBox="1"/>
          <p:nvPr/>
        </p:nvSpPr>
        <p:spPr>
          <a:xfrm>
            <a:off x="0" y="4865915"/>
            <a:ext cx="5898666" cy="523220"/>
          </a:xfrm>
          <a:prstGeom prst="rect">
            <a:avLst/>
          </a:prstGeom>
          <a:noFill/>
        </p:spPr>
        <p:txBody>
          <a:bodyPr wrap="none" rtlCol="0">
            <a:spAutoFit/>
          </a:bodyPr>
          <a:lstStyle/>
          <a:p>
            <a:r>
              <a:rPr lang="en-US" sz="2800" b="1" dirty="0"/>
              <a:t>An Unproven Harm Reduction Product</a:t>
            </a:r>
          </a:p>
        </p:txBody>
      </p:sp>
    </p:spTree>
    <p:extLst>
      <p:ext uri="{BB962C8B-B14F-4D97-AF65-F5344CB8AC3E}">
        <p14:creationId xmlns:p14="http://schemas.microsoft.com/office/powerpoint/2010/main" val="16334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95DE-9975-4289-AD3F-70F376F33CDE}"/>
              </a:ext>
            </a:extLst>
          </p:cNvPr>
          <p:cNvSpPr>
            <a:spLocks noGrp="1"/>
          </p:cNvSpPr>
          <p:nvPr>
            <p:ph type="title"/>
          </p:nvPr>
        </p:nvSpPr>
        <p:spPr/>
        <p:txBody>
          <a:bodyPr/>
          <a:lstStyle/>
          <a:p>
            <a:r>
              <a:rPr lang="en-US" b="1" dirty="0"/>
              <a:t>Study 1</a:t>
            </a:r>
          </a:p>
        </p:txBody>
      </p:sp>
      <p:sp>
        <p:nvSpPr>
          <p:cNvPr id="3" name="Content Placeholder 2">
            <a:extLst>
              <a:ext uri="{FF2B5EF4-FFF2-40B4-BE49-F238E27FC236}">
                <a16:creationId xmlns:a16="http://schemas.microsoft.com/office/drawing/2014/main" id="{1C5D2B78-B30F-42A1-BDC1-6A6A3D765F5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3721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0DF1-436F-4BA2-9546-08522FD79821}"/>
              </a:ext>
            </a:extLst>
          </p:cNvPr>
          <p:cNvSpPr>
            <a:spLocks noGrp="1"/>
          </p:cNvSpPr>
          <p:nvPr>
            <p:ph type="title"/>
          </p:nvPr>
        </p:nvSpPr>
        <p:spPr/>
        <p:txBody>
          <a:bodyPr/>
          <a:lstStyle/>
          <a:p>
            <a:r>
              <a:rPr lang="en-US" b="1" dirty="0"/>
              <a:t>Mostly harmless regulation of e-cigs</a:t>
            </a:r>
          </a:p>
        </p:txBody>
      </p:sp>
      <p:sp>
        <p:nvSpPr>
          <p:cNvPr id="3" name="Content Placeholder 2">
            <a:extLst>
              <a:ext uri="{FF2B5EF4-FFF2-40B4-BE49-F238E27FC236}">
                <a16:creationId xmlns:a16="http://schemas.microsoft.com/office/drawing/2014/main" id="{9C5FABB9-61F4-4D5D-9247-C532ABFC9B38}"/>
              </a:ext>
            </a:extLst>
          </p:cNvPr>
          <p:cNvSpPr>
            <a:spLocks noGrp="1"/>
          </p:cNvSpPr>
          <p:nvPr>
            <p:ph idx="1"/>
          </p:nvPr>
        </p:nvSpPr>
        <p:spPr/>
        <p:txBody>
          <a:bodyPr>
            <a:normAutofit fontScale="92500" lnSpcReduction="20000"/>
          </a:bodyPr>
          <a:lstStyle/>
          <a:p>
            <a:r>
              <a:rPr lang="en-US" dirty="0"/>
              <a:t>We designed a discrete choice experiment (DCE) to study the impact of possible FDA regulations of e-cigs. Experimentally varied:</a:t>
            </a:r>
          </a:p>
          <a:p>
            <a:pPr lvl="1"/>
            <a:r>
              <a:rPr lang="en-US" sz="2800" dirty="0"/>
              <a:t>Warning labels</a:t>
            </a:r>
          </a:p>
          <a:p>
            <a:pPr lvl="1"/>
            <a:r>
              <a:rPr lang="en-US" sz="2800" dirty="0"/>
              <a:t>Availability of flavors</a:t>
            </a:r>
          </a:p>
          <a:p>
            <a:pPr lvl="1"/>
            <a:r>
              <a:rPr lang="en-US" sz="2800" dirty="0"/>
              <a:t>Price</a:t>
            </a:r>
          </a:p>
          <a:p>
            <a:r>
              <a:rPr lang="en-US" dirty="0"/>
              <a:t>Subjects = adult smokers (cigs were the outside option in the DCE)</a:t>
            </a:r>
          </a:p>
          <a:p>
            <a:r>
              <a:rPr lang="en-US" dirty="0"/>
              <a:t>DCEs provide stated-preference data in settings when revealed-preference data from actual markets aren’t available</a:t>
            </a:r>
          </a:p>
          <a:p>
            <a:r>
              <a:rPr lang="en-US" dirty="0"/>
              <a:t>Also collected information on consumer information about e-cigs</a:t>
            </a:r>
          </a:p>
          <a:p>
            <a:pPr lvl="1"/>
            <a:r>
              <a:rPr lang="en-US" sz="2800" dirty="0"/>
              <a:t>Asked the info questions after the DCE questions</a:t>
            </a:r>
          </a:p>
          <a:p>
            <a:pPr lvl="1"/>
            <a:r>
              <a:rPr lang="en-US" sz="2800" dirty="0"/>
              <a:t>Use the estimates of consumer optimization errors in our cost-benefit analysis of policy scenarios</a:t>
            </a:r>
          </a:p>
          <a:p>
            <a:pPr lvl="1"/>
            <a:endParaRPr lang="en-US" dirty="0"/>
          </a:p>
        </p:txBody>
      </p:sp>
    </p:spTree>
    <p:extLst>
      <p:ext uri="{BB962C8B-B14F-4D97-AF65-F5344CB8AC3E}">
        <p14:creationId xmlns:p14="http://schemas.microsoft.com/office/powerpoint/2010/main" val="208003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1730</Words>
  <Application>Microsoft Office PowerPoint</Application>
  <PresentationFormat>Widescreen</PresentationFormat>
  <Paragraphs>234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New-Baskerville-BoldA</vt:lpstr>
      <vt:lpstr>New-Baskerville-RomanA</vt:lpstr>
      <vt:lpstr>New-Baskerville-SemiBoldA</vt:lpstr>
      <vt:lpstr>Office Theme</vt:lpstr>
      <vt:lpstr>Vaping, Consumer Risk Perceptions, and Advertising</vt:lpstr>
      <vt:lpstr>Disclosures</vt:lpstr>
      <vt:lpstr>Major themes of my talk</vt:lpstr>
      <vt:lpstr>The value of health </vt:lpstr>
      <vt:lpstr>Consumers (even smokers!) want to be healthier</vt:lpstr>
      <vt:lpstr>New frontier of harm reduction: non-combustible nicotine &amp; tobacco products </vt:lpstr>
      <vt:lpstr>PowerPoint Presentation</vt:lpstr>
      <vt:lpstr>Study 1</vt:lpstr>
      <vt:lpstr>Mostly harmless regulation of e-cigs</vt:lpstr>
      <vt:lpstr>PowerPoint Presentation</vt:lpstr>
      <vt:lpstr>PowerPoint Presentation</vt:lpstr>
      <vt:lpstr>Take-aways </vt:lpstr>
      <vt:lpstr>Study 2</vt:lpstr>
      <vt:lpstr>Does e-cigarette advertising encourage adult smokers to quit?</vt:lpstr>
      <vt:lpstr>PowerPoint Presentation</vt:lpstr>
      <vt:lpstr>Identifying the causal effect of advertising</vt:lpstr>
      <vt:lpstr>PowerPoint Presentation</vt:lpstr>
      <vt:lpstr>Take-aways</vt:lpstr>
      <vt:lpstr>Study 3</vt:lpstr>
      <vt:lpstr>News that takes your breath away: risk perceptions during EVALI </vt:lpstr>
      <vt:lpstr>PowerPoint Presentation</vt:lpstr>
      <vt:lpstr>PowerPoint Presentation</vt:lpstr>
      <vt:lpstr>PowerPoint Presentation</vt:lpstr>
      <vt:lpstr>Take-aways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S. Kenkel</dc:creator>
  <cp:lastModifiedBy>Donald S. Kenkel</cp:lastModifiedBy>
  <cp:revision>43</cp:revision>
  <dcterms:created xsi:type="dcterms:W3CDTF">2020-10-08T15:48:49Z</dcterms:created>
  <dcterms:modified xsi:type="dcterms:W3CDTF">2020-10-14T21:20:57Z</dcterms:modified>
</cp:coreProperties>
</file>