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28" r:id="rId3"/>
    <p:sldId id="289" r:id="rId4"/>
    <p:sldId id="258" r:id="rId5"/>
    <p:sldId id="290" r:id="rId6"/>
    <p:sldId id="259" r:id="rId7"/>
    <p:sldId id="284" r:id="rId8"/>
    <p:sldId id="260" r:id="rId9"/>
    <p:sldId id="261" r:id="rId10"/>
    <p:sldId id="325" r:id="rId11"/>
    <p:sldId id="310" r:id="rId12"/>
    <p:sldId id="311" r:id="rId13"/>
    <p:sldId id="291" r:id="rId14"/>
    <p:sldId id="312" r:id="rId15"/>
    <p:sldId id="319" r:id="rId16"/>
    <p:sldId id="313" r:id="rId17"/>
    <p:sldId id="318" r:id="rId18"/>
    <p:sldId id="282" r:id="rId19"/>
    <p:sldId id="327" r:id="rId20"/>
    <p:sldId id="301" r:id="rId21"/>
    <p:sldId id="324" r:id="rId22"/>
    <p:sldId id="320" r:id="rId23"/>
    <p:sldId id="321" r:id="rId24"/>
    <p:sldId id="305" r:id="rId25"/>
    <p:sldId id="275" r:id="rId26"/>
    <p:sldId id="322" r:id="rId27"/>
    <p:sldId id="31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Pesko" initials="MP" lastIdx="18" clrIdx="0">
    <p:extLst>
      <p:ext uri="{19B8F6BF-5375-455C-9EA6-DF929625EA0E}">
        <p15:presenceInfo xmlns:p15="http://schemas.microsoft.com/office/powerpoint/2012/main" userId="338af64d2a0d41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6517" autoAdjust="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3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3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9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6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8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9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624638-291A-4BF8-BDD7-EFE5017FFF2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8EFAB81-5E86-4168-A770-0EB1A4B83C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DD2E-883A-460F-BA9D-D3BC903E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sz="3200" dirty="0"/>
              <a:t>The Effect of Cigarette Taxes and Indoor air laws on Prenatal Smoking and Infant Death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A068-509D-4FE9-9669-E1BC1748D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Authors: Max Chomas and Mike Pesko</a:t>
            </a:r>
          </a:p>
          <a:p>
            <a:pPr algn="l">
              <a:lnSpc>
                <a:spcPct val="90000"/>
              </a:lnSpc>
            </a:pPr>
            <a:r>
              <a:rPr lang="en-US" sz="1900" dirty="0">
                <a:solidFill>
                  <a:schemeClr val="bg1"/>
                </a:solidFill>
              </a:rPr>
              <a:t>Presenter: Max Chomas</a:t>
            </a:r>
          </a:p>
          <a:p>
            <a:pPr algn="r">
              <a:lnSpc>
                <a:spcPct val="90000"/>
              </a:lnSpc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4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E034-3603-4418-BD76-30B5712D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28A3-FC52-4EFE-BF42-4D69C4FC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CDC’s National Vital Statistics System: 2000-2018</a:t>
            </a:r>
          </a:p>
          <a:p>
            <a:pPr lvl="1"/>
            <a:r>
              <a:rPr lang="en-US" dirty="0"/>
              <a:t>Administrative data of nearly all births in the USA</a:t>
            </a:r>
          </a:p>
          <a:p>
            <a:pPr lvl="1"/>
            <a:r>
              <a:rPr lang="en-US" dirty="0"/>
              <a:t>Provides state and county geocodes, and demographic information on mother such as race, marital status, education, number of previous births, etc. </a:t>
            </a:r>
          </a:p>
          <a:p>
            <a:pPr marL="0" indent="0">
              <a:buNone/>
            </a:pPr>
            <a:r>
              <a:rPr lang="en-US" b="0" i="0" dirty="0">
                <a:effectLst/>
              </a:rPr>
              <a:t>Linked Birth/Infant Death Period Data </a:t>
            </a:r>
          </a:p>
          <a:p>
            <a:pPr lvl="1"/>
            <a:r>
              <a:rPr lang="en-US" b="0" i="0" dirty="0">
                <a:effectLst/>
              </a:rPr>
              <a:t>Death certificate data linked to births if the birth and death occur in the same calendar year.</a:t>
            </a:r>
          </a:p>
          <a:p>
            <a:pPr lvl="2"/>
            <a:r>
              <a:rPr lang="en-US" dirty="0"/>
              <a:t>Captures approximately 86% of first-year infant death</a:t>
            </a:r>
          </a:p>
          <a:p>
            <a:pPr lvl="1"/>
            <a:r>
              <a:rPr lang="en-US" dirty="0"/>
              <a:t>Provides additional information on timing and cause of infant death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6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4AD7-A29F-42A9-B307-68493AD5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9747-45BD-46F6-B196-D20FAC53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1265"/>
            <a:ext cx="7729728" cy="42199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DD requires a treatment group (a state where the policy was implemented) and a control group (a state with no policy change around the effective date of the treated state).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estimate a “stacked” DD model, we do the following (separately for taxes and indoor air laws):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Identify isolated policy changes (“event”) with no other change occurring four years before and three years after.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Only keep states that were in the top 50% of policy changes. </a:t>
            </a:r>
          </a:p>
          <a:p>
            <a:pPr lvl="2"/>
            <a:r>
              <a:rPr lang="en-US" dirty="0"/>
              <a:t>Used in minimum wage literature (Clemens and Strain, 2021)</a:t>
            </a:r>
          </a:p>
          <a:p>
            <a:pPr lvl="2"/>
            <a:r>
              <a:rPr lang="en-US" dirty="0"/>
              <a:t>We should expect higher changes in policy level to have a larger impact than lower changes in policy level.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For each “event,” select control states if the policy had not changed in the same 7 year window.</a:t>
            </a:r>
          </a:p>
          <a:p>
            <a:pPr lvl="2"/>
            <a:r>
              <a:rPr lang="en-US" dirty="0"/>
              <a:t>States that were treated (in our definition) earlier cannot be used as controls later.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Each “event” and control states make up a stack.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Append the stacks, creating one dataset for the tax events and one dataset for the indoor air law events. 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3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A4CD2-7A4C-4294-8BE7-B7533EB5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BF91-1402-4886-BD61-B0FDF8D4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assembling these 2 data sets in this way (particularly the control group), we mitigate the problem of treated units returning as controls for later treated units (Goodman-Bacon 2021). We also put every event into “period time”. </a:t>
            </a:r>
          </a:p>
          <a:p>
            <a:r>
              <a:rPr lang="en-US" dirty="0"/>
              <a:t>Policy changes for an event become effective in the first quarter of period year 4.</a:t>
            </a:r>
          </a:p>
          <a:p>
            <a:r>
              <a:rPr lang="en-US" dirty="0"/>
              <a:t>The beginning of an event is the start of period year 1 and the end is the last quarter of period year 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90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82E6-C44D-49CA-A3F0-1038A083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B7AA-EC5B-4BCB-9F53-ACFB9C3F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Within each stack, drop the year before the tobacco policy became effective. </a:t>
            </a:r>
          </a:p>
          <a:p>
            <a:pPr lvl="1"/>
            <a:r>
              <a:rPr lang="en-US" dirty="0"/>
              <a:t>This prevents mothers being pregnant during the tax change, providing a cleaner pre- and post-period.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consider mothers giving a first birth. </a:t>
            </a:r>
          </a:p>
          <a:p>
            <a:pPr lvl="1"/>
            <a:r>
              <a:rPr lang="en-US" dirty="0"/>
              <a:t>Strongest effect before a mother interacts fully with the medical system.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8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2C8A5-FD22-404E-858F-C82A74DB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027170"/>
              </p:ext>
            </p:extLst>
          </p:nvPr>
        </p:nvGraphicFramePr>
        <p:xfrm>
          <a:off x="2231136" y="1688717"/>
          <a:ext cx="7937195" cy="4993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7439">
                  <a:extLst>
                    <a:ext uri="{9D8B030D-6E8A-4147-A177-3AD203B41FA5}">
                      <a16:colId xmlns:a16="http://schemas.microsoft.com/office/drawing/2014/main" val="2843390400"/>
                    </a:ext>
                  </a:extLst>
                </a:gridCol>
                <a:gridCol w="1587439">
                  <a:extLst>
                    <a:ext uri="{9D8B030D-6E8A-4147-A177-3AD203B41FA5}">
                      <a16:colId xmlns:a16="http://schemas.microsoft.com/office/drawing/2014/main" val="1278945319"/>
                    </a:ext>
                  </a:extLst>
                </a:gridCol>
                <a:gridCol w="1587439">
                  <a:extLst>
                    <a:ext uri="{9D8B030D-6E8A-4147-A177-3AD203B41FA5}">
                      <a16:colId xmlns:a16="http://schemas.microsoft.com/office/drawing/2014/main" val="3153282733"/>
                    </a:ext>
                  </a:extLst>
                </a:gridCol>
                <a:gridCol w="1587439">
                  <a:extLst>
                    <a:ext uri="{9D8B030D-6E8A-4147-A177-3AD203B41FA5}">
                      <a16:colId xmlns:a16="http://schemas.microsoft.com/office/drawing/2014/main" val="2892791845"/>
                    </a:ext>
                  </a:extLst>
                </a:gridCol>
                <a:gridCol w="1587439">
                  <a:extLst>
                    <a:ext uri="{9D8B030D-6E8A-4147-A177-3AD203B41FA5}">
                      <a16:colId xmlns:a16="http://schemas.microsoft.com/office/drawing/2014/main" val="149838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 Tax Change ($’s)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Control States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5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Florida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9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Iowa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25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8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Massachusetts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04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Minnesota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90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7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Mexico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1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Oklahoma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83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Rhode 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6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62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Utah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3003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0D12445-AEFE-4FEE-B05C-917CB710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643"/>
            <a:ext cx="7729728" cy="1188720"/>
          </a:xfrm>
        </p:spPr>
        <p:txBody>
          <a:bodyPr/>
          <a:lstStyle/>
          <a:p>
            <a:r>
              <a:rPr lang="en-US" dirty="0"/>
              <a:t>Treated states - Tax</a:t>
            </a:r>
          </a:p>
        </p:txBody>
      </p:sp>
    </p:spTree>
    <p:extLst>
      <p:ext uri="{BB962C8B-B14F-4D97-AF65-F5344CB8AC3E}">
        <p14:creationId xmlns:p14="http://schemas.microsoft.com/office/powerpoint/2010/main" val="297690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6023A0-2B40-4DD1-9B32-1C00F68F3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65901"/>
              </p:ext>
            </p:extLst>
          </p:nvPr>
        </p:nvGraphicFramePr>
        <p:xfrm>
          <a:off x="648854" y="215596"/>
          <a:ext cx="10894292" cy="6578813"/>
        </p:xfrm>
        <a:graphic>
          <a:graphicData uri="http://schemas.openxmlformats.org/drawingml/2006/table">
            <a:tbl>
              <a:tblPr/>
              <a:tblGrid>
                <a:gridCol w="3471949">
                  <a:extLst>
                    <a:ext uri="{9D8B030D-6E8A-4147-A177-3AD203B41FA5}">
                      <a16:colId xmlns:a16="http://schemas.microsoft.com/office/drawing/2014/main" val="1279599385"/>
                    </a:ext>
                  </a:extLst>
                </a:gridCol>
                <a:gridCol w="1140959">
                  <a:extLst>
                    <a:ext uri="{9D8B030D-6E8A-4147-A177-3AD203B41FA5}">
                      <a16:colId xmlns:a16="http://schemas.microsoft.com/office/drawing/2014/main" val="1293547800"/>
                    </a:ext>
                  </a:extLst>
                </a:gridCol>
                <a:gridCol w="785173">
                  <a:extLst>
                    <a:ext uri="{9D8B030D-6E8A-4147-A177-3AD203B41FA5}">
                      <a16:colId xmlns:a16="http://schemas.microsoft.com/office/drawing/2014/main" val="288152295"/>
                    </a:ext>
                  </a:extLst>
                </a:gridCol>
                <a:gridCol w="785173">
                  <a:extLst>
                    <a:ext uri="{9D8B030D-6E8A-4147-A177-3AD203B41FA5}">
                      <a16:colId xmlns:a16="http://schemas.microsoft.com/office/drawing/2014/main" val="650881303"/>
                    </a:ext>
                  </a:extLst>
                </a:gridCol>
                <a:gridCol w="785173">
                  <a:extLst>
                    <a:ext uri="{9D8B030D-6E8A-4147-A177-3AD203B41FA5}">
                      <a16:colId xmlns:a16="http://schemas.microsoft.com/office/drawing/2014/main" val="1940332040"/>
                    </a:ext>
                  </a:extLst>
                </a:gridCol>
                <a:gridCol w="785173">
                  <a:extLst>
                    <a:ext uri="{9D8B030D-6E8A-4147-A177-3AD203B41FA5}">
                      <a16:colId xmlns:a16="http://schemas.microsoft.com/office/drawing/2014/main" val="3848565400"/>
                    </a:ext>
                  </a:extLst>
                </a:gridCol>
                <a:gridCol w="785173">
                  <a:extLst>
                    <a:ext uri="{9D8B030D-6E8A-4147-A177-3AD203B41FA5}">
                      <a16:colId xmlns:a16="http://schemas.microsoft.com/office/drawing/2014/main" val="4272014534"/>
                    </a:ext>
                  </a:extLst>
                </a:gridCol>
                <a:gridCol w="785173">
                  <a:extLst>
                    <a:ext uri="{9D8B030D-6E8A-4147-A177-3AD203B41FA5}">
                      <a16:colId xmlns:a16="http://schemas.microsoft.com/office/drawing/2014/main" val="4160052351"/>
                    </a:ext>
                  </a:extLst>
                </a:gridCol>
                <a:gridCol w="785173">
                  <a:extLst>
                    <a:ext uri="{9D8B030D-6E8A-4147-A177-3AD203B41FA5}">
                      <a16:colId xmlns:a16="http://schemas.microsoft.com/office/drawing/2014/main" val="4132751449"/>
                    </a:ext>
                  </a:extLst>
                </a:gridCol>
                <a:gridCol w="785173">
                  <a:extLst>
                    <a:ext uri="{9D8B030D-6E8A-4147-A177-3AD203B41FA5}">
                      <a16:colId xmlns:a16="http://schemas.microsoft.com/office/drawing/2014/main" val="3120045288"/>
                    </a:ext>
                  </a:extLst>
                </a:gridCol>
              </a:tblGrid>
              <a:tr h="2644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Control Group for Cigarette Taxes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Treatment Group for Taxes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562824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 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SD 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844630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Infant Death Probability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839228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Any Prenatal Smoking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9983"/>
                  </a:ext>
                </a:extLst>
              </a:tr>
              <a:tr h="371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Prenatal Cigarettes/Day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968910"/>
                  </a:ext>
                </a:extLst>
              </a:tr>
              <a:tr h="2406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Sudden Infant Death Syndrome Probability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0.002312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344911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Real Cigarette Tax (1984$)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2.074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051089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Index of Indoor Air Laws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431730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population Tobacco 21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045164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Index of Indoor Vaping Restrictions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162377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Any E-Cigarette MLSA Law  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824992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E-cigarette Tax Level 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(1984$)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487342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Medical MJ Law Effective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539083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Recreational MJ Law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358011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Beer Tax (1984$)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21612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Percent in Poverty 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14.606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14.609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23.946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543359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Unemployment Rate  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13.747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700652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Real Minimum Wage (1984$)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185911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Mother's Age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195104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White  Non-Hispanic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012602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Black  Non-Hispanic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21681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Hispanic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593493"/>
                  </a:ext>
                </a:extLst>
              </a:tr>
              <a:tr h="2644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Non-Hispanic or Unknown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379854"/>
                  </a:ext>
                </a:extLst>
              </a:tr>
              <a:tr h="4141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Observations</a:t>
                      </a:r>
                    </a:p>
                  </a:txBody>
                  <a:tcPr marL="6251" marR="6251" marT="625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104,339,155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6,418,031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49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9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65B1070-B9FC-4C19-9194-DEB700C1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90908"/>
              </p:ext>
            </p:extLst>
          </p:nvPr>
        </p:nvGraphicFramePr>
        <p:xfrm>
          <a:off x="1393252" y="2321560"/>
          <a:ext cx="9405495" cy="340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1099">
                  <a:extLst>
                    <a:ext uri="{9D8B030D-6E8A-4147-A177-3AD203B41FA5}">
                      <a16:colId xmlns:a16="http://schemas.microsoft.com/office/drawing/2014/main" val="2843390400"/>
                    </a:ext>
                  </a:extLst>
                </a:gridCol>
                <a:gridCol w="1881099">
                  <a:extLst>
                    <a:ext uri="{9D8B030D-6E8A-4147-A177-3AD203B41FA5}">
                      <a16:colId xmlns:a16="http://schemas.microsoft.com/office/drawing/2014/main" val="1278945319"/>
                    </a:ext>
                  </a:extLst>
                </a:gridCol>
                <a:gridCol w="1881099">
                  <a:extLst>
                    <a:ext uri="{9D8B030D-6E8A-4147-A177-3AD203B41FA5}">
                      <a16:colId xmlns:a16="http://schemas.microsoft.com/office/drawing/2014/main" val="3153282733"/>
                    </a:ext>
                  </a:extLst>
                </a:gridCol>
                <a:gridCol w="1881099">
                  <a:extLst>
                    <a:ext uri="{9D8B030D-6E8A-4147-A177-3AD203B41FA5}">
                      <a16:colId xmlns:a16="http://schemas.microsoft.com/office/drawing/2014/main" val="2892791845"/>
                    </a:ext>
                  </a:extLst>
                </a:gridCol>
                <a:gridCol w="1881099">
                  <a:extLst>
                    <a:ext uri="{9D8B030D-6E8A-4147-A177-3AD203B41FA5}">
                      <a16:colId xmlns:a16="http://schemas.microsoft.com/office/drawing/2014/main" val="30069513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in Indoor Air Law Index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Control States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5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District of Columbia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982047"/>
                  </a:ext>
                </a:extLst>
              </a:tr>
              <a:tr h="360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Iowa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45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7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Hampshire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83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North Carolina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6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Oregon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628801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6B35637-D256-4ADA-8D9B-014F56EE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Treated states – Indoor air law</a:t>
            </a:r>
          </a:p>
        </p:txBody>
      </p:sp>
    </p:spTree>
    <p:extLst>
      <p:ext uri="{BB962C8B-B14F-4D97-AF65-F5344CB8AC3E}">
        <p14:creationId xmlns:p14="http://schemas.microsoft.com/office/powerpoint/2010/main" val="3947358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8E76A2-4F11-4057-9DE8-C703AA654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78144"/>
              </p:ext>
            </p:extLst>
          </p:nvPr>
        </p:nvGraphicFramePr>
        <p:xfrm>
          <a:off x="646547" y="0"/>
          <a:ext cx="11312841" cy="670771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39251">
                  <a:extLst>
                    <a:ext uri="{9D8B030D-6E8A-4147-A177-3AD203B41FA5}">
                      <a16:colId xmlns:a16="http://schemas.microsoft.com/office/drawing/2014/main" val="3561479375"/>
                    </a:ext>
                  </a:extLst>
                </a:gridCol>
                <a:gridCol w="1080034">
                  <a:extLst>
                    <a:ext uri="{9D8B030D-6E8A-4147-A177-3AD203B41FA5}">
                      <a16:colId xmlns:a16="http://schemas.microsoft.com/office/drawing/2014/main" val="386045976"/>
                    </a:ext>
                  </a:extLst>
                </a:gridCol>
                <a:gridCol w="968030">
                  <a:extLst>
                    <a:ext uri="{9D8B030D-6E8A-4147-A177-3AD203B41FA5}">
                      <a16:colId xmlns:a16="http://schemas.microsoft.com/office/drawing/2014/main" val="2012077131"/>
                    </a:ext>
                  </a:extLst>
                </a:gridCol>
                <a:gridCol w="832027">
                  <a:extLst>
                    <a:ext uri="{9D8B030D-6E8A-4147-A177-3AD203B41FA5}">
                      <a16:colId xmlns:a16="http://schemas.microsoft.com/office/drawing/2014/main" val="3387324364"/>
                    </a:ext>
                  </a:extLst>
                </a:gridCol>
                <a:gridCol w="768024">
                  <a:extLst>
                    <a:ext uri="{9D8B030D-6E8A-4147-A177-3AD203B41FA5}">
                      <a16:colId xmlns:a16="http://schemas.microsoft.com/office/drawing/2014/main" val="3989890027"/>
                    </a:ext>
                  </a:extLst>
                </a:gridCol>
                <a:gridCol w="584019">
                  <a:extLst>
                    <a:ext uri="{9D8B030D-6E8A-4147-A177-3AD203B41FA5}">
                      <a16:colId xmlns:a16="http://schemas.microsoft.com/office/drawing/2014/main" val="479264425"/>
                    </a:ext>
                  </a:extLst>
                </a:gridCol>
                <a:gridCol w="968030">
                  <a:extLst>
                    <a:ext uri="{9D8B030D-6E8A-4147-A177-3AD203B41FA5}">
                      <a16:colId xmlns:a16="http://schemas.microsoft.com/office/drawing/2014/main" val="1163761114"/>
                    </a:ext>
                  </a:extLst>
                </a:gridCol>
                <a:gridCol w="888029">
                  <a:extLst>
                    <a:ext uri="{9D8B030D-6E8A-4147-A177-3AD203B41FA5}">
                      <a16:colId xmlns:a16="http://schemas.microsoft.com/office/drawing/2014/main" val="3348432474"/>
                    </a:ext>
                  </a:extLst>
                </a:gridCol>
                <a:gridCol w="704022">
                  <a:extLst>
                    <a:ext uri="{9D8B030D-6E8A-4147-A177-3AD203B41FA5}">
                      <a16:colId xmlns:a16="http://schemas.microsoft.com/office/drawing/2014/main" val="2454022294"/>
                    </a:ext>
                  </a:extLst>
                </a:gridCol>
                <a:gridCol w="1381375">
                  <a:extLst>
                    <a:ext uri="{9D8B030D-6E8A-4147-A177-3AD203B41FA5}">
                      <a16:colId xmlns:a16="http://schemas.microsoft.com/office/drawing/2014/main" val="1430845847"/>
                    </a:ext>
                  </a:extLst>
                </a:gridCol>
              </a:tblGrid>
              <a:tr h="2790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Control Group for Indoor Air Law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Treatment Group for Indoor Air Law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92910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Min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SD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ctr"/>
                </a:tc>
                <a:extLst>
                  <a:ext uri="{0D108BD9-81ED-4DB2-BD59-A6C34878D82A}">
                    <a16:rowId xmlns:a16="http://schemas.microsoft.com/office/drawing/2014/main" val="3803982891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Infant Death Probability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3985561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Any Prenatal Smoking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4044709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Average Prenatal Cigarettes/Day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7440752"/>
                  </a:ext>
                </a:extLst>
              </a:tr>
              <a:tr h="289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Sudden Infant Death Syndrome Probability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0.000197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0.001712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0.002845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942270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Real Cigarette Tax (1984$)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0.493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0003582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Index of indoor smoking restrictions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0.809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1810400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% population Tobacco 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0.024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4526342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Index of indoor vaping restrictions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0.103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238409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Any E-Cigarette MLSA Law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0.057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504763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E-cigarette Tax Level (1984$)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0.049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5094083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Medical MJ Law Effective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0.551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0.499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476087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Recreational MJ Law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0.100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8395884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Beer Tax (1984$)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0.119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0.075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182683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Percent in Poverty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14.156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2.109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21.408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19.351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097080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Unemployment Rate 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7.208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2.383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13.747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11.382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7569693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Real Minimum Wage (1984$)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3.392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0.302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1966634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Mother's 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25.413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6.153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462388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  Non-Hispanic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0.444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0.497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4327353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Black  Non-Hispanic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0.103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0.304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7958416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Hispanic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0.325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0.468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5172205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 Non-Hispanic or Unknown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0.128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0.334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3862589"/>
                  </a:ext>
                </a:extLst>
              </a:tr>
              <a:tr h="2790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Observations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62" marR="6462" marT="646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47,850,348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1,596,597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140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81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DDED-F07D-47FB-990E-0688B698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9896C-A10E-4609-8AAA-6EC378A9C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59431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each policy separately, event study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 indexes birth, k indexes “event,” s indexes state, t indexes year-quarter of conception (for prenatal smoking) and birth (for infant mortality).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: indicators for treatment state </a:t>
                </a:r>
                <a:r>
                  <a:rPr lang="en-US" i="1" dirty="0"/>
                  <a:t>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 at period time </a:t>
                </a:r>
                <a:r>
                  <a:rPr lang="en-US" i="1" dirty="0"/>
                  <a:t>j</a:t>
                </a:r>
                <a:r>
                  <a:rPr lang="en-US" dirty="0"/>
                  <a:t> for each quarter 12 year-quarters before and 11 year-quarters after the event (after excluding the first year before the policy change)</a:t>
                </a:r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year-quarter indicators for each event.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: state indicators for each event.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9896C-A10E-4609-8AAA-6EC378A9C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594314"/>
              </a:xfrm>
              <a:blipFill>
                <a:blip r:embed="rId2"/>
                <a:stretch>
                  <a:fillRect l="-631" t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33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DDED-F07D-47FB-990E-0688B698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9896C-A10E-4609-8AAA-6EC378A9C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5943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each policy separately, event study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=−12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vector of demographic/policy controls.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outcomes including probability of infant death, probability of prenatal smoking, prenatal smoking intensity, and SIDS probability.</a:t>
                </a:r>
              </a:p>
              <a:p>
                <a:r>
                  <a:rPr lang="en-US" dirty="0"/>
                  <a:t>Cluster standard errors at the state level.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9896C-A10E-4609-8AAA-6EC378A9C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594314"/>
              </a:xfrm>
              <a:blipFill>
                <a:blip r:embed="rId2"/>
                <a:stretch>
                  <a:fillRect l="-631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5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5FAB-5B51-428C-A7AB-50EB50AE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78" y="964692"/>
            <a:ext cx="8004686" cy="1188720"/>
          </a:xfrm>
        </p:spPr>
        <p:txBody>
          <a:bodyPr/>
          <a:lstStyle/>
          <a:p>
            <a:r>
              <a:rPr lang="en-US" dirty="0"/>
              <a:t>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D08B-CD33-44CF-87BA-ED5E36E5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178" y="2638044"/>
            <a:ext cx="8004685" cy="4219956"/>
          </a:xfrm>
        </p:spPr>
        <p:txBody>
          <a:bodyPr>
            <a:normAutofit/>
          </a:bodyPr>
          <a:lstStyle/>
          <a:p>
            <a:r>
              <a:rPr lang="en-US" sz="2000" dirty="0"/>
              <a:t>I am a graduate student and have no current or historical funding.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4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36D69A3-C389-42A2-A87B-328D097B8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2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E6CC0698-3043-4059-A4DD-B450F9331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8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0853672-6BB7-4F41-8CD3-A632BB3A0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90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267725B-7C48-4778-B507-7E20B048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DE7FA-F831-4496-89E7-12CA81AA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88443"/>
              </p:ext>
            </p:extLst>
          </p:nvPr>
        </p:nvGraphicFramePr>
        <p:xfrm>
          <a:off x="1580146" y="1041320"/>
          <a:ext cx="9031705" cy="512644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69747">
                  <a:extLst>
                    <a:ext uri="{9D8B030D-6E8A-4147-A177-3AD203B41FA5}">
                      <a16:colId xmlns:a16="http://schemas.microsoft.com/office/drawing/2014/main" val="1356191161"/>
                    </a:ext>
                  </a:extLst>
                </a:gridCol>
                <a:gridCol w="1951935">
                  <a:extLst>
                    <a:ext uri="{9D8B030D-6E8A-4147-A177-3AD203B41FA5}">
                      <a16:colId xmlns:a16="http://schemas.microsoft.com/office/drawing/2014/main" val="2123660983"/>
                    </a:ext>
                  </a:extLst>
                </a:gridCol>
                <a:gridCol w="1869747">
                  <a:extLst>
                    <a:ext uri="{9D8B030D-6E8A-4147-A177-3AD203B41FA5}">
                      <a16:colId xmlns:a16="http://schemas.microsoft.com/office/drawing/2014/main" val="1202041886"/>
                    </a:ext>
                  </a:extLst>
                </a:gridCol>
                <a:gridCol w="1804906">
                  <a:extLst>
                    <a:ext uri="{9D8B030D-6E8A-4147-A177-3AD203B41FA5}">
                      <a16:colId xmlns:a16="http://schemas.microsoft.com/office/drawing/2014/main" val="3988391433"/>
                    </a:ext>
                  </a:extLst>
                </a:gridCol>
                <a:gridCol w="1535370">
                  <a:extLst>
                    <a:ext uri="{9D8B030D-6E8A-4147-A177-3AD203B41FA5}">
                      <a16:colId xmlns:a16="http://schemas.microsoft.com/office/drawing/2014/main" val="95475511"/>
                    </a:ext>
                  </a:extLst>
                </a:gridCol>
              </a:tblGrid>
              <a:tr h="267967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Pregnancy Smoking, Infant Death, and SIDS on Tobacco Control Policy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extLst>
                  <a:ext uri="{0D108BD9-81ED-4DB2-BD59-A6C34878D82A}">
                    <a16:rowId xmlns:a16="http://schemas.microsoft.com/office/drawing/2014/main" val="3490232909"/>
                  </a:ext>
                </a:extLst>
              </a:tr>
              <a:tr h="165170">
                <a:tc gridSpan="5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extLst>
                  <a:ext uri="{0D108BD9-81ED-4DB2-BD59-A6C34878D82A}">
                    <a16:rowId xmlns:a16="http://schemas.microsoft.com/office/drawing/2014/main" val="2782568330"/>
                  </a:ext>
                </a:extLst>
              </a:tr>
              <a:tr h="508076">
                <a:tc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Any Cig</a:t>
                      </a:r>
                    </a:p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(Conception)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Cig/Day</a:t>
                      </a:r>
                    </a:p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(Conception)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Infant Death </a:t>
                      </a:r>
                    </a:p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(Date of Birth)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SIDS</a:t>
                      </a:r>
                    </a:p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(Date of Birth)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extLst>
                  <a:ext uri="{0D108BD9-81ED-4DB2-BD59-A6C34878D82A}">
                    <a16:rowId xmlns:a16="http://schemas.microsoft.com/office/drawing/2014/main" val="373859070"/>
                  </a:ext>
                </a:extLst>
              </a:tr>
              <a:tr h="254038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0" anchor="b"/>
                </a:tc>
                <a:extLst>
                  <a:ext uri="{0D108BD9-81ED-4DB2-BD59-A6C34878D82A}">
                    <a16:rowId xmlns:a16="http://schemas.microsoft.com/office/drawing/2014/main" val="2857654607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Cigarette Tax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2119533"/>
                  </a:ext>
                </a:extLst>
              </a:tr>
              <a:tr h="267967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[-0.002,0.004]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[-0.036,0.028]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[-0.199,0.447]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[-0.046,0.075]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4473956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33,469,547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33,468,859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43,586,118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43,960,227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941539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Dep. Var. 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238994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6705115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0639668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Indoor Air Law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-0.179</a:t>
                      </a:r>
                      <a:r>
                        <a:rPr lang="en-US" sz="14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-0.195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9655694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[-0.030,0.002]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[-0.335,-0.023]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[-1.119,0.195]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[-0.348,-0.041]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8665244"/>
                  </a:ext>
                </a:extLst>
              </a:tr>
              <a:tr h="3510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10,523,346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10,522,380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15,534,191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15,737,037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636965"/>
                  </a:ext>
                </a:extLst>
              </a:tr>
              <a:tr h="2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Dep. Var. 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0684548"/>
                  </a:ext>
                </a:extLst>
              </a:tr>
              <a:tr h="257095">
                <a:tc gridSpan="5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156" marR="3156" marT="3156" marB="3156" anchor="ctr"/>
                </a:tc>
                <a:extLst>
                  <a:ext uri="{0D108BD9-81ED-4DB2-BD59-A6C34878D82A}">
                    <a16:rowId xmlns:a16="http://schemas.microsoft.com/office/drawing/2014/main" val="3805014997"/>
                  </a:ext>
                </a:extLst>
              </a:tr>
              <a:tr h="25709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95% confidence intervals in brackets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75" marR="2875" marT="2875" marB="28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75" marR="2875" marT="2875" marB="2875" anchor="ctr"/>
                </a:tc>
                <a:extLst>
                  <a:ext uri="{0D108BD9-81ED-4DB2-BD59-A6C34878D82A}">
                    <a16:rowId xmlns:a16="http://schemas.microsoft.com/office/drawing/2014/main" val="2906122233"/>
                  </a:ext>
                </a:extLst>
              </a:tr>
              <a:tr h="25709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data in this table concerns nearly all mothers who gave birth in the USA from 2000-2018. Coefficients in columns three, and four are reported as per 1,000 live births.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75" marR="2875" marT="28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75" marR="2875" marT="2875" marB="0" anchor="ctr"/>
                </a:tc>
                <a:extLst>
                  <a:ext uri="{0D108BD9-81ED-4DB2-BD59-A6C34878D82A}">
                    <a16:rowId xmlns:a16="http://schemas.microsoft.com/office/drawing/2014/main" val="3890695339"/>
                  </a:ext>
                </a:extLst>
              </a:tr>
              <a:tr h="25709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 &lt; 0.1, </a:t>
                      </a:r>
                      <a:r>
                        <a:rPr lang="en-US" sz="14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 &lt; 0.05, </a:t>
                      </a:r>
                      <a:r>
                        <a:rPr lang="en-US" sz="14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 &lt; 0.01, </a:t>
                      </a:r>
                      <a:r>
                        <a:rPr lang="en-US" sz="14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***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 &lt; 0.001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75" marR="2875" marT="287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875" marR="2875" marT="2875" marB="0" anchor="ctr"/>
                </a:tc>
                <a:extLst>
                  <a:ext uri="{0D108BD9-81ED-4DB2-BD59-A6C34878D82A}">
                    <a16:rowId xmlns:a16="http://schemas.microsoft.com/office/drawing/2014/main" val="241029785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F746D7-25F8-46FA-8930-CD5966A66551}"/>
              </a:ext>
            </a:extLst>
          </p:cNvPr>
          <p:cNvCxnSpPr>
            <a:cxnSpLocks/>
          </p:cNvCxnSpPr>
          <p:nvPr/>
        </p:nvCxnSpPr>
        <p:spPr>
          <a:xfrm>
            <a:off x="1580147" y="2150123"/>
            <a:ext cx="90317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B88C5C-FBCE-4BD0-ABFB-2E8209445CA7}"/>
              </a:ext>
            </a:extLst>
          </p:cNvPr>
          <p:cNvCxnSpPr>
            <a:cxnSpLocks/>
          </p:cNvCxnSpPr>
          <p:nvPr/>
        </p:nvCxnSpPr>
        <p:spPr>
          <a:xfrm>
            <a:off x="1580147" y="5013639"/>
            <a:ext cx="903170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49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D27F85-6164-4387-956B-EA9D57E5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7275A9-A6F8-462F-BAC0-CC0CDD73E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493665"/>
                <a:ext cx="7729728" cy="41958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Large increases in indoor air law coverage (&gt; 40 pp change in population coverage) seems to reduce prenatal smoking. </a:t>
                </a:r>
              </a:p>
              <a:p>
                <a:pPr lvl="1"/>
                <a:r>
                  <a:rPr lang="en-US" dirty="0"/>
                  <a:t>Expect 0.179 less cigarettes per day during pregnancy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cigarettes per month or 2.5 packs for full-term pregnancy, considering both smokers and non-smokers).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50% decline from the sample mean. </a:t>
                </a:r>
              </a:p>
              <a:p>
                <a:pPr marL="2286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Evidence suggests that large increases in indoor air law bans reduce infant death by approximately 10% of the sample mean and 100% of the sample mean for SIDS, though only statistically significant for SIDS.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 evidence that large cigarette tax changes (&gt;=$0.75) impacts prenatal smoking, general infant death, or SIDS.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7275A9-A6F8-462F-BAC0-CC0CDD73E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493665"/>
                <a:ext cx="7729728" cy="4195893"/>
              </a:xfrm>
              <a:blipFill>
                <a:blip r:embed="rId2"/>
                <a:stretch>
                  <a:fillRect l="-631" t="-727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7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1F15-E5FF-4CF3-8DB6-1B1D34A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E895-97C5-44C2-AEDE-222A6FB2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3560"/>
            <a:ext cx="7729728" cy="42199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study adds to several other recent papers finding that cigarette taxes have limited effect on smoking (Callison and Kaestner 2014, Hansen et. al. 2017).</a:t>
            </a:r>
          </a:p>
          <a:p>
            <a:r>
              <a:rPr lang="en-US" dirty="0"/>
              <a:t>Why no effect of cigarette taxes, but an effect on indoor air laws?</a:t>
            </a:r>
          </a:p>
          <a:p>
            <a:pPr lvl="2"/>
            <a:r>
              <a:rPr lang="en-US" dirty="0"/>
              <a:t>Tax levels may be so high that tax evasion efforts, such as cross-state purchasing or organized smuggling, reduces the effectiveness of subsequent cigarette tax changes.</a:t>
            </a:r>
          </a:p>
          <a:p>
            <a:pPr lvl="2"/>
            <a:r>
              <a:rPr lang="en-US" dirty="0"/>
              <a:t>For remaining “hardened” smokers, financial costs of smoking may be less of a concern.</a:t>
            </a:r>
          </a:p>
          <a:p>
            <a:pPr lvl="2"/>
            <a:r>
              <a:rPr lang="en-US" dirty="0"/>
              <a:t>Indoor air laws in some cases are new policies, whereas taxes have been around for a long time. New policies may be more effective in resetting smoking expectations, particularly for a group of health-conscience individuals (pregnant women). </a:t>
            </a:r>
          </a:p>
          <a:p>
            <a:pPr lvl="3"/>
            <a:r>
              <a:rPr lang="en-US" dirty="0"/>
              <a:t>Treatment states for indoor air laws also didn’t have e-cigarette legislation, little to no marijuana legalization, and no tobacco 21 laws.  Also had a lower cigarette tax level.</a:t>
            </a:r>
          </a:p>
        </p:txBody>
      </p:sp>
    </p:spTree>
    <p:extLst>
      <p:ext uri="{BB962C8B-B14F-4D97-AF65-F5344CB8AC3E}">
        <p14:creationId xmlns:p14="http://schemas.microsoft.com/office/powerpoint/2010/main" val="384103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DE19-971E-4AED-A4C8-8E5C7FC6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8B9B2-2822-4F2E-917D-F467B90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heterogeneous effects in subgroups (education, race, age, birth parity, etc.)</a:t>
            </a:r>
          </a:p>
          <a:p>
            <a:r>
              <a:rPr lang="en-US" dirty="0"/>
              <a:t>Study the effect on additional causes and timing of infant death. </a:t>
            </a:r>
          </a:p>
          <a:p>
            <a:r>
              <a:rPr lang="en-US" dirty="0"/>
              <a:t>Create alternative outcomes of cigarette smoking such as half-pack daily and pack-daily smoking, to better understand which types of smoking is more affected by the policy changes.</a:t>
            </a:r>
          </a:p>
          <a:p>
            <a:r>
              <a:rPr lang="en-US" dirty="0"/>
              <a:t>Consider strategies to adjust standard errors </a:t>
            </a:r>
            <a:r>
              <a:rPr lang="en-US"/>
              <a:t>to compensate </a:t>
            </a:r>
            <a:r>
              <a:rPr lang="en-US" dirty="0"/>
              <a:t>for the relatively small number of treated units.</a:t>
            </a:r>
          </a:p>
        </p:txBody>
      </p:sp>
    </p:spTree>
    <p:extLst>
      <p:ext uri="{BB962C8B-B14F-4D97-AF65-F5344CB8AC3E}">
        <p14:creationId xmlns:p14="http://schemas.microsoft.com/office/powerpoint/2010/main" val="124290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FB35A3B-0BCA-4C4D-AE44-2F5C704D7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8"/>
          <a:stretch/>
        </p:blipFill>
        <p:spPr>
          <a:xfrm>
            <a:off x="5980387" y="1781132"/>
            <a:ext cx="5727355" cy="355639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C0EDA1A-A3D8-42A6-84B3-DBF7964C0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571499" y="1406770"/>
            <a:ext cx="5416173" cy="3940265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A8F8C860-4D4D-4492-B800-086B7C50B0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72"/>
          <a:stretch/>
        </p:blipFill>
        <p:spPr>
          <a:xfrm>
            <a:off x="5987672" y="1415249"/>
            <a:ext cx="5391443" cy="36588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5089A7D-BD98-4C26-A30A-190C10D5B6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6" t="3103" r="9342" b="90217"/>
          <a:stretch/>
        </p:blipFill>
        <p:spPr>
          <a:xfrm>
            <a:off x="8788079" y="1532939"/>
            <a:ext cx="2919663" cy="256673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E7700D6-3394-4894-9907-A08829A2A3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93164" r="90293" b="3"/>
          <a:stretch/>
        </p:blipFill>
        <p:spPr>
          <a:xfrm>
            <a:off x="11212442" y="1406769"/>
            <a:ext cx="495300" cy="1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6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0B95-165C-4D9B-939D-CF09D0C5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Tobacco Regulation and prenatal smoking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D8E29-1636-4E11-951E-D7080257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37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Cigarette taxes increase smoking cessation during pregnancy (Coleman et. al. 2003, Adams et. al. 2012,  Harris et. al. 2015)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Cigarette taxes also reduce the probability of smoking during pregnancy (Evans and </a:t>
            </a:r>
            <a:r>
              <a:rPr lang="en-US" dirty="0" err="1"/>
              <a:t>Ringel</a:t>
            </a:r>
            <a:r>
              <a:rPr lang="en-US" dirty="0"/>
              <a:t> 1999, Lien and Evans 2005, Simon 2016, Friedson and Rees 2020)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evidence that comprehensive smoking bans can decrease the </a:t>
            </a:r>
            <a:r>
              <a:rPr lang="en-US"/>
              <a:t>probability of an </a:t>
            </a:r>
            <a:r>
              <a:rPr lang="en-US" dirty="0"/>
              <a:t>adult smoking inside a household with kids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McGeary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et. al. 2017)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5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140D0B7-0030-4571-B859-9260BE3BA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5" y="1492007"/>
            <a:ext cx="5870265" cy="427061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26126CF-451E-4EF7-AB07-0ED1C722F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t="5" r="-12" b="3"/>
          <a:stretch/>
        </p:blipFill>
        <p:spPr>
          <a:xfrm>
            <a:off x="6096000" y="1492007"/>
            <a:ext cx="5870264" cy="42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5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5FAB-5B51-428C-A7AB-50EB50AE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178" y="964692"/>
            <a:ext cx="8004686" cy="1188720"/>
          </a:xfrm>
        </p:spPr>
        <p:txBody>
          <a:bodyPr/>
          <a:lstStyle/>
          <a:p>
            <a:r>
              <a:rPr lang="en-US" dirty="0"/>
              <a:t>Tobacco regulation and infant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D08B-CD33-44CF-87BA-ED5E36E5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178" y="2638044"/>
            <a:ext cx="8004685" cy="4219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Evidence that there is a relationship between cigarette taxes and infant death (Markowitz 2008 , Sen and </a:t>
            </a:r>
            <a:r>
              <a:rPr lang="en-US" dirty="0" err="1"/>
              <a:t>Pierard</a:t>
            </a:r>
            <a:r>
              <a:rPr lang="en-US" dirty="0"/>
              <a:t> 2011, King et. al. 2014, Patrick et. al. 2016)</a:t>
            </a:r>
          </a:p>
          <a:p>
            <a:pPr lvl="1"/>
            <a:r>
              <a:rPr lang="en-US" dirty="0"/>
              <a:t>Increase cigarette taxes during pregnancy → decrease probability/incidence of infant death. </a:t>
            </a:r>
          </a:p>
          <a:p>
            <a:pPr marL="0" indent="0">
              <a:buNone/>
            </a:pPr>
            <a:r>
              <a:rPr lang="en-US" dirty="0"/>
              <a:t>Markowitz (2008) studies how cigarette taxes and indoor smoking bans affect SIDS (Sudden Infant Death Syndrome) incidence from 1973-2003 in USA using a two-way fixed effect model.</a:t>
            </a:r>
          </a:p>
          <a:p>
            <a:pPr lvl="1"/>
            <a:r>
              <a:rPr lang="en-US" dirty="0"/>
              <a:t>10% increase in cigarette tax → 7% less SIDS cases</a:t>
            </a:r>
          </a:p>
          <a:p>
            <a:pPr lvl="1"/>
            <a:r>
              <a:rPr lang="en-US" dirty="0"/>
              <a:t>Comprehensive smoking bans in work places decrease SIDS counts.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0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D37D-5E1B-471E-8D10-9F558D97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40FC-66C7-47AD-AF86-38776EE9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87919"/>
            <a:ext cx="7729728" cy="42199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Maternal smoking pre- and post-partum can cause infant death through many channels (U.S. Department of Health and Human Services 2014)</a:t>
            </a:r>
          </a:p>
          <a:p>
            <a:pPr lvl="1"/>
            <a:r>
              <a:rPr lang="en-US" dirty="0"/>
              <a:t>Second-hand smoke, preterm delivery, low birth weight etc.</a:t>
            </a:r>
          </a:p>
          <a:p>
            <a:pPr lvl="1"/>
            <a:r>
              <a:rPr lang="en-US" dirty="0"/>
              <a:t>Infant death within 28 days after birth is 20% more likely if the infant’s mother smoked (</a:t>
            </a:r>
            <a:r>
              <a:rPr lang="en-US" dirty="0" err="1"/>
              <a:t>Cnattingius</a:t>
            </a:r>
            <a:r>
              <a:rPr lang="en-US" dirty="0"/>
              <a:t> et al. 1988)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Question: </a:t>
            </a:r>
            <a:r>
              <a:rPr lang="en-US" dirty="0"/>
              <a:t>Can making smoking more expensive/inconvenient decrease prenatal smoking and the probability of infant death?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Making smoking more expensive through cigarette taxes or inconvenient through forcing people to go outside to smoke may reduce prenatal smoking.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Infant mortality could be affected by changes in prenatal smoking, post-natal smoking, other second-hand smoke exposure, and possibly even compensatory strategies to avoid the policies.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7657-0A69-4E5A-B1C5-76CE332C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6C7F-B3F8-4089-9D88-27EC70DCB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62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Extend Markowitz and previous studies by: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Looking at all forms of infant death (SIDS comprises 6.3% of infant deaths)</a:t>
            </a:r>
          </a:p>
          <a:p>
            <a:pPr lvl="2"/>
            <a:r>
              <a:rPr lang="en-US" dirty="0"/>
              <a:t>Today we’ll focus on just SIDS.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Study a recent time period (2000-2018)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dirty="0"/>
              <a:t>Use a stacked difference-in-differences (DD) model (Cengiz et. al. 2019) to lessen problems with traditional staggered difference-in-differences (Goodman-Bacon 2021).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5ED6-9724-4B15-8F5A-EE28DAF4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2FFA-3BB7-449F-99DA-0F7C0ABF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17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American Non-Smokers Right’s Foundation (ANRF): 2000-2018</a:t>
            </a:r>
          </a:p>
          <a:p>
            <a:pPr lvl="1"/>
            <a:r>
              <a:rPr lang="en-US" sz="1400" dirty="0"/>
              <a:t>Provides data on indoor air law and cigarette taxes all the way down to the city level.</a:t>
            </a:r>
          </a:p>
          <a:p>
            <a:pPr lvl="1"/>
            <a:r>
              <a:rPr lang="en-US" sz="1400" dirty="0"/>
              <a:t>State and local cigarette tax data used to create a population-weighted state-level tax.</a:t>
            </a:r>
          </a:p>
          <a:p>
            <a:pPr lvl="1"/>
            <a:r>
              <a:rPr lang="en-US" sz="1400" dirty="0"/>
              <a:t>Use indoor air law information to construct an index from 0-1 for the percent of the state population covered:</a:t>
            </a:r>
          </a:p>
          <a:p>
            <a:pPr lvl="2"/>
            <a:r>
              <a:rPr lang="en-US" sz="1400" dirty="0"/>
              <a:t>Uses 3 venues (workplaces, bars, and restaurants), each venue weighted equally. </a:t>
            </a:r>
          </a:p>
          <a:p>
            <a:pPr lvl="2"/>
            <a:r>
              <a:rPr lang="en-US" sz="1400" dirty="0"/>
              <a:t>“Partial” bans (such as in designated areas only) receive only ½ weight.</a:t>
            </a:r>
          </a:p>
          <a:p>
            <a:pPr lvl="2"/>
            <a:r>
              <a:rPr lang="en-US" sz="1400" dirty="0"/>
              <a:t>Examples:</a:t>
            </a:r>
          </a:p>
          <a:p>
            <a:pPr lvl="3"/>
            <a:r>
              <a:rPr lang="en-US" sz="1400" dirty="0"/>
              <a:t>State A has a state-wide ban in restaurants and bars, no other local laws. ≈67% coverage.</a:t>
            </a:r>
          </a:p>
          <a:p>
            <a:pPr lvl="3"/>
            <a:r>
              <a:rPr lang="en-US" sz="1400" dirty="0"/>
              <a:t>State B has no state law but a city with 20% of the population has a total ban in all three venues. ≈20% coverage.</a:t>
            </a:r>
            <a:endParaRPr lang="en-US" dirty="0"/>
          </a:p>
          <a:p>
            <a:pPr marL="914400" lvl="4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12561</TotalTime>
  <Words>2383</Words>
  <Application>Microsoft Office PowerPoint</Application>
  <PresentationFormat>Widescreen</PresentationFormat>
  <Paragraphs>668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Cambria Math</vt:lpstr>
      <vt:lpstr>Gill Sans MT</vt:lpstr>
      <vt:lpstr>Parcel</vt:lpstr>
      <vt:lpstr>The Effect of Cigarette Taxes and Indoor air laws on Prenatal Smoking and Infant Death </vt:lpstr>
      <vt:lpstr>Disclosure</vt:lpstr>
      <vt:lpstr>PowerPoint Presentation</vt:lpstr>
      <vt:lpstr>Tobacco Regulation and prenatal smoking</vt:lpstr>
      <vt:lpstr>PowerPoint Presentation</vt:lpstr>
      <vt:lpstr>Tobacco regulation and infant death</vt:lpstr>
      <vt:lpstr>Research question</vt:lpstr>
      <vt:lpstr>Contribution</vt:lpstr>
      <vt:lpstr>Data</vt:lpstr>
      <vt:lpstr>Data</vt:lpstr>
      <vt:lpstr>methodology</vt:lpstr>
      <vt:lpstr>Methodology</vt:lpstr>
      <vt:lpstr>Data</vt:lpstr>
      <vt:lpstr>Treated states - Tax</vt:lpstr>
      <vt:lpstr>PowerPoint Presentation</vt:lpstr>
      <vt:lpstr>Treated states – Indoor air law</vt:lpstr>
      <vt:lpstr>PowerPoint Presentation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</vt:lpstr>
      <vt:lpstr>discussion</vt:lpstr>
      <vt:lpstr>Further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Cigarette Taxes and Indoor air laws on Infant Death Research Proposal</dc:title>
  <dc:creator>Maxwell Chomas</dc:creator>
  <cp:lastModifiedBy>Maxwell Christopher Chomas</cp:lastModifiedBy>
  <cp:revision>50</cp:revision>
  <dcterms:created xsi:type="dcterms:W3CDTF">2020-05-05T10:10:10Z</dcterms:created>
  <dcterms:modified xsi:type="dcterms:W3CDTF">2021-10-03T13:45:11Z</dcterms:modified>
</cp:coreProperties>
</file>