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00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91" r:id="rId12"/>
    <p:sldId id="267" r:id="rId13"/>
    <p:sldId id="268" r:id="rId14"/>
    <p:sldId id="292" r:id="rId15"/>
    <p:sldId id="295" r:id="rId16"/>
    <p:sldId id="293" r:id="rId17"/>
    <p:sldId id="302" r:id="rId18"/>
    <p:sldId id="271" r:id="rId19"/>
    <p:sldId id="273" r:id="rId20"/>
    <p:sldId id="272" r:id="rId21"/>
    <p:sldId id="274" r:id="rId22"/>
    <p:sldId id="303" r:id="rId23"/>
    <p:sldId id="275" r:id="rId24"/>
    <p:sldId id="279" r:id="rId25"/>
    <p:sldId id="294" r:id="rId26"/>
    <p:sldId id="296" r:id="rId27"/>
    <p:sldId id="297" r:id="rId28"/>
    <p:sldId id="298" r:id="rId29"/>
    <p:sldId id="284" r:id="rId30"/>
    <p:sldId id="299" r:id="rId31"/>
    <p:sldId id="280" r:id="rId32"/>
    <p:sldId id="285" r:id="rId33"/>
    <p:sldId id="281" r:id="rId34"/>
    <p:sldId id="287" r:id="rId35"/>
    <p:sldId id="30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453"/>
  </p:normalViewPr>
  <p:slideViewPr>
    <p:cSldViewPr snapToGrid="0">
      <p:cViewPr varScale="1">
        <p:scale>
          <a:sx n="157" d="100"/>
          <a:sy n="157" d="100"/>
        </p:scale>
        <p:origin x="384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F33D8-C0ED-4142-8FFA-9AD3094CA9F0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56DE-D5C8-B140-9EBD-7EDA41BA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6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56DE-D5C8-B140-9EBD-7EDA41BA7C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56DE-D5C8-B140-9EBD-7EDA41BA7C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3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56DE-D5C8-B140-9EBD-7EDA41BA7C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24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56DE-D5C8-B140-9EBD-7EDA41BA7C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8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B007-8608-4CEE-AF95-58ACE520729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F4BD-341D-4FEF-BC2D-F6AFCADC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8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B007-8608-4CEE-AF95-58ACE520729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F4BD-341D-4FEF-BC2D-F6AFCADC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8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B007-8608-4CEE-AF95-58ACE520729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F4BD-341D-4FEF-BC2D-F6AFCADC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977" y="0"/>
            <a:ext cx="11500023" cy="99677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978" y="996777"/>
            <a:ext cx="11500022" cy="573353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3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B007-8608-4CEE-AF95-58ACE520729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F4BD-341D-4FEF-BC2D-F6AFCADC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6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B007-8608-4CEE-AF95-58ACE520729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F4BD-341D-4FEF-BC2D-F6AFCADC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1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B007-8608-4CEE-AF95-58ACE520729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F4BD-341D-4FEF-BC2D-F6AFCADC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0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B007-8608-4CEE-AF95-58ACE520729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F4BD-341D-4FEF-BC2D-F6AFCADC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4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B007-8608-4CEE-AF95-58ACE520729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F4BD-341D-4FEF-BC2D-F6AFCADC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1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B007-8608-4CEE-AF95-58ACE520729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F4BD-341D-4FEF-BC2D-F6AFCADC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8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B007-8608-4CEE-AF95-58ACE520729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F4BD-341D-4FEF-BC2D-F6AFCADC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2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0B007-8608-4CEE-AF95-58ACE520729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9F4BD-341D-4FEF-BC2D-F6AFCADC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0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3663"/>
            <a:ext cx="12192000" cy="2387600"/>
          </a:xfrm>
        </p:spPr>
        <p:txBody>
          <a:bodyPr>
            <a:normAutofit/>
          </a:bodyPr>
          <a:lstStyle/>
          <a:p>
            <a:r>
              <a:rPr lang="en-US" sz="3600" dirty="0"/>
              <a:t>Examining Early Effects of Tobacco 21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on </a:t>
            </a:r>
            <a:r>
              <a:rPr lang="en-US" sz="3600" dirty="0"/>
              <a:t>Substance Use among Teenagers </a:t>
            </a:r>
            <a:br>
              <a:rPr lang="en-US" sz="3600" dirty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98653"/>
            <a:ext cx="9144000" cy="1655762"/>
          </a:xfrm>
        </p:spPr>
        <p:txBody>
          <a:bodyPr>
            <a:noAutofit/>
          </a:bodyPr>
          <a:lstStyle/>
          <a:p>
            <a:r>
              <a:rPr lang="en-US" b="1" dirty="0"/>
              <a:t>Rahi </a:t>
            </a:r>
            <a:r>
              <a:rPr lang="en-US" b="1" dirty="0" smtClean="0"/>
              <a:t>Abouk</a:t>
            </a:r>
            <a:r>
              <a:rPr lang="en-US" b="1" baseline="30000" dirty="0" smtClean="0"/>
              <a:t>1</a:t>
            </a:r>
            <a:r>
              <a:rPr lang="en-US" b="1" dirty="0" smtClean="0"/>
              <a:t>, </a:t>
            </a:r>
            <a:r>
              <a:rPr lang="en-US" b="1" dirty="0"/>
              <a:t>Prabal K. </a:t>
            </a:r>
            <a:r>
              <a:rPr lang="en-US" b="1" dirty="0" smtClean="0"/>
              <a:t>De</a:t>
            </a:r>
            <a:r>
              <a:rPr lang="en-US" b="1" baseline="30000" dirty="0" smtClean="0"/>
              <a:t>2</a:t>
            </a:r>
            <a:r>
              <a:rPr lang="en-US" b="1" dirty="0" smtClean="0"/>
              <a:t>, </a:t>
            </a:r>
            <a:r>
              <a:rPr lang="en-US" b="1" dirty="0"/>
              <a:t>Michael F. </a:t>
            </a:r>
            <a:r>
              <a:rPr lang="en-US" b="1" dirty="0" smtClean="0"/>
              <a:t>Pesko</a:t>
            </a:r>
            <a:r>
              <a:rPr lang="en-US" b="1" baseline="30000" dirty="0"/>
              <a:t>3</a:t>
            </a:r>
            <a:endParaRPr lang="en-US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aseline="30000" dirty="0" smtClean="0"/>
              <a:t>1</a:t>
            </a:r>
            <a:r>
              <a:rPr lang="en-US" sz="1600" dirty="0" smtClean="0"/>
              <a:t>William </a:t>
            </a:r>
            <a:r>
              <a:rPr lang="en-US" sz="1600" dirty="0"/>
              <a:t>Patterson </a:t>
            </a:r>
            <a:r>
              <a:rPr lang="en-US" sz="1600" dirty="0" smtClean="0"/>
              <a:t>University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baseline="30000" dirty="0"/>
              <a:t>2</a:t>
            </a:r>
            <a:r>
              <a:rPr lang="en-US" sz="1600" dirty="0" smtClean="0"/>
              <a:t>The City College of New York </a:t>
            </a:r>
            <a:r>
              <a:rPr lang="en-US" sz="1600" dirty="0"/>
              <a:t>and The Graduate </a:t>
            </a:r>
            <a:r>
              <a:rPr lang="en-US" sz="1600" dirty="0" smtClean="0"/>
              <a:t>Center</a:t>
            </a:r>
          </a:p>
          <a:p>
            <a:endParaRPr lang="en-US" sz="1600" dirty="0"/>
          </a:p>
          <a:p>
            <a:r>
              <a:rPr lang="en-US" sz="1600" baseline="30000" dirty="0" smtClean="0"/>
              <a:t>3</a:t>
            </a:r>
            <a:r>
              <a:rPr lang="en-US" sz="1600" dirty="0" smtClean="0"/>
              <a:t>Georgia State University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TOPS </a:t>
            </a:r>
          </a:p>
          <a:p>
            <a:r>
              <a:rPr lang="en-US" sz="1600" dirty="0" smtClean="0"/>
              <a:t>April 29, 2021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580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r>
              <a:rPr lang="en-US" dirty="0" smtClean="0"/>
              <a:t>Tobacco 21 Laws in 2016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1461052"/>
            <a:ext cx="7625912" cy="4572000"/>
          </a:xfrm>
        </p:spPr>
      </p:pic>
    </p:spTree>
    <p:extLst>
      <p:ext uri="{BB962C8B-B14F-4D97-AF65-F5344CB8AC3E}">
        <p14:creationId xmlns:p14="http://schemas.microsoft.com/office/powerpoint/2010/main" val="36425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r>
              <a:rPr lang="en-US" dirty="0" smtClean="0"/>
              <a:t>Tobacco 21 Laws as of June 2018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1463040"/>
            <a:ext cx="7625912" cy="4572000"/>
          </a:xfrm>
        </p:spPr>
      </p:pic>
    </p:spTree>
    <p:extLst>
      <p:ext uri="{BB962C8B-B14F-4D97-AF65-F5344CB8AC3E}">
        <p14:creationId xmlns:p14="http://schemas.microsoft.com/office/powerpoint/2010/main" val="20623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r>
              <a:rPr lang="en-US" dirty="0" smtClean="0"/>
              <a:t>Tobacco 21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campaign supports:</a:t>
            </a:r>
          </a:p>
          <a:p>
            <a:r>
              <a:rPr lang="en-US" dirty="0" smtClean="0"/>
              <a:t>All nicotine products</a:t>
            </a:r>
            <a:r>
              <a:rPr lang="en-US" dirty="0"/>
              <a:t> </a:t>
            </a:r>
            <a:r>
              <a:rPr lang="en-US" dirty="0" smtClean="0"/>
              <a:t>such as cigarettes and e-cigarettes excluding nicotine </a:t>
            </a:r>
            <a:r>
              <a:rPr lang="en-US" dirty="0"/>
              <a:t>replacement products (gum, patch, etc</a:t>
            </a:r>
            <a:r>
              <a:rPr lang="en-US" dirty="0" smtClean="0"/>
              <a:t>.)</a:t>
            </a:r>
          </a:p>
          <a:p>
            <a:endParaRPr lang="en-US" dirty="0" smtClean="0"/>
          </a:p>
          <a:p>
            <a:r>
              <a:rPr lang="en-US" dirty="0" smtClean="0"/>
              <a:t>Significant </a:t>
            </a:r>
            <a:r>
              <a:rPr lang="en-US" dirty="0"/>
              <a:t>enforcement </a:t>
            </a:r>
            <a:r>
              <a:rPr lang="en-US" dirty="0" smtClean="0"/>
              <a:t>provisions</a:t>
            </a:r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pre-emption against local </a:t>
            </a:r>
            <a:r>
              <a:rPr lang="en-US" dirty="0" smtClean="0"/>
              <a:t>authority</a:t>
            </a:r>
          </a:p>
          <a:p>
            <a:endParaRPr lang="en-US" dirty="0" smtClean="0"/>
          </a:p>
          <a:p>
            <a:r>
              <a:rPr lang="en-US" dirty="0" smtClean="0"/>
              <a:t>Ideally </a:t>
            </a:r>
            <a:r>
              <a:rPr lang="en-US" dirty="0"/>
              <a:t>not include possession, usage, or purchase (PUP) </a:t>
            </a:r>
            <a:r>
              <a:rPr lang="en-US" dirty="0" smtClean="0"/>
              <a:t>penalties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4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1" cy="996777"/>
          </a:xfrm>
        </p:spPr>
        <p:txBody>
          <a:bodyPr>
            <a:normAutofit/>
          </a:bodyPr>
          <a:lstStyle/>
          <a:p>
            <a:r>
              <a:rPr lang="en-US" dirty="0" smtClean="0"/>
              <a:t>Tobacco 21 enforcement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NYC 2014 </a:t>
            </a:r>
            <a:r>
              <a:rPr lang="en-US" i="1" dirty="0" smtClean="0"/>
              <a:t>Sensible Tobacco Enforcement </a:t>
            </a:r>
            <a:r>
              <a:rPr lang="en-US" dirty="0" smtClean="0"/>
              <a:t>(STE) law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Retailer’s license revoked or suspended if: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obacco </a:t>
            </a:r>
            <a:r>
              <a:rPr lang="en-US" dirty="0"/>
              <a:t>products </a:t>
            </a:r>
            <a:r>
              <a:rPr lang="en-US" dirty="0" smtClean="0"/>
              <a:t>are sold </a:t>
            </a:r>
            <a:r>
              <a:rPr lang="en-US" dirty="0"/>
              <a:t>to individuals under </a:t>
            </a:r>
            <a:r>
              <a:rPr lang="en-US" dirty="0" smtClean="0"/>
              <a:t>21 two times in a three-year period</a:t>
            </a:r>
          </a:p>
          <a:p>
            <a:endParaRPr lang="en-US" dirty="0" smtClean="0"/>
          </a:p>
          <a:p>
            <a:r>
              <a:rPr lang="en-US" dirty="0" smtClean="0"/>
              <a:t>Enforcement was successful in NYC (Moreland-Russell et al.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r>
              <a:rPr lang="en-US" dirty="0" smtClean="0"/>
              <a:t>Prior Research on MLSA of 18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96777"/>
            <a:ext cx="12191999" cy="5733537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Cigarette MLSA laws:</a:t>
            </a:r>
          </a:p>
          <a:p>
            <a:pPr lvl="2"/>
            <a:r>
              <a:rPr lang="en-US" dirty="0" err="1"/>
              <a:t>Yörük</a:t>
            </a:r>
            <a:r>
              <a:rPr lang="en-US" dirty="0"/>
              <a:t> </a:t>
            </a:r>
            <a:r>
              <a:rPr lang="en-US" dirty="0" smtClean="0"/>
              <a:t>and  </a:t>
            </a:r>
            <a:r>
              <a:rPr lang="en-US" dirty="0" err="1"/>
              <a:t>Yörük</a:t>
            </a:r>
            <a:r>
              <a:rPr lang="en-US" dirty="0"/>
              <a:t> </a:t>
            </a:r>
            <a:r>
              <a:rPr lang="en-US" dirty="0" smtClean="0"/>
              <a:t>(2016); Meier et al. (2019)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dirty="0" smtClean="0"/>
              <a:t>E-cigarette MLSA laws:</a:t>
            </a:r>
          </a:p>
          <a:p>
            <a:pPr lvl="2"/>
            <a:r>
              <a:rPr lang="en-US" dirty="0"/>
              <a:t>For cigarettes and e-cigarettes: Nguyen (2020); Dave et al. (2019); Abouk and Adams (2017)</a:t>
            </a:r>
          </a:p>
          <a:p>
            <a:pPr lvl="2"/>
            <a:r>
              <a:rPr lang="en-US" dirty="0"/>
              <a:t>For cigarettes only: Friedman (2015); Pesko, Faisal, Hughes (2016); Pesko and Currie (2019).</a:t>
            </a:r>
          </a:p>
        </p:txBody>
      </p:sp>
    </p:spTree>
    <p:extLst>
      <p:ext uri="{BB962C8B-B14F-4D97-AF65-F5344CB8AC3E}">
        <p14:creationId xmlns:p14="http://schemas.microsoft.com/office/powerpoint/2010/main" val="136089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r>
              <a:rPr lang="en-US" dirty="0" smtClean="0"/>
              <a:t>Prior Research on T21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96777"/>
            <a:ext cx="12191999" cy="5733537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Friedman et al. 2019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i="1" dirty="0" smtClean="0"/>
              <a:t>Setting: </a:t>
            </a:r>
            <a:r>
              <a:rPr lang="en-US" dirty="0" smtClean="0"/>
              <a:t>Online survey, 18-22-year-olds who had ever tried smoking or vaping</a:t>
            </a:r>
          </a:p>
          <a:p>
            <a:pPr lvl="1"/>
            <a:endParaRPr lang="en-US" sz="2400" dirty="0" smtClean="0"/>
          </a:p>
          <a:p>
            <a:pPr lvl="1"/>
            <a:r>
              <a:rPr lang="en-US" i="1" dirty="0" smtClean="0"/>
              <a:t>Study period: </a:t>
            </a:r>
            <a:r>
              <a:rPr lang="en-US" dirty="0" smtClean="0"/>
              <a:t>2016-2017</a:t>
            </a:r>
            <a:r>
              <a:rPr lang="en-US" dirty="0"/>
              <a:t>, 18-20-year-olds vs 21-22-year-olds</a:t>
            </a:r>
          </a:p>
          <a:p>
            <a:endParaRPr lang="en-US" sz="2400" dirty="0"/>
          </a:p>
          <a:p>
            <a:pPr lvl="1"/>
            <a:r>
              <a:rPr lang="en-US" i="1" dirty="0" smtClean="0"/>
              <a:t>Results: </a:t>
            </a:r>
            <a:r>
              <a:rPr lang="en-US" dirty="0" smtClean="0"/>
              <a:t>39% decline in in the odds of recent and current stablished smoking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r>
              <a:rPr lang="en-US" dirty="0" smtClean="0"/>
              <a:t>Prior Research on T21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96777"/>
            <a:ext cx="12191999" cy="5733537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Friedman and Wu 2020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i="1" dirty="0" smtClean="0"/>
              <a:t>Setting: </a:t>
            </a:r>
            <a:r>
              <a:rPr lang="en-US" dirty="0" smtClean="0"/>
              <a:t>BRFSS SMART survey, 18-20-year-olds living in MMSAs</a:t>
            </a:r>
          </a:p>
          <a:p>
            <a:pPr lvl="1"/>
            <a:endParaRPr lang="en-US" sz="2400" dirty="0" smtClean="0"/>
          </a:p>
          <a:p>
            <a:pPr lvl="1"/>
            <a:r>
              <a:rPr lang="en-US" i="1" dirty="0" smtClean="0"/>
              <a:t>Study period: </a:t>
            </a:r>
            <a:r>
              <a:rPr lang="en-US" dirty="0" smtClean="0"/>
              <a:t>2011-2016</a:t>
            </a:r>
          </a:p>
          <a:p>
            <a:pPr lvl="1"/>
            <a:endParaRPr lang="en-US" sz="2400" dirty="0"/>
          </a:p>
          <a:p>
            <a:pPr lvl="1"/>
            <a:r>
              <a:rPr lang="en-US" i="1" dirty="0" smtClean="0"/>
              <a:t>Results: </a:t>
            </a:r>
            <a:r>
              <a:rPr lang="en-US" dirty="0" smtClean="0"/>
              <a:t>Nearly 30% decline in in the odds of current stablished smoking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1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r>
              <a:rPr lang="en-US" dirty="0" smtClean="0"/>
              <a:t>Prior Research on T21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96777"/>
            <a:ext cx="12191999" cy="5733537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Ali et al. 2020: 13%-18% ↓ in tax-paid sales of cigarettes in CA and HI after T21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r>
              <a:rPr lang="en-US" dirty="0" smtClean="0"/>
              <a:t>Bryan et al. 2020, NBER Working Paper</a:t>
            </a:r>
          </a:p>
          <a:p>
            <a:pPr lvl="2"/>
            <a:r>
              <a:rPr lang="en-US" dirty="0" smtClean="0"/>
              <a:t>2009-2019</a:t>
            </a:r>
          </a:p>
          <a:p>
            <a:pPr lvl="2"/>
            <a:r>
              <a:rPr lang="en-US" dirty="0" smtClean="0"/>
              <a:t>Study the T21 effects on 18-to-20-year-olds (BRFSS), 18-to-16-year-olds (YRBS) </a:t>
            </a:r>
          </a:p>
          <a:p>
            <a:pPr lvl="2"/>
            <a:r>
              <a:rPr lang="en-US" dirty="0" smtClean="0"/>
              <a:t>Difference-in-differences method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eduction in smoking, vaping, marijuana use, and alcohol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4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96777"/>
            <a:ext cx="12191999" cy="5733537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Monitoring the Future (MTF) survey, n</a:t>
            </a:r>
            <a:r>
              <a:rPr lang="en-US" dirty="0" smtClean="0"/>
              <a:t>ationally representative, 2012-2018</a:t>
            </a:r>
          </a:p>
          <a:p>
            <a:endParaRPr lang="en-US" sz="2400" dirty="0"/>
          </a:p>
          <a:p>
            <a:pPr lvl="1"/>
            <a:r>
              <a:rPr lang="en-US" dirty="0"/>
              <a:t>Approximately 50,000 </a:t>
            </a:r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, 10</a:t>
            </a:r>
            <a:r>
              <a:rPr lang="en-US" baseline="30000" dirty="0" smtClean="0"/>
              <a:t>th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graders </a:t>
            </a:r>
            <a:r>
              <a:rPr lang="en-US" dirty="0"/>
              <a:t>from 420 public and private secondary schools in the </a:t>
            </a:r>
            <a:r>
              <a:rPr lang="en-US" dirty="0" smtClean="0"/>
              <a:t>US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Conducted January-June of each year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dirty="0" smtClean="0"/>
              <a:t>Respondents answer questions about smoking, vaping, drinking, and substance abuse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Separate analysis on the following groups:</a:t>
            </a:r>
          </a:p>
          <a:p>
            <a:pPr lvl="2"/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/10</a:t>
            </a:r>
            <a:r>
              <a:rPr lang="en-US" baseline="30000" dirty="0" smtClean="0"/>
              <a:t>th</a:t>
            </a:r>
            <a:r>
              <a:rPr lang="en-US" dirty="0" smtClean="0"/>
              <a:t> graders</a:t>
            </a:r>
          </a:p>
          <a:p>
            <a:pPr lvl="2"/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graders, under 18 (‘underage’)</a:t>
            </a:r>
          </a:p>
          <a:p>
            <a:pPr lvl="2"/>
            <a:r>
              <a:rPr lang="en-US" dirty="0" smtClean="0"/>
              <a:t>12</a:t>
            </a:r>
            <a:r>
              <a:rPr lang="en-US" baseline="30000" dirty="0" smtClean="0"/>
              <a:t>th</a:t>
            </a:r>
            <a:r>
              <a:rPr lang="en-US" dirty="0" smtClean="0"/>
              <a:t> graders, 18 and 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r>
              <a:rPr lang="en-US" dirty="0" smtClean="0"/>
              <a:t>Variables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96777"/>
            <a:ext cx="12191999" cy="5733537"/>
          </a:xfrm>
        </p:spPr>
        <p:txBody>
          <a:bodyPr/>
          <a:lstStyle/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Outcome variables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	- Cigarette use past 30 days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A</a:t>
            </a:r>
            <a:r>
              <a:rPr lang="en-US" dirty="0" smtClean="0"/>
              <a:t>verage </a:t>
            </a:r>
            <a:r>
              <a:rPr lang="en-US" dirty="0"/>
              <a:t>daily cigarettes </a:t>
            </a:r>
            <a:r>
              <a:rPr lang="en-US" dirty="0" smtClean="0"/>
              <a:t>smoked past 30 days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E-cigarette use past 30 days (2014-2018)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F</a:t>
            </a:r>
            <a:r>
              <a:rPr lang="en-US" dirty="0" smtClean="0"/>
              <a:t>requency </a:t>
            </a:r>
            <a:r>
              <a:rPr lang="en-US" dirty="0"/>
              <a:t>of days using </a:t>
            </a:r>
            <a:r>
              <a:rPr lang="en-US" dirty="0" smtClean="0"/>
              <a:t>e-cigarettes past 30 days (2014-2018)</a:t>
            </a:r>
          </a:p>
          <a:p>
            <a:pPr marL="0" indent="0">
              <a:buNone/>
            </a:pPr>
            <a:r>
              <a:rPr lang="en-US" dirty="0" smtClean="0"/>
              <a:t>	- Cannabis use past 30 days</a:t>
            </a:r>
          </a:p>
          <a:p>
            <a:pPr marL="0" indent="0">
              <a:buNone/>
            </a:pPr>
            <a:r>
              <a:rPr lang="en-US" dirty="0" smtClean="0"/>
              <a:t>	- Alcohol use past 30 days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i="1" dirty="0" smtClean="0"/>
              <a:t>Main </a:t>
            </a:r>
            <a:r>
              <a:rPr lang="en-US" i="1" dirty="0"/>
              <a:t>policy variable: </a:t>
            </a:r>
            <a:r>
              <a:rPr lang="en-US" dirty="0"/>
              <a:t>Binary variable equal to one if a state, county, or city had a T21 law at the time of the interview; and zero otherwise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r>
              <a:rPr lang="en-US" dirty="0" smtClean="0"/>
              <a:t>Disclosures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1919"/>
            <a:ext cx="11500022" cy="5733537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Dr</a:t>
            </a:r>
            <a:r>
              <a:rPr lang="en-US" dirty="0"/>
              <a:t>. Michael Pesko acknowledges funding from the National Institute on Drug Abuse of the National Institutes of Health under Award Number R01DA045016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/>
              <a:t>industry funding. No conflict of interests to declare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r>
              <a:rPr lang="en-US" dirty="0" smtClean="0"/>
              <a:t>Variables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96777"/>
            <a:ext cx="12191999" cy="5733537"/>
          </a:xfrm>
        </p:spPr>
        <p:txBody>
          <a:bodyPr>
            <a:noAutofit/>
          </a:bodyPr>
          <a:lstStyle/>
          <a:p>
            <a:pPr lvl="1"/>
            <a:r>
              <a:rPr lang="en-US" i="1" dirty="0"/>
              <a:t>Individual-level variables: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/>
              <a:t>- Age </a:t>
            </a:r>
            <a:r>
              <a:rPr lang="en-US" sz="2000" u="sng" dirty="0"/>
              <a:t>in </a:t>
            </a:r>
            <a:r>
              <a:rPr lang="en-US" sz="2000" u="sng" dirty="0" smtClean="0"/>
              <a:t>years</a:t>
            </a:r>
            <a:endParaRPr lang="en-US" sz="2000" u="sng" dirty="0"/>
          </a:p>
          <a:p>
            <a:pPr marL="0" indent="0">
              <a:buNone/>
            </a:pPr>
            <a:r>
              <a:rPr lang="en-US" sz="2000" dirty="0"/>
              <a:t>	- Sex</a:t>
            </a:r>
          </a:p>
          <a:p>
            <a:pPr marL="0" indent="0">
              <a:buNone/>
            </a:pPr>
            <a:r>
              <a:rPr lang="en-US" sz="2000" dirty="0"/>
              <a:t>	- Race</a:t>
            </a:r>
          </a:p>
          <a:p>
            <a:pPr marL="0" indent="0">
              <a:buNone/>
            </a:pPr>
            <a:r>
              <a:rPr lang="en-US" sz="2000" dirty="0"/>
              <a:t>	- Weekly labor and non-labor </a:t>
            </a:r>
            <a:r>
              <a:rPr lang="en-US" sz="2000" dirty="0" smtClean="0"/>
              <a:t>income (allowances from parents)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- Parents’ </a:t>
            </a:r>
            <a:r>
              <a:rPr lang="en-US" sz="2000" dirty="0" smtClean="0"/>
              <a:t>education categories</a:t>
            </a:r>
            <a:endParaRPr lang="en-US" sz="2000" dirty="0"/>
          </a:p>
          <a:p>
            <a:pPr lvl="1"/>
            <a:r>
              <a:rPr lang="en-US" i="1" dirty="0"/>
              <a:t>P</a:t>
            </a:r>
            <a:r>
              <a:rPr lang="en-US" i="1" dirty="0" smtClean="0"/>
              <a:t>olicy </a:t>
            </a:r>
            <a:r>
              <a:rPr lang="en-US" i="1" dirty="0"/>
              <a:t>variables: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smtClean="0"/>
              <a:t>- Cigarettes taxes (city, county, state, and federal)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- </a:t>
            </a:r>
            <a:r>
              <a:rPr lang="en-US" sz="2000" dirty="0" smtClean="0"/>
              <a:t>Beer taxes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- 100% smoke-free </a:t>
            </a:r>
            <a:r>
              <a:rPr lang="en-US" sz="2000" dirty="0" smtClean="0"/>
              <a:t>air laws (county-level)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- 100% vaping ban </a:t>
            </a:r>
            <a:r>
              <a:rPr lang="en-US" sz="2000" dirty="0" smtClean="0"/>
              <a:t>(county-level)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E-cigarette sales ban and taxes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Cannabis decriminalization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64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r>
              <a:rPr lang="en-US" dirty="0" smtClean="0"/>
              <a:t>Estimation strategy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996777"/>
                <a:ext cx="12191999" cy="5733537"/>
              </a:xfrm>
            </p:spPr>
            <p:txBody>
              <a:bodyPr>
                <a:normAutofit fontScale="92500" lnSpcReduction="10000"/>
              </a:bodyPr>
              <a:lstStyle/>
              <a:p>
                <a:pPr lvl="1"/>
                <a:r>
                  <a:rPr lang="en-US" sz="2600" dirty="0" smtClean="0"/>
                  <a:t>Difference-in-differences (</a:t>
                </a:r>
                <a:r>
                  <a:rPr lang="en-US" sz="2600" dirty="0" err="1" smtClean="0"/>
                  <a:t>DiD</a:t>
                </a:r>
                <a:r>
                  <a:rPr lang="en-US" sz="2600" dirty="0" smtClean="0"/>
                  <a:t>) and event study models</a:t>
                </a:r>
              </a:p>
              <a:p>
                <a:pPr lvl="1"/>
                <a:r>
                  <a:rPr lang="en-US" sz="2600" dirty="0" smtClean="0"/>
                  <a:t>Partial out group-specific linear pre-trends (Goodman-Bacon 2019)</a:t>
                </a:r>
                <a:endParaRPr lang="en-US" sz="2600" dirty="0"/>
              </a:p>
              <a:p>
                <a:pPr lvl="1"/>
                <a:r>
                  <a:rPr lang="en-US" sz="2600" dirty="0" smtClean="0"/>
                  <a:t>Linear probability model</a:t>
                </a:r>
              </a:p>
              <a:p>
                <a:pPr lvl="2"/>
                <a:r>
                  <a:rPr lang="en-US" dirty="0"/>
                  <a:t>MTF sampling weights</a:t>
                </a:r>
              </a:p>
              <a:p>
                <a:pPr lvl="2"/>
                <a:r>
                  <a:rPr lang="en-US" dirty="0"/>
                  <a:t>Clustered at the area </a:t>
                </a:r>
                <a:r>
                  <a:rPr lang="en-US" dirty="0" smtClean="0"/>
                  <a:t>level (area consists of non-T21 states and states, counties, or cities with T21)</a:t>
                </a:r>
                <a:endParaRPr lang="en-US" dirty="0"/>
              </a:p>
              <a:p>
                <a:pPr lvl="2"/>
                <a:r>
                  <a:rPr lang="en-US" dirty="0"/>
                  <a:t>Using within-area variation in T21 adopted in 3 states, 7 counties, and 8 cities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(</a:t>
                </a:r>
                <a:r>
                  <a:rPr lang="en-US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𝑇𝑜𝑏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: </a:t>
                </a:r>
                <a:r>
                  <a:rPr lang="en-US" sz="2400" dirty="0" smtClean="0"/>
                  <a:t>County </a:t>
                </a:r>
                <a:r>
                  <a:rPr lang="en-US" sz="2400" dirty="0"/>
                  <a:t>dummies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Month-year dummies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Tobacco 21 law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P</a:t>
                </a:r>
                <a:r>
                  <a:rPr lang="en-US" sz="2400" dirty="0" smtClean="0"/>
                  <a:t>olicy </a:t>
                </a:r>
                <a:r>
                  <a:rPr lang="en-US" sz="2400" dirty="0"/>
                  <a:t>variables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Individual-level variables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996777"/>
                <a:ext cx="12191999" cy="5733537"/>
              </a:xfrm>
              <a:blipFill>
                <a:blip r:embed="rId2"/>
                <a:stretch>
                  <a:fillRect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41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r>
              <a:rPr lang="en-US" dirty="0" smtClean="0"/>
              <a:t>Goodman-Bacon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6777"/>
            <a:ext cx="12192000" cy="5733537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Shows that any TWFE </a:t>
            </a:r>
            <a:r>
              <a:rPr lang="en-US" dirty="0" err="1" smtClean="0"/>
              <a:t>DiD</a:t>
            </a:r>
            <a:r>
              <a:rPr lang="en-US" dirty="0" smtClean="0"/>
              <a:t> estimates could be specified as a weighted average of all possible 2x2 </a:t>
            </a:r>
            <a:r>
              <a:rPr lang="en-US" dirty="0" err="1" smtClean="0"/>
              <a:t>DiD</a:t>
            </a:r>
            <a:r>
              <a:rPr lang="en-US" dirty="0" smtClean="0"/>
              <a:t> estimates</a:t>
            </a:r>
          </a:p>
          <a:p>
            <a:endParaRPr lang="en-US" sz="2400" dirty="0"/>
          </a:p>
          <a:p>
            <a:pPr lvl="1"/>
            <a:r>
              <a:rPr lang="en-US" dirty="0" smtClean="0"/>
              <a:t>TWFE </a:t>
            </a:r>
            <a:r>
              <a:rPr lang="en-US" dirty="0" err="1" smtClean="0"/>
              <a:t>DiD</a:t>
            </a:r>
            <a:r>
              <a:rPr lang="en-US" dirty="0" smtClean="0"/>
              <a:t> estimates may be biased in presence of treatment heterogeneity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bias might be even bigger if the effect changes over time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acondecomp</a:t>
            </a:r>
            <a:r>
              <a:rPr lang="en-US" dirty="0" smtClean="0"/>
              <a:t> Stata command calculates and plots the 2x2 </a:t>
            </a:r>
            <a:r>
              <a:rPr lang="en-US" dirty="0" err="1" smtClean="0"/>
              <a:t>DiD</a:t>
            </a:r>
            <a:r>
              <a:rPr lang="en-US" dirty="0" smtClean="0"/>
              <a:t> weights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4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>
            <a:normAutofit/>
          </a:bodyPr>
          <a:lstStyle/>
          <a:p>
            <a:r>
              <a:rPr lang="en-US" dirty="0" smtClean="0"/>
              <a:t>Summary </a:t>
            </a:r>
            <a:r>
              <a:rPr lang="en-US" dirty="0"/>
              <a:t>s</a:t>
            </a:r>
            <a:r>
              <a:rPr lang="en-US" dirty="0" smtClean="0"/>
              <a:t>tatistics, 2012-2013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053803"/>
              </p:ext>
            </p:extLst>
          </p:nvPr>
        </p:nvGraphicFramePr>
        <p:xfrm>
          <a:off x="2417884" y="1241943"/>
          <a:ext cx="7494612" cy="44381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71252">
                  <a:extLst>
                    <a:ext uri="{9D8B030D-6E8A-4147-A177-3AD203B41FA5}">
                      <a16:colId xmlns:a16="http://schemas.microsoft.com/office/drawing/2014/main" val="275581785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05221659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38580936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9748628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76865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18230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000" b="1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/10</a:t>
                      </a:r>
                      <a:r>
                        <a:rPr lang="en-US" sz="1000" b="1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graders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Underage 12</a:t>
                      </a:r>
                      <a:r>
                        <a:rPr lang="en-US" sz="1000" b="1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graders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02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Non-adopters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T21 areas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Non-adopters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T21 areas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922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Cigarette use past 30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969192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(0.22)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extLst>
                  <a:ext uri="{0D108BD9-81ED-4DB2-BD59-A6C34878D82A}">
                    <a16:rowId xmlns:a16="http://schemas.microsoft.com/office/drawing/2014/main" val="251647478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daily cigarettes past 30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extLst>
                  <a:ext uri="{0D108BD9-81ED-4DB2-BD59-A6C34878D82A}">
                    <a16:rowId xmlns:a16="http://schemas.microsoft.com/office/drawing/2014/main" val="77700273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(2.95)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(2.41)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(3.47)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(2.59)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extLst>
                  <a:ext uri="{0D108BD9-81ED-4DB2-BD59-A6C34878D82A}">
                    <a16:rowId xmlns:a16="http://schemas.microsoft.com/office/drawing/2014/main" val="255153301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Cigarette tax in 2018 $ city-county-state-federal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extLst>
                  <a:ext uri="{0D108BD9-81ED-4DB2-BD59-A6C34878D82A}">
                    <a16:rowId xmlns:a16="http://schemas.microsoft.com/office/drawing/2014/main" val="135553322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(1.89)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(0.99)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(2.09)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extLst>
                  <a:ext uri="{0D108BD9-81ED-4DB2-BD59-A6C34878D82A}">
                    <a16:rowId xmlns:a16="http://schemas.microsoft.com/office/drawing/2014/main" val="207940015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Beer tax in 2018 $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extLst>
                  <a:ext uri="{0D108BD9-81ED-4DB2-BD59-A6C34878D82A}">
                    <a16:rowId xmlns:a16="http://schemas.microsoft.com/office/drawing/2014/main" val="250303657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(0.04)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(0.24)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extLst>
                  <a:ext uri="{0D108BD9-81ED-4DB2-BD59-A6C34878D82A}">
                    <a16:rowId xmlns:a16="http://schemas.microsoft.com/office/drawing/2014/main" val="5933007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E-cigarette Sales Ban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extLst>
                  <a:ext uri="{0D108BD9-81ED-4DB2-BD59-A6C34878D82A}">
                    <a16:rowId xmlns:a16="http://schemas.microsoft.com/office/drawing/2014/main" val="26498059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(0.36)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(0.35)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extLst>
                  <a:ext uri="{0D108BD9-81ED-4DB2-BD59-A6C34878D82A}">
                    <a16:rowId xmlns:a16="http://schemas.microsoft.com/office/drawing/2014/main" val="250234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smoking ban in WRB (county-level)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extLst>
                  <a:ext uri="{0D108BD9-81ED-4DB2-BD59-A6C34878D82A}">
                    <a16:rowId xmlns:a16="http://schemas.microsoft.com/office/drawing/2014/main" val="70796014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(0.46)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(0.46)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(0.45)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extLst>
                  <a:ext uri="{0D108BD9-81ED-4DB2-BD59-A6C34878D82A}">
                    <a16:rowId xmlns:a16="http://schemas.microsoft.com/office/drawing/2014/main" val="40151321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vaping ban in WRB (county-level)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extLst>
                  <a:ext uri="{0D108BD9-81ED-4DB2-BD59-A6C34878D82A}">
                    <a16:rowId xmlns:a16="http://schemas.microsoft.com/office/drawing/2014/main" val="295165857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(0.38)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extLst>
                  <a:ext uri="{0D108BD9-81ED-4DB2-BD59-A6C34878D82A}">
                    <a16:rowId xmlns:a16="http://schemas.microsoft.com/office/drawing/2014/main" val="84210747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 e-cigarette tax (state/quarter)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extLst>
                  <a:ext uri="{0D108BD9-81ED-4DB2-BD59-A6C34878D82A}">
                    <a16:rowId xmlns:a16="http://schemas.microsoft.com/office/drawing/2014/main" val="219010112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(0.16)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extLst>
                  <a:ext uri="{0D108BD9-81ED-4DB2-BD59-A6C34878D82A}">
                    <a16:rowId xmlns:a16="http://schemas.microsoft.com/office/drawing/2014/main" val="175443739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MJ decriminalization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extLst>
                  <a:ext uri="{0D108BD9-81ED-4DB2-BD59-A6C34878D82A}">
                    <a16:rowId xmlns:a16="http://schemas.microsoft.com/office/drawing/2014/main" val="200358559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(0.37)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(0.43)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extLst>
                  <a:ext uri="{0D108BD9-81ED-4DB2-BD59-A6C34878D82A}">
                    <a16:rowId xmlns:a16="http://schemas.microsoft.com/office/drawing/2014/main" val="202948198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43,197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12,586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7,844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3,089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901646"/>
                  </a:ext>
                </a:extLst>
              </a:tr>
              <a:tr h="13716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Marijuana use past 30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8347120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(0.34)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(0.41)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(0.44)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extLst>
                  <a:ext uri="{0D108BD9-81ED-4DB2-BD59-A6C34878D82A}">
                    <a16:rowId xmlns:a16="http://schemas.microsoft.com/office/drawing/2014/main" val="407493759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42,445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12,371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7,732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3,040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017053"/>
                  </a:ext>
                </a:extLst>
              </a:tr>
              <a:tr h="13716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Alcohol use past 30 days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13246857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(0.49)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(0.50)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/>
                </a:tc>
                <a:extLst>
                  <a:ext uri="{0D108BD9-81ED-4DB2-BD59-A6C34878D82A}">
                    <a16:rowId xmlns:a16="http://schemas.microsoft.com/office/drawing/2014/main" val="166221005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41,382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12,051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7,620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3,016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07" marR="6107" marT="610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3414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37600" y="5679084"/>
            <a:ext cx="7516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asterisks indicate that the differences in each variable among non-adopters vs. T21 areas are statistically significant at the 0.05 level </a:t>
            </a:r>
          </a:p>
        </p:txBody>
      </p:sp>
    </p:spTree>
    <p:extLst>
      <p:ext uri="{BB962C8B-B14F-4D97-AF65-F5344CB8AC3E}">
        <p14:creationId xmlns:p14="http://schemas.microsoft.com/office/powerpoint/2010/main" val="35168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>
            <a:normAutofit/>
          </a:bodyPr>
          <a:lstStyle/>
          <a:p>
            <a:r>
              <a:rPr lang="en-US" dirty="0" smtClean="0"/>
              <a:t>Results— Cigarette use, 8</a:t>
            </a:r>
            <a:r>
              <a:rPr lang="en-US" baseline="30000" dirty="0" smtClean="0"/>
              <a:t>th</a:t>
            </a:r>
            <a:r>
              <a:rPr lang="en-US" dirty="0" smtClean="0"/>
              <a:t>/10</a:t>
            </a:r>
            <a:r>
              <a:rPr lang="en-US" baseline="30000" dirty="0" smtClean="0"/>
              <a:t>th</a:t>
            </a:r>
            <a:r>
              <a:rPr lang="en-US" dirty="0" smtClean="0"/>
              <a:t> graders, MTF 2012-2018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33815" y="5284150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*** p&lt;0.01, ** p&lt;0.05, * p&lt;0.1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240230"/>
              </p:ext>
            </p:extLst>
          </p:nvPr>
        </p:nvGraphicFramePr>
        <p:xfrm>
          <a:off x="838201" y="2005457"/>
          <a:ext cx="10515600" cy="326504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00128">
                  <a:extLst>
                    <a:ext uri="{9D8B030D-6E8A-4147-A177-3AD203B41FA5}">
                      <a16:colId xmlns:a16="http://schemas.microsoft.com/office/drawing/2014/main" val="2185483571"/>
                    </a:ext>
                  </a:extLst>
                </a:gridCol>
                <a:gridCol w="1703868">
                  <a:extLst>
                    <a:ext uri="{9D8B030D-6E8A-4147-A177-3AD203B41FA5}">
                      <a16:colId xmlns:a16="http://schemas.microsoft.com/office/drawing/2014/main" val="3067048692"/>
                    </a:ext>
                  </a:extLst>
                </a:gridCol>
                <a:gridCol w="1703868">
                  <a:extLst>
                    <a:ext uri="{9D8B030D-6E8A-4147-A177-3AD203B41FA5}">
                      <a16:colId xmlns:a16="http://schemas.microsoft.com/office/drawing/2014/main" val="4098855001"/>
                    </a:ext>
                  </a:extLst>
                </a:gridCol>
                <a:gridCol w="1703868">
                  <a:extLst>
                    <a:ext uri="{9D8B030D-6E8A-4147-A177-3AD203B41FA5}">
                      <a16:colId xmlns:a16="http://schemas.microsoft.com/office/drawing/2014/main" val="3917636161"/>
                    </a:ext>
                  </a:extLst>
                </a:gridCol>
                <a:gridCol w="1703868">
                  <a:extLst>
                    <a:ext uri="{9D8B030D-6E8A-4147-A177-3AD203B41FA5}">
                      <a16:colId xmlns:a16="http://schemas.microsoft.com/office/drawing/2014/main" val="277420065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70284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Cigarette use past 30 days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daily cigs.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3743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600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/10</a:t>
                      </a:r>
                      <a:r>
                        <a:rPr lang="en-US" sz="1600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[0.042]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[0.173]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6348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Tobacco 21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-0.0068**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0.0181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-0.0380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244769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(0.0030)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(0.0030)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(0.0451)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(0.0286)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5330755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1549016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County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year-month dummies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970956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Individual-level &amp; policy variables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42036592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Area-specific trends, Goodman-Bacon approach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1291674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194,844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194,844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194,844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194,844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9120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R-squared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355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38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>
            <a:noAutofit/>
          </a:bodyPr>
          <a:lstStyle/>
          <a:p>
            <a:r>
              <a:rPr lang="en-US" dirty="0" smtClean="0"/>
              <a:t>Results— Cigarette use, underage 12</a:t>
            </a:r>
            <a:r>
              <a:rPr lang="en-US" baseline="30000" dirty="0" smtClean="0"/>
              <a:t>th</a:t>
            </a:r>
            <a:r>
              <a:rPr lang="en-US" dirty="0" smtClean="0"/>
              <a:t> graders, MTF 2012-2018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33815" y="5284150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*** p&lt;0.01, ** p&lt;0.05, * p&lt;0.1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398313"/>
              </p:ext>
            </p:extLst>
          </p:nvPr>
        </p:nvGraphicFramePr>
        <p:xfrm>
          <a:off x="838201" y="2005457"/>
          <a:ext cx="10515600" cy="326504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00128">
                  <a:extLst>
                    <a:ext uri="{9D8B030D-6E8A-4147-A177-3AD203B41FA5}">
                      <a16:colId xmlns:a16="http://schemas.microsoft.com/office/drawing/2014/main" val="2185483571"/>
                    </a:ext>
                  </a:extLst>
                </a:gridCol>
                <a:gridCol w="1703868">
                  <a:extLst>
                    <a:ext uri="{9D8B030D-6E8A-4147-A177-3AD203B41FA5}">
                      <a16:colId xmlns:a16="http://schemas.microsoft.com/office/drawing/2014/main" val="3067048692"/>
                    </a:ext>
                  </a:extLst>
                </a:gridCol>
                <a:gridCol w="1703868">
                  <a:extLst>
                    <a:ext uri="{9D8B030D-6E8A-4147-A177-3AD203B41FA5}">
                      <a16:colId xmlns:a16="http://schemas.microsoft.com/office/drawing/2014/main" val="4098855001"/>
                    </a:ext>
                  </a:extLst>
                </a:gridCol>
                <a:gridCol w="1703868">
                  <a:extLst>
                    <a:ext uri="{9D8B030D-6E8A-4147-A177-3AD203B41FA5}">
                      <a16:colId xmlns:a16="http://schemas.microsoft.com/office/drawing/2014/main" val="3917636161"/>
                    </a:ext>
                  </a:extLst>
                </a:gridCol>
                <a:gridCol w="1703868">
                  <a:extLst>
                    <a:ext uri="{9D8B030D-6E8A-4147-A177-3AD203B41FA5}">
                      <a16:colId xmlns:a16="http://schemas.microsoft.com/office/drawing/2014/main" val="277420065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70284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Cigarette use past 30 days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daily cigs.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3743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Underage 12</a:t>
                      </a:r>
                      <a:r>
                        <a:rPr lang="en-US" sz="1600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0.088]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0.330]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6348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Tobacco 21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-0.0246***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-0.0229**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-0.0494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-0.0641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244769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(0.0089)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(0.0089)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(0.1303)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(0.1344)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5330755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1549016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County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year-month dummies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970956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Individual-level &amp; policy variables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42036592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Area-specific trends, Goodman-Bacon approach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1291674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36,484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36,484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36,484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36,484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9120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R-squared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0.068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0.058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0.037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0.034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355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8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>
            <a:normAutofit/>
          </a:bodyPr>
          <a:lstStyle/>
          <a:p>
            <a:r>
              <a:rPr lang="en-US" dirty="0" smtClean="0"/>
              <a:t>Results— E-cigarette use, 8</a:t>
            </a:r>
            <a:r>
              <a:rPr lang="en-US" baseline="30000" dirty="0" smtClean="0"/>
              <a:t>th</a:t>
            </a:r>
            <a:r>
              <a:rPr lang="en-US" dirty="0" smtClean="0"/>
              <a:t>/10</a:t>
            </a:r>
            <a:r>
              <a:rPr lang="en-US" baseline="30000" dirty="0" smtClean="0"/>
              <a:t>th</a:t>
            </a:r>
            <a:r>
              <a:rPr lang="en-US" dirty="0" smtClean="0"/>
              <a:t> graders, MTF 2014-2018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33815" y="5284150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*** p&lt;0.01, ** p&lt;0.05, * p&lt;0.1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266442"/>
              </p:ext>
            </p:extLst>
          </p:nvPr>
        </p:nvGraphicFramePr>
        <p:xfrm>
          <a:off x="838201" y="2005457"/>
          <a:ext cx="10515600" cy="326504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00128">
                  <a:extLst>
                    <a:ext uri="{9D8B030D-6E8A-4147-A177-3AD203B41FA5}">
                      <a16:colId xmlns:a16="http://schemas.microsoft.com/office/drawing/2014/main" val="2185483571"/>
                    </a:ext>
                  </a:extLst>
                </a:gridCol>
                <a:gridCol w="1703868">
                  <a:extLst>
                    <a:ext uri="{9D8B030D-6E8A-4147-A177-3AD203B41FA5}">
                      <a16:colId xmlns:a16="http://schemas.microsoft.com/office/drawing/2014/main" val="3067048692"/>
                    </a:ext>
                  </a:extLst>
                </a:gridCol>
                <a:gridCol w="1703868">
                  <a:extLst>
                    <a:ext uri="{9D8B030D-6E8A-4147-A177-3AD203B41FA5}">
                      <a16:colId xmlns:a16="http://schemas.microsoft.com/office/drawing/2014/main" val="4098855001"/>
                    </a:ext>
                  </a:extLst>
                </a:gridCol>
                <a:gridCol w="1703868">
                  <a:extLst>
                    <a:ext uri="{9D8B030D-6E8A-4147-A177-3AD203B41FA5}">
                      <a16:colId xmlns:a16="http://schemas.microsoft.com/office/drawing/2014/main" val="3917636161"/>
                    </a:ext>
                  </a:extLst>
                </a:gridCol>
                <a:gridCol w="1703868">
                  <a:extLst>
                    <a:ext uri="{9D8B030D-6E8A-4147-A177-3AD203B41FA5}">
                      <a16:colId xmlns:a16="http://schemas.microsoft.com/office/drawing/2014/main" val="277420065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70284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E-cigarette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past 30 days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E-cigarette use frequency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3743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600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/10</a:t>
                      </a:r>
                      <a:r>
                        <a:rPr lang="en-US" sz="1600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0.096]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[1.215]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6348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Tobacco 21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-0.0143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0.0178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-0.0422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244769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(0.0121)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(0.0120)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(0.0377)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(0.0387)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5330755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1549016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County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year-month dummies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970956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Individual-level &amp; policy variables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42036592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Area-specific trends, Goodman-Bacon approach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×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×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1291674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51,377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51,377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51,377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51,377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9120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R-squared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0.067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0.066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0.071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0.072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355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3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>
            <a:normAutofit/>
          </a:bodyPr>
          <a:lstStyle/>
          <a:p>
            <a:r>
              <a:rPr lang="en-US" dirty="0" smtClean="0"/>
              <a:t>Results— E-cigarette use, underage 12</a:t>
            </a:r>
            <a:r>
              <a:rPr lang="en-US" baseline="30000" dirty="0" smtClean="0"/>
              <a:t>th</a:t>
            </a:r>
            <a:r>
              <a:rPr lang="en-US" dirty="0" smtClean="0"/>
              <a:t> graders, MTF 2014-2018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33815" y="5284150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*** p&lt;0.01, ** p&lt;0.05, * p&lt;0.1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143557"/>
              </p:ext>
            </p:extLst>
          </p:nvPr>
        </p:nvGraphicFramePr>
        <p:xfrm>
          <a:off x="838201" y="2005457"/>
          <a:ext cx="10515600" cy="326504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00128">
                  <a:extLst>
                    <a:ext uri="{9D8B030D-6E8A-4147-A177-3AD203B41FA5}">
                      <a16:colId xmlns:a16="http://schemas.microsoft.com/office/drawing/2014/main" val="2185483571"/>
                    </a:ext>
                  </a:extLst>
                </a:gridCol>
                <a:gridCol w="1703868">
                  <a:extLst>
                    <a:ext uri="{9D8B030D-6E8A-4147-A177-3AD203B41FA5}">
                      <a16:colId xmlns:a16="http://schemas.microsoft.com/office/drawing/2014/main" val="3067048692"/>
                    </a:ext>
                  </a:extLst>
                </a:gridCol>
                <a:gridCol w="1703868">
                  <a:extLst>
                    <a:ext uri="{9D8B030D-6E8A-4147-A177-3AD203B41FA5}">
                      <a16:colId xmlns:a16="http://schemas.microsoft.com/office/drawing/2014/main" val="4098855001"/>
                    </a:ext>
                  </a:extLst>
                </a:gridCol>
                <a:gridCol w="1703868">
                  <a:extLst>
                    <a:ext uri="{9D8B030D-6E8A-4147-A177-3AD203B41FA5}">
                      <a16:colId xmlns:a16="http://schemas.microsoft.com/office/drawing/2014/main" val="3917636161"/>
                    </a:ext>
                  </a:extLst>
                </a:gridCol>
                <a:gridCol w="1703868">
                  <a:extLst>
                    <a:ext uri="{9D8B030D-6E8A-4147-A177-3AD203B41FA5}">
                      <a16:colId xmlns:a16="http://schemas.microsoft.com/office/drawing/2014/main" val="277420065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70284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Cigarette use past 30 days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daily cigs.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3743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Underage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12</a:t>
                      </a:r>
                      <a:r>
                        <a:rPr lang="en-US" sz="1600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0.128]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[1.279]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6348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Tobacco 21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0.0069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0.0111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244769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(0.0208)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(0.0273)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(0.0717)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(0.0968)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/>
                </a:tc>
                <a:extLst>
                  <a:ext uri="{0D108BD9-81ED-4DB2-BD59-A6C34878D82A}">
                    <a16:rowId xmlns:a16="http://schemas.microsoft.com/office/drawing/2014/main" val="15330755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1549016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County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year-month dummies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970956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Individual-level &amp; policy variables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42036592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Area-specific trends, Goodman-Bacon approach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×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×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1291674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15,330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15,330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15,330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15,330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9120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R-squared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0.095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0.095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0.107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625" marR="47625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355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1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>
            <a:normAutofit/>
          </a:bodyPr>
          <a:lstStyle/>
          <a:p>
            <a:r>
              <a:rPr lang="en-US" dirty="0" smtClean="0"/>
              <a:t>Effect by gender, race and ethnicity, underage 12</a:t>
            </a:r>
            <a:r>
              <a:rPr lang="en-US" baseline="30000" dirty="0" smtClean="0"/>
              <a:t>th</a:t>
            </a:r>
            <a:r>
              <a:rPr lang="en-US" dirty="0" smtClean="0"/>
              <a:t> graders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66759" y="5851078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*** p&lt;0.01, ** p&lt;0.05, * p&lt;0.1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925032"/>
              </p:ext>
            </p:extLst>
          </p:nvPr>
        </p:nvGraphicFramePr>
        <p:xfrm>
          <a:off x="381001" y="1866112"/>
          <a:ext cx="11521440" cy="386258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0443831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054889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062029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0478233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848801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3937071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1302060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(6)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7634051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Panel A: Cigarette use past 30 days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[0.102]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[0.077]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Non-Hispanic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[0.118]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Non-Hispanic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[0.052]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Hispanic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[0.076]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Non-Hispanic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[0.055]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5683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Tobacco 21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-0.0427***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-0.0143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-0.0039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-0.0484**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-0.0685***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-0.0411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538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(0.0122)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(0.0128)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(0.0177)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(0.0190)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(0.0209)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(0.0361)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extLst>
                  <a:ext uri="{0D108BD9-81ED-4DB2-BD59-A6C34878D82A}">
                    <a16:rowId xmlns:a16="http://schemas.microsoft.com/office/drawing/2014/main" val="7978967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extLst>
                  <a:ext uri="{0D108BD9-81ED-4DB2-BD59-A6C34878D82A}">
                    <a16:rowId xmlns:a16="http://schemas.microsoft.com/office/drawing/2014/main" val="3866147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16,254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20,230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21,072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4,891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6,662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3,537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extLst>
                  <a:ext uri="{0D108BD9-81ED-4DB2-BD59-A6C34878D82A}">
                    <a16:rowId xmlns:a16="http://schemas.microsoft.com/office/drawing/2014/main" val="93194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R-squared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35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Panel B: E-cigarette use past 30 days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[0.155]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[0.108]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[0.154]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[0.149]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[0.117]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[0.105]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2531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Tobacco 21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-0.0130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0.0261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0.0565*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0.0383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-0.0293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0.0128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472019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(0.0379)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(0.0199)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(0.0307)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(0.0544)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(0.0342)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(0.0380)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extLst>
                  <a:ext uri="{0D108BD9-81ED-4DB2-BD59-A6C34878D82A}">
                    <a16:rowId xmlns:a16="http://schemas.microsoft.com/office/drawing/2014/main" val="11128953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extLst>
                  <a:ext uri="{0D108BD9-81ED-4DB2-BD59-A6C34878D82A}">
                    <a16:rowId xmlns:a16="http://schemas.microsoft.com/office/drawing/2014/main" val="3625627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6,709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8,621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8,689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2,115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2,872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1,519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/>
                </a:tc>
                <a:extLst>
                  <a:ext uri="{0D108BD9-81ED-4DB2-BD59-A6C34878D82A}">
                    <a16:rowId xmlns:a16="http://schemas.microsoft.com/office/drawing/2014/main" val="4274255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R-squared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920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r>
              <a:rPr lang="en-US" dirty="0" smtClean="0"/>
              <a:t>Event </a:t>
            </a:r>
            <a:r>
              <a:rPr lang="en-US" dirty="0"/>
              <a:t>s</a:t>
            </a:r>
            <a:r>
              <a:rPr lang="en-US" dirty="0" smtClean="0"/>
              <a:t>tudy—8</a:t>
            </a:r>
            <a:r>
              <a:rPr lang="en-US" baseline="30000" dirty="0" smtClean="0"/>
              <a:t>th</a:t>
            </a:r>
            <a:r>
              <a:rPr lang="en-US" dirty="0" smtClean="0"/>
              <a:t>/10</a:t>
            </a:r>
            <a:r>
              <a:rPr lang="en-US" baseline="30000" dirty="0" smtClean="0"/>
              <a:t>th</a:t>
            </a:r>
            <a:r>
              <a:rPr lang="en-US" dirty="0" smtClean="0"/>
              <a:t> graders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94560"/>
            <a:ext cx="4398010" cy="32004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2194560"/>
            <a:ext cx="4398010" cy="320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1264" y="1816608"/>
            <a:ext cx="27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Cigarette use past 30 days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82726" y="1816608"/>
            <a:ext cx="296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E-cigarette use past 30 days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0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1919"/>
            <a:ext cx="11500022" cy="5733537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Smoking kills around half a million each year in US (DHHS 2014)</a:t>
            </a:r>
          </a:p>
          <a:p>
            <a:pPr lvl="1"/>
            <a:r>
              <a:rPr lang="en-US" dirty="0" smtClean="0"/>
              <a:t>Early signs of heart disease are found in young smokers (DHHS 2014)</a:t>
            </a:r>
          </a:p>
          <a:p>
            <a:pPr lvl="1"/>
            <a:r>
              <a:rPr lang="en-US" dirty="0" smtClean="0"/>
              <a:t>96% of smokers </a:t>
            </a:r>
            <a:r>
              <a:rPr lang="en-US" dirty="0"/>
              <a:t>begin smoking before age </a:t>
            </a:r>
            <a:r>
              <a:rPr lang="en-US" dirty="0" smtClean="0"/>
              <a:t>21 (Surgeon General’s report 2012)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2926080"/>
            <a:ext cx="4815986" cy="349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r>
              <a:rPr lang="en-US" dirty="0" smtClean="0"/>
              <a:t>Event </a:t>
            </a:r>
            <a:r>
              <a:rPr lang="en-US" dirty="0"/>
              <a:t>s</a:t>
            </a:r>
            <a:r>
              <a:rPr lang="en-US" dirty="0" smtClean="0"/>
              <a:t>tudy— underage 12</a:t>
            </a:r>
            <a:r>
              <a:rPr lang="en-US" baseline="30000" dirty="0" smtClean="0"/>
              <a:t>th</a:t>
            </a:r>
            <a:r>
              <a:rPr lang="en-US" dirty="0" smtClean="0"/>
              <a:t> graders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31264" y="1816608"/>
            <a:ext cx="27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Cigarette use past 30 days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82726" y="1816608"/>
            <a:ext cx="296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E-cigarette use past 30 days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94560"/>
            <a:ext cx="4398010" cy="32004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2194560"/>
            <a:ext cx="439801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>
            <a:normAutofit/>
          </a:bodyPr>
          <a:lstStyle/>
          <a:p>
            <a:r>
              <a:rPr lang="en-US" dirty="0" smtClean="0"/>
              <a:t>Leave-one-out </a:t>
            </a:r>
            <a:r>
              <a:rPr lang="en-US" dirty="0"/>
              <a:t>analysis— c</a:t>
            </a:r>
            <a:r>
              <a:rPr lang="en-US" dirty="0" smtClean="0"/>
              <a:t>igarette </a:t>
            </a:r>
            <a:r>
              <a:rPr lang="en-US" dirty="0"/>
              <a:t>u</a:t>
            </a:r>
            <a:r>
              <a:rPr lang="en-US" dirty="0" smtClean="0"/>
              <a:t>se, underage 12</a:t>
            </a:r>
            <a:r>
              <a:rPr lang="en-US" baseline="30000" dirty="0" smtClean="0"/>
              <a:t>th</a:t>
            </a:r>
            <a:r>
              <a:rPr lang="en-US" dirty="0" smtClean="0"/>
              <a:t> graders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24753" y="4554388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*** p&lt;0.01, ** p&lt;0.05, * p&lt;0.1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1463040"/>
            <a:ext cx="6286499" cy="4572000"/>
          </a:xfrm>
        </p:spPr>
      </p:pic>
    </p:spTree>
    <p:extLst>
      <p:ext uri="{BB962C8B-B14F-4D97-AF65-F5344CB8AC3E}">
        <p14:creationId xmlns:p14="http://schemas.microsoft.com/office/powerpoint/2010/main" val="3314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>
            <a:normAutofit/>
          </a:bodyPr>
          <a:lstStyle/>
          <a:p>
            <a:r>
              <a:rPr lang="en-US" dirty="0" smtClean="0"/>
              <a:t>Event study—underage 12</a:t>
            </a:r>
            <a:r>
              <a:rPr lang="en-US" baseline="30000" dirty="0" smtClean="0"/>
              <a:t>th</a:t>
            </a:r>
            <a:r>
              <a:rPr lang="en-US" dirty="0" smtClean="0"/>
              <a:t> graders, other </a:t>
            </a:r>
            <a:r>
              <a:rPr lang="en-US" dirty="0"/>
              <a:t>s</a:t>
            </a:r>
            <a:r>
              <a:rPr lang="en-US" dirty="0" smtClean="0"/>
              <a:t>ubstances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94560"/>
            <a:ext cx="4398010" cy="32004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2194560"/>
            <a:ext cx="4398010" cy="320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71819" y="1670639"/>
            <a:ext cx="27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Cannabis use past 30 days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71281" y="1623324"/>
            <a:ext cx="27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Alcohol use past 30 days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6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r>
              <a:rPr lang="en-US" dirty="0" smtClean="0"/>
              <a:t>Additional estimations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05" y="1463040"/>
            <a:ext cx="6286499" cy="4572000"/>
          </a:xfrm>
        </p:spPr>
      </p:pic>
    </p:spTree>
    <p:extLst>
      <p:ext uri="{BB962C8B-B14F-4D97-AF65-F5344CB8AC3E}">
        <p14:creationId xmlns:p14="http://schemas.microsoft.com/office/powerpoint/2010/main" val="3910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6777"/>
            <a:ext cx="12192000" cy="5733537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T21 </a:t>
            </a:r>
            <a:r>
              <a:rPr lang="en-US" dirty="0" smtClean="0"/>
              <a:t>reduces cigarette use by 28.5% among underage 12</a:t>
            </a:r>
            <a:r>
              <a:rPr lang="en-US" baseline="30000" dirty="0" smtClean="0"/>
              <a:t>th</a:t>
            </a:r>
            <a:r>
              <a:rPr lang="en-US" dirty="0" smtClean="0"/>
              <a:t> grades</a:t>
            </a:r>
          </a:p>
          <a:p>
            <a:pPr lvl="2"/>
            <a:r>
              <a:rPr lang="en-US" dirty="0" smtClean="0"/>
              <a:t>Consistent with findings in Friedman et al. (2019) and Friedman and Wu (2020)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Effects are bigger among males and minorities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Little evidence of T21 affecting 8</a:t>
            </a:r>
            <a:r>
              <a:rPr lang="en-US" baseline="30000" dirty="0" smtClean="0"/>
              <a:t>th</a:t>
            </a:r>
            <a:r>
              <a:rPr lang="en-US" dirty="0" smtClean="0"/>
              <a:t>/10</a:t>
            </a:r>
            <a:r>
              <a:rPr lang="en-US" baseline="30000" dirty="0" smtClean="0"/>
              <a:t>th</a:t>
            </a:r>
            <a:r>
              <a:rPr lang="en-US" dirty="0" smtClean="0"/>
              <a:t> graders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 effect on e-cigarette use in any group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 evidence of cannabis or alcohol substitution with tobacco—No unintended consequence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3108" y="1802423"/>
            <a:ext cx="3771900" cy="3374899"/>
          </a:xfrm>
        </p:spPr>
        <p:txBody>
          <a:bodyPr>
            <a:normAutofit/>
          </a:bodyPr>
          <a:lstStyle/>
          <a:p>
            <a:pPr lvl="1" algn="ctr"/>
            <a:endParaRPr lang="en-US" sz="2800" b="1" dirty="0"/>
          </a:p>
          <a:p>
            <a:pPr lvl="1" algn="ctr"/>
            <a:endParaRPr lang="en-US" sz="2800" b="1" dirty="0" smtClean="0"/>
          </a:p>
          <a:p>
            <a:pPr lvl="1" algn="ctr"/>
            <a:endParaRPr lang="en-US" sz="2800" b="1" dirty="0"/>
          </a:p>
          <a:p>
            <a:pPr marL="457200" lvl="1" indent="0" algn="ctr">
              <a:buNone/>
            </a:pPr>
            <a:r>
              <a:rPr lang="en-US" sz="2800" b="1" dirty="0" smtClean="0"/>
              <a:t>Thank you!</a:t>
            </a:r>
          </a:p>
          <a:p>
            <a:pPr marL="457200" lvl="1" indent="0" algn="ctr">
              <a:buNone/>
            </a:pPr>
            <a:endParaRPr lang="en-US" sz="2800" b="1" dirty="0"/>
          </a:p>
          <a:p>
            <a:pPr marL="457200" lvl="1" indent="0" algn="ctr">
              <a:buNone/>
            </a:pPr>
            <a:r>
              <a:rPr lang="en-US" sz="2800" b="1" dirty="0" smtClean="0"/>
              <a:t>aboukr@wpunj.edu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018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r>
              <a:rPr lang="en-US" dirty="0" smtClean="0"/>
              <a:t>Raising MLSA to 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96777"/>
            <a:ext cx="12191999" cy="586122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Increases the monetary cost of purchasing tobacco ( </a:t>
            </a:r>
            <a:r>
              <a:rPr lang="en-US" i="1" dirty="0" smtClean="0"/>
              <a:t>e.g. </a:t>
            </a:r>
            <a:r>
              <a:rPr lang="en-US" dirty="0" smtClean="0"/>
              <a:t>hassle costs)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It could also signal </a:t>
            </a:r>
            <a:r>
              <a:rPr lang="en-US" dirty="0" smtClean="0"/>
              <a:t>under 21 users </a:t>
            </a:r>
            <a:r>
              <a:rPr lang="en-US" dirty="0"/>
              <a:t>about the harm associated with smoking or vaping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Institute of Medicine (2015) projected a nationwide MLSA of 21 results in 249,000 fewer premature deaths and 50,000 fewer deaths from lung cancer by 2100.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98795" y="6539313"/>
            <a:ext cx="276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 Institute of Medicine 2015 report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801" y="3663061"/>
            <a:ext cx="8474398" cy="28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96777"/>
            <a:ext cx="12191999" cy="5733537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lvl="1"/>
            <a:r>
              <a:rPr lang="en-US" dirty="0" smtClean="0"/>
              <a:t>Does raising MLSA to 21 (T21) reduce cigarette and e-cigarette use among adolescents?</a:t>
            </a:r>
          </a:p>
          <a:p>
            <a:endParaRPr lang="en-US" sz="2400" dirty="0" smtClean="0"/>
          </a:p>
          <a:p>
            <a:endParaRPr lang="en-US" sz="2400" dirty="0"/>
          </a:p>
          <a:p>
            <a:pPr lvl="1"/>
            <a:r>
              <a:rPr lang="en-US" dirty="0" smtClean="0"/>
              <a:t>How does the effect vary by gender, race, and ethnicity?</a:t>
            </a:r>
          </a:p>
          <a:p>
            <a:endParaRPr lang="en-US" sz="2400" dirty="0" smtClean="0"/>
          </a:p>
          <a:p>
            <a:endParaRPr lang="en-US" sz="2400" dirty="0"/>
          </a:p>
          <a:p>
            <a:pPr lvl="1"/>
            <a:r>
              <a:rPr lang="en-US" dirty="0" smtClean="0"/>
              <a:t>Is there any unintended consequences (effects on marijuana and alcohol use)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r>
              <a:rPr lang="en-US" dirty="0" smtClean="0"/>
              <a:t>History of minimum </a:t>
            </a:r>
            <a:r>
              <a:rPr lang="en-US" dirty="0"/>
              <a:t>l</a:t>
            </a:r>
            <a:r>
              <a:rPr lang="en-US" dirty="0" smtClean="0"/>
              <a:t>egal </a:t>
            </a:r>
            <a:r>
              <a:rPr lang="en-US" dirty="0"/>
              <a:t>s</a:t>
            </a:r>
            <a:r>
              <a:rPr lang="en-US" dirty="0" smtClean="0"/>
              <a:t>ales </a:t>
            </a:r>
            <a:r>
              <a:rPr lang="en-US" dirty="0"/>
              <a:t>a</a:t>
            </a:r>
            <a:r>
              <a:rPr lang="en-US" dirty="0" smtClean="0"/>
              <a:t>ge </a:t>
            </a:r>
            <a:r>
              <a:rPr lang="en-US" dirty="0"/>
              <a:t>l</a:t>
            </a:r>
            <a:r>
              <a:rPr lang="en-US" dirty="0" smtClean="0"/>
              <a:t>aws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96777"/>
            <a:ext cx="12191999" cy="5861223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Early MLSA laws appeared in the 1880s (Dorie et al. 2016)</a:t>
            </a:r>
          </a:p>
          <a:p>
            <a:pPr lvl="2"/>
            <a:r>
              <a:rPr lang="en-US" dirty="0" smtClean="0"/>
              <a:t>By 1920, 14 state had T21 and the MLSA in 8 states ranged from 14 to 24</a:t>
            </a:r>
          </a:p>
          <a:p>
            <a:endParaRPr lang="en-US" dirty="0"/>
          </a:p>
          <a:p>
            <a:pPr lvl="1"/>
            <a:r>
              <a:rPr lang="en-US" dirty="0" smtClean="0"/>
              <a:t>MLSA of 18 in 44 states and DC by 1990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Early evidence suggests the law was ineffective (</a:t>
            </a:r>
            <a:r>
              <a:rPr lang="en-US" dirty="0" err="1" smtClean="0"/>
              <a:t>DiFranza</a:t>
            </a:r>
            <a:r>
              <a:rPr lang="en-US" dirty="0" smtClean="0"/>
              <a:t> et al. 1987; </a:t>
            </a:r>
            <a:r>
              <a:rPr lang="en-US" dirty="0" err="1" smtClean="0"/>
              <a:t>Rudecki</a:t>
            </a:r>
            <a:r>
              <a:rPr lang="en-US" dirty="0" smtClean="0"/>
              <a:t> &amp; </a:t>
            </a:r>
            <a:r>
              <a:rPr lang="en-US" dirty="0" err="1" smtClean="0"/>
              <a:t>Zdunick</a:t>
            </a:r>
            <a:r>
              <a:rPr lang="en-US" dirty="0" smtClean="0"/>
              <a:t> 1993)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Weak enforcement (</a:t>
            </a:r>
            <a:r>
              <a:rPr lang="en-US" dirty="0" err="1" smtClean="0"/>
              <a:t>Chaloupka</a:t>
            </a:r>
            <a:r>
              <a:rPr lang="en-US" dirty="0" smtClean="0"/>
              <a:t> &amp; Grossman 1996)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05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r>
              <a:rPr lang="en-US" dirty="0" smtClean="0"/>
              <a:t>MLSA compliance </a:t>
            </a:r>
            <a:r>
              <a:rPr lang="en-US" dirty="0"/>
              <a:t>c</a:t>
            </a:r>
            <a:r>
              <a:rPr lang="en-US" dirty="0" smtClean="0"/>
              <a:t>heck </a:t>
            </a:r>
            <a:r>
              <a:rPr lang="en-US" dirty="0"/>
              <a:t>i</a:t>
            </a:r>
            <a:r>
              <a:rPr lang="en-US" dirty="0" smtClean="0"/>
              <a:t>nspections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6777"/>
            <a:ext cx="12192000" cy="5733537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1992 </a:t>
            </a:r>
            <a:r>
              <a:rPr lang="en-US" dirty="0" err="1" smtClean="0"/>
              <a:t>Synar</a:t>
            </a:r>
            <a:r>
              <a:rPr lang="en-US" dirty="0" smtClean="0"/>
              <a:t> Amendment by Congress improved enforcement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1997-1999 FDA retailer inspections—ended by Supreme Court’s rule in 2000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2010-  FDA retailer inspections under TCA (Abouk and Adams 2017; Feng and Pesko 2019)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All enforced the federal MLSA of 18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>
            <a:normAutofit/>
          </a:bodyPr>
          <a:lstStyle/>
          <a:p>
            <a:r>
              <a:rPr lang="en-US" dirty="0" smtClean="0"/>
              <a:t>Tobacco 21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96777"/>
            <a:ext cx="12191999" cy="5733537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T21 campaign lunched in 1996 by </a:t>
            </a:r>
            <a:r>
              <a:rPr lang="en-US" i="1" dirty="0" smtClean="0"/>
              <a:t>Preventing Tobacco Addiction Foundation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Needham, MA was the first locality that adopted T21 in 2005</a:t>
            </a:r>
          </a:p>
          <a:p>
            <a:endParaRPr lang="en-US" sz="2400" dirty="0"/>
          </a:p>
          <a:p>
            <a:pPr lvl="1"/>
            <a:r>
              <a:rPr lang="en-US" dirty="0" smtClean="0"/>
              <a:t>As of mid-2018, </a:t>
            </a:r>
            <a:r>
              <a:rPr lang="en-US" dirty="0"/>
              <a:t>4</a:t>
            </a:r>
            <a:r>
              <a:rPr lang="en-US" dirty="0" smtClean="0"/>
              <a:t> states (HI, CA, OR, &amp; NJ) and around 281 cities and counties have adopted the law</a:t>
            </a:r>
          </a:p>
          <a:p>
            <a:endParaRPr lang="en-US" sz="2400" dirty="0"/>
          </a:p>
          <a:p>
            <a:pPr lvl="1"/>
            <a:r>
              <a:rPr lang="en-US" dirty="0" smtClean="0"/>
              <a:t>Near 30% of the US population was under T21; 10 more states adopted in 2019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T21 was implemented nationally on December 20, 2019 under the Federal Food, Drug, and Cosmetic 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996777"/>
          </a:xfrm>
        </p:spPr>
        <p:txBody>
          <a:bodyPr/>
          <a:lstStyle/>
          <a:p>
            <a:r>
              <a:rPr lang="en-US" dirty="0" smtClean="0"/>
              <a:t>Tobacco 21 Laws in 2014 (% of State Population)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1463040"/>
            <a:ext cx="7625912" cy="4572000"/>
          </a:xfrm>
        </p:spPr>
      </p:pic>
    </p:spTree>
    <p:extLst>
      <p:ext uri="{BB962C8B-B14F-4D97-AF65-F5344CB8AC3E}">
        <p14:creationId xmlns:p14="http://schemas.microsoft.com/office/powerpoint/2010/main" val="309633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5408</TotalTime>
  <Words>2364</Words>
  <Application>Microsoft Office PowerPoint</Application>
  <PresentationFormat>Widescreen</PresentationFormat>
  <Paragraphs>684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Examining Early Effects of Tobacco 21  on Substance Use among Teenagers   </vt:lpstr>
      <vt:lpstr>Disclosures</vt:lpstr>
      <vt:lpstr>Motivation</vt:lpstr>
      <vt:lpstr>Raising MLSA to 21</vt:lpstr>
      <vt:lpstr>Research questions</vt:lpstr>
      <vt:lpstr>History of minimum legal sales age laws </vt:lpstr>
      <vt:lpstr>MLSA compliance check inspections </vt:lpstr>
      <vt:lpstr>Tobacco 21 (1)</vt:lpstr>
      <vt:lpstr>Tobacco 21 Laws in 2014 (% of State Population) </vt:lpstr>
      <vt:lpstr>Tobacco 21 Laws in 2016</vt:lpstr>
      <vt:lpstr>Tobacco 21 Laws as of June 2018</vt:lpstr>
      <vt:lpstr>Tobacco 21 (2)</vt:lpstr>
      <vt:lpstr>Tobacco 21 enforcement</vt:lpstr>
      <vt:lpstr>Prior Research on MLSA of 18 </vt:lpstr>
      <vt:lpstr>Prior Research on T21 (1) </vt:lpstr>
      <vt:lpstr>Prior Research on T21 (2)</vt:lpstr>
      <vt:lpstr>Prior Research on T21 (3)</vt:lpstr>
      <vt:lpstr>Data</vt:lpstr>
      <vt:lpstr>Variables (1)</vt:lpstr>
      <vt:lpstr>Variables (2)</vt:lpstr>
      <vt:lpstr>Estimation strategy</vt:lpstr>
      <vt:lpstr>Goodman-Bacon approach</vt:lpstr>
      <vt:lpstr>Summary statistics, 2012-2013</vt:lpstr>
      <vt:lpstr>Results— Cigarette use, 8th/10th graders, MTF 2012-2018</vt:lpstr>
      <vt:lpstr>Results— Cigarette use, underage 12th graders, MTF 2012-2018</vt:lpstr>
      <vt:lpstr>Results— E-cigarette use, 8th/10th graders, MTF 2014-2018</vt:lpstr>
      <vt:lpstr>Results— E-cigarette use, underage 12th graders, MTF 2014-2018</vt:lpstr>
      <vt:lpstr>Effect by gender, race and ethnicity, underage 12th graders</vt:lpstr>
      <vt:lpstr>Event study—8th/10th graders </vt:lpstr>
      <vt:lpstr>Event study— underage 12th graders </vt:lpstr>
      <vt:lpstr>Leave-one-out analysis— cigarette use, underage 12th graders</vt:lpstr>
      <vt:lpstr>Event study—underage 12th graders, other substances</vt:lpstr>
      <vt:lpstr>Additional estimations</vt:lpstr>
      <vt:lpstr>Summary</vt:lpstr>
      <vt:lpstr>PowerPoint Presentation</vt:lpstr>
    </vt:vector>
  </TitlesOfParts>
  <Company>William Paterson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Raising Minimum Legal Age Access to Tobacco on High School Senior Students – Evidence from the Tobacco 21 Rollout</dc:title>
  <dc:creator>Abouk, Rahi</dc:creator>
  <cp:lastModifiedBy>Abouk, Rahi</cp:lastModifiedBy>
  <cp:revision>205</cp:revision>
  <dcterms:created xsi:type="dcterms:W3CDTF">2017-10-16T14:35:13Z</dcterms:created>
  <dcterms:modified xsi:type="dcterms:W3CDTF">2021-04-29T15:29:04Z</dcterms:modified>
</cp:coreProperties>
</file>