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68" r:id="rId2"/>
    <p:sldId id="719" r:id="rId3"/>
    <p:sldId id="747" r:id="rId4"/>
    <p:sldId id="732" r:id="rId5"/>
    <p:sldId id="746" r:id="rId6"/>
    <p:sldId id="689" r:id="rId7"/>
    <p:sldId id="706" r:id="rId8"/>
    <p:sldId id="691" r:id="rId9"/>
    <p:sldId id="671" r:id="rId10"/>
    <p:sldId id="674" r:id="rId11"/>
    <p:sldId id="531" r:id="rId12"/>
    <p:sldId id="595" r:id="rId13"/>
    <p:sldId id="735" r:id="rId14"/>
    <p:sldId id="730" r:id="rId15"/>
    <p:sldId id="678" r:id="rId16"/>
    <p:sldId id="487" r:id="rId17"/>
    <p:sldId id="680" r:id="rId18"/>
    <p:sldId id="500" r:id="rId19"/>
    <p:sldId id="708" r:id="rId20"/>
    <p:sldId id="636" r:id="rId21"/>
    <p:sldId id="637" r:id="rId22"/>
    <p:sldId id="681" r:id="rId23"/>
    <p:sldId id="602" r:id="rId24"/>
    <p:sldId id="672" r:id="rId25"/>
    <p:sldId id="682" r:id="rId26"/>
    <p:sldId id="694" r:id="rId27"/>
    <p:sldId id="687" r:id="rId28"/>
    <p:sldId id="705" r:id="rId29"/>
    <p:sldId id="612" r:id="rId30"/>
    <p:sldId id="704" r:id="rId31"/>
    <p:sldId id="613" r:id="rId32"/>
    <p:sldId id="654" r:id="rId33"/>
    <p:sldId id="676" r:id="rId34"/>
    <p:sldId id="696" r:id="rId35"/>
    <p:sldId id="697" r:id="rId36"/>
    <p:sldId id="606" r:id="rId37"/>
    <p:sldId id="724" r:id="rId38"/>
    <p:sldId id="698" r:id="rId39"/>
    <p:sldId id="699" r:id="rId40"/>
    <p:sldId id="710" r:id="rId41"/>
    <p:sldId id="620" r:id="rId42"/>
    <p:sldId id="725" r:id="rId43"/>
    <p:sldId id="721" r:id="rId44"/>
    <p:sldId id="499" r:id="rId45"/>
    <p:sldId id="718" r:id="rId46"/>
  </p:sldIdLst>
  <p:sldSz cx="12192000" cy="6858000"/>
  <p:notesSz cx="9296400" cy="7010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eyen, Michele" initials="RM" lastIdx="14" clrIdx="0">
    <p:extLst>
      <p:ext uri="{19B8F6BF-5375-455C-9EA6-DF929625EA0E}">
        <p15:presenceInfo xmlns:p15="http://schemas.microsoft.com/office/powerpoint/2012/main" userId="S::mreyen@mgh.harvard.edu::7739ef43-7be0-4cb8-a101-c8916a98ecf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AC"/>
    <a:srgbClr val="A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42" autoAdjust="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208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86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74BC370-D627-4EF7-969B-A1FFD6D6C464}" type="datetimeFigureOut">
              <a:rPr lang="fr-FR" smtClean="0"/>
              <a:t>03/12/2021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5B6B13D-4D77-43EC-AEDE-3B46C04E1B9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11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62EA3-A1BA-4DEE-84D0-5D66662E7F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5235" name="Rectangle 7"/>
          <p:cNvSpPr txBox="1">
            <a:spLocks noGrp="1" noChangeArrowheads="1"/>
          </p:cNvSpPr>
          <p:nvPr/>
        </p:nvSpPr>
        <p:spPr bwMode="auto">
          <a:xfrm>
            <a:off x="5384166" y="6770636"/>
            <a:ext cx="4118822" cy="35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106" tIns="47553" rIns="95106" bIns="47553" anchor="b"/>
          <a:lstStyle/>
          <a:p>
            <a:pPr algn="r" defTabSz="951186" eaLnBrk="0" hangingPunct="0"/>
            <a:fld id="{8DEAF080-9E87-4D16-B20C-52DB80FD12F0}" type="slidenum">
              <a:rPr lang="en-US" sz="1200">
                <a:latin typeface="Times New Roman" pitchFamily="18" charset="0"/>
                <a:ea typeface="ＭＳ Ｐゴシック" pitchFamily="34" charset="-128"/>
              </a:rPr>
              <a:pPr algn="r" defTabSz="951186" eaLnBrk="0" hangingPunct="0"/>
              <a:t>2</a:t>
            </a:fld>
            <a:endParaRPr lang="en-US" sz="12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7600" y="541338"/>
            <a:ext cx="4729163" cy="26606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21458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664C6B-E7E7-42C3-B538-8B5EC068F84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08547" name="Rectangle 7"/>
          <p:cNvSpPr txBox="1">
            <a:spLocks noGrp="1" noChangeArrowheads="1"/>
          </p:cNvSpPr>
          <p:nvPr/>
        </p:nvSpPr>
        <p:spPr bwMode="auto">
          <a:xfrm>
            <a:off x="5384166" y="6771852"/>
            <a:ext cx="4118822" cy="35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666" tIns="47333" rIns="94666" bIns="47333" anchor="b"/>
          <a:lstStyle/>
          <a:p>
            <a:pPr algn="r" defTabSz="946333" eaLnBrk="0" hangingPunct="0"/>
            <a:fld id="{05993394-33ED-47AF-B8A2-FCE44826EB5B}" type="slidenum">
              <a:rPr lang="en-US" sz="1200">
                <a:latin typeface="Times New Roman" pitchFamily="18" charset="0"/>
              </a:rPr>
              <a:pPr algn="r" defTabSz="946333" eaLnBrk="0" hangingPunct="0"/>
              <a:t>23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1085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00300" y="536575"/>
            <a:ext cx="4703763" cy="26463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B3BC89-C2A9-4CBA-881B-B95173E01D84}" type="slidenum">
              <a:rPr lang="en-US" smtClean="0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54626" name="Rectangle 7"/>
          <p:cNvSpPr txBox="1">
            <a:spLocks noGrp="1" noChangeArrowheads="1"/>
          </p:cNvSpPr>
          <p:nvPr/>
        </p:nvSpPr>
        <p:spPr bwMode="auto">
          <a:xfrm>
            <a:off x="9155882" y="6858446"/>
            <a:ext cx="347106" cy="2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621" tIns="47311" rIns="94621" bIns="47311" anchor="b">
            <a:spAutoFit/>
          </a:bodyPr>
          <a:lstStyle/>
          <a:p>
            <a:pPr algn="r" defTabSz="946333" eaLnBrk="0" hangingPunct="0"/>
            <a:fld id="{EBA629C8-6FF1-4F03-84C8-C15034B84C15}" type="slidenum">
              <a:rPr lang="en-US" sz="1200">
                <a:solidFill>
                  <a:prstClr val="black"/>
                </a:solidFill>
                <a:latin typeface="Times New Roman" pitchFamily="18" charset="0"/>
                <a:ea typeface="ＭＳ Ｐゴシック"/>
                <a:cs typeface="ＭＳ Ｐゴシック"/>
              </a:rPr>
              <a:pPr algn="r" defTabSz="946333" eaLnBrk="0" hangingPunct="0"/>
              <a:t>27</a:t>
            </a:fld>
            <a:endParaRPr lang="en-US" sz="1200">
              <a:solidFill>
                <a:prstClr val="black"/>
              </a:solidFill>
              <a:latin typeface="Times New Roman" pitchFamily="18" charset="0"/>
              <a:ea typeface="ＭＳ Ｐゴシック"/>
              <a:cs typeface="ＭＳ Ｐゴシック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7600" y="539750"/>
            <a:ext cx="4730750" cy="266223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023235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8361BD9-BED3-4E99-A82E-555456B86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382015" y="6769417"/>
            <a:ext cx="4118822" cy="35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947" tIns="47474" rIns="94947" bIns="47474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76D418-06BF-4D35-BB8C-D601F0CB5A24}" type="slidenum">
              <a:rPr lang="en-US" altLang="en-US" b="0"/>
              <a:pPr algn="r" eaLnBrk="1" hangingPunct="1">
                <a:spcBef>
                  <a:spcPct val="0"/>
                </a:spcBef>
              </a:pPr>
              <a:t>29</a:t>
            </a:fld>
            <a:endParaRPr lang="en-US" altLang="en-US" b="0"/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7554DA58-1F65-4FF5-812F-F50DD4BA430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9155882" y="6858445"/>
            <a:ext cx="347106" cy="28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4621" tIns="47311" rIns="94621" bIns="47311" anchor="b">
            <a:spAutoFit/>
          </a:bodyPr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5BD99A1D-5E51-42C8-B1F1-5DE14B2D5B23}" type="slidenum">
              <a:rPr lang="en-US" altLang="en-US" b="0">
                <a:latin typeface="Times New Roman" panose="02020603050405020304" pitchFamily="18" charset="0"/>
                <a:ea typeface="MS PGothic" panose="020B0600070205080204" pitchFamily="34" charset="-128"/>
              </a:rPr>
              <a:pPr algn="r">
                <a:spcBef>
                  <a:spcPct val="0"/>
                </a:spcBef>
              </a:pPr>
              <a:t>29</a:t>
            </a:fld>
            <a:endParaRPr lang="en-US" altLang="en-US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AB41A068-D6DE-4F35-8A42-3C35D24B9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7600" y="539750"/>
            <a:ext cx="4730750" cy="26622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58361BD9-BED3-4E99-A82E-555456B86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382015" y="6769417"/>
            <a:ext cx="4118822" cy="35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947" tIns="47474" rIns="94947" bIns="47474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276D418-06BF-4D35-BB8C-D601F0CB5A24}" type="slidenum">
              <a:rPr lang="en-US" altLang="en-US" b="0"/>
              <a:pPr algn="r" eaLnBrk="1" hangingPunct="1">
                <a:spcBef>
                  <a:spcPct val="0"/>
                </a:spcBef>
              </a:pPr>
              <a:t>30</a:t>
            </a:fld>
            <a:endParaRPr lang="en-US" altLang="en-US" b="0"/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7554DA58-1F65-4FF5-812F-F50DD4BA430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9155882" y="6858445"/>
            <a:ext cx="347106" cy="28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4621" tIns="47311" rIns="94621" bIns="47311" anchor="b">
            <a:spAutoFit/>
          </a:bodyPr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5BD99A1D-5E51-42C8-B1F1-5DE14B2D5B23}" type="slidenum">
              <a:rPr lang="en-US" altLang="en-US" b="0">
                <a:latin typeface="Times New Roman" panose="02020603050405020304" pitchFamily="18" charset="0"/>
                <a:ea typeface="MS PGothic" panose="020B0600070205080204" pitchFamily="34" charset="-128"/>
              </a:rPr>
              <a:pPr algn="r">
                <a:spcBef>
                  <a:spcPct val="0"/>
                </a:spcBef>
              </a:pPr>
              <a:t>30</a:t>
            </a:fld>
            <a:endParaRPr lang="en-US" altLang="en-US" b="0">
              <a:latin typeface="Times New Roman" panose="02020603050405020304" pitchFamily="18" charset="0"/>
              <a:ea typeface="MS PGothic" panose="020B0600070205080204" pitchFamily="34" charset="-128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AB41A068-D6DE-4F35-8A42-3C35D24B9F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7600" y="539750"/>
            <a:ext cx="4730750" cy="266223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492596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>
            <a:extLst>
              <a:ext uri="{FF2B5EF4-FFF2-40B4-BE49-F238E27FC236}">
                <a16:creationId xmlns:a16="http://schemas.microsoft.com/office/drawing/2014/main" id="{72C3DBFF-358D-4242-A766-78768F6337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>
            <a:extLst>
              <a:ext uri="{FF2B5EF4-FFF2-40B4-BE49-F238E27FC236}">
                <a16:creationId xmlns:a16="http://schemas.microsoft.com/office/drawing/2014/main" id="{4A44743F-8AE0-4DAE-9C62-0053DBFE7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9A26F75E-22D2-4AC5-AA09-4E8D0EE16B1A}"/>
              </a:ext>
            </a:extLst>
          </p:cNvPr>
          <p:cNvSpPr txBox="1">
            <a:spLocks noGrp="1"/>
          </p:cNvSpPr>
          <p:nvPr/>
        </p:nvSpPr>
        <p:spPr bwMode="auto">
          <a:xfrm>
            <a:off x="5382015" y="6769417"/>
            <a:ext cx="4118822" cy="356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947" tIns="47474" rIns="94947" bIns="47474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559BFA6-EC8B-4B3C-A381-A5BE6901BE59}" type="slidenum">
              <a:rPr lang="en-US" altLang="en-US" b="0"/>
              <a:pPr algn="r" eaLnBrk="1" hangingPunct="1">
                <a:spcBef>
                  <a:spcPct val="0"/>
                </a:spcBef>
              </a:pPr>
              <a:t>31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E317351C-2625-4F66-BB52-4415FFE2D00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65809" y="6769417"/>
            <a:ext cx="4028440" cy="356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947" tIns="47474" rIns="94947" bIns="47474" anchor="b"/>
          <a:lstStyle>
            <a:lvl1pPr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1863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F402B445-6E3E-4209-9BFD-3FEDFD4041D9}" type="slidenum">
              <a:rPr lang="en-US" altLang="en-US" b="0"/>
              <a:pPr algn="r" eaLnBrk="1" hangingPunct="1">
                <a:spcBef>
                  <a:spcPct val="0"/>
                </a:spcBef>
              </a:pPr>
              <a:t>32</a:t>
            </a:fld>
            <a:endParaRPr lang="en-US" altLang="en-US" b="0"/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D4AF4F23-B75C-4994-88BF-64385CD2AF4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267960" y="6771852"/>
            <a:ext cx="4028440" cy="35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66" tIns="47333" rIns="94666" bIns="47333" anchor="b"/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2080741-C40F-40F4-94BE-9DA030FA8912}" type="slidenum">
              <a:rPr lang="en-US" altLang="en-US" b="0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32</a:t>
            </a:fld>
            <a:endParaRPr lang="en-US" altLang="en-US" b="0">
              <a:latin typeface="Times New Roman" panose="02020603050405020304" pitchFamily="18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87A4F5FF-C23E-4692-943F-2C69FA4679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7113" y="536575"/>
            <a:ext cx="4703762" cy="26463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82F37C1C-09F2-469E-8202-1B1E93026F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6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4956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4956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4956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4956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495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495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495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495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C7F377-7D7C-40A3-901A-D408506CC438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49155" name="Rectangle 7">
            <a:extLst>
              <a:ext uri="{FF2B5EF4-FFF2-40B4-BE49-F238E27FC236}">
                <a16:creationId xmlns:a16="http://schemas.microsoft.com/office/drawing/2014/main" id="{D40F8A8C-2A34-4780-B035-86C144E327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949294" y="6858445"/>
            <a:ext cx="347106" cy="2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21" tIns="47311" rIns="94621" bIns="47311" anchor="b">
            <a:spAutoFit/>
          </a:bodyPr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9B5C642-87BE-440D-A01D-F6C755E86572}" type="slidenum">
              <a:rPr lang="en-US" altLang="en-US" b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>
                <a:spcBef>
                  <a:spcPct val="0"/>
                </a:spcBef>
              </a:pPr>
              <a:t>36</a:t>
            </a:fld>
            <a:endParaRPr lang="en-US" altLang="en-US" b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C7547335-BE54-4F0B-9CB2-63F5414E2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4413" y="539750"/>
            <a:ext cx="4730750" cy="2662238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82F37C1C-09F2-469E-8202-1B1E93026F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6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4956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4956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4956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4956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495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495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495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495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FC7F377-7D7C-40A3-901A-D408506CC438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  <p:sp>
        <p:nvSpPr>
          <p:cNvPr id="49155" name="Rectangle 7">
            <a:extLst>
              <a:ext uri="{FF2B5EF4-FFF2-40B4-BE49-F238E27FC236}">
                <a16:creationId xmlns:a16="http://schemas.microsoft.com/office/drawing/2014/main" id="{D40F8A8C-2A34-4780-B035-86C144E327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8949294" y="6858445"/>
            <a:ext cx="347106" cy="284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4621" tIns="47311" rIns="94621" bIns="47311" anchor="b">
            <a:spAutoFit/>
          </a:bodyPr>
          <a:lstStyle>
            <a:lvl1pPr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286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286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89B5C642-87BE-440D-A01D-F6C755E86572}" type="slidenum">
              <a:rPr lang="en-US" altLang="en-US" b="0">
                <a:latin typeface="Times New Roman" panose="02020603050405020304" pitchFamily="18" charset="0"/>
                <a:ea typeface="ＭＳ Ｐゴシック" panose="020B0600070205080204" pitchFamily="34" charset="-128"/>
              </a:rPr>
              <a:pPr algn="r">
                <a:spcBef>
                  <a:spcPct val="0"/>
                </a:spcBef>
              </a:pPr>
              <a:t>40</a:t>
            </a:fld>
            <a:endParaRPr lang="en-US" altLang="en-US" b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C7547335-BE54-4F0B-9CB2-63F5414E2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84413" y="539750"/>
            <a:ext cx="4730750" cy="2662238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954508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A203A43-1852-42BC-A30E-94F3EAACDF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568">
              <a:defRPr sz="29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 defTabSz="949568">
              <a:defRPr sz="29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 defTabSz="949568">
              <a:defRPr sz="29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 defTabSz="949568">
              <a:defRPr sz="29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 defTabSz="949568">
              <a:defRPr sz="29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defTabSz="949568" eaLnBrk="0" fontAlgn="base" hangingPunct="0">
              <a:spcBef>
                <a:spcPct val="0"/>
              </a:spcBef>
              <a:spcAft>
                <a:spcPct val="0"/>
              </a:spcAft>
              <a:defRPr sz="2900"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A2DF1D5-6986-425E-849C-051E9D0666BF}" type="slidenum">
              <a:rPr lang="en-US" altLang="en-US" sz="1200" b="0"/>
              <a:pPr/>
              <a:t>43</a:t>
            </a:fld>
            <a:endParaRPr lang="en-US" altLang="en-US" sz="1200" b="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69F220A-2A32-4639-AC7D-D25470B452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290763" y="531813"/>
            <a:ext cx="4721225" cy="2655887"/>
          </a:xfrm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4B49772-42DC-48A8-933E-2A82C551B1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9520" y="3601351"/>
            <a:ext cx="6404187" cy="2846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10" tIns="47305" rIns="94610" bIns="47305">
            <a:spAutoFit/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2915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62EA3-A1BA-4DEE-84D0-5D66662E7F38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95235" name="Rectangle 7"/>
          <p:cNvSpPr txBox="1">
            <a:spLocks noGrp="1" noChangeArrowheads="1"/>
          </p:cNvSpPr>
          <p:nvPr/>
        </p:nvSpPr>
        <p:spPr bwMode="auto">
          <a:xfrm>
            <a:off x="5384166" y="6770636"/>
            <a:ext cx="4118822" cy="35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106" tIns="47553" rIns="95106" bIns="47553" anchor="b"/>
          <a:lstStyle/>
          <a:p>
            <a:pPr algn="r" defTabSz="951186" eaLnBrk="0" hangingPunct="0"/>
            <a:fld id="{8DEAF080-9E87-4D16-B20C-52DB80FD12F0}" type="slidenum">
              <a:rPr lang="en-US" sz="1200">
                <a:latin typeface="Times New Roman" pitchFamily="18" charset="0"/>
                <a:ea typeface="ＭＳ Ｐゴシック" pitchFamily="34" charset="-128"/>
              </a:rPr>
              <a:pPr algn="r" defTabSz="951186" eaLnBrk="0" hangingPunct="0"/>
              <a:t>44</a:t>
            </a:fld>
            <a:endParaRPr lang="en-US" sz="12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7600" y="541338"/>
            <a:ext cx="4729163" cy="26606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3037957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62EA3-A1BA-4DEE-84D0-5D66662E7F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5235" name="Rectangle 7"/>
          <p:cNvSpPr txBox="1">
            <a:spLocks noGrp="1" noChangeArrowheads="1"/>
          </p:cNvSpPr>
          <p:nvPr/>
        </p:nvSpPr>
        <p:spPr bwMode="auto">
          <a:xfrm>
            <a:off x="5384166" y="6770636"/>
            <a:ext cx="4118822" cy="35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106" tIns="47553" rIns="95106" bIns="47553" anchor="b"/>
          <a:lstStyle/>
          <a:p>
            <a:pPr algn="r" defTabSz="951186" eaLnBrk="0" hangingPunct="0"/>
            <a:fld id="{8DEAF080-9E87-4D16-B20C-52DB80FD12F0}" type="slidenum">
              <a:rPr lang="en-US" sz="1200">
                <a:latin typeface="Times New Roman" pitchFamily="18" charset="0"/>
                <a:ea typeface="ＭＳ Ｐゴシック" pitchFamily="34" charset="-128"/>
              </a:rPr>
              <a:pPr algn="r" defTabSz="951186" eaLnBrk="0" hangingPunct="0"/>
              <a:t>4</a:t>
            </a:fld>
            <a:endParaRPr lang="en-US" sz="12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7600" y="541338"/>
            <a:ext cx="4729163" cy="26606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617504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D62EA3-A1BA-4DEE-84D0-5D66662E7F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5235" name="Rectangle 7"/>
          <p:cNvSpPr txBox="1">
            <a:spLocks noGrp="1" noChangeArrowheads="1"/>
          </p:cNvSpPr>
          <p:nvPr/>
        </p:nvSpPr>
        <p:spPr bwMode="auto">
          <a:xfrm>
            <a:off x="5384166" y="6770636"/>
            <a:ext cx="4118822" cy="3566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5106" tIns="47553" rIns="95106" bIns="47553" anchor="b"/>
          <a:lstStyle/>
          <a:p>
            <a:pPr algn="r" defTabSz="951186" eaLnBrk="0" hangingPunct="0"/>
            <a:fld id="{8DEAF080-9E87-4D16-B20C-52DB80FD12F0}" type="slidenum">
              <a:rPr lang="en-US" sz="1200">
                <a:latin typeface="Times New Roman" pitchFamily="18" charset="0"/>
                <a:ea typeface="ＭＳ Ｐゴシック" pitchFamily="34" charset="-128"/>
              </a:rPr>
              <a:pPr algn="r" defTabSz="951186" eaLnBrk="0" hangingPunct="0"/>
              <a:t>5</a:t>
            </a:fld>
            <a:endParaRPr lang="en-US" sz="120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952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87600" y="541338"/>
            <a:ext cx="4729163" cy="266065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2966865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621AC7-CAE7-4581-AD10-C8C8701115A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9234108" y="6858445"/>
            <a:ext cx="268880" cy="2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621" tIns="47311" rIns="94621" bIns="47311" anchor="b">
            <a:spAutoFit/>
          </a:bodyPr>
          <a:lstStyle/>
          <a:p>
            <a:pPr algn="r" defTabSz="946333" eaLnBrk="0" hangingPunct="0"/>
            <a:fld id="{45CF6AF2-DE39-4EB3-9152-55B5F622E9BE}" type="slidenum">
              <a:rPr lang="en-US" sz="1200">
                <a:latin typeface="Times New Roman" pitchFamily="18" charset="0"/>
              </a:rPr>
              <a:pPr algn="r" defTabSz="946333" eaLnBrk="0" hangingPunct="0"/>
              <a:t>6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90775" y="539750"/>
            <a:ext cx="4727575" cy="2660650"/>
          </a:xfrm>
          <a:ln w="12700" cap="flat">
            <a:solidFill>
              <a:schemeClr val="tx1"/>
            </a:solidFill>
          </a:ln>
        </p:spPr>
      </p:sp>
      <p:sp>
        <p:nvSpPr>
          <p:cNvPr id="972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67497" y="3601351"/>
            <a:ext cx="6546215" cy="236114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40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621AC7-CAE7-4581-AD10-C8C8701115A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7283" name="Rectangle 7"/>
          <p:cNvSpPr txBox="1">
            <a:spLocks noGrp="1" noChangeArrowheads="1"/>
          </p:cNvSpPr>
          <p:nvPr/>
        </p:nvSpPr>
        <p:spPr bwMode="auto">
          <a:xfrm>
            <a:off x="9234108" y="6858445"/>
            <a:ext cx="268880" cy="284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621" tIns="47311" rIns="94621" bIns="47311" anchor="b">
            <a:spAutoFit/>
          </a:bodyPr>
          <a:lstStyle/>
          <a:p>
            <a:pPr algn="r" defTabSz="946333" eaLnBrk="0" hangingPunct="0"/>
            <a:fld id="{45CF6AF2-DE39-4EB3-9152-55B5F622E9BE}" type="slidenum">
              <a:rPr lang="en-US" sz="1200">
                <a:latin typeface="Times New Roman" pitchFamily="18" charset="0"/>
              </a:rPr>
              <a:pPr algn="r" defTabSz="946333" eaLnBrk="0" hangingPunct="0"/>
              <a:t>7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972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90775" y="539750"/>
            <a:ext cx="4727575" cy="2660650"/>
          </a:xfrm>
          <a:ln w="12700" cap="flat">
            <a:solidFill>
              <a:schemeClr val="tx1"/>
            </a:solidFill>
          </a:ln>
        </p:spPr>
      </p:sp>
      <p:sp>
        <p:nvSpPr>
          <p:cNvPr id="972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67497" y="3601351"/>
            <a:ext cx="6546215" cy="236114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61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5FC887-B889-4EAE-9B1B-44E141DA26E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7497" y="3601351"/>
            <a:ext cx="6546215" cy="236114"/>
          </a:xfrm>
          <a:noFill/>
          <a:ln/>
        </p:spPr>
        <p:txBody>
          <a:bodyPr lIns="95106" tIns="47553" rIns="95106" bIns="47553"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CA0A2FE1-5281-4FA0-94A1-E2FA4C8AA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4956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defTabSz="94956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defTabSz="94956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defTabSz="94956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defTabSz="94956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defTabSz="9495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defTabSz="9495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defTabSz="9495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defTabSz="94956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F678412-F3F7-4DC0-9509-58557F6DB3BA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00A2957-501C-4A3F-B991-7709E14B68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93950" y="531813"/>
            <a:ext cx="4721225" cy="2655887"/>
          </a:xfrm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5A1B50FC-560A-4E3B-9020-CA71BFFFAE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7497" y="3601351"/>
            <a:ext cx="6546215" cy="28460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610" tIns="47305" rIns="94610" bIns="47305">
            <a:spAutoFit/>
          </a:bodyPr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77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71DDA83-8F63-4884-8709-B35DCD56A155}" type="slidenum">
              <a:rPr lang="en-US"/>
              <a:pPr/>
              <a:t>20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93950" y="531813"/>
            <a:ext cx="4721225" cy="2655887"/>
          </a:xfrm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7498" y="3601353"/>
            <a:ext cx="6546215" cy="284606"/>
          </a:xfrm>
          <a:noFill/>
        </p:spPr>
        <p:txBody>
          <a:bodyPr lIns="94610" tIns="47305" rIns="94610" bIns="47305">
            <a:spAutoFit/>
          </a:bodyPr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DB28A85-354A-49EC-BF57-C6D517340465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7891" name="Rectangle 7"/>
          <p:cNvSpPr txBox="1">
            <a:spLocks noGrp="1" noChangeArrowheads="1"/>
          </p:cNvSpPr>
          <p:nvPr/>
        </p:nvSpPr>
        <p:spPr bwMode="auto">
          <a:xfrm>
            <a:off x="5384167" y="6771852"/>
            <a:ext cx="4118822" cy="355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666" tIns="47333" rIns="94666" bIns="47333" anchor="b"/>
          <a:lstStyle/>
          <a:p>
            <a:pPr algn="r" defTabSz="946333" eaLnBrk="0" hangingPunct="0"/>
            <a:fld id="{A6AB9395-7CAB-4530-98F5-13B7725B43AD}" type="slidenum">
              <a:rPr lang="en-US" sz="1200">
                <a:solidFill>
                  <a:srgbClr val="000000"/>
                </a:solidFill>
                <a:latin typeface="Times New Roman" pitchFamily="18" charset="0"/>
              </a:rPr>
              <a:pPr algn="r" defTabSz="946333" eaLnBrk="0" hangingPunct="0"/>
              <a:t>21</a:t>
            </a:fld>
            <a:endParaRPr lang="en-US" sz="12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78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400300" y="536575"/>
            <a:ext cx="4703763" cy="2646363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2">
            <a:extLst>
              <a:ext uri="{FF2B5EF4-FFF2-40B4-BE49-F238E27FC236}">
                <a16:creationId xmlns:a16="http://schemas.microsoft.com/office/drawing/2014/main" id="{59E8F97F-7423-4DBB-B696-FD8DDDFFD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45265"/>
            <a:ext cx="12192001" cy="254579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September 15 – 17, 2021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93780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40C18D-BA71-4CE3-AB40-53F4EDCBCB4F}"/>
              </a:ext>
            </a:extLst>
          </p:cNvPr>
          <p:cNvSpPr/>
          <p:nvPr userDrawn="1"/>
        </p:nvSpPr>
        <p:spPr>
          <a:xfrm>
            <a:off x="-1" y="1634067"/>
            <a:ext cx="1928554" cy="4436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2EFE3416-5145-4FC2-8490-5642899CE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545265"/>
            <a:ext cx="12192001" cy="254579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b="1" dirty="0"/>
              <a:t>2021 Annual SRNT-E Conference</a:t>
            </a:r>
            <a:endParaRPr lang="x-none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9C0B6A26-0A38-471F-B8E1-3620B5867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4706" y="6545265"/>
            <a:ext cx="869294" cy="219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Page </a:t>
            </a:r>
            <a:fld id="{AC1068A6-1B40-4E49-BCD4-CFFB73771083}" type="slidenum">
              <a:rPr lang="x-none" smtClean="0"/>
              <a:pPr/>
              <a:t>‹#›</a:t>
            </a:fld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27662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B0774A4-170D-4578-800B-A11A48C5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AB984A-966A-4501-811C-792C4ACC3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D52793-8851-4D54-85E8-CFECC0C27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0D3A12-DA3D-4361-A78E-354BE555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SRNT-E Conference | 17th &gt; 15th September 2021      </a:t>
            </a:r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F56759-B8B0-4ADA-B1D5-7AEEF4DF8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F423D-56FC-49A4-B5B0-8A316709F924}" type="slidenum">
              <a:rPr lang="fr-FR" smtClean="0"/>
              <a:t>‹#›</a:t>
            </a:fld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BBDE992-6218-4715-AB74-950A403202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0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png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6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73FC9A7-5E95-4D84-83F2-282D93FCE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September 15 – 17, 2021</a:t>
            </a:r>
            <a:endParaRPr lang="x-non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B051321-D113-4FC6-8C1E-60C57DA62AF2}"/>
              </a:ext>
            </a:extLst>
          </p:cNvPr>
          <p:cNvSpPr txBox="1">
            <a:spLocks/>
          </p:cNvSpPr>
          <p:nvPr/>
        </p:nvSpPr>
        <p:spPr>
          <a:xfrm>
            <a:off x="977053" y="960884"/>
            <a:ext cx="10237893" cy="2134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5900" b="1" dirty="0">
                <a:solidFill>
                  <a:srgbClr val="00A4AC"/>
                </a:solidFill>
                <a:latin typeface="+mn-lt"/>
              </a:rPr>
              <a:t>Leveraging Hospitalization to Promote Smoking Cessation in Clinical Settings</a:t>
            </a:r>
            <a:endParaRPr lang="en-US" sz="5900" b="1" dirty="0">
              <a:solidFill>
                <a:srgbClr val="00A0A6"/>
              </a:solidFill>
              <a:latin typeface="+mn-lt"/>
            </a:endParaRP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EFEC8D0D-C04A-4181-90E3-AA089A81442B}"/>
              </a:ext>
            </a:extLst>
          </p:cNvPr>
          <p:cNvSpPr txBox="1">
            <a:spLocks/>
          </p:cNvSpPr>
          <p:nvPr/>
        </p:nvSpPr>
        <p:spPr>
          <a:xfrm>
            <a:off x="3860" y="4015115"/>
            <a:ext cx="12188140" cy="2288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3500" b="1" dirty="0"/>
              <a:t>Nancy Rigotti, MD</a:t>
            </a:r>
          </a:p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Tobacco Research and Treatment Center,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Massachusetts General Hospital, Harvard Medical School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i="1" dirty="0"/>
              <a:t>Rigotti.Nancy@mgh.harvard.edu</a:t>
            </a:r>
            <a:endParaRPr lang="x-none" i="1" dirty="0"/>
          </a:p>
        </p:txBody>
      </p:sp>
    </p:spTree>
    <p:extLst>
      <p:ext uri="{BB962C8B-B14F-4D97-AF65-F5344CB8AC3E}">
        <p14:creationId xmlns:p14="http://schemas.microsoft.com/office/powerpoint/2010/main" val="772338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8D2EDE-B944-4EAB-8218-2BA344180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0C7FB-9FE5-4237-BCAF-A2730C5A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06" y="979993"/>
            <a:ext cx="7879694" cy="1934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AB08D-5CF8-49F0-AB67-D2DF04362B03}"/>
              </a:ext>
            </a:extLst>
          </p:cNvPr>
          <p:cNvSpPr txBox="1"/>
          <p:nvPr/>
        </p:nvSpPr>
        <p:spPr>
          <a:xfrm>
            <a:off x="439214" y="3041225"/>
            <a:ext cx="115455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Outcome (past 7-day tobacco abstinence, self-report)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1 month:    29% (intervention) vs. 19% (usual care), p= .003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6 months:  17% (intervention) vs. 14% (usual care), p= .26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low-intensity program ↑ smoking cessation rates for 1 month but not long-term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Could a longer period of telephone contact after discharge extend the effect?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C70F9-67CB-46DD-A0ED-C8F2251A4781}"/>
              </a:ext>
            </a:extLst>
          </p:cNvPr>
          <p:cNvSpPr txBox="1"/>
          <p:nvPr/>
        </p:nvSpPr>
        <p:spPr>
          <a:xfrm>
            <a:off x="7780173" y="2545197"/>
            <a:ext cx="44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Arch Intern Med.</a:t>
            </a:r>
            <a:r>
              <a:rPr lang="en-US" dirty="0"/>
              <a:t> 1997;157(22):2653-2660</a:t>
            </a:r>
          </a:p>
        </p:txBody>
      </p:sp>
    </p:spTree>
    <p:extLst>
      <p:ext uri="{BB962C8B-B14F-4D97-AF65-F5344CB8AC3E}">
        <p14:creationId xmlns:p14="http://schemas.microsoft.com/office/powerpoint/2010/main" val="297938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ChangeArrowheads="1"/>
          </p:cNvSpPr>
          <p:nvPr/>
        </p:nvSpPr>
        <p:spPr bwMode="auto">
          <a:xfrm>
            <a:off x="838202" y="920553"/>
            <a:ext cx="10456163" cy="176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6131" tIns="22452" rIns="56131" bIns="22452">
            <a:spAutoFit/>
          </a:bodyPr>
          <a:lstStyle/>
          <a:p>
            <a:pPr defTabSz="1077913" eaLnBrk="0" hangingPunct="0"/>
            <a:r>
              <a:rPr lang="en-US" sz="3600" b="1" dirty="0">
                <a:solidFill>
                  <a:srgbClr val="00A4AC"/>
                </a:solidFill>
              </a:rPr>
              <a:t>Intervention trials in hospitalized smokers</a:t>
            </a:r>
          </a:p>
          <a:p>
            <a:pPr defTabSz="1077913" eaLnBrk="0" hangingPunct="0"/>
            <a:r>
              <a:rPr lang="en-US" sz="2800" dirty="0">
                <a:solidFill>
                  <a:srgbClr val="00A4AC"/>
                </a:solidFill>
              </a:rPr>
              <a:t>Cochrane systematic review of interventions that </a:t>
            </a:r>
            <a:r>
              <a:rPr lang="en-US" sz="2800" u="sng" dirty="0">
                <a:solidFill>
                  <a:srgbClr val="00A4AC"/>
                </a:solidFill>
              </a:rPr>
              <a:t>begin</a:t>
            </a:r>
            <a:r>
              <a:rPr lang="en-US" sz="2800" dirty="0">
                <a:solidFill>
                  <a:srgbClr val="00A4AC"/>
                </a:solidFill>
              </a:rPr>
              <a:t> in hospital</a:t>
            </a:r>
            <a:br>
              <a:rPr lang="en-US" sz="2400" dirty="0">
                <a:solidFill>
                  <a:srgbClr val="00A4AC"/>
                </a:solidFill>
              </a:rPr>
            </a:br>
            <a:endParaRPr lang="en-US" sz="800" i="1" dirty="0">
              <a:solidFill>
                <a:srgbClr val="00A4AC"/>
              </a:solidFill>
            </a:endParaRPr>
          </a:p>
          <a:p>
            <a:pPr defTabSz="1077913" eaLnBrk="0" hangingPunct="0"/>
            <a:r>
              <a:rPr lang="en-US" sz="2000" i="1" dirty="0">
                <a:solidFill>
                  <a:srgbClr val="00A4AC"/>
                </a:solidFill>
              </a:rPr>
              <a:t>  Rigotti NA, Clair C, Munafo MR, Stead L. Cochrane Library  (2002 </a:t>
            </a:r>
            <a:r>
              <a:rPr lang="en-US" sz="2000" i="1" dirty="0">
                <a:solidFill>
                  <a:srgbClr val="00A4AC"/>
                </a:solidFill>
                <a:sym typeface="Wingdings" panose="05000000000000000000" pitchFamily="2" charset="2"/>
              </a:rPr>
              <a:t>  updates 2008, 2012</a:t>
            </a:r>
            <a:r>
              <a:rPr lang="en-US" sz="2000" i="1" dirty="0">
                <a:solidFill>
                  <a:srgbClr val="00A4AC"/>
                </a:solidFill>
              </a:rPr>
              <a:t>)</a:t>
            </a:r>
            <a:br>
              <a:rPr lang="en-US" sz="2000" i="1" dirty="0">
                <a:solidFill>
                  <a:srgbClr val="00A4AC"/>
                </a:solidFill>
                <a:latin typeface="Times New Roman" pitchFamily="18" charset="0"/>
              </a:rPr>
            </a:br>
            <a:endParaRPr lang="en-US" sz="2000" i="1" dirty="0">
              <a:solidFill>
                <a:srgbClr val="00A4AC"/>
              </a:solidFill>
              <a:latin typeface="Times New Roman" pitchFamily="18" charset="0"/>
            </a:endParaRP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838202" y="2325843"/>
            <a:ext cx="11048998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520" tIns="54260" rIns="108520" bIns="54260"/>
          <a:lstStyle/>
          <a:p>
            <a:pPr marL="671513" indent="-671513" defTabSz="1077913" eaLnBrk="0" hangingPunct="0">
              <a:lnSpc>
                <a:spcPct val="110000"/>
              </a:lnSpc>
              <a:spcBef>
                <a:spcPct val="50000"/>
              </a:spcBef>
              <a:buClr>
                <a:srgbClr val="DC0081"/>
              </a:buClr>
            </a:pPr>
            <a:endParaRPr lang="en-US" sz="3200" dirty="0"/>
          </a:p>
          <a:p>
            <a:pPr marL="671513" indent="-671513" defTabSz="1077913" eaLnBrk="0" hangingPunct="0">
              <a:buFont typeface="Arial" panose="020B0604020202020204" pitchFamily="34" charset="0"/>
              <a:buChar char="•"/>
            </a:pPr>
            <a:r>
              <a:rPr lang="en-US" sz="2600" dirty="0"/>
              <a:t>Bedside counseling followed by telephone support for more than  1 month after discharge increases smoking cessation rates by 37% </a:t>
            </a:r>
          </a:p>
          <a:p>
            <a:pPr marL="671513" indent="-671513" defTabSz="1077913" eaLnBrk="0" hangingPunct="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71513" indent="-671513" defTabSz="1077913" eaLnBrk="0" hangingPunct="0">
              <a:buFont typeface="Arial" panose="020B0604020202020204" pitchFamily="34" charset="0"/>
              <a:buChar char="•"/>
            </a:pPr>
            <a:r>
              <a:rPr lang="en-US" sz="2600" dirty="0"/>
              <a:t>It is effective regardless of the reason for admission</a:t>
            </a:r>
          </a:p>
          <a:p>
            <a:pPr marL="671513" indent="-671513" defTabSz="1077913" eaLnBrk="0" hangingPunct="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71513" indent="-671513" defTabSz="1077913" eaLnBrk="0" hangingPunct="0">
              <a:buFont typeface="Arial" panose="020B0604020202020204" pitchFamily="34" charset="0"/>
              <a:buChar char="•"/>
            </a:pPr>
            <a:r>
              <a:rPr lang="en-US" sz="2600" dirty="0"/>
              <a:t>It is not effective without &gt;1 month of continued support after discharge</a:t>
            </a:r>
          </a:p>
          <a:p>
            <a:pPr marL="671513" indent="-671513" defTabSz="1077913" eaLnBrk="0" hangingPunct="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71513" indent="-671513" defTabSz="1077913" eaLnBrk="0" hangingPunct="0">
              <a:buFont typeface="Arial" panose="020B0604020202020204" pitchFamily="34" charset="0"/>
              <a:buChar char="•"/>
            </a:pPr>
            <a:r>
              <a:rPr lang="en-US" sz="2600" dirty="0"/>
              <a:t>Starting NRT in hospital increases quit rates by 50% (and relieves nicotine withdrawal symptoms)</a:t>
            </a:r>
            <a:endParaRPr lang="en-US" sz="2600" dirty="0">
              <a:solidFill>
                <a:srgbClr val="FFFFFF"/>
              </a:solidFill>
            </a:endParaRPr>
          </a:p>
          <a:p>
            <a:pPr marL="2286000" lvl="1" indent="-606425" defTabSz="1077913" eaLnBrk="0" hangingPunct="0">
              <a:lnSpc>
                <a:spcPct val="110000"/>
              </a:lnSpc>
              <a:buClr>
                <a:srgbClr val="DC0081"/>
              </a:buClr>
            </a:pPr>
            <a:endParaRPr lang="en-US" sz="2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2"/>
          <p:cNvSpPr>
            <a:spLocks noChangeArrowheads="1"/>
          </p:cNvSpPr>
          <p:nvPr/>
        </p:nvSpPr>
        <p:spPr bwMode="auto">
          <a:xfrm>
            <a:off x="1133856" y="749152"/>
            <a:ext cx="8034528" cy="106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6131" tIns="22452" rIns="56131" bIns="22452">
            <a:spAutoFit/>
          </a:bodyPr>
          <a:lstStyle/>
          <a:p>
            <a:pPr defTabSz="1077913" eaLnBrk="0" hangingPunct="0">
              <a:lnSpc>
                <a:spcPct val="110000"/>
              </a:lnSpc>
            </a:pPr>
            <a:r>
              <a:rPr lang="en-US" sz="3600" b="1" dirty="0">
                <a:solidFill>
                  <a:srgbClr val="00A4AC"/>
                </a:solidFill>
                <a:latin typeface="Arial" charset="0"/>
              </a:rPr>
              <a:t>MGH Tobacco Treatment Service</a:t>
            </a:r>
          </a:p>
          <a:p>
            <a:pPr defTabSz="1077913" eaLnBrk="0" hangingPunct="0">
              <a:lnSpc>
                <a:spcPct val="110000"/>
              </a:lnSpc>
            </a:pPr>
            <a:r>
              <a:rPr lang="en-US" sz="2400" dirty="0">
                <a:solidFill>
                  <a:srgbClr val="00A4AC"/>
                </a:solidFill>
                <a:latin typeface="Arial" charset="0"/>
              </a:rPr>
              <a:t>“Opt-out” program offered to all hospital patients</a:t>
            </a:r>
            <a:endParaRPr lang="en-US" sz="2400" dirty="0">
              <a:solidFill>
                <a:srgbClr val="FAFD00"/>
              </a:solidFill>
              <a:latin typeface="Arial" charset="0"/>
            </a:endParaRPr>
          </a:p>
        </p:txBody>
      </p:sp>
      <p:sp>
        <p:nvSpPr>
          <p:cNvPr id="165893" name="Rectangle 4"/>
          <p:cNvSpPr>
            <a:spLocks noChangeArrowheads="1"/>
          </p:cNvSpPr>
          <p:nvPr/>
        </p:nvSpPr>
        <p:spPr bwMode="auto">
          <a:xfrm>
            <a:off x="822960" y="2185416"/>
            <a:ext cx="10546079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520" tIns="54260" rIns="108520" bIns="54260"/>
          <a:lstStyle/>
          <a:p>
            <a:pPr marL="285750" indent="-285750" defTabSz="1077913" eaLnBrk="0" hangingPunct="0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charset="0"/>
              </a:rPr>
              <a:t>Step 1</a:t>
            </a:r>
            <a:r>
              <a:rPr lang="en-US" sz="2600" dirty="0">
                <a:latin typeface="Arial" charset="0"/>
              </a:rPr>
              <a:t>:  </a:t>
            </a:r>
            <a:r>
              <a:rPr lang="en-US" sz="2400" dirty="0">
                <a:latin typeface="Arial" charset="0"/>
              </a:rPr>
              <a:t>Routine identification of smoking status at admission </a:t>
            </a:r>
          </a:p>
          <a:p>
            <a:pPr marL="2114550" lvl="4" indent="-285750" defTabSz="1077913" eaLnBrk="0" hangingPunct="0">
              <a:buFont typeface="Arial" panose="020B0604020202020204" pitchFamily="34" charset="0"/>
              <a:buChar char="•"/>
            </a:pPr>
            <a:r>
              <a:rPr lang="en-US" sz="2200" i="1" dirty="0">
                <a:latin typeface="Arial" charset="0"/>
              </a:rPr>
              <a:t>RN documents in electronic health record</a:t>
            </a:r>
          </a:p>
          <a:p>
            <a:pPr lvl="2" defTabSz="1077913" eaLnBrk="0" hangingPunct="0"/>
            <a:r>
              <a:rPr lang="en-US" sz="2000" dirty="0">
                <a:latin typeface="Arial" charset="0"/>
              </a:rPr>
              <a:t> </a:t>
            </a:r>
          </a:p>
          <a:p>
            <a:pPr marL="285750" indent="-285750" defTabSz="1077913" eaLnBrk="0" hangingPunct="0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charset="0"/>
              </a:rPr>
              <a:t>Step 2</a:t>
            </a:r>
            <a:r>
              <a:rPr lang="en-US" sz="2600" dirty="0">
                <a:latin typeface="Arial" charset="0"/>
              </a:rPr>
              <a:t>:  </a:t>
            </a:r>
            <a:r>
              <a:rPr lang="en-US" sz="2400" dirty="0">
                <a:latin typeface="Arial" charset="0"/>
              </a:rPr>
              <a:t>Brief advice to quit, order NRT to manage nicotine withdrawal</a:t>
            </a:r>
          </a:p>
          <a:p>
            <a:pPr marL="2114550" lvl="4" indent="-285750" defTabSz="1077913" eaLnBrk="0" hangingPunct="0">
              <a:buFont typeface="Arial" panose="020B0604020202020204" pitchFamily="34" charset="0"/>
              <a:buChar char="•"/>
            </a:pPr>
            <a:r>
              <a:rPr lang="en-US" sz="2200" i="1" dirty="0">
                <a:latin typeface="Arial" charset="0"/>
              </a:rPr>
              <a:t>Hospital staff responsibility (RN, MD) </a:t>
            </a:r>
          </a:p>
          <a:p>
            <a:pPr marL="285750" indent="-285750" defTabSz="1077913" eaLnBrk="0" hangingPunct="0">
              <a:buFont typeface="Arial" panose="020B0604020202020204" pitchFamily="34" charset="0"/>
              <a:buChar char="•"/>
            </a:pPr>
            <a:endParaRPr lang="en-US" sz="2000" dirty="0">
              <a:latin typeface="Arial" charset="0"/>
            </a:endParaRPr>
          </a:p>
          <a:p>
            <a:pPr marL="285750" indent="-285750" defTabSz="1077913" eaLnBrk="0" hangingPunct="0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charset="0"/>
              </a:rPr>
              <a:t>Step 3</a:t>
            </a:r>
            <a:r>
              <a:rPr lang="en-US" sz="2600" dirty="0">
                <a:latin typeface="Arial" charset="0"/>
              </a:rPr>
              <a:t>:  Smoking cessation counseling at the bedside</a:t>
            </a:r>
          </a:p>
          <a:p>
            <a:pPr marL="2171700" lvl="4" indent="-342900" eaLnBrk="0" hangingPunct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prstClr val="black"/>
                </a:solidFill>
                <a:latin typeface="Arial" charset="0"/>
              </a:rPr>
              <a:t>Tobacco Treatment Service counselor </a:t>
            </a:r>
          </a:p>
          <a:p>
            <a:pPr eaLnBrk="0" hangingPunct="0">
              <a:lnSpc>
                <a:spcPct val="105000"/>
              </a:lnSpc>
              <a:buClr>
                <a:srgbClr val="DC0081"/>
              </a:buClr>
            </a:pPr>
            <a:r>
              <a:rPr lang="en-US" sz="2200" dirty="0">
                <a:latin typeface="Arial" charset="0"/>
              </a:rPr>
              <a:t>		          - Assess adequacy of withdrawal relief with NRT</a:t>
            </a:r>
          </a:p>
          <a:p>
            <a:pPr eaLnBrk="0" hangingPunct="0">
              <a:lnSpc>
                <a:spcPct val="105000"/>
              </a:lnSpc>
              <a:buClr>
                <a:srgbClr val="DC0081"/>
              </a:buClr>
            </a:pPr>
            <a:r>
              <a:rPr lang="en-US" sz="2200" dirty="0">
                <a:latin typeface="Arial" charset="0"/>
              </a:rPr>
              <a:t>		          - Encourage smoker to commit to quitting, help to make a plan</a:t>
            </a:r>
          </a:p>
          <a:p>
            <a:pPr eaLnBrk="0" hangingPunct="0">
              <a:lnSpc>
                <a:spcPct val="105000"/>
              </a:lnSpc>
              <a:buClr>
                <a:srgbClr val="DC0081"/>
              </a:buClr>
            </a:pPr>
            <a:r>
              <a:rPr lang="en-US" sz="2200" dirty="0">
                <a:latin typeface="Arial" charset="0"/>
              </a:rPr>
              <a:t>		          - Link smoker to resources after discharge </a:t>
            </a:r>
          </a:p>
          <a:p>
            <a:pPr marL="671513" indent="-671513" defTabSz="1077913" eaLnBrk="0" hangingPunct="0">
              <a:buClr>
                <a:srgbClr val="DC0081"/>
              </a:buClr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237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1" name="Rectangle 2"/>
          <p:cNvSpPr>
            <a:spLocks noChangeArrowheads="1"/>
          </p:cNvSpPr>
          <p:nvPr/>
        </p:nvSpPr>
        <p:spPr bwMode="auto">
          <a:xfrm>
            <a:off x="1133856" y="749152"/>
            <a:ext cx="8034528" cy="1060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6131" tIns="22452" rIns="56131" bIns="22452">
            <a:spAutoFit/>
          </a:bodyPr>
          <a:lstStyle/>
          <a:p>
            <a:pPr defTabSz="1077913" eaLnBrk="0" hangingPunct="0">
              <a:lnSpc>
                <a:spcPct val="110000"/>
              </a:lnSpc>
            </a:pPr>
            <a:r>
              <a:rPr lang="en-US" sz="3600" b="1" dirty="0">
                <a:solidFill>
                  <a:srgbClr val="00A4AC"/>
                </a:solidFill>
                <a:latin typeface="Arial" charset="0"/>
              </a:rPr>
              <a:t>MGH Tobacco Treatment Service</a:t>
            </a:r>
          </a:p>
          <a:p>
            <a:pPr defTabSz="1077913" eaLnBrk="0" hangingPunct="0">
              <a:lnSpc>
                <a:spcPct val="110000"/>
              </a:lnSpc>
            </a:pPr>
            <a:r>
              <a:rPr lang="en-US" sz="2400" dirty="0">
                <a:solidFill>
                  <a:srgbClr val="00A4AC"/>
                </a:solidFill>
                <a:latin typeface="Arial" charset="0"/>
              </a:rPr>
              <a:t>“Opt-out” program offered to all hospital patients</a:t>
            </a:r>
            <a:endParaRPr lang="en-US" sz="2400" dirty="0">
              <a:solidFill>
                <a:srgbClr val="FAFD00"/>
              </a:solidFill>
              <a:latin typeface="Arial" charset="0"/>
            </a:endParaRPr>
          </a:p>
        </p:txBody>
      </p:sp>
      <p:sp>
        <p:nvSpPr>
          <p:cNvPr id="165893" name="Rectangle 4"/>
          <p:cNvSpPr>
            <a:spLocks noChangeArrowheads="1"/>
          </p:cNvSpPr>
          <p:nvPr/>
        </p:nvSpPr>
        <p:spPr bwMode="auto">
          <a:xfrm>
            <a:off x="822960" y="2185416"/>
            <a:ext cx="10546079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520" tIns="54260" rIns="108520" bIns="54260"/>
          <a:lstStyle/>
          <a:p>
            <a:pPr marL="285750" indent="-285750" defTabSz="1077913" eaLnBrk="0" hangingPunct="0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charset="0"/>
              </a:rPr>
              <a:t>Step 1</a:t>
            </a:r>
            <a:r>
              <a:rPr lang="en-US" sz="2600" dirty="0">
                <a:latin typeface="Arial" charset="0"/>
              </a:rPr>
              <a:t>:  </a:t>
            </a:r>
            <a:r>
              <a:rPr lang="en-US" sz="2400" dirty="0">
                <a:latin typeface="Arial" charset="0"/>
              </a:rPr>
              <a:t>Routine identification of smoking status at admission </a:t>
            </a:r>
          </a:p>
          <a:p>
            <a:pPr marL="2114550" lvl="4" indent="-285750" defTabSz="1077913" eaLnBrk="0" hangingPunct="0">
              <a:buFont typeface="Arial" panose="020B0604020202020204" pitchFamily="34" charset="0"/>
              <a:buChar char="•"/>
            </a:pPr>
            <a:r>
              <a:rPr lang="en-US" sz="2200" i="1" dirty="0">
                <a:latin typeface="Arial" charset="0"/>
              </a:rPr>
              <a:t>RN documents in electronic health record</a:t>
            </a:r>
          </a:p>
          <a:p>
            <a:pPr lvl="2" defTabSz="1077913" eaLnBrk="0" hangingPunct="0"/>
            <a:r>
              <a:rPr lang="en-US" sz="2000" dirty="0">
                <a:latin typeface="Arial" charset="0"/>
              </a:rPr>
              <a:t> </a:t>
            </a:r>
          </a:p>
          <a:p>
            <a:pPr marL="285750" indent="-285750" defTabSz="1077913" eaLnBrk="0" hangingPunct="0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charset="0"/>
              </a:rPr>
              <a:t>Step 2</a:t>
            </a:r>
            <a:r>
              <a:rPr lang="en-US" sz="2600" dirty="0">
                <a:latin typeface="Arial" charset="0"/>
              </a:rPr>
              <a:t>:  </a:t>
            </a:r>
            <a:r>
              <a:rPr lang="en-US" sz="2400" dirty="0">
                <a:latin typeface="Arial" charset="0"/>
              </a:rPr>
              <a:t>Brief advice to quit, order NRT to manage nicotine withdrawal</a:t>
            </a:r>
          </a:p>
          <a:p>
            <a:pPr marL="2114550" lvl="4" indent="-285750" defTabSz="1077913" eaLnBrk="0" hangingPunct="0">
              <a:buFont typeface="Arial" panose="020B0604020202020204" pitchFamily="34" charset="0"/>
              <a:buChar char="•"/>
            </a:pPr>
            <a:r>
              <a:rPr lang="en-US" sz="2200" i="1" dirty="0">
                <a:latin typeface="Arial" charset="0"/>
              </a:rPr>
              <a:t>Hospital staff responsibility (RN, MD) </a:t>
            </a:r>
          </a:p>
          <a:p>
            <a:pPr marL="285750" indent="-285750" defTabSz="1077913" eaLnBrk="0" hangingPunct="0">
              <a:buFont typeface="Arial" panose="020B0604020202020204" pitchFamily="34" charset="0"/>
              <a:buChar char="•"/>
            </a:pPr>
            <a:endParaRPr lang="en-US" sz="2000" dirty="0">
              <a:latin typeface="Arial" charset="0"/>
            </a:endParaRPr>
          </a:p>
          <a:p>
            <a:pPr marL="285750" indent="-285750" defTabSz="1077913" eaLnBrk="0" hangingPunct="0">
              <a:buFont typeface="Arial" panose="020B0604020202020204" pitchFamily="34" charset="0"/>
              <a:buChar char="•"/>
            </a:pPr>
            <a:r>
              <a:rPr lang="en-US" sz="2600" b="1" dirty="0">
                <a:latin typeface="Arial" charset="0"/>
              </a:rPr>
              <a:t>Step 3</a:t>
            </a:r>
            <a:r>
              <a:rPr lang="en-US" sz="2600" dirty="0">
                <a:latin typeface="Arial" charset="0"/>
              </a:rPr>
              <a:t>:  Smoking cessation counseling at the bedside</a:t>
            </a:r>
          </a:p>
          <a:p>
            <a:pPr marL="2171700" lvl="4" indent="-342900" eaLnBrk="0" hangingPunct="0"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sz="2200" i="1" dirty="0">
                <a:solidFill>
                  <a:prstClr val="black"/>
                </a:solidFill>
                <a:latin typeface="Arial" charset="0"/>
              </a:rPr>
              <a:t>Tobacco Treatment Service counselor </a:t>
            </a:r>
          </a:p>
          <a:p>
            <a:pPr eaLnBrk="0" hangingPunct="0">
              <a:lnSpc>
                <a:spcPct val="105000"/>
              </a:lnSpc>
              <a:buClr>
                <a:srgbClr val="DC0081"/>
              </a:buClr>
            </a:pPr>
            <a:r>
              <a:rPr lang="en-US" sz="2200" dirty="0">
                <a:latin typeface="Arial" charset="0"/>
              </a:rPr>
              <a:t>		          - Assess adequacy of withdrawal relief with NRT</a:t>
            </a:r>
          </a:p>
          <a:p>
            <a:pPr eaLnBrk="0" hangingPunct="0">
              <a:lnSpc>
                <a:spcPct val="105000"/>
              </a:lnSpc>
              <a:buClr>
                <a:srgbClr val="DC0081"/>
              </a:buClr>
            </a:pPr>
            <a:r>
              <a:rPr lang="en-US" sz="2200" dirty="0">
                <a:latin typeface="Arial" charset="0"/>
              </a:rPr>
              <a:t>		          - Encourage smoker to commit to quitting, help to make a plan</a:t>
            </a:r>
          </a:p>
          <a:p>
            <a:pPr eaLnBrk="0" hangingPunct="0">
              <a:lnSpc>
                <a:spcPct val="105000"/>
              </a:lnSpc>
              <a:buClr>
                <a:srgbClr val="DC0081"/>
              </a:buClr>
            </a:pPr>
            <a:r>
              <a:rPr lang="en-US" sz="2200" dirty="0">
                <a:latin typeface="Arial" charset="0"/>
              </a:rPr>
              <a:t>		          - Link smoker to resources after discharge </a:t>
            </a:r>
          </a:p>
          <a:p>
            <a:pPr marL="671513" indent="-671513" defTabSz="1077913" eaLnBrk="0" hangingPunct="0">
              <a:buClr>
                <a:srgbClr val="DC0081"/>
              </a:buClr>
            </a:pPr>
            <a:endParaRPr lang="en-US" sz="2000" dirty="0">
              <a:latin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52AC6C-C856-4D59-978B-F57235A18644}"/>
              </a:ext>
            </a:extLst>
          </p:cNvPr>
          <p:cNvSpPr/>
          <p:nvPr/>
        </p:nvSpPr>
        <p:spPr>
          <a:xfrm>
            <a:off x="3401568" y="5706512"/>
            <a:ext cx="5644896" cy="402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1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F54B7-5AA6-4668-ACE2-D74B2076D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A9630F-B2A8-4008-8249-9C7A1CA22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09518"/>
              </p:ext>
            </p:extLst>
          </p:nvPr>
        </p:nvGraphicFramePr>
        <p:xfrm>
          <a:off x="672134" y="2215017"/>
          <a:ext cx="9995342" cy="427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152">
                  <a:extLst>
                    <a:ext uri="{9D8B030D-6E8A-4147-A177-3AD203B41FA5}">
                      <a16:colId xmlns:a16="http://schemas.microsoft.com/office/drawing/2014/main" val="3085947380"/>
                    </a:ext>
                  </a:extLst>
                </a:gridCol>
                <a:gridCol w="784045">
                  <a:extLst>
                    <a:ext uri="{9D8B030D-6E8A-4147-A177-3AD203B41FA5}">
                      <a16:colId xmlns:a16="http://schemas.microsoft.com/office/drawing/2014/main" val="3061608127"/>
                    </a:ext>
                  </a:extLst>
                </a:gridCol>
                <a:gridCol w="800378">
                  <a:extLst>
                    <a:ext uri="{9D8B030D-6E8A-4147-A177-3AD203B41FA5}">
                      <a16:colId xmlns:a16="http://schemas.microsoft.com/office/drawing/2014/main" val="2330872717"/>
                    </a:ext>
                  </a:extLst>
                </a:gridCol>
                <a:gridCol w="727504">
                  <a:extLst>
                    <a:ext uri="{9D8B030D-6E8A-4147-A177-3AD203B41FA5}">
                      <a16:colId xmlns:a16="http://schemas.microsoft.com/office/drawing/2014/main" val="584211357"/>
                    </a:ext>
                  </a:extLst>
                </a:gridCol>
                <a:gridCol w="854408">
                  <a:extLst>
                    <a:ext uri="{9D8B030D-6E8A-4147-A177-3AD203B41FA5}">
                      <a16:colId xmlns:a16="http://schemas.microsoft.com/office/drawing/2014/main" val="3039377943"/>
                    </a:ext>
                  </a:extLst>
                </a:gridCol>
                <a:gridCol w="849598">
                  <a:extLst>
                    <a:ext uri="{9D8B030D-6E8A-4147-A177-3AD203B41FA5}">
                      <a16:colId xmlns:a16="http://schemas.microsoft.com/office/drawing/2014/main" val="2613535127"/>
                    </a:ext>
                  </a:extLst>
                </a:gridCol>
                <a:gridCol w="859218">
                  <a:extLst>
                    <a:ext uri="{9D8B030D-6E8A-4147-A177-3AD203B41FA5}">
                      <a16:colId xmlns:a16="http://schemas.microsoft.com/office/drawing/2014/main" val="2606995200"/>
                    </a:ext>
                  </a:extLst>
                </a:gridCol>
                <a:gridCol w="854408">
                  <a:extLst>
                    <a:ext uri="{9D8B030D-6E8A-4147-A177-3AD203B41FA5}">
                      <a16:colId xmlns:a16="http://schemas.microsoft.com/office/drawing/2014/main" val="2649628163"/>
                    </a:ext>
                  </a:extLst>
                </a:gridCol>
                <a:gridCol w="846859">
                  <a:extLst>
                    <a:ext uri="{9D8B030D-6E8A-4147-A177-3AD203B41FA5}">
                      <a16:colId xmlns:a16="http://schemas.microsoft.com/office/drawing/2014/main" val="728406800"/>
                    </a:ext>
                  </a:extLst>
                </a:gridCol>
                <a:gridCol w="861956">
                  <a:extLst>
                    <a:ext uri="{9D8B030D-6E8A-4147-A177-3AD203B41FA5}">
                      <a16:colId xmlns:a16="http://schemas.microsoft.com/office/drawing/2014/main" val="1841881335"/>
                    </a:ext>
                  </a:extLst>
                </a:gridCol>
                <a:gridCol w="854408">
                  <a:extLst>
                    <a:ext uri="{9D8B030D-6E8A-4147-A177-3AD203B41FA5}">
                      <a16:colId xmlns:a16="http://schemas.microsoft.com/office/drawing/2014/main" val="4164950447"/>
                    </a:ext>
                  </a:extLst>
                </a:gridCol>
                <a:gridCol w="854408">
                  <a:extLst>
                    <a:ext uri="{9D8B030D-6E8A-4147-A177-3AD203B41FA5}">
                      <a16:colId xmlns:a16="http://schemas.microsoft.com/office/drawing/2014/main" val="2622931329"/>
                    </a:ext>
                  </a:extLst>
                </a:gridCol>
              </a:tblGrid>
              <a:tr h="1234282"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56330"/>
                  </a:ext>
                </a:extLst>
              </a:tr>
              <a:tr h="474724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Helping HAND 1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856124"/>
                  </a:ext>
                </a:extLst>
              </a:tr>
              <a:tr h="37977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75613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Helping HAND 2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85113"/>
                  </a:ext>
                </a:extLst>
              </a:tr>
              <a:tr h="379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60549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Helping HAND 3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08635"/>
                  </a:ext>
                </a:extLst>
              </a:tr>
              <a:tr h="379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25201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Helping HAND 4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555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A98EAF-C2EB-48B4-A126-64EB44BA9734}"/>
              </a:ext>
            </a:extLst>
          </p:cNvPr>
          <p:cNvSpPr txBox="1"/>
          <p:nvPr/>
        </p:nvSpPr>
        <p:spPr>
          <a:xfrm>
            <a:off x="672134" y="645357"/>
            <a:ext cx="9194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4AC"/>
                </a:solidFill>
              </a:rPr>
              <a:t>Sustaining Treatment after Hospital Discharge</a:t>
            </a:r>
          </a:p>
          <a:p>
            <a:r>
              <a:rPr lang="en-US" sz="3200" b="1" dirty="0">
                <a:solidFill>
                  <a:srgbClr val="00A4AC"/>
                </a:solidFill>
              </a:rPr>
              <a:t>Helping HAND Trials </a:t>
            </a:r>
            <a:r>
              <a:rPr lang="en-US" sz="2200" b="1" i="1" dirty="0">
                <a:solidFill>
                  <a:srgbClr val="00A4AC"/>
                </a:solidFill>
              </a:rPr>
              <a:t>(Hospitals Assist with Nicotine Dependence) </a:t>
            </a:r>
            <a:endParaRPr lang="en-US" sz="3200" b="1" dirty="0">
              <a:solidFill>
                <a:srgbClr val="00A4AC"/>
              </a:solidFill>
            </a:endParaRPr>
          </a:p>
          <a:p>
            <a:endParaRPr lang="en-US" sz="3200" b="1" dirty="0">
              <a:solidFill>
                <a:srgbClr val="00A4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6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1402080" y="1064002"/>
            <a:ext cx="6461760" cy="1233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6131" tIns="22452" rIns="56131" bIns="22452">
            <a:spAutoFit/>
          </a:bodyPr>
          <a:lstStyle/>
          <a:p>
            <a:pPr defTabSz="1077913" eaLnBrk="0" hangingPunct="0">
              <a:lnSpc>
                <a:spcPct val="110000"/>
              </a:lnSpc>
            </a:pPr>
            <a:r>
              <a:rPr lang="en-US" sz="3600" b="1" dirty="0">
                <a:solidFill>
                  <a:srgbClr val="00A4AC"/>
                </a:solidFill>
              </a:rPr>
              <a:t>How can we sustain treatment after hospital discharge? </a:t>
            </a:r>
            <a:endParaRPr lang="en-US" b="1" dirty="0">
              <a:solidFill>
                <a:srgbClr val="00A4AC"/>
              </a:solidFill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499616" y="2395219"/>
            <a:ext cx="8664575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520" tIns="54260" rIns="108520" bIns="54260"/>
          <a:lstStyle/>
          <a:p>
            <a:pPr marL="671513" indent="-671513" defTabSz="1077913" eaLnBrk="0" hangingPunct="0">
              <a:lnSpc>
                <a:spcPct val="110000"/>
              </a:lnSpc>
              <a:spcBef>
                <a:spcPct val="50000"/>
              </a:spcBef>
              <a:buClr>
                <a:srgbClr val="DC0081"/>
              </a:buClr>
            </a:pPr>
            <a:endParaRPr lang="en-US" sz="3200" dirty="0"/>
          </a:p>
          <a:p>
            <a:pPr marL="671513" indent="-671513" defTabSz="1077913" eaLnBrk="0" hangingPunct="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Sustain medication use</a:t>
            </a:r>
          </a:p>
          <a:p>
            <a:pPr marL="671513" indent="-671513" defTabSz="1077913" eaLnBrk="0" hangingPunct="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71513" indent="-671513" defTabSz="1077913" eaLnBrk="0" hangingPunct="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3200" dirty="0"/>
              <a:t>Sustain counseling support</a:t>
            </a:r>
          </a:p>
          <a:p>
            <a:pPr marL="671513" indent="-671513" defTabSz="1077913" eaLnBrk="0" hangingPunct="0">
              <a:lnSpc>
                <a:spcPct val="125000"/>
              </a:lnSpc>
              <a:buClr>
                <a:srgbClr val="DC0081"/>
              </a:buClr>
            </a:pPr>
            <a:r>
              <a:rPr lang="en-US" sz="3200" dirty="0"/>
              <a:t>		</a:t>
            </a:r>
            <a:endParaRPr lang="en-US" sz="3200" i="1" dirty="0"/>
          </a:p>
          <a:p>
            <a:pPr marL="671513" indent="-671513" defTabSz="1077913" eaLnBrk="0" hangingPunct="0">
              <a:buClr>
                <a:srgbClr val="DC0081"/>
              </a:buClr>
            </a:pPr>
            <a:endParaRPr lang="en-US" sz="3200" dirty="0"/>
          </a:p>
          <a:p>
            <a:pPr marL="671513" indent="-671513" defTabSz="1077913" eaLnBrk="0" hangingPunct="0">
              <a:buClr>
                <a:srgbClr val="DC0081"/>
              </a:buClr>
            </a:pPr>
            <a:endParaRPr lang="en-US" sz="3200" dirty="0"/>
          </a:p>
          <a:p>
            <a:pPr marL="671513" indent="-671513" defTabSz="1077913" eaLnBrk="0" hangingPunct="0">
              <a:buClr>
                <a:srgbClr val="DC0081"/>
              </a:buClr>
            </a:pPr>
            <a:r>
              <a:rPr lang="en-US" sz="3200" dirty="0"/>
              <a:t>	</a:t>
            </a:r>
          </a:p>
          <a:p>
            <a:pPr marL="671513" indent="-671513" defTabSz="1077913" eaLnBrk="0" hangingPunct="0">
              <a:buClr>
                <a:srgbClr val="DC0081"/>
              </a:buClr>
            </a:pP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044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1164336" y="994407"/>
            <a:ext cx="10064496" cy="624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6131" tIns="22452" rIns="56131" bIns="22452">
            <a:spAutoFit/>
          </a:bodyPr>
          <a:lstStyle/>
          <a:p>
            <a:pPr defTabSz="1077913" eaLnBrk="0" hangingPunct="0">
              <a:lnSpc>
                <a:spcPct val="110000"/>
              </a:lnSpc>
            </a:pPr>
            <a:r>
              <a:rPr lang="en-US" sz="3600" b="1" dirty="0">
                <a:solidFill>
                  <a:srgbClr val="00A4AC"/>
                </a:solidFill>
              </a:rPr>
              <a:t>How can we sustain </a:t>
            </a:r>
            <a:r>
              <a:rPr lang="en-US" sz="3600" b="1" u="sng" dirty="0">
                <a:solidFill>
                  <a:srgbClr val="00A4AC"/>
                </a:solidFill>
              </a:rPr>
              <a:t>medication use </a:t>
            </a:r>
            <a:r>
              <a:rPr lang="en-US" sz="3600" b="1" dirty="0">
                <a:solidFill>
                  <a:srgbClr val="00A4AC"/>
                </a:solidFill>
              </a:rPr>
              <a:t>after discharge? </a:t>
            </a:r>
            <a:endParaRPr lang="en-US" b="1" dirty="0">
              <a:solidFill>
                <a:srgbClr val="00A4AC"/>
              </a:solidFill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283208" y="2033016"/>
            <a:ext cx="10506456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520" tIns="54260" rIns="108520" bIns="54260"/>
          <a:lstStyle/>
          <a:p>
            <a:pPr marL="671513" indent="-671513" defTabSz="1077913" eaLnBrk="0" hangingPunct="0">
              <a:lnSpc>
                <a:spcPct val="110000"/>
              </a:lnSpc>
              <a:spcBef>
                <a:spcPct val="50000"/>
              </a:spcBef>
              <a:buClr>
                <a:srgbClr val="DC0081"/>
              </a:buClr>
            </a:pPr>
            <a:endParaRPr lang="en-US" sz="2000" i="1" dirty="0"/>
          </a:p>
          <a:p>
            <a:pPr marL="285750" indent="-285750" defTabSz="1077913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Remove barriers to starting drug immediately</a:t>
            </a:r>
          </a:p>
          <a:p>
            <a:pPr marL="1200150" lvl="2" indent="-285750" defTabSz="1077913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Convenience: give 30 days of medication (not a prescription) at discharge</a:t>
            </a:r>
          </a:p>
          <a:p>
            <a:pPr marL="1200150" lvl="2" indent="-285750" defTabSz="1077913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Cost: Free </a:t>
            </a:r>
          </a:p>
          <a:p>
            <a:pPr marL="1200150" lvl="2" indent="-285750" defTabSz="1077913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Choice: any FDA-approved medication</a:t>
            </a:r>
          </a:p>
          <a:p>
            <a:pPr marL="285750" indent="-285750" defTabSz="1077913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 defTabSz="1077913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3200" dirty="0"/>
              <a:t>Remove barriers to using a full course</a:t>
            </a:r>
          </a:p>
          <a:p>
            <a:pPr marL="1257300" lvl="2" indent="-342900" defTabSz="1077913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Cost: Free refills for 90 days of treatment </a:t>
            </a:r>
          </a:p>
          <a:p>
            <a:pPr marL="671513" indent="-671513" defTabSz="1077913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671513" indent="-671513" defTabSz="1077913" eaLnBrk="0" hangingPunct="0">
              <a:buClr>
                <a:srgbClr val="DC0081"/>
              </a:buClr>
            </a:pPr>
            <a:endParaRPr lang="en-US" dirty="0"/>
          </a:p>
          <a:p>
            <a:pPr marL="671513" indent="-671513" defTabSz="1077913" eaLnBrk="0" hangingPunct="0">
              <a:buClr>
                <a:srgbClr val="DC0081"/>
              </a:buClr>
            </a:pPr>
            <a:r>
              <a:rPr lang="en-US" dirty="0"/>
              <a:t>	</a:t>
            </a:r>
          </a:p>
          <a:p>
            <a:pPr marL="671513" indent="-671513" defTabSz="1077913" eaLnBrk="0" hangingPunct="0">
              <a:buClr>
                <a:srgbClr val="DC0081"/>
              </a:buClr>
            </a:pPr>
            <a:endParaRPr lang="en-US"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963168" y="899160"/>
            <a:ext cx="9412224" cy="59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56131" tIns="22452" rIns="56131" bIns="22452">
            <a:spAutoFit/>
          </a:bodyPr>
          <a:lstStyle/>
          <a:p>
            <a:pPr defTabSz="1077913" eaLnBrk="0" hangingPunct="0"/>
            <a:r>
              <a:rPr lang="en-US" sz="3600" b="1" dirty="0">
                <a:solidFill>
                  <a:srgbClr val="00A4AC"/>
                </a:solidFill>
              </a:rPr>
              <a:t>How can we sustain </a:t>
            </a:r>
            <a:r>
              <a:rPr lang="en-US" sz="3600" b="1" u="sng" dirty="0">
                <a:solidFill>
                  <a:srgbClr val="00A4AC"/>
                </a:solidFill>
              </a:rPr>
              <a:t>counseling</a:t>
            </a:r>
            <a:r>
              <a:rPr lang="en-US" sz="3600" b="1" dirty="0">
                <a:solidFill>
                  <a:srgbClr val="00A4AC"/>
                </a:solidFill>
              </a:rPr>
              <a:t> after discharge? </a:t>
            </a:r>
            <a:endParaRPr lang="en-US" b="1" dirty="0">
              <a:solidFill>
                <a:srgbClr val="00A4AC"/>
              </a:solidFill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29056" y="2052498"/>
            <a:ext cx="10533888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8520" tIns="54260" rIns="108520" bIns="54260"/>
          <a:lstStyle/>
          <a:p>
            <a:pPr marL="285750" indent="-285750" defTabSz="1077913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Telephone calls</a:t>
            </a:r>
          </a:p>
          <a:p>
            <a:pPr marL="1200150" lvl="2" indent="-285750" defTabSz="1077913" eaLnBrk="0" hangingPunct="0">
              <a:buFont typeface="Arial" panose="020B0604020202020204" pitchFamily="34" charset="0"/>
              <a:buChar char="•"/>
            </a:pPr>
            <a:r>
              <a:rPr lang="en-US" sz="2400" i="1" dirty="0"/>
              <a:t>Remind patient to stay quit</a:t>
            </a:r>
          </a:p>
          <a:p>
            <a:pPr marL="1200150" lvl="2" indent="-285750" defTabSz="1077913" eaLnBrk="0" hangingPunct="0">
              <a:buFont typeface="Arial" panose="020B0604020202020204" pitchFamily="34" charset="0"/>
              <a:buChar char="•"/>
            </a:pPr>
            <a:r>
              <a:rPr lang="en-US" sz="2400" i="1" dirty="0"/>
              <a:t>Offer ongoing counseling for relapse prevention</a:t>
            </a:r>
          </a:p>
          <a:p>
            <a:pPr marL="1200150" lvl="2" indent="-285750" defTabSz="1077913" eaLnBrk="0" hangingPunct="0">
              <a:buFont typeface="Arial" panose="020B0604020202020204" pitchFamily="34" charset="0"/>
              <a:buChar char="•"/>
            </a:pPr>
            <a:r>
              <a:rPr lang="en-US" sz="2400" i="1" dirty="0"/>
              <a:t>Encourage adherence to medication</a:t>
            </a:r>
          </a:p>
          <a:p>
            <a:pPr marL="1200150" lvl="2" indent="-285750" defTabSz="1077913" eaLnBrk="0" hangingPunct="0">
              <a:buFont typeface="Arial" panose="020B0604020202020204" pitchFamily="34" charset="0"/>
              <a:buChar char="•"/>
            </a:pPr>
            <a:r>
              <a:rPr lang="en-US" sz="2400" i="1" dirty="0"/>
              <a:t>But labor intensive</a:t>
            </a:r>
          </a:p>
          <a:p>
            <a:pPr marL="1200150" lvl="2" indent="-285750" defTabSz="1077913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200" i="1" dirty="0"/>
          </a:p>
          <a:p>
            <a:pPr marL="285750" indent="-285750" defTabSz="1077913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Automated phone calls </a:t>
            </a:r>
            <a:r>
              <a:rPr lang="en-US" sz="2800" dirty="0"/>
              <a:t>(interactive voice response, IVR)</a:t>
            </a:r>
          </a:p>
          <a:p>
            <a:pPr marL="1200150" lvl="2" indent="-285750" defTabSz="1077913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Can triage patients needing a call from a counselor</a:t>
            </a:r>
          </a:p>
          <a:p>
            <a:pPr marL="1200150" lvl="2" indent="-285750" defTabSz="1077913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400" i="1" dirty="0"/>
              <a:t>More efficient than calls by live counselor</a:t>
            </a:r>
          </a:p>
          <a:p>
            <a:pPr marL="1657350" lvl="3" indent="-285750" defTabSz="1077913" eaLnBrk="0" hangingPunct="0">
              <a:buFont typeface="Arial" panose="020B0604020202020204" pitchFamily="34" charset="0"/>
              <a:buChar char="•"/>
            </a:pPr>
            <a:r>
              <a:rPr lang="en-US" sz="2400" i="1" dirty="0"/>
              <a:t>Calls can be made outside work hours</a:t>
            </a:r>
          </a:p>
          <a:p>
            <a:pPr marL="1657350" lvl="3" indent="-285750" defTabSz="1077913" eaLnBrk="0" hangingPunct="0">
              <a:buFont typeface="Arial" panose="020B0604020202020204" pitchFamily="34" charset="0"/>
              <a:buChar char="•"/>
            </a:pPr>
            <a:r>
              <a:rPr lang="en-US" sz="2400" i="1" dirty="0"/>
              <a:t>Low cost per call once system is set up</a:t>
            </a:r>
          </a:p>
          <a:p>
            <a:pPr defTabSz="1077913" eaLnBrk="0" hangingPunct="0">
              <a:lnSpc>
                <a:spcPct val="110000"/>
              </a:lnSpc>
            </a:pPr>
            <a:endParaRPr lang="en-US" sz="1200" dirty="0"/>
          </a:p>
          <a:p>
            <a:pPr marL="671513" indent="-671513" defTabSz="1077913" eaLnBrk="0" hangingPunct="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671513" indent="-671513" defTabSz="1077913" eaLnBrk="0" hangingPunct="0">
              <a:buClr>
                <a:srgbClr val="DC0081"/>
              </a:buClr>
            </a:pPr>
            <a:endParaRPr lang="en-US" dirty="0"/>
          </a:p>
          <a:p>
            <a:pPr marL="671513" indent="-671513" defTabSz="1077913" eaLnBrk="0" hangingPunct="0">
              <a:buClr>
                <a:srgbClr val="DC0081"/>
              </a:buClr>
            </a:pPr>
            <a:r>
              <a:rPr lang="en-US" dirty="0"/>
              <a:t>	</a:t>
            </a:r>
          </a:p>
          <a:p>
            <a:pPr marL="671513" indent="-671513" defTabSz="1077913" eaLnBrk="0" hangingPunct="0">
              <a:buClr>
                <a:srgbClr val="DC0081"/>
              </a:buClr>
            </a:pPr>
            <a:endParaRPr lang="en-US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9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87E081-3634-40D8-8186-6A85F6926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grpSp>
        <p:nvGrpSpPr>
          <p:cNvPr id="4" name="Canvas 15">
            <a:extLst>
              <a:ext uri="{FF2B5EF4-FFF2-40B4-BE49-F238E27FC236}">
                <a16:creationId xmlns:a16="http://schemas.microsoft.com/office/drawing/2014/main" id="{88692942-5D9F-4898-A997-D171E2DD8671}"/>
              </a:ext>
            </a:extLst>
          </p:cNvPr>
          <p:cNvGrpSpPr/>
          <p:nvPr/>
        </p:nvGrpSpPr>
        <p:grpSpPr>
          <a:xfrm>
            <a:off x="801293" y="1901074"/>
            <a:ext cx="8327135" cy="4549705"/>
            <a:chOff x="-6555" y="-148712"/>
            <a:chExt cx="5458460" cy="26466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755EC0-B910-4538-9D84-D3F858063255}"/>
                </a:ext>
              </a:extLst>
            </p:cNvPr>
            <p:cNvSpPr/>
            <p:nvPr/>
          </p:nvSpPr>
          <p:spPr>
            <a:xfrm>
              <a:off x="-6555" y="-148712"/>
              <a:ext cx="5458460" cy="2639695"/>
            </a:xfrm>
            <a:prstGeom prst="rect">
              <a:avLst/>
            </a:prstGeom>
            <a:noFill/>
            <a:ln w="6350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93AD5525-1D41-49D9-B0C1-DDB487D6D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8741" y="1544152"/>
              <a:ext cx="5141856" cy="953816"/>
            </a:xfrm>
            <a:prstGeom prst="rect">
              <a:avLst/>
            </a:prstGeom>
            <a:solidFill>
              <a:srgbClr val="FFFFFF"/>
            </a:solidFill>
            <a:ln w="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27432" tIns="27432" rIns="27432" bIns="27432" anchor="t" anchorCtr="0" upright="1">
              <a:noAutofit/>
            </a:bodyPr>
            <a:lstStyle/>
            <a:p>
              <a:pPr marL="457200" marR="0" indent="457200">
                <a:spcBef>
                  <a:spcPts val="100"/>
                </a:spcBef>
                <a:spcAft>
                  <a:spcPts val="0"/>
                </a:spcAft>
              </a:pPr>
              <a:r>
                <a:rPr lang="en-US" sz="1400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      </a:t>
              </a:r>
              <a:r>
                <a:rPr lang="en-US" sz="16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Outcomes assessed at 1, 3, and 6-month follow-ups</a:t>
              </a:r>
              <a:endPara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182880" marR="0" lvl="0">
                <a:spcBef>
                  <a:spcPts val="600"/>
                </a:spcBef>
                <a:spcAft>
                  <a:spcPts val="0"/>
                </a:spcAft>
              </a:pPr>
              <a:r>
                <a:rPr lang="en-US" sz="16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Tobacco abstinence at 6 months </a:t>
              </a:r>
              <a:r>
                <a:rPr lang="en-US" sz="1600" i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(validated 7-day point prevalence)</a:t>
              </a:r>
              <a:r>
                <a:rPr lang="en-US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sz="1600" b="1" i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[1</a:t>
              </a:r>
              <a:r>
                <a:rPr lang="en-US" sz="1600" b="1" i="1" baseline="300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</a:t>
              </a:r>
              <a:r>
                <a:rPr lang="en-US" sz="1600" b="1" i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outcome]</a:t>
              </a:r>
              <a:endPara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pPr marL="182880" marR="0" lvl="0"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Tobacco abstinence at 1 month, 3 months</a:t>
              </a:r>
            </a:p>
            <a:p>
              <a:pPr marL="182880" marR="0" lvl="0"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Use of tobacco treatment </a:t>
              </a:r>
              <a:r>
                <a:rPr lang="en-US" sz="1600" i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(counseling or pharmacotherapy)</a:t>
              </a:r>
              <a:r>
                <a:rPr lang="en-US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</a:p>
            <a:p>
              <a:pPr marL="182880" marR="0" lvl="0">
                <a:spcBef>
                  <a:spcPts val="600"/>
                </a:spcBef>
                <a:spcAft>
                  <a:spcPts val="0"/>
                </a:spcAft>
              </a:pPr>
              <a:r>
                <a:rPr lang="en-US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Cost effectiveness </a:t>
              </a:r>
              <a:r>
                <a:rPr lang="en-US" sz="1600" i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(cost/quit)</a:t>
              </a:r>
              <a:endParaRPr lang="en-US" sz="16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63C50440-03C4-4A7A-AA0D-4D75BD784E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9095" y="-45213"/>
              <a:ext cx="3567160" cy="342900"/>
            </a:xfrm>
            <a:prstGeom prst="rect">
              <a:avLst/>
            </a:prstGeom>
            <a:solidFill>
              <a:srgbClr val="FFFFFF"/>
            </a:solidFill>
            <a:ln w="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27432" tIns="27432" rIns="27432" bIns="27432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397 smokers admitted to MGH  </a:t>
              </a:r>
              <a:r>
                <a:rPr lang="en-US" sz="1600" b="1" i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(2010-2012)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sz="1600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All r</a:t>
              </a:r>
              <a:r>
                <a:rPr lang="en-US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eceive smoking cessation counseling </a:t>
              </a:r>
              <a:r>
                <a:rPr lang="en-US" sz="1600" u="sng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+</a:t>
              </a:r>
              <a:r>
                <a:rPr lang="en-US" sz="16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NRT in hospital</a:t>
              </a: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 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AB937E7-1FA4-4082-8E4B-FAB837C4C0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6770" y="457200"/>
              <a:ext cx="685800" cy="342900"/>
              <a:chOff x="5575" y="1620"/>
              <a:chExt cx="1080" cy="54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A72056A-ABB5-4729-92A8-5DB3F322B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5" y="1620"/>
                <a:ext cx="1080" cy="540"/>
              </a:xfrm>
              <a:prstGeom prst="ellipse">
                <a:avLst/>
              </a:prstGeom>
              <a:solidFill>
                <a:srgbClr val="FFFFFF"/>
              </a:solidFill>
              <a:ln w="0" algn="ctr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27432" tIns="27432" rIns="27432" bIns="27432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9" name="Text Box 8">
                <a:extLst>
                  <a:ext uri="{FF2B5EF4-FFF2-40B4-BE49-F238E27FC236}">
                    <a16:creationId xmlns:a16="http://schemas.microsoft.com/office/drawing/2014/main" id="{7FD54CF0-47A9-4773-BDE0-B72ACCDD20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80" y="1754"/>
                <a:ext cx="975" cy="312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27432" tIns="27432" rIns="27432" bIns="27432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Randomize</a:t>
                </a:r>
                <a:endParaRPr lang="en-US" sz="11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2FDBC8B0-1E54-41DA-ABA0-A0AAF0215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3797" y="914400"/>
              <a:ext cx="1267273" cy="342900"/>
            </a:xfrm>
            <a:prstGeom prst="rect">
              <a:avLst/>
            </a:prstGeom>
            <a:solidFill>
              <a:srgbClr val="FFFFFF"/>
            </a:solidFill>
            <a:ln w="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27432" tIns="27432" rIns="27432" bIns="27432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Standard Care</a:t>
              </a:r>
              <a:endPara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N=199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0" name="Line 10">
              <a:extLst>
                <a:ext uri="{FF2B5EF4-FFF2-40B4-BE49-F238E27FC236}">
                  <a16:creationId xmlns:a16="http://schemas.microsoft.com/office/drawing/2014/main" id="{57FABBD9-5B73-4B25-BE74-32C418B94F6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29670" y="304755"/>
              <a:ext cx="0" cy="137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Line 11">
              <a:extLst>
                <a:ext uri="{FF2B5EF4-FFF2-40B4-BE49-F238E27FC236}">
                  <a16:creationId xmlns:a16="http://schemas.microsoft.com/office/drawing/2014/main" id="{479474C6-B245-4AE2-BC7C-058D8FD2490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163045" y="618490"/>
              <a:ext cx="497205" cy="19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12">
              <a:extLst>
                <a:ext uri="{FF2B5EF4-FFF2-40B4-BE49-F238E27FC236}">
                  <a16:creationId xmlns:a16="http://schemas.microsoft.com/office/drawing/2014/main" id="{E7D5BB70-2E57-4E31-8C60-7120E3B624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59615" y="619760"/>
              <a:ext cx="6350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13">
              <a:extLst>
                <a:ext uri="{FF2B5EF4-FFF2-40B4-BE49-F238E27FC236}">
                  <a16:creationId xmlns:a16="http://schemas.microsoft.com/office/drawing/2014/main" id="{824A9960-224F-448E-BD2B-BB779619787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180" y="610870"/>
              <a:ext cx="6350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14">
              <a:extLst>
                <a:ext uri="{FF2B5EF4-FFF2-40B4-BE49-F238E27FC236}">
                  <a16:creationId xmlns:a16="http://schemas.microsoft.com/office/drawing/2014/main" id="{ADEDF3D9-B79C-424C-A261-9CBCD7BA2D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663425" y="1257300"/>
              <a:ext cx="6350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15">
              <a:extLst>
                <a:ext uri="{FF2B5EF4-FFF2-40B4-BE49-F238E27FC236}">
                  <a16:creationId xmlns:a16="http://schemas.microsoft.com/office/drawing/2014/main" id="{30792DF1-ABAD-4BBA-B6C3-32DEE51FAAF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63530" y="1257300"/>
              <a:ext cx="6350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16">
              <a:extLst>
                <a:ext uri="{FF2B5EF4-FFF2-40B4-BE49-F238E27FC236}">
                  <a16:creationId xmlns:a16="http://schemas.microsoft.com/office/drawing/2014/main" id="{5D7A848E-E352-4673-AEE0-4C969ACCAF7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49560" y="617855"/>
              <a:ext cx="530225" cy="12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293B64BB-AA85-4D6C-A7D2-74F9534E4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270" y="914400"/>
              <a:ext cx="1303020" cy="342900"/>
            </a:xfrm>
            <a:prstGeom prst="rect">
              <a:avLst/>
            </a:prstGeom>
            <a:solidFill>
              <a:srgbClr val="FFFFFF"/>
            </a:solidFill>
            <a:ln w="0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27432" tIns="27432" rIns="27432" bIns="27432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b="1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Sustained Care</a:t>
              </a:r>
              <a:endPara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4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N=198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0" name="Rectangle 2">
            <a:extLst>
              <a:ext uri="{FF2B5EF4-FFF2-40B4-BE49-F238E27FC236}">
                <a16:creationId xmlns:a16="http://schemas.microsoft.com/office/drawing/2014/main" id="{A50FE80F-0BBF-4B74-B4A0-C2EC05CEB8FF}"/>
              </a:ext>
            </a:extLst>
          </p:cNvPr>
          <p:cNvSpPr txBox="1">
            <a:spLocks noChangeArrowheads="1"/>
          </p:cNvSpPr>
          <p:nvPr/>
        </p:nvSpPr>
        <p:spPr>
          <a:xfrm>
            <a:off x="1120177" y="925580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solidFill>
                  <a:srgbClr val="00A4AC"/>
                </a:solidFill>
                <a:latin typeface="Arial" panose="020B0604020202020204" pitchFamily="34" charset="0"/>
              </a:rPr>
              <a:t>Helping HAND 1 Trial</a:t>
            </a:r>
            <a:br>
              <a:rPr lang="en-US" alt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endParaRPr lang="en-US" altLang="en-US" sz="1600" i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FC7F7C-B420-4658-A250-DAFB8DC006D6}"/>
              </a:ext>
            </a:extLst>
          </p:cNvPr>
          <p:cNvSpPr/>
          <p:nvPr/>
        </p:nvSpPr>
        <p:spPr>
          <a:xfrm>
            <a:off x="6096000" y="1184386"/>
            <a:ext cx="28600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1600" i="1" dirty="0">
                <a:solidFill>
                  <a:prstClr val="black"/>
                </a:solidFill>
                <a:latin typeface="Arial" panose="020B0604020202020204" pitchFamily="34" charset="0"/>
              </a:rPr>
              <a:t>Funding: NIH RC1 HL099668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240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FAC654CA-A256-43F8-B800-D88675B7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A2288FCC-35D0-457D-A56C-A43FF8508D1F}" type="slidenum">
              <a:rPr lang="en-US" altLang="en-US" smtClean="0"/>
              <a:pPr>
                <a:spcBef>
                  <a:spcPct val="0"/>
                </a:spcBef>
                <a:buFontTx/>
                <a:buNone/>
                <a:defRPr/>
              </a:pPr>
              <a:t>19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50F7D3C2-F0FE-4718-90ED-F8E7638A3B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73830" y="742932"/>
            <a:ext cx="8534400" cy="634764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00A4AC"/>
                </a:solidFill>
                <a:latin typeface="Arial" panose="020B0604020202020204" pitchFamily="34" charset="0"/>
              </a:rPr>
              <a:t>Helping HAND 1 Trial: Interventions</a:t>
            </a:r>
            <a:endParaRPr lang="en-US" altLang="en-US" sz="1600" i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752643" name="Rectangle 3">
            <a:extLst>
              <a:ext uri="{FF2B5EF4-FFF2-40B4-BE49-F238E27FC236}">
                <a16:creationId xmlns:a16="http://schemas.microsoft.com/office/drawing/2014/main" id="{B8AD4287-E330-4D7F-BDAD-36B9E9A84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408" y="1157850"/>
            <a:ext cx="11314176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8520" tIns="54260" rIns="108520" bIns="54260"/>
          <a:lstStyle>
            <a:lvl1pPr marL="671513" indent="-671513" defTabSz="10779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779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77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77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77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77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77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77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77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Clr>
                <a:srgbClr val="DC0081"/>
              </a:buClr>
              <a:buFont typeface="Wingdings" panose="05000000000000000000" pitchFamily="2" charset="2"/>
              <a:buNone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Arial" panose="020B0604020202020204" pitchFamily="34" charset="0"/>
              </a:rPr>
              <a:t>Sustained Care</a:t>
            </a:r>
          </a:p>
          <a:p>
            <a:pPr lvl="2">
              <a:lnSpc>
                <a:spcPct val="105000"/>
              </a:lnSpc>
              <a:spcBef>
                <a:spcPts val="600"/>
              </a:spcBef>
            </a:pPr>
            <a:r>
              <a:rPr lang="en-US" altLang="en-US" sz="2200" i="1" dirty="0">
                <a:latin typeface="Arial" panose="020B0604020202020204" pitchFamily="34" charset="0"/>
              </a:rPr>
              <a:t>30 days of free medication (not just a prescription) at discharge, refillable x 2</a:t>
            </a:r>
          </a:p>
          <a:p>
            <a:pPr lvl="2">
              <a:lnSpc>
                <a:spcPct val="105000"/>
              </a:lnSpc>
              <a:spcBef>
                <a:spcPts val="600"/>
              </a:spcBef>
            </a:pPr>
            <a:r>
              <a:rPr lang="en-US" altLang="en-US" sz="2200" i="1" dirty="0">
                <a:latin typeface="Arial" panose="020B0604020202020204" pitchFamily="34" charset="0"/>
              </a:rPr>
              <a:t>5 automated IVR calls (3, 14, 30, 60, 90 days) </a:t>
            </a:r>
          </a:p>
          <a:p>
            <a:pPr lvl="2">
              <a:lnSpc>
                <a:spcPct val="105000"/>
              </a:lnSpc>
              <a:spcBef>
                <a:spcPts val="600"/>
              </a:spcBef>
            </a:pPr>
            <a:r>
              <a:rPr lang="en-US" altLang="en-US" sz="2200" i="1" dirty="0">
                <a:latin typeface="Arial" panose="020B0604020202020204" pitchFamily="34" charset="0"/>
              </a:rPr>
              <a:t>At each contact, smoker is offered the option to ask for counselor to call back </a:t>
            </a:r>
          </a:p>
          <a:p>
            <a:pPr lvl="2">
              <a:lnSpc>
                <a:spcPct val="105000"/>
              </a:lnSpc>
              <a:spcBef>
                <a:spcPts val="600"/>
              </a:spcBef>
            </a:pPr>
            <a:r>
              <a:rPr lang="en-US" altLang="en-US" sz="2200" i="1" dirty="0">
                <a:latin typeface="Arial" panose="020B0604020202020204" pitchFamily="34" charset="0"/>
              </a:rPr>
              <a:t>Some responses trigger an automatic call back from the live counselor 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800" i="1" dirty="0"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800" b="1" dirty="0">
                <a:latin typeface="Arial" panose="020B0604020202020204" pitchFamily="34" charset="0"/>
              </a:rPr>
              <a:t>Standard Care </a:t>
            </a:r>
            <a:r>
              <a:rPr lang="en-US" altLang="en-US" sz="2400" i="1" dirty="0">
                <a:latin typeface="Arial" panose="020B0604020202020204" pitchFamily="34" charset="0"/>
              </a:rPr>
              <a:t>(control)</a:t>
            </a:r>
            <a:endParaRPr lang="en-US" altLang="en-US" sz="2800" b="1" dirty="0">
              <a:latin typeface="Arial" panose="020B0604020202020204" pitchFamily="34" charset="0"/>
            </a:endParaRPr>
          </a:p>
          <a:p>
            <a:pPr lvl="2">
              <a:lnSpc>
                <a:spcPct val="105000"/>
              </a:lnSpc>
              <a:spcBef>
                <a:spcPts val="600"/>
              </a:spcBef>
            </a:pPr>
            <a:r>
              <a:rPr lang="en-US" altLang="en-US" sz="2200" i="1" dirty="0">
                <a:latin typeface="Arial" panose="020B0604020202020204" pitchFamily="34" charset="0"/>
              </a:rPr>
              <a:t>A specific medication recommendation	</a:t>
            </a:r>
          </a:p>
          <a:p>
            <a:pPr lvl="2">
              <a:lnSpc>
                <a:spcPct val="105000"/>
              </a:lnSpc>
              <a:spcBef>
                <a:spcPts val="600"/>
              </a:spcBef>
            </a:pPr>
            <a:r>
              <a:rPr lang="en-US" altLang="en-US" sz="2200" i="1" dirty="0">
                <a:latin typeface="Arial" panose="020B0604020202020204" pitchFamily="34" charset="0"/>
              </a:rPr>
              <a:t>Advice to call the state Quitline (free counseling </a:t>
            </a:r>
            <a:r>
              <a:rPr lang="en-US" altLang="en-US" sz="2200" i="1" u="sng" dirty="0">
                <a:latin typeface="Arial" panose="020B0604020202020204" pitchFamily="34" charset="0"/>
              </a:rPr>
              <a:t>+</a:t>
            </a:r>
            <a:r>
              <a:rPr lang="en-US" altLang="en-US" sz="2200" i="1" dirty="0">
                <a:latin typeface="Arial" panose="020B0604020202020204" pitchFamily="34" charset="0"/>
              </a:rPr>
              <a:t> NRT)</a:t>
            </a:r>
          </a:p>
          <a:p>
            <a:pPr>
              <a:lnSpc>
                <a:spcPct val="125000"/>
              </a:lnSpc>
              <a:spcBef>
                <a:spcPct val="0"/>
              </a:spcBef>
              <a:buClr>
                <a:srgbClr val="DC0081"/>
              </a:buClr>
              <a:buFont typeface="Wingdings" panose="05000000000000000000" pitchFamily="2" charset="2"/>
              <a:buNone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DC0081"/>
              </a:buClr>
              <a:buFont typeface="Wingdings" panose="05000000000000000000" pitchFamily="2" charset="2"/>
              <a:buChar char="n"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>
                <a:srgbClr val="DC0081"/>
              </a:buClr>
              <a:buFont typeface="Wingdings" panose="05000000000000000000" pitchFamily="2" charset="2"/>
              <a:buNone/>
            </a:pPr>
            <a:endParaRPr lang="en-US" altLang="en-US" sz="2200" dirty="0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44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868232"/>
            <a:ext cx="8851392" cy="1166162"/>
          </a:xfrm>
          <a:noFill/>
        </p:spPr>
        <p:txBody>
          <a:bodyPr vert="horz" wrap="square" lIns="56131" tIns="22452" rIns="56131" bIns="22452" rtlCol="0" anchor="t">
            <a:spAutoFit/>
          </a:bodyPr>
          <a:lstStyle/>
          <a:p>
            <a:pPr>
              <a:lnSpc>
                <a:spcPct val="110000"/>
              </a:lnSpc>
            </a:pPr>
            <a:br>
              <a:rPr lang="en-US" sz="3600" b="1" dirty="0">
                <a:latin typeface="Arial" pitchFamily="34" charset="0"/>
              </a:rPr>
            </a:br>
            <a:r>
              <a:rPr lang="en-US" sz="3200" b="1" dirty="0">
                <a:latin typeface="Arial" pitchFamily="34" charset="0"/>
              </a:rPr>
              <a:t>Disclosures</a:t>
            </a:r>
            <a:endParaRPr lang="en-US" sz="3200" b="1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72768" y="2191581"/>
            <a:ext cx="9948672" cy="3374908"/>
          </a:xfrm>
          <a:noFill/>
        </p:spPr>
        <p:txBody>
          <a:bodyPr vert="horz" wrap="square" lIns="56131" tIns="22452" rIns="56131" bIns="22452" rtlCol="0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sz="1200" dirty="0">
              <a:latin typeface="Arial" pitchFamily="34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dirty="0">
                <a:latin typeface="Arial" pitchFamily="34" charset="0"/>
              </a:rPr>
              <a:t>Research grant and consultant for Achieve Life Sciences</a:t>
            </a: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dirty="0">
                <a:latin typeface="Arial" pitchFamily="34" charset="0"/>
              </a:rPr>
              <a:t>Royalties from UpToDate</a:t>
            </a: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dirty="0">
              <a:latin typeface="Arial" pitchFamily="34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dirty="0">
                <a:latin typeface="Arial" pitchFamily="34" charset="0"/>
              </a:rPr>
              <a:t>No funding from e-cigarette or tobacco manufacturer</a:t>
            </a: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dirty="0">
              <a:latin typeface="Arial" pitchFamily="34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dirty="0">
                <a:latin typeface="Arial" pitchFamily="34" charset="0"/>
              </a:rPr>
              <a:t>Projects discussed today were funded by NIH or Mass DPH</a:t>
            </a:r>
          </a:p>
          <a:p>
            <a:pPr marL="0" indent="0">
              <a:lnSpc>
                <a:spcPct val="105000"/>
              </a:lnSpc>
              <a:spcBef>
                <a:spcPct val="0"/>
              </a:spcBef>
              <a:buNone/>
              <a:tabLst>
                <a:tab pos="971550" algn="l"/>
                <a:tab pos="1643063" algn="l"/>
              </a:tabLst>
            </a:pPr>
            <a:endParaRPr lang="en-US" i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04574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49115" y="602488"/>
            <a:ext cx="85344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rgbClr val="00A4AC"/>
                </a:solidFill>
                <a:latin typeface="Arial" pitchFamily="34" charset="0"/>
              </a:rPr>
              <a:t>Eligibility</a:t>
            </a:r>
            <a:endParaRPr lang="en-US" sz="3600" i="1" dirty="0">
              <a:solidFill>
                <a:srgbClr val="00A4AC"/>
              </a:solidFill>
              <a:latin typeface="Arial" pitchFamily="34" charset="0"/>
            </a:endParaRPr>
          </a:p>
        </p:txBody>
      </p:sp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1222249" y="1563624"/>
            <a:ext cx="8456613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520" tIns="54260" rIns="108520" bIns="54260"/>
          <a:lstStyle/>
          <a:p>
            <a:pPr marL="671513" indent="-671513" defTabSz="1077913" eaLnBrk="0" hangingPunct="0">
              <a:lnSpc>
                <a:spcPct val="110000"/>
              </a:lnSpc>
              <a:spcBef>
                <a:spcPct val="50000"/>
              </a:spcBef>
              <a:buClr>
                <a:srgbClr val="DC0081"/>
              </a:buClr>
            </a:pPr>
            <a:endParaRPr lang="en-US" dirty="0"/>
          </a:p>
          <a:p>
            <a:pPr marL="671513" indent="-671513" defTabSz="1077913" eaLnBrk="0" hangingPunct="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Adult cigarette smoker (</a:t>
            </a:r>
            <a:r>
              <a:rPr lang="en-US" sz="2800" u="sng" dirty="0"/>
              <a:t>&gt;</a:t>
            </a:r>
            <a:r>
              <a:rPr lang="en-US" sz="2800" dirty="0"/>
              <a:t>1 cigarette in past week)</a:t>
            </a:r>
          </a:p>
          <a:p>
            <a:pPr marL="671513" indent="-671513" defTabSz="1077913" eaLnBrk="0" hangingPunct="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Admitted for any diagnosis</a:t>
            </a:r>
          </a:p>
          <a:p>
            <a:pPr marL="671513" indent="-671513" defTabSz="1077913" eaLnBrk="0" hangingPunct="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Counseled by hospital smoking counselor </a:t>
            </a:r>
          </a:p>
          <a:p>
            <a:pPr marL="671513" indent="-671513" defTabSz="1077913" eaLnBrk="0" hangingPunct="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Plans to try to quit smoking after discharge</a:t>
            </a:r>
          </a:p>
          <a:p>
            <a:pPr marL="671513" indent="-671513" defTabSz="1077913" eaLnBrk="0" hangingPunct="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671513" indent="-671513" defTabSz="1077913" eaLnBrk="0" hangingPunct="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Exclude ongoing substance use disorder  	</a:t>
            </a:r>
          </a:p>
          <a:p>
            <a:pPr marL="671513" indent="-671513" defTabSz="1077913" eaLnBrk="0" hangingPunct="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Exclude severe cognitive or psychiatric problems</a:t>
            </a:r>
            <a:r>
              <a:rPr lang="en-US" sz="2400" dirty="0"/>
              <a:t>		</a:t>
            </a:r>
          </a:p>
          <a:p>
            <a:pPr marL="671513" indent="-671513" defTabSz="1077913" eaLnBrk="0" hangingPunct="0">
              <a:lnSpc>
                <a:spcPct val="125000"/>
              </a:lnSpc>
              <a:buClr>
                <a:srgbClr val="DC0081"/>
              </a:buClr>
            </a:pPr>
            <a:endParaRPr lang="en-US" dirty="0"/>
          </a:p>
          <a:p>
            <a:pPr marL="671513" indent="-671513" defTabSz="1077913" eaLnBrk="0" hangingPunct="0">
              <a:buClr>
                <a:srgbClr val="DC0081"/>
              </a:buClr>
              <a:buFont typeface="Wingdings" pitchFamily="2" charset="2"/>
              <a:buChar char="n"/>
            </a:pPr>
            <a:endParaRPr lang="en-US" sz="1200" dirty="0">
              <a:solidFill>
                <a:srgbClr val="FFFFFF"/>
              </a:solidFill>
            </a:endParaRPr>
          </a:p>
          <a:p>
            <a:pPr marL="671513" indent="-671513" defTabSz="1077913" eaLnBrk="0" hangingPunct="0">
              <a:buClr>
                <a:srgbClr val="DC0081"/>
              </a:buClr>
            </a:pPr>
            <a:endParaRPr lang="en-US"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916432" y="1530814"/>
            <a:ext cx="10531856" cy="5513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1450" indent="-17145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800100" lvl="1" indent="-34290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  <a:r>
              <a:rPr lang="en-US" sz="2800" dirty="0"/>
              <a:t>397 smokers enrolled  </a:t>
            </a:r>
            <a:r>
              <a:rPr lang="en-US" sz="2600" dirty="0"/>
              <a:t>(2010-2012)</a:t>
            </a:r>
          </a:p>
          <a:p>
            <a:pPr marL="800100" lvl="1" indent="-34290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  Follow up assessment rates</a:t>
            </a:r>
          </a:p>
          <a:p>
            <a:pPr marL="1257300" lvl="2" indent="-342900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400" dirty="0"/>
              <a:t>91% at 1 mo, 85% at 3 mo, 82% at 6 mo</a:t>
            </a:r>
          </a:p>
          <a:p>
            <a:pPr marL="1257300" lvl="2" indent="-342900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2% mortality</a:t>
            </a:r>
          </a:p>
          <a:p>
            <a:pPr marL="1257300" lvl="2" indent="-342900" eaLnBrk="0" hangingPunct="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No difference by group</a:t>
            </a:r>
          </a:p>
          <a:p>
            <a:pPr marL="800100" lvl="1" indent="-342900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  Analysis</a:t>
            </a:r>
          </a:p>
          <a:p>
            <a:pPr marL="1257300" lvl="2" indent="-342900" eaLnBrk="0" hangingPunct="0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  </a:t>
            </a:r>
            <a:r>
              <a:rPr lang="en-US" sz="2400" dirty="0"/>
              <a:t>Intention to treat analysis</a:t>
            </a:r>
          </a:p>
          <a:p>
            <a:pPr marL="1257300" lvl="2" indent="-342900" eaLnBrk="0" hangingPunct="0">
              <a:lnSpc>
                <a:spcPct val="11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 Patients lost to follow-up = smokers</a:t>
            </a:r>
          </a:p>
          <a:p>
            <a:pPr marL="1257300" lvl="2" indent="-342900" eaLnBrk="0" hangingPunct="0">
              <a:lnSpc>
                <a:spcPct val="11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  1</a:t>
            </a:r>
            <a:r>
              <a:rPr lang="en-US" sz="2400" baseline="30000" dirty="0"/>
              <a:t>o</a:t>
            </a:r>
            <a:r>
              <a:rPr lang="en-US" sz="2400" dirty="0"/>
              <a:t> outcome requires biochemical validation </a:t>
            </a:r>
          </a:p>
          <a:p>
            <a:pPr lvl="3" eaLnBrk="0" hangingPunct="0">
              <a:lnSpc>
                <a:spcPct val="115000"/>
              </a:lnSpc>
              <a:buClr>
                <a:schemeClr val="tx1"/>
              </a:buClr>
            </a:pPr>
            <a:r>
              <a:rPr lang="en-US" sz="2400" dirty="0"/>
              <a:t>Cotinine (saliva sample) or carbon monoxide (breath sample)  </a:t>
            </a:r>
          </a:p>
          <a:p>
            <a:pPr lvl="1" algn="l" eaLnBrk="0" hangingPunct="0">
              <a:lnSpc>
                <a:spcPct val="115000"/>
              </a:lnSpc>
              <a:spcBef>
                <a:spcPct val="20000"/>
              </a:spcBef>
              <a:buClr>
                <a:schemeClr val="tx1"/>
              </a:buClr>
            </a:pPr>
            <a:endParaRPr lang="en-US" sz="2400" i="1" dirty="0"/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611632" y="619462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4000" b="1" dirty="0">
                <a:solidFill>
                  <a:srgbClr val="00A4AC"/>
                </a:solidFill>
              </a:rPr>
              <a:t>Enrollment, Follow-up, and Analysis</a:t>
            </a:r>
            <a:br>
              <a:rPr lang="en-US" sz="3200" dirty="0">
                <a:solidFill>
                  <a:srgbClr val="FFFF00"/>
                </a:solidFill>
              </a:rPr>
            </a:br>
            <a:endParaRPr lang="en-US" sz="1600" i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415651-4C63-47C0-8ECB-CA97A5E15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3A22A0-0354-4D0A-B7D4-ADC89200D354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1743938"/>
            <a:ext cx="8400288" cy="492861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				</a:t>
            </a:r>
            <a:r>
              <a:rPr lang="en-US" altLang="en-US" sz="2400" b="1" dirty="0"/>
              <a:t>Control	    	Intervention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					N=199		N=198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Age (mean </a:t>
            </a:r>
            <a:r>
              <a:rPr lang="en-US" altLang="en-US" sz="2400" dirty="0" err="1"/>
              <a:t>yr</a:t>
            </a:r>
            <a:r>
              <a:rPr lang="en-US" altLang="en-US" sz="2400" dirty="0"/>
              <a:t>)			51 		54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Sex (% male)			46		52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White (%)			83		79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Black (%)			  5		 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400" dirty="0"/>
              <a:t>Hispanic (%)			  6		  6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Cigarettes/day 			16		17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Days in hospital (median)	  4		  5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Tobacco-related disease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  discharge diagnosis (%)	45		46</a:t>
            </a:r>
          </a:p>
          <a:p>
            <a:pPr>
              <a:buNone/>
            </a:pPr>
            <a:r>
              <a:rPr lang="en-US" altLang="en-US" sz="2400" dirty="0"/>
              <a:t>NRT use in hospital (%)		63		66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1143748-B168-42F8-9FC2-CEC2B07F70E6}"/>
              </a:ext>
            </a:extLst>
          </p:cNvPr>
          <p:cNvSpPr txBox="1">
            <a:spLocks noChangeArrowheads="1"/>
          </p:cNvSpPr>
          <p:nvPr/>
        </p:nvSpPr>
        <p:spPr>
          <a:xfrm>
            <a:off x="1487424" y="64852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b="1" dirty="0">
                <a:solidFill>
                  <a:srgbClr val="00A4AC"/>
                </a:solidFill>
                <a:latin typeface="+mn-lt"/>
              </a:rPr>
              <a:t>Results: Baseline Characteristics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F446B1-0832-4588-ABC4-4BB6364F5DF0}"/>
              </a:ext>
            </a:extLst>
          </p:cNvPr>
          <p:cNvSpPr/>
          <p:nvPr/>
        </p:nvSpPr>
        <p:spPr>
          <a:xfrm>
            <a:off x="1487424" y="2521343"/>
            <a:ext cx="6156960" cy="463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1473A3-72E9-4804-9923-B8DAADFB2D5E}"/>
              </a:ext>
            </a:extLst>
          </p:cNvPr>
          <p:cNvSpPr/>
          <p:nvPr/>
        </p:nvSpPr>
        <p:spPr>
          <a:xfrm>
            <a:off x="1487424" y="4374755"/>
            <a:ext cx="6156960" cy="463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2E529E-9252-42CE-B980-34224BD0958A}"/>
              </a:ext>
            </a:extLst>
          </p:cNvPr>
          <p:cNvSpPr/>
          <p:nvPr/>
        </p:nvSpPr>
        <p:spPr>
          <a:xfrm>
            <a:off x="1487424" y="5218176"/>
            <a:ext cx="6156960" cy="6290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9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CF0E7E2-CD39-4101-8D2F-372B9A38423A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5540" name="Text Box 5"/>
          <p:cNvSpPr txBox="1">
            <a:spLocks noChangeArrowheads="1"/>
          </p:cNvSpPr>
          <p:nvPr/>
        </p:nvSpPr>
        <p:spPr bwMode="auto">
          <a:xfrm>
            <a:off x="695420" y="1895856"/>
            <a:ext cx="8777288" cy="5258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800100" lvl="1" indent="-342900" algn="l" eaLnBrk="0" hangingPunct="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  </a:t>
            </a:r>
            <a:r>
              <a:rPr lang="en-US" sz="2800" b="1" dirty="0"/>
              <a:t>Feasibility of intervention delivery</a:t>
            </a:r>
          </a:p>
          <a:p>
            <a:pPr marL="1257300" lvl="2" indent="-342900" algn="l" eaLnBrk="0" hangingPunct="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  65% of IVR calls are answered</a:t>
            </a:r>
          </a:p>
          <a:p>
            <a:pPr marL="1257300" lvl="2" indent="-342900" algn="l" eaLnBrk="0" hangingPunct="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  &gt;95% got medication at discharge (&gt;95% NRT)</a:t>
            </a:r>
          </a:p>
          <a:p>
            <a:pPr marL="1257300" lvl="2" indent="-342900" algn="l" eaLnBrk="0" hangingPunct="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  50% request medication refills</a:t>
            </a:r>
          </a:p>
          <a:p>
            <a:pPr lvl="2" algn="l" eaLnBrk="0" hangingPunct="0">
              <a:lnSpc>
                <a:spcPct val="115000"/>
              </a:lnSpc>
              <a:spcBef>
                <a:spcPct val="20000"/>
              </a:spcBef>
            </a:pPr>
            <a:endParaRPr lang="en-US" sz="1200" dirty="0"/>
          </a:p>
          <a:p>
            <a:pPr marL="800100" lvl="1" indent="-342900" algn="l" eaLnBrk="0" hangingPunct="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  </a:t>
            </a:r>
            <a:r>
              <a:rPr lang="en-US" sz="2800" b="1" dirty="0"/>
              <a:t>Acceptability of the intervention</a:t>
            </a:r>
          </a:p>
          <a:p>
            <a:pPr marL="1257300" lvl="2" indent="-342900" eaLnBrk="0" hangingPunct="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  <a:r>
              <a:rPr lang="en-US" sz="2400" dirty="0"/>
              <a:t>Patient survey (3 months) </a:t>
            </a:r>
          </a:p>
          <a:p>
            <a:pPr marL="1257300" lvl="2" indent="-342900" algn="l" eaLnBrk="0" hangingPunct="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  High level of patient satisfaction with IVR calls</a:t>
            </a:r>
          </a:p>
          <a:p>
            <a:pPr marL="742950" lvl="1" indent="-285750" algn="l" eaLnBrk="0" hangingPunct="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342900" indent="-342900" algn="l" eaLnBrk="0" hangingPunct="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400" i="1" dirty="0"/>
          </a:p>
          <a:p>
            <a:pPr algn="l" eaLnBrk="0" hangingPunct="0">
              <a:lnSpc>
                <a:spcPct val="115000"/>
              </a:lnSpc>
              <a:spcBef>
                <a:spcPct val="20000"/>
              </a:spcBef>
              <a:buClr>
                <a:srgbClr val="DC0081"/>
              </a:buClr>
              <a:buFont typeface="ZapfDingbats" charset="2"/>
              <a:buNone/>
            </a:pPr>
            <a:endParaRPr lang="en-US" sz="2400" i="1" dirty="0">
              <a:solidFill>
                <a:schemeClr val="tx2"/>
              </a:solidFill>
            </a:endParaRPr>
          </a:p>
        </p:txBody>
      </p:sp>
      <p:sp>
        <p:nvSpPr>
          <p:cNvPr id="65541" name="Rectangle 2"/>
          <p:cNvSpPr>
            <a:spLocks noChangeArrowheads="1"/>
          </p:cNvSpPr>
          <p:nvPr/>
        </p:nvSpPr>
        <p:spPr bwMode="auto">
          <a:xfrm>
            <a:off x="1267492" y="829056"/>
            <a:ext cx="8351520" cy="504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3600" b="1" dirty="0">
                <a:solidFill>
                  <a:srgbClr val="00A4AC"/>
                </a:solidFill>
              </a:rPr>
              <a:t>Intervention Implementation</a:t>
            </a:r>
            <a:endParaRPr lang="en-US" sz="1600" i="1" dirty="0">
              <a:solidFill>
                <a:srgbClr val="00A4AC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5A6764-6ED8-4290-A72E-47ACE5ED6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4A040D2C-3DC5-448F-BC24-54C374381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052113"/>
              </p:ext>
            </p:extLst>
          </p:nvPr>
        </p:nvGraphicFramePr>
        <p:xfrm>
          <a:off x="1389888" y="1585266"/>
          <a:ext cx="7485888" cy="501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28" name="Chart" r:id="rId3" imgW="6772335" imgH="4667098" progId="MSGraph.Chart.8">
                  <p:embed followColorScheme="full"/>
                </p:oleObj>
              </mc:Choice>
              <mc:Fallback>
                <p:oleObj name="Chart" r:id="rId3" imgW="6772335" imgH="4667098" progId="MSGraph.Chart.8">
                  <p:embed followColorScheme="full"/>
                  <p:pic>
                    <p:nvPicPr>
                      <p:cNvPr id="6146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888" y="1585266"/>
                        <a:ext cx="7485888" cy="5014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>
            <a:extLst>
              <a:ext uri="{FF2B5EF4-FFF2-40B4-BE49-F238E27FC236}">
                <a16:creationId xmlns:a16="http://schemas.microsoft.com/office/drawing/2014/main" id="{A2836EEA-C20E-4CEC-845A-C51738C76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5455" y="1585266"/>
            <a:ext cx="2667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</a:rPr>
              <a:t>Use Any Medication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606751A5-E849-4F79-9666-FD75FB860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4728" y="1585265"/>
            <a:ext cx="2819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</a:rPr>
              <a:t>Use Any Counseling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7E8E46C-4D58-461A-8174-CFF054EC7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04" y="775529"/>
            <a:ext cx="838809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rgbClr val="00A4AC"/>
                </a:solidFill>
                <a:latin typeface="Arial" panose="020B0604020202020204" pitchFamily="34" charset="0"/>
              </a:rPr>
              <a:t>Cumulative Use of Treatment After Discharge</a:t>
            </a:r>
            <a:endParaRPr lang="en-US" altLang="en-US" sz="3000" b="1" i="1" dirty="0">
              <a:solidFill>
                <a:srgbClr val="00A4AC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70340F-5F15-414B-A091-975B23CD08E8}"/>
              </a:ext>
            </a:extLst>
          </p:cNvPr>
          <p:cNvSpPr txBox="1"/>
          <p:nvPr/>
        </p:nvSpPr>
        <p:spPr>
          <a:xfrm>
            <a:off x="10047193" y="2162250"/>
            <a:ext cx="1509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P&lt;.05 for all </a:t>
            </a:r>
          </a:p>
          <a:p>
            <a:pPr algn="ctr"/>
            <a:r>
              <a:rPr lang="en-US" sz="2000" dirty="0"/>
              <a:t>comparisons</a:t>
            </a:r>
          </a:p>
        </p:txBody>
      </p:sp>
    </p:spTree>
    <p:extLst>
      <p:ext uri="{BB962C8B-B14F-4D97-AF65-F5344CB8AC3E}">
        <p14:creationId xmlns:p14="http://schemas.microsoft.com/office/powerpoint/2010/main" val="3305342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5A6764-6ED8-4290-A72E-47ACE5ED6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9D765542-1334-471B-BD3F-DC6AD25F598E}"/>
              </a:ext>
            </a:extLst>
          </p:cNvPr>
          <p:cNvGrpSpPr>
            <a:grpSpLocks/>
          </p:cNvGrpSpPr>
          <p:nvPr/>
        </p:nvGrpSpPr>
        <p:grpSpPr bwMode="auto">
          <a:xfrm>
            <a:off x="740050" y="1801665"/>
            <a:ext cx="10205900" cy="6783368"/>
            <a:chOff x="391973" y="2046885"/>
            <a:chExt cx="8264667" cy="3849094"/>
          </a:xfrm>
        </p:grpSpPr>
        <p:grpSp>
          <p:nvGrpSpPr>
            <p:cNvPr id="11" name="Group 345">
              <a:extLst>
                <a:ext uri="{FF2B5EF4-FFF2-40B4-BE49-F238E27FC236}">
                  <a16:creationId xmlns:a16="http://schemas.microsoft.com/office/drawing/2014/main" id="{0942908A-3D2E-4D1B-86C1-7D097344D2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3603" y="2622550"/>
              <a:ext cx="2716212" cy="1830388"/>
              <a:chOff x="4229" y="1669"/>
              <a:chExt cx="1711" cy="1153"/>
            </a:xfrm>
          </p:grpSpPr>
          <p:sp>
            <p:nvSpPr>
              <p:cNvPr id="89" name="AutoShape 148">
                <a:extLst>
                  <a:ext uri="{FF2B5EF4-FFF2-40B4-BE49-F238E27FC236}">
                    <a16:creationId xmlns:a16="http://schemas.microsoft.com/office/drawing/2014/main" id="{6CEB3617-B722-4A12-80C3-CE33696F02F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386" y="1669"/>
                <a:ext cx="1554" cy="10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90" name="Rectangle 150">
                <a:extLst>
                  <a:ext uri="{FF2B5EF4-FFF2-40B4-BE49-F238E27FC236}">
                    <a16:creationId xmlns:a16="http://schemas.microsoft.com/office/drawing/2014/main" id="{EE38311D-70A9-40AD-BFEE-0EBE213E9F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" y="1755"/>
                <a:ext cx="1183" cy="99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91" name="Rectangle 151">
                <a:extLst>
                  <a:ext uri="{FF2B5EF4-FFF2-40B4-BE49-F238E27FC236}">
                    <a16:creationId xmlns:a16="http://schemas.microsoft.com/office/drawing/2014/main" id="{7BA78C5F-ECA2-4040-91BE-6FAA4D0BA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" y="2271"/>
                <a:ext cx="139" cy="430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92" name="Rectangle 152">
                <a:extLst>
                  <a:ext uri="{FF2B5EF4-FFF2-40B4-BE49-F238E27FC236}">
                    <a16:creationId xmlns:a16="http://schemas.microsoft.com/office/drawing/2014/main" id="{773BBE1E-CF24-47EF-B13C-A2A58A67E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" y="2452"/>
                <a:ext cx="138" cy="24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93" name="Line 153">
                <a:extLst>
                  <a:ext uri="{FF2B5EF4-FFF2-40B4-BE49-F238E27FC236}">
                    <a16:creationId xmlns:a16="http://schemas.microsoft.com/office/drawing/2014/main" id="{AEE5F973-2170-43AF-8C20-7B33BBDA7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4" y="1707"/>
                <a:ext cx="0" cy="99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94" name="Line 154">
                <a:extLst>
                  <a:ext uri="{FF2B5EF4-FFF2-40B4-BE49-F238E27FC236}">
                    <a16:creationId xmlns:a16="http://schemas.microsoft.com/office/drawing/2014/main" id="{FB66075C-ACD3-4350-94A3-039B3BFF1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9" y="2701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95" name="Line 155">
                <a:extLst>
                  <a:ext uri="{FF2B5EF4-FFF2-40B4-BE49-F238E27FC236}">
                    <a16:creationId xmlns:a16="http://schemas.microsoft.com/office/drawing/2014/main" id="{2D6C13D4-01B2-4C70-B664-67F10C34A2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9" y="2535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96" name="Line 156">
                <a:extLst>
                  <a:ext uri="{FF2B5EF4-FFF2-40B4-BE49-F238E27FC236}">
                    <a16:creationId xmlns:a16="http://schemas.microsoft.com/office/drawing/2014/main" id="{22D5A0C2-E81D-4415-9D4F-230BED253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9" y="2369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97" name="Line 157">
                <a:extLst>
                  <a:ext uri="{FF2B5EF4-FFF2-40B4-BE49-F238E27FC236}">
                    <a16:creationId xmlns:a16="http://schemas.microsoft.com/office/drawing/2014/main" id="{597C8BCD-0702-480F-B7F2-B7D2DF825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9" y="2205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98" name="Line 158">
                <a:extLst>
                  <a:ext uri="{FF2B5EF4-FFF2-40B4-BE49-F238E27FC236}">
                    <a16:creationId xmlns:a16="http://schemas.microsoft.com/office/drawing/2014/main" id="{9B3445B3-913E-482A-8A7C-1B9A48C45F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9" y="2039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99" name="Line 159">
                <a:extLst>
                  <a:ext uri="{FF2B5EF4-FFF2-40B4-BE49-F238E27FC236}">
                    <a16:creationId xmlns:a16="http://schemas.microsoft.com/office/drawing/2014/main" id="{2217BBFC-74E5-47C1-9547-0FEC93FD6C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9" y="1873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00" name="Line 160">
                <a:extLst>
                  <a:ext uri="{FF2B5EF4-FFF2-40B4-BE49-F238E27FC236}">
                    <a16:creationId xmlns:a16="http://schemas.microsoft.com/office/drawing/2014/main" id="{B141B894-4724-4433-8921-1A9CC7194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09" y="1707"/>
                <a:ext cx="5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01" name="Line 161">
                <a:extLst>
                  <a:ext uri="{FF2B5EF4-FFF2-40B4-BE49-F238E27FC236}">
                    <a16:creationId xmlns:a16="http://schemas.microsoft.com/office/drawing/2014/main" id="{171B3E1F-B2C4-4979-8844-FD4598421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14" y="2701"/>
                <a:ext cx="973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02" name="Line 162">
                <a:extLst>
                  <a:ext uri="{FF2B5EF4-FFF2-40B4-BE49-F238E27FC236}">
                    <a16:creationId xmlns:a16="http://schemas.microsoft.com/office/drawing/2014/main" id="{78EC8176-5EC6-4F43-B77D-76725C8B7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14" y="2701"/>
                <a:ext cx="0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03" name="Line 163">
                <a:extLst>
                  <a:ext uri="{FF2B5EF4-FFF2-40B4-BE49-F238E27FC236}">
                    <a16:creationId xmlns:a16="http://schemas.microsoft.com/office/drawing/2014/main" id="{5A8D16CC-380D-4AD8-B6AC-3F61AA02DB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87" y="2701"/>
                <a:ext cx="0" cy="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04" name="Rectangle 164">
                <a:extLst>
                  <a:ext uri="{FF2B5EF4-FFF2-40B4-BE49-F238E27FC236}">
                    <a16:creationId xmlns:a16="http://schemas.microsoft.com/office/drawing/2014/main" id="{232FA159-5AB6-42FA-AA88-4846B140F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7" y="2190"/>
                <a:ext cx="76" cy="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900" b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26</a:t>
                </a:r>
              </a:p>
            </p:txBody>
          </p:sp>
          <p:sp>
            <p:nvSpPr>
              <p:cNvPr id="105" name="Rectangle 165">
                <a:extLst>
                  <a:ext uri="{FF2B5EF4-FFF2-40B4-BE49-F238E27FC236}">
                    <a16:creationId xmlns:a16="http://schemas.microsoft.com/office/drawing/2014/main" id="{93503CDA-FF24-4A8F-B99B-8D62DA8D3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8" y="2374"/>
                <a:ext cx="75" cy="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900" b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15</a:t>
                </a:r>
              </a:p>
            </p:txBody>
          </p:sp>
          <p:sp>
            <p:nvSpPr>
              <p:cNvPr id="106" name="Rectangle 166">
                <a:extLst>
                  <a:ext uri="{FF2B5EF4-FFF2-40B4-BE49-F238E27FC236}">
                    <a16:creationId xmlns:a16="http://schemas.microsoft.com/office/drawing/2014/main" id="{B3A789AA-49DC-4D9C-8ADD-58ECFF4A3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3" y="2691"/>
                <a:ext cx="42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0</a:t>
                </a:r>
                <a:endParaRPr lang="en-US" sz="10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07" name="Rectangle 167">
                <a:extLst>
                  <a:ext uri="{FF2B5EF4-FFF2-40B4-BE49-F238E27FC236}">
                    <a16:creationId xmlns:a16="http://schemas.microsoft.com/office/drawing/2014/main" id="{B4581165-B9F9-433F-8CD6-F6EFA5C282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525"/>
                <a:ext cx="8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10</a:t>
                </a:r>
                <a:endParaRPr lang="en-US" sz="10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08" name="Rectangle 168">
                <a:extLst>
                  <a:ext uri="{FF2B5EF4-FFF2-40B4-BE49-F238E27FC236}">
                    <a16:creationId xmlns:a16="http://schemas.microsoft.com/office/drawing/2014/main" id="{74AF547A-683D-42A1-BCB6-CD85D6595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359"/>
                <a:ext cx="83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20</a:t>
                </a:r>
                <a:endParaRPr lang="en-US" sz="10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09" name="Rectangle 169">
                <a:extLst>
                  <a:ext uri="{FF2B5EF4-FFF2-40B4-BE49-F238E27FC236}">
                    <a16:creationId xmlns:a16="http://schemas.microsoft.com/office/drawing/2014/main" id="{B87E421D-BCC5-4994-9BDF-5C0D61E36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195"/>
                <a:ext cx="83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30</a:t>
                </a:r>
                <a:endParaRPr lang="en-US" sz="10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10" name="Rectangle 170">
                <a:extLst>
                  <a:ext uri="{FF2B5EF4-FFF2-40B4-BE49-F238E27FC236}">
                    <a16:creationId xmlns:a16="http://schemas.microsoft.com/office/drawing/2014/main" id="{176F84AB-6762-4329-B5A7-39C09E106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2029"/>
                <a:ext cx="8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40</a:t>
                </a:r>
                <a:endParaRPr lang="en-US" sz="10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11" name="Rectangle 171">
                <a:extLst>
                  <a:ext uri="{FF2B5EF4-FFF2-40B4-BE49-F238E27FC236}">
                    <a16:creationId xmlns:a16="http://schemas.microsoft.com/office/drawing/2014/main" id="{833A9AAB-FFE4-4710-88BA-63AA23D76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863"/>
                <a:ext cx="8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50</a:t>
                </a:r>
                <a:endParaRPr lang="en-US" sz="10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12" name="Rectangle 172">
                <a:extLst>
                  <a:ext uri="{FF2B5EF4-FFF2-40B4-BE49-F238E27FC236}">
                    <a16:creationId xmlns:a16="http://schemas.microsoft.com/office/drawing/2014/main" id="{785568BA-47FC-4CBA-9694-4C59B6DE2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3" y="1697"/>
                <a:ext cx="83" cy="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60</a:t>
                </a:r>
                <a:endParaRPr lang="en-US" sz="10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13" name="Rectangle 173">
                <a:extLst>
                  <a:ext uri="{FF2B5EF4-FFF2-40B4-BE49-F238E27FC236}">
                    <a16:creationId xmlns:a16="http://schemas.microsoft.com/office/drawing/2014/main" id="{2CE1A359-553A-4FC4-8399-5E94725FC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5" y="2714"/>
                <a:ext cx="212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 dirty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6 mo</a:t>
                </a:r>
                <a:endParaRPr lang="en-US" sz="1200" b="0" dirty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114" name="Rectangle 174">
                <a:extLst>
                  <a:ext uri="{FF2B5EF4-FFF2-40B4-BE49-F238E27FC236}">
                    <a16:creationId xmlns:a16="http://schemas.microsoft.com/office/drawing/2014/main" id="{C5CAB049-F628-486B-A90D-F18644AD74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22" y="2201"/>
                <a:ext cx="524" cy="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/>
                <a:r>
                  <a:rPr lang="en-US" sz="1200" dirty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% Abstinent</a:t>
                </a:r>
              </a:p>
            </p:txBody>
          </p:sp>
        </p:grpSp>
        <p:sp>
          <p:nvSpPr>
            <p:cNvPr id="12" name="Text Box 249">
              <a:extLst>
                <a:ext uri="{FF2B5EF4-FFF2-40B4-BE49-F238E27FC236}">
                  <a16:creationId xmlns:a16="http://schemas.microsoft.com/office/drawing/2014/main" id="{BF2B20F1-8749-4874-BE59-D5CC138A2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304" y="2970583"/>
              <a:ext cx="812309" cy="3598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RR 1.71 (1.14-2.56)</a:t>
              </a:r>
              <a:r>
                <a:rPr lang="en-US" sz="10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 </a:t>
              </a:r>
            </a:p>
          </p:txBody>
        </p:sp>
        <p:sp>
          <p:nvSpPr>
            <p:cNvPr id="13" name="Line 304">
              <a:extLst>
                <a:ext uri="{FF2B5EF4-FFF2-40B4-BE49-F238E27FC236}">
                  <a16:creationId xmlns:a16="http://schemas.microsoft.com/office/drawing/2014/main" id="{6A07E932-39B5-4AD0-BDDD-858477FF1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9139" y="33274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4" name="Line 305">
              <a:extLst>
                <a:ext uri="{FF2B5EF4-FFF2-40B4-BE49-F238E27FC236}">
                  <a16:creationId xmlns:a16="http://schemas.microsoft.com/office/drawing/2014/main" id="{C8CA442C-1CEB-4E97-83C8-8A7A6905B1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7740" y="3327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5" name="Line 307">
              <a:extLst>
                <a:ext uri="{FF2B5EF4-FFF2-40B4-BE49-F238E27FC236}">
                  <a16:creationId xmlns:a16="http://schemas.microsoft.com/office/drawing/2014/main" id="{A2136A85-596B-4CBB-854C-DB4AD503E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4377" y="3327400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16" name="Text Box 353">
              <a:extLst>
                <a:ext uri="{FF2B5EF4-FFF2-40B4-BE49-F238E27FC236}">
                  <a16:creationId xmlns:a16="http://schemas.microsoft.com/office/drawing/2014/main" id="{83333018-666D-4679-A4DA-7253817935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699" y="2261401"/>
              <a:ext cx="3310493" cy="2270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000" dirty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 </a:t>
              </a:r>
              <a:r>
                <a:rPr lang="en-US" sz="2000" b="0" i="1" dirty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Primary outcome measure </a:t>
              </a:r>
            </a:p>
          </p:txBody>
        </p:sp>
        <p:sp>
          <p:nvSpPr>
            <p:cNvPr id="18" name="Text Box 323">
              <a:extLst>
                <a:ext uri="{FF2B5EF4-FFF2-40B4-BE49-F238E27FC236}">
                  <a16:creationId xmlns:a16="http://schemas.microsoft.com/office/drawing/2014/main" id="{75BD9F27-22D2-43E6-BB2A-48984ABC4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612" y="2046885"/>
              <a:ext cx="2438430" cy="2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Self Report 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B03521B2-AD91-486A-BE13-C36FBF57E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368" y="2046885"/>
              <a:ext cx="3435597" cy="2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Biochemically Confirmed</a:t>
              </a:r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7B536886-9D4A-49A8-82F0-6869CA9E8B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56640" y="4267200"/>
              <a:ext cx="0" cy="254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1" name="Rectangle 38">
              <a:extLst>
                <a:ext uri="{FF2B5EF4-FFF2-40B4-BE49-F238E27FC236}">
                  <a16:creationId xmlns:a16="http://schemas.microsoft.com/office/drawing/2014/main" id="{F2DB77F3-2D32-4E05-9C68-B6E52296C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512" y="4228671"/>
              <a:ext cx="61" cy="130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endParaRPr 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2" name="Rectangle 39">
              <a:extLst>
                <a:ext uri="{FF2B5EF4-FFF2-40B4-BE49-F238E27FC236}">
                  <a16:creationId xmlns:a16="http://schemas.microsoft.com/office/drawing/2014/main" id="{ADE74704-598E-41C1-8BFD-C56504F75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5945" y="3967756"/>
              <a:ext cx="61" cy="130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endParaRPr 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3" name="Rectangle 40">
              <a:extLst>
                <a:ext uri="{FF2B5EF4-FFF2-40B4-BE49-F238E27FC236}">
                  <a16:creationId xmlns:a16="http://schemas.microsoft.com/office/drawing/2014/main" id="{5347C5EE-C188-4874-8AA7-C13F3E25C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5945" y="3706842"/>
              <a:ext cx="61" cy="130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endParaRPr 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4C00FE8-D277-4023-B79B-2A10B8057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5945" y="3445927"/>
              <a:ext cx="61" cy="130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endParaRPr 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5" name="Rectangle 42">
              <a:extLst>
                <a:ext uri="{FF2B5EF4-FFF2-40B4-BE49-F238E27FC236}">
                  <a16:creationId xmlns:a16="http://schemas.microsoft.com/office/drawing/2014/main" id="{E50C9BC9-CD77-434B-ADA8-2265AEF1B9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5945" y="3185014"/>
              <a:ext cx="61" cy="130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endParaRPr 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6" name="Rectangle 43">
              <a:extLst>
                <a:ext uri="{FF2B5EF4-FFF2-40B4-BE49-F238E27FC236}">
                  <a16:creationId xmlns:a16="http://schemas.microsoft.com/office/drawing/2014/main" id="{AA5FDA8E-8333-414A-B925-82EF7830C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5945" y="2925599"/>
              <a:ext cx="61" cy="1308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endParaRPr lang="en-US" sz="900" dirty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7" name="Rectangle 99">
              <a:extLst>
                <a:ext uri="{FF2B5EF4-FFF2-40B4-BE49-F238E27FC236}">
                  <a16:creationId xmlns:a16="http://schemas.microsoft.com/office/drawing/2014/main" id="{02C98EFD-8867-4322-9AB9-9CBEB62E55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62196" y="3322852"/>
              <a:ext cx="832228" cy="1726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% Abstinent</a:t>
              </a:r>
              <a:endParaRPr 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8" name="AutoShape 61">
              <a:extLst>
                <a:ext uri="{FF2B5EF4-FFF2-40B4-BE49-F238E27FC236}">
                  <a16:creationId xmlns:a16="http://schemas.microsoft.com/office/drawing/2014/main" id="{4EC463BF-F17C-405F-8993-F5C91DBE91B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00076" y="2581275"/>
              <a:ext cx="2427288" cy="1889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F8E8C772-B58D-4A0A-88DA-5779818B5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551" y="2725738"/>
              <a:ext cx="2139950" cy="157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sz="18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1694EE5A-4ECB-44E4-9073-C032B25FB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539" y="2886075"/>
              <a:ext cx="203200" cy="1365250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sz="18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2F6992ED-5B1E-4152-975D-4598447A4A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739" y="3068638"/>
              <a:ext cx="207963" cy="1182688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sz="18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F49F515E-CB09-4A62-AB5D-A3E87BB03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5701" y="3175000"/>
              <a:ext cx="203200" cy="1076325"/>
            </a:xfrm>
            <a:prstGeom prst="rect">
              <a:avLst/>
            </a:prstGeom>
            <a:solidFill>
              <a:srgbClr val="00000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sz="18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5BD03C57-E35D-4E46-B076-3195A2CFD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1739" y="3227388"/>
              <a:ext cx="201613" cy="1023938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sz="18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99B240EF-A6D8-4023-923E-323F9FAC0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701" y="3279775"/>
              <a:ext cx="203200" cy="971550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sz="18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E5128721-5152-4EBA-9EFB-D9490F8A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02" y="3516313"/>
              <a:ext cx="204788" cy="735013"/>
            </a:xfrm>
            <a:prstGeom prst="rect">
              <a:avLst/>
            </a:prstGeom>
            <a:solidFill>
              <a:srgbClr val="C0C0C0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l"/>
              <a:endParaRPr lang="en-US" sz="18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6" name="Line 70">
              <a:extLst>
                <a:ext uri="{FF2B5EF4-FFF2-40B4-BE49-F238E27FC236}">
                  <a16:creationId xmlns:a16="http://schemas.microsoft.com/office/drawing/2014/main" id="{3FB3FC15-5D1D-42AE-846C-B64CC4EFCE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551" y="2676525"/>
              <a:ext cx="0" cy="15748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7" name="Line 71">
              <a:extLst>
                <a:ext uri="{FF2B5EF4-FFF2-40B4-BE49-F238E27FC236}">
                  <a16:creationId xmlns:a16="http://schemas.microsoft.com/office/drawing/2014/main" id="{FC636BBA-1242-46CE-8D99-979F67D30A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501" y="4251325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8" name="Line 72">
              <a:extLst>
                <a:ext uri="{FF2B5EF4-FFF2-40B4-BE49-F238E27FC236}">
                  <a16:creationId xmlns:a16="http://schemas.microsoft.com/office/drawing/2014/main" id="{BE5D599B-CA06-4A0D-9E1E-7F3391D41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501" y="3989388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39" name="Line 73">
              <a:extLst>
                <a:ext uri="{FF2B5EF4-FFF2-40B4-BE49-F238E27FC236}">
                  <a16:creationId xmlns:a16="http://schemas.microsoft.com/office/drawing/2014/main" id="{ED638178-EEBF-4573-BCD4-031A53F873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501" y="3729038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0" name="Line 74">
              <a:extLst>
                <a:ext uri="{FF2B5EF4-FFF2-40B4-BE49-F238E27FC236}">
                  <a16:creationId xmlns:a16="http://schemas.microsoft.com/office/drawing/2014/main" id="{44BAA70C-A860-4530-97A9-297AEF1EC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501" y="3463925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1" name="Line 75">
              <a:extLst>
                <a:ext uri="{FF2B5EF4-FFF2-40B4-BE49-F238E27FC236}">
                  <a16:creationId xmlns:a16="http://schemas.microsoft.com/office/drawing/2014/main" id="{7D791D31-7399-48CC-B4C9-8987CB1B5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501" y="3200400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2" name="Line 76">
              <a:extLst>
                <a:ext uri="{FF2B5EF4-FFF2-40B4-BE49-F238E27FC236}">
                  <a16:creationId xmlns:a16="http://schemas.microsoft.com/office/drawing/2014/main" id="{89554704-8AD0-4136-8819-A1EF16260A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501" y="2940050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3" name="Line 77">
              <a:extLst>
                <a:ext uri="{FF2B5EF4-FFF2-40B4-BE49-F238E27FC236}">
                  <a16:creationId xmlns:a16="http://schemas.microsoft.com/office/drawing/2014/main" id="{DED871EC-A3CC-4993-9CBF-E024B063E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501" y="2676525"/>
              <a:ext cx="190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4" name="Line 78">
              <a:extLst>
                <a:ext uri="{FF2B5EF4-FFF2-40B4-BE49-F238E27FC236}">
                  <a16:creationId xmlns:a16="http://schemas.microsoft.com/office/drawing/2014/main" id="{A499C238-D7BC-46B5-BA19-5E919EB47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4551" y="4251325"/>
              <a:ext cx="2139950" cy="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5" name="Line 79">
              <a:extLst>
                <a:ext uri="{FF2B5EF4-FFF2-40B4-BE49-F238E27FC236}">
                  <a16:creationId xmlns:a16="http://schemas.microsoft.com/office/drawing/2014/main" id="{2FBB8586-3777-4706-9D1A-DAB7F8F410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4551" y="4251325"/>
              <a:ext cx="0" cy="14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6" name="Line 80">
              <a:extLst>
                <a:ext uri="{FF2B5EF4-FFF2-40B4-BE49-F238E27FC236}">
                  <a16:creationId xmlns:a16="http://schemas.microsoft.com/office/drawing/2014/main" id="{B657DFC0-0309-461B-BC13-BAA1806ACF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57339" y="4251325"/>
              <a:ext cx="0" cy="14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7" name="Line 81">
              <a:extLst>
                <a:ext uri="{FF2B5EF4-FFF2-40B4-BE49-F238E27FC236}">
                  <a16:creationId xmlns:a16="http://schemas.microsoft.com/office/drawing/2014/main" id="{8813B3E6-B1C7-452E-B943-0CBC74A5B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1714" y="4251325"/>
              <a:ext cx="0" cy="14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8" name="Line 82">
              <a:extLst>
                <a:ext uri="{FF2B5EF4-FFF2-40B4-BE49-F238E27FC236}">
                  <a16:creationId xmlns:a16="http://schemas.microsoft.com/office/drawing/2014/main" id="{E5582402-555D-4921-A636-54217C278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84502" y="4251325"/>
              <a:ext cx="0" cy="142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B1B74A58-F6AB-4068-A77F-0A19FA242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112" y="2762151"/>
              <a:ext cx="120120" cy="128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52</a:t>
              </a:r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162BFCC8-3755-4C7E-BEEC-57619207A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827" y="2949590"/>
              <a:ext cx="120120" cy="128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45</a:t>
              </a:r>
            </a:p>
          </p:txBody>
        </p:sp>
        <p:sp>
          <p:nvSpPr>
            <p:cNvPr id="51" name="Rectangle 85">
              <a:extLst>
                <a:ext uri="{FF2B5EF4-FFF2-40B4-BE49-F238E27FC236}">
                  <a16:creationId xmlns:a16="http://schemas.microsoft.com/office/drawing/2014/main" id="{6016E231-C595-41F9-9CA7-D7EEB95A6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0689" y="3052452"/>
              <a:ext cx="122680" cy="131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41</a:t>
              </a:r>
            </a:p>
          </p:txBody>
        </p:sp>
        <p:sp>
          <p:nvSpPr>
            <p:cNvPr id="52" name="Rectangle 86">
              <a:extLst>
                <a:ext uri="{FF2B5EF4-FFF2-40B4-BE49-F238E27FC236}">
                  <a16:creationId xmlns:a16="http://schemas.microsoft.com/office/drawing/2014/main" id="{88626CC6-A32D-4AA9-B764-E092A60A2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7316" y="3101040"/>
              <a:ext cx="120119" cy="128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39</a:t>
              </a:r>
            </a:p>
          </p:txBody>
        </p:sp>
        <p:sp>
          <p:nvSpPr>
            <p:cNvPr id="53" name="Rectangle 87">
              <a:extLst>
                <a:ext uri="{FF2B5EF4-FFF2-40B4-BE49-F238E27FC236}">
                  <a16:creationId xmlns:a16="http://schemas.microsoft.com/office/drawing/2014/main" id="{BC061071-43F1-4364-8FBF-4C161731C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636" y="3154811"/>
              <a:ext cx="122680" cy="131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37</a:t>
              </a:r>
            </a:p>
          </p:txBody>
        </p:sp>
        <p:sp>
          <p:nvSpPr>
            <p:cNvPr id="54" name="Rectangle 88">
              <a:extLst>
                <a:ext uri="{FF2B5EF4-FFF2-40B4-BE49-F238E27FC236}">
                  <a16:creationId xmlns:a16="http://schemas.microsoft.com/office/drawing/2014/main" id="{3E145C84-4268-4E83-B4B7-D0A9E1A84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6178" y="3385499"/>
              <a:ext cx="122679" cy="131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28</a:t>
              </a:r>
            </a:p>
          </p:txBody>
        </p:sp>
        <p:sp>
          <p:nvSpPr>
            <p:cNvPr id="55" name="Rectangle 89">
              <a:extLst>
                <a:ext uri="{FF2B5EF4-FFF2-40B4-BE49-F238E27FC236}">
                  <a16:creationId xmlns:a16="http://schemas.microsoft.com/office/drawing/2014/main" id="{698B5893-3402-49DB-9775-0F29E4CE3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843" y="4219674"/>
              <a:ext cx="66066" cy="143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0</a:t>
              </a:r>
              <a:endParaRPr lang="en-US" sz="10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6" name="Rectangle 90">
              <a:extLst>
                <a:ext uri="{FF2B5EF4-FFF2-40B4-BE49-F238E27FC236}">
                  <a16:creationId xmlns:a16="http://schemas.microsoft.com/office/drawing/2014/main" id="{A4B2C47B-7BAD-4696-A19C-230E9048B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732" y="3954261"/>
              <a:ext cx="132132" cy="143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10</a:t>
              </a:r>
              <a:endParaRPr lang="en-US" sz="10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7" name="Rectangle 91">
              <a:extLst>
                <a:ext uri="{FF2B5EF4-FFF2-40B4-BE49-F238E27FC236}">
                  <a16:creationId xmlns:a16="http://schemas.microsoft.com/office/drawing/2014/main" id="{D90444D7-A5A5-4934-9C37-8B9AF0133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" y="3694101"/>
              <a:ext cx="134948" cy="146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20</a:t>
              </a:r>
              <a:endParaRPr lang="en-US" sz="10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8" name="Rectangle 92">
              <a:extLst>
                <a:ext uri="{FF2B5EF4-FFF2-40B4-BE49-F238E27FC236}">
                  <a16:creationId xmlns:a16="http://schemas.microsoft.com/office/drawing/2014/main" id="{41AAF9A1-9C51-48B7-8F13-4FB6218FF8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732" y="3427933"/>
              <a:ext cx="132132" cy="143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30</a:t>
              </a:r>
              <a:endParaRPr lang="en-US" sz="10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59" name="Rectangle 93">
              <a:extLst>
                <a:ext uri="{FF2B5EF4-FFF2-40B4-BE49-F238E27FC236}">
                  <a16:creationId xmlns:a16="http://schemas.microsoft.com/office/drawing/2014/main" id="{6CF9D0EA-49AC-4093-8516-2784AEB976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732" y="3165519"/>
              <a:ext cx="132132" cy="143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40</a:t>
              </a:r>
              <a:endParaRPr lang="en-US" sz="10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0" name="Rectangle 94">
              <a:extLst>
                <a:ext uri="{FF2B5EF4-FFF2-40B4-BE49-F238E27FC236}">
                  <a16:creationId xmlns:a16="http://schemas.microsoft.com/office/drawing/2014/main" id="{667B0633-4C32-49B2-A2A1-564E6EEDE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732" y="2907603"/>
              <a:ext cx="132132" cy="1439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50</a:t>
              </a:r>
              <a:endParaRPr lang="en-US" sz="10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1" name="Rectangle 95">
              <a:extLst>
                <a:ext uri="{FF2B5EF4-FFF2-40B4-BE49-F238E27FC236}">
                  <a16:creationId xmlns:a16="http://schemas.microsoft.com/office/drawing/2014/main" id="{9E3A5A89-DFCD-4B60-A04F-76E6A8C3AE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" y="2641492"/>
              <a:ext cx="134948" cy="146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0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60</a:t>
              </a:r>
              <a:endParaRPr lang="en-US" sz="10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2" name="Rectangle 96">
              <a:extLst>
                <a:ext uri="{FF2B5EF4-FFF2-40B4-BE49-F238E27FC236}">
                  <a16:creationId xmlns:a16="http://schemas.microsoft.com/office/drawing/2014/main" id="{F2170E3E-0352-4C18-A6F6-C9DA4DC91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736" y="4290151"/>
              <a:ext cx="336335" cy="17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1 mo</a:t>
              </a:r>
              <a:endParaRPr 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3" name="Rectangle 97">
              <a:extLst>
                <a:ext uri="{FF2B5EF4-FFF2-40B4-BE49-F238E27FC236}">
                  <a16:creationId xmlns:a16="http://schemas.microsoft.com/office/drawing/2014/main" id="{F6DA7D63-54BC-46A9-AC15-FE342D48C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448" y="4290151"/>
              <a:ext cx="336336" cy="17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3 mo</a:t>
              </a:r>
              <a:endParaRPr 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4" name="Rectangle 98">
              <a:extLst>
                <a:ext uri="{FF2B5EF4-FFF2-40B4-BE49-F238E27FC236}">
                  <a16:creationId xmlns:a16="http://schemas.microsoft.com/office/drawing/2014/main" id="{72341F0F-1A63-44E1-B186-D7E747693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4157" y="4290151"/>
              <a:ext cx="336336" cy="17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20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6 mo</a:t>
              </a:r>
              <a:endParaRPr lang="en-US" sz="1200" b="0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5" name="Text Box 111">
              <a:extLst>
                <a:ext uri="{FF2B5EF4-FFF2-40B4-BE49-F238E27FC236}">
                  <a16:creationId xmlns:a16="http://schemas.microsoft.com/office/drawing/2014/main" id="{BE63BCBA-8B80-4478-AD95-E5EFC32AF2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5906" y="2333291"/>
              <a:ext cx="839336" cy="344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RR 1.33 (1.07-1.65)</a:t>
              </a:r>
            </a:p>
          </p:txBody>
        </p:sp>
        <p:sp>
          <p:nvSpPr>
            <p:cNvPr id="66" name="Text Box 112">
              <a:extLst>
                <a:ext uri="{FF2B5EF4-FFF2-40B4-BE49-F238E27FC236}">
                  <a16:creationId xmlns:a16="http://schemas.microsoft.com/office/drawing/2014/main" id="{14457B7F-11EE-44F1-8541-A2B55F3A38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8606" y="2526728"/>
              <a:ext cx="836333" cy="344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RR 1.23 (0.96-1.56)</a:t>
              </a:r>
            </a:p>
          </p:txBody>
        </p:sp>
        <p:sp>
          <p:nvSpPr>
            <p:cNvPr id="67" name="Text Box 113">
              <a:extLst>
                <a:ext uri="{FF2B5EF4-FFF2-40B4-BE49-F238E27FC236}">
                  <a16:creationId xmlns:a16="http://schemas.microsoft.com/office/drawing/2014/main" id="{FF219075-FD1C-490B-BC67-192A45C36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3798" y="2627195"/>
              <a:ext cx="879877" cy="344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900" b="0" dirty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rPr>
                <a:t>RR 1.45 (1.10-1.92)</a:t>
              </a:r>
            </a:p>
          </p:txBody>
        </p:sp>
        <p:sp>
          <p:nvSpPr>
            <p:cNvPr id="68" name="Line 116">
              <a:extLst>
                <a:ext uri="{FF2B5EF4-FFF2-40B4-BE49-F238E27FC236}">
                  <a16:creationId xmlns:a16="http://schemas.microsoft.com/office/drawing/2014/main" id="{DB79178F-21F5-4ED2-899D-4C31A64422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5851" y="2657475"/>
              <a:ext cx="242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69" name="Line 123">
              <a:extLst>
                <a:ext uri="{FF2B5EF4-FFF2-40B4-BE49-F238E27FC236}">
                  <a16:creationId xmlns:a16="http://schemas.microsoft.com/office/drawing/2014/main" id="{CE94E918-9538-42C2-AB43-346778D91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1452" y="2957513"/>
              <a:ext cx="0" cy="363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0" name="Line 332">
              <a:extLst>
                <a:ext uri="{FF2B5EF4-FFF2-40B4-BE49-F238E27FC236}">
                  <a16:creationId xmlns:a16="http://schemas.microsoft.com/office/drawing/2014/main" id="{161F885E-B8DA-49F2-970D-77F5A580B0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84264" y="2657475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71" name="Group 350">
              <a:extLst>
                <a:ext uri="{FF2B5EF4-FFF2-40B4-BE49-F238E27FC236}">
                  <a16:creationId xmlns:a16="http://schemas.microsoft.com/office/drawing/2014/main" id="{0C0F2C4D-4145-4237-B9FC-82866E440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8739" y="2657475"/>
              <a:ext cx="676275" cy="420688"/>
              <a:chOff x="3034" y="1689"/>
              <a:chExt cx="426" cy="265"/>
            </a:xfrm>
          </p:grpSpPr>
          <p:sp>
            <p:nvSpPr>
              <p:cNvPr id="85" name="Line 333">
                <a:extLst>
                  <a:ext uri="{FF2B5EF4-FFF2-40B4-BE49-F238E27FC236}">
                    <a16:creationId xmlns:a16="http://schemas.microsoft.com/office/drawing/2014/main" id="{55A753F8-A027-4F06-AA22-AE19A44D8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1689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86" name="Line 334">
                <a:extLst>
                  <a:ext uri="{FF2B5EF4-FFF2-40B4-BE49-F238E27FC236}">
                    <a16:creationId xmlns:a16="http://schemas.microsoft.com/office/drawing/2014/main" id="{B3E55C6F-4AC8-43F6-84B6-61AC7F216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" y="1808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87" name="Line 337">
                <a:extLst>
                  <a:ext uri="{FF2B5EF4-FFF2-40B4-BE49-F238E27FC236}">
                    <a16:creationId xmlns:a16="http://schemas.microsoft.com/office/drawing/2014/main" id="{61D3F0A9-BF44-4912-A538-F8352686A9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0" y="181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88" name="Line 338">
                <a:extLst>
                  <a:ext uri="{FF2B5EF4-FFF2-40B4-BE49-F238E27FC236}">
                    <a16:creationId xmlns:a16="http://schemas.microsoft.com/office/drawing/2014/main" id="{39346C22-308D-427D-8E59-DBAF8D84A5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81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l"/>
                <a:endParaRPr lang="en-US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72" name="Line 339">
              <a:extLst>
                <a:ext uri="{FF2B5EF4-FFF2-40B4-BE49-F238E27FC236}">
                  <a16:creationId xmlns:a16="http://schemas.microsoft.com/office/drawing/2014/main" id="{6D715AB3-F74B-4545-9E31-740D31ECD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1114" y="2957513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sp>
          <p:nvSpPr>
            <p:cNvPr id="73" name="Line 340">
              <a:extLst>
                <a:ext uri="{FF2B5EF4-FFF2-40B4-BE49-F238E27FC236}">
                  <a16:creationId xmlns:a16="http://schemas.microsoft.com/office/drawing/2014/main" id="{ED0D9451-5D6E-4D03-A14A-41A0244408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89" y="2957513"/>
              <a:ext cx="0" cy="76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l"/>
              <a:endParaRPr lang="en-US">
                <a:solidFill>
                  <a:srgbClr val="000000"/>
                </a:solidFill>
                <a:latin typeface="Arial" charset="0"/>
                <a:ea typeface="ＭＳ Ｐゴシック" pitchFamily="34" charset="-128"/>
              </a:endParaRPr>
            </a:p>
          </p:txBody>
        </p:sp>
        <p:grpSp>
          <p:nvGrpSpPr>
            <p:cNvPr id="74" name="Group 386">
              <a:extLst>
                <a:ext uri="{FF2B5EF4-FFF2-40B4-BE49-F238E27FC236}">
                  <a16:creationId xmlns:a16="http://schemas.microsoft.com/office/drawing/2014/main" id="{11952019-19B8-46BC-886B-12E8DBEFB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804" y="5227641"/>
              <a:ext cx="2940051" cy="668338"/>
              <a:chOff x="2346" y="2699"/>
              <a:chExt cx="1852" cy="421"/>
            </a:xfrm>
          </p:grpSpPr>
          <p:sp>
            <p:nvSpPr>
              <p:cNvPr id="80" name="Rectangle 100">
                <a:extLst>
                  <a:ext uri="{FF2B5EF4-FFF2-40B4-BE49-F238E27FC236}">
                    <a16:creationId xmlns:a16="http://schemas.microsoft.com/office/drawing/2014/main" id="{F59133F9-73AB-4F1D-B044-77B38F763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0" y="2976"/>
                <a:ext cx="1488" cy="144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82" name="Rectangle 104">
                <a:extLst>
                  <a:ext uri="{FF2B5EF4-FFF2-40B4-BE49-F238E27FC236}">
                    <a16:creationId xmlns:a16="http://schemas.microsoft.com/office/drawing/2014/main" id="{8844B713-BE61-4F47-AF69-1C2F0C8122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1" y="2699"/>
                <a:ext cx="318" cy="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l"/>
                <a:r>
                  <a:rPr lang="en-US" sz="1200" b="0" dirty="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Control</a:t>
                </a:r>
              </a:p>
            </p:txBody>
          </p:sp>
          <p:sp>
            <p:nvSpPr>
              <p:cNvPr id="83" name="Rectangle 317">
                <a:extLst>
                  <a:ext uri="{FF2B5EF4-FFF2-40B4-BE49-F238E27FC236}">
                    <a16:creationId xmlns:a16="http://schemas.microsoft.com/office/drawing/2014/main" id="{78BE289B-4A86-4147-B1B6-5C0045AB8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0" y="2700"/>
                <a:ext cx="116" cy="119"/>
              </a:xfrm>
              <a:prstGeom prst="rect">
                <a:avLst/>
              </a:prstGeom>
              <a:solidFill>
                <a:srgbClr val="C0C0C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  <p:sp>
            <p:nvSpPr>
              <p:cNvPr id="84" name="Rectangle 385">
                <a:extLst>
                  <a:ext uri="{FF2B5EF4-FFF2-40B4-BE49-F238E27FC236}">
                    <a16:creationId xmlns:a16="http://schemas.microsoft.com/office/drawing/2014/main" id="{8D80B9A2-1385-495C-B318-7441419AB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6" y="2700"/>
                <a:ext cx="116" cy="119"/>
              </a:xfrm>
              <a:prstGeom prst="rect">
                <a:avLst/>
              </a:prstGeom>
              <a:solidFill>
                <a:srgbClr val="000000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l"/>
                <a:endParaRPr lang="en-US" sz="1800" b="0">
                  <a:solidFill>
                    <a:srgbClr val="000000"/>
                  </a:solidFill>
                  <a:latin typeface="Arial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75" name="Group 1">
              <a:extLst>
                <a:ext uri="{FF2B5EF4-FFF2-40B4-BE49-F238E27FC236}">
                  <a16:creationId xmlns:a16="http://schemas.microsoft.com/office/drawing/2014/main" id="{6C86E2F3-4565-411B-BD01-AA18B5C7F0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7839" y="4495168"/>
              <a:ext cx="4145745" cy="245947"/>
              <a:chOff x="997839" y="4495168"/>
              <a:chExt cx="4145745" cy="245947"/>
            </a:xfrm>
          </p:grpSpPr>
          <p:sp>
            <p:nvSpPr>
              <p:cNvPr id="76" name="Text Box 7">
                <a:extLst>
                  <a:ext uri="{FF2B5EF4-FFF2-40B4-BE49-F238E27FC236}">
                    <a16:creationId xmlns:a16="http://schemas.microsoft.com/office/drawing/2014/main" id="{B39E892B-F8E3-454B-966D-31F6C6905E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7839" y="4495168"/>
                <a:ext cx="687704" cy="230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p=.012</a:t>
                </a:r>
              </a:p>
            </p:txBody>
          </p:sp>
          <p:sp>
            <p:nvSpPr>
              <p:cNvPr id="77" name="Text Box 8">
                <a:extLst>
                  <a:ext uri="{FF2B5EF4-FFF2-40B4-BE49-F238E27FC236}">
                    <a16:creationId xmlns:a16="http://schemas.microsoft.com/office/drawing/2014/main" id="{8B16661F-20C7-47A5-880A-1FBD0F1E1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2632" y="4495168"/>
                <a:ext cx="611126" cy="230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p=.10</a:t>
                </a:r>
              </a:p>
            </p:txBody>
          </p:sp>
          <p:sp>
            <p:nvSpPr>
              <p:cNvPr id="78" name="Text Box 11">
                <a:extLst>
                  <a:ext uri="{FF2B5EF4-FFF2-40B4-BE49-F238E27FC236}">
                    <a16:creationId xmlns:a16="http://schemas.microsoft.com/office/drawing/2014/main" id="{B1953F05-849D-4DE6-AF76-94DD8D77A8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1296" y="4502667"/>
                <a:ext cx="837858" cy="230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p=.008</a:t>
                </a:r>
              </a:p>
            </p:txBody>
          </p:sp>
          <p:sp>
            <p:nvSpPr>
              <p:cNvPr id="79" name="Text Box 11">
                <a:extLst>
                  <a:ext uri="{FF2B5EF4-FFF2-40B4-BE49-F238E27FC236}">
                    <a16:creationId xmlns:a16="http://schemas.microsoft.com/office/drawing/2014/main" id="{57946803-E1DC-4D9E-A36B-2E327A9344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5726" y="4510165"/>
                <a:ext cx="837858" cy="230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000">
                    <a:solidFill>
                      <a:srgbClr val="000000"/>
                    </a:solidFill>
                    <a:latin typeface="Arial" charset="0"/>
                    <a:ea typeface="ＭＳ Ｐゴシック" pitchFamily="34" charset="-128"/>
                  </a:rPr>
                  <a:t>p=.009</a:t>
                </a:r>
              </a:p>
            </p:txBody>
          </p:sp>
        </p:grpSp>
      </p:grpSp>
      <p:sp>
        <p:nvSpPr>
          <p:cNvPr id="115" name="Text Box 159">
            <a:extLst>
              <a:ext uri="{FF2B5EF4-FFF2-40B4-BE49-F238E27FC236}">
                <a16:creationId xmlns:a16="http://schemas.microsoft.com/office/drawing/2014/main" id="{792A3B4E-2F56-46A5-9FA0-4B73F14FB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36" y="1073135"/>
            <a:ext cx="914804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"/>
              </a:spcBef>
            </a:pPr>
            <a:r>
              <a:rPr lang="en-US" sz="3200" b="1" dirty="0">
                <a:solidFill>
                  <a:srgbClr val="00A4AC"/>
                </a:solidFill>
                <a:latin typeface="Arial" charset="0"/>
                <a:ea typeface="ＭＳ Ｐゴシック" pitchFamily="34" charset="-128"/>
              </a:rPr>
              <a:t>Tobacco Abstinence after Discharge - </a:t>
            </a:r>
            <a:r>
              <a:rPr lang="en-US" sz="2000" b="1" dirty="0">
                <a:solidFill>
                  <a:srgbClr val="00A4AC"/>
                </a:solidFill>
                <a:latin typeface="Arial" charset="0"/>
                <a:ea typeface="ＭＳ Ｐゴシック" pitchFamily="34" charset="-128"/>
              </a:rPr>
              <a:t>Past 7 days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CDBB0D9-208D-4A8A-8802-1F0A7B30F396}"/>
              </a:ext>
            </a:extLst>
          </p:cNvPr>
          <p:cNvSpPr/>
          <p:nvPr/>
        </p:nvSpPr>
        <p:spPr>
          <a:xfrm>
            <a:off x="8638803" y="2377341"/>
            <a:ext cx="3462560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A4AC"/>
                </a:solidFill>
                <a:latin typeface="Arial" charset="0"/>
              </a:rPr>
              <a:t>Conclusion</a:t>
            </a:r>
          </a:p>
          <a:p>
            <a:endParaRPr lang="en-US" sz="400" b="1" dirty="0">
              <a:solidFill>
                <a:srgbClr val="00A4AC"/>
              </a:solidFill>
              <a:latin typeface="Arial" charset="0"/>
            </a:endParaRPr>
          </a:p>
          <a:p>
            <a:r>
              <a:rPr lang="en-US" sz="2200" dirty="0">
                <a:latin typeface="Arial" charset="0"/>
              </a:rPr>
              <a:t>Sustained Care was superior to Standard Care for post-discharge care of hospitalized smokers </a:t>
            </a:r>
          </a:p>
          <a:p>
            <a:endParaRPr lang="en-US" sz="2200" dirty="0">
              <a:latin typeface="Arial" charset="0"/>
            </a:endParaRPr>
          </a:p>
          <a:p>
            <a:r>
              <a:rPr lang="en-US" sz="2400" b="1" dirty="0">
                <a:solidFill>
                  <a:srgbClr val="00A4AC"/>
                </a:solidFill>
                <a:latin typeface="Arial" charset="0"/>
              </a:rPr>
              <a:t>Cost-effectiveness</a:t>
            </a:r>
            <a:r>
              <a:rPr lang="en-US" sz="2200" dirty="0">
                <a:latin typeface="Arial" charset="0"/>
              </a:rPr>
              <a:t>			Yr1     Yr2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latin typeface="Arial" charset="0"/>
              </a:rPr>
              <a:t>Cost/quit      $3217   $997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latin typeface="Arial" charset="0"/>
              </a:rPr>
              <a:t>Cost/patient</a:t>
            </a:r>
            <a:r>
              <a:rPr lang="en-US" sz="2200" dirty="0">
                <a:latin typeface="Arial" charset="0"/>
                <a:sym typeface="Wingdings" panose="05000000000000000000" pitchFamily="2" charset="2"/>
              </a:rPr>
              <a:t>  $354   $108</a:t>
            </a:r>
            <a:endParaRPr lang="en-US" sz="2200" dirty="0">
              <a:latin typeface="Arial" charset="0"/>
            </a:endParaRPr>
          </a:p>
          <a:p>
            <a:endParaRPr lang="en-US" sz="2200" dirty="0">
              <a:solidFill>
                <a:srgbClr val="00A4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87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A1590F-46F5-4E56-AE97-DDD830DCA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431C4-5E6E-48EB-846E-9E7BA8AFB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01" y="1349968"/>
            <a:ext cx="10148958" cy="37048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6097CB-3D56-4613-B13C-5D810DBB7231}"/>
              </a:ext>
            </a:extLst>
          </p:cNvPr>
          <p:cNvSpPr/>
          <p:nvPr/>
        </p:nvSpPr>
        <p:spPr>
          <a:xfrm>
            <a:off x="7414111" y="5333494"/>
            <a:ext cx="21186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JAMA 2014; 312:719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45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63168" y="1120204"/>
            <a:ext cx="8841423" cy="543941"/>
          </a:xfrm>
        </p:spPr>
        <p:txBody>
          <a:bodyPr vert="horz" wrap="square" lIns="56131" tIns="22452" rIns="56131" bIns="22452" rtlCol="0" anchor="t">
            <a:spAutoFit/>
          </a:bodyPr>
          <a:lstStyle/>
          <a:p>
            <a:pPr eaLnBrk="1" hangingPunct="1"/>
            <a:r>
              <a:rPr lang="en-US" sz="3600" b="1" dirty="0">
                <a:solidFill>
                  <a:srgbClr val="00A4AC"/>
                </a:solidFill>
                <a:latin typeface="Arial" charset="0"/>
              </a:rPr>
              <a:t>Limitations</a:t>
            </a:r>
            <a:endParaRPr lang="en-US" sz="2400" i="1" dirty="0">
              <a:solidFill>
                <a:srgbClr val="FAFD00"/>
              </a:solidFill>
              <a:latin typeface="Arial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5733D00-8FCC-4270-8CA8-D968245A9BA9}"/>
              </a:ext>
            </a:extLst>
          </p:cNvPr>
          <p:cNvSpPr txBox="1">
            <a:spLocks noChangeArrowheads="1"/>
          </p:cNvSpPr>
          <p:nvPr/>
        </p:nvSpPr>
        <p:spPr>
          <a:xfrm>
            <a:off x="963168" y="1908386"/>
            <a:ext cx="11143488" cy="4551191"/>
          </a:xfrm>
          <a:prstGeom prst="rect">
            <a:avLst/>
          </a:prstGeom>
        </p:spPr>
        <p:txBody>
          <a:bodyPr vert="horz" wrap="square" lIns="56131" tIns="22452" rIns="56131" bIns="2245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Bef>
                <a:spcPct val="50000"/>
              </a:spcBef>
              <a:buSzPct val="70000"/>
              <a:buNone/>
              <a:tabLst>
                <a:tab pos="971550" algn="l"/>
                <a:tab pos="1643063" algn="l"/>
              </a:tabLst>
            </a:pPr>
            <a:endParaRPr lang="en-US" sz="800" dirty="0">
              <a:latin typeface="Arial" charset="0"/>
            </a:endParaRPr>
          </a:p>
          <a:p>
            <a:pPr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b="1" dirty="0">
                <a:latin typeface="Arial" charset="0"/>
              </a:rPr>
              <a:t>Single site study</a:t>
            </a:r>
          </a:p>
          <a:p>
            <a:pPr lvl="1"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dirty="0">
                <a:latin typeface="Arial" charset="0"/>
              </a:rPr>
              <a:t>Generalizable to other hospitals, other geographic regions?</a:t>
            </a:r>
          </a:p>
          <a:p>
            <a:pPr lvl="1"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endParaRPr lang="en-US" sz="800" dirty="0">
              <a:latin typeface="Arial" charset="0"/>
            </a:endParaRPr>
          </a:p>
          <a:p>
            <a:pPr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b="1" dirty="0">
                <a:latin typeface="Arial" charset="0"/>
              </a:rPr>
              <a:t>Intervention scalability</a:t>
            </a:r>
          </a:p>
          <a:p>
            <a:pPr lvl="1"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dirty="0">
                <a:latin typeface="Arial" charset="0"/>
              </a:rPr>
              <a:t>How could this be done at scale?</a:t>
            </a:r>
          </a:p>
          <a:p>
            <a:pPr lvl="1"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dirty="0">
                <a:latin typeface="Arial" charset="0"/>
              </a:rPr>
              <a:t>Sustainable after grant funding ends? </a:t>
            </a:r>
          </a:p>
          <a:p>
            <a:pPr lvl="1"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50000"/>
              </a:spcBef>
              <a:buClr>
                <a:srgbClr val="DC0081"/>
              </a:buClr>
              <a:buSzPct val="70000"/>
              <a:buFont typeface="Wingdings" pitchFamily="2" charset="2"/>
              <a:buChar char="§"/>
              <a:tabLst>
                <a:tab pos="971550" algn="l"/>
                <a:tab pos="1643063" algn="l"/>
              </a:tabLst>
            </a:pPr>
            <a:endParaRPr lang="en-US" sz="2400" dirty="0">
              <a:solidFill>
                <a:schemeClr val="bg1"/>
              </a:solidFill>
              <a:latin typeface="Arial" charset="0"/>
            </a:endParaRPr>
          </a:p>
          <a:p>
            <a:pPr>
              <a:spcBef>
                <a:spcPct val="50000"/>
              </a:spcBef>
              <a:buClr>
                <a:srgbClr val="DC0081"/>
              </a:buClr>
              <a:buSzPct val="70000"/>
              <a:buFont typeface="Arial" panose="020B0604020202020204" pitchFamily="34" charset="0"/>
              <a:buNone/>
              <a:tabLst>
                <a:tab pos="971550" algn="l"/>
                <a:tab pos="1643063" algn="l"/>
              </a:tabLst>
            </a:pPr>
            <a:r>
              <a:rPr lang="en-US" sz="2000" dirty="0">
                <a:solidFill>
                  <a:srgbClr val="FFFFFF"/>
                </a:solidFill>
                <a:latin typeface="Helv"/>
              </a:rPr>
              <a:t>	</a:t>
            </a:r>
            <a:r>
              <a:rPr lang="en-US" sz="1600" b="1" dirty="0">
                <a:solidFill>
                  <a:srgbClr val="FFFFFF"/>
                </a:solidFill>
                <a:latin typeface="Helv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0811063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5A6764-6ED8-4290-A72E-47ACE5ED6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313476-48EB-449B-A5B7-CB6D1F596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28" y="2172543"/>
            <a:ext cx="9776159" cy="2980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9DF335D-CA87-4BB4-9AD0-235C44C5E1C1}"/>
              </a:ext>
            </a:extLst>
          </p:cNvPr>
          <p:cNvSpPr/>
          <p:nvPr/>
        </p:nvSpPr>
        <p:spPr>
          <a:xfrm>
            <a:off x="5887859" y="5209603"/>
            <a:ext cx="39069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AdvOT1ef757c0"/>
              </a:rPr>
              <a:t>Am J </a:t>
            </a:r>
            <a:r>
              <a:rPr lang="en-US" sz="2000" i="1" dirty="0" err="1">
                <a:latin typeface="AdvOT1ef757c0"/>
              </a:rPr>
              <a:t>Prev</a:t>
            </a:r>
            <a:r>
              <a:rPr lang="en-US" sz="2000" i="1" dirty="0">
                <a:latin typeface="AdvOT1ef757c0"/>
              </a:rPr>
              <a:t> Med 2016;51(4):597</a:t>
            </a:r>
            <a:r>
              <a:rPr lang="en-US" sz="2000" i="1" dirty="0">
                <a:latin typeface="AdvOT1ef757c0+20"/>
              </a:rPr>
              <a:t>–</a:t>
            </a:r>
            <a:r>
              <a:rPr lang="en-US" sz="2000" i="1" dirty="0">
                <a:latin typeface="AdvOT1ef757c0"/>
              </a:rPr>
              <a:t>608</a:t>
            </a:r>
            <a:endParaRPr lang="en-US" sz="2000" i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153C881-DE31-4A70-AD5B-370F2C3B13C0}"/>
              </a:ext>
            </a:extLst>
          </p:cNvPr>
          <p:cNvSpPr txBox="1">
            <a:spLocks noChangeArrowheads="1"/>
          </p:cNvSpPr>
          <p:nvPr/>
        </p:nvSpPr>
        <p:spPr>
          <a:xfrm>
            <a:off x="1426464" y="1149096"/>
            <a:ext cx="9212167" cy="1651936"/>
          </a:xfrm>
          <a:prstGeom prst="rect">
            <a:avLst/>
          </a:prstGeom>
        </p:spPr>
        <p:txBody>
          <a:bodyPr vert="horz" wrap="square" lIns="56131" tIns="22452" rIns="56131" bIns="22452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 dirty="0">
                <a:solidFill>
                  <a:srgbClr val="00A4AC"/>
                </a:solidFill>
                <a:latin typeface="Arial" panose="020B0604020202020204" pitchFamily="34" charset="0"/>
              </a:rPr>
              <a:t>Helping HAND 2 Trial    </a:t>
            </a:r>
            <a:r>
              <a:rPr lang="en-US" altLang="en-US" sz="2000" i="1" dirty="0">
                <a:solidFill>
                  <a:srgbClr val="00A4AC"/>
                </a:solidFill>
                <a:latin typeface="Arial" panose="020B0604020202020204" pitchFamily="34" charset="0"/>
              </a:rPr>
              <a:t>NIH/</a:t>
            </a:r>
            <a:r>
              <a:rPr lang="en-US" altLang="en-US" sz="2000" i="1" dirty="0">
                <a:solidFill>
                  <a:srgbClr val="00A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NHBLI R01 HL111821</a:t>
            </a:r>
          </a:p>
          <a:p>
            <a:r>
              <a:rPr lang="en-US" altLang="en-US" sz="2000" i="1" dirty="0">
                <a:solidFill>
                  <a:srgbClr val="00A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</a:t>
            </a:r>
            <a:r>
              <a:rPr lang="en-US" altLang="en-US" sz="2000" i="1" dirty="0" err="1">
                <a:solidFill>
                  <a:srgbClr val="00A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</a:t>
            </a:r>
            <a:r>
              <a:rPr lang="en-US" altLang="en-US" sz="2000" i="1" dirty="0">
                <a:solidFill>
                  <a:srgbClr val="00A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Rigotti / Tindle</a:t>
            </a:r>
            <a:b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sz="32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3200" i="1" dirty="0">
              <a:solidFill>
                <a:srgbClr val="00A4A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70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6420B93D-2CA4-465D-BCAC-27BAC50A0B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26465" y="1149096"/>
            <a:ext cx="9085263" cy="931739"/>
          </a:xfrm>
        </p:spPr>
        <p:txBody>
          <a:bodyPr vert="horz" lIns="56131" tIns="22452" rIns="56131" bIns="22452" rtlCol="0" anchor="t"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00A4AC"/>
                </a:solidFill>
                <a:latin typeface="Arial" panose="020B0604020202020204" pitchFamily="34" charset="0"/>
              </a:rPr>
              <a:t>Innovations for Helping HAND 2</a:t>
            </a:r>
            <a:br>
              <a:rPr lang="en-US" altLang="en-US" sz="3200" dirty="0">
                <a:solidFill>
                  <a:srgbClr val="00A4AC"/>
                </a:solidFill>
                <a:latin typeface="Arial" panose="020B0604020202020204" pitchFamily="34" charset="0"/>
              </a:rPr>
            </a:br>
            <a:endParaRPr lang="en-US" altLang="en-US" sz="3200" i="1" dirty="0">
              <a:solidFill>
                <a:srgbClr val="00A4AC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585C139-FD6F-4506-8C21-5EA6237EF2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49566" y="1834422"/>
            <a:ext cx="10439060" cy="3775594"/>
          </a:xfrm>
        </p:spPr>
        <p:txBody>
          <a:bodyPr vert="horz" wrap="square" lIns="56131" tIns="22452" rIns="56131" bIns="22452" rtlCol="0">
            <a:spAutoFit/>
          </a:bodyPr>
          <a:lstStyle/>
          <a:p>
            <a:pPr>
              <a:spcBef>
                <a:spcPct val="50000"/>
              </a:spcBef>
              <a:buClr>
                <a:srgbClr val="DC0081"/>
              </a:buClr>
              <a:buSzPct val="70000"/>
              <a:buFont typeface="Wingdings" panose="05000000000000000000" pitchFamily="2" charset="2"/>
              <a:buChar char="§"/>
              <a:tabLst>
                <a:tab pos="971550" algn="l"/>
                <a:tab pos="1643063" algn="l"/>
              </a:tabLst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indent="0">
              <a:spcBef>
                <a:spcPct val="50000"/>
              </a:spcBef>
              <a:buSzPct val="70000"/>
              <a:buNone/>
              <a:tabLst>
                <a:tab pos="971550" algn="l"/>
                <a:tab pos="1643063" algn="l"/>
              </a:tabLst>
            </a:pPr>
            <a:r>
              <a:rPr lang="en-US" altLang="en-US" b="1" dirty="0">
                <a:latin typeface="Arial" panose="020B0604020202020204" pitchFamily="34" charset="0"/>
              </a:rPr>
              <a:t>      1- Test generalizability of the intervention</a:t>
            </a:r>
          </a:p>
          <a:p>
            <a:pPr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endParaRPr lang="en-US" altLang="en-US" sz="1200" b="1" dirty="0">
              <a:latin typeface="Arial" panose="020B0604020202020204" pitchFamily="34" charset="0"/>
            </a:endParaRPr>
          </a:p>
          <a:p>
            <a:pPr lvl="1"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b="1" dirty="0">
                <a:latin typeface="Arial" panose="020B0604020202020204" pitchFamily="34" charset="0"/>
              </a:rPr>
              <a:t>Conduct a m</a:t>
            </a:r>
            <a:r>
              <a:rPr lang="en-US" altLang="en-US" b="1" dirty="0">
                <a:latin typeface="Arial" panose="020B0604020202020204" pitchFamily="34" charset="0"/>
                <a:sym typeface="Wingdings" panose="05000000000000000000" pitchFamily="2" charset="2"/>
              </a:rPr>
              <a:t>ulti-site trial </a:t>
            </a:r>
            <a:r>
              <a:rPr lang="en-US" altLang="en-US" dirty="0">
                <a:latin typeface="Arial" panose="020B0604020202020204" pitchFamily="34" charset="0"/>
                <a:sym typeface="Wingdings" panose="05000000000000000000" pitchFamily="2" charset="2"/>
              </a:rPr>
              <a:t>(3 hospitals)</a:t>
            </a:r>
            <a:endParaRPr lang="en-US" altLang="en-US" b="1" dirty="0">
              <a:latin typeface="Arial" panose="020B0604020202020204" pitchFamily="34" charset="0"/>
            </a:endParaRPr>
          </a:p>
          <a:p>
            <a:pPr lvl="2">
              <a:spcBef>
                <a:spcPts val="6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MGH</a:t>
            </a:r>
          </a:p>
          <a:p>
            <a:pPr lvl="2">
              <a:spcBef>
                <a:spcPts val="6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Small community hospital (Salem, MA)</a:t>
            </a:r>
          </a:p>
          <a:p>
            <a:pPr lvl="2">
              <a:spcBef>
                <a:spcPts val="6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Large academic center in another region (Univ. of Pittsburgh Med. Ctr.)</a:t>
            </a:r>
          </a:p>
          <a:p>
            <a:pPr lvl="2">
              <a:spcBef>
                <a:spcPts val="600"/>
              </a:spcBef>
              <a:buSzPct val="70000"/>
              <a:tabLst>
                <a:tab pos="971550" algn="l"/>
                <a:tab pos="1643063" algn="l"/>
              </a:tabLst>
            </a:pPr>
            <a:endParaRPr lang="en-US" altLang="en-US" sz="800" dirty="0">
              <a:latin typeface="Arial" panose="020B0604020202020204" pitchFamily="34" charset="0"/>
            </a:endParaRPr>
          </a:p>
          <a:p>
            <a:pPr lvl="1"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b="1" dirty="0">
                <a:latin typeface="Arial" panose="020B0604020202020204" pitchFamily="34" charset="0"/>
              </a:rPr>
              <a:t>Broaden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eligibility</a:t>
            </a:r>
            <a:endParaRPr lang="en-US" altLang="en-US" dirty="0">
              <a:latin typeface="Arial" panose="020B0604020202020204" pitchFamily="34" charset="0"/>
            </a:endParaRPr>
          </a:p>
          <a:p>
            <a:pPr lvl="2"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sz="2200" dirty="0">
                <a:latin typeface="Arial" panose="020B0604020202020204" pitchFamily="34" charset="0"/>
              </a:rPr>
              <a:t>Enroll patients with substance use disorders other than tobacco</a:t>
            </a:r>
            <a:endParaRPr lang="en-US" altLang="en-US" sz="1600" b="1" dirty="0">
              <a:latin typeface="Helv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73FC9A7-5E95-4D84-83F2-282D93FCE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September 15 – 17, 2021</a:t>
            </a:r>
            <a:endParaRPr lang="x-none" dirty="0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EB051321-D113-4FC6-8C1E-60C57DA62AF2}"/>
              </a:ext>
            </a:extLst>
          </p:cNvPr>
          <p:cNvSpPr txBox="1">
            <a:spLocks/>
          </p:cNvSpPr>
          <p:nvPr/>
        </p:nvSpPr>
        <p:spPr>
          <a:xfrm>
            <a:off x="520262" y="913588"/>
            <a:ext cx="10862441" cy="2134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en-US" sz="5900" b="1" dirty="0">
                <a:solidFill>
                  <a:srgbClr val="00A4AC"/>
                </a:solidFill>
                <a:latin typeface="+mn-lt"/>
              </a:rPr>
              <a:t>Leveraging </a:t>
            </a:r>
            <a:r>
              <a:rPr lang="en-US" sz="5900" b="1" u="sng" dirty="0">
                <a:solidFill>
                  <a:srgbClr val="00A4AC"/>
                </a:solidFill>
                <a:latin typeface="+mn-lt"/>
              </a:rPr>
              <a:t>Tobacco Control </a:t>
            </a:r>
            <a:r>
              <a:rPr lang="en-US" sz="5900" b="1" u="sng" dirty="0">
                <a:solidFill>
                  <a:srgbClr val="00A4AC"/>
                </a:solidFill>
                <a:latin typeface="Calibri" panose="020F0502020204030204"/>
                <a:ea typeface="+mn-ea"/>
                <a:cs typeface="+mn-cs"/>
              </a:rPr>
              <a:t>Policy</a:t>
            </a:r>
            <a:r>
              <a:rPr lang="en-US" sz="5900" b="1" dirty="0">
                <a:solidFill>
                  <a:srgbClr val="00A4AC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5900" b="1" dirty="0">
                <a:solidFill>
                  <a:srgbClr val="00A4AC"/>
                </a:solidFill>
                <a:latin typeface="+mn-lt"/>
              </a:rPr>
              <a:t>to Promote Smoking Cessation in Clinical Settings</a:t>
            </a:r>
            <a:endParaRPr lang="en-US" sz="5900" b="1" dirty="0">
              <a:solidFill>
                <a:srgbClr val="00A0A6"/>
              </a:solidFill>
              <a:latin typeface="+mn-lt"/>
            </a:endParaRPr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EFEC8D0D-C04A-4181-90E3-AA089A81442B}"/>
              </a:ext>
            </a:extLst>
          </p:cNvPr>
          <p:cNvSpPr txBox="1">
            <a:spLocks/>
          </p:cNvSpPr>
          <p:nvPr/>
        </p:nvSpPr>
        <p:spPr>
          <a:xfrm>
            <a:off x="3860" y="4015115"/>
            <a:ext cx="12188140" cy="22881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3500" b="1" dirty="0"/>
              <a:t>Nancy Rigotti, MD</a:t>
            </a:r>
          </a:p>
          <a:p>
            <a:pPr marL="0" indent="0" algn="ctr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dirty="0"/>
              <a:t>Tobacco Research and Treatment Center,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Massachusetts General Hospital, Harvard Medical School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i="1" dirty="0"/>
              <a:t>Rigotti.Nancy@mgh.harvard.edu</a:t>
            </a:r>
            <a:endParaRPr lang="x-none" i="1" dirty="0"/>
          </a:p>
        </p:txBody>
      </p:sp>
    </p:spTree>
    <p:extLst>
      <p:ext uri="{BB962C8B-B14F-4D97-AF65-F5344CB8AC3E}">
        <p14:creationId xmlns:p14="http://schemas.microsoft.com/office/powerpoint/2010/main" val="2409823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>
            <a:extLst>
              <a:ext uri="{FF2B5EF4-FFF2-40B4-BE49-F238E27FC236}">
                <a16:creationId xmlns:a16="http://schemas.microsoft.com/office/drawing/2014/main" id="{6420B93D-2CA4-465D-BCAC-27BAC50A0B4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8928" y="1075944"/>
            <a:ext cx="9309703" cy="488541"/>
          </a:xfrm>
        </p:spPr>
        <p:txBody>
          <a:bodyPr vert="horz" wrap="square" lIns="56131" tIns="22452" rIns="56131" bIns="22452" rtlCol="0" anchor="t">
            <a:spAutoFit/>
          </a:bodyPr>
          <a:lstStyle/>
          <a:p>
            <a:pPr eaLnBrk="1" hangingPunct="1"/>
            <a:r>
              <a:rPr lang="en-US" altLang="en-US" sz="3200" b="1" dirty="0">
                <a:solidFill>
                  <a:srgbClr val="00A4AC"/>
                </a:solidFill>
                <a:latin typeface="Arial" panose="020B0604020202020204" pitchFamily="34" charset="0"/>
              </a:rPr>
              <a:t>Innovations for Helping HAND 2</a:t>
            </a:r>
            <a:endParaRPr lang="en-US" altLang="en-US" sz="3200" i="1" dirty="0">
              <a:solidFill>
                <a:srgbClr val="00A4AC"/>
              </a:solidFill>
              <a:latin typeface="Arial" panose="020B0604020202020204" pitchFamily="34" charset="0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585C139-FD6F-4506-8C21-5EA6237EF22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764015"/>
            <a:ext cx="11353801" cy="4298815"/>
          </a:xfrm>
        </p:spPr>
        <p:txBody>
          <a:bodyPr vert="horz" wrap="square" lIns="56131" tIns="22452" rIns="56131" bIns="22452" rtlCol="0">
            <a:spAutoFit/>
          </a:bodyPr>
          <a:lstStyle/>
          <a:p>
            <a:pPr>
              <a:spcBef>
                <a:spcPct val="50000"/>
              </a:spcBef>
              <a:buClr>
                <a:srgbClr val="DC0081"/>
              </a:buClr>
              <a:buSzPct val="70000"/>
              <a:buFont typeface="Wingdings" panose="05000000000000000000" pitchFamily="2" charset="2"/>
              <a:buChar char="§"/>
              <a:tabLst>
                <a:tab pos="971550" algn="l"/>
                <a:tab pos="1643063" algn="l"/>
              </a:tabLst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DC0081"/>
              </a:buClr>
              <a:buSzPct val="70000"/>
              <a:buNone/>
              <a:tabLst>
                <a:tab pos="971550" algn="l"/>
                <a:tab pos="1643063" algn="l"/>
              </a:tabLst>
            </a:pPr>
            <a:r>
              <a:rPr lang="en-US" altLang="en-US" b="1" dirty="0">
                <a:latin typeface="Arial" panose="020B0604020202020204" pitchFamily="34" charset="0"/>
              </a:rPr>
              <a:t>   2- Increase scalability </a:t>
            </a:r>
            <a:r>
              <a:rPr lang="en-US" altLang="en-US" dirty="0">
                <a:latin typeface="Arial" panose="020B0604020202020204" pitchFamily="34" charset="0"/>
              </a:rPr>
              <a:t>of the intervention</a:t>
            </a:r>
          </a:p>
          <a:p>
            <a:pPr lvl="1">
              <a:spcBef>
                <a:spcPts val="12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b="1" dirty="0">
                <a:latin typeface="Arial" panose="020B0604020202020204" pitchFamily="34" charset="0"/>
              </a:rPr>
              <a:t>Reduce cost </a:t>
            </a:r>
            <a:r>
              <a:rPr lang="en-US" altLang="en-US" b="1" dirty="0"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b="1" dirty="0">
                <a:latin typeface="Arial" panose="020B0604020202020204" pitchFamily="34" charset="0"/>
              </a:rPr>
              <a:t> Use Quitlines for post-discharge counseling </a:t>
            </a:r>
          </a:p>
          <a:p>
            <a:pPr lvl="2">
              <a:spcBef>
                <a:spcPts val="6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sz="2200" dirty="0">
                <a:latin typeface="Arial" panose="020B0604020202020204" pitchFamily="34" charset="0"/>
              </a:rPr>
              <a:t>Free c</a:t>
            </a:r>
            <a:r>
              <a:rPr lang="en-US" sz="2200" dirty="0">
                <a:latin typeface="Arial" charset="0"/>
                <a:sym typeface="Wingdings" panose="05000000000000000000" pitchFamily="2" charset="2"/>
              </a:rPr>
              <a:t>ommunity-based resource funded by state public health depts.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charset="0"/>
                <a:sym typeface="Wingdings" panose="05000000000000000000" pitchFamily="2" charset="2"/>
              </a:rPr>
              <a:t>5 proactive calls from tobacco coach to smoker, coordinated with quit date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charset="0"/>
                <a:sym typeface="Wingdings" panose="05000000000000000000" pitchFamily="2" charset="2"/>
              </a:rPr>
              <a:t>NRT sample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sz="2200" dirty="0">
                <a:latin typeface="Arial" charset="0"/>
              </a:rPr>
              <a:t>IVR call </a:t>
            </a:r>
            <a:r>
              <a:rPr lang="en-US" sz="2200" dirty="0">
                <a:latin typeface="Arial" charset="0"/>
                <a:sym typeface="Wingdings" panose="05000000000000000000" pitchFamily="2" charset="2"/>
              </a:rPr>
              <a:t> Patient requests or needs more help  refer to a Quitline coach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SzPct val="70000"/>
              <a:tabLst>
                <a:tab pos="971550" algn="l"/>
                <a:tab pos="1643063" algn="l"/>
              </a:tabLst>
            </a:pPr>
            <a:endParaRPr lang="en-US" sz="800" dirty="0">
              <a:latin typeface="Arial" charset="0"/>
              <a:sym typeface="Wingdings" panose="05000000000000000000" pitchFamily="2" charset="2"/>
            </a:endParaRPr>
          </a:p>
          <a:p>
            <a:pPr lvl="1">
              <a:spcBef>
                <a:spcPts val="12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b="1" dirty="0">
                <a:latin typeface="Arial" panose="020B0604020202020204" pitchFamily="34" charset="0"/>
              </a:rPr>
              <a:t>Streamline intervention delivery</a:t>
            </a:r>
          </a:p>
          <a:p>
            <a:pPr lvl="2"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sz="2200" dirty="0">
                <a:latin typeface="Arial" charset="0"/>
                <a:sym typeface="Wingdings" panose="05000000000000000000" pitchFamily="2" charset="2"/>
              </a:rPr>
              <a:t>Real-time “warm transfer”</a:t>
            </a:r>
            <a:r>
              <a:rPr lang="en-US" altLang="en-US" sz="2200" dirty="0">
                <a:latin typeface="Arial" panose="020B0604020202020204" pitchFamily="34" charset="0"/>
              </a:rPr>
              <a:t> from IVR vendor to Quitline vendor</a:t>
            </a:r>
          </a:p>
          <a:p>
            <a:pPr>
              <a:spcBef>
                <a:spcPct val="50000"/>
              </a:spcBef>
              <a:buClr>
                <a:srgbClr val="DC0081"/>
              </a:buClr>
              <a:buSzPct val="70000"/>
              <a:buNone/>
              <a:tabLst>
                <a:tab pos="971550" algn="l"/>
                <a:tab pos="1643063" algn="l"/>
              </a:tabLst>
            </a:pPr>
            <a:endParaRPr lang="en-US" altLang="en-US" sz="1600" b="1" dirty="0">
              <a:latin typeface="Helv"/>
            </a:endParaRPr>
          </a:p>
        </p:txBody>
      </p:sp>
    </p:spTree>
    <p:extLst>
      <p:ext uri="{BB962C8B-B14F-4D97-AF65-F5344CB8AC3E}">
        <p14:creationId xmlns:p14="http://schemas.microsoft.com/office/powerpoint/2010/main" val="2752893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2">
            <a:extLst>
              <a:ext uri="{FF2B5EF4-FFF2-40B4-BE49-F238E27FC236}">
                <a16:creationId xmlns:a16="http://schemas.microsoft.com/office/drawing/2014/main" id="{58B8076A-B223-46CF-A830-F1C839441A6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24009" y="2450489"/>
            <a:ext cx="2683745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pPr eaLnBrk="1" hangingPunct="1">
              <a:lnSpc>
                <a:spcPct val="100000"/>
              </a:lnSpc>
              <a:spcAft>
                <a:spcPts val="1200"/>
              </a:spcAft>
            </a:pPr>
            <a:r>
              <a:rPr lang="en-US" altLang="en-US" sz="4000" b="1" dirty="0">
                <a:solidFill>
                  <a:srgbClr val="00A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Helping Hand 2 Trial</a:t>
            </a:r>
            <a:br>
              <a:rPr lang="en-US" altLang="en-US" sz="4000" b="1" dirty="0">
                <a:solidFill>
                  <a:srgbClr val="00A4A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1300" b="1" dirty="0">
                <a:solidFill>
                  <a:srgbClr val="00A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b="1" dirty="0">
                <a:solidFill>
                  <a:srgbClr val="00A4A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Enrollment conducted</a:t>
            </a:r>
            <a:b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2012-2014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16625EA7-6844-4898-B22F-6F30C0693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1" y="2885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447EB769-E030-4C4D-AC91-1F357F794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1" y="288555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5064" name="Rectangle 8">
            <a:extLst>
              <a:ext uri="{FF2B5EF4-FFF2-40B4-BE49-F238E27FC236}">
                <a16:creationId xmlns:a16="http://schemas.microsoft.com/office/drawing/2014/main" id="{BEE728B4-2B76-45C4-B036-B5FD804BE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503" y="257193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sp>
        <p:nvSpPr>
          <p:cNvPr id="45065" name="Rectangle 9">
            <a:extLst>
              <a:ext uri="{FF2B5EF4-FFF2-40B4-BE49-F238E27FC236}">
                <a16:creationId xmlns:a16="http://schemas.microsoft.com/office/drawing/2014/main" id="{08C1652B-22BA-47D4-833B-4602B9FF9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710065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6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rgbClr val="333333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800">
              <a:solidFill>
                <a:schemeClr val="tx1"/>
              </a:solidFill>
            </a:endParaRPr>
          </a:p>
        </p:txBody>
      </p:sp>
      <p:pic>
        <p:nvPicPr>
          <p:cNvPr id="45066" name="Picture 10">
            <a:extLst>
              <a:ext uri="{FF2B5EF4-FFF2-40B4-BE49-F238E27FC236}">
                <a16:creationId xmlns:a16="http://schemas.microsoft.com/office/drawing/2014/main" id="{BA126E45-504E-4F4D-BC61-F621FA0C1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933" y="573024"/>
            <a:ext cx="7734504" cy="594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391F7C-A5ED-4520-8E98-F6E36D117140}"/>
              </a:ext>
            </a:extLst>
          </p:cNvPr>
          <p:cNvSpPr txBox="1"/>
          <p:nvPr/>
        </p:nvSpPr>
        <p:spPr>
          <a:xfrm>
            <a:off x="7095744" y="3320683"/>
            <a:ext cx="101553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Sustained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4C722F77-9BCF-414A-966C-ACCA44865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22" y="701040"/>
            <a:ext cx="838809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rgbClr val="00A4AC"/>
                </a:solidFill>
                <a:latin typeface="Arial" panose="020B0604020202020204" pitchFamily="34" charset="0"/>
              </a:rPr>
              <a:t>Cumulative Use of Treatment After Discharge</a:t>
            </a:r>
            <a:endParaRPr lang="en-US" altLang="en-US" sz="3000" b="1" i="1" dirty="0">
              <a:solidFill>
                <a:srgbClr val="00A4A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7892" name="Chart 5">
            <a:extLst>
              <a:ext uri="{FF2B5EF4-FFF2-40B4-BE49-F238E27FC236}">
                <a16:creationId xmlns:a16="http://schemas.microsoft.com/office/drawing/2014/main" id="{C70F7E84-8F8D-4C37-BF34-04B2D2D590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0181262"/>
              </p:ext>
            </p:extLst>
          </p:nvPr>
        </p:nvGraphicFramePr>
        <p:xfrm>
          <a:off x="1158240" y="1682496"/>
          <a:ext cx="7871460" cy="502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r:id="rId4" imgW="8602202" imgH="5816088" progId="Excel.Chart.8">
                  <p:embed/>
                </p:oleObj>
              </mc:Choice>
              <mc:Fallback>
                <p:oleObj r:id="rId4" imgW="8602202" imgH="5816088" progId="Excel.Chart.8">
                  <p:embed/>
                  <p:pic>
                    <p:nvPicPr>
                      <p:cNvPr id="37892" name="Chart 5">
                        <a:extLst>
                          <a:ext uri="{FF2B5EF4-FFF2-40B4-BE49-F238E27FC236}">
                            <a16:creationId xmlns:a16="http://schemas.microsoft.com/office/drawing/2014/main" id="{C70F7E84-8F8D-4C37-BF34-04B2D2D590D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240" y="1682496"/>
                        <a:ext cx="7871460" cy="5023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5A6764-6ED8-4290-A72E-47ACE5ED6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graphicFrame>
        <p:nvGraphicFramePr>
          <p:cNvPr id="4" name="Chart 5">
            <a:extLst>
              <a:ext uri="{FF2B5EF4-FFF2-40B4-BE49-F238E27FC236}">
                <a16:creationId xmlns:a16="http://schemas.microsoft.com/office/drawing/2014/main" id="{BD5A6755-2A0B-4156-99F6-2C86758DEF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6647856"/>
              </p:ext>
            </p:extLst>
          </p:nvPr>
        </p:nvGraphicFramePr>
        <p:xfrm>
          <a:off x="1267968" y="1475232"/>
          <a:ext cx="7541070" cy="5077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9" r:id="rId3" imgW="8504657" imgH="5712447" progId="Excel.Chart.8">
                  <p:embed/>
                </p:oleObj>
              </mc:Choice>
              <mc:Fallback>
                <p:oleObj r:id="rId3" imgW="8504657" imgH="5712447" progId="Excel.Chart.8">
                  <p:embed/>
                  <p:pic>
                    <p:nvPicPr>
                      <p:cNvPr id="39940" name="Chart 5">
                        <a:extLst>
                          <a:ext uri="{FF2B5EF4-FFF2-40B4-BE49-F238E27FC236}">
                            <a16:creationId xmlns:a16="http://schemas.microsoft.com/office/drawing/2014/main" id="{195E6D85-86C2-4641-A209-39425277D07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7968" y="1475232"/>
                        <a:ext cx="7541070" cy="50779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640D09AD-5F93-415A-BF54-63574616F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706" y="618988"/>
            <a:ext cx="853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000" b="1" dirty="0">
                <a:solidFill>
                  <a:srgbClr val="00A4AC"/>
                </a:solidFill>
                <a:latin typeface="Arial" panose="020B0604020202020204" pitchFamily="34" charset="0"/>
              </a:rPr>
              <a:t>Tobacco Abstinence After Discharge</a:t>
            </a:r>
            <a:endParaRPr lang="en-US" altLang="en-US" sz="3000" b="1" i="1" dirty="0">
              <a:solidFill>
                <a:srgbClr val="00A4AC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637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55177F9-F9D0-41E2-89D9-9A6440184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graphicFrame>
        <p:nvGraphicFramePr>
          <p:cNvPr id="4" name="Chart 5">
            <a:extLst>
              <a:ext uri="{FF2B5EF4-FFF2-40B4-BE49-F238E27FC236}">
                <a16:creationId xmlns:a16="http://schemas.microsoft.com/office/drawing/2014/main" id="{7BBF72AB-868B-43B0-9365-42E6A27E81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9399323"/>
              </p:ext>
            </p:extLst>
          </p:nvPr>
        </p:nvGraphicFramePr>
        <p:xfrm>
          <a:off x="1231392" y="1853374"/>
          <a:ext cx="7817824" cy="48014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r:id="rId3" imgW="8504657" imgH="5742930" progId="Excel.Chart.8">
                  <p:embed/>
                </p:oleObj>
              </mc:Choice>
              <mc:Fallback>
                <p:oleObj r:id="rId3" imgW="8504657" imgH="5742930" progId="Excel.Chart.8">
                  <p:embed/>
                  <p:pic>
                    <p:nvPicPr>
                      <p:cNvPr id="44035" name="Chart 5">
                        <a:extLst>
                          <a:ext uri="{FF2B5EF4-FFF2-40B4-BE49-F238E27FC236}">
                            <a16:creationId xmlns:a16="http://schemas.microsoft.com/office/drawing/2014/main" id="{25574CCE-D8D8-4368-9E19-D48AB3D1A86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392" y="1853374"/>
                        <a:ext cx="7817824" cy="48014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73DF5C1C-0FDE-406D-A322-B65769DAB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56" y="758443"/>
            <a:ext cx="8991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A4AC"/>
                </a:solidFill>
                <a:latin typeface="Arial" panose="020B0604020202020204" pitchFamily="34" charset="0"/>
              </a:rPr>
              <a:t>Helping HAND 1 vs. Helping HAND 2</a:t>
            </a:r>
            <a:r>
              <a:rPr lang="en-US" altLang="en-US" sz="2800" b="1" i="1" dirty="0">
                <a:solidFill>
                  <a:srgbClr val="00A4AC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000" b="0" i="1" dirty="0">
                <a:solidFill>
                  <a:srgbClr val="00A4AC"/>
                </a:solidFill>
                <a:latin typeface="Arial" panose="020B0604020202020204" pitchFamily="34" charset="0"/>
              </a:rPr>
              <a:t>(MGH Data)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DAE741-7B55-42BE-BD9B-F71B8784B67B}"/>
              </a:ext>
            </a:extLst>
          </p:cNvPr>
          <p:cNvSpPr/>
          <p:nvPr/>
        </p:nvSpPr>
        <p:spPr>
          <a:xfrm>
            <a:off x="5449824" y="3523488"/>
            <a:ext cx="914400" cy="548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3A43D8-1BDC-43D2-A24B-4151ED33C3DC}"/>
              </a:ext>
            </a:extLst>
          </p:cNvPr>
          <p:cNvCxnSpPr>
            <a:cxnSpLocks/>
          </p:cNvCxnSpPr>
          <p:nvPr/>
        </p:nvCxnSpPr>
        <p:spPr>
          <a:xfrm>
            <a:off x="5047488" y="3378362"/>
            <a:ext cx="402336" cy="23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9A432C3-D96D-4D40-9535-90DD3B87E283}"/>
              </a:ext>
            </a:extLst>
          </p:cNvPr>
          <p:cNvSpPr/>
          <p:nvPr/>
        </p:nvSpPr>
        <p:spPr>
          <a:xfrm>
            <a:off x="7700465" y="4144810"/>
            <a:ext cx="914400" cy="5486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FC5B44-8393-43FF-8149-03B0025764FC}"/>
              </a:ext>
            </a:extLst>
          </p:cNvPr>
          <p:cNvCxnSpPr>
            <a:cxnSpLocks/>
          </p:cNvCxnSpPr>
          <p:nvPr/>
        </p:nvCxnSpPr>
        <p:spPr>
          <a:xfrm>
            <a:off x="7282889" y="4047508"/>
            <a:ext cx="402336" cy="230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294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FFF9E6-2A81-45F1-B72C-E4CA824CF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graphicFrame>
        <p:nvGraphicFramePr>
          <p:cNvPr id="4" name="Chart 5">
            <a:extLst>
              <a:ext uri="{FF2B5EF4-FFF2-40B4-BE49-F238E27FC236}">
                <a16:creationId xmlns:a16="http://schemas.microsoft.com/office/drawing/2014/main" id="{62B30F04-FD5D-4D40-8DBB-B48FD65783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9894344"/>
              </p:ext>
            </p:extLst>
          </p:nvPr>
        </p:nvGraphicFramePr>
        <p:xfrm>
          <a:off x="1755648" y="1708089"/>
          <a:ext cx="7129272" cy="4837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r:id="rId3" imgW="8461981" imgH="5718544" progId="Excel.Chart.8">
                  <p:embed/>
                </p:oleObj>
              </mc:Choice>
              <mc:Fallback>
                <p:oleObj r:id="rId3" imgW="8461981" imgH="5718544" progId="Excel.Chart.8">
                  <p:embed/>
                  <p:pic>
                    <p:nvPicPr>
                      <p:cNvPr id="46083" name="Chart 5">
                        <a:extLst>
                          <a:ext uri="{FF2B5EF4-FFF2-40B4-BE49-F238E27FC236}">
                            <a16:creationId xmlns:a16="http://schemas.microsoft.com/office/drawing/2014/main" id="{FAB6CC7A-674F-4B0C-BA5D-AE565F0CB62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648" y="1708089"/>
                        <a:ext cx="7129272" cy="48371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227FB423-5326-4D4E-979C-8DB1410C1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960" y="767710"/>
            <a:ext cx="8610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00A4AC"/>
                </a:solidFill>
                <a:latin typeface="Arial" panose="020B0604020202020204" pitchFamily="34" charset="0"/>
              </a:rPr>
              <a:t>Helping HAND 1 vs. Helping HAND 2 </a:t>
            </a:r>
            <a:r>
              <a:rPr lang="en-US" altLang="en-US" sz="2000" i="1" dirty="0">
                <a:solidFill>
                  <a:srgbClr val="00A4AC"/>
                </a:solidFill>
                <a:latin typeface="Arial" panose="020B0604020202020204" pitchFamily="34" charset="0"/>
              </a:rPr>
              <a:t>(MGH Data)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DFA156-41DF-40D1-9C01-5C2993F42618}"/>
              </a:ext>
            </a:extLst>
          </p:cNvPr>
          <p:cNvSpPr/>
          <p:nvPr/>
        </p:nvSpPr>
        <p:spPr>
          <a:xfrm>
            <a:off x="7095744" y="3962400"/>
            <a:ext cx="1304544" cy="10241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09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42FAC19-95C8-4A4A-9507-AFFBAC8A88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942657" y="876363"/>
            <a:ext cx="10737279" cy="1208738"/>
          </a:xfrm>
        </p:spPr>
        <p:txBody>
          <a:bodyPr vert="horz" wrap="square" lIns="56131" tIns="22452" rIns="56131" bIns="22452" rtlCol="0" anchor="t">
            <a:spAutoFit/>
          </a:bodyPr>
          <a:lstStyle/>
          <a:p>
            <a:pPr eaLnBrk="1" hangingPunct="1"/>
            <a:r>
              <a:rPr lang="en-US" altLang="en-US" sz="2800" b="1" dirty="0">
                <a:solidFill>
                  <a:srgbClr val="00A4AC"/>
                </a:solidFill>
                <a:latin typeface="Arial" panose="020B0604020202020204" pitchFamily="34" charset="0"/>
              </a:rPr>
              <a:t>Why did the effect disappear?</a:t>
            </a:r>
            <a:br>
              <a:rPr lang="en-US" altLang="en-US" sz="2800" b="1" dirty="0">
                <a:solidFill>
                  <a:srgbClr val="FAFD00"/>
                </a:solidFill>
                <a:latin typeface="Arial" panose="020B0604020202020204" pitchFamily="34" charset="0"/>
              </a:rPr>
            </a:br>
            <a:br>
              <a:rPr lang="en-US" altLang="en-US" sz="2800" dirty="0">
                <a:solidFill>
                  <a:srgbClr val="FAFD00"/>
                </a:solidFill>
                <a:latin typeface="Arial" panose="020B0604020202020204" pitchFamily="34" charset="0"/>
              </a:rPr>
            </a:br>
            <a:endParaRPr lang="en-US" altLang="en-US" sz="2800" i="1" dirty="0">
              <a:solidFill>
                <a:srgbClr val="FAFD00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ED85B30-2C18-44BA-A7FC-6A654FDBDC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21264" y="1700538"/>
            <a:ext cx="11180064" cy="4286504"/>
          </a:xfrm>
        </p:spPr>
        <p:txBody>
          <a:bodyPr vert="horz" wrap="square" lIns="56131" tIns="22452" rIns="56131" bIns="22452" rtlCol="0">
            <a:spAutoFit/>
          </a:bodyPr>
          <a:lstStyle/>
          <a:p>
            <a:pPr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sz="2400" dirty="0">
                <a:latin typeface="Arial" panose="020B0604020202020204" pitchFamily="34" charset="0"/>
              </a:rPr>
              <a:t>IVR acceptance was similar in both studies</a:t>
            </a:r>
          </a:p>
          <a:p>
            <a:pPr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sz="2400" dirty="0">
                <a:latin typeface="Arial" panose="020B0604020202020204" pitchFamily="34" charset="0"/>
              </a:rPr>
              <a:t>Medication use was similar in both studies</a:t>
            </a:r>
          </a:p>
          <a:p>
            <a:pPr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sz="2400" dirty="0">
                <a:latin typeface="Arial" panose="020B0604020202020204" pitchFamily="34" charset="0"/>
              </a:rPr>
              <a:t>Fewer smokers used counseling in HH2 than in HH1 </a:t>
            </a:r>
          </a:p>
          <a:p>
            <a:pPr lvl="1"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Linking directly from IVR call to quitline provider required 2 steps and resulted in fewer patients receiving counseling</a:t>
            </a:r>
          </a:p>
          <a:p>
            <a:pPr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sz="2400" dirty="0">
                <a:latin typeface="Arial" panose="020B0604020202020204" pitchFamily="34" charset="0"/>
              </a:rPr>
              <a:t>The intervention was weakened by modification made to increase its scalability. </a:t>
            </a:r>
            <a:r>
              <a:rPr lang="en-US" altLang="en-US" dirty="0">
                <a:latin typeface="Helv"/>
              </a:rPr>
              <a:t>	</a:t>
            </a:r>
            <a:r>
              <a:rPr lang="en-US" altLang="en-US" sz="2000" b="1" dirty="0">
                <a:latin typeface="Helv"/>
              </a:rPr>
              <a:t>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EE64326-4AC6-4EBE-9198-F0F63660E9BA}"/>
              </a:ext>
            </a:extLst>
          </p:cNvPr>
          <p:cNvSpPr txBox="1">
            <a:spLocks noChangeArrowheads="1"/>
          </p:cNvSpPr>
          <p:nvPr/>
        </p:nvSpPr>
        <p:spPr>
          <a:xfrm>
            <a:off x="721264" y="4628941"/>
            <a:ext cx="2857088" cy="1596536"/>
          </a:xfrm>
          <a:prstGeom prst="rect">
            <a:avLst/>
          </a:prstGeom>
        </p:spPr>
        <p:txBody>
          <a:bodyPr vert="horz" wrap="square" lIns="56131" tIns="22452" rIns="56131" bIns="22452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dirty="0">
                <a:solidFill>
                  <a:srgbClr val="00A4AC"/>
                </a:solidFill>
                <a:latin typeface="Arial" panose="020B0604020202020204" pitchFamily="34" charset="0"/>
              </a:rPr>
              <a:t>Conclusion</a:t>
            </a:r>
            <a:br>
              <a:rPr lang="en-US" altLang="en-US" sz="2800" b="1" dirty="0">
                <a:solidFill>
                  <a:srgbClr val="FAFD00"/>
                </a:solidFill>
                <a:latin typeface="Arial" panose="020B0604020202020204" pitchFamily="34" charset="0"/>
              </a:rPr>
            </a:br>
            <a:endParaRPr lang="en-US" altLang="en-US" sz="2800" b="1" dirty="0">
              <a:solidFill>
                <a:srgbClr val="FAFD00"/>
              </a:solidFill>
              <a:latin typeface="Arial" panose="020B0604020202020204" pitchFamily="34" charset="0"/>
            </a:endParaRPr>
          </a:p>
          <a:p>
            <a:br>
              <a:rPr lang="en-US" altLang="en-US" sz="2800" dirty="0">
                <a:solidFill>
                  <a:srgbClr val="FAFD00"/>
                </a:solidFill>
                <a:latin typeface="Arial" panose="020B0604020202020204" pitchFamily="34" charset="0"/>
              </a:rPr>
            </a:br>
            <a:endParaRPr lang="en-US" altLang="en-US" sz="2800" i="1" dirty="0">
              <a:solidFill>
                <a:srgbClr val="FAFD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C0B627-A72E-4E4F-9128-DDE410B71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82916-7BB2-4FE1-95C9-203DB74D50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63"/>
          <a:stretch/>
        </p:blipFill>
        <p:spPr>
          <a:xfrm>
            <a:off x="816864" y="1913977"/>
            <a:ext cx="9753600" cy="2717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14AA00-7F87-43FB-8277-EEABAFE23198}"/>
              </a:ext>
            </a:extLst>
          </p:cNvPr>
          <p:cNvSpPr/>
          <p:nvPr/>
        </p:nvSpPr>
        <p:spPr>
          <a:xfrm>
            <a:off x="1243584" y="745447"/>
            <a:ext cx="42849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solidFill>
                  <a:srgbClr val="00A4AC"/>
                </a:solidFill>
                <a:latin typeface="Arial" panose="020B0604020202020204" pitchFamily="34" charset="0"/>
              </a:rPr>
              <a:t>Helping HAND 3 Trial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BEFDC-3DB6-4472-AA7C-D1B317B1CB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r="25739" b="89073"/>
          <a:stretch/>
        </p:blipFill>
        <p:spPr>
          <a:xfrm>
            <a:off x="682752" y="4685058"/>
            <a:ext cx="7780389" cy="4100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5DB963-CC23-4B64-A5BB-90CF05BC8834}"/>
              </a:ext>
            </a:extLst>
          </p:cNvPr>
          <p:cNvSpPr/>
          <p:nvPr/>
        </p:nvSpPr>
        <p:spPr>
          <a:xfrm>
            <a:off x="5693664" y="830654"/>
            <a:ext cx="3191553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A4AC"/>
                </a:solidFill>
                <a:latin typeface="Arial" panose="020B0604020202020204" pitchFamily="34" charset="0"/>
              </a:rPr>
              <a:t>NIMH 1R01-MH104562</a:t>
            </a:r>
            <a:r>
              <a:rPr lang="en-US" altLang="en-US" sz="1600" dirty="0">
                <a:solidFill>
                  <a:srgbClr val="00A4AC"/>
                </a:solidFill>
                <a:latin typeface="Arial" panose="020B0604020202020204" pitchFamily="34" charset="0"/>
              </a:rPr>
              <a:t>.  </a:t>
            </a:r>
          </a:p>
          <a:p>
            <a:r>
              <a:rPr lang="en-US" altLang="en-US" sz="1600" dirty="0" err="1">
                <a:solidFill>
                  <a:srgbClr val="00A4AC"/>
                </a:solidFill>
                <a:latin typeface="Arial" panose="020B0604020202020204" pitchFamily="34" charset="0"/>
              </a:rPr>
              <a:t>mPIs</a:t>
            </a:r>
            <a:r>
              <a:rPr lang="en-US" altLang="en-US" sz="1600" dirty="0">
                <a:solidFill>
                  <a:srgbClr val="00A4AC"/>
                </a:solidFill>
                <a:latin typeface="Arial" panose="020B0604020202020204" pitchFamily="34" charset="0"/>
              </a:rPr>
              <a:t>: Rick Brown, Nancy Rigotti</a:t>
            </a:r>
            <a:endParaRPr lang="en-US" sz="1600" dirty="0">
              <a:solidFill>
                <a:srgbClr val="00A4AC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B832F0-4CA6-4702-AC94-88842EF439CD}"/>
              </a:ext>
            </a:extLst>
          </p:cNvPr>
          <p:cNvSpPr/>
          <p:nvPr/>
        </p:nvSpPr>
        <p:spPr>
          <a:xfrm>
            <a:off x="816864" y="2560965"/>
            <a:ext cx="7123790" cy="438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7167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CA08ED-E286-4C1A-B978-2646B15D8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7BD16-4E1B-46BE-BC13-B9D16239B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3" y="27517"/>
            <a:ext cx="10397253" cy="27936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F13890-71B5-420C-8253-9E30A4393A0E}"/>
              </a:ext>
            </a:extLst>
          </p:cNvPr>
          <p:cNvSpPr/>
          <p:nvPr/>
        </p:nvSpPr>
        <p:spPr>
          <a:xfrm>
            <a:off x="713598" y="5499402"/>
            <a:ext cx="4979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i="1" dirty="0">
                <a:solidFill>
                  <a:srgbClr val="000000"/>
                </a:solidFill>
                <a:latin typeface="GuardianSans-RegularIt"/>
              </a:rPr>
              <a:t>JAMA Psychiatry</a:t>
            </a:r>
            <a:r>
              <a:rPr lang="pl-PL" dirty="0">
                <a:solidFill>
                  <a:srgbClr val="000000"/>
                </a:solidFill>
                <a:latin typeface="GuardianSansGR-Regular"/>
              </a:rPr>
              <a:t> </a:t>
            </a:r>
            <a:endParaRPr lang="en-US" dirty="0">
              <a:solidFill>
                <a:srgbClr val="000000"/>
              </a:solidFill>
              <a:latin typeface="GuardianSansGR-Regular"/>
            </a:endParaRPr>
          </a:p>
          <a:p>
            <a:r>
              <a:rPr lang="pl-PL" dirty="0">
                <a:solidFill>
                  <a:srgbClr val="000000"/>
                </a:solidFill>
                <a:latin typeface="GuardianSansGR-Regular"/>
              </a:rPr>
              <a:t>doi:</a:t>
            </a:r>
            <a:r>
              <a:rPr lang="pl-PL" dirty="0">
                <a:solidFill>
                  <a:srgbClr val="1F3BFF"/>
                </a:solidFill>
                <a:latin typeface="GuardianSansGR-Regular"/>
              </a:rPr>
              <a:t>10.1001/jamapsychiatry.2021.0707</a:t>
            </a:r>
          </a:p>
          <a:p>
            <a:r>
              <a:rPr lang="en-US" dirty="0">
                <a:solidFill>
                  <a:srgbClr val="000000"/>
                </a:solidFill>
                <a:latin typeface="GuardianSansGR-Regular"/>
              </a:rPr>
              <a:t>Published online May 5, 2021.</a:t>
            </a:r>
            <a:endParaRPr lang="en-US" dirty="0"/>
          </a:p>
        </p:txBody>
      </p:sp>
      <p:graphicFrame>
        <p:nvGraphicFramePr>
          <p:cNvPr id="7" name="Chart 5">
            <a:extLst>
              <a:ext uri="{FF2B5EF4-FFF2-40B4-BE49-F238E27FC236}">
                <a16:creationId xmlns:a16="http://schemas.microsoft.com/office/drawing/2014/main" id="{C513406E-FCFD-4EF0-81F0-DC3EB7F12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3078974"/>
              </p:ext>
            </p:extLst>
          </p:nvPr>
        </p:nvGraphicFramePr>
        <p:xfrm>
          <a:off x="6239596" y="2371412"/>
          <a:ext cx="5405437" cy="4173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Chart" r:id="rId4" imgW="8763000" imgH="6388100" progId="Excel.Chart.8">
                  <p:embed/>
                </p:oleObj>
              </mc:Choice>
              <mc:Fallback>
                <p:oleObj name="Chart" r:id="rId4" imgW="8763000" imgH="6388100" progId="Excel.Chart.8">
                  <p:embed/>
                  <p:pic>
                    <p:nvPicPr>
                      <p:cNvPr id="38916" name="Chart 5">
                        <a:extLst>
                          <a:ext uri="{FF2B5EF4-FFF2-40B4-BE49-F238E27FC236}">
                            <a16:creationId xmlns:a16="http://schemas.microsoft.com/office/drawing/2014/main" id="{644CB3FF-B926-464C-990D-0564116CBD7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596" y="2371412"/>
                        <a:ext cx="5405437" cy="4173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46137606-A5C5-47A6-A3E3-AF2DE68CD465}"/>
              </a:ext>
            </a:extLst>
          </p:cNvPr>
          <p:cNvSpPr/>
          <p:nvPr/>
        </p:nvSpPr>
        <p:spPr>
          <a:xfrm>
            <a:off x="160529" y="3181065"/>
            <a:ext cx="593547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  <a:buSzPct val="70000"/>
              <a:buFont typeface="Wingdings" panose="05000000000000000000" pitchFamily="2" charset="2"/>
              <a:buChar char="§"/>
              <a:tabLst>
                <a:tab pos="971550" algn="l"/>
                <a:tab pos="1643063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Site: 1 psychiatric hospital in Texas</a:t>
            </a:r>
          </a:p>
          <a:p>
            <a:pPr lvl="1">
              <a:spcBef>
                <a:spcPts val="600"/>
              </a:spcBef>
              <a:buSzPct val="70000"/>
              <a:buFont typeface="Wingdings" panose="05000000000000000000" pitchFamily="2" charset="2"/>
              <a:buChar char="§"/>
              <a:tabLst>
                <a:tab pos="971550" algn="l"/>
                <a:tab pos="1643063" algn="l"/>
              </a:tabLst>
            </a:pPr>
            <a:endParaRPr lang="en-US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spcBef>
                <a:spcPts val="600"/>
              </a:spcBef>
              <a:buSzPct val="70000"/>
              <a:buFont typeface="Wingdings" panose="05000000000000000000" pitchFamily="2" charset="2"/>
              <a:buChar char="§"/>
              <a:tabLst>
                <a:tab pos="971550" algn="l"/>
                <a:tab pos="1643063" algn="l"/>
              </a:tabLst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Enrollment: 2015-2019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69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457635-B8F4-4735-8ACC-86B79AFD7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10EC9-7B32-46ED-B68B-3C6E9ED9E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71" y="2194559"/>
            <a:ext cx="8444670" cy="334782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300E15-A77A-45E7-9CB4-A67AE1748C15}"/>
              </a:ext>
            </a:extLst>
          </p:cNvPr>
          <p:cNvSpPr/>
          <p:nvPr/>
        </p:nvSpPr>
        <p:spPr>
          <a:xfrm>
            <a:off x="5222241" y="569791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rgbClr val="131413"/>
                </a:solidFill>
                <a:latin typeface="QdgqnsAdvTTe45e47d2"/>
              </a:rPr>
              <a:t>Rigotti </a:t>
            </a:r>
            <a:r>
              <a:rPr lang="it-IT" dirty="0">
                <a:solidFill>
                  <a:srgbClr val="131413"/>
                </a:solidFill>
                <a:latin typeface="RgbxqsAdvTT7329fd89.I"/>
              </a:rPr>
              <a:t>et al. Trials </a:t>
            </a:r>
            <a:r>
              <a:rPr lang="it-IT" dirty="0">
                <a:solidFill>
                  <a:srgbClr val="131413"/>
                </a:solidFill>
                <a:latin typeface="MyriadPro-Regular"/>
              </a:rPr>
              <a:t>(2020) 21:336</a:t>
            </a:r>
          </a:p>
          <a:p>
            <a:r>
              <a:rPr lang="en-US" dirty="0">
                <a:solidFill>
                  <a:srgbClr val="131413"/>
                </a:solidFill>
                <a:latin typeface="QdgqnsAdvTTe45e47d2"/>
              </a:rPr>
              <a:t>https://doi.org/10.1186/s13063-020-04257-7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4A4B51-A3F4-4943-AA6B-011F03937786}"/>
              </a:ext>
            </a:extLst>
          </p:cNvPr>
          <p:cNvSpPr txBox="1">
            <a:spLocks noChangeArrowheads="1"/>
          </p:cNvSpPr>
          <p:nvPr/>
        </p:nvSpPr>
        <p:spPr>
          <a:xfrm>
            <a:off x="1247971" y="928705"/>
            <a:ext cx="9085263" cy="1528826"/>
          </a:xfrm>
          <a:prstGeom prst="rect">
            <a:avLst/>
          </a:prstGeom>
        </p:spPr>
        <p:txBody>
          <a:bodyPr vert="horz" wrap="square" lIns="56131" tIns="22452" rIns="56131" bIns="22452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en-US" altLang="en-US" sz="3200" b="1" dirty="0">
                <a:solidFill>
                  <a:srgbClr val="00A4AC"/>
                </a:solidFill>
                <a:latin typeface="Arial" panose="020B0604020202020204" pitchFamily="34" charset="0"/>
              </a:rPr>
              <a:t>Helping HAND 4 Trial: </a:t>
            </a:r>
          </a:p>
          <a:p>
            <a:pPr>
              <a:spcBef>
                <a:spcPts val="600"/>
              </a:spcBef>
            </a:pPr>
            <a:r>
              <a:rPr lang="en-US" altLang="en-US" sz="3200" b="1" dirty="0">
                <a:solidFill>
                  <a:srgbClr val="00A4AC"/>
                </a:solidFill>
                <a:latin typeface="Arial" panose="020B0604020202020204" pitchFamily="34" charset="0"/>
              </a:rPr>
              <a:t>“</a:t>
            </a:r>
            <a:r>
              <a:rPr lang="en-US" altLang="en-US" sz="3200" b="1" i="1" dirty="0">
                <a:solidFill>
                  <a:srgbClr val="00A4AC"/>
                </a:solidFill>
                <a:latin typeface="Arial" panose="020B0604020202020204" pitchFamily="34" charset="0"/>
              </a:rPr>
              <a:t>Back to the Future</a:t>
            </a:r>
            <a:r>
              <a:rPr lang="en-US" altLang="en-US" sz="3200" b="1" dirty="0">
                <a:solidFill>
                  <a:srgbClr val="00A4AC"/>
                </a:solidFill>
                <a:latin typeface="Arial" panose="020B0604020202020204" pitchFamily="34" charset="0"/>
              </a:rPr>
              <a:t>”</a:t>
            </a:r>
          </a:p>
          <a:p>
            <a:pPr>
              <a:spcBef>
                <a:spcPts val="600"/>
              </a:spcBef>
            </a:pPr>
            <a:r>
              <a:rPr lang="en-US" altLang="en-US" sz="3200" b="1" dirty="0">
                <a:solidFill>
                  <a:srgbClr val="00A4AC"/>
                </a:solidFill>
                <a:latin typeface="Arial" panose="020B0604020202020204" pitchFamily="34" charset="0"/>
              </a:rPr>
              <a:t>   </a:t>
            </a:r>
            <a:r>
              <a:rPr lang="en-US" altLang="en-US" sz="2800" b="1" dirty="0">
                <a:solidFill>
                  <a:srgbClr val="00A4AC"/>
                </a:solidFill>
                <a:latin typeface="Arial" panose="020B0604020202020204" pitchFamily="34" charset="0"/>
              </a:rPr>
              <a:t>	</a:t>
            </a:r>
            <a:endParaRPr lang="en-US" altLang="en-US" sz="3200" i="1" dirty="0">
              <a:solidFill>
                <a:srgbClr val="00A4AC"/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4D9B8D-2AEC-4DD4-9F9D-61973E05A4FB}"/>
              </a:ext>
            </a:extLst>
          </p:cNvPr>
          <p:cNvSpPr/>
          <p:nvPr/>
        </p:nvSpPr>
        <p:spPr>
          <a:xfrm>
            <a:off x="6096000" y="953980"/>
            <a:ext cx="3145536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en-US" i="1" dirty="0">
                <a:solidFill>
                  <a:srgbClr val="00A4AC"/>
                </a:solidFill>
                <a:latin typeface="Arial" panose="020B0604020202020204" pitchFamily="34" charset="0"/>
              </a:rPr>
              <a:t>NIH/</a:t>
            </a:r>
            <a:r>
              <a:rPr lang="en-US" altLang="en-US" i="1" dirty="0">
                <a:solidFill>
                  <a:srgbClr val="00A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NHBLI R01 HL111821</a:t>
            </a:r>
          </a:p>
          <a:p>
            <a:pPr>
              <a:spcBef>
                <a:spcPts val="600"/>
              </a:spcBef>
            </a:pPr>
            <a:r>
              <a:rPr lang="en-US" altLang="en-US" i="1" dirty="0" err="1">
                <a:solidFill>
                  <a:srgbClr val="00A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mPI’s</a:t>
            </a:r>
            <a:r>
              <a:rPr lang="en-US" altLang="en-US" i="1" dirty="0">
                <a:solidFill>
                  <a:srgbClr val="00A4A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Rigotti / Tindle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89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0016" y="416123"/>
            <a:ext cx="10521696" cy="1216882"/>
          </a:xfrm>
          <a:noFill/>
        </p:spPr>
        <p:txBody>
          <a:bodyPr vert="horz" wrap="square" lIns="56131" tIns="22452" rIns="56131" bIns="22452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3600" b="1" dirty="0">
                <a:solidFill>
                  <a:srgbClr val="00A4AC"/>
                </a:solidFill>
                <a:latin typeface="Arial" pitchFamily="34" charset="0"/>
              </a:rPr>
              <a:t>Joint Commission for Accreditation of Health Care Organizations </a:t>
            </a:r>
            <a:r>
              <a:rPr lang="en-US" sz="2800" b="1" dirty="0">
                <a:solidFill>
                  <a:srgbClr val="00A4AC"/>
                </a:solidFill>
                <a:latin typeface="Arial" pitchFamily="34" charset="0"/>
              </a:rPr>
              <a:t>(JCAHO; now Joint Commission)</a:t>
            </a:r>
            <a:endParaRPr lang="en-US" sz="2800" b="1" dirty="0">
              <a:solidFill>
                <a:srgbClr val="00A4AC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80288" y="2030142"/>
            <a:ext cx="10631424" cy="3803294"/>
          </a:xfrm>
          <a:noFill/>
        </p:spPr>
        <p:txBody>
          <a:bodyPr vert="horz" wrap="square" lIns="56131" tIns="22452" rIns="56131" bIns="22452" rtlCol="0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sz="1200" dirty="0">
              <a:latin typeface="Arial" pitchFamily="34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3000" dirty="0">
                <a:latin typeface="Arial" pitchFamily="34" charset="0"/>
              </a:rPr>
              <a:t>~1990: Hospitals required to have a policy about smoking</a:t>
            </a: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sz="2400" dirty="0">
              <a:latin typeface="Arial" pitchFamily="34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3000" dirty="0">
                <a:latin typeface="Arial" pitchFamily="34" charset="0"/>
              </a:rPr>
              <a:t>Rationale for smoke-free policies: p</a:t>
            </a:r>
            <a:r>
              <a:rPr lang="en-US" sz="2800" dirty="0">
                <a:latin typeface="Arial" pitchFamily="34" charset="0"/>
              </a:rPr>
              <a:t>rotect nonsmokers</a:t>
            </a: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sz="2000" dirty="0">
              <a:latin typeface="Arial" pitchFamily="34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dirty="0">
                <a:latin typeface="Arial" pitchFamily="34" charset="0"/>
              </a:rPr>
              <a:t>“Unintended” consequences for smokers</a:t>
            </a:r>
            <a:r>
              <a:rPr lang="en-US" sz="2800" dirty="0">
                <a:latin typeface="Arial" pitchFamily="34" charset="0"/>
              </a:rPr>
              <a:t>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tabLst>
                <a:tab pos="971550" algn="l"/>
                <a:tab pos="1643063" algn="l"/>
              </a:tabLst>
            </a:pPr>
            <a:r>
              <a:rPr lang="en-US" sz="2600" dirty="0">
                <a:latin typeface="Arial" pitchFamily="34" charset="0"/>
              </a:rPr>
              <a:t>Reduced opportunities to smoke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tabLst>
                <a:tab pos="971550" algn="l"/>
                <a:tab pos="1643063" algn="l"/>
              </a:tabLst>
            </a:pPr>
            <a:r>
              <a:rPr lang="en-US" sz="2600" dirty="0">
                <a:latin typeface="Arial" pitchFamily="34" charset="0"/>
              </a:rPr>
              <a:t>Changed social norms about acceptability of smoking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tabLst>
                <a:tab pos="971550" algn="l"/>
                <a:tab pos="1643063" algn="l"/>
              </a:tabLst>
            </a:pPr>
            <a:r>
              <a:rPr lang="en-US" sz="2600" dirty="0">
                <a:latin typeface="Arial" pitchFamily="34" charset="0"/>
              </a:rPr>
              <a:t>Led to ↓ tobacco consumption, ↑ smoking cessation </a:t>
            </a:r>
          </a:p>
        </p:txBody>
      </p:sp>
    </p:spTree>
    <p:extLst>
      <p:ext uri="{BB962C8B-B14F-4D97-AF65-F5344CB8AC3E}">
        <p14:creationId xmlns:p14="http://schemas.microsoft.com/office/powerpoint/2010/main" val="7753902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42FAC19-95C8-4A4A-9507-AFFBAC8A88D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33984" y="750508"/>
            <a:ext cx="10970577" cy="814784"/>
          </a:xfrm>
        </p:spPr>
        <p:txBody>
          <a:bodyPr vert="horz" wrap="square" lIns="56131" tIns="22452" rIns="56131" bIns="22452" rtlCol="0" anchor="t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</a:pPr>
            <a:r>
              <a:rPr lang="en-US" altLang="en-US" sz="2800" b="1" dirty="0">
                <a:solidFill>
                  <a:srgbClr val="00A4AC"/>
                </a:solidFill>
                <a:latin typeface="Arial" panose="020B0604020202020204" pitchFamily="34" charset="0"/>
              </a:rPr>
              <a:t>Comparative effectiveness trial</a:t>
            </a:r>
            <a:br>
              <a:rPr lang="en-US" altLang="en-US" sz="2800" b="1" dirty="0">
                <a:solidFill>
                  <a:srgbClr val="00A4AC"/>
                </a:solidFill>
                <a:latin typeface="Arial" panose="020B0604020202020204" pitchFamily="34" charset="0"/>
              </a:rPr>
            </a:br>
            <a:r>
              <a:rPr lang="en-US" altLang="en-US" sz="2200" dirty="0">
                <a:solidFill>
                  <a:srgbClr val="00A4AC"/>
                </a:solidFill>
                <a:latin typeface="Arial" panose="020B0604020202020204" pitchFamily="34" charset="0"/>
              </a:rPr>
              <a:t>Hospital-based program vs. referral to community resource</a:t>
            </a:r>
            <a:endParaRPr lang="en-US" altLang="en-US" sz="2200" i="1" dirty="0">
              <a:solidFill>
                <a:srgbClr val="FAFD00"/>
              </a:solidFill>
              <a:latin typeface="Arial" panose="020B0604020202020204" pitchFamily="34" charset="0"/>
            </a:endParaRP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CED85B30-2C18-44BA-A7FC-6A654FDBDCA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4497" y="1956570"/>
            <a:ext cx="11180064" cy="4748168"/>
          </a:xfrm>
        </p:spPr>
        <p:txBody>
          <a:bodyPr vert="horz" wrap="square" lIns="56131" tIns="22452" rIns="56131" bIns="22452" rtlCol="0">
            <a:spAutoFit/>
          </a:bodyPr>
          <a:lstStyle/>
          <a:p>
            <a:pPr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sz="2400" b="1" dirty="0">
                <a:latin typeface="Arial" panose="020B0604020202020204" pitchFamily="34" charset="0"/>
              </a:rPr>
              <a:t>Hospital-based intervention: </a:t>
            </a:r>
            <a:r>
              <a:rPr lang="en-US" altLang="en-US" sz="2400" dirty="0">
                <a:latin typeface="Arial" panose="020B0604020202020204" pitchFamily="34" charset="0"/>
              </a:rPr>
              <a:t>effective in Helping HAND 1 trial</a:t>
            </a:r>
          </a:p>
          <a:p>
            <a:pPr lvl="1">
              <a:spcBef>
                <a:spcPts val="6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 IVR calls </a:t>
            </a:r>
            <a:r>
              <a:rPr lang="en-US" altLang="en-US" dirty="0">
                <a:latin typeface="Arial" panose="020B0604020202020204" pitchFamily="34" charset="0"/>
                <a:sym typeface="Wingdings" panose="05000000000000000000" pitchFamily="2" charset="2"/>
              </a:rPr>
              <a:t> hospital-based counselor 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>
              <a:spcBef>
                <a:spcPts val="6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dirty="0">
                <a:latin typeface="Arial" panose="020B0604020202020204" pitchFamily="34" charset="0"/>
              </a:rPr>
              <a:t> Counselor takes on care coordination role </a:t>
            </a:r>
            <a:r>
              <a:rPr lang="en-US" altLang="en-US" dirty="0">
                <a:latin typeface="Arial" panose="020B0604020202020204" pitchFamily="34" charset="0"/>
                <a:sym typeface="Wingdings" panose="05000000000000000000" pitchFamily="2" charset="2"/>
              </a:rPr>
              <a:t> link smoker to PCP</a:t>
            </a:r>
          </a:p>
          <a:p>
            <a:pPr lvl="1">
              <a:spcBef>
                <a:spcPts val="6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dirty="0">
                <a:latin typeface="Arial" panose="020B0604020202020204" pitchFamily="34" charset="0"/>
                <a:sym typeface="Wingdings" panose="05000000000000000000" pitchFamily="2" charset="2"/>
              </a:rPr>
              <a:t> Medication:  NRT only, for 8 weeks </a:t>
            </a:r>
          </a:p>
          <a:p>
            <a:pPr lvl="1">
              <a:spcBef>
                <a:spcPts val="600"/>
              </a:spcBef>
              <a:buSzPct val="70000"/>
              <a:tabLst>
                <a:tab pos="971550" algn="l"/>
                <a:tab pos="1643063" algn="l"/>
              </a:tabLst>
            </a:pPr>
            <a:endParaRPr lang="en-US" altLang="en-US" sz="800" dirty="0">
              <a:latin typeface="Arial" panose="020B0604020202020204" pitchFamily="34" charset="0"/>
            </a:endParaRPr>
          </a:p>
          <a:p>
            <a:pPr>
              <a:spcBef>
                <a:spcPts val="18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sz="2400" b="1" dirty="0">
                <a:latin typeface="Arial" panose="020B0604020202020204" pitchFamily="34" charset="0"/>
              </a:rPr>
              <a:t>Community-based intervention: </a:t>
            </a:r>
            <a:r>
              <a:rPr lang="en-US" altLang="en-US" sz="2400" dirty="0">
                <a:latin typeface="Arial" panose="020B0604020202020204" pitchFamily="34" charset="0"/>
              </a:rPr>
              <a:t>bi-directional </a:t>
            </a:r>
            <a:r>
              <a:rPr lang="en-US" altLang="en-US" sz="2400" dirty="0" err="1">
                <a:latin typeface="Arial" panose="020B0604020202020204" pitchFamily="34" charset="0"/>
              </a:rPr>
              <a:t>eReferral</a:t>
            </a:r>
            <a:r>
              <a:rPr lang="en-US" altLang="en-US" sz="2400" dirty="0">
                <a:latin typeface="Arial" panose="020B0604020202020204" pitchFamily="34" charset="0"/>
              </a:rPr>
              <a:t> to Quitline</a:t>
            </a:r>
            <a:endParaRPr lang="en-US" altLang="en-US" sz="2200" i="1" dirty="0">
              <a:latin typeface="Arial" panose="020B0604020202020204" pitchFamily="34" charset="0"/>
            </a:endParaRPr>
          </a:p>
          <a:p>
            <a:pPr lvl="1">
              <a:spcBef>
                <a:spcPts val="6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dirty="0" err="1">
                <a:latin typeface="Arial" panose="020B0604020202020204" pitchFamily="34" charset="0"/>
              </a:rPr>
              <a:t>eReferral</a:t>
            </a:r>
            <a:r>
              <a:rPr lang="en-US" altLang="en-US" dirty="0">
                <a:latin typeface="Arial" panose="020B0604020202020204" pitchFamily="34" charset="0"/>
              </a:rPr>
              <a:t> from EHR </a:t>
            </a:r>
            <a:r>
              <a:rPr lang="en-US" altLang="en-US" dirty="0">
                <a:latin typeface="Arial" panose="020B0604020202020204" pitchFamily="34" charset="0"/>
                <a:sym typeface="Wingdings" panose="05000000000000000000" pitchFamily="2" charset="2"/>
              </a:rPr>
              <a:t> Quitline  Staff directly contacts smoker</a:t>
            </a:r>
          </a:p>
          <a:p>
            <a:pPr lvl="1">
              <a:spcBef>
                <a:spcPts val="6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dirty="0">
                <a:latin typeface="Arial" panose="020B0604020202020204" pitchFamily="34" charset="0"/>
                <a:sym typeface="Wingdings" panose="05000000000000000000" pitchFamily="2" charset="2"/>
              </a:rPr>
              <a:t>Quitline staff provides counseling, offers NRT sample</a:t>
            </a:r>
          </a:p>
          <a:p>
            <a:pPr lvl="1">
              <a:spcBef>
                <a:spcPts val="6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dirty="0">
                <a:latin typeface="Arial" panose="020B0604020202020204" pitchFamily="34" charset="0"/>
                <a:sym typeface="Wingdings" panose="05000000000000000000" pitchFamily="2" charset="2"/>
              </a:rPr>
              <a:t>Report of referral outcome  sent back to EHR</a:t>
            </a:r>
          </a:p>
          <a:p>
            <a:pPr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endParaRPr lang="en-US" altLang="en-US" sz="800" dirty="0"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  <a:buSzPct val="70000"/>
              <a:tabLst>
                <a:tab pos="971550" algn="l"/>
                <a:tab pos="1643063" algn="l"/>
              </a:tabLst>
            </a:pPr>
            <a:r>
              <a:rPr lang="en-US" altLang="en-US" sz="2400" dirty="0">
                <a:latin typeface="Arial" panose="020B0604020202020204" pitchFamily="34" charset="0"/>
              </a:rPr>
              <a:t>Hypothesis:  </a:t>
            </a:r>
            <a:r>
              <a:rPr lang="en-US" altLang="en-US" sz="2200" dirty="0">
                <a:latin typeface="Arial" panose="020B0604020202020204" pitchFamily="34" charset="0"/>
              </a:rPr>
              <a:t>Hospital-based program will be more effective but more costly </a:t>
            </a:r>
          </a:p>
          <a:p>
            <a:pPr marL="0" indent="0">
              <a:spcBef>
                <a:spcPct val="50000"/>
              </a:spcBef>
              <a:buSzPct val="70000"/>
              <a:buNone/>
              <a:tabLst>
                <a:tab pos="971550" algn="l"/>
                <a:tab pos="1643063" algn="l"/>
              </a:tabLst>
            </a:pPr>
            <a:r>
              <a:rPr lang="en-US" altLang="en-US" sz="2200" dirty="0">
                <a:latin typeface="Arial" panose="020B0604020202020204" pitchFamily="34" charset="0"/>
              </a:rPr>
              <a:t> </a:t>
            </a:r>
            <a:r>
              <a:rPr lang="en-US" altLang="en-US" sz="2200" dirty="0">
                <a:latin typeface="Helv"/>
              </a:rPr>
              <a:t>	</a:t>
            </a:r>
            <a:r>
              <a:rPr lang="en-US" altLang="en-US" sz="1600" b="1" dirty="0">
                <a:latin typeface="Helv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1039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552" name="Picture 8"/>
          <p:cNvPicPr>
            <a:picLocks noChangeAspect="1" noChangeArrowheads="1"/>
          </p:cNvPicPr>
          <p:nvPr/>
        </p:nvPicPr>
        <p:blipFill rotWithShape="1">
          <a:blip r:embed="rId2" cstate="print"/>
          <a:srcRect l="2338" t="13284" r="1585"/>
          <a:stretch/>
        </p:blipFill>
        <p:spPr bwMode="auto">
          <a:xfrm>
            <a:off x="2694432" y="312944"/>
            <a:ext cx="8232039" cy="593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87680" y="1259586"/>
            <a:ext cx="19050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A4AC"/>
                </a:solidFill>
              </a:rPr>
              <a:t>Helping HAND 4</a:t>
            </a:r>
          </a:p>
          <a:p>
            <a:r>
              <a:rPr lang="en-US" sz="3600" b="1" dirty="0">
                <a:solidFill>
                  <a:srgbClr val="00A4AC"/>
                </a:solidFill>
              </a:rPr>
              <a:t>Trial</a:t>
            </a:r>
          </a:p>
          <a:p>
            <a:endParaRPr lang="en-US" b="1" dirty="0">
              <a:solidFill>
                <a:srgbClr val="00A4AC"/>
              </a:solidFill>
            </a:endParaRPr>
          </a:p>
          <a:p>
            <a:endParaRPr lang="en-US" b="1" dirty="0">
              <a:solidFill>
                <a:srgbClr val="00A4AC"/>
              </a:solidFill>
            </a:endParaRPr>
          </a:p>
          <a:p>
            <a:r>
              <a:rPr lang="en-US" sz="2000" b="1" dirty="0">
                <a:solidFill>
                  <a:srgbClr val="00A4AC"/>
                </a:solidFill>
              </a:rPr>
              <a:t>3 hospitals:</a:t>
            </a:r>
          </a:p>
          <a:p>
            <a:r>
              <a:rPr lang="en-US" sz="2000" b="1" dirty="0">
                <a:solidFill>
                  <a:srgbClr val="00A4AC"/>
                </a:solidFill>
              </a:rPr>
              <a:t>MGH</a:t>
            </a:r>
          </a:p>
          <a:p>
            <a:r>
              <a:rPr lang="en-US" sz="2000" b="1" dirty="0">
                <a:solidFill>
                  <a:srgbClr val="00A4AC"/>
                </a:solidFill>
              </a:rPr>
              <a:t>Univ. Pittsburgh</a:t>
            </a:r>
          </a:p>
          <a:p>
            <a:r>
              <a:rPr lang="en-US" sz="2000" b="1" dirty="0">
                <a:solidFill>
                  <a:srgbClr val="00A4AC"/>
                </a:solidFill>
              </a:rPr>
              <a:t>Vanderbilt Univ.</a:t>
            </a:r>
          </a:p>
          <a:p>
            <a:endParaRPr lang="en-US" b="1" dirty="0">
              <a:solidFill>
                <a:srgbClr val="00A4AC"/>
              </a:solidFill>
            </a:endParaRPr>
          </a:p>
          <a:p>
            <a:r>
              <a:rPr lang="en-US" b="1" dirty="0">
                <a:solidFill>
                  <a:srgbClr val="00A4AC"/>
                </a:solidFill>
              </a:rPr>
              <a:t>Enrollment:</a:t>
            </a:r>
          </a:p>
          <a:p>
            <a:r>
              <a:rPr lang="en-US" b="1" dirty="0">
                <a:solidFill>
                  <a:srgbClr val="00A4AC"/>
                </a:solidFill>
              </a:rPr>
              <a:t>2018-2020</a:t>
            </a:r>
          </a:p>
          <a:p>
            <a:endParaRPr lang="en-US" b="1" dirty="0">
              <a:solidFill>
                <a:srgbClr val="00A4A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909CE1-AA8B-4163-8661-B8C3D8352401}"/>
              </a:ext>
            </a:extLst>
          </p:cNvPr>
          <p:cNvSpPr txBox="1"/>
          <p:nvPr/>
        </p:nvSpPr>
        <p:spPr>
          <a:xfrm>
            <a:off x="2828544" y="2721732"/>
            <a:ext cx="12801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 Hospital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47454-4E24-4D0E-B763-DB286B4110CE}"/>
              </a:ext>
            </a:extLst>
          </p:cNvPr>
          <p:cNvSpPr txBox="1"/>
          <p:nvPr/>
        </p:nvSpPr>
        <p:spPr>
          <a:xfrm>
            <a:off x="5425440" y="3121842"/>
            <a:ext cx="250146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B2047F-9FE0-469F-8FC9-2EBBC6FD7FB3}"/>
              </a:ext>
            </a:extLst>
          </p:cNvPr>
          <p:cNvSpPr/>
          <p:nvPr/>
        </p:nvSpPr>
        <p:spPr>
          <a:xfrm>
            <a:off x="487680" y="3429000"/>
            <a:ext cx="1905000" cy="1347952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11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3F54B7-5AA6-4668-ACE2-D74B2076D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4A9630F-B2A8-4008-8249-9C7A1CA22836}"/>
              </a:ext>
            </a:extLst>
          </p:cNvPr>
          <p:cNvGraphicFramePr>
            <a:graphicFrameLocks noGrp="1"/>
          </p:cNvGraphicFramePr>
          <p:nvPr/>
        </p:nvGraphicFramePr>
        <p:xfrm>
          <a:off x="428294" y="2170176"/>
          <a:ext cx="11335411" cy="4272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69">
                  <a:extLst>
                    <a:ext uri="{9D8B030D-6E8A-4147-A177-3AD203B41FA5}">
                      <a16:colId xmlns:a16="http://schemas.microsoft.com/office/drawing/2014/main" val="2081610692"/>
                    </a:ext>
                  </a:extLst>
                </a:gridCol>
                <a:gridCol w="848152">
                  <a:extLst>
                    <a:ext uri="{9D8B030D-6E8A-4147-A177-3AD203B41FA5}">
                      <a16:colId xmlns:a16="http://schemas.microsoft.com/office/drawing/2014/main" val="3085947380"/>
                    </a:ext>
                  </a:extLst>
                </a:gridCol>
                <a:gridCol w="784045">
                  <a:extLst>
                    <a:ext uri="{9D8B030D-6E8A-4147-A177-3AD203B41FA5}">
                      <a16:colId xmlns:a16="http://schemas.microsoft.com/office/drawing/2014/main" val="3061608127"/>
                    </a:ext>
                  </a:extLst>
                </a:gridCol>
                <a:gridCol w="800378">
                  <a:extLst>
                    <a:ext uri="{9D8B030D-6E8A-4147-A177-3AD203B41FA5}">
                      <a16:colId xmlns:a16="http://schemas.microsoft.com/office/drawing/2014/main" val="2330872717"/>
                    </a:ext>
                  </a:extLst>
                </a:gridCol>
                <a:gridCol w="727504">
                  <a:extLst>
                    <a:ext uri="{9D8B030D-6E8A-4147-A177-3AD203B41FA5}">
                      <a16:colId xmlns:a16="http://schemas.microsoft.com/office/drawing/2014/main" val="584211357"/>
                    </a:ext>
                  </a:extLst>
                </a:gridCol>
                <a:gridCol w="854408">
                  <a:extLst>
                    <a:ext uri="{9D8B030D-6E8A-4147-A177-3AD203B41FA5}">
                      <a16:colId xmlns:a16="http://schemas.microsoft.com/office/drawing/2014/main" val="3039377943"/>
                    </a:ext>
                  </a:extLst>
                </a:gridCol>
                <a:gridCol w="849598">
                  <a:extLst>
                    <a:ext uri="{9D8B030D-6E8A-4147-A177-3AD203B41FA5}">
                      <a16:colId xmlns:a16="http://schemas.microsoft.com/office/drawing/2014/main" val="2613535127"/>
                    </a:ext>
                  </a:extLst>
                </a:gridCol>
                <a:gridCol w="859218">
                  <a:extLst>
                    <a:ext uri="{9D8B030D-6E8A-4147-A177-3AD203B41FA5}">
                      <a16:colId xmlns:a16="http://schemas.microsoft.com/office/drawing/2014/main" val="2606995200"/>
                    </a:ext>
                  </a:extLst>
                </a:gridCol>
                <a:gridCol w="854408">
                  <a:extLst>
                    <a:ext uri="{9D8B030D-6E8A-4147-A177-3AD203B41FA5}">
                      <a16:colId xmlns:a16="http://schemas.microsoft.com/office/drawing/2014/main" val="2649628163"/>
                    </a:ext>
                  </a:extLst>
                </a:gridCol>
                <a:gridCol w="846859">
                  <a:extLst>
                    <a:ext uri="{9D8B030D-6E8A-4147-A177-3AD203B41FA5}">
                      <a16:colId xmlns:a16="http://schemas.microsoft.com/office/drawing/2014/main" val="728406800"/>
                    </a:ext>
                  </a:extLst>
                </a:gridCol>
                <a:gridCol w="861956">
                  <a:extLst>
                    <a:ext uri="{9D8B030D-6E8A-4147-A177-3AD203B41FA5}">
                      <a16:colId xmlns:a16="http://schemas.microsoft.com/office/drawing/2014/main" val="1841881335"/>
                    </a:ext>
                  </a:extLst>
                </a:gridCol>
                <a:gridCol w="854408">
                  <a:extLst>
                    <a:ext uri="{9D8B030D-6E8A-4147-A177-3AD203B41FA5}">
                      <a16:colId xmlns:a16="http://schemas.microsoft.com/office/drawing/2014/main" val="4164950447"/>
                    </a:ext>
                  </a:extLst>
                </a:gridCol>
                <a:gridCol w="854408">
                  <a:extLst>
                    <a:ext uri="{9D8B030D-6E8A-4147-A177-3AD203B41FA5}">
                      <a16:colId xmlns:a16="http://schemas.microsoft.com/office/drawing/2014/main" val="2622931329"/>
                    </a:ext>
                  </a:extLst>
                </a:gridCol>
              </a:tblGrid>
              <a:tr h="123428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Helping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HAND 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Trials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56330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HH1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Test the initial model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856124"/>
                  </a:ext>
                </a:extLst>
              </a:tr>
              <a:tr h="379779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975613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HH2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Expand and Scale Up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985113"/>
                  </a:ext>
                </a:extLst>
              </a:tr>
              <a:tr h="379779"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660549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r>
                        <a:rPr lang="en-US" sz="2400" b="1" dirty="0"/>
                        <a:t>HH3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Adapt to a more vulnerable population 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208635"/>
                  </a:ext>
                </a:extLst>
              </a:tr>
              <a:tr h="37977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025201"/>
                  </a:ext>
                </a:extLst>
              </a:tr>
              <a:tr h="474724">
                <a:tc>
                  <a:txBody>
                    <a:bodyPr/>
                    <a:lstStyle/>
                    <a:p>
                      <a:r>
                        <a:rPr lang="en-US" sz="2400" b="1" dirty="0"/>
                        <a:t>HH4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Compare two models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8555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FA98EAF-C2EB-48B4-A126-64EB44BA9734}"/>
              </a:ext>
            </a:extLst>
          </p:cNvPr>
          <p:cNvSpPr txBox="1"/>
          <p:nvPr/>
        </p:nvSpPr>
        <p:spPr>
          <a:xfrm>
            <a:off x="428294" y="600516"/>
            <a:ext cx="91948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A4AC"/>
                </a:solidFill>
              </a:rPr>
              <a:t>Sustaining Treatment after Hospital Discharge</a:t>
            </a:r>
          </a:p>
          <a:p>
            <a:r>
              <a:rPr lang="en-US" sz="3200" b="1" dirty="0">
                <a:solidFill>
                  <a:srgbClr val="00A4AC"/>
                </a:solidFill>
              </a:rPr>
              <a:t>Helping HAND </a:t>
            </a:r>
            <a:r>
              <a:rPr lang="en-US" sz="2200" b="1" i="1" dirty="0">
                <a:solidFill>
                  <a:srgbClr val="00A4AC"/>
                </a:solidFill>
              </a:rPr>
              <a:t>(Hospitals Assist with Nicotine Dependence) </a:t>
            </a:r>
            <a:r>
              <a:rPr lang="en-US" sz="3200" b="1" dirty="0">
                <a:solidFill>
                  <a:srgbClr val="00A4AC"/>
                </a:solidFill>
              </a:rPr>
              <a:t>Trials</a:t>
            </a:r>
          </a:p>
          <a:p>
            <a:endParaRPr lang="en-US" sz="3200" b="1" dirty="0">
              <a:solidFill>
                <a:srgbClr val="00A4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408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51128DFE-DF49-4553-BF7C-D379D717A47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60704" y="348995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00A4AC"/>
                </a:solidFill>
                <a:latin typeface="Arial" panose="020B0604020202020204" pitchFamily="34" charset="0"/>
              </a:rPr>
              <a:t>Summary</a:t>
            </a:r>
            <a:br>
              <a:rPr lang="en-US" altLang="en-US" sz="3200" b="1" dirty="0">
                <a:solidFill>
                  <a:srgbClr val="FFFF00"/>
                </a:solidFill>
                <a:latin typeface="Arial" panose="020B0604020202020204" pitchFamily="34" charset="0"/>
              </a:rPr>
            </a:br>
            <a:endParaRPr lang="en-US" altLang="en-US" sz="1600" i="1" dirty="0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752643" name="Rectangle 3">
            <a:extLst>
              <a:ext uri="{FF2B5EF4-FFF2-40B4-BE49-F238E27FC236}">
                <a16:creationId xmlns:a16="http://schemas.microsoft.com/office/drawing/2014/main" id="{F29A4C1B-B4B9-4D67-8295-16F687539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68" y="1403350"/>
            <a:ext cx="11484864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520" tIns="54260" rIns="108520" bIns="54260"/>
          <a:lstStyle>
            <a:lvl1pPr marL="671513" indent="-671513" defTabSz="10779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077913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07791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077913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077913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077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077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077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0779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 dirty="0">
                <a:latin typeface="Arial" panose="020B0604020202020204" pitchFamily="34" charset="0"/>
              </a:rPr>
              <a:t>Hospital admission is a teachable moment for starting tobacco treatment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Engaging smokers in counseling after discharge remains a challenge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Late relapse remains a barrier because tobacco use is a chronic disease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 real need is a coordinated cost-effective health care system strategy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To recognize tobacco use as a chronic disease 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To use the tools of chronic disease management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And also intervene at events that serve as teachable moments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1"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>
              <a:lnSpc>
                <a:spcPct val="125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>
                <a:srgbClr val="DC0081"/>
              </a:buClr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endParaRPr lang="en-US" altLang="en-US" sz="2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558" name="Rectangle 7">
            <a:extLst>
              <a:ext uri="{FF2B5EF4-FFF2-40B4-BE49-F238E27FC236}">
                <a16:creationId xmlns:a16="http://schemas.microsoft.com/office/drawing/2014/main" id="{A6D99A08-B368-4D76-845A-F7387A7B8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00" y="4927601"/>
            <a:ext cx="184150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buClr>
                <a:srgbClr val="DC0081"/>
              </a:buClr>
              <a:buFont typeface="Wingdings" panose="05000000000000000000" pitchFamily="2" charset="2"/>
              <a:buNone/>
            </a:pPr>
            <a:endParaRPr lang="en-US" altLang="en-US" sz="800" i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9298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71472" y="904295"/>
            <a:ext cx="10521696" cy="492837"/>
          </a:xfrm>
          <a:noFill/>
        </p:spPr>
        <p:txBody>
          <a:bodyPr vert="horz" wrap="square" lIns="56131" tIns="22452" rIns="56131" bIns="22452" rtlCol="0" anchor="t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dirty="0">
                <a:solidFill>
                  <a:srgbClr val="00A4AC"/>
                </a:solidFill>
                <a:latin typeface="Arial" pitchFamily="34" charset="0"/>
              </a:rPr>
              <a:t>Thanks to the Helping HAND team members </a:t>
            </a:r>
            <a:endParaRPr lang="en-US" sz="2800" dirty="0">
              <a:solidFill>
                <a:srgbClr val="00A4AC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49808" y="1525547"/>
            <a:ext cx="3706368" cy="5406234"/>
          </a:xfrm>
          <a:noFill/>
        </p:spPr>
        <p:txBody>
          <a:bodyPr vert="horz" wrap="square" lIns="56131" tIns="22452" rIns="56131" bIns="22452" rtlCol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971550" algn="l"/>
                <a:tab pos="1643063" algn="l"/>
              </a:tabLst>
            </a:pPr>
            <a:r>
              <a:rPr lang="en-US" u="sng" dirty="0">
                <a:latin typeface="Arial" pitchFamily="34" charset="0"/>
              </a:rPr>
              <a:t>MGH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Yuchiao Chang, PhD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Jennifer Kelley, DNP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Kathleen McKool, RN, MSN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Gina Kruse, MD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Doug Levy, PhD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Elyse Park, PhD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Susan Regan, PhD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Michele Reyen, MPH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Kristina Schnitzer, MD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Daniel Singer, MD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sz="1100" dirty="0">
              <a:latin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Tobacco Treatment Service counselors and research staff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sz="2000" dirty="0">
              <a:latin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971550" algn="l"/>
                <a:tab pos="1643063" algn="l"/>
              </a:tabLst>
            </a:pPr>
            <a:endParaRPr lang="en-US" sz="1200" dirty="0">
              <a:latin typeface="Arial" pitchFamily="34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dirty="0">
              <a:latin typeface="Arial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659CE8E-4C70-43D5-B230-6731B877EBD1}"/>
              </a:ext>
            </a:extLst>
          </p:cNvPr>
          <p:cNvSpPr txBox="1">
            <a:spLocks noChangeArrowheads="1"/>
          </p:cNvSpPr>
          <p:nvPr/>
        </p:nvSpPr>
        <p:spPr>
          <a:xfrm>
            <a:off x="4456176" y="1525547"/>
            <a:ext cx="4517136" cy="4935079"/>
          </a:xfrm>
          <a:prstGeom prst="rect">
            <a:avLst/>
          </a:prstGeom>
          <a:noFill/>
        </p:spPr>
        <p:txBody>
          <a:bodyPr vert="horz" wrap="square" lIns="56131" tIns="22452" rIns="56131" bIns="2245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400" u="sng" dirty="0">
                <a:latin typeface="Arial" pitchFamily="34" charset="0"/>
              </a:rPr>
              <a:t>Vanderbilt University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b="1" dirty="0">
                <a:latin typeface="Arial" pitchFamily="34" charset="0"/>
              </a:rPr>
              <a:t>Hilary Tindle, MD, MPH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Karen Gillam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Tobacco Treatment Service counselors and research staff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400" u="sng" dirty="0">
                <a:latin typeface="Arial" pitchFamily="34" charset="0"/>
              </a:rPr>
              <a:t>University of Pittsburgh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b="1" dirty="0">
                <a:latin typeface="Arial" pitchFamily="34" charset="0"/>
              </a:rPr>
              <a:t>Esa Davis, MD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Anna </a:t>
            </a:r>
            <a:r>
              <a:rPr lang="en-US" sz="2000" dirty="0" err="1">
                <a:latin typeface="Arial" pitchFamily="34" charset="0"/>
              </a:rPr>
              <a:t>Notier</a:t>
            </a:r>
            <a:endParaRPr lang="en-US" sz="2000" dirty="0">
              <a:latin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Antoine </a:t>
            </a:r>
            <a:r>
              <a:rPr lang="en-US" sz="2000" dirty="0" err="1">
                <a:latin typeface="Arial" pitchFamily="34" charset="0"/>
              </a:rPr>
              <a:t>Douaihy</a:t>
            </a:r>
            <a:r>
              <a:rPr lang="en-US" sz="2000" dirty="0">
                <a:latin typeface="Arial" pitchFamily="34" charset="0"/>
              </a:rPr>
              <a:t>, PhD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Thomas Ylioja, PhD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Tobacco Treatment Service counselors and research staff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971550" algn="l"/>
                <a:tab pos="1643063" algn="l"/>
              </a:tabLst>
            </a:pPr>
            <a:endParaRPr lang="en-US" sz="1200" dirty="0">
              <a:latin typeface="Arial" pitchFamily="34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sz="2000" dirty="0">
              <a:latin typeface="Arial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C79148-4C3C-467C-9E4C-9A7D15F99113}"/>
              </a:ext>
            </a:extLst>
          </p:cNvPr>
          <p:cNvSpPr txBox="1">
            <a:spLocks noChangeArrowheads="1"/>
          </p:cNvSpPr>
          <p:nvPr/>
        </p:nvSpPr>
        <p:spPr>
          <a:xfrm>
            <a:off x="8162544" y="1292350"/>
            <a:ext cx="3928872" cy="2454400"/>
          </a:xfrm>
          <a:prstGeom prst="rect">
            <a:avLst/>
          </a:prstGeom>
          <a:noFill/>
        </p:spPr>
        <p:txBody>
          <a:bodyPr vert="horz" wrap="square" lIns="56131" tIns="22452" rIns="56131" bIns="2245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sz="1600" dirty="0">
              <a:latin typeface="Arial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400" u="sng" dirty="0">
                <a:latin typeface="Arial" pitchFamily="34" charset="0"/>
              </a:rPr>
              <a:t>University of Texas, Austin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b="1" dirty="0">
                <a:latin typeface="Arial" pitchFamily="34" charset="0"/>
              </a:rPr>
              <a:t>Richard Brown, PhD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latin typeface="Arial" pitchFamily="34" charset="0"/>
              </a:rPr>
              <a:t>Jackie Hecht</a:t>
            </a:r>
          </a:p>
          <a:p>
            <a:pPr>
              <a:lnSpc>
                <a:spcPct val="100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</a:rPr>
              <a:t>Tobacco counselors and research staff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>
                <a:tab pos="971550" algn="l"/>
                <a:tab pos="1643063" algn="l"/>
              </a:tabLst>
            </a:pPr>
            <a:endParaRPr lang="en-US" sz="1200" dirty="0">
              <a:latin typeface="Arial" pitchFamily="34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sz="2000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74081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0994D5-FE92-4713-8971-596C3AA7B6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0299C3-69C0-4C08-B438-90F4584BD653}"/>
              </a:ext>
            </a:extLst>
          </p:cNvPr>
          <p:cNvSpPr txBox="1"/>
          <p:nvPr/>
        </p:nvSpPr>
        <p:spPr>
          <a:xfrm>
            <a:off x="1938528" y="1634662"/>
            <a:ext cx="7888224" cy="4007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00A4AC"/>
                </a:solidFill>
              </a:rPr>
              <a:t>Thank you</a:t>
            </a:r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algn="ctr"/>
            <a:endParaRPr lang="en-US" sz="3200" dirty="0"/>
          </a:p>
          <a:p>
            <a:pPr lvl="0" algn="ctr">
              <a:lnSpc>
                <a:spcPct val="120000"/>
              </a:lnSpc>
            </a:pPr>
            <a:r>
              <a:rPr lang="en-US" sz="3200" b="1" dirty="0">
                <a:solidFill>
                  <a:prstClr val="black"/>
                </a:solidFill>
              </a:rPr>
              <a:t>Nancy Rigotti, MD</a:t>
            </a:r>
          </a:p>
          <a:p>
            <a:pPr lvl="0" algn="ctr">
              <a:lnSpc>
                <a:spcPct val="120000"/>
              </a:lnSpc>
            </a:pPr>
            <a:r>
              <a:rPr lang="en-US" sz="2400" dirty="0">
                <a:solidFill>
                  <a:prstClr val="black"/>
                </a:solidFill>
              </a:rPr>
              <a:t>Massachusetts General Hospital, Harvard Medical School</a:t>
            </a:r>
          </a:p>
          <a:p>
            <a:pPr lvl="0" algn="ctr"/>
            <a:br>
              <a:rPr lang="en-US" sz="2400" dirty="0">
                <a:solidFill>
                  <a:prstClr val="black"/>
                </a:solidFill>
              </a:rPr>
            </a:br>
            <a:r>
              <a:rPr lang="en-US" sz="2400" dirty="0"/>
              <a:t>Rigotti.Nancy@mgh.harvard.edu</a:t>
            </a:r>
          </a:p>
        </p:txBody>
      </p:sp>
    </p:spTree>
    <p:extLst>
      <p:ext uri="{BB962C8B-B14F-4D97-AF65-F5344CB8AC3E}">
        <p14:creationId xmlns:p14="http://schemas.microsoft.com/office/powerpoint/2010/main" val="3597919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18032" y="442563"/>
            <a:ext cx="10521696" cy="1828908"/>
          </a:xfrm>
          <a:noFill/>
        </p:spPr>
        <p:txBody>
          <a:bodyPr vert="horz" wrap="square" lIns="56131" tIns="22452" rIns="56131" bIns="22452" rtlCol="0" anchor="t">
            <a:spAutoFit/>
          </a:bodyPr>
          <a:lstStyle/>
          <a:p>
            <a:pPr>
              <a:lnSpc>
                <a:spcPct val="110000"/>
              </a:lnSpc>
            </a:pPr>
            <a:br>
              <a:rPr lang="en-US" sz="3600" b="1" dirty="0">
                <a:latin typeface="Arial" pitchFamily="34" charset="0"/>
              </a:rPr>
            </a:br>
            <a:r>
              <a:rPr lang="en-US" sz="3600" b="1" dirty="0">
                <a:solidFill>
                  <a:srgbClr val="00A4AC"/>
                </a:solidFill>
                <a:latin typeface="Arial" pitchFamily="34" charset="0"/>
              </a:rPr>
              <a:t>Hospital admission:</a:t>
            </a:r>
            <a:br>
              <a:rPr lang="en-US" sz="3600" b="1" dirty="0">
                <a:solidFill>
                  <a:srgbClr val="00A4AC"/>
                </a:solidFill>
                <a:latin typeface="Arial" pitchFamily="34" charset="0"/>
              </a:rPr>
            </a:br>
            <a:r>
              <a:rPr lang="en-US" sz="3200" b="1" dirty="0">
                <a:solidFill>
                  <a:srgbClr val="00A4AC"/>
                </a:solidFill>
                <a:latin typeface="Arial" pitchFamily="34" charset="0"/>
              </a:rPr>
              <a:t>a window of opportunity to promote cessation</a:t>
            </a:r>
            <a:endParaRPr lang="en-US" sz="3200" b="1" dirty="0">
              <a:solidFill>
                <a:srgbClr val="00A4AC"/>
              </a:solidFill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8304" y="2771121"/>
            <a:ext cx="10631424" cy="3051743"/>
          </a:xfrm>
          <a:noFill/>
        </p:spPr>
        <p:txBody>
          <a:bodyPr vert="horz" wrap="square" lIns="56131" tIns="22452" rIns="56131" bIns="22452" rtlCol="0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sz="1200" dirty="0">
              <a:latin typeface="Arial" pitchFamily="34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dirty="0">
                <a:latin typeface="Arial" pitchFamily="34" charset="0"/>
              </a:rPr>
              <a:t>Illness motivates smokers to try to quit (“teachable moment”)</a:t>
            </a: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sz="1600" dirty="0">
              <a:latin typeface="Arial" pitchFamily="34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dirty="0">
                <a:latin typeface="Arial" pitchFamily="34" charset="0"/>
              </a:rPr>
              <a:t>Smoke-free hospitals require temporary abstinence from tobacco use</a:t>
            </a: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endParaRPr lang="en-US" sz="1600" dirty="0">
              <a:latin typeface="Arial" pitchFamily="34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tabLst>
                <a:tab pos="971550" algn="l"/>
                <a:tab pos="1643063" algn="l"/>
              </a:tabLst>
            </a:pPr>
            <a:r>
              <a:rPr lang="en-US" dirty="0">
                <a:latin typeface="Arial" pitchFamily="34" charset="0"/>
              </a:rPr>
              <a:t>Could starting cessation treatment in the hospital improve quit rates after discharge?</a:t>
            </a:r>
            <a:endParaRPr lang="en-US" i="1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14421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E64870-1405-4A14-B6C0-B12CD71DE9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58"/>
          <a:stretch/>
        </p:blipFill>
        <p:spPr>
          <a:xfrm>
            <a:off x="814499" y="1907238"/>
            <a:ext cx="8764000" cy="2243303"/>
          </a:xfrm>
          <a:prstGeom prst="rect">
            <a:avLst/>
          </a:prstGeom>
        </p:spPr>
      </p:pic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20901" y="706947"/>
            <a:ext cx="9144000" cy="820939"/>
          </a:xfrm>
          <a:noFill/>
        </p:spPr>
        <p:txBody>
          <a:bodyPr vert="horz" lIns="56131" tIns="22452" rIns="56131" bIns="22452" rtlCol="0" anchor="t">
            <a:spAutoFit/>
          </a:bodyPr>
          <a:lstStyle/>
          <a:p>
            <a:pPr eaLnBrk="1" hangingPunct="1"/>
            <a:r>
              <a:rPr lang="en-US" sz="3600" b="1" dirty="0">
                <a:solidFill>
                  <a:srgbClr val="00A4AC"/>
                </a:solidFill>
                <a:latin typeface="Arial" pitchFamily="34" charset="0"/>
              </a:rPr>
              <a:t>Initial evidence </a:t>
            </a:r>
            <a:r>
              <a:rPr lang="en-US" sz="2000" b="1" i="1" dirty="0">
                <a:solidFill>
                  <a:srgbClr val="00A4AC"/>
                </a:solidFill>
                <a:latin typeface="Arial" pitchFamily="34" charset="0"/>
              </a:rPr>
              <a:t>(1990)</a:t>
            </a:r>
            <a:br>
              <a:rPr lang="en-US" sz="2000" dirty="0">
                <a:solidFill>
                  <a:srgbClr val="FAFD00"/>
                </a:solidFill>
                <a:latin typeface="Arial" pitchFamily="34" charset="0"/>
              </a:rPr>
            </a:br>
            <a:endParaRPr lang="en-US" sz="2000" dirty="0">
              <a:solidFill>
                <a:srgbClr val="FAFD00"/>
              </a:solidFill>
              <a:latin typeface="Arial" pitchFamily="34" charset="0"/>
            </a:endParaRP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1891" y="4187704"/>
            <a:ext cx="11414077" cy="2801610"/>
          </a:xfrm>
          <a:noFill/>
        </p:spPr>
        <p:txBody>
          <a:bodyPr vert="horz" wrap="square" lIns="56131" tIns="22452" rIns="56131" bIns="22452" rtlCol="0">
            <a:spAutoFit/>
          </a:bodyPr>
          <a:lstStyle/>
          <a:p>
            <a:pPr>
              <a:lnSpc>
                <a:spcPct val="110000"/>
              </a:lnSpc>
              <a:spcBef>
                <a:spcPct val="0"/>
              </a:spcBef>
              <a:spcAft>
                <a:spcPct val="27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614363" algn="l"/>
              </a:tabLst>
            </a:pPr>
            <a:r>
              <a:rPr lang="en-US" dirty="0">
                <a:latin typeface="Arial" pitchFamily="34" charset="0"/>
              </a:rPr>
              <a:t>RCT showed effectiveness in acute MI patients </a:t>
            </a:r>
            <a:r>
              <a:rPr lang="en-US" sz="2000" dirty="0">
                <a:latin typeface="Arial" pitchFamily="34" charset="0"/>
              </a:rPr>
              <a:t>(vs. usual care)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7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614363" algn="l"/>
              </a:tabLst>
            </a:pPr>
            <a:r>
              <a:rPr lang="en-US" dirty="0">
                <a:latin typeface="Arial" pitchFamily="34" charset="0"/>
              </a:rPr>
              <a:t>Nurse counseling began in hospital + phone calls for 3 months after discharge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7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614363" algn="l"/>
              </a:tabLst>
            </a:pPr>
            <a:r>
              <a:rPr lang="en-US" dirty="0">
                <a:latin typeface="Arial" pitchFamily="34" charset="0"/>
              </a:rPr>
              <a:t> Biochemically verified 7-day abstinence:  </a:t>
            </a:r>
            <a:r>
              <a:rPr lang="en-US" b="1" dirty="0">
                <a:latin typeface="Arial" pitchFamily="34" charset="0"/>
              </a:rPr>
              <a:t>61% vs. 32% </a:t>
            </a:r>
            <a:r>
              <a:rPr lang="en-US" dirty="0">
                <a:latin typeface="Arial" pitchFamily="34" charset="0"/>
              </a:rPr>
              <a:t>at 1 year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7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614363" algn="l"/>
              </a:tabLst>
            </a:pPr>
            <a:endParaRPr lang="en-US" sz="1400" dirty="0">
              <a:latin typeface="Arial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7000"/>
              </a:spcAft>
              <a:buClr>
                <a:srgbClr val="FF0066"/>
              </a:buClr>
              <a:buFont typeface="Wingdings" pitchFamily="2" charset="2"/>
              <a:buChar char="§"/>
              <a:tabLst>
                <a:tab pos="614363" algn="l"/>
              </a:tabLst>
            </a:pPr>
            <a:endParaRPr lang="en-US" sz="2000" dirty="0">
              <a:latin typeface="Arial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7000"/>
              </a:spcAft>
              <a:buClr>
                <a:srgbClr val="FF0066"/>
              </a:buClr>
              <a:buNone/>
              <a:tabLst>
                <a:tab pos="614363" algn="l"/>
              </a:tabLst>
            </a:pPr>
            <a:endParaRPr lang="en-US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AFF138-B1B4-46F6-A76A-9135F40CED2F}"/>
              </a:ext>
            </a:extLst>
          </p:cNvPr>
          <p:cNvSpPr txBox="1"/>
          <p:nvPr/>
        </p:nvSpPr>
        <p:spPr>
          <a:xfrm flipH="1">
            <a:off x="4498848" y="3028890"/>
            <a:ext cx="5413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  </a:t>
            </a:r>
            <a:r>
              <a:rPr lang="en-US" sz="2000" i="1" dirty="0"/>
              <a:t>Taylor CB et al. Ann Intern Med. 1990; 113:118</a:t>
            </a:r>
          </a:p>
        </p:txBody>
      </p:sp>
    </p:spTree>
    <p:extLst>
      <p:ext uri="{BB962C8B-B14F-4D97-AF65-F5344CB8AC3E}">
        <p14:creationId xmlns:p14="http://schemas.microsoft.com/office/powerpoint/2010/main" val="19434895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b="1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7F38DF-DD10-41DC-B37A-AC7FD304A61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99388" y="620707"/>
            <a:ext cx="9144000" cy="820939"/>
          </a:xfrm>
          <a:noFill/>
        </p:spPr>
        <p:txBody>
          <a:bodyPr vert="horz" lIns="56131" tIns="22452" rIns="56131" bIns="22452" rtlCol="0" anchor="t">
            <a:spAutoFit/>
          </a:bodyPr>
          <a:lstStyle/>
          <a:p>
            <a:pPr eaLnBrk="1" hangingPunct="1"/>
            <a:r>
              <a:rPr lang="en-US" sz="3600" b="1" dirty="0">
                <a:solidFill>
                  <a:srgbClr val="00A4AC"/>
                </a:solidFill>
                <a:latin typeface="Arial" pitchFamily="34" charset="0"/>
              </a:rPr>
              <a:t>More evidence </a:t>
            </a:r>
            <a:r>
              <a:rPr lang="en-US" sz="2000" b="1" i="1" dirty="0">
                <a:solidFill>
                  <a:srgbClr val="00A4AC"/>
                </a:solidFill>
                <a:latin typeface="Arial" pitchFamily="34" charset="0"/>
              </a:rPr>
              <a:t>(1993)</a:t>
            </a:r>
            <a:br>
              <a:rPr lang="en-US" sz="2000" i="1" dirty="0">
                <a:solidFill>
                  <a:srgbClr val="FAFD00"/>
                </a:solidFill>
                <a:latin typeface="Arial" pitchFamily="34" charset="0"/>
              </a:rPr>
            </a:br>
            <a:endParaRPr lang="en-US" sz="2000" i="1" dirty="0">
              <a:solidFill>
                <a:srgbClr val="FAFD00"/>
              </a:solidFill>
              <a:latin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759D8F-AD22-4801-A0B6-34DA28091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02" y="1816528"/>
            <a:ext cx="9499772" cy="21694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25F111-A9F5-4280-90E6-7C0DFA94590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796" t="75055" b="7807"/>
          <a:stretch/>
        </p:blipFill>
        <p:spPr>
          <a:xfrm>
            <a:off x="5644897" y="3699888"/>
            <a:ext cx="4876377" cy="457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72C49B-2B07-45B8-AA3D-7111B3BF1F29}"/>
              </a:ext>
            </a:extLst>
          </p:cNvPr>
          <p:cNvSpPr/>
          <p:nvPr/>
        </p:nvSpPr>
        <p:spPr>
          <a:xfrm>
            <a:off x="-136607" y="4735692"/>
            <a:ext cx="12465213" cy="4670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>
              <a:lnSpc>
                <a:spcPct val="110000"/>
              </a:lnSpc>
              <a:spcBef>
                <a:spcPct val="0"/>
              </a:spcBef>
              <a:spcAft>
                <a:spcPct val="270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614363" algn="l"/>
              </a:tabLst>
            </a:pPr>
            <a:r>
              <a:rPr lang="en-US" sz="2400" dirty="0">
                <a:latin typeface="Arial" pitchFamily="34" charset="0"/>
              </a:rPr>
              <a:t>More cost-effective than other secondary cardiac prevention interventions</a:t>
            </a:r>
          </a:p>
        </p:txBody>
      </p:sp>
    </p:spTree>
    <p:extLst>
      <p:ext uri="{BB962C8B-B14F-4D97-AF65-F5344CB8AC3E}">
        <p14:creationId xmlns:p14="http://schemas.microsoft.com/office/powerpoint/2010/main" val="251327348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17E5CB0-AB84-4834-8B04-221766DCBA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70506-DA0B-4A65-9A98-FB54BAC4F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52" y="1834453"/>
            <a:ext cx="5605195" cy="4278677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5523671-D009-4794-984E-07351825D042}"/>
              </a:ext>
            </a:extLst>
          </p:cNvPr>
          <p:cNvSpPr txBox="1">
            <a:spLocks noChangeArrowheads="1"/>
          </p:cNvSpPr>
          <p:nvPr/>
        </p:nvSpPr>
        <p:spPr>
          <a:xfrm>
            <a:off x="6530647" y="2046911"/>
            <a:ext cx="5192531" cy="4186669"/>
          </a:xfrm>
          <a:prstGeom prst="rect">
            <a:avLst/>
          </a:prstGeom>
          <a:noFill/>
        </p:spPr>
        <p:txBody>
          <a:bodyPr vert="horz" wrap="square" lIns="56131" tIns="22452" rIns="56131" bIns="22452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spcAft>
                <a:spcPct val="27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614363" algn="l"/>
              </a:tabLst>
            </a:pPr>
            <a:endParaRPr lang="en-US" sz="1400" dirty="0">
              <a:latin typeface="Arial" pitchFamily="34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7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614363" algn="l"/>
              </a:tabLst>
            </a:pPr>
            <a:r>
              <a:rPr lang="en-US" dirty="0">
                <a:latin typeface="Arial" pitchFamily="34" charset="0"/>
              </a:rPr>
              <a:t>Sadly, this did not occur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7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614363" algn="l"/>
              </a:tabLst>
            </a:pPr>
            <a:endParaRPr lang="en-US" dirty="0">
              <a:latin typeface="Arial" pitchFamily="34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7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614363" algn="l"/>
              </a:tabLst>
            </a:pPr>
            <a:r>
              <a:rPr lang="en-US" dirty="0">
                <a:latin typeface="Arial" pitchFamily="34" charset="0"/>
              </a:rPr>
              <a:t>Research continued…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7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614363" algn="l"/>
              </a:tabLst>
            </a:pPr>
            <a:endParaRPr lang="en-US" sz="1200" dirty="0">
              <a:latin typeface="Arial" pitchFamily="34" charset="0"/>
            </a:endParaRP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7000"/>
              </a:spcAft>
              <a:buClr>
                <a:schemeClr val="tx1"/>
              </a:buClr>
              <a:buFont typeface="Wingdings" pitchFamily="2" charset="2"/>
              <a:buChar char="§"/>
              <a:tabLst>
                <a:tab pos="614363" algn="l"/>
              </a:tabLst>
            </a:pPr>
            <a:r>
              <a:rPr lang="en-US" sz="3200" dirty="0">
                <a:latin typeface="Arial" pitchFamily="34" charset="0"/>
              </a:rPr>
              <a:t>Could the effect extend  to all hospital patients?</a:t>
            </a: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7000"/>
              </a:spcAft>
              <a:buClr>
                <a:srgbClr val="FF0066"/>
              </a:buClr>
              <a:buFont typeface="Wingdings" pitchFamily="2" charset="2"/>
              <a:buChar char="§"/>
              <a:tabLst>
                <a:tab pos="614363" algn="l"/>
              </a:tabLst>
            </a:pPr>
            <a:endParaRPr lang="en-US" sz="2000" dirty="0">
              <a:latin typeface="Arial" pitchFamily="34" charset="0"/>
            </a:endParaRPr>
          </a:p>
          <a:p>
            <a:pPr>
              <a:lnSpc>
                <a:spcPct val="110000"/>
              </a:lnSpc>
              <a:spcBef>
                <a:spcPct val="0"/>
              </a:spcBef>
              <a:spcAft>
                <a:spcPct val="27000"/>
              </a:spcAft>
              <a:buClr>
                <a:srgbClr val="FF0066"/>
              </a:buClr>
              <a:buFont typeface="Arial" panose="020B0604020202020204" pitchFamily="34" charset="0"/>
              <a:buNone/>
              <a:tabLst>
                <a:tab pos="614363" algn="l"/>
              </a:tabLst>
            </a:pPr>
            <a:endParaRPr lang="en-US" dirty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1E2A776-82E2-454D-9729-8196E4AA10B2}"/>
              </a:ext>
            </a:extLst>
          </p:cNvPr>
          <p:cNvSpPr txBox="1">
            <a:spLocks noChangeArrowheads="1"/>
          </p:cNvSpPr>
          <p:nvPr/>
        </p:nvSpPr>
        <p:spPr>
          <a:xfrm>
            <a:off x="925452" y="624420"/>
            <a:ext cx="9144000" cy="820939"/>
          </a:xfrm>
          <a:prstGeom prst="rect">
            <a:avLst/>
          </a:prstGeom>
          <a:noFill/>
        </p:spPr>
        <p:txBody>
          <a:bodyPr vert="horz" lIns="56131" tIns="22452" rIns="56131" bIns="22452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00A4AC"/>
                </a:solidFill>
                <a:latin typeface="Arial" pitchFamily="34" charset="0"/>
              </a:rPr>
              <a:t>A bold prediction </a:t>
            </a:r>
            <a:r>
              <a:rPr lang="en-US" sz="2000" b="1" i="1" dirty="0">
                <a:solidFill>
                  <a:srgbClr val="00A4AC"/>
                </a:solidFill>
                <a:latin typeface="Arial" pitchFamily="34" charset="0"/>
              </a:rPr>
              <a:t>(1993)</a:t>
            </a:r>
            <a:br>
              <a:rPr lang="en-US" sz="2000" i="1" dirty="0">
                <a:solidFill>
                  <a:srgbClr val="FAFD00"/>
                </a:solidFill>
                <a:latin typeface="Arial" pitchFamily="34" charset="0"/>
              </a:rPr>
            </a:br>
            <a:endParaRPr lang="en-US" sz="2000" i="1" dirty="0">
              <a:solidFill>
                <a:srgbClr val="FAFD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1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B8D2EDE-B944-4EAB-8218-2BA344180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b="1"/>
              <a:t>2021 Annual SRNT-E Conference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0C7FB-9FE5-4237-BCAF-A2730C5A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06" y="998700"/>
            <a:ext cx="7879694" cy="1934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AB08D-5CF8-49F0-AB67-D2DF04362B03}"/>
              </a:ext>
            </a:extLst>
          </p:cNvPr>
          <p:cNvSpPr txBox="1"/>
          <p:nvPr/>
        </p:nvSpPr>
        <p:spPr>
          <a:xfrm>
            <a:off x="393541" y="2968740"/>
            <a:ext cx="11404917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650 smokers admitted to Medical or Surgical Services, Mass. General Hospital (1994-95)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Randomly assigned to hospital-based intervention (</a:t>
            </a:r>
            <a:r>
              <a:rPr lang="en-US" sz="2400" i="1" dirty="0"/>
              <a:t>vs. usual care</a:t>
            </a:r>
            <a:r>
              <a:rPr lang="en-US" sz="2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Chart prompt to MD to advise smoking cessation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15 minutes of bedside counseling by a trained counselor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1 brief counselor phone call at 1 week after discharge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No pharmacotherapy (only 4% used NRT in hospital)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Followed 1 and 6 months after discharge</a:t>
            </a:r>
          </a:p>
          <a:p>
            <a:pPr lvl="1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EC70F9-67CB-46DD-A0ED-C8F2251A4781}"/>
              </a:ext>
            </a:extLst>
          </p:cNvPr>
          <p:cNvSpPr txBox="1"/>
          <p:nvPr/>
        </p:nvSpPr>
        <p:spPr>
          <a:xfrm>
            <a:off x="7896875" y="2387637"/>
            <a:ext cx="441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Arch Intern Med.</a:t>
            </a:r>
            <a:r>
              <a:rPr lang="en-US" dirty="0"/>
              <a:t> 1997;157(22):2653-2660</a:t>
            </a:r>
          </a:p>
        </p:txBody>
      </p:sp>
    </p:spTree>
    <p:extLst>
      <p:ext uri="{BB962C8B-B14F-4D97-AF65-F5344CB8AC3E}">
        <p14:creationId xmlns:p14="http://schemas.microsoft.com/office/powerpoint/2010/main" val="17633076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11195</TotalTime>
  <Words>2454</Words>
  <Application>Microsoft Macintosh PowerPoint</Application>
  <PresentationFormat>Widescreen</PresentationFormat>
  <Paragraphs>519</Paragraphs>
  <Slides>45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62" baseType="lpstr">
      <vt:lpstr>AdvOT1ef757c0</vt:lpstr>
      <vt:lpstr>AdvOT1ef757c0+20</vt:lpstr>
      <vt:lpstr>Arial</vt:lpstr>
      <vt:lpstr>Calibri</vt:lpstr>
      <vt:lpstr>Calibri Light</vt:lpstr>
      <vt:lpstr>GuardianSans-RegularIt</vt:lpstr>
      <vt:lpstr>GuardianSansGR-Regular</vt:lpstr>
      <vt:lpstr>Helv</vt:lpstr>
      <vt:lpstr>MyriadPro-Regular</vt:lpstr>
      <vt:lpstr>QdgqnsAdvTTe45e47d2</vt:lpstr>
      <vt:lpstr>RgbxqsAdvTT7329fd89.I</vt:lpstr>
      <vt:lpstr>Times New Roman</vt:lpstr>
      <vt:lpstr>Wingdings</vt:lpstr>
      <vt:lpstr>ZapfDingbats</vt:lpstr>
      <vt:lpstr>Thème Office</vt:lpstr>
      <vt:lpstr>Chart</vt:lpstr>
      <vt:lpstr>Excel.Chart.8</vt:lpstr>
      <vt:lpstr>PowerPoint Presentation</vt:lpstr>
      <vt:lpstr> Disclosures</vt:lpstr>
      <vt:lpstr>PowerPoint Presentation</vt:lpstr>
      <vt:lpstr>Joint Commission for Accreditation of Health Care Organizations (JCAHO; now Joint Commission)</vt:lpstr>
      <vt:lpstr> Hospital admission: a window of opportunity to promote cessation</vt:lpstr>
      <vt:lpstr>Initial evidence (1990) </vt:lpstr>
      <vt:lpstr>More evidence (1993)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Helping HAND 1 Trial: Interventions</vt:lpstr>
      <vt:lpstr>Eligibility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Limitations</vt:lpstr>
      <vt:lpstr>PowerPoint Presentation</vt:lpstr>
      <vt:lpstr>Innovations for Helping HAND 2 </vt:lpstr>
      <vt:lpstr>Innovations for Helping HAND 2</vt:lpstr>
      <vt:lpstr>Helping Hand 2 Trial   Enrollment conducted 2012-2014</vt:lpstr>
      <vt:lpstr>PowerPoint Presentation</vt:lpstr>
      <vt:lpstr>PowerPoint Presentation</vt:lpstr>
      <vt:lpstr>PowerPoint Presentation</vt:lpstr>
      <vt:lpstr>PowerPoint Presentation</vt:lpstr>
      <vt:lpstr>Why did the effect disappear?  </vt:lpstr>
      <vt:lpstr>PowerPoint Presentation</vt:lpstr>
      <vt:lpstr>PowerPoint Presentation</vt:lpstr>
      <vt:lpstr>PowerPoint Presentation</vt:lpstr>
      <vt:lpstr>Comparative effectiveness trial Hospital-based program vs. referral to community resource</vt:lpstr>
      <vt:lpstr>PowerPoint Presentation</vt:lpstr>
      <vt:lpstr>PowerPoint Presentation</vt:lpstr>
      <vt:lpstr>Summary </vt:lpstr>
      <vt:lpstr>Thanks to the Helping HAND team members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charleen</dc:creator>
  <cp:lastModifiedBy>Shang, Ce</cp:lastModifiedBy>
  <cp:revision>308</cp:revision>
  <cp:lastPrinted>2021-09-14T02:33:55Z</cp:lastPrinted>
  <dcterms:created xsi:type="dcterms:W3CDTF">2021-07-19T12:37:31Z</dcterms:created>
  <dcterms:modified xsi:type="dcterms:W3CDTF">2021-12-03T20:33:51Z</dcterms:modified>
</cp:coreProperties>
</file>