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60" r:id="rId4"/>
  </p:sldMasterIdLst>
  <p:notesMasterIdLst>
    <p:notesMasterId r:id="rId59"/>
  </p:notesMasterIdLst>
  <p:sldIdLst>
    <p:sldId id="256" r:id="rId5"/>
    <p:sldId id="315" r:id="rId6"/>
    <p:sldId id="397" r:id="rId7"/>
    <p:sldId id="346" r:id="rId8"/>
    <p:sldId id="319" r:id="rId9"/>
    <p:sldId id="343" r:id="rId10"/>
    <p:sldId id="344" r:id="rId11"/>
    <p:sldId id="325" r:id="rId12"/>
    <p:sldId id="345" r:id="rId13"/>
    <p:sldId id="383" r:id="rId14"/>
    <p:sldId id="362" r:id="rId15"/>
    <p:sldId id="348" r:id="rId16"/>
    <p:sldId id="400" r:id="rId17"/>
    <p:sldId id="401" r:id="rId18"/>
    <p:sldId id="364" r:id="rId19"/>
    <p:sldId id="351" r:id="rId20"/>
    <p:sldId id="352" r:id="rId21"/>
    <p:sldId id="349" r:id="rId22"/>
    <p:sldId id="368" r:id="rId23"/>
    <p:sldId id="377" r:id="rId24"/>
    <p:sldId id="376" r:id="rId25"/>
    <p:sldId id="399" r:id="rId26"/>
    <p:sldId id="389" r:id="rId27"/>
    <p:sldId id="353" r:id="rId28"/>
    <p:sldId id="354" r:id="rId29"/>
    <p:sldId id="355" r:id="rId30"/>
    <p:sldId id="391" r:id="rId31"/>
    <p:sldId id="392" r:id="rId32"/>
    <p:sldId id="393" r:id="rId33"/>
    <p:sldId id="358" r:id="rId34"/>
    <p:sldId id="398" r:id="rId35"/>
    <p:sldId id="394" r:id="rId36"/>
    <p:sldId id="385" r:id="rId37"/>
    <p:sldId id="388" r:id="rId38"/>
    <p:sldId id="384" r:id="rId39"/>
    <p:sldId id="330" r:id="rId40"/>
    <p:sldId id="357" r:id="rId41"/>
    <p:sldId id="375" r:id="rId42"/>
    <p:sldId id="359" r:id="rId43"/>
    <p:sldId id="382" r:id="rId44"/>
    <p:sldId id="360" r:id="rId45"/>
    <p:sldId id="379" r:id="rId46"/>
    <p:sldId id="395" r:id="rId47"/>
    <p:sldId id="396" r:id="rId48"/>
    <p:sldId id="402" r:id="rId49"/>
    <p:sldId id="403" r:id="rId50"/>
    <p:sldId id="361" r:id="rId51"/>
    <p:sldId id="338" r:id="rId52"/>
    <p:sldId id="386" r:id="rId53"/>
    <p:sldId id="337" r:id="rId54"/>
    <p:sldId id="381" r:id="rId55"/>
    <p:sldId id="380" r:id="rId56"/>
    <p:sldId id="387" r:id="rId57"/>
    <p:sldId id="318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43"/>
  </p:normalViewPr>
  <p:slideViewPr>
    <p:cSldViewPr snapToGrid="0" snapToObjects="1">
      <p:cViewPr varScale="1">
        <p:scale>
          <a:sx n="65" d="100"/>
          <a:sy n="65" d="100"/>
        </p:scale>
        <p:origin x="132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518BF-3D76-4DA7-9E73-0E8252BE4B57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5EF8A-B294-4F15-B2ED-A4EDD93BE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62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5EF8A-B294-4F15-B2ED-A4EDD93BEAD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51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5EF8A-B294-4F15-B2ED-A4EDD93BEAD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64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9.emf"/><Relationship Id="rId4" Type="http://schemas.openxmlformats.org/officeDocument/2006/relationships/image" Target="../media/image8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7461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70498B-F222-4740-B0CF-064F72475A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5480B5-6974-624D-B920-9621240FC5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5446" b="23513"/>
          <a:stretch/>
        </p:blipFill>
        <p:spPr>
          <a:xfrm>
            <a:off x="0" y="5139116"/>
            <a:ext cx="1450731" cy="1718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A0AA2D-979A-3542-B125-52B71F4F55C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6200000">
            <a:off x="7618363" y="1245088"/>
            <a:ext cx="1351700" cy="1013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94C876-0A6A-534E-ABA8-E4842D6B56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94924"/>
            <a:ext cx="7772400" cy="1795008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13" y="93589"/>
            <a:ext cx="288244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3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87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kern="1200" baseline="0" dirty="0">
                <a:solidFill>
                  <a:srgbClr val="193E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defTabSz="914377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4435"/>
            <a:ext cx="7886700" cy="4485090"/>
          </a:xfrm>
        </p:spPr>
        <p:txBody>
          <a:bodyPr/>
          <a:lstStyle>
            <a:lvl1pPr>
              <a:defRPr sz="24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EA3455-F170-324C-88B5-287718264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" r="8043" b="-142998"/>
          <a:stretch/>
        </p:blipFill>
        <p:spPr>
          <a:xfrm>
            <a:off x="355078" y="6289448"/>
            <a:ext cx="8408608" cy="45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5" y="6198790"/>
            <a:ext cx="288244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7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159836-0BF3-9745-84B4-2B2A06116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87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kern="12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defTabSz="914377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4435"/>
            <a:ext cx="7886700" cy="448509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EA3455-F170-324C-88B5-287718264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55078" y="6289448"/>
            <a:ext cx="8408608" cy="45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2" y="6217727"/>
            <a:ext cx="288244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0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28D1B0-B452-704B-938B-EDEA031212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D18802-5872-5C4C-8828-27A6A44977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8151" b="33145"/>
          <a:stretch/>
        </p:blipFill>
        <p:spPr>
          <a:xfrm>
            <a:off x="1" y="4855986"/>
            <a:ext cx="2603156" cy="20020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102F8E-1CD9-A74E-BF20-75BD9959118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24201" y="1297901"/>
            <a:ext cx="857053" cy="687526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49EADBA-939F-154D-8FC0-95417D73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7" y="90155"/>
            <a:ext cx="288244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4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63BCD03-8DA9-8644-883F-FE87EF47F8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A578CD-D266-0943-AA85-1C9F036ACC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4256" b="21461"/>
          <a:stretch/>
        </p:blipFill>
        <p:spPr>
          <a:xfrm>
            <a:off x="0" y="4697078"/>
            <a:ext cx="2113280" cy="2160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0D9D2C-1DB4-1B49-B458-B488A8F573F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782855">
            <a:off x="7583610" y="1466170"/>
            <a:ext cx="927164" cy="46358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3EF16F1-2F79-A445-B116-CEEA06E3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7" y="90155"/>
            <a:ext cx="288244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9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2F651B7-605C-1947-B328-9E780F5552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8FEDE6-9EC2-5049-BB67-104741B13C6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578154"/>
            <a:ext cx="1925862" cy="12798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6DF7A4-087A-5A40-9577-ED62C6E9DEE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927307">
            <a:off x="7740197" y="1339309"/>
            <a:ext cx="915791" cy="457896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4715231-043B-1F4C-9C13-60B59477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7" y="90155"/>
            <a:ext cx="288244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BFC803-89F9-C241-9F76-01B078465A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ED0738-233B-E345-95E8-0F2823D2AF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4054" b="22345"/>
          <a:stretch/>
        </p:blipFill>
        <p:spPr>
          <a:xfrm>
            <a:off x="0" y="5147132"/>
            <a:ext cx="1452880" cy="1710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D17B21-854B-5C46-BF28-1455E3C2D50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6200000">
            <a:off x="7703184" y="1455660"/>
            <a:ext cx="1198273" cy="898705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940E47F-87B7-F64A-9F98-EDE35907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7" y="90155"/>
            <a:ext cx="288244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7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DFB0E6-6ED0-6642-90DE-FFD040016F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E606FF-3D08-3149-923C-CD98F1CDE1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8151" b="33145"/>
          <a:stretch/>
        </p:blipFill>
        <p:spPr>
          <a:xfrm>
            <a:off x="1" y="4855986"/>
            <a:ext cx="2603156" cy="20020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22809C-6E13-2C45-9C61-43C2F100DD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2288281">
            <a:off x="7508298" y="999080"/>
            <a:ext cx="1076711" cy="1031308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7BA0D06-72D9-3940-8351-44706A6A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7" y="90155"/>
            <a:ext cx="288244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3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9738AD-58FB-FB4D-BD57-E4FF24FA45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CC41D4-427C-694C-B906-FE0AAA68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5446" b="23513"/>
          <a:stretch/>
        </p:blipFill>
        <p:spPr>
          <a:xfrm>
            <a:off x="0" y="5139116"/>
            <a:ext cx="1450731" cy="1718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516860-5BE9-4B44-97DF-DD31EDA96A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6200000">
            <a:off x="7618363" y="1245088"/>
            <a:ext cx="1351700" cy="1013775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4C900CD-7895-2849-A5E9-F07AEB48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6" y="90154"/>
            <a:ext cx="288244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0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EF918-F381-2446-98DA-52C67BADBA0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B3D76-E95C-734A-BDD4-10A5E36E6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1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6" r:id="rId3"/>
    <p:sldLayoutId id="2147483664" r:id="rId4"/>
    <p:sldLayoutId id="2147483669" r:id="rId5"/>
    <p:sldLayoutId id="2147483667" r:id="rId6"/>
    <p:sldLayoutId id="2147483668" r:id="rId7"/>
    <p:sldLayoutId id="2147483670" r:id="rId8"/>
    <p:sldLayoutId id="214748367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1394" y="4120309"/>
            <a:ext cx="7514115" cy="237550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sz="2200" dirty="0" smtClean="0"/>
              <a:t>TOPS, April 15</a:t>
            </a:r>
            <a:r>
              <a:rPr lang="en-GB" sz="2200" baseline="30000" dirty="0" smtClean="0"/>
              <a:t>th</a:t>
            </a:r>
            <a:r>
              <a:rPr lang="en-GB" sz="2200" dirty="0" smtClean="0"/>
              <a:t> 2021</a:t>
            </a:r>
            <a:endParaRPr lang="en-GB" sz="2200" dirty="0"/>
          </a:p>
          <a:p>
            <a:pPr algn="l"/>
            <a:endParaRPr lang="en-GB" sz="2200" dirty="0"/>
          </a:p>
          <a:p>
            <a:pPr algn="l"/>
            <a:r>
              <a:rPr lang="en-GB" sz="2200" dirty="0"/>
              <a:t>John Buckell, Senior Researcher, University of Oxford</a:t>
            </a:r>
          </a:p>
          <a:p>
            <a:pPr algn="l"/>
            <a:r>
              <a:rPr lang="en-GB" sz="2200" dirty="0"/>
              <a:t>Jody </a:t>
            </a:r>
            <a:r>
              <a:rPr lang="en-GB" sz="2200" dirty="0" err="1"/>
              <a:t>Sindelar</a:t>
            </a:r>
            <a:r>
              <a:rPr lang="en-GB" sz="2200" dirty="0"/>
              <a:t>, Professor, Yale School of Public Health</a:t>
            </a:r>
          </a:p>
          <a:p>
            <a:pPr algn="l"/>
            <a:r>
              <a:rPr lang="en-GB" sz="2200" dirty="0"/>
              <a:t>Paul Aveyard, Professor, University of Oxford</a:t>
            </a:r>
          </a:p>
          <a:p>
            <a:pPr algn="l"/>
            <a:r>
              <a:rPr lang="en-GB" sz="2200" dirty="0"/>
              <a:t>Lisa </a:t>
            </a:r>
            <a:r>
              <a:rPr lang="en-GB" sz="2200" dirty="0" err="1"/>
              <a:t>Fucito</a:t>
            </a:r>
            <a:r>
              <a:rPr lang="en-GB" sz="2200" dirty="0"/>
              <a:t>, Associate Professor, Yale School of Medicine</a:t>
            </a:r>
          </a:p>
          <a:p>
            <a:pPr algn="l"/>
            <a:r>
              <a:rPr lang="en-GB" sz="2200" dirty="0" err="1"/>
              <a:t>Suchitra</a:t>
            </a:r>
            <a:r>
              <a:rPr lang="en-GB" sz="2200" dirty="0"/>
              <a:t> Krishnan-Sarin, Professor, Yale School of Medicine</a:t>
            </a:r>
          </a:p>
          <a:p>
            <a:pPr algn="l"/>
            <a:r>
              <a:rPr lang="en-GB" sz="2200" dirty="0"/>
              <a:t>Stephanie O’Malley, Professor, Yale School of Medicine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941" y="2288488"/>
            <a:ext cx="7772400" cy="1406012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Harm reduction for smokers who do not want to quit: can we use tobacco policies to encourage switching to e-cigarettes?</a:t>
            </a:r>
          </a:p>
        </p:txBody>
      </p:sp>
    </p:spTree>
    <p:extLst>
      <p:ext uri="{BB962C8B-B14F-4D97-AF65-F5344CB8AC3E}">
        <p14:creationId xmlns:p14="http://schemas.microsoft.com/office/powerpoint/2010/main" val="36125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643D75-05EE-496F-98A1-36E09C3B4AE3}"/>
              </a:ext>
            </a:extLst>
          </p:cNvPr>
          <p:cNvSpPr/>
          <p:nvPr/>
        </p:nvSpPr>
        <p:spPr>
          <a:xfrm>
            <a:off x="319969" y="315421"/>
            <a:ext cx="77818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Methods</a:t>
            </a: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4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3981-F69C-455B-8DAD-3593127F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305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Methods - </a:t>
            </a:r>
            <a:r>
              <a:rPr lang="en-US" b="1" dirty="0"/>
              <a:t>overview</a:t>
            </a:r>
            <a:r>
              <a:rPr lang="en-GB" b="1" dirty="0">
                <a:latin typeface="Segoe UI" panose="020B0502040204020203" pitchFamily="34" charset="0"/>
              </a:rPr>
              <a:t>:</a:t>
            </a:r>
            <a:br>
              <a:rPr lang="en-GB" b="1" dirty="0">
                <a:latin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</a:rPr>
              <a:t>Online survey and </a:t>
            </a:r>
            <a:r>
              <a:rPr lang="en-GB" sz="3200" dirty="0">
                <a:solidFill>
                  <a:srgbClr val="193E72"/>
                </a:solidFill>
                <a:latin typeface="Segoe UI" panose="020B0502040204020203" pitchFamily="34" charset="0"/>
              </a:rPr>
              <a:t>Discrete choice experiment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DDBE4-DA68-4C72-B319-37A8D9A8E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193E72"/>
                </a:solidFill>
                <a:latin typeface="Segoe UI" panose="020B0502040204020203" pitchFamily="34" charset="0"/>
              </a:rPr>
              <a:t>Why DCE?</a:t>
            </a:r>
            <a:r>
              <a:rPr lang="en-GB" dirty="0">
                <a:latin typeface="Segoe UI" panose="020B0502040204020203" pitchFamily="34" charset="0"/>
              </a:rPr>
              <a:t> </a:t>
            </a:r>
          </a:p>
          <a:p>
            <a:r>
              <a:rPr lang="en-GB" dirty="0">
                <a:latin typeface="Segoe UI" panose="020B0502040204020203" pitchFamily="34" charset="0"/>
              </a:rPr>
              <a:t>Can obtain data about trade-offs and preferences unobtainable </a:t>
            </a:r>
            <a:r>
              <a:rPr lang="en-GB" dirty="0" smtClean="0">
                <a:latin typeface="Segoe UI" panose="020B0502040204020203" pitchFamily="34" charset="0"/>
              </a:rPr>
              <a:t>elsewhere</a:t>
            </a:r>
            <a:endParaRPr lang="en-GB" dirty="0">
              <a:latin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</a:rPr>
              <a:t>Can </a:t>
            </a:r>
            <a:r>
              <a:rPr lang="en-GB" dirty="0" err="1">
                <a:latin typeface="Segoe UI" panose="020B0502040204020203" pitchFamily="34" charset="0"/>
              </a:rPr>
              <a:t>analyze</a:t>
            </a:r>
            <a:r>
              <a:rPr lang="en-GB" dirty="0">
                <a:latin typeface="Segoe UI" panose="020B0502040204020203" pitchFamily="34" charset="0"/>
              </a:rPr>
              <a:t> preferences beyond current consumption</a:t>
            </a:r>
          </a:p>
          <a:p>
            <a:endParaRPr lang="en-GB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Segoe UI" panose="020B0502040204020203" pitchFamily="34" charset="0"/>
              </a:rPr>
              <a:t>Why </a:t>
            </a:r>
            <a:r>
              <a:rPr lang="en-GB" dirty="0">
                <a:latin typeface="Segoe UI" panose="020B0502040204020203" pitchFamily="34" charset="0"/>
              </a:rPr>
              <a:t>Online </a:t>
            </a:r>
            <a:r>
              <a:rPr lang="en-GB" dirty="0" smtClean="0">
                <a:latin typeface="Segoe UI" panose="020B0502040204020203" pitchFamily="34" charset="0"/>
              </a:rPr>
              <a:t>survey?</a:t>
            </a:r>
            <a:endParaRPr lang="en-GB" dirty="0">
              <a:latin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</a:rPr>
              <a:t>Can obtain a large, representative sample of </a:t>
            </a:r>
            <a:r>
              <a:rPr lang="en-GB" dirty="0" smtClean="0">
                <a:latin typeface="Segoe UI" panose="020B0502040204020203" pitchFamily="34" charset="0"/>
              </a:rPr>
              <a:t>NIQC</a:t>
            </a:r>
            <a:endParaRPr lang="en-GB" dirty="0">
              <a:latin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</a:rPr>
              <a:t>Relatively little wait for data </a:t>
            </a:r>
          </a:p>
          <a:p>
            <a:r>
              <a:rPr lang="en-GB" dirty="0">
                <a:latin typeface="Segoe UI" panose="020B0502040204020203" pitchFamily="34" charset="0"/>
              </a:rPr>
              <a:t>Obtain exact data </a:t>
            </a:r>
            <a:r>
              <a:rPr lang="en-GB" dirty="0" smtClean="0">
                <a:latin typeface="Segoe UI" panose="020B0502040204020203" pitchFamily="34" charset="0"/>
              </a:rPr>
              <a:t>needed</a:t>
            </a:r>
          </a:p>
          <a:p>
            <a:r>
              <a:rPr lang="en-GB" dirty="0" smtClean="0">
                <a:latin typeface="Segoe UI" panose="020B0502040204020203" pitchFamily="34" charset="0"/>
              </a:rPr>
              <a:t>Record real </a:t>
            </a:r>
            <a:r>
              <a:rPr lang="en-GB" dirty="0" err="1" smtClean="0">
                <a:latin typeface="Segoe UI" panose="020B0502040204020203" pitchFamily="34" charset="0"/>
              </a:rPr>
              <a:t>beahviours</a:t>
            </a:r>
            <a:r>
              <a:rPr lang="en-GB" dirty="0" smtClean="0">
                <a:latin typeface="Segoe UI" panose="020B0502040204020203" pitchFamily="34" charset="0"/>
              </a:rPr>
              <a:t> of smokers and use in models</a:t>
            </a:r>
            <a:endParaRPr lang="en-GB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</a:rPr>
              <a:t>Why both together- combine data on preferences with personal data on smoking, socio-econ and other personal data</a:t>
            </a:r>
          </a:p>
          <a:p>
            <a:pPr marL="0" indent="0">
              <a:buNone/>
            </a:pPr>
            <a:endParaRPr lang="en-GB" sz="2400" dirty="0">
              <a:solidFill>
                <a:srgbClr val="193E72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1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91516" y="999500"/>
            <a:ext cx="72757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Motivating the DCE</a:t>
            </a: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Predict impact of policies before implementation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Examine trade-offs between attributes (key for policy)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Incorporate </a:t>
            </a: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external data into analyses (e.g. survey, policy, PATH)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Causal effects of attributes on choices*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Well-suited to tobacco studies </a:t>
            </a:r>
            <a:r>
              <a:rPr lang="en-GB" sz="2000" dirty="0">
                <a:solidFill>
                  <a:srgbClr val="193E72"/>
                </a:solidFill>
                <a:latin typeface="Segoe UI" panose="020B0502040204020203" pitchFamily="34" charset="0"/>
              </a:rPr>
              <a:t>(McFadden, 2014, 2017; </a:t>
            </a:r>
            <a:r>
              <a:rPr lang="en-GB" sz="2000" dirty="0" err="1">
                <a:solidFill>
                  <a:srgbClr val="193E72"/>
                </a:solidFill>
                <a:latin typeface="Segoe UI" panose="020B0502040204020203" pitchFamily="34" charset="0"/>
              </a:rPr>
              <a:t>Quaife</a:t>
            </a:r>
            <a:r>
              <a:rPr lang="en-GB" sz="2000" dirty="0">
                <a:solidFill>
                  <a:srgbClr val="193E72"/>
                </a:solidFill>
                <a:latin typeface="Segoe UI" panose="020B0502040204020203" pitchFamily="34" charset="0"/>
              </a:rPr>
              <a:t> et al., 2018)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91516" y="999500"/>
            <a:ext cx="727575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Motivating the DCE</a:t>
            </a: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Possible to collect up–to–date data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Relatively inexpensive (resources, ethics, etc.)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Easy to administer relative to other study designs (e.g. clinical trial)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Data may not be available elsewhere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Choice models have evolved over last 20 years: very useful behavioural information</a:t>
            </a:r>
            <a:endParaRPr lang="en-GB" sz="20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8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91516" y="999500"/>
            <a:ext cx="727575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Limitations of DCEs</a:t>
            </a: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Hypothetical bias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Under-reporting/misreporting (e.g. due to stigma; social desirability bias)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Gaming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Sample size often small 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Sampling issues, e.g. selection bias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Requires technical knowledge for design and modelling</a:t>
            </a:r>
            <a:endParaRPr lang="en-GB" sz="20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91516" y="999500"/>
            <a:ext cx="727575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Online </a:t>
            </a:r>
            <a:r>
              <a:rPr lang="en-GB" sz="2800" b="1" dirty="0" smtClean="0">
                <a:solidFill>
                  <a:srgbClr val="193E72"/>
                </a:solidFill>
                <a:latin typeface="Segoe UI" panose="020B0502040204020203" pitchFamily="34" charset="0"/>
              </a:rPr>
              <a:t>Survey - </a:t>
            </a:r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content</a:t>
            </a: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Desire to quit, determine </a:t>
            </a: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NIQC</a:t>
            </a: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Socio-demographics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Smoking </a:t>
            </a: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and cessation </a:t>
            </a: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history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COVID-related questions on health behaviours</a:t>
            </a: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4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91516" y="999500"/>
            <a:ext cx="727575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Online survey sample and </a:t>
            </a:r>
            <a:r>
              <a:rPr lang="en-GB" sz="2800" b="1" dirty="0" smtClean="0">
                <a:solidFill>
                  <a:srgbClr val="193E72"/>
                </a:solidFill>
                <a:latin typeface="Segoe UI" panose="020B0502040204020203" pitchFamily="34" charset="0"/>
              </a:rPr>
              <a:t>DCE</a:t>
            </a:r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2,000 </a:t>
            </a: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NIQC </a:t>
            </a: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smokers using online platform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Ages 35-85 in US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Not interested in </a:t>
            </a: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quitting</a:t>
            </a: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Smartphone/PC administered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Quotas to match to PATH data (</a:t>
            </a: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NIQC, </a:t>
            </a: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age, gender, etc.) – latter had to reduce the threshold level of </a:t>
            </a: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NIQC </a:t>
            </a: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to complete the sample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4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41521" y="911365"/>
            <a:ext cx="72757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Experimental </a:t>
            </a:r>
            <a:r>
              <a:rPr lang="en-GB" sz="2800" b="1" dirty="0" smtClean="0">
                <a:solidFill>
                  <a:srgbClr val="193E72"/>
                </a:solidFill>
                <a:latin typeface="Segoe UI" panose="020B0502040204020203" pitchFamily="34" charset="0"/>
              </a:rPr>
              <a:t>design: attributes </a:t>
            </a:r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and levels</a:t>
            </a: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24EA69-3357-4E12-9565-9EC68693E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2095"/>
              </p:ext>
            </p:extLst>
          </p:nvPr>
        </p:nvGraphicFramePr>
        <p:xfrm>
          <a:off x="132203" y="1715608"/>
          <a:ext cx="8846545" cy="5042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6201">
                  <a:extLst>
                    <a:ext uri="{9D8B030D-6E8A-4147-A177-3AD203B41FA5}">
                      <a16:colId xmlns:a16="http://schemas.microsoft.com/office/drawing/2014/main" val="994452622"/>
                    </a:ext>
                  </a:extLst>
                </a:gridCol>
                <a:gridCol w="1764898">
                  <a:extLst>
                    <a:ext uri="{9D8B030D-6E8A-4147-A177-3AD203B41FA5}">
                      <a16:colId xmlns:a16="http://schemas.microsoft.com/office/drawing/2014/main" val="207385861"/>
                    </a:ext>
                  </a:extLst>
                </a:gridCol>
                <a:gridCol w="1764898">
                  <a:extLst>
                    <a:ext uri="{9D8B030D-6E8A-4147-A177-3AD203B41FA5}">
                      <a16:colId xmlns:a16="http://schemas.microsoft.com/office/drawing/2014/main" val="929695439"/>
                    </a:ext>
                  </a:extLst>
                </a:gridCol>
                <a:gridCol w="2360548">
                  <a:extLst>
                    <a:ext uri="{9D8B030D-6E8A-4147-A177-3AD203B41FA5}">
                      <a16:colId xmlns:a16="http://schemas.microsoft.com/office/drawing/2014/main" val="1433564858"/>
                    </a:ext>
                  </a:extLst>
                </a:gridCol>
              </a:tblGrid>
              <a:tr h="531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Pod e-cigarette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Cig-a-like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Your own cigarette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3958168"/>
                  </a:ext>
                </a:extLst>
              </a:tr>
              <a:tr h="248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Helps you quit cigarettes?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No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No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 No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044000"/>
                  </a:ext>
                </a:extLst>
              </a:tr>
              <a:tr h="248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Yes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Yes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63179"/>
                  </a:ext>
                </a:extLst>
              </a:tr>
              <a:tr h="248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Healthier than a cigarette?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No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No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No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1567693"/>
                  </a:ext>
                </a:extLst>
              </a:tr>
              <a:tr h="248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Yes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Yes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5134059"/>
                  </a:ext>
                </a:extLst>
              </a:tr>
              <a:tr h="248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Flavors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Tobacco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Tobacco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Respondent's answer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495979"/>
                  </a:ext>
                </a:extLst>
              </a:tr>
              <a:tr h="248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Menthol/mint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Menthol/mint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18527"/>
                  </a:ext>
                </a:extLst>
              </a:tr>
              <a:tr h="248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Fruit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Fruit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867321"/>
                  </a:ext>
                </a:extLst>
              </a:tr>
              <a:tr h="248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Sweet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Sweet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069768"/>
                  </a:ext>
                </a:extLst>
              </a:tr>
              <a:tr h="248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Nicotine per puff/vape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None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None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Same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554739"/>
                  </a:ext>
                </a:extLst>
              </a:tr>
              <a:tr h="248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Less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Less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8205695"/>
                  </a:ext>
                </a:extLst>
              </a:tr>
              <a:tr h="248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Same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Same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1616791"/>
                  </a:ext>
                </a:extLst>
              </a:tr>
              <a:tr h="248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More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More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9250973"/>
                  </a:ext>
                </a:extLst>
              </a:tr>
              <a:tr h="248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Marginal price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Respondent's answer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312920"/>
                  </a:ext>
                </a:extLst>
              </a:tr>
              <a:tr h="248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842214"/>
                  </a:ext>
                </a:extLst>
              </a:tr>
              <a:tr h="248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1131"/>
                  </a:ext>
                </a:extLst>
              </a:tr>
              <a:tr h="248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8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3219" y="999500"/>
            <a:ext cx="81240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Example choice scenario in this DCE</a:t>
            </a: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65" y="1748659"/>
            <a:ext cx="5240510" cy="4781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28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07A6-A7C8-4CCC-A122-7332CFE5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choice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1D17-175A-4246-96C3-CA22E303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of too many combinations of attributes and </a:t>
            </a:r>
            <a:r>
              <a:rPr lang="en-US" dirty="0" smtClean="0"/>
              <a:t>levels</a:t>
            </a:r>
            <a:endParaRPr lang="en-US" dirty="0"/>
          </a:p>
          <a:p>
            <a:r>
              <a:rPr lang="en-US" dirty="0" smtClean="0"/>
              <a:t>Efficient design: Bayesian D-optimal 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pilot data from 161 respondents to optimize to obtain </a:t>
            </a:r>
            <a:r>
              <a:rPr lang="en-US" dirty="0" smtClean="0"/>
              <a:t>priors for design</a:t>
            </a:r>
            <a:endParaRPr lang="en-US" dirty="0"/>
          </a:p>
          <a:p>
            <a:r>
              <a:rPr lang="en-US" dirty="0" smtClean="0"/>
              <a:t>24 </a:t>
            </a:r>
            <a:r>
              <a:rPr lang="en-US" dirty="0"/>
              <a:t>choice sets determined</a:t>
            </a:r>
          </a:p>
          <a:p>
            <a:r>
              <a:rPr lang="en-US" dirty="0"/>
              <a:t>Each respondent sees 12 choice sets-randomized</a:t>
            </a:r>
          </a:p>
          <a:p>
            <a:r>
              <a:rPr lang="en-US" dirty="0"/>
              <a:t>12 choices balance concerns of learning vs </a:t>
            </a:r>
            <a:r>
              <a:rPr lang="en-US" dirty="0" smtClean="0"/>
              <a:t>fatigue</a:t>
            </a:r>
          </a:p>
          <a:p>
            <a:r>
              <a:rPr lang="en-US" dirty="0" smtClean="0"/>
              <a:t>Practice scenario to help respondents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5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643D75-05EE-496F-98A1-36E09C3B4AE3}"/>
              </a:ext>
            </a:extLst>
          </p:cNvPr>
          <p:cNvSpPr/>
          <p:nvPr/>
        </p:nvSpPr>
        <p:spPr>
          <a:xfrm>
            <a:off x="319969" y="315421"/>
            <a:ext cx="77818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 smtClean="0">
                <a:solidFill>
                  <a:srgbClr val="193E72"/>
                </a:solidFill>
                <a:latin typeface="Segoe UI" panose="020B0502040204020203" pitchFamily="34" charset="0"/>
              </a:rPr>
              <a:t>Acknowledgement</a:t>
            </a:r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lvl="1" algn="just"/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Yale </a:t>
            </a:r>
            <a:r>
              <a:rPr lang="en-GB" sz="2800" dirty="0" err="1">
                <a:solidFill>
                  <a:srgbClr val="193E72"/>
                </a:solidFill>
                <a:latin typeface="Segoe UI" panose="020B0502040204020203" pitchFamily="34" charset="0"/>
              </a:rPr>
              <a:t>Center</a:t>
            </a: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 for the Study of Tobacco Product Use and Addiction: </a:t>
            </a:r>
            <a:r>
              <a:rPr lang="en-GB" sz="2800" dirty="0" err="1">
                <a:solidFill>
                  <a:srgbClr val="193E72"/>
                </a:solidFill>
                <a:latin typeface="Segoe UI" panose="020B0502040204020203" pitchFamily="34" charset="0"/>
              </a:rPr>
              <a:t>Flavors</a:t>
            </a: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, Nicotine and Other Constituents (YCSTP). U54 DA036151-06 from the National Institute on Drug Abuse (NIDA) and FDA </a:t>
            </a:r>
            <a:r>
              <a:rPr lang="en-GB" sz="2800" dirty="0" err="1">
                <a:solidFill>
                  <a:srgbClr val="193E72"/>
                </a:solidFill>
                <a:latin typeface="Segoe UI" panose="020B0502040204020203" pitchFamily="34" charset="0"/>
              </a:rPr>
              <a:t>Center</a:t>
            </a: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 for Tobacco Products (CTP) to Yale University. </a:t>
            </a: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4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07A6-A7C8-4CCC-A122-7332CFE5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the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1D17-175A-4246-96C3-CA22E303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which attributes and levels affect switching to vaping; these are policy relevant </a:t>
            </a:r>
            <a:r>
              <a:rPr lang="en-US" dirty="0" smtClean="0"/>
              <a:t>factors</a:t>
            </a:r>
          </a:p>
          <a:p>
            <a:endParaRPr lang="en-US" dirty="0" smtClean="0"/>
          </a:p>
          <a:p>
            <a:r>
              <a:rPr lang="en-US" dirty="0" smtClean="0"/>
              <a:t>To do this, we use a </a:t>
            </a:r>
            <a:r>
              <a:rPr lang="en-US" b="1" i="1" dirty="0" smtClean="0"/>
              <a:t>latent class, latent variable choice model</a:t>
            </a:r>
            <a:r>
              <a:rPr lang="en-US" b="1" dirty="0" smtClean="0"/>
              <a:t> </a:t>
            </a:r>
            <a:r>
              <a:rPr lang="en-US" dirty="0" smtClean="0"/>
              <a:t>that we estimate on the experimental data (i.e. people’s choices in the experiment) </a:t>
            </a:r>
          </a:p>
          <a:p>
            <a:endParaRPr lang="en-US" dirty="0"/>
          </a:p>
          <a:p>
            <a:r>
              <a:rPr lang="en-US" dirty="0" smtClean="0"/>
              <a:t>Also use information on smoking</a:t>
            </a:r>
            <a:r>
              <a:rPr lang="en-US" dirty="0"/>
              <a:t>, </a:t>
            </a:r>
            <a:r>
              <a:rPr lang="en-US" dirty="0" smtClean="0"/>
              <a:t>vaping, socio-economic, and COVID-19 variables in the choice model to understand choices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5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EA674B-377C-44D9-A7BA-1435F7B5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latent class </a:t>
            </a:r>
            <a:r>
              <a:rPr lang="en-US" dirty="0" smtClean="0"/>
              <a:t>analyses?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631458-DEBA-4300-AD31-AA683DFBC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5356"/>
            <a:ext cx="7886700" cy="44850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Preference heterogeneity – do not assume that all individuals have the same preferences</a:t>
            </a:r>
          </a:p>
          <a:p>
            <a:endParaRPr lang="en-US" dirty="0" smtClean="0"/>
          </a:p>
          <a:p>
            <a:r>
              <a:rPr lang="en-US" dirty="0" smtClean="0"/>
              <a:t>Classes- </a:t>
            </a:r>
            <a:r>
              <a:rPr lang="en-US" dirty="0"/>
              <a:t>there may be policy-relevant groups that respond differently to policies to </a:t>
            </a:r>
            <a:r>
              <a:rPr lang="en-US" dirty="0" smtClean="0"/>
              <a:t>encourage  </a:t>
            </a:r>
            <a:r>
              <a:rPr lang="en-US" dirty="0"/>
              <a:t>switching (note the focus is on switching as they are not interested in quitting)</a:t>
            </a:r>
          </a:p>
          <a:p>
            <a:endParaRPr lang="en-US" dirty="0"/>
          </a:p>
          <a:p>
            <a:r>
              <a:rPr lang="en-US" dirty="0"/>
              <a:t>Latent- the groups are not revealed by socio-econ-demo and smoking factors, is a mix of these and choices that reveal the </a:t>
            </a:r>
            <a:r>
              <a:rPr lang="en-US" dirty="0" smtClean="0"/>
              <a:t>groups; data “speaks for itself”</a:t>
            </a:r>
          </a:p>
          <a:p>
            <a:endParaRPr lang="en-US" dirty="0"/>
          </a:p>
          <a:p>
            <a:r>
              <a:rPr lang="en-US" dirty="0" smtClean="0"/>
              <a:t>We ‘name them’ but the groups are based on a variety of factors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0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EA674B-377C-44D9-A7BA-1435F7B5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latent </a:t>
            </a:r>
            <a:r>
              <a:rPr lang="en-US" dirty="0" smtClean="0"/>
              <a:t>variable </a:t>
            </a:r>
            <a:r>
              <a:rPr lang="en-US" dirty="0" smtClean="0"/>
              <a:t>analyses?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631458-DEBA-4300-AD31-AA683DFBC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2337"/>
            <a:ext cx="7886700" cy="429986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COVID-19 was a significant, unexpected shock we wish to control for</a:t>
            </a:r>
          </a:p>
          <a:p>
            <a:endParaRPr lang="en-US" dirty="0" smtClean="0"/>
          </a:p>
          <a:p>
            <a:r>
              <a:rPr lang="en-US" dirty="0" smtClean="0"/>
              <a:t>Potential impact, or shock, on health behaviors in general – smoking but also drinking, exercise, sleep</a:t>
            </a:r>
          </a:p>
          <a:p>
            <a:endParaRPr lang="en-US" dirty="0" smtClean="0"/>
          </a:p>
          <a:p>
            <a:r>
              <a:rPr lang="en-US" dirty="0" smtClean="0"/>
              <a:t>And there may be substitution or complementarities among these (Grossman, 1982)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a latent variable to capture underlying health behaviors and NIQC smokers’ responses to the pandemic</a:t>
            </a:r>
          </a:p>
          <a:p>
            <a:endParaRPr lang="en-US" dirty="0" smtClean="0"/>
          </a:p>
          <a:p>
            <a:r>
              <a:rPr lang="en-US" dirty="0" smtClean="0"/>
              <a:t>Based on survey questions on COVID-19 changes in: smoking, drinking, exercise, sleep</a:t>
            </a:r>
          </a:p>
        </p:txBody>
      </p:sp>
    </p:spTree>
    <p:extLst>
      <p:ext uri="{BB962C8B-B14F-4D97-AF65-F5344CB8AC3E}">
        <p14:creationId xmlns:p14="http://schemas.microsoft.com/office/powerpoint/2010/main" val="56365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1995641" y="3545714"/>
            <a:ext cx="2790614" cy="242994"/>
            <a:chOff x="1995641" y="3545714"/>
            <a:chExt cx="2790614" cy="242994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4C8285C-475D-453D-87A7-FE17032674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95641" y="3545714"/>
              <a:ext cx="2790614" cy="242994"/>
            </a:xfrm>
            <a:prstGeom prst="straightConnector1">
              <a:avLst/>
            </a:prstGeom>
            <a:noFill/>
            <a:ln w="571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4C8285C-475D-453D-87A7-FE170326740D}"/>
                </a:ext>
              </a:extLst>
            </p:cNvPr>
            <p:cNvCxnSpPr>
              <a:cxnSpLocks/>
              <a:endCxn id="21" idx="1"/>
            </p:cNvCxnSpPr>
            <p:nvPr/>
          </p:nvCxnSpPr>
          <p:spPr bwMode="auto">
            <a:xfrm>
              <a:off x="1995641" y="3561714"/>
              <a:ext cx="549563" cy="159293"/>
            </a:xfrm>
            <a:prstGeom prst="straightConnector1">
              <a:avLst/>
            </a:prstGeom>
            <a:noFill/>
            <a:ln w="571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946966-9717-4A17-86B5-8D16B998B10D}"/>
              </a:ext>
            </a:extLst>
          </p:cNvPr>
          <p:cNvGrpSpPr/>
          <p:nvPr/>
        </p:nvGrpSpPr>
        <p:grpSpPr>
          <a:xfrm>
            <a:off x="29331" y="2602996"/>
            <a:ext cx="1944216" cy="1584176"/>
            <a:chOff x="539552" y="1772816"/>
            <a:chExt cx="1944216" cy="1584176"/>
          </a:xfrm>
        </p:grpSpPr>
        <p:sp>
          <p:nvSpPr>
            <p:cNvPr id="12" name="Rectangle: Rounded Corners 9">
              <a:extLst>
                <a:ext uri="{FF2B5EF4-FFF2-40B4-BE49-F238E27FC236}">
                  <a16:creationId xmlns:a16="http://schemas.microsoft.com/office/drawing/2014/main" id="{65F834F4-17E2-4D2A-A8C0-A6E72F557A6B}"/>
                </a:ext>
              </a:extLst>
            </p:cNvPr>
            <p:cNvSpPr/>
            <p:nvPr/>
          </p:nvSpPr>
          <p:spPr bwMode="auto">
            <a:xfrm>
              <a:off x="539552" y="1772816"/>
              <a:ext cx="1944216" cy="1584176"/>
            </a:xfrm>
            <a:prstGeom prst="roundRect">
              <a:avLst/>
            </a:prstGeom>
            <a:noFill/>
            <a:ln w="571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>
                <a:ln>
                  <a:noFill/>
                </a:ln>
                <a:solidFill>
                  <a:srgbClr val="4F7196"/>
                </a:solidFill>
                <a:effectLst/>
                <a:latin typeface="Gill Sans MT" panose="020B05020201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6AF9E1-5655-411B-B635-37BB8FD37B4C}"/>
                </a:ext>
              </a:extLst>
            </p:cNvPr>
            <p:cNvSpPr txBox="1"/>
            <p:nvPr/>
          </p:nvSpPr>
          <p:spPr>
            <a:xfrm>
              <a:off x="652636" y="2149405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Gill Sans MT" panose="020B0502020104020203" pitchFamily="34" charset="0"/>
                </a:rPr>
                <a:t>Tobacco Products and Attributes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9DEE32-8F53-448B-8B15-02629D4019AA}"/>
              </a:ext>
            </a:extLst>
          </p:cNvPr>
          <p:cNvGrpSpPr/>
          <p:nvPr/>
        </p:nvGrpSpPr>
        <p:grpSpPr>
          <a:xfrm>
            <a:off x="3469393" y="5157192"/>
            <a:ext cx="1944216" cy="1584176"/>
            <a:chOff x="539552" y="1772816"/>
            <a:chExt cx="1944216" cy="1584176"/>
          </a:xfrm>
        </p:grpSpPr>
        <p:sp>
          <p:nvSpPr>
            <p:cNvPr id="15" name="Rectangle: Rounded Corners 12">
              <a:extLst>
                <a:ext uri="{FF2B5EF4-FFF2-40B4-BE49-F238E27FC236}">
                  <a16:creationId xmlns:a16="http://schemas.microsoft.com/office/drawing/2014/main" id="{89A95ABB-2A87-4FD5-BAE3-70E708744936}"/>
                </a:ext>
              </a:extLst>
            </p:cNvPr>
            <p:cNvSpPr/>
            <p:nvPr/>
          </p:nvSpPr>
          <p:spPr bwMode="auto">
            <a:xfrm>
              <a:off x="539552" y="1772816"/>
              <a:ext cx="1944216" cy="1584176"/>
            </a:xfrm>
            <a:prstGeom prst="roundRect">
              <a:avLst/>
            </a:prstGeom>
            <a:noFill/>
            <a:ln w="571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>
                <a:ln>
                  <a:noFill/>
                </a:ln>
                <a:solidFill>
                  <a:srgbClr val="4F7196"/>
                </a:solidFill>
                <a:effectLst/>
                <a:latin typeface="Gill Sans MT" panose="020B05020201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4188AE-5362-4745-9ECC-9FA4955464CB}"/>
                </a:ext>
              </a:extLst>
            </p:cNvPr>
            <p:cNvSpPr txBox="1"/>
            <p:nvPr/>
          </p:nvSpPr>
          <p:spPr>
            <a:xfrm>
              <a:off x="647564" y="2272516"/>
              <a:ext cx="17281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Gill Sans MT" panose="020B0502020104020203" pitchFamily="34" charset="0"/>
                </a:rPr>
                <a:t>Observed Choices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7389B3-8BAC-44B3-9784-334F661510C5}"/>
              </a:ext>
            </a:extLst>
          </p:cNvPr>
          <p:cNvGrpSpPr/>
          <p:nvPr/>
        </p:nvGrpSpPr>
        <p:grpSpPr>
          <a:xfrm>
            <a:off x="4553" y="787871"/>
            <a:ext cx="1944216" cy="1584176"/>
            <a:chOff x="539552" y="1772816"/>
            <a:chExt cx="1944216" cy="1584176"/>
          </a:xfrm>
        </p:grpSpPr>
        <p:sp>
          <p:nvSpPr>
            <p:cNvPr id="18" name="Rectangle: Rounded Corners 15">
              <a:extLst>
                <a:ext uri="{FF2B5EF4-FFF2-40B4-BE49-F238E27FC236}">
                  <a16:creationId xmlns:a16="http://schemas.microsoft.com/office/drawing/2014/main" id="{1291CDE1-A9AA-48E6-BDA2-A4CA9992914F}"/>
                </a:ext>
              </a:extLst>
            </p:cNvPr>
            <p:cNvSpPr/>
            <p:nvPr/>
          </p:nvSpPr>
          <p:spPr bwMode="auto">
            <a:xfrm>
              <a:off x="539552" y="1772816"/>
              <a:ext cx="1944216" cy="1584176"/>
            </a:xfrm>
            <a:prstGeom prst="roundRect">
              <a:avLst/>
            </a:prstGeom>
            <a:noFill/>
            <a:ln w="571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>
                <a:ln>
                  <a:noFill/>
                </a:ln>
                <a:solidFill>
                  <a:srgbClr val="4F7196"/>
                </a:solidFill>
                <a:effectLst/>
                <a:latin typeface="Gill Sans MT" panose="020B05020201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677886-9C5A-4C05-9890-D057B332D76B}"/>
                </a:ext>
              </a:extLst>
            </p:cNvPr>
            <p:cNvSpPr txBox="1"/>
            <p:nvPr/>
          </p:nvSpPr>
          <p:spPr>
            <a:xfrm>
              <a:off x="637058" y="2068850"/>
              <a:ext cx="17281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Gill Sans MT" panose="020B0502020104020203" pitchFamily="34" charset="0"/>
                </a:rPr>
                <a:t>Respondent </a:t>
              </a:r>
              <a:r>
                <a:rPr lang="en-US" sz="1600" b="1" dirty="0" smtClean="0">
                  <a:latin typeface="Gill Sans MT" panose="020B0502020104020203" pitchFamily="34" charset="0"/>
                </a:rPr>
                <a:t>Characteristics (age, gender, etc.)</a:t>
              </a:r>
              <a:endParaRPr lang="en-US" sz="1600" b="1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3500D7-1BAD-4305-AA36-0C985BE6C069}"/>
              </a:ext>
            </a:extLst>
          </p:cNvPr>
          <p:cNvGrpSpPr/>
          <p:nvPr/>
        </p:nvGrpSpPr>
        <p:grpSpPr>
          <a:xfrm>
            <a:off x="7170652" y="2736595"/>
            <a:ext cx="1944216" cy="1584176"/>
            <a:chOff x="539552" y="1772816"/>
            <a:chExt cx="1944216" cy="1584176"/>
          </a:xfrm>
        </p:grpSpPr>
        <p:sp>
          <p:nvSpPr>
            <p:cNvPr id="25" name="Rectangle: Rounded Corners 5">
              <a:extLst>
                <a:ext uri="{FF2B5EF4-FFF2-40B4-BE49-F238E27FC236}">
                  <a16:creationId xmlns:a16="http://schemas.microsoft.com/office/drawing/2014/main" id="{B256E996-26D2-4731-AB3E-0866057DEB48}"/>
                </a:ext>
              </a:extLst>
            </p:cNvPr>
            <p:cNvSpPr/>
            <p:nvPr/>
          </p:nvSpPr>
          <p:spPr bwMode="auto">
            <a:xfrm>
              <a:off x="539552" y="1772816"/>
              <a:ext cx="1944216" cy="1584176"/>
            </a:xfrm>
            <a:prstGeom prst="roundRect">
              <a:avLst/>
            </a:prstGeom>
            <a:noFill/>
            <a:ln w="571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>
                <a:ln>
                  <a:noFill/>
                </a:ln>
                <a:solidFill>
                  <a:srgbClr val="4F7196"/>
                </a:solidFill>
                <a:effectLst/>
                <a:latin typeface="Gill Sans MT" panose="020B050202010402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6646A7-C297-488B-8381-C462B534BF78}"/>
                </a:ext>
              </a:extLst>
            </p:cNvPr>
            <p:cNvSpPr txBox="1"/>
            <p:nvPr/>
          </p:nvSpPr>
          <p:spPr>
            <a:xfrm>
              <a:off x="647564" y="1903184"/>
              <a:ext cx="17281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Gill Sans MT" panose="020B0502020104020203" pitchFamily="34" charset="0"/>
                </a:rPr>
                <a:t>COVID-19: Smoking</a:t>
              </a:r>
            </a:p>
            <a:p>
              <a:pPr algn="ctr"/>
              <a:r>
                <a:rPr lang="en-US" sz="1600" b="1" dirty="0" smtClean="0">
                  <a:latin typeface="Gill Sans MT" panose="020B0502020104020203" pitchFamily="34" charset="0"/>
                </a:rPr>
                <a:t>Drinking</a:t>
              </a:r>
            </a:p>
            <a:p>
              <a:pPr algn="ctr"/>
              <a:r>
                <a:rPr lang="en-US" sz="1600" b="1" dirty="0" smtClean="0">
                  <a:latin typeface="Gill Sans MT" panose="020B0502020104020203" pitchFamily="34" charset="0"/>
                </a:rPr>
                <a:t>Exercise</a:t>
              </a:r>
            </a:p>
            <a:p>
              <a:pPr algn="ctr"/>
              <a:r>
                <a:rPr lang="en-US" sz="1600" b="1" dirty="0" smtClean="0">
                  <a:latin typeface="Gill Sans MT" panose="020B0502020104020203" pitchFamily="34" charset="0"/>
                </a:rPr>
                <a:t>Sleep</a:t>
              </a:r>
              <a:endParaRPr lang="en-US" sz="1600" b="1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197208" y="3545714"/>
            <a:ext cx="4785586" cy="1611478"/>
            <a:chOff x="2197208" y="3545714"/>
            <a:chExt cx="4785586" cy="161147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A4A6EA-B0DC-433E-BAC2-39DD9ABCEFB5}"/>
                </a:ext>
              </a:extLst>
            </p:cNvPr>
            <p:cNvGrpSpPr/>
            <p:nvPr/>
          </p:nvGrpSpPr>
          <p:grpSpPr>
            <a:xfrm>
              <a:off x="2197208" y="3545714"/>
              <a:ext cx="2376264" cy="1196975"/>
              <a:chOff x="3406062" y="1531077"/>
              <a:chExt cx="2376264" cy="1196975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B746DDD-F9B6-4580-B084-881C18892CCB}"/>
                  </a:ext>
                </a:extLst>
              </p:cNvPr>
              <p:cNvSpPr/>
              <p:nvPr/>
            </p:nvSpPr>
            <p:spPr bwMode="auto">
              <a:xfrm>
                <a:off x="3406062" y="1531077"/>
                <a:ext cx="2376264" cy="1196975"/>
              </a:xfrm>
              <a:prstGeom prst="ellipse">
                <a:avLst/>
              </a:prstGeom>
              <a:grpFill/>
              <a:ln w="57150" cap="flat" cmpd="sng" algn="ctr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rgbClr val="4F7196"/>
                  </a:solidFill>
                  <a:effectLst/>
                  <a:latin typeface="Gill Sans MT" panose="020B0502020104020203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B7D83B-0AE9-46B3-BC09-EF7790C25A0E}"/>
                  </a:ext>
                </a:extLst>
              </p:cNvPr>
              <p:cNvSpPr txBox="1"/>
              <p:nvPr/>
            </p:nvSpPr>
            <p:spPr>
              <a:xfrm>
                <a:off x="3730098" y="1994535"/>
                <a:ext cx="1728192" cy="3385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Gill Sans MT" panose="020B0502020104020203" pitchFamily="34" charset="0"/>
                  </a:rPr>
                  <a:t>Utility Class 1</a:t>
                </a: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  <a:latin typeface="Gill Sans MT" panose="020B0502020104020203" pitchFamily="34" charset="0"/>
                </a:endParaRP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4C8285C-475D-453D-87A7-FE170326740D}"/>
                </a:ext>
              </a:extLst>
            </p:cNvPr>
            <p:cNvCxnSpPr>
              <a:cxnSpLocks/>
              <a:stCxn id="36" idx="4"/>
              <a:endCxn id="15" idx="0"/>
            </p:cNvCxnSpPr>
            <p:nvPr/>
          </p:nvCxnSpPr>
          <p:spPr bwMode="auto">
            <a:xfrm flipH="1">
              <a:off x="4441501" y="4758689"/>
              <a:ext cx="1353161" cy="398503"/>
            </a:xfrm>
            <a:prstGeom prst="straightConnector1">
              <a:avLst/>
            </a:prstGeom>
            <a:noFill/>
            <a:ln w="571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EA4A6EA-B0DC-433E-BAC2-39DD9ABCEFB5}"/>
                </a:ext>
              </a:extLst>
            </p:cNvPr>
            <p:cNvGrpSpPr/>
            <p:nvPr/>
          </p:nvGrpSpPr>
          <p:grpSpPr>
            <a:xfrm>
              <a:off x="4606530" y="3561714"/>
              <a:ext cx="2376264" cy="1196975"/>
              <a:chOff x="3406062" y="1531077"/>
              <a:chExt cx="2376264" cy="1196975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B746DDD-F9B6-4580-B084-881C18892CCB}"/>
                  </a:ext>
                </a:extLst>
              </p:cNvPr>
              <p:cNvSpPr/>
              <p:nvPr/>
            </p:nvSpPr>
            <p:spPr bwMode="auto">
              <a:xfrm>
                <a:off x="3406062" y="1531077"/>
                <a:ext cx="2376264" cy="1196975"/>
              </a:xfrm>
              <a:prstGeom prst="ellipse">
                <a:avLst/>
              </a:prstGeom>
              <a:grpFill/>
              <a:ln w="57150" cap="flat" cmpd="sng" algn="ctr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rgbClr val="4F7196"/>
                  </a:solidFill>
                  <a:effectLst/>
                  <a:latin typeface="Gill Sans MT" panose="020B0502020104020203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B7D83B-0AE9-46B3-BC09-EF7790C25A0E}"/>
                  </a:ext>
                </a:extLst>
              </p:cNvPr>
              <p:cNvSpPr txBox="1"/>
              <p:nvPr/>
            </p:nvSpPr>
            <p:spPr>
              <a:xfrm>
                <a:off x="3730098" y="1994535"/>
                <a:ext cx="1728192" cy="3385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Gill Sans MT" panose="020B0502020104020203" pitchFamily="34" charset="0"/>
                  </a:rPr>
                  <a:t>Utility Class 2</a:t>
                </a: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  <a:latin typeface="Gill Sans MT" panose="020B0502020104020203" pitchFamily="34" charset="0"/>
                </a:endParaRP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C8285C-475D-453D-87A7-FE170326740D}"/>
                </a:ext>
              </a:extLst>
            </p:cNvPr>
            <p:cNvCxnSpPr>
              <a:cxnSpLocks/>
              <a:stCxn id="21" idx="4"/>
              <a:endCxn id="15" idx="0"/>
            </p:cNvCxnSpPr>
            <p:nvPr/>
          </p:nvCxnSpPr>
          <p:spPr bwMode="auto">
            <a:xfrm>
              <a:off x="3385340" y="4742689"/>
              <a:ext cx="1056161" cy="414503"/>
            </a:xfrm>
            <a:prstGeom prst="straightConnector1">
              <a:avLst/>
            </a:prstGeom>
            <a:noFill/>
            <a:ln w="571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5" name="Group 74"/>
          <p:cNvGrpSpPr/>
          <p:nvPr/>
        </p:nvGrpSpPr>
        <p:grpSpPr>
          <a:xfrm>
            <a:off x="3355039" y="1984484"/>
            <a:ext cx="2439623" cy="1577230"/>
            <a:chOff x="3355039" y="1984484"/>
            <a:chExt cx="2439623" cy="157723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A4A6EA-B0DC-433E-BAC2-39DD9ABCEFB5}"/>
                </a:ext>
              </a:extLst>
            </p:cNvPr>
            <p:cNvGrpSpPr/>
            <p:nvPr/>
          </p:nvGrpSpPr>
          <p:grpSpPr>
            <a:xfrm>
              <a:off x="3355039" y="1984484"/>
              <a:ext cx="2376264" cy="1196975"/>
              <a:chOff x="3406062" y="1531077"/>
              <a:chExt cx="2376264" cy="1196975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B746DDD-F9B6-4580-B084-881C18892CCB}"/>
                  </a:ext>
                </a:extLst>
              </p:cNvPr>
              <p:cNvSpPr/>
              <p:nvPr/>
            </p:nvSpPr>
            <p:spPr bwMode="auto">
              <a:xfrm>
                <a:off x="3406062" y="1531077"/>
                <a:ext cx="2376264" cy="1196975"/>
              </a:xfrm>
              <a:prstGeom prst="ellipse">
                <a:avLst/>
              </a:prstGeom>
              <a:grpFill/>
              <a:ln w="57150" cap="flat" cmpd="sng" algn="ctr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rgbClr val="4F7196"/>
                  </a:solidFill>
                  <a:effectLst/>
                  <a:latin typeface="Gill Sans MT" panose="020B0502020104020203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B7D83B-0AE9-46B3-BC09-EF7790C25A0E}"/>
                  </a:ext>
                </a:extLst>
              </p:cNvPr>
              <p:cNvSpPr txBox="1"/>
              <p:nvPr/>
            </p:nvSpPr>
            <p:spPr>
              <a:xfrm>
                <a:off x="3686919" y="1843038"/>
                <a:ext cx="1728192" cy="58477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Gill Sans MT" panose="020B0502020104020203" pitchFamily="34" charset="0"/>
                  </a:rPr>
                  <a:t>Class membership</a:t>
                </a: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  <a:latin typeface="Gill Sans MT" panose="020B0502020104020203" pitchFamily="34" charset="0"/>
                </a:endParaRPr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4C8285C-475D-453D-87A7-FE170326740D}"/>
                </a:ext>
              </a:extLst>
            </p:cNvPr>
            <p:cNvCxnSpPr>
              <a:cxnSpLocks/>
              <a:stCxn id="40" idx="4"/>
              <a:endCxn id="36" idx="0"/>
            </p:cNvCxnSpPr>
            <p:nvPr/>
          </p:nvCxnSpPr>
          <p:spPr bwMode="auto">
            <a:xfrm>
              <a:off x="4543171" y="3181459"/>
              <a:ext cx="1251491" cy="380255"/>
            </a:xfrm>
            <a:prstGeom prst="straightConnector1">
              <a:avLst/>
            </a:prstGeom>
            <a:noFill/>
            <a:ln w="571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4C8285C-475D-453D-87A7-FE170326740D}"/>
                </a:ext>
              </a:extLst>
            </p:cNvPr>
            <p:cNvCxnSpPr>
              <a:cxnSpLocks/>
              <a:stCxn id="40" idx="4"/>
              <a:endCxn id="21" idx="0"/>
            </p:cNvCxnSpPr>
            <p:nvPr/>
          </p:nvCxnSpPr>
          <p:spPr bwMode="auto">
            <a:xfrm flipH="1">
              <a:off x="3385340" y="3181459"/>
              <a:ext cx="1157831" cy="364255"/>
            </a:xfrm>
            <a:prstGeom prst="straightConnector1">
              <a:avLst/>
            </a:prstGeom>
            <a:noFill/>
            <a:ln w="571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5097547" y="957132"/>
            <a:ext cx="3045213" cy="1779463"/>
            <a:chOff x="5097547" y="957132"/>
            <a:chExt cx="3045213" cy="177946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845424B-AB25-458F-B458-454085EFF427}"/>
                </a:ext>
              </a:extLst>
            </p:cNvPr>
            <p:cNvGrpSpPr/>
            <p:nvPr/>
          </p:nvGrpSpPr>
          <p:grpSpPr>
            <a:xfrm>
              <a:off x="5097547" y="957132"/>
              <a:ext cx="2376264" cy="1196975"/>
              <a:chOff x="3406062" y="1531077"/>
              <a:chExt cx="2376264" cy="119697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1205278-ADA6-41ED-89A6-748B2E26B8EF}"/>
                  </a:ext>
                </a:extLst>
              </p:cNvPr>
              <p:cNvSpPr/>
              <p:nvPr/>
            </p:nvSpPr>
            <p:spPr bwMode="auto">
              <a:xfrm>
                <a:off x="3406062" y="1531077"/>
                <a:ext cx="2376264" cy="119697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 cap="flat" cmpd="sng" algn="ctr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rgbClr val="4F7196"/>
                  </a:solidFill>
                  <a:effectLst/>
                  <a:latin typeface="Gill Sans MT" panose="020B0502020104020203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B4D695-CBB3-4F3F-93CC-E37CFB6C68B1}"/>
                  </a:ext>
                </a:extLst>
              </p:cNvPr>
              <p:cNvSpPr txBox="1"/>
              <p:nvPr/>
            </p:nvSpPr>
            <p:spPr>
              <a:xfrm>
                <a:off x="3709324" y="1610825"/>
                <a:ext cx="17281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Gill Sans MT" panose="020B0502020104020203" pitchFamily="34" charset="0"/>
                  </a:rPr>
                  <a:t>Latent variable: </a:t>
                </a:r>
                <a:r>
                  <a:rPr lang="en-US" sz="1600" b="1" dirty="0" smtClean="0">
                    <a:solidFill>
                      <a:schemeClr val="accent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COVID-19 health </a:t>
                </a:r>
                <a:r>
                  <a:rPr lang="en-US" sz="1600" b="1" dirty="0" err="1" smtClean="0">
                    <a:solidFill>
                      <a:schemeClr val="accent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behaviours</a:t>
                </a: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  <a:latin typeface="Gill Sans MT" panose="020B0502020104020203" pitchFamily="34" charset="0"/>
                </a:endParaRP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4C8285C-475D-453D-87A7-FE170326740D}"/>
                </a:ext>
              </a:extLst>
            </p:cNvPr>
            <p:cNvCxnSpPr>
              <a:cxnSpLocks/>
              <a:endCxn id="25" idx="0"/>
            </p:cNvCxnSpPr>
            <p:nvPr/>
          </p:nvCxnSpPr>
          <p:spPr bwMode="auto">
            <a:xfrm>
              <a:off x="6285679" y="2161461"/>
              <a:ext cx="1857081" cy="575134"/>
            </a:xfrm>
            <a:prstGeom prst="straightConnector1">
              <a:avLst/>
            </a:prstGeom>
            <a:noFill/>
            <a:ln w="571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C8285C-475D-453D-87A7-FE170326740D}"/>
              </a:ext>
            </a:extLst>
          </p:cNvPr>
          <p:cNvCxnSpPr>
            <a:cxnSpLocks/>
            <a:stCxn id="18" idx="3"/>
            <a:endCxn id="32" idx="2"/>
          </p:cNvCxnSpPr>
          <p:nvPr/>
        </p:nvCxnSpPr>
        <p:spPr bwMode="auto">
          <a:xfrm flipV="1">
            <a:off x="1948769" y="1555620"/>
            <a:ext cx="3148778" cy="24339"/>
          </a:xfrm>
          <a:prstGeom prst="straightConnector1">
            <a:avLst/>
          </a:prstGeom>
          <a:noFill/>
          <a:ln w="571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4C8285C-475D-453D-87A7-FE170326740D}"/>
              </a:ext>
            </a:extLst>
          </p:cNvPr>
          <p:cNvCxnSpPr>
            <a:cxnSpLocks/>
            <a:stCxn id="18" idx="3"/>
            <a:endCxn id="40" idx="2"/>
          </p:cNvCxnSpPr>
          <p:nvPr/>
        </p:nvCxnSpPr>
        <p:spPr bwMode="auto">
          <a:xfrm>
            <a:off x="1948769" y="1579959"/>
            <a:ext cx="1406270" cy="1003013"/>
          </a:xfrm>
          <a:prstGeom prst="straightConnector1">
            <a:avLst/>
          </a:prstGeom>
          <a:noFill/>
          <a:ln w="571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4C8285C-475D-453D-87A7-FE170326740D}"/>
              </a:ext>
            </a:extLst>
          </p:cNvPr>
          <p:cNvCxnSpPr>
            <a:cxnSpLocks/>
            <a:endCxn id="40" idx="6"/>
          </p:cNvCxnSpPr>
          <p:nvPr/>
        </p:nvCxnSpPr>
        <p:spPr bwMode="auto">
          <a:xfrm flipH="1">
            <a:off x="5731303" y="2161123"/>
            <a:ext cx="531007" cy="421849"/>
          </a:xfrm>
          <a:prstGeom prst="straightConnector1">
            <a:avLst/>
          </a:prstGeom>
          <a:noFill/>
          <a:ln w="571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363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624" y="999500"/>
            <a:ext cx="7859644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Choice models</a:t>
            </a: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Utility function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Utility (i.e. choices) is a function of preferences for cigarette products and their attributes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We estimate betas – tell us how much individuals value each of the products/attributes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64404" y="2491408"/>
                <a:ext cx="8560106" cy="13054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𝒊𝒋𝒄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GB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𝑬𝑪𝑰𝑮</m:t>
                      </m:r>
                      <m:r>
                        <m:rPr>
                          <m:lit/>
                        </m:rPr>
                        <a:rPr lang="en-GB" b="1" i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𝒑𝒐𝒅</m:t>
                      </m:r>
                      <m:r>
                        <a:rPr lang="en-GB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𝑬𝑪𝑰𝑮</m:t>
                      </m:r>
                      <m:r>
                        <m:rPr>
                          <m:lit/>
                        </m:rPr>
                        <a:rPr lang="en-GB" b="1" i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𝒅𝒊𝒔𝒑𝒐𝒔𝒂𝒃𝒍𝒆</m:t>
                      </m:r>
                      <m:r>
                        <a:rPr lang="en-GB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𝑪𝑰𝑮</m:t>
                      </m:r>
                      <m:r>
                        <m:rPr>
                          <m:lit/>
                        </m:rPr>
                        <a:rPr lang="en-GB" b="1" i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𝒎𝒆𝒏𝒕𝒉𝒐𝒍</m:t>
                      </m:r>
                      <m:r>
                        <a:rPr lang="en-GB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𝑭𝒍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𝒗𝒐𝒓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𝒊𝒋𝒄</m:t>
                          </m:r>
                        </m:sub>
                      </m:sSub>
                      <m:r>
                        <a:rPr lang="en-GB" b="1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  <m:r>
                        <a:rPr lang="en-GB" b="1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𝑯𝒆𝒂𝒍𝒕𝒉𝒊𝒆𝒓</m:t>
                          </m:r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𝒕𝒉𝒂𝒏</m:t>
                          </m:r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𝒄𝒊𝒈𝒂𝒓𝒆𝒕𝒕𝒆𝒔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𝒊𝒋𝒄</m:t>
                          </m:r>
                        </m:sub>
                      </m:sSub>
                      <m:r>
                        <a:rPr lang="en-GB" b="1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GB" b="1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𝑪𝒆𝒔𝒔𝒂𝒕𝒊𝒐𝒏</m:t>
                          </m:r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𝒂𝒊𝒅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𝒊𝒋𝒄</m:t>
                          </m:r>
                        </m:sub>
                      </m:sSub>
                      <m:r>
                        <a:rPr lang="en-GB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GB" b="1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𝑵𝒊𝒄𝒐𝒕𝒊𝒏𝒆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𝒊𝒋𝒄</m:t>
                          </m:r>
                        </m:sub>
                      </m:sSub>
                      <m:r>
                        <a:rPr lang="en-GB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𝒄𝒉</m:t>
                          </m:r>
                        </m:sub>
                      </m:sSub>
                      <m:r>
                        <a:rPr lang="en-GB" b="1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𝑪𝒉𝒆𝒂𝒑𝒆𝒓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𝒊𝒋𝒄</m:t>
                          </m:r>
                        </m:sub>
                      </m:sSub>
                      <m:r>
                        <a:rPr lang="en-GB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GB" b="1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𝑬𝒙𝒑𝒆𝒏𝒔𝒊𝒗𝒆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𝒊𝒋𝒄</m:t>
                          </m:r>
                        </m:sub>
                      </m:sSub>
                      <m:r>
                        <a:rPr lang="en-GB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𝒊𝒋𝒄</m:t>
                          </m:r>
                        </m:sub>
                      </m:sSub>
                      <m:r>
                        <a:rPr lang="en-GB" b="1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04" y="2491408"/>
                <a:ext cx="8560106" cy="1305486"/>
              </a:xfrm>
              <a:prstGeom prst="rect">
                <a:avLst/>
              </a:prstGeom>
              <a:blipFill>
                <a:blip r:embed="rId2"/>
                <a:stretch>
                  <a:fillRect b="-14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607547" y="1081523"/>
            <a:ext cx="2125765" cy="1394547"/>
            <a:chOff x="5169397" y="1048181"/>
            <a:chExt cx="2125765" cy="139454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9397" y="1048181"/>
              <a:ext cx="2125765" cy="1394547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670430" y="1673524"/>
              <a:ext cx="1138688" cy="3105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184385" y="1503870"/>
              <a:ext cx="486045" cy="3105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0762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624" y="984482"/>
            <a:ext cx="78596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Choice models</a:t>
            </a: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Multinomial logit (MNL)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Latent class multinomial logit (LCMNL)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45754" y="2519584"/>
                <a:ext cx="4331173" cy="1201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𝑖𝑗𝑐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8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𝑖𝑗𝑐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54" y="2519584"/>
                <a:ext cx="4331173" cy="12017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90894" y="4943386"/>
                <a:ext cx="3963906" cy="1132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GB" sz="2400" i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𝑖𝑗𝑐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𝑖𝑗𝑐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94" y="4943386"/>
                <a:ext cx="3963906" cy="11329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384912" y="1125037"/>
            <a:ext cx="2125765" cy="1394547"/>
            <a:chOff x="5169397" y="1048181"/>
            <a:chExt cx="2125765" cy="139454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9397" y="1048181"/>
              <a:ext cx="2125765" cy="139454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713337" y="1279996"/>
              <a:ext cx="1061883" cy="7270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76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624" y="1417102"/>
            <a:ext cx="785964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Choice models</a:t>
            </a: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Class membership probability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Where Z are individual characteristics; deltas are estimated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Tells us what classes look like in terms of </a:t>
            </a: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socio-demographics</a:t>
            </a: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7624" y="3313407"/>
                <a:ext cx="7892417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𝜏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𝑐𝑜𝑣𝑖𝑑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𝑏𝑒h𝑎𝑣𝑖𝑜𝑟𝑠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=1…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𝑐𝑜𝑣𝑖𝑑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𝑏𝑒h𝑎𝑣𝑖𝑜𝑟𝑠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24" y="3313407"/>
                <a:ext cx="7892417" cy="101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384912" y="1125037"/>
            <a:ext cx="2125765" cy="1394547"/>
            <a:chOff x="5169397" y="1048181"/>
            <a:chExt cx="2125765" cy="13945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9397" y="1048181"/>
              <a:ext cx="2125765" cy="139454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944731" y="1306685"/>
              <a:ext cx="575095" cy="3359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/>
          <p:cNvSpPr/>
          <p:nvPr/>
        </p:nvSpPr>
        <p:spPr>
          <a:xfrm>
            <a:off x="5403655" y="1135800"/>
            <a:ext cx="433553" cy="335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547913" y="1120204"/>
            <a:ext cx="575095" cy="335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808" y="1731733"/>
            <a:ext cx="785964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Choice models</a:t>
            </a: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Latent variable: measurement equations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Ordered logit as the data is ordered</a:t>
            </a: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Smoke: less, the same, more</a:t>
            </a: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75110E-70F9-405B-B15C-11537AD747E0}"/>
                  </a:ext>
                </a:extLst>
              </p:cNvPr>
              <p:cNvSpPr/>
              <p:nvPr/>
            </p:nvSpPr>
            <p:spPr>
              <a:xfrm>
                <a:off x="619434" y="3300916"/>
                <a:ext cx="7934632" cy="1899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𝑠𝑚𝑜𝑘𝑖𝑛𝑔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𝑐h𝑎𝑛𝑔𝑒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𝑠𝑚𝑜𝑘𝑖𝑛𝑔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𝑐h𝑎𝑛𝑔𝑒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𝑠𝑚𝑜𝑘𝑖𝑛𝑔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𝑐h𝑎𝑛𝑔𝑒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𝑠𝑚𝑜𝑘𝑖𝑛𝑔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𝑐h𝑎𝑛𝑔𝑒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𝑐𝑜𝑣𝑖𝑑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𝑏𝑒h𝑎𝑣𝑖𝑜𝑟𝑠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𝑠𝑚𝑜𝑘𝑖𝑛𝑔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𝑐h𝑎𝑛𝑔𝑒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𝑠𝑚𝑜𝑘𝑖𝑛𝑔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𝑐h𝑎𝑛𝑔𝑒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𝑐𝑜𝑣𝑖𝑑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𝑏𝑒h𝑎𝑣𝑖𝑜𝑟𝑠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𝑠𝑚𝑜𝑘𝑖𝑛𝑔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𝑐h𝑎𝑛𝑔𝑒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𝑠𝑚𝑜𝑘𝑖𝑛𝑔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𝑐h𝑎𝑛𝑔𝑒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𝑐𝑜𝑣𝑖𝑑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𝑏𝑒h𝑎𝑣𝑖𝑜𝑟𝑠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𝑠𝑚𝑜𝑘𝑖𝑛𝑔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𝑐h𝑎𝑛𝑔𝑒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𝑠𝑚𝑜𝑘𝑖𝑛𝑔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𝑐h𝑎𝑛𝑔𝑒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𝑐𝑜𝑣𝑖𝑑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𝑏𝑒h𝑎𝑣𝑖𝑜𝑟𝑠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75110E-70F9-405B-B15C-11537AD74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4" y="3300916"/>
                <a:ext cx="7934632" cy="18996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384912" y="1121777"/>
            <a:ext cx="2125765" cy="1394547"/>
            <a:chOff x="5169397" y="1048181"/>
            <a:chExt cx="2125765" cy="13945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9397" y="1048181"/>
              <a:ext cx="2125765" cy="139454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357813" y="1062313"/>
              <a:ext cx="592312" cy="3100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/>
          <p:cNvSpPr/>
          <p:nvPr/>
        </p:nvSpPr>
        <p:spPr>
          <a:xfrm>
            <a:off x="7021902" y="1604514"/>
            <a:ext cx="488775" cy="310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45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808" y="1731733"/>
            <a:ext cx="785964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Choice models</a:t>
            </a: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Latent variable: structural equation</a:t>
            </a: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Z are individual characteristics</a:t>
            </a: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Gamma are estimated</a:t>
            </a: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81009" y="3637623"/>
                <a:ext cx="61797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𝑐𝑜𝑣𝑖𝑑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𝑏𝑒h𝑎𝑣𝑖𝑜𝑟𝑠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6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009" y="3637623"/>
                <a:ext cx="617976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384912" y="1121777"/>
            <a:ext cx="2125765" cy="1394547"/>
            <a:chOff x="5169397" y="1048181"/>
            <a:chExt cx="2125765" cy="13945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9397" y="1048181"/>
              <a:ext cx="2125765" cy="139454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357813" y="1062313"/>
              <a:ext cx="592312" cy="3100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ctangle 7"/>
          <p:cNvSpPr/>
          <p:nvPr/>
        </p:nvSpPr>
        <p:spPr>
          <a:xfrm>
            <a:off x="5384912" y="1147411"/>
            <a:ext cx="440794" cy="310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6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808" y="1731733"/>
            <a:ext cx="785964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Choice models</a:t>
            </a: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Combine all elements in a likelihood function</a:t>
            </a: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Use simulated </a:t>
            </a: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likelihood to estimate joint likelihood</a:t>
            </a: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1000 MLHS </a:t>
            </a: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draws from a normal distribution</a:t>
            </a: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8324" y="3424200"/>
                <a:ext cx="8347586" cy="9887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𝐿𝐿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𝑐𝑜𝑣𝑖𝑑</m:t>
                          </m:r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𝑏𝑒h𝑎𝑖𝑜𝑣𝑢𝑟𝑠</m:t>
                          </m:r>
                        </m:sub>
                        <m:sup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𝑐h𝑜𝑖𝑐𝑒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𝑏𝑒h𝑎</m:t>
                              </m:r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viours</m:t>
                              </m:r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d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𝑑𝑐𝑜𝑣𝑖𝑑𝑏𝑒h𝑎𝑣𝑖𝑜𝑟𝑠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4" y="3424200"/>
                <a:ext cx="8347586" cy="9887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912" y="1121777"/>
            <a:ext cx="2125765" cy="139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643D75-05EE-496F-98A1-36E09C3B4AE3}"/>
              </a:ext>
            </a:extLst>
          </p:cNvPr>
          <p:cNvSpPr/>
          <p:nvPr/>
        </p:nvSpPr>
        <p:spPr>
          <a:xfrm>
            <a:off x="319969" y="315421"/>
            <a:ext cx="77818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Overview</a:t>
            </a: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algn="just"/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Summary of paper: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Introduction and background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Methods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Results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Discussion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1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624" y="984482"/>
            <a:ext cx="7859644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 smtClean="0">
                <a:solidFill>
                  <a:srgbClr val="193E72"/>
                </a:solidFill>
                <a:latin typeface="Segoe UI" panose="020B0502040204020203" pitchFamily="34" charset="0"/>
              </a:rPr>
              <a:t>Validity, Sensitivity analyses</a:t>
            </a:r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Coefficients in line with theory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Testing of utility function specification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Removed individuals whose quite interest greater than 5 (108/2000)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Removed individuals </a:t>
            </a: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who reported not having answered the questionnaire carefully (5/2000; 1923/2000 reported “extremely carefully)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Latent class models with more classes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Mixing distributions within latent classes</a:t>
            </a: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624" y="984482"/>
            <a:ext cx="785964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 smtClean="0">
                <a:solidFill>
                  <a:srgbClr val="193E72"/>
                </a:solidFill>
                <a:latin typeface="Segoe UI" panose="020B0502040204020203" pitchFamily="34" charset="0"/>
              </a:rPr>
              <a:t>Policy Simulations</a:t>
            </a:r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Start by predicting the current market shares of the three products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Use real world (e.g. price) data in models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Adjust </a:t>
            </a: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this by using known product use: our model predicts reality (“calibration</a:t>
            </a: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”)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Then alter </a:t>
            </a: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the attributes: “what if?” scenarios -&gt; policy simulations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Technique called “sample enumeration” (Train, 2009)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2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1995641" y="3545714"/>
            <a:ext cx="2790614" cy="242994"/>
            <a:chOff x="1995641" y="3545714"/>
            <a:chExt cx="2790614" cy="242994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4C8285C-475D-453D-87A7-FE17032674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95641" y="3545714"/>
              <a:ext cx="2790614" cy="242994"/>
            </a:xfrm>
            <a:prstGeom prst="straightConnector1">
              <a:avLst/>
            </a:prstGeom>
            <a:noFill/>
            <a:ln w="571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4C8285C-475D-453D-87A7-FE170326740D}"/>
                </a:ext>
              </a:extLst>
            </p:cNvPr>
            <p:cNvCxnSpPr>
              <a:cxnSpLocks/>
              <a:endCxn id="21" idx="1"/>
            </p:cNvCxnSpPr>
            <p:nvPr/>
          </p:nvCxnSpPr>
          <p:spPr bwMode="auto">
            <a:xfrm>
              <a:off x="1995641" y="3561714"/>
              <a:ext cx="549563" cy="159293"/>
            </a:xfrm>
            <a:prstGeom prst="straightConnector1">
              <a:avLst/>
            </a:prstGeom>
            <a:noFill/>
            <a:ln w="571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946966-9717-4A17-86B5-8D16B998B10D}"/>
              </a:ext>
            </a:extLst>
          </p:cNvPr>
          <p:cNvGrpSpPr/>
          <p:nvPr/>
        </p:nvGrpSpPr>
        <p:grpSpPr>
          <a:xfrm>
            <a:off x="29331" y="2602996"/>
            <a:ext cx="1944216" cy="1584176"/>
            <a:chOff x="539552" y="1772816"/>
            <a:chExt cx="1944216" cy="1584176"/>
          </a:xfrm>
        </p:grpSpPr>
        <p:sp>
          <p:nvSpPr>
            <p:cNvPr id="12" name="Rectangle: Rounded Corners 9">
              <a:extLst>
                <a:ext uri="{FF2B5EF4-FFF2-40B4-BE49-F238E27FC236}">
                  <a16:creationId xmlns:a16="http://schemas.microsoft.com/office/drawing/2014/main" id="{65F834F4-17E2-4D2A-A8C0-A6E72F557A6B}"/>
                </a:ext>
              </a:extLst>
            </p:cNvPr>
            <p:cNvSpPr/>
            <p:nvPr/>
          </p:nvSpPr>
          <p:spPr bwMode="auto">
            <a:xfrm>
              <a:off x="539552" y="1772816"/>
              <a:ext cx="1944216" cy="1584176"/>
            </a:xfrm>
            <a:prstGeom prst="roundRect">
              <a:avLst/>
            </a:prstGeom>
            <a:noFill/>
            <a:ln w="571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>
                <a:ln>
                  <a:noFill/>
                </a:ln>
                <a:solidFill>
                  <a:srgbClr val="4F7196"/>
                </a:solidFill>
                <a:effectLst/>
                <a:latin typeface="Gill Sans MT" panose="020B05020201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6AF9E1-5655-411B-B635-37BB8FD37B4C}"/>
                </a:ext>
              </a:extLst>
            </p:cNvPr>
            <p:cNvSpPr txBox="1"/>
            <p:nvPr/>
          </p:nvSpPr>
          <p:spPr>
            <a:xfrm>
              <a:off x="622786" y="2002797"/>
              <a:ext cx="17281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Gill Sans MT" panose="020B0502020104020203" pitchFamily="34" charset="0"/>
                </a:rPr>
                <a:t>Tobacco Products and </a:t>
              </a:r>
              <a:r>
                <a:rPr lang="en-US" sz="1600" b="1" dirty="0" smtClean="0">
                  <a:latin typeface="Gill Sans MT" panose="020B0502020104020203" pitchFamily="34" charset="0"/>
                </a:rPr>
                <a:t>Attributes; </a:t>
              </a:r>
              <a:r>
                <a:rPr lang="en-US" sz="1600" b="1" dirty="0" smtClean="0">
                  <a:solidFill>
                    <a:schemeClr val="accent2"/>
                  </a:solidFill>
                  <a:latin typeface="Gill Sans MT" panose="020B0502020104020203" pitchFamily="34" charset="0"/>
                </a:rPr>
                <a:t>Real world data</a:t>
              </a:r>
              <a:endParaRPr lang="en-US" sz="1600" b="1" dirty="0">
                <a:solidFill>
                  <a:schemeClr val="accent2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9DEE32-8F53-448B-8B15-02629D4019AA}"/>
              </a:ext>
            </a:extLst>
          </p:cNvPr>
          <p:cNvGrpSpPr/>
          <p:nvPr/>
        </p:nvGrpSpPr>
        <p:grpSpPr>
          <a:xfrm>
            <a:off x="3469393" y="5157192"/>
            <a:ext cx="1944216" cy="1584176"/>
            <a:chOff x="539552" y="1772816"/>
            <a:chExt cx="1944216" cy="1584176"/>
          </a:xfrm>
        </p:grpSpPr>
        <p:sp>
          <p:nvSpPr>
            <p:cNvPr id="15" name="Rectangle: Rounded Corners 12">
              <a:extLst>
                <a:ext uri="{FF2B5EF4-FFF2-40B4-BE49-F238E27FC236}">
                  <a16:creationId xmlns:a16="http://schemas.microsoft.com/office/drawing/2014/main" id="{89A95ABB-2A87-4FD5-BAE3-70E708744936}"/>
                </a:ext>
              </a:extLst>
            </p:cNvPr>
            <p:cNvSpPr/>
            <p:nvPr/>
          </p:nvSpPr>
          <p:spPr bwMode="auto">
            <a:xfrm>
              <a:off x="539552" y="1772816"/>
              <a:ext cx="1944216" cy="1584176"/>
            </a:xfrm>
            <a:prstGeom prst="roundRect">
              <a:avLst/>
            </a:prstGeom>
            <a:noFill/>
            <a:ln w="571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>
                <a:ln>
                  <a:noFill/>
                </a:ln>
                <a:solidFill>
                  <a:srgbClr val="4F7196"/>
                </a:solidFill>
                <a:effectLst/>
                <a:latin typeface="Gill Sans MT" panose="020B05020201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4188AE-5362-4745-9ECC-9FA4955464CB}"/>
                </a:ext>
              </a:extLst>
            </p:cNvPr>
            <p:cNvSpPr txBox="1"/>
            <p:nvPr/>
          </p:nvSpPr>
          <p:spPr>
            <a:xfrm>
              <a:off x="647564" y="2272516"/>
              <a:ext cx="17281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Gill Sans MT" panose="020B0502020104020203" pitchFamily="34" charset="0"/>
                </a:rPr>
                <a:t>Observed Choices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7389B3-8BAC-44B3-9784-334F661510C5}"/>
              </a:ext>
            </a:extLst>
          </p:cNvPr>
          <p:cNvGrpSpPr/>
          <p:nvPr/>
        </p:nvGrpSpPr>
        <p:grpSpPr>
          <a:xfrm>
            <a:off x="4553" y="787871"/>
            <a:ext cx="1944216" cy="1584176"/>
            <a:chOff x="539552" y="1772816"/>
            <a:chExt cx="1944216" cy="1584176"/>
          </a:xfrm>
        </p:grpSpPr>
        <p:sp>
          <p:nvSpPr>
            <p:cNvPr id="18" name="Rectangle: Rounded Corners 15">
              <a:extLst>
                <a:ext uri="{FF2B5EF4-FFF2-40B4-BE49-F238E27FC236}">
                  <a16:creationId xmlns:a16="http://schemas.microsoft.com/office/drawing/2014/main" id="{1291CDE1-A9AA-48E6-BDA2-A4CA9992914F}"/>
                </a:ext>
              </a:extLst>
            </p:cNvPr>
            <p:cNvSpPr/>
            <p:nvPr/>
          </p:nvSpPr>
          <p:spPr bwMode="auto">
            <a:xfrm>
              <a:off x="539552" y="1772816"/>
              <a:ext cx="1944216" cy="1584176"/>
            </a:xfrm>
            <a:prstGeom prst="roundRect">
              <a:avLst/>
            </a:prstGeom>
            <a:noFill/>
            <a:ln w="571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>
                <a:ln>
                  <a:noFill/>
                </a:ln>
                <a:solidFill>
                  <a:srgbClr val="4F7196"/>
                </a:solidFill>
                <a:effectLst/>
                <a:latin typeface="Gill Sans MT" panose="020B05020201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677886-9C5A-4C05-9890-D057B332D76B}"/>
                </a:ext>
              </a:extLst>
            </p:cNvPr>
            <p:cNvSpPr txBox="1"/>
            <p:nvPr/>
          </p:nvSpPr>
          <p:spPr>
            <a:xfrm>
              <a:off x="637058" y="2068850"/>
              <a:ext cx="17281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Gill Sans MT" panose="020B0502020104020203" pitchFamily="34" charset="0"/>
                </a:rPr>
                <a:t>Respondent </a:t>
              </a:r>
              <a:r>
                <a:rPr lang="en-US" sz="1600" b="1" dirty="0" smtClean="0">
                  <a:latin typeface="Gill Sans MT" panose="020B0502020104020203" pitchFamily="34" charset="0"/>
                </a:rPr>
                <a:t>Characteristics (age, gender, etc.)</a:t>
              </a:r>
              <a:endParaRPr lang="en-US" sz="1600" b="1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3500D7-1BAD-4305-AA36-0C985BE6C069}"/>
              </a:ext>
            </a:extLst>
          </p:cNvPr>
          <p:cNvGrpSpPr/>
          <p:nvPr/>
        </p:nvGrpSpPr>
        <p:grpSpPr>
          <a:xfrm>
            <a:off x="7170652" y="2736595"/>
            <a:ext cx="1944216" cy="1584176"/>
            <a:chOff x="539552" y="1772816"/>
            <a:chExt cx="1944216" cy="1584176"/>
          </a:xfrm>
        </p:grpSpPr>
        <p:sp>
          <p:nvSpPr>
            <p:cNvPr id="25" name="Rectangle: Rounded Corners 5">
              <a:extLst>
                <a:ext uri="{FF2B5EF4-FFF2-40B4-BE49-F238E27FC236}">
                  <a16:creationId xmlns:a16="http://schemas.microsoft.com/office/drawing/2014/main" id="{B256E996-26D2-4731-AB3E-0866057DEB48}"/>
                </a:ext>
              </a:extLst>
            </p:cNvPr>
            <p:cNvSpPr/>
            <p:nvPr/>
          </p:nvSpPr>
          <p:spPr bwMode="auto">
            <a:xfrm>
              <a:off x="539552" y="1772816"/>
              <a:ext cx="1944216" cy="1584176"/>
            </a:xfrm>
            <a:prstGeom prst="roundRect">
              <a:avLst/>
            </a:prstGeom>
            <a:noFill/>
            <a:ln w="571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>
                <a:ln>
                  <a:noFill/>
                </a:ln>
                <a:solidFill>
                  <a:srgbClr val="4F7196"/>
                </a:solidFill>
                <a:effectLst/>
                <a:latin typeface="Gill Sans MT" panose="020B050202010402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6646A7-C297-488B-8381-C462B534BF78}"/>
                </a:ext>
              </a:extLst>
            </p:cNvPr>
            <p:cNvSpPr txBox="1"/>
            <p:nvPr/>
          </p:nvSpPr>
          <p:spPr>
            <a:xfrm>
              <a:off x="647564" y="1903184"/>
              <a:ext cx="17281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Gill Sans MT" panose="020B0502020104020203" pitchFamily="34" charset="0"/>
                </a:rPr>
                <a:t>COVID-19: Smoking</a:t>
              </a:r>
            </a:p>
            <a:p>
              <a:pPr algn="ctr"/>
              <a:r>
                <a:rPr lang="en-US" sz="1600" b="1" dirty="0" smtClean="0">
                  <a:latin typeface="Gill Sans MT" panose="020B0502020104020203" pitchFamily="34" charset="0"/>
                </a:rPr>
                <a:t>Drinking</a:t>
              </a:r>
            </a:p>
            <a:p>
              <a:pPr algn="ctr"/>
              <a:r>
                <a:rPr lang="en-US" sz="1600" b="1" dirty="0" smtClean="0">
                  <a:latin typeface="Gill Sans MT" panose="020B0502020104020203" pitchFamily="34" charset="0"/>
                </a:rPr>
                <a:t>Exercise</a:t>
              </a:r>
            </a:p>
            <a:p>
              <a:pPr algn="ctr"/>
              <a:r>
                <a:rPr lang="en-US" sz="1600" b="1" dirty="0" smtClean="0">
                  <a:latin typeface="Gill Sans MT" panose="020B0502020104020203" pitchFamily="34" charset="0"/>
                </a:rPr>
                <a:t>Sleep</a:t>
              </a:r>
              <a:endParaRPr lang="en-US" sz="1600" b="1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197208" y="3545714"/>
            <a:ext cx="4785586" cy="1611478"/>
            <a:chOff x="2197208" y="3545714"/>
            <a:chExt cx="4785586" cy="161147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A4A6EA-B0DC-433E-BAC2-39DD9ABCEFB5}"/>
                </a:ext>
              </a:extLst>
            </p:cNvPr>
            <p:cNvGrpSpPr/>
            <p:nvPr/>
          </p:nvGrpSpPr>
          <p:grpSpPr>
            <a:xfrm>
              <a:off x="2197208" y="3545714"/>
              <a:ext cx="2376264" cy="1196975"/>
              <a:chOff x="3406062" y="1531077"/>
              <a:chExt cx="2376264" cy="1196975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B746DDD-F9B6-4580-B084-881C18892CCB}"/>
                  </a:ext>
                </a:extLst>
              </p:cNvPr>
              <p:cNvSpPr/>
              <p:nvPr/>
            </p:nvSpPr>
            <p:spPr bwMode="auto">
              <a:xfrm>
                <a:off x="3406062" y="1531077"/>
                <a:ext cx="2376264" cy="1196975"/>
              </a:xfrm>
              <a:prstGeom prst="ellipse">
                <a:avLst/>
              </a:prstGeom>
              <a:grpFill/>
              <a:ln w="57150" cap="flat" cmpd="sng" algn="ctr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rgbClr val="4F7196"/>
                  </a:solidFill>
                  <a:effectLst/>
                  <a:latin typeface="Gill Sans MT" panose="020B0502020104020203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B7D83B-0AE9-46B3-BC09-EF7790C25A0E}"/>
                  </a:ext>
                </a:extLst>
              </p:cNvPr>
              <p:cNvSpPr txBox="1"/>
              <p:nvPr/>
            </p:nvSpPr>
            <p:spPr>
              <a:xfrm>
                <a:off x="3730098" y="1994535"/>
                <a:ext cx="1728192" cy="3385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Gill Sans MT" panose="020B0502020104020203" pitchFamily="34" charset="0"/>
                  </a:rPr>
                  <a:t>Utility Class 1</a:t>
                </a: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  <a:latin typeface="Gill Sans MT" panose="020B0502020104020203" pitchFamily="34" charset="0"/>
                </a:endParaRP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4C8285C-475D-453D-87A7-FE170326740D}"/>
                </a:ext>
              </a:extLst>
            </p:cNvPr>
            <p:cNvCxnSpPr>
              <a:cxnSpLocks/>
              <a:stCxn id="36" idx="4"/>
              <a:endCxn id="15" idx="0"/>
            </p:cNvCxnSpPr>
            <p:nvPr/>
          </p:nvCxnSpPr>
          <p:spPr bwMode="auto">
            <a:xfrm flipH="1">
              <a:off x="4441501" y="4758689"/>
              <a:ext cx="1353161" cy="398503"/>
            </a:xfrm>
            <a:prstGeom prst="straightConnector1">
              <a:avLst/>
            </a:prstGeom>
            <a:noFill/>
            <a:ln w="571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EA4A6EA-B0DC-433E-BAC2-39DD9ABCEFB5}"/>
                </a:ext>
              </a:extLst>
            </p:cNvPr>
            <p:cNvGrpSpPr/>
            <p:nvPr/>
          </p:nvGrpSpPr>
          <p:grpSpPr>
            <a:xfrm>
              <a:off x="4606530" y="3561714"/>
              <a:ext cx="2376264" cy="1196975"/>
              <a:chOff x="3406062" y="1531077"/>
              <a:chExt cx="2376264" cy="1196975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B746DDD-F9B6-4580-B084-881C18892CCB}"/>
                  </a:ext>
                </a:extLst>
              </p:cNvPr>
              <p:cNvSpPr/>
              <p:nvPr/>
            </p:nvSpPr>
            <p:spPr bwMode="auto">
              <a:xfrm>
                <a:off x="3406062" y="1531077"/>
                <a:ext cx="2376264" cy="1196975"/>
              </a:xfrm>
              <a:prstGeom prst="ellipse">
                <a:avLst/>
              </a:prstGeom>
              <a:grpFill/>
              <a:ln w="57150" cap="flat" cmpd="sng" algn="ctr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rgbClr val="4F7196"/>
                  </a:solidFill>
                  <a:effectLst/>
                  <a:latin typeface="Gill Sans MT" panose="020B0502020104020203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B7D83B-0AE9-46B3-BC09-EF7790C25A0E}"/>
                  </a:ext>
                </a:extLst>
              </p:cNvPr>
              <p:cNvSpPr txBox="1"/>
              <p:nvPr/>
            </p:nvSpPr>
            <p:spPr>
              <a:xfrm>
                <a:off x="3730098" y="1994535"/>
                <a:ext cx="1728192" cy="3385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Gill Sans MT" panose="020B0502020104020203" pitchFamily="34" charset="0"/>
                  </a:rPr>
                  <a:t>Utility Class 2</a:t>
                </a: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  <a:latin typeface="Gill Sans MT" panose="020B0502020104020203" pitchFamily="34" charset="0"/>
                </a:endParaRP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C8285C-475D-453D-87A7-FE170326740D}"/>
                </a:ext>
              </a:extLst>
            </p:cNvPr>
            <p:cNvCxnSpPr>
              <a:cxnSpLocks/>
              <a:stCxn id="21" idx="4"/>
              <a:endCxn id="15" idx="0"/>
            </p:cNvCxnSpPr>
            <p:nvPr/>
          </p:nvCxnSpPr>
          <p:spPr bwMode="auto">
            <a:xfrm>
              <a:off x="3385340" y="4742689"/>
              <a:ext cx="1056161" cy="414503"/>
            </a:xfrm>
            <a:prstGeom prst="straightConnector1">
              <a:avLst/>
            </a:prstGeom>
            <a:noFill/>
            <a:ln w="571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5" name="Group 74"/>
          <p:cNvGrpSpPr/>
          <p:nvPr/>
        </p:nvGrpSpPr>
        <p:grpSpPr>
          <a:xfrm>
            <a:off x="3355039" y="1984484"/>
            <a:ext cx="2439623" cy="1577230"/>
            <a:chOff x="3355039" y="1984484"/>
            <a:chExt cx="2439623" cy="157723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A4A6EA-B0DC-433E-BAC2-39DD9ABCEFB5}"/>
                </a:ext>
              </a:extLst>
            </p:cNvPr>
            <p:cNvGrpSpPr/>
            <p:nvPr/>
          </p:nvGrpSpPr>
          <p:grpSpPr>
            <a:xfrm>
              <a:off x="3355039" y="1984484"/>
              <a:ext cx="2376264" cy="1196975"/>
              <a:chOff x="3406062" y="1531077"/>
              <a:chExt cx="2376264" cy="1196975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B746DDD-F9B6-4580-B084-881C18892CCB}"/>
                  </a:ext>
                </a:extLst>
              </p:cNvPr>
              <p:cNvSpPr/>
              <p:nvPr/>
            </p:nvSpPr>
            <p:spPr bwMode="auto">
              <a:xfrm>
                <a:off x="3406062" y="1531077"/>
                <a:ext cx="2376264" cy="1196975"/>
              </a:xfrm>
              <a:prstGeom prst="ellipse">
                <a:avLst/>
              </a:prstGeom>
              <a:grpFill/>
              <a:ln w="57150" cap="flat" cmpd="sng" algn="ctr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rgbClr val="4F7196"/>
                  </a:solidFill>
                  <a:effectLst/>
                  <a:latin typeface="Gill Sans MT" panose="020B0502020104020203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B7D83B-0AE9-46B3-BC09-EF7790C25A0E}"/>
                  </a:ext>
                </a:extLst>
              </p:cNvPr>
              <p:cNvSpPr txBox="1"/>
              <p:nvPr/>
            </p:nvSpPr>
            <p:spPr>
              <a:xfrm>
                <a:off x="3686919" y="1843038"/>
                <a:ext cx="1728192" cy="58477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Gill Sans MT" panose="020B0502020104020203" pitchFamily="34" charset="0"/>
                  </a:rPr>
                  <a:t>Class membership</a:t>
                </a: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  <a:latin typeface="Gill Sans MT" panose="020B0502020104020203" pitchFamily="34" charset="0"/>
                </a:endParaRPr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4C8285C-475D-453D-87A7-FE170326740D}"/>
                </a:ext>
              </a:extLst>
            </p:cNvPr>
            <p:cNvCxnSpPr>
              <a:cxnSpLocks/>
              <a:stCxn id="40" idx="4"/>
              <a:endCxn id="36" idx="0"/>
            </p:cNvCxnSpPr>
            <p:nvPr/>
          </p:nvCxnSpPr>
          <p:spPr bwMode="auto">
            <a:xfrm>
              <a:off x="4543171" y="3181459"/>
              <a:ext cx="1251491" cy="380255"/>
            </a:xfrm>
            <a:prstGeom prst="straightConnector1">
              <a:avLst/>
            </a:prstGeom>
            <a:noFill/>
            <a:ln w="571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4C8285C-475D-453D-87A7-FE170326740D}"/>
                </a:ext>
              </a:extLst>
            </p:cNvPr>
            <p:cNvCxnSpPr>
              <a:cxnSpLocks/>
              <a:stCxn id="40" idx="4"/>
              <a:endCxn id="21" idx="0"/>
            </p:cNvCxnSpPr>
            <p:nvPr/>
          </p:nvCxnSpPr>
          <p:spPr bwMode="auto">
            <a:xfrm flipH="1">
              <a:off x="3385340" y="3181459"/>
              <a:ext cx="1157831" cy="364255"/>
            </a:xfrm>
            <a:prstGeom prst="straightConnector1">
              <a:avLst/>
            </a:prstGeom>
            <a:noFill/>
            <a:ln w="571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5097547" y="957132"/>
            <a:ext cx="3045213" cy="1779463"/>
            <a:chOff x="5097547" y="957132"/>
            <a:chExt cx="3045213" cy="177946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845424B-AB25-458F-B458-454085EFF427}"/>
                </a:ext>
              </a:extLst>
            </p:cNvPr>
            <p:cNvGrpSpPr/>
            <p:nvPr/>
          </p:nvGrpSpPr>
          <p:grpSpPr>
            <a:xfrm>
              <a:off x="5097547" y="957132"/>
              <a:ext cx="2376264" cy="1196975"/>
              <a:chOff x="3406062" y="1531077"/>
              <a:chExt cx="2376264" cy="119697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1205278-ADA6-41ED-89A6-748B2E26B8EF}"/>
                  </a:ext>
                </a:extLst>
              </p:cNvPr>
              <p:cNvSpPr/>
              <p:nvPr/>
            </p:nvSpPr>
            <p:spPr bwMode="auto">
              <a:xfrm>
                <a:off x="3406062" y="1531077"/>
                <a:ext cx="2376264" cy="119697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 cap="flat" cmpd="sng" algn="ctr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rgbClr val="4F7196"/>
                  </a:solidFill>
                  <a:effectLst/>
                  <a:latin typeface="Gill Sans MT" panose="020B0502020104020203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B4D695-CBB3-4F3F-93CC-E37CFB6C68B1}"/>
                  </a:ext>
                </a:extLst>
              </p:cNvPr>
              <p:cNvSpPr txBox="1"/>
              <p:nvPr/>
            </p:nvSpPr>
            <p:spPr>
              <a:xfrm>
                <a:off x="3709324" y="1610825"/>
                <a:ext cx="17281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Gill Sans MT" panose="020B0502020104020203" pitchFamily="34" charset="0"/>
                  </a:rPr>
                  <a:t>Latent variable: </a:t>
                </a:r>
                <a:r>
                  <a:rPr lang="en-US" sz="1600" b="1" dirty="0" smtClean="0">
                    <a:solidFill>
                      <a:schemeClr val="accent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COVID-19 health </a:t>
                </a:r>
                <a:r>
                  <a:rPr lang="en-US" sz="1600" b="1" dirty="0" err="1" smtClean="0">
                    <a:solidFill>
                      <a:schemeClr val="accent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behaviours</a:t>
                </a: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  <a:latin typeface="Gill Sans MT" panose="020B0502020104020203" pitchFamily="34" charset="0"/>
                </a:endParaRP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4C8285C-475D-453D-87A7-FE170326740D}"/>
                </a:ext>
              </a:extLst>
            </p:cNvPr>
            <p:cNvCxnSpPr>
              <a:cxnSpLocks/>
              <a:endCxn id="25" idx="0"/>
            </p:cNvCxnSpPr>
            <p:nvPr/>
          </p:nvCxnSpPr>
          <p:spPr bwMode="auto">
            <a:xfrm>
              <a:off x="6285679" y="2161461"/>
              <a:ext cx="1857081" cy="575134"/>
            </a:xfrm>
            <a:prstGeom prst="straightConnector1">
              <a:avLst/>
            </a:prstGeom>
            <a:noFill/>
            <a:ln w="571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C8285C-475D-453D-87A7-FE170326740D}"/>
              </a:ext>
            </a:extLst>
          </p:cNvPr>
          <p:cNvCxnSpPr>
            <a:cxnSpLocks/>
            <a:stCxn id="18" idx="3"/>
            <a:endCxn id="32" idx="2"/>
          </p:cNvCxnSpPr>
          <p:nvPr/>
        </p:nvCxnSpPr>
        <p:spPr bwMode="auto">
          <a:xfrm flipV="1">
            <a:off x="1948769" y="1555620"/>
            <a:ext cx="3148778" cy="24339"/>
          </a:xfrm>
          <a:prstGeom prst="straightConnector1">
            <a:avLst/>
          </a:prstGeom>
          <a:noFill/>
          <a:ln w="571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4C8285C-475D-453D-87A7-FE170326740D}"/>
              </a:ext>
            </a:extLst>
          </p:cNvPr>
          <p:cNvCxnSpPr>
            <a:cxnSpLocks/>
            <a:stCxn id="18" idx="3"/>
            <a:endCxn id="40" idx="2"/>
          </p:cNvCxnSpPr>
          <p:nvPr/>
        </p:nvCxnSpPr>
        <p:spPr bwMode="auto">
          <a:xfrm>
            <a:off x="1948769" y="1579959"/>
            <a:ext cx="1406270" cy="1003013"/>
          </a:xfrm>
          <a:prstGeom prst="straightConnector1">
            <a:avLst/>
          </a:prstGeom>
          <a:noFill/>
          <a:ln w="571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4C8285C-475D-453D-87A7-FE170326740D}"/>
              </a:ext>
            </a:extLst>
          </p:cNvPr>
          <p:cNvCxnSpPr>
            <a:cxnSpLocks/>
            <a:endCxn id="40" idx="6"/>
          </p:cNvCxnSpPr>
          <p:nvPr/>
        </p:nvCxnSpPr>
        <p:spPr bwMode="auto">
          <a:xfrm flipH="1">
            <a:off x="5731303" y="2161123"/>
            <a:ext cx="531007" cy="421849"/>
          </a:xfrm>
          <a:prstGeom prst="straightConnector1">
            <a:avLst/>
          </a:prstGeom>
          <a:noFill/>
          <a:ln w="571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866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624" y="984482"/>
            <a:ext cx="785964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 smtClean="0">
                <a:solidFill>
                  <a:srgbClr val="193E72"/>
                </a:solidFill>
                <a:latin typeface="Segoe UI" panose="020B0502040204020203" pitchFamily="34" charset="0"/>
              </a:rPr>
              <a:t>Simulations: base case</a:t>
            </a:r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EB00DD-3159-4B34-9927-831F36599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981635"/>
              </p:ext>
            </p:extLst>
          </p:nvPr>
        </p:nvGraphicFramePr>
        <p:xfrm>
          <a:off x="549725" y="1776131"/>
          <a:ext cx="8033836" cy="412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487">
                  <a:extLst>
                    <a:ext uri="{9D8B030D-6E8A-4147-A177-3AD203B41FA5}">
                      <a16:colId xmlns:a16="http://schemas.microsoft.com/office/drawing/2014/main" val="3674521284"/>
                    </a:ext>
                  </a:extLst>
                </a:gridCol>
                <a:gridCol w="1598355">
                  <a:extLst>
                    <a:ext uri="{9D8B030D-6E8A-4147-A177-3AD203B41FA5}">
                      <a16:colId xmlns:a16="http://schemas.microsoft.com/office/drawing/2014/main" val="2751101610"/>
                    </a:ext>
                  </a:extLst>
                </a:gridCol>
                <a:gridCol w="1472169">
                  <a:extLst>
                    <a:ext uri="{9D8B030D-6E8A-4147-A177-3AD203B41FA5}">
                      <a16:colId xmlns:a16="http://schemas.microsoft.com/office/drawing/2014/main" val="3164121986"/>
                    </a:ext>
                  </a:extLst>
                </a:gridCol>
                <a:gridCol w="1472169">
                  <a:extLst>
                    <a:ext uri="{9D8B030D-6E8A-4147-A177-3AD203B41FA5}">
                      <a16:colId xmlns:a16="http://schemas.microsoft.com/office/drawing/2014/main" val="3498890893"/>
                    </a:ext>
                  </a:extLst>
                </a:gridCol>
                <a:gridCol w="1472169">
                  <a:extLst>
                    <a:ext uri="{9D8B030D-6E8A-4147-A177-3AD203B41FA5}">
                      <a16:colId xmlns:a16="http://schemas.microsoft.com/office/drawing/2014/main" val="2306451231"/>
                    </a:ext>
                  </a:extLst>
                </a:gridCol>
                <a:gridCol w="1009487">
                  <a:extLst>
                    <a:ext uri="{9D8B030D-6E8A-4147-A177-3AD203B41FA5}">
                      <a16:colId xmlns:a16="http://schemas.microsoft.com/office/drawing/2014/main" val="1765036601"/>
                    </a:ext>
                  </a:extLst>
                </a:gridCol>
              </a:tblGrid>
              <a:tr h="328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Individual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Choice Scenario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</a:rPr>
                        <a:t>P(own cigarette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</a:rPr>
                        <a:t>P(pod)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</a:rPr>
                        <a:t>P(e-cig)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Sum Prob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5677675"/>
                  </a:ext>
                </a:extLst>
              </a:tr>
              <a:tr h="328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</a:rPr>
                        <a:t>0.7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</a:rPr>
                        <a:t>0.1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</a:rPr>
                        <a:t>0.2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1541899"/>
                  </a:ext>
                </a:extLst>
              </a:tr>
              <a:tr h="405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</a:rPr>
                        <a:t>0.6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</a:rPr>
                        <a:t>0.2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</a:rPr>
                        <a:t>0.2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359953"/>
                  </a:ext>
                </a:extLst>
              </a:tr>
              <a:tr h="328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3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0.8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0.1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0.1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8160749"/>
                  </a:ext>
                </a:extLst>
              </a:tr>
              <a:tr h="328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0.6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0.4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076391"/>
                  </a:ext>
                </a:extLst>
              </a:tr>
              <a:tr h="328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0.5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0.3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0.2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1579520"/>
                  </a:ext>
                </a:extLst>
              </a:tr>
              <a:tr h="328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3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0.9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0.1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6295033"/>
                  </a:ext>
                </a:extLst>
              </a:tr>
              <a:tr h="328610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7158226"/>
                  </a:ext>
                </a:extLst>
              </a:tr>
              <a:tr h="328610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Choice shares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</a:rPr>
                        <a:t>0.68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</a:rPr>
                        <a:t>0.20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</a:rPr>
                        <a:t>0.12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0397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0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624" y="768172"/>
            <a:ext cx="785964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 smtClean="0">
                <a:solidFill>
                  <a:srgbClr val="193E72"/>
                </a:solidFill>
                <a:latin typeface="Segoe UI" panose="020B0502040204020203" pitchFamily="34" charset="0"/>
              </a:rPr>
              <a:t>Simulations: individual 1 is a menthol smoker; menthol ban cigarettes</a:t>
            </a:r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EB00DD-3159-4B34-9927-831F36599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89444"/>
              </p:ext>
            </p:extLst>
          </p:nvPr>
        </p:nvGraphicFramePr>
        <p:xfrm>
          <a:off x="549725" y="1776131"/>
          <a:ext cx="8033836" cy="412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487">
                  <a:extLst>
                    <a:ext uri="{9D8B030D-6E8A-4147-A177-3AD203B41FA5}">
                      <a16:colId xmlns:a16="http://schemas.microsoft.com/office/drawing/2014/main" val="3674521284"/>
                    </a:ext>
                  </a:extLst>
                </a:gridCol>
                <a:gridCol w="1598355">
                  <a:extLst>
                    <a:ext uri="{9D8B030D-6E8A-4147-A177-3AD203B41FA5}">
                      <a16:colId xmlns:a16="http://schemas.microsoft.com/office/drawing/2014/main" val="2751101610"/>
                    </a:ext>
                  </a:extLst>
                </a:gridCol>
                <a:gridCol w="1472169">
                  <a:extLst>
                    <a:ext uri="{9D8B030D-6E8A-4147-A177-3AD203B41FA5}">
                      <a16:colId xmlns:a16="http://schemas.microsoft.com/office/drawing/2014/main" val="3164121986"/>
                    </a:ext>
                  </a:extLst>
                </a:gridCol>
                <a:gridCol w="1472169">
                  <a:extLst>
                    <a:ext uri="{9D8B030D-6E8A-4147-A177-3AD203B41FA5}">
                      <a16:colId xmlns:a16="http://schemas.microsoft.com/office/drawing/2014/main" val="3498890893"/>
                    </a:ext>
                  </a:extLst>
                </a:gridCol>
                <a:gridCol w="1472169">
                  <a:extLst>
                    <a:ext uri="{9D8B030D-6E8A-4147-A177-3AD203B41FA5}">
                      <a16:colId xmlns:a16="http://schemas.microsoft.com/office/drawing/2014/main" val="2306451231"/>
                    </a:ext>
                  </a:extLst>
                </a:gridCol>
                <a:gridCol w="1009487">
                  <a:extLst>
                    <a:ext uri="{9D8B030D-6E8A-4147-A177-3AD203B41FA5}">
                      <a16:colId xmlns:a16="http://schemas.microsoft.com/office/drawing/2014/main" val="1765036601"/>
                    </a:ext>
                  </a:extLst>
                </a:gridCol>
              </a:tblGrid>
              <a:tr h="328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Individual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Choice Scenario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</a:rPr>
                        <a:t>P(own cigarette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</a:rPr>
                        <a:t>P(pod)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</a:rPr>
                        <a:t>P(e-cig)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Sum Prob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5677675"/>
                  </a:ext>
                </a:extLst>
              </a:tr>
              <a:tr h="328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endParaRPr 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0.2</a:t>
                      </a:r>
                      <a:endParaRPr 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0.3</a:t>
                      </a:r>
                      <a:endParaRPr 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1541899"/>
                  </a:ext>
                </a:extLst>
              </a:tr>
              <a:tr h="405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0.4</a:t>
                      </a:r>
                      <a:endParaRPr 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0.3</a:t>
                      </a:r>
                      <a:endParaRPr 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0.3</a:t>
                      </a:r>
                      <a:endParaRPr 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359953"/>
                  </a:ext>
                </a:extLst>
              </a:tr>
              <a:tr h="328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3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0.6</a:t>
                      </a:r>
                      <a:endParaRPr 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0.2</a:t>
                      </a:r>
                      <a:endParaRPr 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0.2</a:t>
                      </a:r>
                      <a:endParaRPr 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8160749"/>
                  </a:ext>
                </a:extLst>
              </a:tr>
              <a:tr h="328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0.6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0.4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076391"/>
                  </a:ext>
                </a:extLst>
              </a:tr>
              <a:tr h="328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0.5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0.3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0.2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1579520"/>
                  </a:ext>
                </a:extLst>
              </a:tr>
              <a:tr h="328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3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0.9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0.1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6295033"/>
                  </a:ext>
                </a:extLst>
              </a:tr>
              <a:tr h="328610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7158226"/>
                  </a:ext>
                </a:extLst>
              </a:tr>
              <a:tr h="328610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Choice shares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0.58</a:t>
                      </a:r>
                      <a:endParaRPr 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0.25</a:t>
                      </a:r>
                      <a:endParaRPr 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0.17</a:t>
                      </a:r>
                      <a:endParaRPr 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0397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1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643D75-05EE-496F-98A1-36E09C3B4AE3}"/>
              </a:ext>
            </a:extLst>
          </p:cNvPr>
          <p:cNvSpPr/>
          <p:nvPr/>
        </p:nvSpPr>
        <p:spPr>
          <a:xfrm>
            <a:off x="319969" y="315421"/>
            <a:ext cx="77818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Results</a:t>
            </a: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59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8472" y="1186784"/>
            <a:ext cx="8349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Descriptive Statistics</a:t>
            </a:r>
            <a:endParaRPr lang="en-GB" dirty="0">
              <a:solidFill>
                <a:srgbClr val="193E7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45006"/>
              </p:ext>
            </p:extLst>
          </p:nvPr>
        </p:nvGraphicFramePr>
        <p:xfrm>
          <a:off x="540017" y="1758112"/>
          <a:ext cx="7886701" cy="41089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3286">
                  <a:extLst>
                    <a:ext uri="{9D8B030D-6E8A-4147-A177-3AD203B41FA5}">
                      <a16:colId xmlns:a16="http://schemas.microsoft.com/office/drawing/2014/main" val="2382413104"/>
                    </a:ext>
                  </a:extLst>
                </a:gridCol>
                <a:gridCol w="1608887">
                  <a:extLst>
                    <a:ext uri="{9D8B030D-6E8A-4147-A177-3AD203B41FA5}">
                      <a16:colId xmlns:a16="http://schemas.microsoft.com/office/drawing/2014/main" val="3121025439"/>
                    </a:ext>
                  </a:extLst>
                </a:gridCol>
                <a:gridCol w="990570">
                  <a:extLst>
                    <a:ext uri="{9D8B030D-6E8A-4147-A177-3AD203B41FA5}">
                      <a16:colId xmlns:a16="http://schemas.microsoft.com/office/drawing/2014/main" val="647235172"/>
                    </a:ext>
                  </a:extLst>
                </a:gridCol>
                <a:gridCol w="1239789">
                  <a:extLst>
                    <a:ext uri="{9D8B030D-6E8A-4147-A177-3AD203B41FA5}">
                      <a16:colId xmlns:a16="http://schemas.microsoft.com/office/drawing/2014/main" val="1341199951"/>
                    </a:ext>
                  </a:extLst>
                </a:gridCol>
                <a:gridCol w="1074169">
                  <a:extLst>
                    <a:ext uri="{9D8B030D-6E8A-4147-A177-3AD203B41FA5}">
                      <a16:colId xmlns:a16="http://schemas.microsoft.com/office/drawing/2014/main" val="717000641"/>
                    </a:ext>
                  </a:extLst>
                </a:gridCol>
              </a:tblGrid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mean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s.d.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min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max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364444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Age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51.36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11.44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35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85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2763829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Female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.45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.49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143043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Asian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.01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.11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815678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AIAN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.03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.16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2475244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Black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.09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.28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9744372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White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.86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.35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66931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Hispanic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.05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.22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813748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Higher Education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.34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.47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3206595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Quit Interest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3.16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1.85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8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263256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Tobacco Only Smoker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.62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.49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3797255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Menthol Only Smoker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.30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.46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0802071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Tobacco and Menthol Smoker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.08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.27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6840634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Dual User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.19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.39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862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93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1155" y="1032223"/>
            <a:ext cx="83497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Latent class choice model </a:t>
            </a:r>
          </a:p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Non-switchers (2 classes)</a:t>
            </a:r>
            <a:endParaRPr lang="en-GB" dirty="0">
              <a:solidFill>
                <a:srgbClr val="193E7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43576" y="2489557"/>
            <a:ext cx="3760561" cy="2772556"/>
            <a:chOff x="5169397" y="1048181"/>
            <a:chExt cx="2125765" cy="139454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9397" y="1048181"/>
              <a:ext cx="2125765" cy="139454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670430" y="1673524"/>
              <a:ext cx="549004" cy="3105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4385" y="1503870"/>
              <a:ext cx="486045" cy="3105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10531"/>
              </p:ext>
            </p:extLst>
          </p:nvPr>
        </p:nvGraphicFramePr>
        <p:xfrm>
          <a:off x="345057" y="2060225"/>
          <a:ext cx="4330459" cy="4478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2615">
                  <a:extLst>
                    <a:ext uri="{9D8B030D-6E8A-4147-A177-3AD203B41FA5}">
                      <a16:colId xmlns:a16="http://schemas.microsoft.com/office/drawing/2014/main" val="702679156"/>
                    </a:ext>
                  </a:extLst>
                </a:gridCol>
                <a:gridCol w="912962">
                  <a:extLst>
                    <a:ext uri="{9D8B030D-6E8A-4147-A177-3AD203B41FA5}">
                      <a16:colId xmlns:a16="http://schemas.microsoft.com/office/drawing/2014/main" val="1877557182"/>
                    </a:ext>
                  </a:extLst>
                </a:gridCol>
                <a:gridCol w="718868">
                  <a:extLst>
                    <a:ext uri="{9D8B030D-6E8A-4147-A177-3AD203B41FA5}">
                      <a16:colId xmlns:a16="http://schemas.microsoft.com/office/drawing/2014/main" val="2502454598"/>
                    </a:ext>
                  </a:extLst>
                </a:gridCol>
                <a:gridCol w="894271">
                  <a:extLst>
                    <a:ext uri="{9D8B030D-6E8A-4147-A177-3AD203B41FA5}">
                      <a16:colId xmlns:a16="http://schemas.microsoft.com/office/drawing/2014/main" val="4019218287"/>
                    </a:ext>
                  </a:extLst>
                </a:gridCol>
                <a:gridCol w="721743">
                  <a:extLst>
                    <a:ext uri="{9D8B030D-6E8A-4147-A177-3AD203B41FA5}">
                      <a16:colId xmlns:a16="http://schemas.microsoft.com/office/drawing/2014/main" val="2782920188"/>
                    </a:ext>
                  </a:extLst>
                </a:gridCol>
              </a:tblGrid>
              <a:tr h="25082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 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</a:rPr>
                        <a:t>Class 1: Non-switchers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0078"/>
                  </a:ext>
                </a:extLst>
              </a:tr>
              <a:tr h="250829"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29261"/>
                  </a:ext>
                </a:extLst>
              </a:tr>
              <a:tr h="46533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Utility Function</a:t>
                      </a:r>
                      <a:endParaRPr lang="en-GB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Estimate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</a:rPr>
                        <a:t>Rob.std.err</a:t>
                      </a:r>
                      <a:r>
                        <a:rPr lang="en-GB" sz="1200" b="1" u="none" strike="noStrike" dirty="0">
                          <a:effectLst/>
                        </a:rPr>
                        <a:t>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Rob.t-ratio(0)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5411933"/>
                  </a:ext>
                </a:extLst>
              </a:tr>
              <a:tr h="25082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 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 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6394942"/>
                  </a:ext>
                </a:extLst>
              </a:tr>
              <a:tr h="25082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Pod </a:t>
                      </a:r>
                      <a:r>
                        <a:rPr lang="en-GB" sz="1400" b="1" u="none" strike="noStrike" dirty="0" smtClean="0">
                          <a:effectLst/>
                        </a:rPr>
                        <a:t>E-cigarette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-5.078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0.275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-18.446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1630360"/>
                  </a:ext>
                </a:extLst>
              </a:tr>
              <a:tr h="25082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Disposable </a:t>
                      </a:r>
                      <a:r>
                        <a:rPr lang="en-GB" sz="1400" b="1" u="none" strike="noStrike" dirty="0" smtClean="0">
                          <a:effectLst/>
                        </a:rPr>
                        <a:t>E-cigarette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-3.525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0.173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-20.322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2286929"/>
                  </a:ext>
                </a:extLst>
              </a:tr>
              <a:tr h="25082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Cigarette Menthol Smoker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0.374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0.291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1.285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8096676"/>
                  </a:ext>
                </a:extLst>
              </a:tr>
              <a:tr h="25082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Cheaper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0.062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0.010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6.545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941664"/>
                  </a:ext>
                </a:extLst>
              </a:tr>
              <a:tr h="25082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Expensive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-0.024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0.011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-2.154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29371124"/>
                  </a:ext>
                </a:extLst>
              </a:tr>
              <a:tr h="25082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Helps You Quit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-0.469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0.126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-3.714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8442060"/>
                  </a:ext>
                </a:extLst>
              </a:tr>
              <a:tr h="25082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Healthier Than Cigs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-0.289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0.118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-2.452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79185820"/>
                  </a:ext>
                </a:extLst>
              </a:tr>
              <a:tr h="25082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No Nicotine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0.654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0.112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5.831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886178"/>
                  </a:ext>
                </a:extLst>
              </a:tr>
              <a:tr h="25082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Less Nicotine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0.499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0.162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3.088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5358577"/>
                  </a:ext>
                </a:extLst>
              </a:tr>
              <a:tr h="25082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More Nicotine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0.132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0.198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0.666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657187"/>
                  </a:ext>
                </a:extLst>
              </a:tr>
              <a:tr h="25082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Menthol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-1.047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0.227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-4.620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163637"/>
                  </a:ext>
                </a:extLst>
              </a:tr>
              <a:tr h="25082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Fruit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-1.723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0.198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-8.711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8495790"/>
                  </a:ext>
                </a:extLst>
              </a:tr>
              <a:tr h="25082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Sweet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-0.579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0.150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-3.854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0736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4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87E6-2C06-4FA7-9320-2D325F47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</a:t>
            </a:r>
            <a:r>
              <a:rPr lang="en-US" dirty="0" smtClean="0"/>
              <a:t>findings: Non-switchers </a:t>
            </a:r>
            <a:r>
              <a:rPr lang="en-US" dirty="0">
                <a:latin typeface="Segoe UI" panose="020B0502040204020203" pitchFamily="34" charset="0"/>
              </a:rPr>
              <a:t>(68</a:t>
            </a:r>
            <a:r>
              <a:rPr lang="en-US" dirty="0"/>
              <a:t>% of </a:t>
            </a:r>
            <a:r>
              <a:rPr lang="en-US" dirty="0" smtClean="0"/>
              <a:t>sample)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614E8-6B2B-4BC0-922E-0F2CACC9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Non-switchers’ product choices</a:t>
            </a:r>
            <a:endParaRPr lang="en-US" dirty="0"/>
          </a:p>
          <a:p>
            <a:pPr lvl="1"/>
            <a:r>
              <a:rPr lang="en-US" dirty="0" smtClean="0"/>
              <a:t>Negative </a:t>
            </a:r>
            <a:r>
              <a:rPr lang="en-US" dirty="0"/>
              <a:t>constants imply </a:t>
            </a:r>
            <a:r>
              <a:rPr lang="en-US" dirty="0" smtClean="0"/>
              <a:t>very strong preferences for </a:t>
            </a:r>
            <a:r>
              <a:rPr lang="en-US" dirty="0"/>
              <a:t>their own cigarette</a:t>
            </a:r>
          </a:p>
          <a:p>
            <a:pPr lvl="1"/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on-</a:t>
            </a:r>
            <a:r>
              <a:rPr lang="en-GB" sz="24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switchers</a:t>
            </a:r>
            <a:r>
              <a:rPr lang="en-GB" sz="2400" dirty="0">
                <a:solidFill>
                  <a:srgbClr val="193E72"/>
                </a:solidFill>
                <a:latin typeface="Segoe UI" panose="020B0502040204020203" pitchFamily="34" charset="0"/>
              </a:rPr>
              <a:t>: </a:t>
            </a:r>
            <a:r>
              <a:rPr lang="en-GB" dirty="0" smtClean="0">
                <a:solidFill>
                  <a:srgbClr val="193E72"/>
                </a:solidFill>
                <a:latin typeface="Segoe UI" panose="020B0502040204020203" pitchFamily="34" charset="0"/>
              </a:rPr>
              <a:t>Attribute preferences</a:t>
            </a:r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lvl="1"/>
            <a:r>
              <a:rPr lang="en-US" dirty="0" smtClean="0">
                <a:latin typeface="Segoe UI" panose="020B0502040204020203" pitchFamily="34" charset="0"/>
              </a:rPr>
              <a:t>Prefer cheaper products; dislike more expensive products</a:t>
            </a:r>
            <a:endParaRPr lang="en-US" dirty="0">
              <a:latin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</a:rPr>
              <a:t>Dislike </a:t>
            </a:r>
            <a:r>
              <a:rPr lang="en-US" dirty="0" smtClean="0">
                <a:latin typeface="Segoe UI" panose="020B0502040204020203" pitchFamily="34" charset="0"/>
              </a:rPr>
              <a:t>e-cigs </a:t>
            </a:r>
            <a:r>
              <a:rPr lang="en-US" dirty="0">
                <a:latin typeface="Segoe UI" panose="020B0502040204020203" pitchFamily="34" charset="0"/>
              </a:rPr>
              <a:t>as  cessation aid, healthiness, non-tobacco flavors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</a:rPr>
              <a:t>Prefer nicotine </a:t>
            </a:r>
            <a:r>
              <a:rPr lang="en-US" dirty="0">
                <a:latin typeface="Segoe UI" panose="020B0502040204020203" pitchFamily="34" charset="0"/>
              </a:rPr>
              <a:t>lower than own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5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1155" y="1032223"/>
            <a:ext cx="8349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Latent class choice model (2 classes)</a:t>
            </a:r>
            <a:endParaRPr lang="en-GB" dirty="0">
              <a:solidFill>
                <a:srgbClr val="193E7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43577" y="2489557"/>
            <a:ext cx="3760561" cy="2772556"/>
            <a:chOff x="5169398" y="1048181"/>
            <a:chExt cx="2125765" cy="13945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9398" y="1048181"/>
              <a:ext cx="2125765" cy="139454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248953" y="1689991"/>
              <a:ext cx="549004" cy="3105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84385" y="1503870"/>
              <a:ext cx="486045" cy="3105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97598"/>
              </p:ext>
            </p:extLst>
          </p:nvPr>
        </p:nvGraphicFramePr>
        <p:xfrm>
          <a:off x="151155" y="1653672"/>
          <a:ext cx="4397842" cy="49024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9460">
                  <a:extLst>
                    <a:ext uri="{9D8B030D-6E8A-4147-A177-3AD203B41FA5}">
                      <a16:colId xmlns:a16="http://schemas.microsoft.com/office/drawing/2014/main" val="64288910"/>
                    </a:ext>
                  </a:extLst>
                </a:gridCol>
                <a:gridCol w="659838">
                  <a:extLst>
                    <a:ext uri="{9D8B030D-6E8A-4147-A177-3AD203B41FA5}">
                      <a16:colId xmlns:a16="http://schemas.microsoft.com/office/drawing/2014/main" val="2950215727"/>
                    </a:ext>
                  </a:extLst>
                </a:gridCol>
                <a:gridCol w="326664">
                  <a:extLst>
                    <a:ext uri="{9D8B030D-6E8A-4147-A177-3AD203B41FA5}">
                      <a16:colId xmlns:a16="http://schemas.microsoft.com/office/drawing/2014/main" val="4290446325"/>
                    </a:ext>
                  </a:extLst>
                </a:gridCol>
                <a:gridCol w="684362">
                  <a:extLst>
                    <a:ext uri="{9D8B030D-6E8A-4147-A177-3AD203B41FA5}">
                      <a16:colId xmlns:a16="http://schemas.microsoft.com/office/drawing/2014/main" val="2789798216"/>
                    </a:ext>
                  </a:extLst>
                </a:gridCol>
                <a:gridCol w="894544">
                  <a:extLst>
                    <a:ext uri="{9D8B030D-6E8A-4147-A177-3AD203B41FA5}">
                      <a16:colId xmlns:a16="http://schemas.microsoft.com/office/drawing/2014/main" val="1666207859"/>
                    </a:ext>
                  </a:extLst>
                </a:gridCol>
                <a:gridCol w="732974">
                  <a:extLst>
                    <a:ext uri="{9D8B030D-6E8A-4147-A177-3AD203B41FA5}">
                      <a16:colId xmlns:a16="http://schemas.microsoft.com/office/drawing/2014/main" val="2623272209"/>
                    </a:ext>
                  </a:extLst>
                </a:gridCol>
              </a:tblGrid>
              <a:tr h="27014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 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</a:rPr>
                        <a:t>Class 2: Switchers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518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847183"/>
                  </a:ext>
                </a:extLst>
              </a:tr>
              <a:tr h="58013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Utility Function</a:t>
                      </a:r>
                      <a:endParaRPr lang="en-GB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Estimate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</a:rPr>
                        <a:t>Rob.std.err</a:t>
                      </a:r>
                      <a:r>
                        <a:rPr lang="en-GB" sz="1200" b="1" u="none" strike="noStrike" dirty="0">
                          <a:effectLst/>
                        </a:rPr>
                        <a:t>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Rob.t-ratio(0)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2650176"/>
                  </a:ext>
                </a:extLst>
              </a:tr>
              <a:tr h="27014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 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17973523"/>
                  </a:ext>
                </a:extLst>
              </a:tr>
              <a:tr h="27014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Pod </a:t>
                      </a:r>
                      <a:r>
                        <a:rPr lang="en-GB" sz="1400" b="1" u="none" strike="noStrike" dirty="0" smtClean="0">
                          <a:effectLst/>
                        </a:rPr>
                        <a:t>E-cigarette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-0.129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0.092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-1.405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9388839"/>
                  </a:ext>
                </a:extLst>
              </a:tr>
              <a:tr h="27014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Disposable </a:t>
                      </a:r>
                      <a:r>
                        <a:rPr lang="en-GB" sz="1400" b="1" u="none" strike="noStrike" dirty="0" smtClean="0">
                          <a:effectLst/>
                        </a:rPr>
                        <a:t>E-cigarette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-0.363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0.087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-4.193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3762778"/>
                  </a:ext>
                </a:extLst>
              </a:tr>
              <a:tr h="27014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Cigarette Menthol Smoker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0.168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0.128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1.315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4461907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Cheaper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0.062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0.010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6.545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5936365"/>
                  </a:ext>
                </a:extLst>
              </a:tr>
              <a:tr h="27014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Expensive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-0.024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0.011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-2.154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5802537"/>
                  </a:ext>
                </a:extLst>
              </a:tr>
              <a:tr h="27014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Helps You Quit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-0.032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0.032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-1.007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7436604"/>
                  </a:ext>
                </a:extLst>
              </a:tr>
              <a:tr h="27014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Healthier Than Cigs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0.015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0.029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0.516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7313103"/>
                  </a:ext>
                </a:extLst>
              </a:tr>
              <a:tr h="27014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No Nicotine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0.170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0.028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6.158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34919885"/>
                  </a:ext>
                </a:extLst>
              </a:tr>
              <a:tr h="27014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Less Nicotine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0.054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0.055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0.973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3515982"/>
                  </a:ext>
                </a:extLst>
              </a:tr>
              <a:tr h="27014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More Nicotine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0.070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0.047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1.492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5164402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Menthol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-0.431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0.065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-6.619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3771240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Fruit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-0.342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0.050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-6.796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7898279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Sweet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-0.357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0.050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-7.173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0343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7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643D75-05EE-496F-98A1-36E09C3B4AE3}"/>
              </a:ext>
            </a:extLst>
          </p:cNvPr>
          <p:cNvSpPr/>
          <p:nvPr/>
        </p:nvSpPr>
        <p:spPr>
          <a:xfrm>
            <a:off x="319969" y="315421"/>
            <a:ext cx="77818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Introduction and background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87E6-2C06-4FA7-9320-2D325F47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</a:t>
            </a:r>
            <a:r>
              <a:rPr lang="en-US" dirty="0" smtClean="0"/>
              <a:t>findings: Switchers </a:t>
            </a:r>
            <a:r>
              <a:rPr lang="en-US" dirty="0">
                <a:latin typeface="Segoe UI" panose="020B0502040204020203" pitchFamily="34" charset="0"/>
              </a:rPr>
              <a:t>(32</a:t>
            </a:r>
            <a:r>
              <a:rPr lang="en-US" dirty="0"/>
              <a:t>% of sample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614E8-6B2B-4BC0-922E-0F2CACC9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Switchers’ product choices</a:t>
            </a:r>
          </a:p>
          <a:p>
            <a:pPr lvl="1"/>
            <a:r>
              <a:rPr lang="en-US" dirty="0" smtClean="0"/>
              <a:t>Non-significant </a:t>
            </a:r>
            <a:r>
              <a:rPr lang="en-US" dirty="0" smtClean="0"/>
              <a:t>preference pod: indifferent between pod e-cigarettes and their own cigarettes</a:t>
            </a:r>
          </a:p>
          <a:p>
            <a:pPr lvl="1"/>
            <a:r>
              <a:rPr lang="en-US" dirty="0" smtClean="0"/>
              <a:t>Negative coefficient on disposable: prefer their own cigarette to disposable e-cigarettes</a:t>
            </a:r>
            <a:endParaRPr lang="en-US" dirty="0"/>
          </a:p>
          <a:p>
            <a:pPr lvl="1"/>
            <a:endParaRPr lang="en-US" dirty="0"/>
          </a:p>
          <a:p>
            <a:r>
              <a:rPr lang="en-GB" sz="24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Switchers</a:t>
            </a:r>
            <a:r>
              <a:rPr lang="en-GB" sz="2400" dirty="0">
                <a:solidFill>
                  <a:srgbClr val="193E72"/>
                </a:solidFill>
                <a:latin typeface="Segoe UI" panose="020B0502040204020203" pitchFamily="34" charset="0"/>
              </a:rPr>
              <a:t>: </a:t>
            </a:r>
            <a:r>
              <a:rPr lang="en-GB" dirty="0" smtClean="0">
                <a:solidFill>
                  <a:srgbClr val="193E72"/>
                </a:solidFill>
                <a:latin typeface="Segoe UI" panose="020B0502040204020203" pitchFamily="34" charset="0"/>
              </a:rPr>
              <a:t>Attribute preferences</a:t>
            </a:r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lvl="1"/>
            <a:r>
              <a:rPr lang="en-US" dirty="0" smtClean="0">
                <a:latin typeface="Segoe UI" panose="020B0502040204020203" pitchFamily="34" charset="0"/>
              </a:rPr>
              <a:t>Prefer cheaper products; dislike more expensive products</a:t>
            </a:r>
            <a:endParaRPr lang="en-US" dirty="0">
              <a:latin typeface="Segoe UI" panose="020B0502040204020203" pitchFamily="34" charset="0"/>
            </a:endParaRPr>
          </a:p>
          <a:p>
            <a:pPr lvl="1"/>
            <a:r>
              <a:rPr lang="en-US" dirty="0" smtClean="0">
                <a:latin typeface="Segoe UI" panose="020B0502040204020203" pitchFamily="34" charset="0"/>
              </a:rPr>
              <a:t>Indifferent to cessation </a:t>
            </a:r>
            <a:r>
              <a:rPr lang="en-US" dirty="0">
                <a:latin typeface="Segoe UI" panose="020B0502040204020203" pitchFamily="34" charset="0"/>
              </a:rPr>
              <a:t>aid, </a:t>
            </a:r>
            <a:r>
              <a:rPr lang="en-US" dirty="0" smtClean="0">
                <a:latin typeface="Segoe UI" panose="020B0502040204020203" pitchFamily="34" charset="0"/>
              </a:rPr>
              <a:t>healthiness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</a:rPr>
              <a:t>Dislike non-tobacco </a:t>
            </a:r>
            <a:r>
              <a:rPr lang="en-US" dirty="0">
                <a:latin typeface="Segoe UI" panose="020B0502040204020203" pitchFamily="34" charset="0"/>
              </a:rPr>
              <a:t>flavors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</a:rPr>
              <a:t>Prefer nicotine free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1155" y="1032223"/>
            <a:ext cx="8349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Latent class choice model (2 classes)</a:t>
            </a:r>
            <a:endParaRPr lang="en-GB" dirty="0">
              <a:solidFill>
                <a:srgbClr val="193E7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751065"/>
              </p:ext>
            </p:extLst>
          </p:nvPr>
        </p:nvGraphicFramePr>
        <p:xfrm>
          <a:off x="454085" y="2063150"/>
          <a:ext cx="5003800" cy="4197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559738994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91184767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123598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2135926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3871001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effectLst/>
                        </a:rPr>
                        <a:t>Class </a:t>
                      </a:r>
                      <a:r>
                        <a:rPr lang="en-GB" sz="1800" b="1" u="none" strike="noStrike" dirty="0" smtClean="0">
                          <a:effectLst/>
                        </a:rPr>
                        <a:t>membership </a:t>
                      </a:r>
                      <a:r>
                        <a:rPr lang="en-GB" sz="1800" b="1" u="none" strike="noStrike" dirty="0">
                          <a:effectLst/>
                        </a:rPr>
                        <a:t>probability</a:t>
                      </a:r>
                      <a:endParaRPr lang="en-GB" sz="18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 </a:t>
                      </a:r>
                      <a:endParaRPr lang="en-GB" sz="18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Estimate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</a:rPr>
                        <a:t>Rob.std.err</a:t>
                      </a:r>
                      <a:r>
                        <a:rPr lang="en-GB" sz="1200" b="1" u="none" strike="noStrike" dirty="0">
                          <a:effectLst/>
                        </a:rPr>
                        <a:t>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Rob.t-ratio(0)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7677297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effectLst/>
                        </a:rPr>
                        <a:t> 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 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 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 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 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898765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effectLst/>
                        </a:rPr>
                        <a:t>Constant class 1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 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1.287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0.113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11.395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173553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effectLst/>
                        </a:rPr>
                        <a:t> Older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effectLst/>
                        </a:rPr>
                        <a:t> 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0.240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0.126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1.906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279857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 Female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 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0.081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0.117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0.693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53468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 Education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 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-0.647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0.118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-5.484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7645666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 Income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 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-0.412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0.172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-2.390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7786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 Black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 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-0.428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0.178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-2.409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166912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 Asian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 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-1.413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0.527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-2.681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6617442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 Hispanic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 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-0.027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0.244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-0.109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9612444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effectLst/>
                        </a:rPr>
                        <a:t> </a:t>
                      </a:r>
                      <a:r>
                        <a:rPr lang="en-GB" sz="1800" b="1" u="none" strike="noStrike" dirty="0" smtClean="0">
                          <a:effectLst/>
                        </a:rPr>
                        <a:t>Dual</a:t>
                      </a:r>
                      <a:r>
                        <a:rPr lang="en-GB" sz="1800" b="1" u="none" strike="noStrike" baseline="0" dirty="0" smtClean="0">
                          <a:effectLst/>
                        </a:rPr>
                        <a:t> User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 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-1.508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0.135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-11.145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851106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 smtClean="0">
                          <a:effectLst/>
                        </a:rPr>
                        <a:t> Had COVID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smtClean="0">
                          <a:effectLst/>
                        </a:rPr>
                        <a:t>-0.163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smtClean="0">
                          <a:effectLst/>
                        </a:rPr>
                        <a:t>0.180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smtClean="0">
                          <a:effectLst/>
                        </a:rPr>
                        <a:t>-0.934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92227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 tau(Latent variable health behaviours)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 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0.272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0.082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3.329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4232352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768196" y="2956070"/>
            <a:ext cx="3001938" cy="2429889"/>
            <a:chOff x="5169397" y="1048181"/>
            <a:chExt cx="2125765" cy="13945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9397" y="1048181"/>
              <a:ext cx="2125765" cy="139454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944731" y="1306685"/>
              <a:ext cx="575095" cy="3359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ctangle 7"/>
          <p:cNvSpPr/>
          <p:nvPr/>
        </p:nvSpPr>
        <p:spPr>
          <a:xfrm>
            <a:off x="7421563" y="3013494"/>
            <a:ext cx="812131" cy="528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68192" y="3023923"/>
            <a:ext cx="638359" cy="528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87E6-2C06-4FA7-9320-2D325F47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findings: class membership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614E8-6B2B-4BC0-922E-0F2CACC9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en-GB" sz="2800" dirty="0" smtClean="0">
                <a:latin typeface="Segoe UI" panose="020B0502040204020203" pitchFamily="34" charset="0"/>
              </a:rPr>
              <a:t>“</a:t>
            </a:r>
            <a:r>
              <a:rPr lang="en-GB" sz="2800" dirty="0">
                <a:latin typeface="Segoe UI" panose="020B0502040204020203" pitchFamily="34" charset="0"/>
              </a:rPr>
              <a:t>switchers</a:t>
            </a:r>
            <a:r>
              <a:rPr lang="en-GB" sz="2800" dirty="0" smtClean="0">
                <a:latin typeface="Segoe UI" panose="020B0502040204020203" pitchFamily="34" charset="0"/>
              </a:rPr>
              <a:t>” are more likely to be: </a:t>
            </a:r>
          </a:p>
          <a:p>
            <a:pPr marL="457200" lvl="1" indent="0" algn="just">
              <a:buNone/>
            </a:pPr>
            <a:endParaRPr lang="en-GB" sz="2800" dirty="0" smtClean="0">
              <a:latin typeface="Segoe UI" panose="020B0502040204020203" pitchFamily="34" charset="0"/>
            </a:endParaRPr>
          </a:p>
          <a:p>
            <a:pPr marL="914400" lvl="1" indent="-457200" algn="just"/>
            <a:r>
              <a:rPr lang="en-GB" sz="2800" dirty="0" smtClean="0">
                <a:latin typeface="Segoe UI" panose="020B0502040204020203" pitchFamily="34" charset="0"/>
              </a:rPr>
              <a:t>younger</a:t>
            </a:r>
            <a:r>
              <a:rPr lang="en-GB" sz="2800" dirty="0">
                <a:latin typeface="Segoe UI" panose="020B0502040204020203" pitchFamily="34" charset="0"/>
              </a:rPr>
              <a:t>, </a:t>
            </a:r>
            <a:endParaRPr lang="en-GB" sz="2800" dirty="0" smtClean="0">
              <a:latin typeface="Segoe UI" panose="020B0502040204020203" pitchFamily="34" charset="0"/>
            </a:endParaRPr>
          </a:p>
          <a:p>
            <a:pPr marL="914400" lvl="1" indent="-457200" algn="just"/>
            <a:r>
              <a:rPr lang="en-GB" sz="2800" dirty="0" smtClean="0">
                <a:latin typeface="Segoe UI" panose="020B0502040204020203" pitchFamily="34" charset="0"/>
              </a:rPr>
              <a:t>more </a:t>
            </a:r>
            <a:r>
              <a:rPr lang="en-GB" sz="2800" dirty="0">
                <a:latin typeface="Segoe UI" panose="020B0502040204020203" pitchFamily="34" charset="0"/>
              </a:rPr>
              <a:t>educated, </a:t>
            </a:r>
            <a:endParaRPr lang="en-GB" sz="2800" dirty="0" smtClean="0">
              <a:latin typeface="Segoe UI" panose="020B0502040204020203" pitchFamily="34" charset="0"/>
            </a:endParaRPr>
          </a:p>
          <a:p>
            <a:pPr marL="914400" lvl="1" indent="-457200" algn="just"/>
            <a:r>
              <a:rPr lang="en-GB" sz="2800" dirty="0" smtClean="0">
                <a:latin typeface="Segoe UI" panose="020B0502040204020203" pitchFamily="34" charset="0"/>
              </a:rPr>
              <a:t>non-white</a:t>
            </a:r>
            <a:r>
              <a:rPr lang="en-GB" sz="2800" dirty="0">
                <a:latin typeface="Segoe UI" panose="020B0502040204020203" pitchFamily="34" charset="0"/>
              </a:rPr>
              <a:t>, </a:t>
            </a:r>
            <a:endParaRPr lang="en-GB" sz="2800" dirty="0" smtClean="0">
              <a:latin typeface="Segoe UI" panose="020B0502040204020203" pitchFamily="34" charset="0"/>
            </a:endParaRPr>
          </a:p>
          <a:p>
            <a:pPr marL="914400" lvl="1" indent="-457200" algn="just"/>
            <a:r>
              <a:rPr lang="en-GB" sz="2800" dirty="0" smtClean="0">
                <a:latin typeface="Segoe UI" panose="020B0502040204020203" pitchFamily="34" charset="0"/>
              </a:rPr>
              <a:t>use e-cigarettes,</a:t>
            </a:r>
          </a:p>
          <a:p>
            <a:pPr marL="914400" lvl="1" indent="-457200" algn="just"/>
            <a:r>
              <a:rPr lang="en-GB" sz="2800" dirty="0" smtClean="0">
                <a:latin typeface="Segoe UI" panose="020B0502040204020203" pitchFamily="34" charset="0"/>
              </a:rPr>
              <a:t>Lower score on LV </a:t>
            </a:r>
            <a:endParaRPr lang="en-GB" sz="2800" dirty="0"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1155" y="1032223"/>
            <a:ext cx="8349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Latent class choice model (2 classes)</a:t>
            </a:r>
            <a:endParaRPr lang="en-GB" dirty="0">
              <a:solidFill>
                <a:srgbClr val="193E7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80663"/>
              </p:ext>
            </p:extLst>
          </p:nvPr>
        </p:nvGraphicFramePr>
        <p:xfrm>
          <a:off x="219149" y="1655104"/>
          <a:ext cx="5146480" cy="4989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6794">
                  <a:extLst>
                    <a:ext uri="{9D8B030D-6E8A-4147-A177-3AD203B41FA5}">
                      <a16:colId xmlns:a16="http://schemas.microsoft.com/office/drawing/2014/main" val="2121657978"/>
                    </a:ext>
                  </a:extLst>
                </a:gridCol>
                <a:gridCol w="726562">
                  <a:extLst>
                    <a:ext uri="{9D8B030D-6E8A-4147-A177-3AD203B41FA5}">
                      <a16:colId xmlns:a16="http://schemas.microsoft.com/office/drawing/2014/main" val="3045423583"/>
                    </a:ext>
                  </a:extLst>
                </a:gridCol>
                <a:gridCol w="726562">
                  <a:extLst>
                    <a:ext uri="{9D8B030D-6E8A-4147-A177-3AD203B41FA5}">
                      <a16:colId xmlns:a16="http://schemas.microsoft.com/office/drawing/2014/main" val="4172500122"/>
                    </a:ext>
                  </a:extLst>
                </a:gridCol>
                <a:gridCol w="726562">
                  <a:extLst>
                    <a:ext uri="{9D8B030D-6E8A-4147-A177-3AD203B41FA5}">
                      <a16:colId xmlns:a16="http://schemas.microsoft.com/office/drawing/2014/main" val="1012175586"/>
                    </a:ext>
                  </a:extLst>
                </a:gridCol>
              </a:tblGrid>
              <a:tr h="390300"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Estimate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effectLst/>
                        </a:rPr>
                        <a:t>Rob.std.err</a:t>
                      </a:r>
                      <a:r>
                        <a:rPr lang="en-GB" sz="1100" b="1" u="none" strike="noStrike" dirty="0">
                          <a:effectLst/>
                        </a:rPr>
                        <a:t>.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Rob.t-ratio(0)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3961414149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Measurement equations</a:t>
                      </a:r>
                      <a:endParaRPr lang="en-GB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 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 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 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515704070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Zeta </a:t>
                      </a:r>
                      <a:r>
                        <a:rPr lang="en-GB" sz="1200" b="1" u="none" strike="noStrike" dirty="0" smtClean="0">
                          <a:effectLst/>
                        </a:rPr>
                        <a:t> </a:t>
                      </a:r>
                      <a:r>
                        <a:rPr lang="en-GB" sz="1200" b="1" u="none" strike="noStrike" dirty="0">
                          <a:effectLst/>
                        </a:rPr>
                        <a:t>(Smoking)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-2.458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1.182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-2.080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465921658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Threshold 1 </a:t>
                      </a:r>
                      <a:r>
                        <a:rPr lang="en-GB" sz="1200" b="1" u="none" strike="noStrike" dirty="0" smtClean="0">
                          <a:effectLst/>
                        </a:rPr>
                        <a:t> </a:t>
                      </a:r>
                      <a:r>
                        <a:rPr lang="en-GB" sz="1200" b="1" u="none" strike="noStrike" dirty="0">
                          <a:effectLst/>
                        </a:rPr>
                        <a:t>(Smoking)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-6.476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1.918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-3.376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972782824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Threshold 2 </a:t>
                      </a:r>
                      <a:r>
                        <a:rPr lang="en-GB" sz="1200" b="1" u="none" strike="noStrike" dirty="0" smtClean="0">
                          <a:effectLst/>
                        </a:rPr>
                        <a:t> </a:t>
                      </a:r>
                      <a:r>
                        <a:rPr lang="en-GB" sz="1200" b="1" u="none" strike="noStrike" dirty="0">
                          <a:effectLst/>
                        </a:rPr>
                        <a:t>(Smoking)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-4.732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1.438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-3.290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4229292272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Threshold 3 </a:t>
                      </a:r>
                      <a:r>
                        <a:rPr lang="en-GB" sz="1200" b="1" u="none" strike="noStrike" dirty="0" smtClean="0">
                          <a:effectLst/>
                        </a:rPr>
                        <a:t> </a:t>
                      </a:r>
                      <a:r>
                        <a:rPr lang="en-GB" sz="1200" b="1" u="none" strike="noStrike" dirty="0">
                          <a:effectLst/>
                        </a:rPr>
                        <a:t>(Smoking)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1.747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0.655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2.667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1132786804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Threshold 4 </a:t>
                      </a:r>
                      <a:r>
                        <a:rPr lang="en-GB" sz="1200" b="1" u="none" strike="noStrike" dirty="0" smtClean="0">
                          <a:effectLst/>
                        </a:rPr>
                        <a:t> </a:t>
                      </a:r>
                      <a:r>
                        <a:rPr lang="en-GB" sz="1200" b="1" u="none" strike="noStrike" dirty="0">
                          <a:effectLst/>
                        </a:rPr>
                        <a:t>(Smoking)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3.727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1.270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2.935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2868112699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Zeta </a:t>
                      </a:r>
                      <a:r>
                        <a:rPr lang="en-GB" sz="1200" b="1" u="none" strike="noStrike" dirty="0" smtClean="0">
                          <a:effectLst/>
                        </a:rPr>
                        <a:t> </a:t>
                      </a:r>
                      <a:r>
                        <a:rPr lang="en-GB" sz="1200" b="1" u="none" strike="noStrike" dirty="0">
                          <a:effectLst/>
                        </a:rPr>
                        <a:t>(Drinking)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-0.982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0.207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-4.731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1271984808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Threshold 1 </a:t>
                      </a:r>
                      <a:r>
                        <a:rPr lang="en-GB" sz="1200" b="1" u="none" strike="noStrike" dirty="0" smtClean="0">
                          <a:effectLst/>
                        </a:rPr>
                        <a:t> </a:t>
                      </a:r>
                      <a:r>
                        <a:rPr lang="en-GB" sz="1200" b="1" u="none" strike="noStrike" dirty="0">
                          <a:effectLst/>
                        </a:rPr>
                        <a:t>(Drinking)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-2.602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0.210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-12.391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813562427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Threshold 2 </a:t>
                      </a:r>
                      <a:r>
                        <a:rPr lang="en-GB" sz="1200" b="1" u="none" strike="noStrike" dirty="0" smtClean="0">
                          <a:effectLst/>
                        </a:rPr>
                        <a:t> </a:t>
                      </a:r>
                      <a:r>
                        <a:rPr lang="en-GB" sz="1200" b="1" u="none" strike="noStrike" dirty="0">
                          <a:effectLst/>
                        </a:rPr>
                        <a:t>(Drinking)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-2.205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0.194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-11.363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894176922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Threshold 3 </a:t>
                      </a:r>
                      <a:r>
                        <a:rPr lang="en-GB" sz="1200" b="1" u="none" strike="noStrike" dirty="0" smtClean="0">
                          <a:effectLst/>
                        </a:rPr>
                        <a:t> </a:t>
                      </a:r>
                      <a:r>
                        <a:rPr lang="en-GB" sz="1200" b="1" u="none" strike="noStrike" dirty="0">
                          <a:effectLst/>
                        </a:rPr>
                        <a:t>(Drinking)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1.700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0.107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15.885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878039955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Threshold 4 </a:t>
                      </a:r>
                      <a:r>
                        <a:rPr lang="en-GB" sz="1200" b="1" u="none" strike="noStrike" dirty="0" smtClean="0">
                          <a:effectLst/>
                        </a:rPr>
                        <a:t> </a:t>
                      </a:r>
                      <a:r>
                        <a:rPr lang="en-GB" sz="1200" b="1" u="none" strike="noStrike" dirty="0">
                          <a:effectLst/>
                        </a:rPr>
                        <a:t>(Drinking)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3.032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0.173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17.508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3495991944"/>
                  </a:ext>
                </a:extLst>
              </a:tr>
              <a:tr h="22237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Zeta </a:t>
                      </a:r>
                      <a:r>
                        <a:rPr lang="en-GB" sz="1200" b="1" u="none" strike="noStrike" dirty="0" smtClean="0">
                          <a:effectLst/>
                        </a:rPr>
                        <a:t> </a:t>
                      </a:r>
                      <a:r>
                        <a:rPr lang="en-GB" sz="1200" b="1" u="none" strike="noStrike" dirty="0">
                          <a:effectLst/>
                        </a:rPr>
                        <a:t>(Exercise)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0.222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0.095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2.332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3588879917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Threshold 1 </a:t>
                      </a:r>
                      <a:r>
                        <a:rPr lang="en-GB" sz="1200" b="1" u="none" strike="noStrike" dirty="0" smtClean="0">
                          <a:effectLst/>
                        </a:rPr>
                        <a:t> </a:t>
                      </a:r>
                      <a:r>
                        <a:rPr lang="en-GB" sz="1200" b="1" u="none" strike="noStrike" dirty="0">
                          <a:effectLst/>
                        </a:rPr>
                        <a:t>(Exercise)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-2.060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0.071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-28.922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76261220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Threshold 2 </a:t>
                      </a:r>
                      <a:r>
                        <a:rPr lang="en-GB" sz="1200" b="1" u="none" strike="noStrike" dirty="0" smtClean="0">
                          <a:effectLst/>
                        </a:rPr>
                        <a:t> </a:t>
                      </a:r>
                      <a:r>
                        <a:rPr lang="en-GB" sz="1200" b="1" u="none" strike="noStrike" dirty="0">
                          <a:effectLst/>
                        </a:rPr>
                        <a:t>(Exercise)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-1.274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0.055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-23.196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2155691139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Threshold 3 </a:t>
                      </a:r>
                      <a:r>
                        <a:rPr lang="en-GB" sz="1200" b="1" u="none" strike="noStrike" dirty="0" smtClean="0">
                          <a:effectLst/>
                        </a:rPr>
                        <a:t> </a:t>
                      </a:r>
                      <a:r>
                        <a:rPr lang="en-GB" sz="1200" b="1" u="none" strike="noStrike" dirty="0">
                          <a:effectLst/>
                        </a:rPr>
                        <a:t>(Exercise)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1.706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0.068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25.134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2889087509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Threshold 4 </a:t>
                      </a:r>
                      <a:r>
                        <a:rPr lang="en-GB" sz="1200" b="1" u="none" strike="noStrike" dirty="0" smtClean="0">
                          <a:effectLst/>
                        </a:rPr>
                        <a:t> </a:t>
                      </a:r>
                      <a:r>
                        <a:rPr lang="en-GB" sz="1200" b="1" u="none" strike="noStrike" dirty="0">
                          <a:effectLst/>
                        </a:rPr>
                        <a:t>(Exercise)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3.099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0.114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27.284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1623222314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Zeta </a:t>
                      </a:r>
                      <a:r>
                        <a:rPr lang="en-GB" sz="1200" b="1" u="none" strike="noStrike" dirty="0" smtClean="0">
                          <a:effectLst/>
                        </a:rPr>
                        <a:t> </a:t>
                      </a:r>
                      <a:r>
                        <a:rPr lang="en-GB" sz="1200" b="1" u="none" strike="noStrike" dirty="0">
                          <a:effectLst/>
                        </a:rPr>
                        <a:t>(Sleep)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-0.008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0.088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-0.088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1955899274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Threshold 1 </a:t>
                      </a:r>
                      <a:r>
                        <a:rPr lang="en-GB" sz="1200" b="1" u="none" strike="noStrike" dirty="0" smtClean="0">
                          <a:effectLst/>
                        </a:rPr>
                        <a:t> </a:t>
                      </a:r>
                      <a:r>
                        <a:rPr lang="en-GB" sz="1200" b="1" u="none" strike="noStrike" dirty="0">
                          <a:effectLst/>
                        </a:rPr>
                        <a:t>(Sleep)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-2.332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0.080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-29.294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1601716041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Threshold 2 </a:t>
                      </a:r>
                      <a:r>
                        <a:rPr lang="en-GB" sz="1200" b="1" u="none" strike="noStrike" dirty="0" smtClean="0">
                          <a:effectLst/>
                        </a:rPr>
                        <a:t> </a:t>
                      </a:r>
                      <a:r>
                        <a:rPr lang="en-GB" sz="1200" b="1" u="none" strike="noStrike" dirty="0">
                          <a:effectLst/>
                        </a:rPr>
                        <a:t>(Sleep)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-1.134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0.055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-20.806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3580465785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Threshold 3 </a:t>
                      </a:r>
                      <a:r>
                        <a:rPr lang="en-GB" sz="1200" b="1" u="none" strike="noStrike" dirty="0" smtClean="0">
                          <a:effectLst/>
                        </a:rPr>
                        <a:t> </a:t>
                      </a:r>
                      <a:r>
                        <a:rPr lang="en-GB" sz="1200" b="1" u="none" strike="noStrike" dirty="0">
                          <a:effectLst/>
                        </a:rPr>
                        <a:t>(Sleep)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1.537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0.061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25.028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3008662429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Threshold 4 </a:t>
                      </a:r>
                      <a:r>
                        <a:rPr lang="en-GB" sz="1200" b="1" u="none" strike="noStrike" dirty="0" smtClean="0">
                          <a:effectLst/>
                        </a:rPr>
                        <a:t> </a:t>
                      </a:r>
                      <a:r>
                        <a:rPr lang="en-GB" sz="1200" b="1" u="none" strike="noStrike" dirty="0">
                          <a:effectLst/>
                        </a:rPr>
                        <a:t>(Sleep)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2.789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0.097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28.742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3044226473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 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 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 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 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1896754862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618673" y="2668439"/>
            <a:ext cx="3249282" cy="2725946"/>
            <a:chOff x="5169397" y="1048181"/>
            <a:chExt cx="2125765" cy="139454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9397" y="1048181"/>
              <a:ext cx="2125765" cy="139454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357813" y="1062313"/>
              <a:ext cx="592312" cy="3100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8252604" y="3630591"/>
            <a:ext cx="557842" cy="606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47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87E6-2C06-4FA7-9320-2D325F47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findings: measurement equations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614E8-6B2B-4BC0-922E-0F2CACC9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en-GB" sz="2800" dirty="0" smtClean="0">
                <a:latin typeface="Segoe UI" panose="020B0502040204020203" pitchFamily="34" charset="0"/>
              </a:rPr>
              <a:t>Higher score on latent variable associated with: </a:t>
            </a:r>
          </a:p>
          <a:p>
            <a:pPr marL="457200" lvl="1" indent="0" algn="just">
              <a:buNone/>
            </a:pPr>
            <a:endParaRPr lang="en-GB" sz="2800" dirty="0" smtClean="0">
              <a:latin typeface="Segoe UI" panose="020B0502040204020203" pitchFamily="34" charset="0"/>
            </a:endParaRPr>
          </a:p>
          <a:p>
            <a:pPr marL="914400" lvl="1" indent="-457200" algn="just"/>
            <a:r>
              <a:rPr lang="en-GB" sz="2800" dirty="0" smtClean="0">
                <a:latin typeface="Segoe UI" panose="020B0502040204020203" pitchFamily="34" charset="0"/>
              </a:rPr>
              <a:t>Smoking less</a:t>
            </a:r>
          </a:p>
          <a:p>
            <a:pPr marL="914400" lvl="1" indent="-457200" algn="just"/>
            <a:r>
              <a:rPr lang="en-GB" sz="2800" dirty="0" smtClean="0">
                <a:latin typeface="Segoe UI" panose="020B0502040204020203" pitchFamily="34" charset="0"/>
              </a:rPr>
              <a:t>Drinking less</a:t>
            </a:r>
          </a:p>
          <a:p>
            <a:pPr marL="914400" lvl="1" indent="-457200" algn="just"/>
            <a:r>
              <a:rPr lang="en-GB" sz="2800" dirty="0" smtClean="0">
                <a:latin typeface="Segoe UI" panose="020B0502040204020203" pitchFamily="34" charset="0"/>
              </a:rPr>
              <a:t>Exercising more</a:t>
            </a:r>
          </a:p>
          <a:p>
            <a:pPr marL="914400" lvl="1" indent="-457200" algn="just"/>
            <a:endParaRPr lang="en-GB" sz="2800" dirty="0">
              <a:latin typeface="Segoe UI" panose="020B0502040204020203" pitchFamily="34" charset="0"/>
            </a:endParaRPr>
          </a:p>
          <a:p>
            <a:pPr marL="457200" lvl="1" indent="0" algn="just">
              <a:buNone/>
            </a:pPr>
            <a:r>
              <a:rPr lang="en-GB" sz="2800" dirty="0" smtClean="0">
                <a:latin typeface="Segoe UI" panose="020B0502040204020203" pitchFamily="34" charset="0"/>
              </a:rPr>
              <a:t>-&gt; non-switchers healthier behaviours during pandemic</a:t>
            </a:r>
            <a:endParaRPr lang="en-GB" sz="2800" dirty="0"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1155" y="1032223"/>
            <a:ext cx="8349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Latent class choice model (2 classes)</a:t>
            </a:r>
            <a:endParaRPr lang="en-GB" dirty="0">
              <a:solidFill>
                <a:srgbClr val="193E72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18673" y="2668439"/>
            <a:ext cx="3249282" cy="2725946"/>
            <a:chOff x="5169397" y="1048181"/>
            <a:chExt cx="2125765" cy="139454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9397" y="1048181"/>
              <a:ext cx="2125765" cy="139454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357813" y="1062313"/>
              <a:ext cx="592312" cy="3100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690171" y="2696063"/>
            <a:ext cx="557842" cy="606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16488"/>
              </p:ext>
            </p:extLst>
          </p:nvPr>
        </p:nvGraphicFramePr>
        <p:xfrm>
          <a:off x="259322" y="1972796"/>
          <a:ext cx="4831953" cy="3228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5049">
                  <a:extLst>
                    <a:ext uri="{9D8B030D-6E8A-4147-A177-3AD203B41FA5}">
                      <a16:colId xmlns:a16="http://schemas.microsoft.com/office/drawing/2014/main" val="625581906"/>
                    </a:ext>
                  </a:extLst>
                </a:gridCol>
                <a:gridCol w="898968">
                  <a:extLst>
                    <a:ext uri="{9D8B030D-6E8A-4147-A177-3AD203B41FA5}">
                      <a16:colId xmlns:a16="http://schemas.microsoft.com/office/drawing/2014/main" val="1428575516"/>
                    </a:ext>
                  </a:extLst>
                </a:gridCol>
                <a:gridCol w="898968">
                  <a:extLst>
                    <a:ext uri="{9D8B030D-6E8A-4147-A177-3AD203B41FA5}">
                      <a16:colId xmlns:a16="http://schemas.microsoft.com/office/drawing/2014/main" val="3208360057"/>
                    </a:ext>
                  </a:extLst>
                </a:gridCol>
                <a:gridCol w="898968">
                  <a:extLst>
                    <a:ext uri="{9D8B030D-6E8A-4147-A177-3AD203B41FA5}">
                      <a16:colId xmlns:a16="http://schemas.microsoft.com/office/drawing/2014/main" val="1965811316"/>
                    </a:ext>
                  </a:extLst>
                </a:gridCol>
              </a:tblGrid>
              <a:tr h="762474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</a:rPr>
                        <a:t>Estimate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</a:rPr>
                        <a:t>Rob.std.err.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</a:rPr>
                        <a:t>Rob.t-ratio(0)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51672760"/>
                  </a:ext>
                </a:extLst>
              </a:tr>
              <a:tr h="4109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Older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0.351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</a:rPr>
                        <a:t>0.375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</a:rPr>
                        <a:t>0.937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20068350"/>
                  </a:ext>
                </a:extLst>
              </a:tr>
              <a:tr h="4109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effectLst/>
                        </a:rPr>
                        <a:t>Female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-0.259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</a:rPr>
                        <a:t>0.074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</a:rPr>
                        <a:t>-3.500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4667717"/>
                  </a:ext>
                </a:extLst>
              </a:tr>
              <a:tr h="4109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effectLst/>
                        </a:rPr>
                        <a:t>Higher</a:t>
                      </a:r>
                      <a:r>
                        <a:rPr lang="en-GB" sz="1600" b="1" u="none" strike="noStrike" baseline="0" dirty="0" smtClean="0">
                          <a:effectLst/>
                        </a:rPr>
                        <a:t> education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-0.049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0.136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</a:rPr>
                        <a:t>-0.360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348607"/>
                  </a:ext>
                </a:extLst>
              </a:tr>
              <a:tr h="4109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effectLst/>
                        </a:rPr>
                        <a:t>Income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0.020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0.138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</a:rPr>
                        <a:t>0.148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3080291"/>
                  </a:ext>
                </a:extLst>
              </a:tr>
              <a:tr h="4109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Black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0.027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0.221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</a:rPr>
                        <a:t>0.120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50244611"/>
                  </a:ext>
                </a:extLst>
              </a:tr>
              <a:tr h="4109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effectLst/>
                        </a:rPr>
                        <a:t>Asian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</a:rPr>
                        <a:t>0.031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0.225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0.137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61669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74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87E6-2C06-4FA7-9320-2D325F47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findings: </a:t>
            </a:r>
            <a:r>
              <a:rPr lang="en-US" dirty="0" smtClean="0"/>
              <a:t>Structural equation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614E8-6B2B-4BC0-922E-0F2CACC9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en-GB" sz="2800" dirty="0" smtClean="0">
                <a:latin typeface="Segoe UI" panose="020B0502040204020203" pitchFamily="34" charset="0"/>
              </a:rPr>
              <a:t>Higher score on latent variable associated with: </a:t>
            </a:r>
          </a:p>
          <a:p>
            <a:pPr marL="457200" lvl="1" indent="0" algn="just">
              <a:buNone/>
            </a:pPr>
            <a:endParaRPr lang="en-GB" sz="2800" dirty="0" smtClean="0">
              <a:latin typeface="Segoe UI" panose="020B0502040204020203" pitchFamily="34" charset="0"/>
            </a:endParaRPr>
          </a:p>
          <a:p>
            <a:pPr marL="914400" lvl="1" indent="-457200" algn="just"/>
            <a:r>
              <a:rPr lang="en-GB" sz="2800" dirty="0" smtClean="0">
                <a:latin typeface="Segoe UI" panose="020B0502040204020203" pitchFamily="34" charset="0"/>
              </a:rPr>
              <a:t>Male</a:t>
            </a:r>
            <a:endParaRPr lang="en-GB" sz="2800" dirty="0" smtClean="0">
              <a:latin typeface="Segoe UI" panose="020B0502040204020203" pitchFamily="34" charset="0"/>
            </a:endParaRPr>
          </a:p>
          <a:p>
            <a:pPr marL="914400" lvl="1" indent="-457200" algn="just"/>
            <a:endParaRPr lang="en-GB" sz="2800" dirty="0">
              <a:latin typeface="Segoe UI" panose="020B0502040204020203" pitchFamily="34" charset="0"/>
            </a:endParaRPr>
          </a:p>
          <a:p>
            <a:pPr marL="457200" lvl="1" indent="0" algn="just">
              <a:buNone/>
            </a:pPr>
            <a:r>
              <a:rPr lang="en-GB" sz="2800" dirty="0" smtClean="0">
                <a:latin typeface="Segoe UI" panose="020B0502040204020203" pitchFamily="34" charset="0"/>
              </a:rPr>
              <a:t>-&gt; </a:t>
            </a:r>
            <a:r>
              <a:rPr lang="en-GB" sz="2800" dirty="0" smtClean="0">
                <a:latin typeface="Segoe UI" panose="020B0502040204020203" pitchFamily="34" charset="0"/>
              </a:rPr>
              <a:t>most of the deterministic heterogeneity channelled through the characteristics directly rather than via the LV</a:t>
            </a:r>
            <a:endParaRPr lang="en-GB" sz="2800" dirty="0"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1155" y="1032223"/>
            <a:ext cx="8349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Policy simulations</a:t>
            </a:r>
            <a:endParaRPr lang="en-GB" dirty="0">
              <a:solidFill>
                <a:srgbClr val="193E7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680209"/>
              </p:ext>
            </p:extLst>
          </p:nvPr>
        </p:nvGraphicFramePr>
        <p:xfrm>
          <a:off x="245805" y="1601788"/>
          <a:ext cx="8573731" cy="3509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2087">
                  <a:extLst>
                    <a:ext uri="{9D8B030D-6E8A-4147-A177-3AD203B41FA5}">
                      <a16:colId xmlns:a16="http://schemas.microsoft.com/office/drawing/2014/main" val="3842308964"/>
                    </a:ext>
                  </a:extLst>
                </a:gridCol>
                <a:gridCol w="437435">
                  <a:extLst>
                    <a:ext uri="{9D8B030D-6E8A-4147-A177-3AD203B41FA5}">
                      <a16:colId xmlns:a16="http://schemas.microsoft.com/office/drawing/2014/main" val="3764022855"/>
                    </a:ext>
                  </a:extLst>
                </a:gridCol>
                <a:gridCol w="1872222">
                  <a:extLst>
                    <a:ext uri="{9D8B030D-6E8A-4147-A177-3AD203B41FA5}">
                      <a16:colId xmlns:a16="http://schemas.microsoft.com/office/drawing/2014/main" val="3962163226"/>
                    </a:ext>
                  </a:extLst>
                </a:gridCol>
                <a:gridCol w="437435">
                  <a:extLst>
                    <a:ext uri="{9D8B030D-6E8A-4147-A177-3AD203B41FA5}">
                      <a16:colId xmlns:a16="http://schemas.microsoft.com/office/drawing/2014/main" val="699730846"/>
                    </a:ext>
                  </a:extLst>
                </a:gridCol>
                <a:gridCol w="586164">
                  <a:extLst>
                    <a:ext uri="{9D8B030D-6E8A-4147-A177-3AD203B41FA5}">
                      <a16:colId xmlns:a16="http://schemas.microsoft.com/office/drawing/2014/main" val="3272438268"/>
                    </a:ext>
                  </a:extLst>
                </a:gridCol>
                <a:gridCol w="586164">
                  <a:extLst>
                    <a:ext uri="{9D8B030D-6E8A-4147-A177-3AD203B41FA5}">
                      <a16:colId xmlns:a16="http://schemas.microsoft.com/office/drawing/2014/main" val="1208029575"/>
                    </a:ext>
                  </a:extLst>
                </a:gridCol>
                <a:gridCol w="586164">
                  <a:extLst>
                    <a:ext uri="{9D8B030D-6E8A-4147-A177-3AD203B41FA5}">
                      <a16:colId xmlns:a16="http://schemas.microsoft.com/office/drawing/2014/main" val="2871387490"/>
                    </a:ext>
                  </a:extLst>
                </a:gridCol>
                <a:gridCol w="1286060">
                  <a:extLst>
                    <a:ext uri="{9D8B030D-6E8A-4147-A177-3AD203B41FA5}">
                      <a16:colId xmlns:a16="http://schemas.microsoft.com/office/drawing/2014/main" val="3374653663"/>
                    </a:ext>
                  </a:extLst>
                </a:gridCol>
              </a:tblGrid>
              <a:tr h="1841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</a:rPr>
                        <a:t>Simulation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</a:rPr>
                        <a:t>Product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Choice share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06883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Class 1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Class 2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Total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% change from baseline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40143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 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337635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Calibrated, baseline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Cigarette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1.00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0.56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0.86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-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222119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Calibrated, baseline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Pod e-cigarette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0.00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0.28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0.09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-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6764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Calibrated, baseline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Disposable e-cigarette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0.00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0.16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0.05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-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45734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79134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Calibrated, menthol cigarette ban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Cigarette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1.00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0.55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0.85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-0.5%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4527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Calibrated, menthol cigarette ban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Pod e-cigarette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0.00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0.28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0.09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2.7%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23010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Calibrated, menthol cigarette ban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Disposable e-cigarette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0.00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0.17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0.05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2.8%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02530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3027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Calibrated, cigarette taxes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Cigarette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1.00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0.53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0.85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-1.0%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4146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Calibrated, cigarette taxes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Pod e-cigarette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0.00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0.28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0.09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3.1%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86624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Calibrated, cigarette taxes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Disposable e-cigarette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0.00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0.18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0.06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11.5%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38509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 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 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502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33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643D75-05EE-496F-98A1-36E09C3B4AE3}"/>
              </a:ext>
            </a:extLst>
          </p:cNvPr>
          <p:cNvSpPr/>
          <p:nvPr/>
        </p:nvSpPr>
        <p:spPr>
          <a:xfrm>
            <a:off x="319968" y="492402"/>
            <a:ext cx="82734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Key findings Policy Simulations</a:t>
            </a: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9968" y="1608392"/>
            <a:ext cx="79346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Only switchers responsive to </a:t>
            </a: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policies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More effect through prices than </a:t>
            </a: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menthol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Disposable e-cigarettes gained more share than pod e-cigarettes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Both policies limited </a:t>
            </a: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impact: very few choices away from cigarettes</a:t>
            </a: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643D75-05EE-496F-98A1-36E09C3B4AE3}"/>
              </a:ext>
            </a:extLst>
          </p:cNvPr>
          <p:cNvSpPr/>
          <p:nvPr/>
        </p:nvSpPr>
        <p:spPr>
          <a:xfrm>
            <a:off x="319969" y="315421"/>
            <a:ext cx="77818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Discussion</a:t>
            </a: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643D75-05EE-496F-98A1-36E09C3B4AE3}"/>
              </a:ext>
            </a:extLst>
          </p:cNvPr>
          <p:cNvSpPr/>
          <p:nvPr/>
        </p:nvSpPr>
        <p:spPr>
          <a:xfrm>
            <a:off x="319969" y="492402"/>
            <a:ext cx="499016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Problem</a:t>
            </a: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93E72"/>
                </a:solidFill>
                <a:latin typeface="Segoe UI" panose="020B0502040204020203" pitchFamily="34" charset="0"/>
              </a:rPr>
              <a:t>Around 30% of smokers are not interested in </a:t>
            </a:r>
            <a:r>
              <a:rPr lang="en-GB" sz="24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quitting cigarettes </a:t>
            </a:r>
            <a:r>
              <a:rPr lang="en-GB" sz="2400" dirty="0">
                <a:solidFill>
                  <a:srgbClr val="193E72"/>
                </a:solidFill>
                <a:latin typeface="Segoe UI" panose="020B0502040204020203" pitchFamily="34" charset="0"/>
              </a:rPr>
              <a:t>(</a:t>
            </a:r>
            <a:r>
              <a:rPr lang="en-GB" sz="24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NIQC). </a:t>
            </a:r>
            <a:r>
              <a:rPr lang="en-GB" sz="2400" dirty="0">
                <a:solidFill>
                  <a:srgbClr val="193E72"/>
                </a:solidFill>
                <a:latin typeface="Segoe UI" panose="020B0502040204020203" pitchFamily="34" charset="0"/>
              </a:rPr>
              <a:t>Growing %.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93E72"/>
                </a:solidFill>
                <a:latin typeface="Segoe UI" panose="020B0502040204020203" pitchFamily="34" charset="0"/>
              </a:rPr>
              <a:t>These smokers tend to be older and smoke heavily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93E72"/>
                </a:solidFill>
                <a:latin typeface="Segoe UI" panose="020B0502040204020203" pitchFamily="34" charset="0"/>
              </a:rPr>
              <a:t>These smokers are thus at higher risk of harm from tobacco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93E72"/>
                </a:solidFill>
                <a:latin typeface="Segoe UI" panose="020B0502040204020203" pitchFamily="34" charset="0"/>
              </a:rPr>
              <a:t>Need to be helped to prevent disease, delay death</a:t>
            </a:r>
          </a:p>
          <a:p>
            <a:pPr algn="just"/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algn="just"/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8202B-1EA9-4AF7-9F5A-02A844B1CC28}"/>
              </a:ext>
            </a:extLst>
          </p:cNvPr>
          <p:cNvGrpSpPr/>
          <p:nvPr/>
        </p:nvGrpSpPr>
        <p:grpSpPr>
          <a:xfrm>
            <a:off x="5590181" y="1479648"/>
            <a:ext cx="3404714" cy="3965595"/>
            <a:chOff x="8361188" y="1716747"/>
            <a:chExt cx="3404714" cy="39655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D91B7D-B4B7-475B-A3B4-EA347122F322}"/>
                </a:ext>
              </a:extLst>
            </p:cNvPr>
            <p:cNvGrpSpPr/>
            <p:nvPr/>
          </p:nvGrpSpPr>
          <p:grpSpPr>
            <a:xfrm>
              <a:off x="8361188" y="1716747"/>
              <a:ext cx="3316251" cy="3965595"/>
              <a:chOff x="8361188" y="1716747"/>
              <a:chExt cx="3316251" cy="396559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D2B0257-200A-4E4D-AAA2-3CE4157C4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61188" y="1716747"/>
                <a:ext cx="3194953" cy="3965595"/>
              </a:xfrm>
              <a:prstGeom prst="rect">
                <a:avLst/>
              </a:prstGeom>
              <a:noFill/>
            </p:spPr>
          </p:pic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4DD493-2218-4DD4-B894-A4EEA0CC05B4}"/>
                  </a:ext>
                </a:extLst>
              </p:cNvPr>
              <p:cNvSpPr/>
              <p:nvPr/>
            </p:nvSpPr>
            <p:spPr>
              <a:xfrm>
                <a:off x="8994709" y="2155371"/>
                <a:ext cx="1175658" cy="113833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127F7CF-7CDD-4050-A5DF-154440F8E4DE}"/>
                  </a:ext>
                </a:extLst>
              </p:cNvPr>
              <p:cNvSpPr/>
              <p:nvPr/>
            </p:nvSpPr>
            <p:spPr>
              <a:xfrm>
                <a:off x="10291665" y="2845837"/>
                <a:ext cx="1385774" cy="28365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5C5C4E-4174-4D29-B494-11200634EB4B}"/>
                </a:ext>
              </a:extLst>
            </p:cNvPr>
            <p:cNvSpPr/>
            <p:nvPr/>
          </p:nvSpPr>
          <p:spPr>
            <a:xfrm>
              <a:off x="10105053" y="1716747"/>
              <a:ext cx="1660849" cy="224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250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643D75-05EE-496F-98A1-36E09C3B4AE3}"/>
              </a:ext>
            </a:extLst>
          </p:cNvPr>
          <p:cNvSpPr/>
          <p:nvPr/>
        </p:nvSpPr>
        <p:spPr>
          <a:xfrm>
            <a:off x="319968" y="492402"/>
            <a:ext cx="82734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Summary</a:t>
            </a: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We used a DCE to examine </a:t>
            </a: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NIQC </a:t>
            </a: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smokers’ product </a:t>
            </a: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preferences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Asked if </a:t>
            </a: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NIQC </a:t>
            </a: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smokers could be encouraged to switch to pod </a:t>
            </a: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e-cigarettes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Simulated the potential impacts of FDA policy changes</a:t>
            </a: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643D75-05EE-496F-98A1-36E09C3B4AE3}"/>
              </a:ext>
            </a:extLst>
          </p:cNvPr>
          <p:cNvSpPr/>
          <p:nvPr/>
        </p:nvSpPr>
        <p:spPr>
          <a:xfrm>
            <a:off x="319968" y="492402"/>
            <a:ext cx="827342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In sum-key findings </a:t>
            </a:r>
            <a:r>
              <a:rPr lang="en-GB" sz="2800" b="1" dirty="0" smtClean="0">
                <a:solidFill>
                  <a:srgbClr val="193E72"/>
                </a:solidFill>
                <a:latin typeface="Segoe UI" panose="020B0502040204020203" pitchFamily="34" charset="0"/>
              </a:rPr>
              <a:t>overall</a:t>
            </a: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93E72"/>
                </a:solidFill>
                <a:latin typeface="Segoe UI" panose="020B0502040204020203" pitchFamily="34" charset="0"/>
              </a:rPr>
              <a:t>Two classes of </a:t>
            </a:r>
            <a:r>
              <a:rPr lang="en-GB" sz="24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NIQC </a:t>
            </a:r>
            <a:r>
              <a:rPr lang="en-GB" sz="2400" dirty="0">
                <a:solidFill>
                  <a:srgbClr val="193E72"/>
                </a:solidFill>
                <a:latin typeface="Segoe UI" panose="020B0502040204020203" pitchFamily="34" charset="0"/>
              </a:rPr>
              <a:t>smoker: those with very strong preferences for their own cigarettes; and those who would choose </a:t>
            </a:r>
            <a:r>
              <a:rPr lang="en-GB" sz="24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e-cigarettes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Non-switchers’ choices do not appear to be impacted by attribute variation (i.e. policy changes)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Switchers’ choices are responsive to menthol bans and taxes, but to a limited degree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Switchers were: younger, educated, Black, Asian, and users of e-cigarettes</a:t>
            </a:r>
            <a:endParaRPr lang="en-GB" sz="24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7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643D75-05EE-496F-98A1-36E09C3B4AE3}"/>
              </a:ext>
            </a:extLst>
          </p:cNvPr>
          <p:cNvSpPr/>
          <p:nvPr/>
        </p:nvSpPr>
        <p:spPr>
          <a:xfrm>
            <a:off x="319968" y="492402"/>
            <a:ext cx="82734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b="1" dirty="0" smtClean="0">
                <a:solidFill>
                  <a:srgbClr val="193E72"/>
                </a:solidFill>
                <a:latin typeface="Segoe UI" panose="020B0502040204020203" pitchFamily="34" charset="0"/>
              </a:rPr>
              <a:t>Discussion (</a:t>
            </a:r>
            <a:r>
              <a:rPr lang="en-GB" sz="2400" b="1" dirty="0" err="1" smtClean="0">
                <a:solidFill>
                  <a:srgbClr val="193E72"/>
                </a:solidFill>
                <a:latin typeface="Segoe UI" panose="020B0502040204020203" pitchFamily="34" charset="0"/>
              </a:rPr>
              <a:t>i</a:t>
            </a:r>
            <a:r>
              <a:rPr lang="en-GB" sz="2400" b="1" dirty="0" smtClean="0">
                <a:solidFill>
                  <a:srgbClr val="193E72"/>
                </a:solidFill>
                <a:latin typeface="Segoe UI" panose="020B0502040204020203" pitchFamily="34" charset="0"/>
              </a:rPr>
              <a:t>) </a:t>
            </a:r>
            <a:endParaRPr lang="en-GB" sz="24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algn="just"/>
            <a:endParaRPr lang="en-GB" sz="24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93E72"/>
                </a:solidFill>
                <a:latin typeface="Segoe UI" panose="020B0502040204020203" pitchFamily="34" charset="0"/>
              </a:rPr>
              <a:t>Switchers are the only group likely to be responsive to policies or other approaches to get them to switch. Focus should be on them</a:t>
            </a:r>
            <a:r>
              <a:rPr lang="en-GB" sz="24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E-cigarette </a:t>
            </a:r>
            <a:r>
              <a:rPr lang="en-GB" sz="2400" dirty="0" err="1" smtClean="0">
                <a:solidFill>
                  <a:srgbClr val="193E72"/>
                </a:solidFill>
                <a:latin typeface="Segoe UI" panose="020B0502040204020203" pitchFamily="34" charset="0"/>
              </a:rPr>
              <a:t>flavors</a:t>
            </a:r>
            <a:r>
              <a:rPr lang="en-GB" sz="24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 do not impact choices</a:t>
            </a:r>
            <a:r>
              <a:rPr lang="en-GB" sz="2400" dirty="0">
                <a:solidFill>
                  <a:srgbClr val="193E72"/>
                </a:solidFill>
                <a:latin typeface="Segoe UI" panose="020B0502040204020203" pitchFamily="34" charset="0"/>
              </a:rPr>
              <a:t>. Banning them does not deter switching among NIQC </a:t>
            </a:r>
            <a:r>
              <a:rPr lang="en-GB" sz="24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smokers. Good for wider regulatory picture (i.e. youth vaping).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Nicotine levels in e-cigarettes did not appear to attract NIQC smokers. Lowering nicotine </a:t>
            </a:r>
            <a:r>
              <a:rPr lang="en-GB" sz="2400" dirty="0">
                <a:solidFill>
                  <a:srgbClr val="193E72"/>
                </a:solidFill>
                <a:latin typeface="Segoe UI" panose="020B0502040204020203" pitchFamily="34" charset="0"/>
              </a:rPr>
              <a:t>levels does not deter switching among NIQC smokers. Good for wider regulatory picture (i.e. youth vaping). </a:t>
            </a:r>
          </a:p>
          <a:p>
            <a:pPr algn="just"/>
            <a:endParaRPr lang="en-GB" sz="2400" dirty="0">
              <a:solidFill>
                <a:srgbClr val="193E72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643D75-05EE-496F-98A1-36E09C3B4AE3}"/>
              </a:ext>
            </a:extLst>
          </p:cNvPr>
          <p:cNvSpPr/>
          <p:nvPr/>
        </p:nvSpPr>
        <p:spPr>
          <a:xfrm>
            <a:off x="319968" y="492402"/>
            <a:ext cx="82734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b="1" dirty="0" smtClean="0">
                <a:solidFill>
                  <a:srgbClr val="193E72"/>
                </a:solidFill>
                <a:latin typeface="Segoe UI" panose="020B0502040204020203" pitchFamily="34" charset="0"/>
              </a:rPr>
              <a:t>Discussion (ii) </a:t>
            </a:r>
            <a:endParaRPr lang="en-GB" sz="24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algn="just"/>
            <a:endParaRPr lang="en-GB" sz="24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Prices only marginally impact choices: taxes’/subsidies’ impact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193E72"/>
                </a:solidFill>
                <a:highlight>
                  <a:srgbClr val="FFFF00"/>
                </a:highlight>
                <a:latin typeface="Segoe UI" panose="020B0502040204020203" pitchFamily="34" charset="0"/>
              </a:rPr>
              <a:t>Take home</a:t>
            </a:r>
            <a:r>
              <a:rPr lang="en-GB" sz="2400" dirty="0" smtClean="0">
                <a:solidFill>
                  <a:srgbClr val="193E72"/>
                </a:solidFill>
                <a:highlight>
                  <a:srgbClr val="FFFF00"/>
                </a:highlight>
                <a:latin typeface="Segoe UI" panose="020B0502040204020203" pitchFamily="34" charset="0"/>
              </a:rPr>
              <a:t>: </a:t>
            </a:r>
            <a:r>
              <a:rPr lang="en-GB" sz="24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 None of the policies studied appear to </a:t>
            </a:r>
            <a:r>
              <a:rPr lang="en-GB" sz="2400" dirty="0">
                <a:solidFill>
                  <a:srgbClr val="193E72"/>
                </a:solidFill>
                <a:latin typeface="Segoe UI" panose="020B0502040204020203" pitchFamily="34" charset="0"/>
              </a:rPr>
              <a:t>impact on these smokers’ </a:t>
            </a:r>
            <a:r>
              <a:rPr lang="en-GB" sz="2400" i="1" dirty="0" smtClean="0">
                <a:solidFill>
                  <a:srgbClr val="193E72"/>
                </a:solidFill>
                <a:latin typeface="Segoe UI" panose="020B0502040204020203" pitchFamily="34" charset="0"/>
              </a:rPr>
              <a:t>short-term</a:t>
            </a:r>
            <a:r>
              <a:rPr lang="en-GB" sz="24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 choices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93E72"/>
                </a:solidFill>
                <a:latin typeface="Segoe UI" panose="020B0502040204020203" pitchFamily="34" charset="0"/>
              </a:rPr>
              <a:t>Other policies should be considered to encourage </a:t>
            </a:r>
            <a:r>
              <a:rPr lang="en-GB" sz="24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switching (</a:t>
            </a:r>
            <a:r>
              <a:rPr lang="en-GB" sz="2400" dirty="0" err="1" smtClean="0">
                <a:solidFill>
                  <a:srgbClr val="193E72"/>
                </a:solidFill>
                <a:latin typeface="Segoe UI" panose="020B0502040204020203" pitchFamily="34" charset="0"/>
              </a:rPr>
              <a:t>Begh</a:t>
            </a:r>
            <a:r>
              <a:rPr lang="en-GB" sz="24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 et al., 2020; Buckell et al., 2020)</a:t>
            </a:r>
            <a:endParaRPr lang="en-GB" sz="24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algn="just"/>
            <a:endParaRPr lang="en-GB" sz="2400" b="1" dirty="0">
              <a:solidFill>
                <a:srgbClr val="193E72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8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173" y="2854172"/>
            <a:ext cx="7514115" cy="1537141"/>
          </a:xfrm>
        </p:spPr>
        <p:txBody>
          <a:bodyPr>
            <a:normAutofit/>
          </a:bodyPr>
          <a:lstStyle/>
          <a:p>
            <a:r>
              <a:rPr lang="en-GB" sz="2000" dirty="0"/>
              <a:t>john.buckell@ndph.ox.ac.uk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1" y="1066715"/>
            <a:ext cx="7772400" cy="1795008"/>
          </a:xfrm>
        </p:spPr>
        <p:txBody>
          <a:bodyPr>
            <a:normAutofit/>
          </a:bodyPr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654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643D75-05EE-496F-98A1-36E09C3B4AE3}"/>
              </a:ext>
            </a:extLst>
          </p:cNvPr>
          <p:cNvSpPr/>
          <p:nvPr/>
        </p:nvSpPr>
        <p:spPr>
          <a:xfrm>
            <a:off x="319969" y="492402"/>
            <a:ext cx="850454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How to help them quit?</a:t>
            </a: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Cessation treatments are available but are typically only provided to those that want to quit (Varenicline, NRT, counselling, etc.)</a:t>
            </a:r>
          </a:p>
          <a:p>
            <a:pPr algn="just"/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Policies have had some impact (taxes, information, etc.)</a:t>
            </a:r>
          </a:p>
          <a:p>
            <a:pPr algn="just"/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Proliferation of self-help tools (books, apps, healthy living, etc.)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algn="just"/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algn="just"/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9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643D75-05EE-496F-98A1-36E09C3B4AE3}"/>
              </a:ext>
            </a:extLst>
          </p:cNvPr>
          <p:cNvSpPr/>
          <p:nvPr/>
        </p:nvSpPr>
        <p:spPr>
          <a:xfrm>
            <a:off x="2572296" y="535416"/>
            <a:ext cx="6440171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Switching to vaping as a way to help?  Harm reduction approach.</a:t>
            </a: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Emerging evidence from RCTs suggests that e-cigarettes are appealing to some </a:t>
            </a: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NIQC </a:t>
            </a: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smokers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Cig-a-likes appeal to </a:t>
            </a: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NIQC </a:t>
            </a: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smokers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BUT: nicotine delivery slow, often bulky and/or complex devices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Would pod e-cigs appeal?</a:t>
            </a:r>
          </a:p>
          <a:p>
            <a:pPr algn="just"/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algn="just"/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5" y="4800414"/>
            <a:ext cx="2200959" cy="14117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8" y="3025992"/>
            <a:ext cx="2175699" cy="1373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3" y="1455501"/>
            <a:ext cx="2140884" cy="137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5782" y="1142717"/>
            <a:ext cx="497401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Pod e-cigarettes? </a:t>
            </a: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Nicotine delivered quicker than other e-cigarettes (i.e. salt base nicotine vs freebase nicotine)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Easy to use, small, light and sleek appearance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040C99-3514-4CB9-B465-2A35E1962B13}"/>
              </a:ext>
            </a:extLst>
          </p:cNvPr>
          <p:cNvGrpSpPr/>
          <p:nvPr/>
        </p:nvGrpSpPr>
        <p:grpSpPr>
          <a:xfrm>
            <a:off x="5518573" y="2053391"/>
            <a:ext cx="3065747" cy="4475416"/>
            <a:chOff x="8248904" y="1356766"/>
            <a:chExt cx="3065747" cy="44754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AA5A53-B2D1-4031-9519-238E6E471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8904" y="1356766"/>
              <a:ext cx="3065747" cy="230650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AC3753-6D48-4571-B979-0F889B07C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8904" y="3663272"/>
              <a:ext cx="3065747" cy="2168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248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80502" y="1274919"/>
            <a:ext cx="7304183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193E72"/>
                </a:solidFill>
                <a:latin typeface="Segoe UI" panose="020B0502040204020203" pitchFamily="34" charset="0"/>
              </a:rPr>
              <a:t>Research questions</a:t>
            </a:r>
          </a:p>
          <a:p>
            <a:pPr algn="just"/>
            <a:endParaRPr lang="en-GB" sz="2800" b="1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What are </a:t>
            </a: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NIQC </a:t>
            </a: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smokers’ relative preferences for cigarettes and types of e-cigarette (pod and cig-a-like)?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Can FDA-controlled attributes -nicotine, </a:t>
            </a:r>
            <a:r>
              <a:rPr lang="en-GB" sz="2800" dirty="0" err="1">
                <a:solidFill>
                  <a:srgbClr val="193E72"/>
                </a:solidFill>
                <a:latin typeface="Segoe UI" panose="020B0502040204020203" pitchFamily="34" charset="0"/>
              </a:rPr>
              <a:t>flavors</a:t>
            </a: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, health harms-  be used to encourage </a:t>
            </a:r>
            <a:r>
              <a:rPr lang="en-GB" sz="2800" dirty="0" smtClean="0">
                <a:solidFill>
                  <a:srgbClr val="193E72"/>
                </a:solidFill>
                <a:latin typeface="Segoe UI" panose="020B0502040204020203" pitchFamily="34" charset="0"/>
              </a:rPr>
              <a:t>NIQC </a:t>
            </a: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smokers to switch from cigarettes?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How do these </a:t>
            </a:r>
            <a:r>
              <a:rPr lang="en-GB" sz="2800" dirty="0" err="1">
                <a:solidFill>
                  <a:srgbClr val="193E72"/>
                </a:solidFill>
                <a:latin typeface="Segoe UI" panose="020B0502040204020203" pitchFamily="34" charset="0"/>
              </a:rPr>
              <a:t>behaviors</a:t>
            </a:r>
            <a:r>
              <a:rPr lang="en-GB" sz="2800" dirty="0">
                <a:solidFill>
                  <a:srgbClr val="193E72"/>
                </a:solidFill>
                <a:latin typeface="Segoe UI" panose="020B0502040204020203" pitchFamily="34" charset="0"/>
              </a:rPr>
              <a:t> vary across individual characteristics?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193E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2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278A8D0A923C4DBE7569B630405854" ma:contentTypeVersion="13" ma:contentTypeDescription="Create a new document." ma:contentTypeScope="" ma:versionID="1fab3d6bb3eb5a76f5793d518b5453f7">
  <xsd:schema xmlns:xsd="http://www.w3.org/2001/XMLSchema" xmlns:xs="http://www.w3.org/2001/XMLSchema" xmlns:p="http://schemas.microsoft.com/office/2006/metadata/properties" xmlns:ns3="1aee6640-b68b-4345-bc24-1478e36f51a8" xmlns:ns4="0409d6ed-544a-4b53-be69-2d1979dc93d4" targetNamespace="http://schemas.microsoft.com/office/2006/metadata/properties" ma:root="true" ma:fieldsID="3e287ed94e88d65eda2b193c138f351a" ns3:_="" ns4:_="">
    <xsd:import namespace="1aee6640-b68b-4345-bc24-1478e36f51a8"/>
    <xsd:import namespace="0409d6ed-544a-4b53-be69-2d1979dc93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ee6640-b68b-4345-bc24-1478e36f51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09d6ed-544a-4b53-be69-2d1979dc93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5475D3-37D8-460C-B9E1-F88E57A524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E38A44-2E97-4227-A522-78136253FA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ee6640-b68b-4345-bc24-1478e36f51a8"/>
    <ds:schemaRef ds:uri="0409d6ed-544a-4b53-be69-2d1979dc93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590188-7472-4608-86CF-DFABF0234570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1aee6640-b68b-4345-bc24-1478e36f51a8"/>
    <ds:schemaRef ds:uri="0409d6ed-544a-4b53-be69-2d1979dc93d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15916</TotalTime>
  <Words>3318</Words>
  <Application>Microsoft Office PowerPoint</Application>
  <PresentationFormat>On-screen Show (4:3)</PresentationFormat>
  <Paragraphs>1038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Gill Sans MT</vt:lpstr>
      <vt:lpstr>Segoe UI</vt:lpstr>
      <vt:lpstr>Times New Roman</vt:lpstr>
      <vt:lpstr>Office Theme</vt:lpstr>
      <vt:lpstr>Harm reduction for smokers who do not want to quit: can we use tobacco policies to encourage switching to e-cigarettes?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 - overview: Online survey and Discrete choice experiment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choice scenarios</vt:lpstr>
      <vt:lpstr>Modelling the data</vt:lpstr>
      <vt:lpstr>Why use latent class analyses?</vt:lpstr>
      <vt:lpstr>Why use latent variable analyses?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findings: Non-switchers (68% of sample)</vt:lpstr>
      <vt:lpstr>PowerPoint Presentation</vt:lpstr>
      <vt:lpstr>Key findings: Switchers (32% of sample)</vt:lpstr>
      <vt:lpstr>PowerPoint Presentation</vt:lpstr>
      <vt:lpstr>Key findings: class membership</vt:lpstr>
      <vt:lpstr>PowerPoint Presentation</vt:lpstr>
      <vt:lpstr>Key findings: measurement equations</vt:lpstr>
      <vt:lpstr>PowerPoint Presentation</vt:lpstr>
      <vt:lpstr>Key findings: Structural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John Buckell</cp:lastModifiedBy>
  <cp:revision>385</cp:revision>
  <dcterms:created xsi:type="dcterms:W3CDTF">2019-02-08T10:07:24Z</dcterms:created>
  <dcterms:modified xsi:type="dcterms:W3CDTF">2021-04-14T17:47:33Z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0x010100C8278A8D0A923C4DBE7569B630405854</vt:lpwstr>
  </property>
</Properties>
</file>