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29"/>
  </p:notesMasterIdLst>
  <p:sldIdLst>
    <p:sldId id="260" r:id="rId2"/>
    <p:sldId id="1259" r:id="rId3"/>
    <p:sldId id="1252" r:id="rId4"/>
    <p:sldId id="281" r:id="rId5"/>
    <p:sldId id="1261" r:id="rId6"/>
    <p:sldId id="1202" r:id="rId7"/>
    <p:sldId id="1262" r:id="rId8"/>
    <p:sldId id="1248" r:id="rId9"/>
    <p:sldId id="1256" r:id="rId10"/>
    <p:sldId id="1249" r:id="rId11"/>
    <p:sldId id="1204" r:id="rId12"/>
    <p:sldId id="1254" r:id="rId13"/>
    <p:sldId id="410" r:id="rId14"/>
    <p:sldId id="1255" r:id="rId15"/>
    <p:sldId id="824" r:id="rId16"/>
    <p:sldId id="1265" r:id="rId17"/>
    <p:sldId id="1257" r:id="rId18"/>
    <p:sldId id="1263" r:id="rId19"/>
    <p:sldId id="1264" r:id="rId20"/>
    <p:sldId id="1258" r:id="rId21"/>
    <p:sldId id="1229" r:id="rId22"/>
    <p:sldId id="1206" r:id="rId23"/>
    <p:sldId id="1250" r:id="rId24"/>
    <p:sldId id="1268" r:id="rId25"/>
    <p:sldId id="1251" r:id="rId26"/>
    <p:sldId id="1267" r:id="rId27"/>
    <p:sldId id="1245"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t Chung-Hall" initials="" lastIdx="11" clrIdx="0"/>
  <p:cmAuthor id="2" name="Unknown User1" initials="Unknown User1" lastIdx="4" clrIdx="1"/>
  <p:cmAuthor id="3" name="Unknown User2" initials="Unknown User2" lastIdx="5" clrIdx="2"/>
  <p:cmAuthor id="4" name="luz maria sanchez romero" initials="lmsr" lastIdx="42" clrIdx="3">
    <p:extLst>
      <p:ext uri="{19B8F6BF-5375-455C-9EA6-DF929625EA0E}">
        <p15:presenceInfo xmlns:p15="http://schemas.microsoft.com/office/powerpoint/2012/main" userId="ec0092b2cfaa504b" providerId="Windows Live"/>
      </p:ext>
    </p:extLst>
  </p:cmAuthor>
  <p:cmAuthor id="5" name="Cliff Douglas" initials="CD" lastIdx="22" clrIdx="4">
    <p:extLst>
      <p:ext uri="{19B8F6BF-5375-455C-9EA6-DF929625EA0E}">
        <p15:presenceInfo xmlns:p15="http://schemas.microsoft.com/office/powerpoint/2012/main" userId="0601405d982eab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011893"/>
    <a:srgbClr val="33CC33"/>
    <a:srgbClr val="0096FF"/>
    <a:srgbClr val="FFD579"/>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0" autoAdjust="0"/>
    <p:restoredTop sz="81404" autoAdjust="0"/>
  </p:normalViewPr>
  <p:slideViewPr>
    <p:cSldViewPr>
      <p:cViewPr varScale="1">
        <p:scale>
          <a:sx n="93" d="100"/>
          <a:sy n="93" d="100"/>
        </p:scale>
        <p:origin x="1092" y="96"/>
      </p:cViewPr>
      <p:guideLst>
        <p:guide orient="horz" pos="2160"/>
        <p:guide pos="3840"/>
      </p:guideLst>
    </p:cSldViewPr>
  </p:slideViewPr>
  <p:outlineViewPr>
    <p:cViewPr>
      <p:scale>
        <a:sx n="33" d="100"/>
        <a:sy n="33" d="100"/>
      </p:scale>
      <p:origin x="0" y="-17472"/>
    </p:cViewPr>
  </p:outlineViewPr>
  <p:notesTextViewPr>
    <p:cViewPr>
      <p:scale>
        <a:sx n="1" d="1"/>
        <a:sy n="1" d="1"/>
      </p:scale>
      <p:origin x="0" y="0"/>
    </p:cViewPr>
  </p:notesTextViewPr>
  <p:sorterViewPr>
    <p:cViewPr>
      <p:scale>
        <a:sx n="115" d="100"/>
        <a:sy n="11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file:///C:\Users\David\Documents\Well%20Fargo%20Nielsen%20Data%2001%20201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5536618697378618E-2"/>
          <c:y val="3.2193211095083954E-2"/>
          <c:w val="0.91350153740240225"/>
          <c:h val="0.78739225885120701"/>
        </c:manualLayout>
      </c:layout>
      <c:lineChart>
        <c:grouping val="standard"/>
        <c:varyColors val="0"/>
        <c:ser>
          <c:idx val="0"/>
          <c:order val="0"/>
          <c:tx>
            <c:strRef>
              <c:f>'Graph Herfindahl'!$A$29</c:f>
              <c:strCache>
                <c:ptCount val="1"/>
                <c:pt idx="0">
                  <c:v>Herfindahl Index: based on Maxwell Reports (various years)</c:v>
                </c:pt>
              </c:strCache>
            </c:strRef>
          </c:tx>
          <c:marker>
            <c:spPr>
              <a:noFill/>
            </c:spPr>
          </c:marker>
          <c:cat>
            <c:numRef>
              <c:f>'Graph Herfindahl'!$A$31:$BQ$31</c:f>
              <c:numCache>
                <c:formatCode>General</c:formatCode>
                <c:ptCount val="69"/>
                <c:pt idx="0">
                  <c:v>1947</c:v>
                </c:pt>
                <c:pt idx="1">
                  <c:v>1948</c:v>
                </c:pt>
                <c:pt idx="2">
                  <c:v>1949</c:v>
                </c:pt>
                <c:pt idx="3">
                  <c:v>1950</c:v>
                </c:pt>
                <c:pt idx="4">
                  <c:v>1951</c:v>
                </c:pt>
                <c:pt idx="5">
                  <c:v>1952</c:v>
                </c:pt>
                <c:pt idx="6">
                  <c:v>1953</c:v>
                </c:pt>
                <c:pt idx="7">
                  <c:v>1954</c:v>
                </c:pt>
                <c:pt idx="8">
                  <c:v>1955</c:v>
                </c:pt>
                <c:pt idx="9">
                  <c:v>1956</c:v>
                </c:pt>
                <c:pt idx="10">
                  <c:v>1957</c:v>
                </c:pt>
                <c:pt idx="11">
                  <c:v>1958</c:v>
                </c:pt>
                <c:pt idx="12">
                  <c:v>1959</c:v>
                </c:pt>
                <c:pt idx="13">
                  <c:v>1960</c:v>
                </c:pt>
                <c:pt idx="14">
                  <c:v>1961</c:v>
                </c:pt>
                <c:pt idx="15">
                  <c:v>1962</c:v>
                </c:pt>
                <c:pt idx="16">
                  <c:v>1963</c:v>
                </c:pt>
                <c:pt idx="17">
                  <c:v>1964</c:v>
                </c:pt>
                <c:pt idx="18">
                  <c:v>1965</c:v>
                </c:pt>
                <c:pt idx="19">
                  <c:v>1966</c:v>
                </c:pt>
                <c:pt idx="20">
                  <c:v>1967</c:v>
                </c:pt>
                <c:pt idx="21">
                  <c:v>1968</c:v>
                </c:pt>
                <c:pt idx="22">
                  <c:v>1969</c:v>
                </c:pt>
                <c:pt idx="23">
                  <c:v>1970</c:v>
                </c:pt>
                <c:pt idx="24">
                  <c:v>1971</c:v>
                </c:pt>
                <c:pt idx="25">
                  <c:v>1972</c:v>
                </c:pt>
                <c:pt idx="26">
                  <c:v>1973</c:v>
                </c:pt>
                <c:pt idx="27">
                  <c:v>1974</c:v>
                </c:pt>
                <c:pt idx="28">
                  <c:v>1975</c:v>
                </c:pt>
                <c:pt idx="29">
                  <c:v>1976</c:v>
                </c:pt>
                <c:pt idx="30">
                  <c:v>1977</c:v>
                </c:pt>
                <c:pt idx="31">
                  <c:v>1978</c:v>
                </c:pt>
                <c:pt idx="32">
                  <c:v>1979</c:v>
                </c:pt>
                <c:pt idx="33">
                  <c:v>1980</c:v>
                </c:pt>
                <c:pt idx="34">
                  <c:v>1981</c:v>
                </c:pt>
                <c:pt idx="35">
                  <c:v>1982</c:v>
                </c:pt>
                <c:pt idx="36">
                  <c:v>1983</c:v>
                </c:pt>
                <c:pt idx="37">
                  <c:v>1984</c:v>
                </c:pt>
                <c:pt idx="38">
                  <c:v>1985</c:v>
                </c:pt>
                <c:pt idx="39">
                  <c:v>1986</c:v>
                </c:pt>
                <c:pt idx="40">
                  <c:v>1987</c:v>
                </c:pt>
                <c:pt idx="41">
                  <c:v>1988</c:v>
                </c:pt>
                <c:pt idx="42">
                  <c:v>1989</c:v>
                </c:pt>
                <c:pt idx="43">
                  <c:v>1990</c:v>
                </c:pt>
                <c:pt idx="44">
                  <c:v>1991</c:v>
                </c:pt>
                <c:pt idx="45">
                  <c:v>1992</c:v>
                </c:pt>
                <c:pt idx="46">
                  <c:v>1993</c:v>
                </c:pt>
                <c:pt idx="47">
                  <c:v>1994</c:v>
                </c:pt>
                <c:pt idx="48">
                  <c:v>1995</c:v>
                </c:pt>
                <c:pt idx="49">
                  <c:v>1996</c:v>
                </c:pt>
                <c:pt idx="50">
                  <c:v>1997</c:v>
                </c:pt>
                <c:pt idx="51">
                  <c:v>1998</c:v>
                </c:pt>
                <c:pt idx="52">
                  <c:v>1999</c:v>
                </c:pt>
                <c:pt idx="53">
                  <c:v>2000</c:v>
                </c:pt>
                <c:pt idx="54">
                  <c:v>2001</c:v>
                </c:pt>
                <c:pt idx="55">
                  <c:v>2002</c:v>
                </c:pt>
                <c:pt idx="56">
                  <c:v>2003</c:v>
                </c:pt>
                <c:pt idx="57">
                  <c:v>2004</c:v>
                </c:pt>
                <c:pt idx="58">
                  <c:v>2005</c:v>
                </c:pt>
                <c:pt idx="59">
                  <c:v>2006</c:v>
                </c:pt>
                <c:pt idx="60">
                  <c:v>2007</c:v>
                </c:pt>
                <c:pt idx="61">
                  <c:v>2008</c:v>
                </c:pt>
                <c:pt idx="62">
                  <c:v>2009</c:v>
                </c:pt>
                <c:pt idx="63">
                  <c:v>2010</c:v>
                </c:pt>
                <c:pt idx="64">
                  <c:v>2011</c:v>
                </c:pt>
                <c:pt idx="65">
                  <c:v>2012</c:v>
                </c:pt>
                <c:pt idx="66">
                  <c:v>2013</c:v>
                </c:pt>
                <c:pt idx="67">
                  <c:v>2014</c:v>
                </c:pt>
                <c:pt idx="68">
                  <c:v>2015</c:v>
                </c:pt>
              </c:numCache>
            </c:numRef>
          </c:cat>
          <c:val>
            <c:numRef>
              <c:f>'Graph Herfindahl'!$A$39:$BQ$39</c:f>
              <c:numCache>
                <c:formatCode>General</c:formatCode>
                <c:ptCount val="69"/>
                <c:pt idx="0">
                  <c:v>2561.3412692197253</c:v>
                </c:pt>
                <c:pt idx="1">
                  <c:v>2475.0720017074318</c:v>
                </c:pt>
                <c:pt idx="2">
                  <c:v>2307.8256005086919</c:v>
                </c:pt>
                <c:pt idx="3">
                  <c:v>2218.4623275520698</c:v>
                </c:pt>
                <c:pt idx="4">
                  <c:v>2198.579432486667</c:v>
                </c:pt>
                <c:pt idx="5">
                  <c:v>2222.0766136557208</c:v>
                </c:pt>
                <c:pt idx="6">
                  <c:v>2194.0696614713302</c:v>
                </c:pt>
                <c:pt idx="7">
                  <c:v>2185.2693417880996</c:v>
                </c:pt>
                <c:pt idx="8">
                  <c:v>2177.518005540167</c:v>
                </c:pt>
                <c:pt idx="9">
                  <c:v>2184.2635775537838</c:v>
                </c:pt>
                <c:pt idx="10">
                  <c:v>2106.3934338030026</c:v>
                </c:pt>
                <c:pt idx="11">
                  <c:v>2019.919497416988</c:v>
                </c:pt>
                <c:pt idx="12">
                  <c:v>2066.4704540526318</c:v>
                </c:pt>
                <c:pt idx="13">
                  <c:v>2115.034813097288</c:v>
                </c:pt>
                <c:pt idx="14">
                  <c:v>2203.2704530497422</c:v>
                </c:pt>
                <c:pt idx="15">
                  <c:v>2207.9480128333457</c:v>
                </c:pt>
                <c:pt idx="16">
                  <c:v>2209.3447516895021</c:v>
                </c:pt>
                <c:pt idx="17">
                  <c:v>2179.4456994195566</c:v>
                </c:pt>
                <c:pt idx="18">
                  <c:v>2160.6854330207739</c:v>
                </c:pt>
                <c:pt idx="19">
                  <c:v>2124.9065043820087</c:v>
                </c:pt>
                <c:pt idx="20">
                  <c:v>2079.6050044957342</c:v>
                </c:pt>
                <c:pt idx="21">
                  <c:v>2073.1831137461013</c:v>
                </c:pt>
                <c:pt idx="22">
                  <c:v>2070.7552918720467</c:v>
                </c:pt>
                <c:pt idx="23">
                  <c:v>2070.5911946447627</c:v>
                </c:pt>
                <c:pt idx="24">
                  <c:v>2089.3554600763027</c:v>
                </c:pt>
                <c:pt idx="25">
                  <c:v>2093.57153834256</c:v>
                </c:pt>
                <c:pt idx="26">
                  <c:v>2108.1621181066562</c:v>
                </c:pt>
                <c:pt idx="27">
                  <c:v>2149.8190530691463</c:v>
                </c:pt>
                <c:pt idx="28">
                  <c:v>2204.3369528250041</c:v>
                </c:pt>
                <c:pt idx="29">
                  <c:v>2253.3030060628575</c:v>
                </c:pt>
                <c:pt idx="30">
                  <c:v>2280.3467288299248</c:v>
                </c:pt>
                <c:pt idx="31">
                  <c:v>2319.349270935711</c:v>
                </c:pt>
                <c:pt idx="32">
                  <c:v>2343.1932897267766</c:v>
                </c:pt>
                <c:pt idx="33">
                  <c:v>2420.6630399966461</c:v>
                </c:pt>
                <c:pt idx="34">
                  <c:v>2476.865009274321</c:v>
                </c:pt>
                <c:pt idx="35">
                  <c:v>2533.2758553788553</c:v>
                </c:pt>
                <c:pt idx="36">
                  <c:v>2487.0253077752168</c:v>
                </c:pt>
                <c:pt idx="37">
                  <c:v>2533.6529409945683</c:v>
                </c:pt>
                <c:pt idx="38">
                  <c:v>2575.856145411748</c:v>
                </c:pt>
                <c:pt idx="39">
                  <c:v>2668.214687223629</c:v>
                </c:pt>
                <c:pt idx="40">
                  <c:v>2734.0176425710938</c:v>
                </c:pt>
                <c:pt idx="41">
                  <c:v>2781.2697373524934</c:v>
                </c:pt>
                <c:pt idx="42">
                  <c:v>2859.6781776020507</c:v>
                </c:pt>
                <c:pt idx="43">
                  <c:v>2872.4008838131731</c:v>
                </c:pt>
                <c:pt idx="44">
                  <c:v>2891.8377241242329</c:v>
                </c:pt>
                <c:pt idx="45">
                  <c:v>2866.4123063614393</c:v>
                </c:pt>
                <c:pt idx="46">
                  <c:v>2938.985308628588</c:v>
                </c:pt>
                <c:pt idx="47">
                  <c:v>2963.6020997174242</c:v>
                </c:pt>
                <c:pt idx="48">
                  <c:v>3177.9399766537877</c:v>
                </c:pt>
                <c:pt idx="49">
                  <c:v>3268.3012773227761</c:v>
                </c:pt>
                <c:pt idx="50">
                  <c:v>3362.8875610223067</c:v>
                </c:pt>
                <c:pt idx="51">
                  <c:v>3406.5248538711703</c:v>
                </c:pt>
                <c:pt idx="52">
                  <c:v>3440.8147999063744</c:v>
                </c:pt>
              </c:numCache>
            </c:numRef>
          </c:val>
          <c:smooth val="0"/>
          <c:extLst>
            <c:ext xmlns:c16="http://schemas.microsoft.com/office/drawing/2014/chart" uri="{C3380CC4-5D6E-409C-BE32-E72D297353CC}">
              <c16:uniqueId val="{00000000-834C-45AA-9C37-976724D2C000}"/>
            </c:ext>
          </c:extLst>
        </c:ser>
        <c:ser>
          <c:idx val="1"/>
          <c:order val="1"/>
          <c:tx>
            <c:strRef>
              <c:f>'Graph Herfindahl'!$A$41</c:f>
              <c:strCache>
                <c:ptCount val="1"/>
                <c:pt idx="0">
                  <c:v>Herfindahl index as calculated by FTC (2015)</c:v>
                </c:pt>
              </c:strCache>
            </c:strRef>
          </c:tx>
          <c:val>
            <c:numRef>
              <c:f>'Graph Herfindahl'!$A$42:$BQ$42</c:f>
              <c:numCache>
                <c:formatCode>General</c:formatCode>
                <c:ptCount val="69"/>
                <c:pt idx="57">
                  <c:v>3478</c:v>
                </c:pt>
                <c:pt idx="68">
                  <c:v>3800</c:v>
                </c:pt>
              </c:numCache>
            </c:numRef>
          </c:val>
          <c:smooth val="0"/>
          <c:extLst>
            <c:ext xmlns:c16="http://schemas.microsoft.com/office/drawing/2014/chart" uri="{C3380CC4-5D6E-409C-BE32-E72D297353CC}">
              <c16:uniqueId val="{00000001-834C-45AA-9C37-976724D2C000}"/>
            </c:ext>
          </c:extLst>
        </c:ser>
        <c:dLbls>
          <c:showLegendKey val="0"/>
          <c:showVal val="0"/>
          <c:showCatName val="0"/>
          <c:showSerName val="0"/>
          <c:showPercent val="0"/>
          <c:showBubbleSize val="0"/>
        </c:dLbls>
        <c:marker val="1"/>
        <c:smooth val="0"/>
        <c:axId val="557074304"/>
        <c:axId val="557075840"/>
      </c:lineChart>
      <c:catAx>
        <c:axId val="557074304"/>
        <c:scaling>
          <c:orientation val="minMax"/>
        </c:scaling>
        <c:delete val="0"/>
        <c:axPos val="b"/>
        <c:numFmt formatCode="General" sourceLinked="1"/>
        <c:majorTickMark val="out"/>
        <c:minorTickMark val="none"/>
        <c:tickLblPos val="nextTo"/>
        <c:txPr>
          <a:bodyPr/>
          <a:lstStyle/>
          <a:p>
            <a:pPr>
              <a:defRPr baseline="0"/>
            </a:pPr>
            <a:endParaRPr lang="en-US"/>
          </a:p>
        </c:txPr>
        <c:crossAx val="557075840"/>
        <c:crosses val="autoZero"/>
        <c:auto val="1"/>
        <c:lblAlgn val="ctr"/>
        <c:lblOffset val="100"/>
        <c:noMultiLvlLbl val="0"/>
      </c:catAx>
      <c:valAx>
        <c:axId val="557075840"/>
        <c:scaling>
          <c:orientation val="minMax"/>
        </c:scaling>
        <c:delete val="0"/>
        <c:axPos val="l"/>
        <c:majorGridlines/>
        <c:numFmt formatCode="General" sourceLinked="1"/>
        <c:majorTickMark val="out"/>
        <c:minorTickMark val="none"/>
        <c:tickLblPos val="nextTo"/>
        <c:crossAx val="557074304"/>
        <c:crosses val="autoZero"/>
        <c:crossBetween val="between"/>
      </c:valAx>
      <c:spPr>
        <a:solidFill>
          <a:schemeClr val="lt1"/>
        </a:solidFill>
        <a:ln w="25400" cap="flat" cmpd="sng" algn="ctr">
          <a:solidFill>
            <a:schemeClr val="dk1"/>
          </a:solidFill>
          <a:prstDash val="solid"/>
        </a:ln>
        <a:effectLst/>
      </c:spPr>
    </c:plotArea>
    <c:legend>
      <c:legendPos val="b"/>
      <c:layout>
        <c:manualLayout>
          <c:xMode val="edge"/>
          <c:yMode val="edge"/>
          <c:x val="3.7127382116827728E-2"/>
          <c:y val="0.91180993223421869"/>
          <c:w val="0.88651977771378832"/>
          <c:h val="4.2510128186483288E-2"/>
        </c:manualLayout>
      </c:layout>
      <c:overlay val="0"/>
    </c:legend>
    <c:plotVisOnly val="1"/>
    <c:dispBlanksAs val="gap"/>
    <c:showDLblsOverMax val="0"/>
  </c:chart>
  <c:txPr>
    <a:bodyPr/>
    <a:lstStyle/>
    <a:p>
      <a:pPr>
        <a:defRPr sz="1100" baseline="0">
          <a:latin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Unit market share</c:v>
          </c:tx>
          <c:cat>
            <c:numRef>
              <c:f>Juul!$A$7:$A$22</c:f>
              <c:numCache>
                <c:formatCode>m/d/yyyy</c:formatCode>
                <c:ptCount val="15"/>
                <c:pt idx="0">
                  <c:v>42987</c:v>
                </c:pt>
                <c:pt idx="1">
                  <c:v>43071</c:v>
                </c:pt>
                <c:pt idx="2">
                  <c:v>43131</c:v>
                </c:pt>
                <c:pt idx="4">
                  <c:v>43183</c:v>
                </c:pt>
                <c:pt idx="5">
                  <c:v>43211</c:v>
                </c:pt>
                <c:pt idx="6">
                  <c:v>43239</c:v>
                </c:pt>
                <c:pt idx="7">
                  <c:v>43267</c:v>
                </c:pt>
                <c:pt idx="8">
                  <c:v>43295</c:v>
                </c:pt>
                <c:pt idx="9">
                  <c:v>43323</c:v>
                </c:pt>
                <c:pt idx="10">
                  <c:v>43351</c:v>
                </c:pt>
                <c:pt idx="11">
                  <c:v>43379</c:v>
                </c:pt>
                <c:pt idx="12">
                  <c:v>43406</c:v>
                </c:pt>
                <c:pt idx="13">
                  <c:v>43435</c:v>
                </c:pt>
                <c:pt idx="14">
                  <c:v>43477</c:v>
                </c:pt>
              </c:numCache>
            </c:numRef>
          </c:cat>
          <c:val>
            <c:numRef>
              <c:f>Juul!$Q$7:$Q$22</c:f>
              <c:numCache>
                <c:formatCode>0.00%</c:formatCode>
                <c:ptCount val="15"/>
                <c:pt idx="0">
                  <c:v>0.16700000000000001</c:v>
                </c:pt>
                <c:pt idx="1">
                  <c:v>0.215</c:v>
                </c:pt>
                <c:pt idx="2">
                  <c:v>0.30099999999999999</c:v>
                </c:pt>
                <c:pt idx="4">
                  <c:v>0.40500000000000003</c:v>
                </c:pt>
                <c:pt idx="5">
                  <c:v>0.42</c:v>
                </c:pt>
                <c:pt idx="6">
                  <c:v>0.45700000000000002</c:v>
                </c:pt>
                <c:pt idx="7">
                  <c:v>0.48499999999999999</c:v>
                </c:pt>
                <c:pt idx="8">
                  <c:v>0.504</c:v>
                </c:pt>
                <c:pt idx="9">
                  <c:v>0.52800000000000002</c:v>
                </c:pt>
                <c:pt idx="10">
                  <c:v>0.55200000000000005</c:v>
                </c:pt>
                <c:pt idx="11">
                  <c:v>0.58899999999999997</c:v>
                </c:pt>
                <c:pt idx="12">
                  <c:v>0.60399999999999998</c:v>
                </c:pt>
                <c:pt idx="13">
                  <c:v>0.62</c:v>
                </c:pt>
                <c:pt idx="14">
                  <c:v>0.59099999999999997</c:v>
                </c:pt>
              </c:numCache>
            </c:numRef>
          </c:val>
          <c:smooth val="0"/>
          <c:extLst>
            <c:ext xmlns:c16="http://schemas.microsoft.com/office/drawing/2014/chart" uri="{C3380CC4-5D6E-409C-BE32-E72D297353CC}">
              <c16:uniqueId val="{00000000-6E24-4A32-BA54-C1E1CDE5231B}"/>
            </c:ext>
          </c:extLst>
        </c:ser>
        <c:ser>
          <c:idx val="1"/>
          <c:order val="1"/>
          <c:tx>
            <c:v>Dollar value market share</c:v>
          </c:tx>
          <c:cat>
            <c:numRef>
              <c:f>Juul!$A$7:$A$22</c:f>
              <c:numCache>
                <c:formatCode>m/d/yyyy</c:formatCode>
                <c:ptCount val="15"/>
                <c:pt idx="0">
                  <c:v>42987</c:v>
                </c:pt>
                <c:pt idx="1">
                  <c:v>43071</c:v>
                </c:pt>
                <c:pt idx="2">
                  <c:v>43131</c:v>
                </c:pt>
                <c:pt idx="4">
                  <c:v>43183</c:v>
                </c:pt>
                <c:pt idx="5">
                  <c:v>43211</c:v>
                </c:pt>
                <c:pt idx="6">
                  <c:v>43239</c:v>
                </c:pt>
                <c:pt idx="7">
                  <c:v>43267</c:v>
                </c:pt>
                <c:pt idx="8">
                  <c:v>43295</c:v>
                </c:pt>
                <c:pt idx="9">
                  <c:v>43323</c:v>
                </c:pt>
                <c:pt idx="10">
                  <c:v>43351</c:v>
                </c:pt>
                <c:pt idx="11">
                  <c:v>43379</c:v>
                </c:pt>
                <c:pt idx="12">
                  <c:v>43406</c:v>
                </c:pt>
                <c:pt idx="13">
                  <c:v>43435</c:v>
                </c:pt>
                <c:pt idx="14">
                  <c:v>43477</c:v>
                </c:pt>
              </c:numCache>
            </c:numRef>
          </c:cat>
          <c:val>
            <c:numRef>
              <c:f>Juul!$N$7:$N$22</c:f>
              <c:numCache>
                <c:formatCode>0.00%</c:formatCode>
                <c:ptCount val="15"/>
                <c:pt idx="0">
                  <c:v>0.28599999999999998</c:v>
                </c:pt>
                <c:pt idx="1">
                  <c:v>0.4</c:v>
                </c:pt>
                <c:pt idx="2">
                  <c:v>0.496</c:v>
                </c:pt>
                <c:pt idx="4">
                  <c:v>0.56100000000000005</c:v>
                </c:pt>
                <c:pt idx="5">
                  <c:v>0.60099999999999998</c:v>
                </c:pt>
                <c:pt idx="6">
                  <c:v>0.64</c:v>
                </c:pt>
                <c:pt idx="7">
                  <c:v>0.68</c:v>
                </c:pt>
                <c:pt idx="8">
                  <c:v>0.70499999999999996</c:v>
                </c:pt>
                <c:pt idx="9">
                  <c:v>0.72099999999999997</c:v>
                </c:pt>
                <c:pt idx="10">
                  <c:v>0.72699999999999998</c:v>
                </c:pt>
                <c:pt idx="11">
                  <c:v>0.745</c:v>
                </c:pt>
                <c:pt idx="12">
                  <c:v>0.745</c:v>
                </c:pt>
                <c:pt idx="13">
                  <c:v>0.76800000000000002</c:v>
                </c:pt>
                <c:pt idx="14">
                  <c:v>0.73599999999999999</c:v>
                </c:pt>
              </c:numCache>
            </c:numRef>
          </c:val>
          <c:smooth val="0"/>
          <c:extLst>
            <c:ext xmlns:c16="http://schemas.microsoft.com/office/drawing/2014/chart" uri="{C3380CC4-5D6E-409C-BE32-E72D297353CC}">
              <c16:uniqueId val="{00000001-6E24-4A32-BA54-C1E1CDE5231B}"/>
            </c:ext>
          </c:extLst>
        </c:ser>
        <c:dLbls>
          <c:showLegendKey val="0"/>
          <c:showVal val="0"/>
          <c:showCatName val="0"/>
          <c:showSerName val="0"/>
          <c:showPercent val="0"/>
          <c:showBubbleSize val="0"/>
        </c:dLbls>
        <c:marker val="1"/>
        <c:smooth val="0"/>
        <c:axId val="191357696"/>
        <c:axId val="191359616"/>
      </c:lineChart>
      <c:dateAx>
        <c:axId val="191357696"/>
        <c:scaling>
          <c:orientation val="minMax"/>
        </c:scaling>
        <c:delete val="0"/>
        <c:axPos val="b"/>
        <c:numFmt formatCode="m/d/yyyy" sourceLinked="1"/>
        <c:majorTickMark val="out"/>
        <c:minorTickMark val="none"/>
        <c:tickLblPos val="nextTo"/>
        <c:txPr>
          <a:bodyPr/>
          <a:lstStyle/>
          <a:p>
            <a:pPr>
              <a:defRPr sz="1400">
                <a:latin typeface="Times New Roman" panose="02020603050405020304" pitchFamily="18" charset="0"/>
                <a:cs typeface="Times New Roman" panose="02020603050405020304" pitchFamily="18" charset="0"/>
              </a:defRPr>
            </a:pPr>
            <a:endParaRPr lang="en-US"/>
          </a:p>
        </c:txPr>
        <c:crossAx val="191359616"/>
        <c:crosses val="autoZero"/>
        <c:auto val="1"/>
        <c:lblOffset val="100"/>
        <c:baseTimeUnit val="days"/>
      </c:dateAx>
      <c:valAx>
        <c:axId val="191359616"/>
        <c:scaling>
          <c:orientation val="minMax"/>
        </c:scaling>
        <c:delete val="0"/>
        <c:axPos val="l"/>
        <c:majorGridlines/>
        <c:numFmt formatCode="0%" sourceLinked="0"/>
        <c:majorTickMark val="out"/>
        <c:minorTickMark val="none"/>
        <c:tickLblPos val="nextTo"/>
        <c:txPr>
          <a:bodyPr/>
          <a:lstStyle/>
          <a:p>
            <a:pPr>
              <a:defRPr sz="1800">
                <a:latin typeface="Times New Roman" panose="02020603050405020304" pitchFamily="18" charset="0"/>
                <a:cs typeface="Times New Roman" panose="02020603050405020304" pitchFamily="18" charset="0"/>
              </a:defRPr>
            </a:pPr>
            <a:endParaRPr lang="en-US"/>
          </a:p>
        </c:txPr>
        <c:crossAx val="191357696"/>
        <c:crosses val="autoZero"/>
        <c:crossBetween val="between"/>
      </c:valAx>
    </c:plotArea>
    <c:legend>
      <c:legendPos val="b"/>
      <c:overlay val="0"/>
      <c:txPr>
        <a:bodyPr/>
        <a:lstStyle/>
        <a:p>
          <a:pPr>
            <a:defRPr sz="1400">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4" dt="2021-02-23T18:30:57.034" idx="31">
    <p:pos x="10" y="10"/>
    <p:text>I increased the font size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1AA25-04DD-A141-95A3-0438346BF10F}" type="doc">
      <dgm:prSet loTypeId="urn:microsoft.com/office/officeart/2005/8/layout/cycle2" loCatId="" qsTypeId="urn:microsoft.com/office/officeart/2005/8/quickstyle/simple1" qsCatId="simple" csTypeId="urn:microsoft.com/office/officeart/2005/8/colors/accent5_2" csCatId="accent5" phldr="1"/>
      <dgm:spPr/>
      <dgm:t>
        <a:bodyPr/>
        <a:lstStyle/>
        <a:p>
          <a:endParaRPr lang="en-US"/>
        </a:p>
      </dgm:t>
    </dgm:pt>
    <dgm:pt modelId="{94AE6953-E3D9-F048-B5B6-3541F9E3441A}">
      <dgm:prSet phldrT="[Text]"/>
      <dgm:spPr/>
      <dgm:t>
        <a:bodyPr/>
        <a:lstStyle/>
        <a:p>
          <a:r>
            <a:rPr lang="en-US" dirty="0"/>
            <a:t>Government Policies</a:t>
          </a:r>
        </a:p>
      </dgm:t>
    </dgm:pt>
    <dgm:pt modelId="{A8A47607-138A-A64A-8DB5-358E095F32E0}" type="parTrans" cxnId="{F6FD76F0-5C70-7343-9A86-999173A4E91C}">
      <dgm:prSet/>
      <dgm:spPr/>
      <dgm:t>
        <a:bodyPr/>
        <a:lstStyle/>
        <a:p>
          <a:endParaRPr lang="en-US"/>
        </a:p>
      </dgm:t>
    </dgm:pt>
    <dgm:pt modelId="{B7E0BA5E-3111-D146-BAF5-5BD3FAB1B3EB}" type="sibTrans" cxnId="{F6FD76F0-5C70-7343-9A86-999173A4E91C}">
      <dgm:prSet/>
      <dgm:spPr/>
      <dgm:t>
        <a:bodyPr/>
        <a:lstStyle/>
        <a:p>
          <a:endParaRPr lang="en-US" dirty="0"/>
        </a:p>
      </dgm:t>
    </dgm:pt>
    <dgm:pt modelId="{BC8DC5C2-17B3-374D-8096-4A9E522BCD35}">
      <dgm:prSet phldrT="[Text]"/>
      <dgm:spPr/>
      <dgm:t>
        <a:bodyPr/>
        <a:lstStyle/>
        <a:p>
          <a:r>
            <a:rPr lang="en-US" dirty="0"/>
            <a:t>Market Structure and Competition</a:t>
          </a:r>
        </a:p>
      </dgm:t>
    </dgm:pt>
    <dgm:pt modelId="{6F652FFE-7EBC-2046-AEB2-56F57898D782}" type="parTrans" cxnId="{99BCD3B4-7DF9-3145-98F9-FA1D7434AB9E}">
      <dgm:prSet/>
      <dgm:spPr/>
      <dgm:t>
        <a:bodyPr/>
        <a:lstStyle/>
        <a:p>
          <a:endParaRPr lang="en-US"/>
        </a:p>
      </dgm:t>
    </dgm:pt>
    <dgm:pt modelId="{50FADC0C-983D-CB46-B6D5-DD51507A6626}" type="sibTrans" cxnId="{99BCD3B4-7DF9-3145-98F9-FA1D7434AB9E}">
      <dgm:prSet/>
      <dgm:spPr>
        <a:solidFill>
          <a:schemeClr val="tx2">
            <a:lumMod val="60000"/>
            <a:lumOff val="40000"/>
          </a:schemeClr>
        </a:solidFill>
      </dgm:spPr>
      <dgm:t>
        <a:bodyPr/>
        <a:lstStyle/>
        <a:p>
          <a:endParaRPr lang="en-US" dirty="0"/>
        </a:p>
      </dgm:t>
    </dgm:pt>
    <dgm:pt modelId="{2E5A5CE4-5929-3A47-8B5B-A9D0060E2065}">
      <dgm:prSet phldrT="[Text]"/>
      <dgm:spPr/>
      <dgm:t>
        <a:bodyPr/>
        <a:lstStyle/>
        <a:p>
          <a:r>
            <a:rPr lang="en-US" dirty="0"/>
            <a:t>Nicotine Delivery Product Use </a:t>
          </a:r>
        </a:p>
      </dgm:t>
    </dgm:pt>
    <dgm:pt modelId="{F9C6E5EE-BBAE-F64D-86CB-6B77482F63B5}" type="parTrans" cxnId="{D8D882FE-8BA3-EB44-B79F-0F1C429120DC}">
      <dgm:prSet/>
      <dgm:spPr/>
      <dgm:t>
        <a:bodyPr/>
        <a:lstStyle/>
        <a:p>
          <a:endParaRPr lang="en-US"/>
        </a:p>
      </dgm:t>
    </dgm:pt>
    <dgm:pt modelId="{4F3122E0-F1B6-FE4C-910F-724B50861CA5}" type="sibTrans" cxnId="{D8D882FE-8BA3-EB44-B79F-0F1C429120DC}">
      <dgm:prSet/>
      <dgm:spPr/>
      <dgm:t>
        <a:bodyPr/>
        <a:lstStyle/>
        <a:p>
          <a:endParaRPr lang="en-US" dirty="0"/>
        </a:p>
      </dgm:t>
    </dgm:pt>
    <dgm:pt modelId="{909AC10C-BD2F-1441-A8A9-2618E5F47EF4}" type="pres">
      <dgm:prSet presAssocID="{5851AA25-04DD-A141-95A3-0438346BF10F}" presName="cycle" presStyleCnt="0">
        <dgm:presLayoutVars>
          <dgm:dir/>
          <dgm:resizeHandles val="exact"/>
        </dgm:presLayoutVars>
      </dgm:prSet>
      <dgm:spPr/>
    </dgm:pt>
    <dgm:pt modelId="{BF301792-9D15-224F-9EAB-72908B3CE8FC}" type="pres">
      <dgm:prSet presAssocID="{94AE6953-E3D9-F048-B5B6-3541F9E3441A}" presName="node" presStyleLbl="node1" presStyleIdx="0" presStyleCnt="3">
        <dgm:presLayoutVars>
          <dgm:bulletEnabled val="1"/>
        </dgm:presLayoutVars>
      </dgm:prSet>
      <dgm:spPr/>
    </dgm:pt>
    <dgm:pt modelId="{D9D560BE-8CBE-9D4C-B494-447EE55D6D55}" type="pres">
      <dgm:prSet presAssocID="{B7E0BA5E-3111-D146-BAF5-5BD3FAB1B3EB}" presName="sibTrans" presStyleLbl="sibTrans2D1" presStyleIdx="0" presStyleCnt="3" custAng="21445729" custScaleX="165091" custScaleY="117480" custLinFactNeighborX="-26751" custLinFactNeighborY="17856"/>
      <dgm:spPr/>
    </dgm:pt>
    <dgm:pt modelId="{C45C4EB9-F695-0F4A-8CEC-DBE3B3FE772E}" type="pres">
      <dgm:prSet presAssocID="{B7E0BA5E-3111-D146-BAF5-5BD3FAB1B3EB}" presName="connectorText" presStyleLbl="sibTrans2D1" presStyleIdx="0" presStyleCnt="3"/>
      <dgm:spPr/>
    </dgm:pt>
    <dgm:pt modelId="{135EA2BC-6EAB-EA46-83AD-BA788DA3B775}" type="pres">
      <dgm:prSet presAssocID="{BC8DC5C2-17B3-374D-8096-4A9E522BCD35}" presName="node" presStyleLbl="node1" presStyleIdx="1" presStyleCnt="3">
        <dgm:presLayoutVars>
          <dgm:bulletEnabled val="1"/>
        </dgm:presLayoutVars>
      </dgm:prSet>
      <dgm:spPr/>
    </dgm:pt>
    <dgm:pt modelId="{89BCE497-D6A5-AA48-89A8-8F85A586C240}" type="pres">
      <dgm:prSet presAssocID="{50FADC0C-983D-CB46-B6D5-DD51507A6626}" presName="sibTrans" presStyleLbl="sibTrans2D1" presStyleIdx="1" presStyleCnt="3" custScaleX="166805"/>
      <dgm:spPr/>
    </dgm:pt>
    <dgm:pt modelId="{84B70189-8207-AC42-A15A-594B59532886}" type="pres">
      <dgm:prSet presAssocID="{50FADC0C-983D-CB46-B6D5-DD51507A6626}" presName="connectorText" presStyleLbl="sibTrans2D1" presStyleIdx="1" presStyleCnt="3"/>
      <dgm:spPr/>
    </dgm:pt>
    <dgm:pt modelId="{7AD74DA9-1ABF-194A-9695-08D319F80E67}" type="pres">
      <dgm:prSet presAssocID="{2E5A5CE4-5929-3A47-8B5B-A9D0060E2065}" presName="node" presStyleLbl="node1" presStyleIdx="2" presStyleCnt="3">
        <dgm:presLayoutVars>
          <dgm:bulletEnabled val="1"/>
        </dgm:presLayoutVars>
      </dgm:prSet>
      <dgm:spPr/>
    </dgm:pt>
    <dgm:pt modelId="{73BF034E-B2C4-6242-8F2B-3CC50B213511}" type="pres">
      <dgm:prSet presAssocID="{4F3122E0-F1B6-FE4C-910F-724B50861CA5}" presName="sibTrans" presStyleLbl="sibTrans2D1" presStyleIdx="2" presStyleCnt="3" custAng="11106784" custScaleX="175763"/>
      <dgm:spPr/>
    </dgm:pt>
    <dgm:pt modelId="{F6B32868-B3AC-FF41-94EC-ADEBDB6CA763}" type="pres">
      <dgm:prSet presAssocID="{4F3122E0-F1B6-FE4C-910F-724B50861CA5}" presName="connectorText" presStyleLbl="sibTrans2D1" presStyleIdx="2" presStyleCnt="3"/>
      <dgm:spPr/>
    </dgm:pt>
  </dgm:ptLst>
  <dgm:cxnLst>
    <dgm:cxn modelId="{13411600-3A32-6147-A5C4-CEF089451448}" type="presOf" srcId="{50FADC0C-983D-CB46-B6D5-DD51507A6626}" destId="{84B70189-8207-AC42-A15A-594B59532886}" srcOrd="1" destOrd="0" presId="urn:microsoft.com/office/officeart/2005/8/layout/cycle2"/>
    <dgm:cxn modelId="{B250AB6B-C466-E442-8120-4868F2827CB4}" type="presOf" srcId="{2E5A5CE4-5929-3A47-8B5B-A9D0060E2065}" destId="{7AD74DA9-1ABF-194A-9695-08D319F80E67}" srcOrd="0" destOrd="0" presId="urn:microsoft.com/office/officeart/2005/8/layout/cycle2"/>
    <dgm:cxn modelId="{57F6AA50-A0C6-D74C-A3DC-444165ED509A}" type="presOf" srcId="{B7E0BA5E-3111-D146-BAF5-5BD3FAB1B3EB}" destId="{C45C4EB9-F695-0F4A-8CEC-DBE3B3FE772E}" srcOrd="1" destOrd="0" presId="urn:microsoft.com/office/officeart/2005/8/layout/cycle2"/>
    <dgm:cxn modelId="{7D28FF50-A5F7-BA4D-B82F-4EB06E0ECF54}" type="presOf" srcId="{50FADC0C-983D-CB46-B6D5-DD51507A6626}" destId="{89BCE497-D6A5-AA48-89A8-8F85A586C240}" srcOrd="0" destOrd="0" presId="urn:microsoft.com/office/officeart/2005/8/layout/cycle2"/>
    <dgm:cxn modelId="{8F3A6F85-C4A5-C540-A3C5-F779B296D3A3}" type="presOf" srcId="{5851AA25-04DD-A141-95A3-0438346BF10F}" destId="{909AC10C-BD2F-1441-A8A9-2618E5F47EF4}" srcOrd="0" destOrd="0" presId="urn:microsoft.com/office/officeart/2005/8/layout/cycle2"/>
    <dgm:cxn modelId="{1CD4EE90-10CC-4747-A456-9CD06FEC7C46}" type="presOf" srcId="{94AE6953-E3D9-F048-B5B6-3541F9E3441A}" destId="{BF301792-9D15-224F-9EAB-72908B3CE8FC}" srcOrd="0" destOrd="0" presId="urn:microsoft.com/office/officeart/2005/8/layout/cycle2"/>
    <dgm:cxn modelId="{66917499-4A8A-584B-B958-8C16EB04B4FB}" type="presOf" srcId="{4F3122E0-F1B6-FE4C-910F-724B50861CA5}" destId="{F6B32868-B3AC-FF41-94EC-ADEBDB6CA763}" srcOrd="1" destOrd="0" presId="urn:microsoft.com/office/officeart/2005/8/layout/cycle2"/>
    <dgm:cxn modelId="{99BCD3B4-7DF9-3145-98F9-FA1D7434AB9E}" srcId="{5851AA25-04DD-A141-95A3-0438346BF10F}" destId="{BC8DC5C2-17B3-374D-8096-4A9E522BCD35}" srcOrd="1" destOrd="0" parTransId="{6F652FFE-7EBC-2046-AEB2-56F57898D782}" sibTransId="{50FADC0C-983D-CB46-B6D5-DD51507A6626}"/>
    <dgm:cxn modelId="{080CE4C0-D187-D44C-A8AA-F16B0D62FAA0}" type="presOf" srcId="{B7E0BA5E-3111-D146-BAF5-5BD3FAB1B3EB}" destId="{D9D560BE-8CBE-9D4C-B494-447EE55D6D55}" srcOrd="0" destOrd="0" presId="urn:microsoft.com/office/officeart/2005/8/layout/cycle2"/>
    <dgm:cxn modelId="{F6FD76F0-5C70-7343-9A86-999173A4E91C}" srcId="{5851AA25-04DD-A141-95A3-0438346BF10F}" destId="{94AE6953-E3D9-F048-B5B6-3541F9E3441A}" srcOrd="0" destOrd="0" parTransId="{A8A47607-138A-A64A-8DB5-358E095F32E0}" sibTransId="{B7E0BA5E-3111-D146-BAF5-5BD3FAB1B3EB}"/>
    <dgm:cxn modelId="{8DCD56F2-0D69-9044-A9BA-CC1304963CE3}" type="presOf" srcId="{4F3122E0-F1B6-FE4C-910F-724B50861CA5}" destId="{73BF034E-B2C4-6242-8F2B-3CC50B213511}" srcOrd="0" destOrd="0" presId="urn:microsoft.com/office/officeart/2005/8/layout/cycle2"/>
    <dgm:cxn modelId="{ACC296F7-4BB3-714A-BEDD-225ABC086EE4}" type="presOf" srcId="{BC8DC5C2-17B3-374D-8096-4A9E522BCD35}" destId="{135EA2BC-6EAB-EA46-83AD-BA788DA3B775}" srcOrd="0" destOrd="0" presId="urn:microsoft.com/office/officeart/2005/8/layout/cycle2"/>
    <dgm:cxn modelId="{D8D882FE-8BA3-EB44-B79F-0F1C429120DC}" srcId="{5851AA25-04DD-A141-95A3-0438346BF10F}" destId="{2E5A5CE4-5929-3A47-8B5B-A9D0060E2065}" srcOrd="2" destOrd="0" parTransId="{F9C6E5EE-BBAE-F64D-86CB-6B77482F63B5}" sibTransId="{4F3122E0-F1B6-FE4C-910F-724B50861CA5}"/>
    <dgm:cxn modelId="{4171B8E2-E056-D743-B8B9-8A3C58FE28D4}" type="presParOf" srcId="{909AC10C-BD2F-1441-A8A9-2618E5F47EF4}" destId="{BF301792-9D15-224F-9EAB-72908B3CE8FC}" srcOrd="0" destOrd="0" presId="urn:microsoft.com/office/officeart/2005/8/layout/cycle2"/>
    <dgm:cxn modelId="{EA3700DD-3F61-D84A-81F2-21C598625863}" type="presParOf" srcId="{909AC10C-BD2F-1441-A8A9-2618E5F47EF4}" destId="{D9D560BE-8CBE-9D4C-B494-447EE55D6D55}" srcOrd="1" destOrd="0" presId="urn:microsoft.com/office/officeart/2005/8/layout/cycle2"/>
    <dgm:cxn modelId="{CF3F0023-63F0-074B-A9D9-E98A9A437602}" type="presParOf" srcId="{D9D560BE-8CBE-9D4C-B494-447EE55D6D55}" destId="{C45C4EB9-F695-0F4A-8CEC-DBE3B3FE772E}" srcOrd="0" destOrd="0" presId="urn:microsoft.com/office/officeart/2005/8/layout/cycle2"/>
    <dgm:cxn modelId="{4B6488D4-D2C7-9F47-BAF0-BAB14FC6E05F}" type="presParOf" srcId="{909AC10C-BD2F-1441-A8A9-2618E5F47EF4}" destId="{135EA2BC-6EAB-EA46-83AD-BA788DA3B775}" srcOrd="2" destOrd="0" presId="urn:microsoft.com/office/officeart/2005/8/layout/cycle2"/>
    <dgm:cxn modelId="{D549EB7D-7CD4-1141-BC68-71B9004A3B69}" type="presParOf" srcId="{909AC10C-BD2F-1441-A8A9-2618E5F47EF4}" destId="{89BCE497-D6A5-AA48-89A8-8F85A586C240}" srcOrd="3" destOrd="0" presId="urn:microsoft.com/office/officeart/2005/8/layout/cycle2"/>
    <dgm:cxn modelId="{81821F5E-6323-1746-9353-7CB78CBCE64C}" type="presParOf" srcId="{89BCE497-D6A5-AA48-89A8-8F85A586C240}" destId="{84B70189-8207-AC42-A15A-594B59532886}" srcOrd="0" destOrd="0" presId="urn:microsoft.com/office/officeart/2005/8/layout/cycle2"/>
    <dgm:cxn modelId="{FF30120D-BC80-BE4F-B56E-C78D0C12A605}" type="presParOf" srcId="{909AC10C-BD2F-1441-A8A9-2618E5F47EF4}" destId="{7AD74DA9-1ABF-194A-9695-08D319F80E67}" srcOrd="4" destOrd="0" presId="urn:microsoft.com/office/officeart/2005/8/layout/cycle2"/>
    <dgm:cxn modelId="{B1A4B198-A679-7045-9B23-391405310477}" type="presParOf" srcId="{909AC10C-BD2F-1441-A8A9-2618E5F47EF4}" destId="{73BF034E-B2C4-6242-8F2B-3CC50B213511}" srcOrd="5" destOrd="0" presId="urn:microsoft.com/office/officeart/2005/8/layout/cycle2"/>
    <dgm:cxn modelId="{69ADAAC8-28A8-5348-BC9A-CA25B43EC70E}" type="presParOf" srcId="{73BF034E-B2C4-6242-8F2B-3CC50B213511}" destId="{F6B32868-B3AC-FF41-94EC-ADEBDB6CA763}"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95E07-8654-4B48-99F5-8EB42FD76571}" type="doc">
      <dgm:prSet loTypeId="urn:microsoft.com/office/officeart/2005/8/layout/hProcess3" loCatId="process" qsTypeId="urn:microsoft.com/office/officeart/2005/8/quickstyle/simple1" qsCatId="simple" csTypeId="urn:microsoft.com/office/officeart/2005/8/colors/accent1_2" csCatId="accent1" phldr="1"/>
      <dgm:spPr/>
    </dgm:pt>
    <dgm:pt modelId="{FDB0D807-3299-4370-83EE-A70001D6C14B}">
      <dgm:prSet phldrT="[Text]" custT="1"/>
      <dgm:spPr/>
      <dgm:t>
        <a:bodyPr/>
        <a:lstStyle/>
        <a:p>
          <a:endParaRPr lang="en-US" sz="1800" dirty="0">
            <a:solidFill>
              <a:schemeClr val="bg1"/>
            </a:solidFill>
          </a:endParaRPr>
        </a:p>
      </dgm:t>
    </dgm:pt>
    <dgm:pt modelId="{115E1769-9277-4DAF-8953-29639B32F16F}" type="parTrans" cxnId="{A8441B22-663D-452A-9A77-221BD106E6C0}">
      <dgm:prSet/>
      <dgm:spPr/>
      <dgm:t>
        <a:bodyPr/>
        <a:lstStyle/>
        <a:p>
          <a:endParaRPr lang="en-US"/>
        </a:p>
      </dgm:t>
    </dgm:pt>
    <dgm:pt modelId="{8B1DAEDE-FBC7-4DE4-8316-B9FE4EAD4CAC}" type="sibTrans" cxnId="{A8441B22-663D-452A-9A77-221BD106E6C0}">
      <dgm:prSet/>
      <dgm:spPr/>
      <dgm:t>
        <a:bodyPr/>
        <a:lstStyle/>
        <a:p>
          <a:endParaRPr lang="en-US"/>
        </a:p>
      </dgm:t>
    </dgm:pt>
    <dgm:pt modelId="{2511C3B9-90A0-4CE4-9710-B6EAD12C19C4}">
      <dgm:prSet phldrT="[Text]"/>
      <dgm:spPr/>
      <dgm:t>
        <a:bodyPr/>
        <a:lstStyle/>
        <a:p>
          <a:r>
            <a:rPr lang="en-US" dirty="0"/>
            <a:t> </a:t>
          </a:r>
        </a:p>
      </dgm:t>
    </dgm:pt>
    <dgm:pt modelId="{F1ADFC5A-95BA-4C5B-B193-BC79E5003A71}" type="parTrans" cxnId="{9AF525B9-67D9-4B01-9ACF-BB168917BCCB}">
      <dgm:prSet/>
      <dgm:spPr/>
      <dgm:t>
        <a:bodyPr/>
        <a:lstStyle/>
        <a:p>
          <a:endParaRPr lang="en-US"/>
        </a:p>
      </dgm:t>
    </dgm:pt>
    <dgm:pt modelId="{06EFAF25-C7BA-4EC0-A5C9-5321A406AF90}" type="sibTrans" cxnId="{9AF525B9-67D9-4B01-9ACF-BB168917BCCB}">
      <dgm:prSet/>
      <dgm:spPr/>
      <dgm:t>
        <a:bodyPr/>
        <a:lstStyle/>
        <a:p>
          <a:endParaRPr lang="en-US"/>
        </a:p>
      </dgm:t>
    </dgm:pt>
    <dgm:pt modelId="{F363E5BA-6558-44DA-BD0F-53A444012079}">
      <dgm:prSet phldrT="[Text]"/>
      <dgm:spPr/>
      <dgm:t>
        <a:bodyPr/>
        <a:lstStyle/>
        <a:p>
          <a:r>
            <a:rPr lang="en-US" dirty="0"/>
            <a:t> </a:t>
          </a:r>
        </a:p>
      </dgm:t>
    </dgm:pt>
    <dgm:pt modelId="{4B78D70F-2227-4F8F-A6E3-43A57E90B777}" type="parTrans" cxnId="{D781288A-5B53-4F25-8257-004EB157623E}">
      <dgm:prSet/>
      <dgm:spPr/>
      <dgm:t>
        <a:bodyPr/>
        <a:lstStyle/>
        <a:p>
          <a:endParaRPr lang="en-US"/>
        </a:p>
      </dgm:t>
    </dgm:pt>
    <dgm:pt modelId="{C80E8F9D-F0FA-4C0B-B9B3-5439D3AB60CD}" type="sibTrans" cxnId="{D781288A-5B53-4F25-8257-004EB157623E}">
      <dgm:prSet/>
      <dgm:spPr/>
      <dgm:t>
        <a:bodyPr/>
        <a:lstStyle/>
        <a:p>
          <a:endParaRPr lang="en-US"/>
        </a:p>
      </dgm:t>
    </dgm:pt>
    <dgm:pt modelId="{B0D29141-0A6D-416F-8E22-9B1429222DD8}" type="pres">
      <dgm:prSet presAssocID="{A1D95E07-8654-4B48-99F5-8EB42FD76571}" presName="Name0" presStyleCnt="0">
        <dgm:presLayoutVars>
          <dgm:dir/>
          <dgm:animLvl val="lvl"/>
          <dgm:resizeHandles val="exact"/>
        </dgm:presLayoutVars>
      </dgm:prSet>
      <dgm:spPr/>
    </dgm:pt>
    <dgm:pt modelId="{0F94C5BF-5F6A-4283-947A-864DB2A3D673}" type="pres">
      <dgm:prSet presAssocID="{A1D95E07-8654-4B48-99F5-8EB42FD76571}" presName="dummy" presStyleCnt="0"/>
      <dgm:spPr/>
    </dgm:pt>
    <dgm:pt modelId="{120735F4-CDCB-42C4-A780-FC89DF95C2FC}" type="pres">
      <dgm:prSet presAssocID="{A1D95E07-8654-4B48-99F5-8EB42FD76571}" presName="linH" presStyleCnt="0"/>
      <dgm:spPr/>
    </dgm:pt>
    <dgm:pt modelId="{0CE163FB-64F9-45E7-9AF6-36BE2D0A64F5}" type="pres">
      <dgm:prSet presAssocID="{A1D95E07-8654-4B48-99F5-8EB42FD76571}" presName="padding1" presStyleCnt="0"/>
      <dgm:spPr/>
    </dgm:pt>
    <dgm:pt modelId="{6978964D-D17E-4F10-8729-F75EB8D599AD}" type="pres">
      <dgm:prSet presAssocID="{FDB0D807-3299-4370-83EE-A70001D6C14B}" presName="linV" presStyleCnt="0"/>
      <dgm:spPr/>
    </dgm:pt>
    <dgm:pt modelId="{CDC550C8-7BF5-4A2A-8422-4C6E6A950FD5}" type="pres">
      <dgm:prSet presAssocID="{FDB0D807-3299-4370-83EE-A70001D6C14B}" presName="spVertical1" presStyleCnt="0"/>
      <dgm:spPr/>
    </dgm:pt>
    <dgm:pt modelId="{AB218517-AF19-4854-B73B-6D006A15B210}" type="pres">
      <dgm:prSet presAssocID="{FDB0D807-3299-4370-83EE-A70001D6C14B}" presName="parTx" presStyleLbl="revTx" presStyleIdx="0" presStyleCnt="3">
        <dgm:presLayoutVars>
          <dgm:chMax val="0"/>
          <dgm:chPref val="0"/>
          <dgm:bulletEnabled val="1"/>
        </dgm:presLayoutVars>
      </dgm:prSet>
      <dgm:spPr/>
    </dgm:pt>
    <dgm:pt modelId="{D805D2AA-2A53-4A26-85C5-8539C9F36E8A}" type="pres">
      <dgm:prSet presAssocID="{FDB0D807-3299-4370-83EE-A70001D6C14B}" presName="spVertical2" presStyleCnt="0"/>
      <dgm:spPr/>
    </dgm:pt>
    <dgm:pt modelId="{6DE5D18F-E79D-457F-84F5-8A25BF42080A}" type="pres">
      <dgm:prSet presAssocID="{FDB0D807-3299-4370-83EE-A70001D6C14B}" presName="spVertical3" presStyleCnt="0"/>
      <dgm:spPr/>
    </dgm:pt>
    <dgm:pt modelId="{4F2C99F2-2E4B-4D5C-871E-871084FE8393}" type="pres">
      <dgm:prSet presAssocID="{8B1DAEDE-FBC7-4DE4-8316-B9FE4EAD4CAC}" presName="space" presStyleCnt="0"/>
      <dgm:spPr/>
    </dgm:pt>
    <dgm:pt modelId="{C83093A7-3856-4C02-8C40-FF72D20AE467}" type="pres">
      <dgm:prSet presAssocID="{2511C3B9-90A0-4CE4-9710-B6EAD12C19C4}" presName="linV" presStyleCnt="0"/>
      <dgm:spPr/>
    </dgm:pt>
    <dgm:pt modelId="{32F15969-8950-42F8-8A04-B9C5B5CF85D3}" type="pres">
      <dgm:prSet presAssocID="{2511C3B9-90A0-4CE4-9710-B6EAD12C19C4}" presName="spVertical1" presStyleCnt="0"/>
      <dgm:spPr/>
    </dgm:pt>
    <dgm:pt modelId="{A173E092-D42F-4BA3-ADAD-32E5EE0A28D7}" type="pres">
      <dgm:prSet presAssocID="{2511C3B9-90A0-4CE4-9710-B6EAD12C19C4}" presName="parTx" presStyleLbl="revTx" presStyleIdx="1" presStyleCnt="3">
        <dgm:presLayoutVars>
          <dgm:chMax val="0"/>
          <dgm:chPref val="0"/>
          <dgm:bulletEnabled val="1"/>
        </dgm:presLayoutVars>
      </dgm:prSet>
      <dgm:spPr/>
    </dgm:pt>
    <dgm:pt modelId="{D4E671E8-46DC-4B43-82D5-DB1A3FBAD0FF}" type="pres">
      <dgm:prSet presAssocID="{2511C3B9-90A0-4CE4-9710-B6EAD12C19C4}" presName="spVertical2" presStyleCnt="0"/>
      <dgm:spPr/>
    </dgm:pt>
    <dgm:pt modelId="{28041629-6C98-4CDA-BCD7-0C0EAEB2384C}" type="pres">
      <dgm:prSet presAssocID="{2511C3B9-90A0-4CE4-9710-B6EAD12C19C4}" presName="spVertical3" presStyleCnt="0"/>
      <dgm:spPr/>
    </dgm:pt>
    <dgm:pt modelId="{B8B719E2-8E01-4197-8C0A-B3017E15B759}" type="pres">
      <dgm:prSet presAssocID="{06EFAF25-C7BA-4EC0-A5C9-5321A406AF90}" presName="space" presStyleCnt="0"/>
      <dgm:spPr/>
    </dgm:pt>
    <dgm:pt modelId="{DF98CCFA-528F-4E2F-91B9-E69563CA5204}" type="pres">
      <dgm:prSet presAssocID="{F363E5BA-6558-44DA-BD0F-53A444012079}" presName="linV" presStyleCnt="0"/>
      <dgm:spPr/>
    </dgm:pt>
    <dgm:pt modelId="{C5960326-C371-49A8-A165-6E1A42E396B4}" type="pres">
      <dgm:prSet presAssocID="{F363E5BA-6558-44DA-BD0F-53A444012079}" presName="spVertical1" presStyleCnt="0"/>
      <dgm:spPr/>
    </dgm:pt>
    <dgm:pt modelId="{C52F22F8-AC5C-4BDB-A5E3-4F17E7EF2598}" type="pres">
      <dgm:prSet presAssocID="{F363E5BA-6558-44DA-BD0F-53A444012079}" presName="parTx" presStyleLbl="revTx" presStyleIdx="2" presStyleCnt="3">
        <dgm:presLayoutVars>
          <dgm:chMax val="0"/>
          <dgm:chPref val="0"/>
          <dgm:bulletEnabled val="1"/>
        </dgm:presLayoutVars>
      </dgm:prSet>
      <dgm:spPr/>
    </dgm:pt>
    <dgm:pt modelId="{F228C281-C1C0-4A93-9913-05E1857EF442}" type="pres">
      <dgm:prSet presAssocID="{F363E5BA-6558-44DA-BD0F-53A444012079}" presName="spVertical2" presStyleCnt="0"/>
      <dgm:spPr/>
    </dgm:pt>
    <dgm:pt modelId="{E8BCBF8E-13A5-4E1A-A34B-8FD21D12A033}" type="pres">
      <dgm:prSet presAssocID="{F363E5BA-6558-44DA-BD0F-53A444012079}" presName="spVertical3" presStyleCnt="0"/>
      <dgm:spPr/>
    </dgm:pt>
    <dgm:pt modelId="{730A1153-2E7D-422E-BCFC-6C2F3F66EF93}" type="pres">
      <dgm:prSet presAssocID="{A1D95E07-8654-4B48-99F5-8EB42FD76571}" presName="padding2" presStyleCnt="0"/>
      <dgm:spPr/>
    </dgm:pt>
    <dgm:pt modelId="{5FCB81FD-0CE4-4908-A49B-62314CEC9BB0}" type="pres">
      <dgm:prSet presAssocID="{A1D95E07-8654-4B48-99F5-8EB42FD76571}" presName="negArrow" presStyleCnt="0"/>
      <dgm:spPr/>
    </dgm:pt>
    <dgm:pt modelId="{86001FD2-659B-4A75-B988-E31E51936E33}" type="pres">
      <dgm:prSet presAssocID="{A1D95E07-8654-4B48-99F5-8EB42FD76571}" presName="backgroundArrow" presStyleLbl="node1" presStyleIdx="0" presStyleCnt="1" custAng="14037956" custScaleX="10847" custLinFactNeighborX="-23333" custLinFactNeighborY="-10001"/>
      <dgm:spPr/>
    </dgm:pt>
  </dgm:ptLst>
  <dgm:cxnLst>
    <dgm:cxn modelId="{A8441B22-663D-452A-9A77-221BD106E6C0}" srcId="{A1D95E07-8654-4B48-99F5-8EB42FD76571}" destId="{FDB0D807-3299-4370-83EE-A70001D6C14B}" srcOrd="0" destOrd="0" parTransId="{115E1769-9277-4DAF-8953-29639B32F16F}" sibTransId="{8B1DAEDE-FBC7-4DE4-8316-B9FE4EAD4CAC}"/>
    <dgm:cxn modelId="{A631A774-F3D5-4717-AE0E-C409906993CB}" type="presOf" srcId="{2511C3B9-90A0-4CE4-9710-B6EAD12C19C4}" destId="{A173E092-D42F-4BA3-ADAD-32E5EE0A28D7}" srcOrd="0" destOrd="0" presId="urn:microsoft.com/office/officeart/2005/8/layout/hProcess3"/>
    <dgm:cxn modelId="{91F6FB7D-9574-44FF-8E80-D33FA87428FA}" type="presOf" srcId="{FDB0D807-3299-4370-83EE-A70001D6C14B}" destId="{AB218517-AF19-4854-B73B-6D006A15B210}" srcOrd="0" destOrd="0" presId="urn:microsoft.com/office/officeart/2005/8/layout/hProcess3"/>
    <dgm:cxn modelId="{D781288A-5B53-4F25-8257-004EB157623E}" srcId="{A1D95E07-8654-4B48-99F5-8EB42FD76571}" destId="{F363E5BA-6558-44DA-BD0F-53A444012079}" srcOrd="2" destOrd="0" parTransId="{4B78D70F-2227-4F8F-A6E3-43A57E90B777}" sibTransId="{C80E8F9D-F0FA-4C0B-B9B3-5439D3AB60CD}"/>
    <dgm:cxn modelId="{9AF525B9-67D9-4B01-9ACF-BB168917BCCB}" srcId="{A1D95E07-8654-4B48-99F5-8EB42FD76571}" destId="{2511C3B9-90A0-4CE4-9710-B6EAD12C19C4}" srcOrd="1" destOrd="0" parTransId="{F1ADFC5A-95BA-4C5B-B193-BC79E5003A71}" sibTransId="{06EFAF25-C7BA-4EC0-A5C9-5321A406AF90}"/>
    <dgm:cxn modelId="{B04A73C1-1D7A-43E2-871C-89ACFE04F9B1}" type="presOf" srcId="{F363E5BA-6558-44DA-BD0F-53A444012079}" destId="{C52F22F8-AC5C-4BDB-A5E3-4F17E7EF2598}" srcOrd="0" destOrd="0" presId="urn:microsoft.com/office/officeart/2005/8/layout/hProcess3"/>
    <dgm:cxn modelId="{92AA0DD6-01D8-4FD1-93B5-439C5FEE2036}" type="presOf" srcId="{A1D95E07-8654-4B48-99F5-8EB42FD76571}" destId="{B0D29141-0A6D-416F-8E22-9B1429222DD8}" srcOrd="0" destOrd="0" presId="urn:microsoft.com/office/officeart/2005/8/layout/hProcess3"/>
    <dgm:cxn modelId="{8B6FB61E-DF2E-49D7-A93B-229E7AB0D316}" type="presParOf" srcId="{B0D29141-0A6D-416F-8E22-9B1429222DD8}" destId="{0F94C5BF-5F6A-4283-947A-864DB2A3D673}" srcOrd="0" destOrd="0" presId="urn:microsoft.com/office/officeart/2005/8/layout/hProcess3"/>
    <dgm:cxn modelId="{1243E189-7C93-4E93-A599-EC3115535E2B}" type="presParOf" srcId="{B0D29141-0A6D-416F-8E22-9B1429222DD8}" destId="{120735F4-CDCB-42C4-A780-FC89DF95C2FC}" srcOrd="1" destOrd="0" presId="urn:microsoft.com/office/officeart/2005/8/layout/hProcess3"/>
    <dgm:cxn modelId="{85236B94-7624-4D93-921E-922EFCC5EA3C}" type="presParOf" srcId="{120735F4-CDCB-42C4-A780-FC89DF95C2FC}" destId="{0CE163FB-64F9-45E7-9AF6-36BE2D0A64F5}" srcOrd="0" destOrd="0" presId="urn:microsoft.com/office/officeart/2005/8/layout/hProcess3"/>
    <dgm:cxn modelId="{1AC5BD51-ADE5-4F97-B0F0-BA08B1CDC244}" type="presParOf" srcId="{120735F4-CDCB-42C4-A780-FC89DF95C2FC}" destId="{6978964D-D17E-4F10-8729-F75EB8D599AD}" srcOrd="1" destOrd="0" presId="urn:microsoft.com/office/officeart/2005/8/layout/hProcess3"/>
    <dgm:cxn modelId="{685F0740-A1A1-4B69-9FC0-A74D8F7D9FA6}" type="presParOf" srcId="{6978964D-D17E-4F10-8729-F75EB8D599AD}" destId="{CDC550C8-7BF5-4A2A-8422-4C6E6A950FD5}" srcOrd="0" destOrd="0" presId="urn:microsoft.com/office/officeart/2005/8/layout/hProcess3"/>
    <dgm:cxn modelId="{0CEA9004-BC3A-4BC0-A2B9-FCF7504FED8C}" type="presParOf" srcId="{6978964D-D17E-4F10-8729-F75EB8D599AD}" destId="{AB218517-AF19-4854-B73B-6D006A15B210}" srcOrd="1" destOrd="0" presId="urn:microsoft.com/office/officeart/2005/8/layout/hProcess3"/>
    <dgm:cxn modelId="{9F634799-8F72-4854-BE42-200E67DB683F}" type="presParOf" srcId="{6978964D-D17E-4F10-8729-F75EB8D599AD}" destId="{D805D2AA-2A53-4A26-85C5-8539C9F36E8A}" srcOrd="2" destOrd="0" presId="urn:microsoft.com/office/officeart/2005/8/layout/hProcess3"/>
    <dgm:cxn modelId="{3467FBBF-8C9F-4ADE-B7F6-BF8DF48A10D2}" type="presParOf" srcId="{6978964D-D17E-4F10-8729-F75EB8D599AD}" destId="{6DE5D18F-E79D-457F-84F5-8A25BF42080A}" srcOrd="3" destOrd="0" presId="urn:microsoft.com/office/officeart/2005/8/layout/hProcess3"/>
    <dgm:cxn modelId="{12420181-DFE4-46E6-995F-50E3E03B6406}" type="presParOf" srcId="{120735F4-CDCB-42C4-A780-FC89DF95C2FC}" destId="{4F2C99F2-2E4B-4D5C-871E-871084FE8393}" srcOrd="2" destOrd="0" presId="urn:microsoft.com/office/officeart/2005/8/layout/hProcess3"/>
    <dgm:cxn modelId="{5D32593B-8B71-4425-96C6-C5BA2FB2EE16}" type="presParOf" srcId="{120735F4-CDCB-42C4-A780-FC89DF95C2FC}" destId="{C83093A7-3856-4C02-8C40-FF72D20AE467}" srcOrd="3" destOrd="0" presId="urn:microsoft.com/office/officeart/2005/8/layout/hProcess3"/>
    <dgm:cxn modelId="{8218BA4C-D987-4A3B-83D7-B9F8C5870231}" type="presParOf" srcId="{C83093A7-3856-4C02-8C40-FF72D20AE467}" destId="{32F15969-8950-42F8-8A04-B9C5B5CF85D3}" srcOrd="0" destOrd="0" presId="urn:microsoft.com/office/officeart/2005/8/layout/hProcess3"/>
    <dgm:cxn modelId="{08BE974D-69AF-44A0-9E3E-099F7E0F2075}" type="presParOf" srcId="{C83093A7-3856-4C02-8C40-FF72D20AE467}" destId="{A173E092-D42F-4BA3-ADAD-32E5EE0A28D7}" srcOrd="1" destOrd="0" presId="urn:microsoft.com/office/officeart/2005/8/layout/hProcess3"/>
    <dgm:cxn modelId="{7B10BAF5-D950-4120-B86E-B79C55A83DB6}" type="presParOf" srcId="{C83093A7-3856-4C02-8C40-FF72D20AE467}" destId="{D4E671E8-46DC-4B43-82D5-DB1A3FBAD0FF}" srcOrd="2" destOrd="0" presId="urn:microsoft.com/office/officeart/2005/8/layout/hProcess3"/>
    <dgm:cxn modelId="{C783BE39-6D13-482A-853D-DCE0DF4C2103}" type="presParOf" srcId="{C83093A7-3856-4C02-8C40-FF72D20AE467}" destId="{28041629-6C98-4CDA-BCD7-0C0EAEB2384C}" srcOrd="3" destOrd="0" presId="urn:microsoft.com/office/officeart/2005/8/layout/hProcess3"/>
    <dgm:cxn modelId="{6A2A2147-8A23-4124-9042-F09A5BD6439B}" type="presParOf" srcId="{120735F4-CDCB-42C4-A780-FC89DF95C2FC}" destId="{B8B719E2-8E01-4197-8C0A-B3017E15B759}" srcOrd="4" destOrd="0" presId="urn:microsoft.com/office/officeart/2005/8/layout/hProcess3"/>
    <dgm:cxn modelId="{D98D0605-DB80-4184-B3EB-2EABD4B5A8EB}" type="presParOf" srcId="{120735F4-CDCB-42C4-A780-FC89DF95C2FC}" destId="{DF98CCFA-528F-4E2F-91B9-E69563CA5204}" srcOrd="5" destOrd="0" presId="urn:microsoft.com/office/officeart/2005/8/layout/hProcess3"/>
    <dgm:cxn modelId="{6DC09903-EDE3-48AB-B21F-A1BFE1B434F2}" type="presParOf" srcId="{DF98CCFA-528F-4E2F-91B9-E69563CA5204}" destId="{C5960326-C371-49A8-A165-6E1A42E396B4}" srcOrd="0" destOrd="0" presId="urn:microsoft.com/office/officeart/2005/8/layout/hProcess3"/>
    <dgm:cxn modelId="{78381A4D-59FC-4E1F-BD45-F7804C40AF6C}" type="presParOf" srcId="{DF98CCFA-528F-4E2F-91B9-E69563CA5204}" destId="{C52F22F8-AC5C-4BDB-A5E3-4F17E7EF2598}" srcOrd="1" destOrd="0" presId="urn:microsoft.com/office/officeart/2005/8/layout/hProcess3"/>
    <dgm:cxn modelId="{DA52A033-97A7-49EC-A749-E73AD56C2985}" type="presParOf" srcId="{DF98CCFA-528F-4E2F-91B9-E69563CA5204}" destId="{F228C281-C1C0-4A93-9913-05E1857EF442}" srcOrd="2" destOrd="0" presId="urn:microsoft.com/office/officeart/2005/8/layout/hProcess3"/>
    <dgm:cxn modelId="{E93956E3-8B57-4248-BBB5-3626A10A04AB}" type="presParOf" srcId="{DF98CCFA-528F-4E2F-91B9-E69563CA5204}" destId="{E8BCBF8E-13A5-4E1A-A34B-8FD21D12A033}" srcOrd="3" destOrd="0" presId="urn:microsoft.com/office/officeart/2005/8/layout/hProcess3"/>
    <dgm:cxn modelId="{F906A8F7-5851-421B-94D1-EDAC0CFF3BFF}" type="presParOf" srcId="{120735F4-CDCB-42C4-A780-FC89DF95C2FC}" destId="{730A1153-2E7D-422E-BCFC-6C2F3F66EF93}" srcOrd="6" destOrd="0" presId="urn:microsoft.com/office/officeart/2005/8/layout/hProcess3"/>
    <dgm:cxn modelId="{9C5EA5B9-599E-4CC9-83FA-10EDC194B87E}" type="presParOf" srcId="{120735F4-CDCB-42C4-A780-FC89DF95C2FC}" destId="{5FCB81FD-0CE4-4908-A49B-62314CEC9BB0}" srcOrd="7" destOrd="0" presId="urn:microsoft.com/office/officeart/2005/8/layout/hProcess3"/>
    <dgm:cxn modelId="{BD680753-C8F1-4C55-87E2-3D94F25CE8A1}" type="presParOf" srcId="{120735F4-CDCB-42C4-A780-FC89DF95C2FC}" destId="{86001FD2-659B-4A75-B988-E31E51936E33}" srcOrd="8" destOrd="0" presId="urn:microsoft.com/office/officeart/2005/8/layout/h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01792-9D15-224F-9EAB-72908B3CE8FC}">
      <dsp:nvSpPr>
        <dsp:cNvPr id="0" name=""/>
        <dsp:cNvSpPr/>
      </dsp:nvSpPr>
      <dsp:spPr>
        <a:xfrm>
          <a:off x="2098920" y="519"/>
          <a:ext cx="2354886" cy="235488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Government Policies</a:t>
          </a:r>
        </a:p>
      </dsp:txBody>
      <dsp:txXfrm>
        <a:off x="2443785" y="345384"/>
        <a:ext cx="1665156" cy="1665156"/>
      </dsp:txXfrm>
    </dsp:sp>
    <dsp:sp modelId="{D9D560BE-8CBE-9D4C-B494-447EE55D6D55}">
      <dsp:nvSpPr>
        <dsp:cNvPr id="0" name=""/>
        <dsp:cNvSpPr/>
      </dsp:nvSpPr>
      <dsp:spPr>
        <a:xfrm rot="3445729">
          <a:off x="3467135" y="2369047"/>
          <a:ext cx="1033933" cy="9337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3531792" y="2437759"/>
        <a:ext cx="753823" cy="560220"/>
      </dsp:txXfrm>
    </dsp:sp>
    <dsp:sp modelId="{135EA2BC-6EAB-EA46-83AD-BA788DA3B775}">
      <dsp:nvSpPr>
        <dsp:cNvPr id="0" name=""/>
        <dsp:cNvSpPr/>
      </dsp:nvSpPr>
      <dsp:spPr>
        <a:xfrm>
          <a:off x="3867195" y="3063260"/>
          <a:ext cx="2354886" cy="235488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Market Structure and Competition</a:t>
          </a:r>
        </a:p>
      </dsp:txBody>
      <dsp:txXfrm>
        <a:off x="4212060" y="3408125"/>
        <a:ext cx="1665156" cy="1665156"/>
      </dsp:txXfrm>
    </dsp:sp>
    <dsp:sp modelId="{89BCE497-D6A5-AA48-89A8-8F85A586C240}">
      <dsp:nvSpPr>
        <dsp:cNvPr id="0" name=""/>
        <dsp:cNvSpPr/>
      </dsp:nvSpPr>
      <dsp:spPr>
        <a:xfrm rot="10800000">
          <a:off x="2771754" y="3843317"/>
          <a:ext cx="1044668" cy="794774"/>
        </a:xfrm>
        <a:prstGeom prst="rightArrow">
          <a:avLst>
            <a:gd name="adj1" fmla="val 60000"/>
            <a:gd name="adj2" fmla="val 50000"/>
          </a:avLst>
        </a:prstGeom>
        <a:solidFill>
          <a:schemeClr val="tx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10800000">
        <a:off x="3010186" y="4002272"/>
        <a:ext cx="806236" cy="476864"/>
      </dsp:txXfrm>
    </dsp:sp>
    <dsp:sp modelId="{7AD74DA9-1ABF-194A-9695-08D319F80E67}">
      <dsp:nvSpPr>
        <dsp:cNvPr id="0" name=""/>
        <dsp:cNvSpPr/>
      </dsp:nvSpPr>
      <dsp:spPr>
        <a:xfrm>
          <a:off x="330646" y="3063260"/>
          <a:ext cx="2354886" cy="235488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Nicotine Delivery Product Use </a:t>
          </a:r>
        </a:p>
      </dsp:txBody>
      <dsp:txXfrm>
        <a:off x="675511" y="3408125"/>
        <a:ext cx="1665156" cy="1665156"/>
      </dsp:txXfrm>
    </dsp:sp>
    <dsp:sp modelId="{73BF034E-B2C4-6242-8F2B-3CC50B213511}">
      <dsp:nvSpPr>
        <dsp:cNvPr id="0" name=""/>
        <dsp:cNvSpPr/>
      </dsp:nvSpPr>
      <dsp:spPr>
        <a:xfrm rot="7506784">
          <a:off x="1832978" y="2327296"/>
          <a:ext cx="1100770" cy="79477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2020766" y="2388730"/>
        <a:ext cx="862338" cy="476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01FD2-659B-4A75-B988-E31E51936E33}">
      <dsp:nvSpPr>
        <dsp:cNvPr id="0" name=""/>
        <dsp:cNvSpPr/>
      </dsp:nvSpPr>
      <dsp:spPr>
        <a:xfrm rot="14037956">
          <a:off x="-252024" y="60"/>
          <a:ext cx="1080120" cy="1080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2F22F8-AC5C-4BDB-A5E3-4F17E7EF2598}">
      <dsp:nvSpPr>
        <dsp:cNvPr id="0" name=""/>
        <dsp:cNvSpPr/>
      </dsp:nvSpPr>
      <dsp:spPr>
        <a:xfrm>
          <a:off x="711834" y="270060"/>
          <a:ext cx="260273"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5240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711834" y="270060"/>
        <a:ext cx="260273" cy="540000"/>
      </dsp:txXfrm>
    </dsp:sp>
    <dsp:sp modelId="{A173E092-D42F-4BA3-ADAD-32E5EE0A28D7}">
      <dsp:nvSpPr>
        <dsp:cNvPr id="0" name=""/>
        <dsp:cNvSpPr/>
      </dsp:nvSpPr>
      <dsp:spPr>
        <a:xfrm>
          <a:off x="399507" y="270060"/>
          <a:ext cx="260273"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5240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399507" y="270060"/>
        <a:ext cx="260273" cy="540000"/>
      </dsp:txXfrm>
    </dsp:sp>
    <dsp:sp modelId="{AB218517-AF19-4854-B73B-6D006A15B210}">
      <dsp:nvSpPr>
        <dsp:cNvPr id="0" name=""/>
        <dsp:cNvSpPr/>
      </dsp:nvSpPr>
      <dsp:spPr>
        <a:xfrm>
          <a:off x="87179" y="270060"/>
          <a:ext cx="260273"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chemeClr val="bg1"/>
            </a:solidFill>
          </a:endParaRPr>
        </a:p>
      </dsp:txBody>
      <dsp:txXfrm>
        <a:off x="87179" y="270060"/>
        <a:ext cx="260273" cy="5400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0.7575</cdr:x>
      <cdr:y>0.45003</cdr:y>
    </cdr:from>
    <cdr:to>
      <cdr:x>0.97435</cdr:x>
      <cdr:y>0.81567</cdr:y>
    </cdr:to>
    <cdr:sp macro="" textlink="">
      <cdr:nvSpPr>
        <cdr:cNvPr id="3" name="TextBox 2">
          <a:extLst xmlns:a="http://schemas.openxmlformats.org/drawingml/2006/main">
            <a:ext uri="{FF2B5EF4-FFF2-40B4-BE49-F238E27FC236}">
              <a16:creationId xmlns:a16="http://schemas.microsoft.com/office/drawing/2014/main" id="{DC9CC647-218C-4D19-8231-5D909204F040}"/>
            </a:ext>
          </a:extLst>
        </cdr:cNvPr>
        <cdr:cNvSpPr txBox="1"/>
      </cdr:nvSpPr>
      <cdr:spPr>
        <a:xfrm xmlns:a="http://schemas.openxmlformats.org/drawingml/2006/main">
          <a:off x="8049442" y="2570185"/>
          <a:ext cx="2304270" cy="2088222"/>
        </a:xfrm>
        <a:prstGeom xmlns:a="http://schemas.openxmlformats.org/drawingml/2006/main" prst="rect">
          <a:avLst/>
        </a:prstGeom>
        <a:solidFill xmlns:a="http://schemas.openxmlformats.org/drawingml/2006/main">
          <a:schemeClr val="bg1"/>
        </a:solidFill>
        <a:ln xmlns:a="http://schemas.openxmlformats.org/drawingml/2006/main">
          <a:solidFill>
            <a:schemeClr val="tx1"/>
          </a:solidFill>
        </a:ln>
      </cdr:spPr>
      <cdr:txBody>
        <a:bodyPr xmlns:a="http://schemas.openxmlformats.org/drawingml/2006/main" vertOverflow="clip" wrap="none" rtlCol="0"/>
        <a:lstStyle xmlns:a="http://schemas.openxmlformats.org/drawingml/2006/main"/>
        <a:p xmlns:a="http://schemas.openxmlformats.org/drawingml/2006/main">
          <a:r>
            <a:rPr lang="en-US" sz="1400" dirty="0">
              <a:solidFill>
                <a:srgbClr val="011893"/>
              </a:solidFill>
            </a:rPr>
            <a:t>*</a:t>
          </a:r>
          <a:r>
            <a:rPr lang="en-US" sz="1400" b="1" dirty="0">
              <a:solidFill>
                <a:srgbClr val="011893"/>
              </a:solidFill>
            </a:rPr>
            <a:t>HHI&lt;1500 as unconcentrated </a:t>
          </a:r>
        </a:p>
        <a:p xmlns:a="http://schemas.openxmlformats.org/drawingml/2006/main">
          <a:r>
            <a:rPr lang="en-US" sz="1400" dirty="0">
              <a:solidFill>
                <a:srgbClr val="011893"/>
              </a:solidFill>
            </a:rPr>
            <a:t>(“unlikely to have adverse </a:t>
          </a:r>
        </a:p>
        <a:p xmlns:a="http://schemas.openxmlformats.org/drawingml/2006/main">
          <a:r>
            <a:rPr lang="en-US" sz="1400" dirty="0">
              <a:solidFill>
                <a:srgbClr val="011893"/>
              </a:solidFill>
            </a:rPr>
            <a:t>competitive effects”) </a:t>
          </a:r>
        </a:p>
        <a:p xmlns:a="http://schemas.openxmlformats.org/drawingml/2006/main">
          <a:r>
            <a:rPr lang="en-US" sz="1400" dirty="0">
              <a:solidFill>
                <a:srgbClr val="011893"/>
              </a:solidFill>
            </a:rPr>
            <a:t>*</a:t>
          </a:r>
          <a:r>
            <a:rPr lang="en-US" sz="1400" b="1" dirty="0">
              <a:solidFill>
                <a:srgbClr val="011893"/>
              </a:solidFill>
            </a:rPr>
            <a:t>1500</a:t>
          </a:r>
          <a:r>
            <a:rPr lang="en-US" sz="1400" b="1" u="sng" dirty="0">
              <a:solidFill>
                <a:srgbClr val="011893"/>
              </a:solidFill>
            </a:rPr>
            <a:t>&lt;</a:t>
          </a:r>
          <a:r>
            <a:rPr lang="en-US" sz="1400" b="1" dirty="0">
              <a:solidFill>
                <a:srgbClr val="011893"/>
              </a:solidFill>
            </a:rPr>
            <a:t>HHI&lt; 2500 as </a:t>
          </a:r>
        </a:p>
        <a:p xmlns:a="http://schemas.openxmlformats.org/drawingml/2006/main">
          <a:r>
            <a:rPr lang="en-US" sz="1400" b="1" dirty="0">
              <a:solidFill>
                <a:srgbClr val="011893"/>
              </a:solidFill>
            </a:rPr>
            <a:t>moderately concentrate</a:t>
          </a:r>
          <a:r>
            <a:rPr lang="en-US" sz="1400" dirty="0">
              <a:solidFill>
                <a:srgbClr val="011893"/>
              </a:solidFill>
            </a:rPr>
            <a:t>d</a:t>
          </a:r>
        </a:p>
        <a:p xmlns:a="http://schemas.openxmlformats.org/drawingml/2006/main">
          <a:r>
            <a:rPr lang="en-US" sz="1400" dirty="0">
              <a:solidFill>
                <a:srgbClr val="011893"/>
              </a:solidFill>
            </a:rPr>
            <a:t> (“raises significant </a:t>
          </a:r>
        </a:p>
        <a:p xmlns:a="http://schemas.openxmlformats.org/drawingml/2006/main">
          <a:r>
            <a:rPr lang="en-US" sz="1400" dirty="0">
              <a:solidFill>
                <a:srgbClr val="011893"/>
              </a:solidFill>
            </a:rPr>
            <a:t>competitive concerns”), </a:t>
          </a:r>
        </a:p>
        <a:p xmlns:a="http://schemas.openxmlformats.org/drawingml/2006/main">
          <a:r>
            <a:rPr lang="en-US" sz="1400" dirty="0">
              <a:solidFill>
                <a:srgbClr val="011893"/>
              </a:solidFill>
            </a:rPr>
            <a:t>*</a:t>
          </a:r>
          <a:r>
            <a:rPr lang="en-US" sz="1400" b="1" dirty="0">
              <a:solidFill>
                <a:srgbClr val="011893"/>
              </a:solidFill>
            </a:rPr>
            <a:t>HHI&gt; 2500 as highly </a:t>
          </a:r>
        </a:p>
        <a:p xmlns:a="http://schemas.openxmlformats.org/drawingml/2006/main">
          <a:r>
            <a:rPr lang="en-US" sz="1400" b="1" dirty="0">
              <a:solidFill>
                <a:srgbClr val="011893"/>
              </a:solidFill>
            </a:rPr>
            <a:t>concentrated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87E37-AF56-49E7-94FD-0D1A4DAA12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AU" dirty="0"/>
          </a:p>
        </p:txBody>
      </p:sp>
      <p:sp>
        <p:nvSpPr>
          <p:cNvPr id="3" name="Date Placeholder 2">
            <a:extLst>
              <a:ext uri="{FF2B5EF4-FFF2-40B4-BE49-F238E27FC236}">
                <a16:creationId xmlns:a16="http://schemas.microsoft.com/office/drawing/2014/main" id="{10065169-A97A-46C6-9A8B-3E9F6AAA9FD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9106F2A-CA98-4E57-AA64-485078CA0D1D}" type="datetimeFigureOut">
              <a:rPr lang="en-AU"/>
              <a:pPr>
                <a:defRPr/>
              </a:pPr>
              <a:t>28/02/2021</a:t>
            </a:fld>
            <a:endParaRPr lang="en-AU" dirty="0"/>
          </a:p>
        </p:txBody>
      </p:sp>
      <p:sp>
        <p:nvSpPr>
          <p:cNvPr id="4" name="Slide Image Placeholder 3">
            <a:extLst>
              <a:ext uri="{FF2B5EF4-FFF2-40B4-BE49-F238E27FC236}">
                <a16:creationId xmlns:a16="http://schemas.microsoft.com/office/drawing/2014/main" id="{5B768EDC-B997-4662-BA31-1B7C05968280}"/>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AU" noProof="0" dirty="0"/>
          </a:p>
        </p:txBody>
      </p:sp>
      <p:sp>
        <p:nvSpPr>
          <p:cNvPr id="5" name="Notes Placeholder 4">
            <a:extLst>
              <a:ext uri="{FF2B5EF4-FFF2-40B4-BE49-F238E27FC236}">
                <a16:creationId xmlns:a16="http://schemas.microsoft.com/office/drawing/2014/main" id="{7B785226-6E1B-4DEF-87E0-94310A29FE0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a:extLst>
              <a:ext uri="{FF2B5EF4-FFF2-40B4-BE49-F238E27FC236}">
                <a16:creationId xmlns:a16="http://schemas.microsoft.com/office/drawing/2014/main" id="{CEB8425F-7114-4E2A-873A-351F1DCEE3C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AU" dirty="0"/>
          </a:p>
        </p:txBody>
      </p:sp>
      <p:sp>
        <p:nvSpPr>
          <p:cNvPr id="7" name="Slide Number Placeholder 6">
            <a:extLst>
              <a:ext uri="{FF2B5EF4-FFF2-40B4-BE49-F238E27FC236}">
                <a16:creationId xmlns:a16="http://schemas.microsoft.com/office/drawing/2014/main" id="{D05485C9-B9B2-406A-9C6D-E99278A2F3DC}"/>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09297BB-D030-403C-8F71-DCEA8C89C334}"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1DFD81E5-96BB-4E17-8FAB-2E28E38D2A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38560375" indent="-38095238">
              <a:defRPr>
                <a:solidFill>
                  <a:schemeClr val="tx1"/>
                </a:solidFill>
                <a:latin typeface="Calibri" panose="020F0502020204030204" pitchFamily="34" charset="0"/>
              </a:defRPr>
            </a:lvl2pPr>
            <a:lvl3pPr marL="1160463" indent="-231775">
              <a:defRPr>
                <a:solidFill>
                  <a:schemeClr val="tx1"/>
                </a:solidFill>
                <a:latin typeface="Calibri" panose="020F0502020204030204" pitchFamily="34" charset="0"/>
              </a:defRPr>
            </a:lvl3pPr>
            <a:lvl4pPr marL="1625600" indent="-231775">
              <a:defRPr>
                <a:solidFill>
                  <a:schemeClr val="tx1"/>
                </a:solidFill>
                <a:latin typeface="Calibri" panose="020F0502020204030204" pitchFamily="34" charset="0"/>
              </a:defRPr>
            </a:lvl4pPr>
            <a:lvl5pPr marL="2090738" indent="-231775">
              <a:defRPr>
                <a:solidFill>
                  <a:schemeClr val="tx1"/>
                </a:solidFill>
                <a:latin typeface="Calibri" panose="020F0502020204030204" pitchFamily="34" charset="0"/>
              </a:defRPr>
            </a:lvl5pPr>
            <a:lvl6pPr marL="2547938" indent="-231775" eaLnBrk="0" fontAlgn="base" hangingPunct="0">
              <a:spcBef>
                <a:spcPct val="0"/>
              </a:spcBef>
              <a:spcAft>
                <a:spcPct val="0"/>
              </a:spcAft>
              <a:defRPr>
                <a:solidFill>
                  <a:schemeClr val="tx1"/>
                </a:solidFill>
                <a:latin typeface="Calibri" panose="020F0502020204030204" pitchFamily="34" charset="0"/>
              </a:defRPr>
            </a:lvl6pPr>
            <a:lvl7pPr marL="3005138" indent="-231775" eaLnBrk="0" fontAlgn="base" hangingPunct="0">
              <a:spcBef>
                <a:spcPct val="0"/>
              </a:spcBef>
              <a:spcAft>
                <a:spcPct val="0"/>
              </a:spcAft>
              <a:defRPr>
                <a:solidFill>
                  <a:schemeClr val="tx1"/>
                </a:solidFill>
                <a:latin typeface="Calibri" panose="020F0502020204030204" pitchFamily="34" charset="0"/>
              </a:defRPr>
            </a:lvl7pPr>
            <a:lvl8pPr marL="3462338" indent="-231775" eaLnBrk="0" fontAlgn="base" hangingPunct="0">
              <a:spcBef>
                <a:spcPct val="0"/>
              </a:spcBef>
              <a:spcAft>
                <a:spcPct val="0"/>
              </a:spcAft>
              <a:defRPr>
                <a:solidFill>
                  <a:schemeClr val="tx1"/>
                </a:solidFill>
                <a:latin typeface="Calibri" panose="020F0502020204030204" pitchFamily="34" charset="0"/>
              </a:defRPr>
            </a:lvl8pPr>
            <a:lvl9pPr marL="3919538" indent="-23177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0F368B2-65F0-43C5-99D6-79F85FC30413}" type="slidenum">
              <a:rPr lang="en-US" altLang="en-US" smtClean="0">
                <a:latin typeface="Arial" panose="020B0604020202020204" pitchFamily="34" charset="0"/>
                <a:ea typeface="MS PGothic" panose="020B0600070205080204" pitchFamily="34" charset="-128"/>
              </a:rPr>
              <a:pPr fontAlgn="base">
                <a:spcBef>
                  <a:spcPct val="0"/>
                </a:spcBef>
                <a:spcAft>
                  <a:spcPct val="0"/>
                </a:spcAft>
              </a:pPr>
              <a:t>1</a:t>
            </a:fld>
            <a:endParaRPr lang="en-US" altLang="en-US" dirty="0">
              <a:latin typeface="Arial" panose="020B0604020202020204" pitchFamily="34" charset="0"/>
              <a:ea typeface="MS PGothic" panose="020B0600070205080204" pitchFamily="34" charset="-128"/>
            </a:endParaRPr>
          </a:p>
        </p:txBody>
      </p:sp>
      <p:sp>
        <p:nvSpPr>
          <p:cNvPr id="4099" name="Rectangle 2">
            <a:extLst>
              <a:ext uri="{FF2B5EF4-FFF2-40B4-BE49-F238E27FC236}">
                <a16:creationId xmlns:a16="http://schemas.microsoft.com/office/drawing/2014/main" id="{9D9834D1-8BB6-4C98-A3A7-BD5886B62891}"/>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100" name="Rectangle 3">
            <a:extLst>
              <a:ext uri="{FF2B5EF4-FFF2-40B4-BE49-F238E27FC236}">
                <a16:creationId xmlns:a16="http://schemas.microsoft.com/office/drawing/2014/main" id="{CA9747D1-59E8-4B51-A2C7-DD762FB72D21}"/>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33BCF9CF-7F0E-4CBE-A30C-241D84E3E6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0D95B9A-ADBB-4366-A55C-D3C734C4B4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7412" name="Slide Number Placeholder 3">
            <a:extLst>
              <a:ext uri="{FF2B5EF4-FFF2-40B4-BE49-F238E27FC236}">
                <a16:creationId xmlns:a16="http://schemas.microsoft.com/office/drawing/2014/main" id="{2511D05B-93B8-4CA3-A98C-7CB6C0F65F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9714438-ECA8-414A-8321-595A6278BBE5}" type="slidenum">
              <a:rPr lang="en-AU" altLang="en-US" smtClean="0"/>
              <a:pPr fontAlgn="base">
                <a:spcBef>
                  <a:spcPct val="0"/>
                </a:spcBef>
                <a:spcAft>
                  <a:spcPct val="0"/>
                </a:spcAft>
              </a:pPr>
              <a:t>13</a:t>
            </a:fld>
            <a:endParaRPr lang="en-AU"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0F68B1F-66C1-4FA5-9031-3BC295E02B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FC1AC3B-5625-40A2-A5EC-CCB906960C1B}"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14</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15363" name="Rectangle 7">
            <a:extLst>
              <a:ext uri="{FF2B5EF4-FFF2-40B4-BE49-F238E27FC236}">
                <a16:creationId xmlns:a16="http://schemas.microsoft.com/office/drawing/2014/main" id="{F45441B4-7635-4F98-A6DC-94CCDE8C736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A1A088AB-53DD-4828-B2C7-C565DA7CC106}" type="slidenum">
              <a:rPr lang="en-US" altLang="en-US" sz="1200">
                <a:solidFill>
                  <a:srgbClr val="000000"/>
                </a:solidFill>
                <a:latin typeface="Arial" panose="020B0604020202020204" pitchFamily="34" charset="0"/>
                <a:ea typeface="MS PGothic" panose="020B0600070205080204" pitchFamily="34" charset="-128"/>
              </a:rPr>
              <a:pPr algn="r"/>
              <a:t>14</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15364" name="Rectangle 2">
            <a:extLst>
              <a:ext uri="{FF2B5EF4-FFF2-40B4-BE49-F238E27FC236}">
                <a16:creationId xmlns:a16="http://schemas.microsoft.com/office/drawing/2014/main" id="{86D5563B-161D-4636-B8F5-7DD8CF1DD5D5}"/>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5365" name="Rectangle 3">
            <a:extLst>
              <a:ext uri="{FF2B5EF4-FFF2-40B4-BE49-F238E27FC236}">
                <a16:creationId xmlns:a16="http://schemas.microsoft.com/office/drawing/2014/main" id="{AAB1DFE6-79E8-47F9-8D0E-D32F1389DB74}"/>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solidFill>
                <a:srgbClr val="011893"/>
              </a:solidFill>
            </a:endParaRPr>
          </a:p>
          <a:p>
            <a:pPr marL="169863" indent="-169863" eaLnBrk="1" hangingPunct="1">
              <a:spcBef>
                <a:spcPct val="0"/>
              </a:spcBef>
              <a:buFontTx/>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689942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7964BCA-1366-483F-9D55-6FD75456B7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37926963" indent="-37469763">
              <a:defRPr>
                <a:solidFill>
                  <a:schemeClr val="tx1"/>
                </a:solidFill>
                <a:latin typeface="Calibri" panose="020F0502020204030204" pitchFamily="34" charset="0"/>
              </a:defRPr>
            </a:lvl2pPr>
            <a:lvl3pPr marL="1141413" indent="-227013">
              <a:defRPr>
                <a:solidFill>
                  <a:schemeClr val="tx1"/>
                </a:solidFill>
                <a:latin typeface="Calibri" panose="020F0502020204030204" pitchFamily="34" charset="0"/>
              </a:defRPr>
            </a:lvl3pPr>
            <a:lvl4pPr marL="1598613" indent="-227013">
              <a:defRPr>
                <a:solidFill>
                  <a:schemeClr val="tx1"/>
                </a:solidFill>
                <a:latin typeface="Calibri" panose="020F0502020204030204" pitchFamily="34" charset="0"/>
              </a:defRPr>
            </a:lvl4pPr>
            <a:lvl5pPr marL="2055813" indent="-227013">
              <a:defRPr>
                <a:solidFill>
                  <a:schemeClr val="tx1"/>
                </a:solidFill>
                <a:latin typeface="Calibri" panose="020F0502020204030204" pitchFamily="34" charset="0"/>
              </a:defRPr>
            </a:lvl5pPr>
            <a:lvl6pPr marL="2513013" indent="-227013" eaLnBrk="0" fontAlgn="base" hangingPunct="0">
              <a:spcBef>
                <a:spcPct val="0"/>
              </a:spcBef>
              <a:spcAft>
                <a:spcPct val="0"/>
              </a:spcAft>
              <a:defRPr>
                <a:solidFill>
                  <a:schemeClr val="tx1"/>
                </a:solidFill>
                <a:latin typeface="Calibri" panose="020F0502020204030204" pitchFamily="34" charset="0"/>
              </a:defRPr>
            </a:lvl6pPr>
            <a:lvl7pPr marL="2970213" indent="-227013" eaLnBrk="0" fontAlgn="base" hangingPunct="0">
              <a:spcBef>
                <a:spcPct val="0"/>
              </a:spcBef>
              <a:spcAft>
                <a:spcPct val="0"/>
              </a:spcAft>
              <a:defRPr>
                <a:solidFill>
                  <a:schemeClr val="tx1"/>
                </a:solidFill>
                <a:latin typeface="Calibri" panose="020F0502020204030204" pitchFamily="34" charset="0"/>
              </a:defRPr>
            </a:lvl7pPr>
            <a:lvl8pPr marL="3427413" indent="-227013" eaLnBrk="0" fontAlgn="base" hangingPunct="0">
              <a:spcBef>
                <a:spcPct val="0"/>
              </a:spcBef>
              <a:spcAft>
                <a:spcPct val="0"/>
              </a:spcAft>
              <a:defRPr>
                <a:solidFill>
                  <a:schemeClr val="tx1"/>
                </a:solidFill>
                <a:latin typeface="Calibri" panose="020F0502020204030204" pitchFamily="34" charset="0"/>
              </a:defRPr>
            </a:lvl8pPr>
            <a:lvl9pPr marL="3884613" indent="-227013"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D57C07A-88FD-4404-ACC1-47C00A39FF41}"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15</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19459" name="Rectangle 7">
            <a:extLst>
              <a:ext uri="{FF2B5EF4-FFF2-40B4-BE49-F238E27FC236}">
                <a16:creationId xmlns:a16="http://schemas.microsoft.com/office/drawing/2014/main" id="{F9198A8D-09A4-4C45-B2B2-6C66130F54E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37931725" indent="-37474525">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0CF78923-5B03-44F4-AC36-5BEAD75890DC}" type="slidenum">
              <a:rPr lang="en-US" altLang="en-US" sz="1200">
                <a:solidFill>
                  <a:srgbClr val="000000"/>
                </a:solidFill>
                <a:latin typeface="Arial" panose="020B0604020202020204" pitchFamily="34" charset="0"/>
                <a:ea typeface="MS PGothic" panose="020B0600070205080204" pitchFamily="34" charset="-128"/>
              </a:rPr>
              <a:pPr algn="r" eaLnBrk="1" hangingPunct="1"/>
              <a:t>15</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19460" name="Rectangle 2">
            <a:extLst>
              <a:ext uri="{FF2B5EF4-FFF2-40B4-BE49-F238E27FC236}">
                <a16:creationId xmlns:a16="http://schemas.microsoft.com/office/drawing/2014/main" id="{E7B20C6C-6A57-478F-9FB3-5AA0067D9913}"/>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9461" name="Rectangle 3">
            <a:extLst>
              <a:ext uri="{FF2B5EF4-FFF2-40B4-BE49-F238E27FC236}">
                <a16:creationId xmlns:a16="http://schemas.microsoft.com/office/drawing/2014/main" id="{872D85DF-DA7B-4969-87B3-31DFD2ADFA9A}"/>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0F68B1F-66C1-4FA5-9031-3BC295E02B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FC1AC3B-5625-40A2-A5EC-CCB906960C1B}"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16</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15363" name="Rectangle 7">
            <a:extLst>
              <a:ext uri="{FF2B5EF4-FFF2-40B4-BE49-F238E27FC236}">
                <a16:creationId xmlns:a16="http://schemas.microsoft.com/office/drawing/2014/main" id="{F45441B4-7635-4F98-A6DC-94CCDE8C736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A1A088AB-53DD-4828-B2C7-C565DA7CC106}" type="slidenum">
              <a:rPr lang="en-US" altLang="en-US" sz="1200">
                <a:solidFill>
                  <a:srgbClr val="000000"/>
                </a:solidFill>
                <a:latin typeface="Arial" panose="020B0604020202020204" pitchFamily="34" charset="0"/>
                <a:ea typeface="MS PGothic" panose="020B0600070205080204" pitchFamily="34" charset="-128"/>
              </a:rPr>
              <a:pPr algn="r"/>
              <a:t>16</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15364" name="Rectangle 2">
            <a:extLst>
              <a:ext uri="{FF2B5EF4-FFF2-40B4-BE49-F238E27FC236}">
                <a16:creationId xmlns:a16="http://schemas.microsoft.com/office/drawing/2014/main" id="{86D5563B-161D-4636-B8F5-7DD8CF1DD5D5}"/>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5365" name="Rectangle 3">
            <a:extLst>
              <a:ext uri="{FF2B5EF4-FFF2-40B4-BE49-F238E27FC236}">
                <a16:creationId xmlns:a16="http://schemas.microsoft.com/office/drawing/2014/main" id="{AAB1DFE6-79E8-47F9-8D0E-D32F1389DB74}"/>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solidFill>
                <a:srgbClr val="011893"/>
              </a:solidFill>
            </a:endParaRPr>
          </a:p>
          <a:p>
            <a:pPr marL="169863" indent="-169863" eaLnBrk="1" hangingPunct="1">
              <a:spcBef>
                <a:spcPct val="0"/>
              </a:spcBef>
              <a:buFontTx/>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3813132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CB911F8-6185-466F-9504-B9F991A404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37926963" indent="-37469763">
              <a:defRPr>
                <a:solidFill>
                  <a:schemeClr val="tx1"/>
                </a:solidFill>
                <a:latin typeface="Calibri" panose="020F0502020204030204" pitchFamily="34" charset="0"/>
              </a:defRPr>
            </a:lvl2pPr>
            <a:lvl3pPr marL="1141413" indent="-227013">
              <a:defRPr>
                <a:solidFill>
                  <a:schemeClr val="tx1"/>
                </a:solidFill>
                <a:latin typeface="Calibri" panose="020F0502020204030204" pitchFamily="34" charset="0"/>
              </a:defRPr>
            </a:lvl3pPr>
            <a:lvl4pPr marL="1598613" indent="-227013">
              <a:defRPr>
                <a:solidFill>
                  <a:schemeClr val="tx1"/>
                </a:solidFill>
                <a:latin typeface="Calibri" panose="020F0502020204030204" pitchFamily="34" charset="0"/>
              </a:defRPr>
            </a:lvl4pPr>
            <a:lvl5pPr marL="2055813" indent="-227013">
              <a:defRPr>
                <a:solidFill>
                  <a:schemeClr val="tx1"/>
                </a:solidFill>
                <a:latin typeface="Calibri" panose="020F0502020204030204" pitchFamily="34" charset="0"/>
              </a:defRPr>
            </a:lvl5pPr>
            <a:lvl6pPr marL="2513013" indent="-227013" eaLnBrk="0" fontAlgn="base" hangingPunct="0">
              <a:spcBef>
                <a:spcPct val="0"/>
              </a:spcBef>
              <a:spcAft>
                <a:spcPct val="0"/>
              </a:spcAft>
              <a:defRPr>
                <a:solidFill>
                  <a:schemeClr val="tx1"/>
                </a:solidFill>
                <a:latin typeface="Calibri" panose="020F0502020204030204" pitchFamily="34" charset="0"/>
              </a:defRPr>
            </a:lvl6pPr>
            <a:lvl7pPr marL="2970213" indent="-227013" eaLnBrk="0" fontAlgn="base" hangingPunct="0">
              <a:spcBef>
                <a:spcPct val="0"/>
              </a:spcBef>
              <a:spcAft>
                <a:spcPct val="0"/>
              </a:spcAft>
              <a:defRPr>
                <a:solidFill>
                  <a:schemeClr val="tx1"/>
                </a:solidFill>
                <a:latin typeface="Calibri" panose="020F0502020204030204" pitchFamily="34" charset="0"/>
              </a:defRPr>
            </a:lvl7pPr>
            <a:lvl8pPr marL="3427413" indent="-227013" eaLnBrk="0" fontAlgn="base" hangingPunct="0">
              <a:spcBef>
                <a:spcPct val="0"/>
              </a:spcBef>
              <a:spcAft>
                <a:spcPct val="0"/>
              </a:spcAft>
              <a:defRPr>
                <a:solidFill>
                  <a:schemeClr val="tx1"/>
                </a:solidFill>
                <a:latin typeface="Calibri" panose="020F0502020204030204" pitchFamily="34" charset="0"/>
              </a:defRPr>
            </a:lvl8pPr>
            <a:lvl9pPr marL="3884613" indent="-227013"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867F5F4-A7BC-41A3-A5C3-2BD1565F21A6}"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18</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21507" name="Rectangle 7">
            <a:extLst>
              <a:ext uri="{FF2B5EF4-FFF2-40B4-BE49-F238E27FC236}">
                <a16:creationId xmlns:a16="http://schemas.microsoft.com/office/drawing/2014/main" id="{49197644-DCE9-463B-87CC-FD455F0932D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37931725" indent="-37474525">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C62FF037-D537-497E-B5B6-268D22A2C610}" type="slidenum">
              <a:rPr lang="en-US" altLang="en-US" sz="1200">
                <a:solidFill>
                  <a:srgbClr val="000000"/>
                </a:solidFill>
                <a:latin typeface="Arial" panose="020B0604020202020204" pitchFamily="34" charset="0"/>
                <a:ea typeface="MS PGothic" panose="020B0600070205080204" pitchFamily="34" charset="-128"/>
              </a:rPr>
              <a:pPr algn="r" eaLnBrk="1" hangingPunct="1"/>
              <a:t>18</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21508" name="Rectangle 2">
            <a:extLst>
              <a:ext uri="{FF2B5EF4-FFF2-40B4-BE49-F238E27FC236}">
                <a16:creationId xmlns:a16="http://schemas.microsoft.com/office/drawing/2014/main" id="{FD3646D3-ACD5-4535-9DAA-FC962E53FDFD}"/>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1509" name="Rectangle 3">
            <a:extLst>
              <a:ext uri="{FF2B5EF4-FFF2-40B4-BE49-F238E27FC236}">
                <a16:creationId xmlns:a16="http://schemas.microsoft.com/office/drawing/2014/main" id="{35C31628-FEAA-426A-86C2-C75393950E9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3174872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CB911F8-6185-466F-9504-B9F991A404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37926963" indent="-37469763">
              <a:defRPr>
                <a:solidFill>
                  <a:schemeClr val="tx1"/>
                </a:solidFill>
                <a:latin typeface="Calibri" panose="020F0502020204030204" pitchFamily="34" charset="0"/>
              </a:defRPr>
            </a:lvl2pPr>
            <a:lvl3pPr marL="1141413" indent="-227013">
              <a:defRPr>
                <a:solidFill>
                  <a:schemeClr val="tx1"/>
                </a:solidFill>
                <a:latin typeface="Calibri" panose="020F0502020204030204" pitchFamily="34" charset="0"/>
              </a:defRPr>
            </a:lvl3pPr>
            <a:lvl4pPr marL="1598613" indent="-227013">
              <a:defRPr>
                <a:solidFill>
                  <a:schemeClr val="tx1"/>
                </a:solidFill>
                <a:latin typeface="Calibri" panose="020F0502020204030204" pitchFamily="34" charset="0"/>
              </a:defRPr>
            </a:lvl4pPr>
            <a:lvl5pPr marL="2055813" indent="-227013">
              <a:defRPr>
                <a:solidFill>
                  <a:schemeClr val="tx1"/>
                </a:solidFill>
                <a:latin typeface="Calibri" panose="020F0502020204030204" pitchFamily="34" charset="0"/>
              </a:defRPr>
            </a:lvl5pPr>
            <a:lvl6pPr marL="2513013" indent="-227013" eaLnBrk="0" fontAlgn="base" hangingPunct="0">
              <a:spcBef>
                <a:spcPct val="0"/>
              </a:spcBef>
              <a:spcAft>
                <a:spcPct val="0"/>
              </a:spcAft>
              <a:defRPr>
                <a:solidFill>
                  <a:schemeClr val="tx1"/>
                </a:solidFill>
                <a:latin typeface="Calibri" panose="020F0502020204030204" pitchFamily="34" charset="0"/>
              </a:defRPr>
            </a:lvl6pPr>
            <a:lvl7pPr marL="2970213" indent="-227013" eaLnBrk="0" fontAlgn="base" hangingPunct="0">
              <a:spcBef>
                <a:spcPct val="0"/>
              </a:spcBef>
              <a:spcAft>
                <a:spcPct val="0"/>
              </a:spcAft>
              <a:defRPr>
                <a:solidFill>
                  <a:schemeClr val="tx1"/>
                </a:solidFill>
                <a:latin typeface="Calibri" panose="020F0502020204030204" pitchFamily="34" charset="0"/>
              </a:defRPr>
            </a:lvl7pPr>
            <a:lvl8pPr marL="3427413" indent="-227013" eaLnBrk="0" fontAlgn="base" hangingPunct="0">
              <a:spcBef>
                <a:spcPct val="0"/>
              </a:spcBef>
              <a:spcAft>
                <a:spcPct val="0"/>
              </a:spcAft>
              <a:defRPr>
                <a:solidFill>
                  <a:schemeClr val="tx1"/>
                </a:solidFill>
                <a:latin typeface="Calibri" panose="020F0502020204030204" pitchFamily="34" charset="0"/>
              </a:defRPr>
            </a:lvl8pPr>
            <a:lvl9pPr marL="3884613" indent="-227013"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867F5F4-A7BC-41A3-A5C3-2BD1565F21A6}"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19</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21507" name="Rectangle 7">
            <a:extLst>
              <a:ext uri="{FF2B5EF4-FFF2-40B4-BE49-F238E27FC236}">
                <a16:creationId xmlns:a16="http://schemas.microsoft.com/office/drawing/2014/main" id="{49197644-DCE9-463B-87CC-FD455F0932D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37931725" indent="-37474525">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C62FF037-D537-497E-B5B6-268D22A2C610}" type="slidenum">
              <a:rPr lang="en-US" altLang="en-US" sz="1200">
                <a:solidFill>
                  <a:srgbClr val="000000"/>
                </a:solidFill>
                <a:latin typeface="Arial" panose="020B0604020202020204" pitchFamily="34" charset="0"/>
                <a:ea typeface="MS PGothic" panose="020B0600070205080204" pitchFamily="34" charset="-128"/>
              </a:rPr>
              <a:pPr algn="r" eaLnBrk="1" hangingPunct="1"/>
              <a:t>19</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21508" name="Rectangle 2">
            <a:extLst>
              <a:ext uri="{FF2B5EF4-FFF2-40B4-BE49-F238E27FC236}">
                <a16:creationId xmlns:a16="http://schemas.microsoft.com/office/drawing/2014/main" id="{FD3646D3-ACD5-4535-9DAA-FC962E53FDFD}"/>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1509" name="Rectangle 3">
            <a:extLst>
              <a:ext uri="{FF2B5EF4-FFF2-40B4-BE49-F238E27FC236}">
                <a16:creationId xmlns:a16="http://schemas.microsoft.com/office/drawing/2014/main" id="{35C31628-FEAA-426A-86C2-C75393950E9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1348303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7A12B5C-5E2E-4D32-B803-9BC4193046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C216F9D-8FD0-43D5-B355-32628BE26B44}" type="slidenum">
              <a:rPr lang="en-US" altLang="en-US" smtClean="0">
                <a:latin typeface="Arial" panose="020B0604020202020204" pitchFamily="34" charset="0"/>
                <a:ea typeface="MS PGothic" panose="020B0600070205080204" pitchFamily="34" charset="-128"/>
              </a:rPr>
              <a:pPr fontAlgn="base">
                <a:spcBef>
                  <a:spcPct val="0"/>
                </a:spcBef>
                <a:spcAft>
                  <a:spcPct val="0"/>
                </a:spcAft>
              </a:pPr>
              <a:t>20</a:t>
            </a:fld>
            <a:endParaRPr lang="en-US" altLang="en-US" dirty="0">
              <a:latin typeface="Arial" panose="020B0604020202020204" pitchFamily="34" charset="0"/>
              <a:ea typeface="MS PGothic" panose="020B0600070205080204" pitchFamily="34" charset="-128"/>
            </a:endParaRPr>
          </a:p>
        </p:txBody>
      </p:sp>
      <p:sp>
        <p:nvSpPr>
          <p:cNvPr id="27651" name="Rectangle 7">
            <a:extLst>
              <a:ext uri="{FF2B5EF4-FFF2-40B4-BE49-F238E27FC236}">
                <a16:creationId xmlns:a16="http://schemas.microsoft.com/office/drawing/2014/main" id="{B16B06DC-EF47-4A0C-A16F-65ABD949DF1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3903002E-BBAE-4E7E-9BE2-D6B4E4ABEEB1}" type="slidenum">
              <a:rPr lang="en-US" altLang="en-US" sz="1200">
                <a:ea typeface="MS PGothic" panose="020B0600070205080204" pitchFamily="34" charset="-128"/>
              </a:rPr>
              <a:pPr algn="r" eaLnBrk="1" hangingPunct="1"/>
              <a:t>20</a:t>
            </a:fld>
            <a:endParaRPr lang="en-US" altLang="en-US" sz="1200" dirty="0">
              <a:ea typeface="MS PGothic" panose="020B0600070205080204" pitchFamily="34" charset="-128"/>
            </a:endParaRPr>
          </a:p>
        </p:txBody>
      </p:sp>
      <p:sp>
        <p:nvSpPr>
          <p:cNvPr id="27652" name="Rectangle 7">
            <a:extLst>
              <a:ext uri="{FF2B5EF4-FFF2-40B4-BE49-F238E27FC236}">
                <a16:creationId xmlns:a16="http://schemas.microsoft.com/office/drawing/2014/main" id="{8CD136CD-CDE7-47F3-A830-EDF1051DD3A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4E03D997-0BCF-4E41-AB78-A850BCB2232C}" type="slidenum">
              <a:rPr lang="en-US" altLang="en-US" sz="1200">
                <a:ea typeface="MS PGothic" panose="020B0600070205080204" pitchFamily="34" charset="-128"/>
              </a:rPr>
              <a:pPr algn="r" eaLnBrk="1" hangingPunct="1"/>
              <a:t>20</a:t>
            </a:fld>
            <a:endParaRPr lang="en-US" altLang="en-US" sz="1200" dirty="0">
              <a:ea typeface="MS PGothic" panose="020B0600070205080204" pitchFamily="34" charset="-128"/>
            </a:endParaRPr>
          </a:p>
        </p:txBody>
      </p:sp>
      <p:sp>
        <p:nvSpPr>
          <p:cNvPr id="27653" name="Rectangle 7">
            <a:extLst>
              <a:ext uri="{FF2B5EF4-FFF2-40B4-BE49-F238E27FC236}">
                <a16:creationId xmlns:a16="http://schemas.microsoft.com/office/drawing/2014/main" id="{8F4F9E4E-42C4-4B5F-A1DB-8BEA1934E5C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2D85419-2D8A-415F-A190-720AEB551162}" type="slidenum">
              <a:rPr lang="en-US" altLang="en-US" sz="1200">
                <a:ea typeface="MS PGothic" panose="020B0600070205080204" pitchFamily="34" charset="-128"/>
              </a:rPr>
              <a:pPr algn="r" eaLnBrk="1" hangingPunct="1"/>
              <a:t>20</a:t>
            </a:fld>
            <a:endParaRPr lang="en-US" altLang="en-US" sz="1200" dirty="0">
              <a:ea typeface="MS PGothic" panose="020B0600070205080204" pitchFamily="34" charset="-128"/>
            </a:endParaRPr>
          </a:p>
        </p:txBody>
      </p:sp>
      <p:sp>
        <p:nvSpPr>
          <p:cNvPr id="27654" name="Rectangle 7">
            <a:extLst>
              <a:ext uri="{FF2B5EF4-FFF2-40B4-BE49-F238E27FC236}">
                <a16:creationId xmlns:a16="http://schemas.microsoft.com/office/drawing/2014/main" id="{AB0A36E1-27AD-4F82-804B-5E20D10C356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7D275F5-0385-4D0C-8B13-C11FCF7F2325}" type="slidenum">
              <a:rPr lang="en-US" altLang="en-US" sz="1200">
                <a:ea typeface="MS PGothic" panose="020B0600070205080204" pitchFamily="34" charset="-128"/>
              </a:rPr>
              <a:pPr algn="r" eaLnBrk="1" hangingPunct="1"/>
              <a:t>20</a:t>
            </a:fld>
            <a:endParaRPr lang="en-US" altLang="en-US" sz="1200" dirty="0">
              <a:ea typeface="MS PGothic" panose="020B0600070205080204" pitchFamily="34" charset="-128"/>
            </a:endParaRPr>
          </a:p>
        </p:txBody>
      </p:sp>
      <p:sp>
        <p:nvSpPr>
          <p:cNvPr id="27655" name="Rectangle 2">
            <a:extLst>
              <a:ext uri="{FF2B5EF4-FFF2-40B4-BE49-F238E27FC236}">
                <a16:creationId xmlns:a16="http://schemas.microsoft.com/office/drawing/2014/main" id="{77218D7C-ED40-4813-91CA-848815356B14}"/>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7656" name="Rectangle 3">
            <a:extLst>
              <a:ext uri="{FF2B5EF4-FFF2-40B4-BE49-F238E27FC236}">
                <a16:creationId xmlns:a16="http://schemas.microsoft.com/office/drawing/2014/main" id="{CF09CA85-77B8-451C-B9B6-BF7A8A868B6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71450" indent="-171450" eaLnBrk="1" hangingPunct="1">
              <a:spcBef>
                <a:spcPct val="0"/>
              </a:spcBef>
              <a:buFontTx/>
              <a:buChar char="•"/>
            </a:pPr>
            <a:endParaRPr lang="en-US" altLang="en-US" dirty="0">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656793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A8D672E-5D3F-4161-B9FF-11A2EE97D3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65F12F5-D3DE-4741-808D-6BC8CC901E27}"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21</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23555" name="Rectangle 7">
            <a:extLst>
              <a:ext uri="{FF2B5EF4-FFF2-40B4-BE49-F238E27FC236}">
                <a16:creationId xmlns:a16="http://schemas.microsoft.com/office/drawing/2014/main" id="{29204153-B9D8-4218-A9C5-A439B5BE10D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8E071C32-E48A-48B7-BC3F-BA4CE63C5810}" type="slidenum">
              <a:rPr lang="en-US" altLang="en-US" sz="1200">
                <a:solidFill>
                  <a:srgbClr val="000000"/>
                </a:solidFill>
                <a:latin typeface="Arial" panose="020B0604020202020204" pitchFamily="34" charset="0"/>
                <a:ea typeface="MS PGothic" panose="020B0600070205080204" pitchFamily="34" charset="-128"/>
              </a:rPr>
              <a:pPr algn="r"/>
              <a:t>21</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23556" name="Rectangle 2">
            <a:extLst>
              <a:ext uri="{FF2B5EF4-FFF2-40B4-BE49-F238E27FC236}">
                <a16:creationId xmlns:a16="http://schemas.microsoft.com/office/drawing/2014/main" id="{3AF4FD61-E5F1-4E78-AFEB-4371827CE8FE}"/>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3557" name="Rectangle 3">
            <a:extLst>
              <a:ext uri="{FF2B5EF4-FFF2-40B4-BE49-F238E27FC236}">
                <a16:creationId xmlns:a16="http://schemas.microsoft.com/office/drawing/2014/main" id="{617966A7-5A53-43B3-A6B0-0B9B671D4E65}"/>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627063" lvl="1" indent="-169863" eaLnBrk="1" hangingPunct="1">
              <a:spcBef>
                <a:spcPct val="0"/>
              </a:spcBef>
              <a:buFontTx/>
              <a:buChar char="•"/>
            </a:pPr>
            <a:endParaRPr lang="en-US" altLang="en-US"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BE34628-D149-4CE0-88CF-A59ABC1515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C00CB77-2DA0-4C73-98E5-127F5A23E71F}"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22</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25603" name="Rectangle 7">
            <a:extLst>
              <a:ext uri="{FF2B5EF4-FFF2-40B4-BE49-F238E27FC236}">
                <a16:creationId xmlns:a16="http://schemas.microsoft.com/office/drawing/2014/main" id="{5B0793DE-93E3-4D18-B8B0-BBE9206C8CF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CCBAE47C-B813-4484-A090-65A7DE26417C}" type="slidenum">
              <a:rPr lang="en-US" altLang="en-US" sz="1200">
                <a:solidFill>
                  <a:srgbClr val="000000"/>
                </a:solidFill>
                <a:latin typeface="Arial" panose="020B0604020202020204" pitchFamily="34" charset="0"/>
                <a:ea typeface="MS PGothic" panose="020B0600070205080204" pitchFamily="34" charset="-128"/>
              </a:rPr>
              <a:pPr algn="r"/>
              <a:t>22</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25604" name="Rectangle 2">
            <a:extLst>
              <a:ext uri="{FF2B5EF4-FFF2-40B4-BE49-F238E27FC236}">
                <a16:creationId xmlns:a16="http://schemas.microsoft.com/office/drawing/2014/main" id="{5A0E24C8-75AB-4702-9607-547723B25CD0}"/>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5605" name="Rectangle 3">
            <a:extLst>
              <a:ext uri="{FF2B5EF4-FFF2-40B4-BE49-F238E27FC236}">
                <a16:creationId xmlns:a16="http://schemas.microsoft.com/office/drawing/2014/main" id="{19996618-2FF7-4E4E-9705-C6C66E297AB8}"/>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7A12B5C-5E2E-4D32-B803-9BC4193046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C216F9D-8FD0-43D5-B355-32628BE26B44}" type="slidenum">
              <a:rPr lang="en-US" altLang="en-US" smtClean="0">
                <a:latin typeface="Arial" panose="020B0604020202020204" pitchFamily="34" charset="0"/>
                <a:ea typeface="MS PGothic" panose="020B0600070205080204" pitchFamily="34" charset="-128"/>
              </a:rPr>
              <a:pPr fontAlgn="base">
                <a:spcBef>
                  <a:spcPct val="0"/>
                </a:spcBef>
                <a:spcAft>
                  <a:spcPct val="0"/>
                </a:spcAft>
              </a:pPr>
              <a:t>23</a:t>
            </a:fld>
            <a:endParaRPr lang="en-US" altLang="en-US" dirty="0">
              <a:latin typeface="Arial" panose="020B0604020202020204" pitchFamily="34" charset="0"/>
              <a:ea typeface="MS PGothic" panose="020B0600070205080204" pitchFamily="34" charset="-128"/>
            </a:endParaRPr>
          </a:p>
        </p:txBody>
      </p:sp>
      <p:sp>
        <p:nvSpPr>
          <p:cNvPr id="27651" name="Rectangle 7">
            <a:extLst>
              <a:ext uri="{FF2B5EF4-FFF2-40B4-BE49-F238E27FC236}">
                <a16:creationId xmlns:a16="http://schemas.microsoft.com/office/drawing/2014/main" id="{B16B06DC-EF47-4A0C-A16F-65ABD949DF1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3903002E-BBAE-4E7E-9BE2-D6B4E4ABEEB1}" type="slidenum">
              <a:rPr lang="en-US" altLang="en-US" sz="1200">
                <a:ea typeface="MS PGothic" panose="020B0600070205080204" pitchFamily="34" charset="-128"/>
              </a:rPr>
              <a:pPr algn="r" eaLnBrk="1" hangingPunct="1"/>
              <a:t>23</a:t>
            </a:fld>
            <a:endParaRPr lang="en-US" altLang="en-US" sz="1200" dirty="0">
              <a:ea typeface="MS PGothic" panose="020B0600070205080204" pitchFamily="34" charset="-128"/>
            </a:endParaRPr>
          </a:p>
        </p:txBody>
      </p:sp>
      <p:sp>
        <p:nvSpPr>
          <p:cNvPr id="27652" name="Rectangle 7">
            <a:extLst>
              <a:ext uri="{FF2B5EF4-FFF2-40B4-BE49-F238E27FC236}">
                <a16:creationId xmlns:a16="http://schemas.microsoft.com/office/drawing/2014/main" id="{8CD136CD-CDE7-47F3-A830-EDF1051DD3A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4E03D997-0BCF-4E41-AB78-A850BCB2232C}" type="slidenum">
              <a:rPr lang="en-US" altLang="en-US" sz="1200">
                <a:ea typeface="MS PGothic" panose="020B0600070205080204" pitchFamily="34" charset="-128"/>
              </a:rPr>
              <a:pPr algn="r" eaLnBrk="1" hangingPunct="1"/>
              <a:t>23</a:t>
            </a:fld>
            <a:endParaRPr lang="en-US" altLang="en-US" sz="1200" dirty="0">
              <a:ea typeface="MS PGothic" panose="020B0600070205080204" pitchFamily="34" charset="-128"/>
            </a:endParaRPr>
          </a:p>
        </p:txBody>
      </p:sp>
      <p:sp>
        <p:nvSpPr>
          <p:cNvPr id="27653" name="Rectangle 7">
            <a:extLst>
              <a:ext uri="{FF2B5EF4-FFF2-40B4-BE49-F238E27FC236}">
                <a16:creationId xmlns:a16="http://schemas.microsoft.com/office/drawing/2014/main" id="{8F4F9E4E-42C4-4B5F-A1DB-8BEA1934E5C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2D85419-2D8A-415F-A190-720AEB551162}" type="slidenum">
              <a:rPr lang="en-US" altLang="en-US" sz="1200">
                <a:ea typeface="MS PGothic" panose="020B0600070205080204" pitchFamily="34" charset="-128"/>
              </a:rPr>
              <a:pPr algn="r" eaLnBrk="1" hangingPunct="1"/>
              <a:t>23</a:t>
            </a:fld>
            <a:endParaRPr lang="en-US" altLang="en-US" sz="1200" dirty="0">
              <a:ea typeface="MS PGothic" panose="020B0600070205080204" pitchFamily="34" charset="-128"/>
            </a:endParaRPr>
          </a:p>
        </p:txBody>
      </p:sp>
      <p:sp>
        <p:nvSpPr>
          <p:cNvPr id="27654" name="Rectangle 7">
            <a:extLst>
              <a:ext uri="{FF2B5EF4-FFF2-40B4-BE49-F238E27FC236}">
                <a16:creationId xmlns:a16="http://schemas.microsoft.com/office/drawing/2014/main" id="{AB0A36E1-27AD-4F82-804B-5E20D10C356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7D275F5-0385-4D0C-8B13-C11FCF7F2325}" type="slidenum">
              <a:rPr lang="en-US" altLang="en-US" sz="1200">
                <a:ea typeface="MS PGothic" panose="020B0600070205080204" pitchFamily="34" charset="-128"/>
              </a:rPr>
              <a:pPr algn="r" eaLnBrk="1" hangingPunct="1"/>
              <a:t>23</a:t>
            </a:fld>
            <a:endParaRPr lang="en-US" altLang="en-US" sz="1200" dirty="0">
              <a:ea typeface="MS PGothic" panose="020B0600070205080204" pitchFamily="34" charset="-128"/>
            </a:endParaRPr>
          </a:p>
        </p:txBody>
      </p:sp>
      <p:sp>
        <p:nvSpPr>
          <p:cNvPr id="27655" name="Rectangle 2">
            <a:extLst>
              <a:ext uri="{FF2B5EF4-FFF2-40B4-BE49-F238E27FC236}">
                <a16:creationId xmlns:a16="http://schemas.microsoft.com/office/drawing/2014/main" id="{77218D7C-ED40-4813-91CA-848815356B14}"/>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7656" name="Rectangle 3">
            <a:extLst>
              <a:ext uri="{FF2B5EF4-FFF2-40B4-BE49-F238E27FC236}">
                <a16:creationId xmlns:a16="http://schemas.microsoft.com/office/drawing/2014/main" id="{CF09CA85-77B8-451C-B9B6-BF7A8A868B6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71450" indent="-171450" eaLnBrk="1" hangingPunct="1">
              <a:spcBef>
                <a:spcPct val="0"/>
              </a:spcBef>
              <a:buFontTx/>
              <a:buChar char="•"/>
            </a:pPr>
            <a:endParaRPr lang="en-US" altLang="en-US"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C3FA2D9-5B8A-4BCB-8054-E0352D7D1A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F9EB79A-5A76-4083-9A81-3F69875C328F}"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2</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6147" name="Rectangle 7">
            <a:extLst>
              <a:ext uri="{FF2B5EF4-FFF2-40B4-BE49-F238E27FC236}">
                <a16:creationId xmlns:a16="http://schemas.microsoft.com/office/drawing/2014/main" id="{E2338214-5E99-4F9A-83F3-C725141A1C1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557C3A57-A606-403E-9323-0C10B127237E}" type="slidenum">
              <a:rPr lang="en-US" altLang="en-US" sz="1200">
                <a:solidFill>
                  <a:srgbClr val="000000"/>
                </a:solidFill>
                <a:latin typeface="Arial" panose="020B0604020202020204" pitchFamily="34" charset="0"/>
                <a:ea typeface="MS PGothic" panose="020B0600070205080204" pitchFamily="34" charset="-128"/>
              </a:rPr>
              <a:pPr algn="r"/>
              <a:t>2</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6148" name="Rectangle 2">
            <a:extLst>
              <a:ext uri="{FF2B5EF4-FFF2-40B4-BE49-F238E27FC236}">
                <a16:creationId xmlns:a16="http://schemas.microsoft.com/office/drawing/2014/main" id="{3A1173E4-3FC7-4EE4-B8BA-609D12710E4E}"/>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149" name="Rectangle 3">
            <a:extLst>
              <a:ext uri="{FF2B5EF4-FFF2-40B4-BE49-F238E27FC236}">
                <a16:creationId xmlns:a16="http://schemas.microsoft.com/office/drawing/2014/main" id="{DB84D522-243C-4639-911C-781E4D98B409}"/>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709484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7A12B5C-5E2E-4D32-B803-9BC4193046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C216F9D-8FD0-43D5-B355-32628BE26B44}" type="slidenum">
              <a:rPr lang="en-US" altLang="en-US" smtClean="0">
                <a:latin typeface="Arial" panose="020B0604020202020204" pitchFamily="34" charset="0"/>
                <a:ea typeface="MS PGothic" panose="020B0600070205080204" pitchFamily="34" charset="-128"/>
              </a:rPr>
              <a:pPr fontAlgn="base">
                <a:spcBef>
                  <a:spcPct val="0"/>
                </a:spcBef>
                <a:spcAft>
                  <a:spcPct val="0"/>
                </a:spcAft>
              </a:pPr>
              <a:t>24</a:t>
            </a:fld>
            <a:endParaRPr lang="en-US" altLang="en-US" dirty="0">
              <a:latin typeface="Arial" panose="020B0604020202020204" pitchFamily="34" charset="0"/>
              <a:ea typeface="MS PGothic" panose="020B0600070205080204" pitchFamily="34" charset="-128"/>
            </a:endParaRPr>
          </a:p>
        </p:txBody>
      </p:sp>
      <p:sp>
        <p:nvSpPr>
          <p:cNvPr id="27651" name="Rectangle 7">
            <a:extLst>
              <a:ext uri="{FF2B5EF4-FFF2-40B4-BE49-F238E27FC236}">
                <a16:creationId xmlns:a16="http://schemas.microsoft.com/office/drawing/2014/main" id="{B16B06DC-EF47-4A0C-A16F-65ABD949DF1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3903002E-BBAE-4E7E-9BE2-D6B4E4ABEEB1}" type="slidenum">
              <a:rPr lang="en-US" altLang="en-US" sz="1200">
                <a:ea typeface="MS PGothic" panose="020B0600070205080204" pitchFamily="34" charset="-128"/>
              </a:rPr>
              <a:pPr algn="r" eaLnBrk="1" hangingPunct="1"/>
              <a:t>24</a:t>
            </a:fld>
            <a:endParaRPr lang="en-US" altLang="en-US" sz="1200" dirty="0">
              <a:ea typeface="MS PGothic" panose="020B0600070205080204" pitchFamily="34" charset="-128"/>
            </a:endParaRPr>
          </a:p>
        </p:txBody>
      </p:sp>
      <p:sp>
        <p:nvSpPr>
          <p:cNvPr id="27652" name="Rectangle 7">
            <a:extLst>
              <a:ext uri="{FF2B5EF4-FFF2-40B4-BE49-F238E27FC236}">
                <a16:creationId xmlns:a16="http://schemas.microsoft.com/office/drawing/2014/main" id="{8CD136CD-CDE7-47F3-A830-EDF1051DD3A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4E03D997-0BCF-4E41-AB78-A850BCB2232C}" type="slidenum">
              <a:rPr lang="en-US" altLang="en-US" sz="1200">
                <a:ea typeface="MS PGothic" panose="020B0600070205080204" pitchFamily="34" charset="-128"/>
              </a:rPr>
              <a:pPr algn="r" eaLnBrk="1" hangingPunct="1"/>
              <a:t>24</a:t>
            </a:fld>
            <a:endParaRPr lang="en-US" altLang="en-US" sz="1200" dirty="0">
              <a:ea typeface="MS PGothic" panose="020B0600070205080204" pitchFamily="34" charset="-128"/>
            </a:endParaRPr>
          </a:p>
        </p:txBody>
      </p:sp>
      <p:sp>
        <p:nvSpPr>
          <p:cNvPr id="27653" name="Rectangle 7">
            <a:extLst>
              <a:ext uri="{FF2B5EF4-FFF2-40B4-BE49-F238E27FC236}">
                <a16:creationId xmlns:a16="http://schemas.microsoft.com/office/drawing/2014/main" id="{8F4F9E4E-42C4-4B5F-A1DB-8BEA1934E5C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2D85419-2D8A-415F-A190-720AEB551162}" type="slidenum">
              <a:rPr lang="en-US" altLang="en-US" sz="1200">
                <a:ea typeface="MS PGothic" panose="020B0600070205080204" pitchFamily="34" charset="-128"/>
              </a:rPr>
              <a:pPr algn="r" eaLnBrk="1" hangingPunct="1"/>
              <a:t>24</a:t>
            </a:fld>
            <a:endParaRPr lang="en-US" altLang="en-US" sz="1200" dirty="0">
              <a:ea typeface="MS PGothic" panose="020B0600070205080204" pitchFamily="34" charset="-128"/>
            </a:endParaRPr>
          </a:p>
        </p:txBody>
      </p:sp>
      <p:sp>
        <p:nvSpPr>
          <p:cNvPr id="27654" name="Rectangle 7">
            <a:extLst>
              <a:ext uri="{FF2B5EF4-FFF2-40B4-BE49-F238E27FC236}">
                <a16:creationId xmlns:a16="http://schemas.microsoft.com/office/drawing/2014/main" id="{AB0A36E1-27AD-4F82-804B-5E20D10C356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7D275F5-0385-4D0C-8B13-C11FCF7F2325}" type="slidenum">
              <a:rPr lang="en-US" altLang="en-US" sz="1200">
                <a:ea typeface="MS PGothic" panose="020B0600070205080204" pitchFamily="34" charset="-128"/>
              </a:rPr>
              <a:pPr algn="r" eaLnBrk="1" hangingPunct="1"/>
              <a:t>24</a:t>
            </a:fld>
            <a:endParaRPr lang="en-US" altLang="en-US" sz="1200" dirty="0">
              <a:ea typeface="MS PGothic" panose="020B0600070205080204" pitchFamily="34" charset="-128"/>
            </a:endParaRPr>
          </a:p>
        </p:txBody>
      </p:sp>
      <p:sp>
        <p:nvSpPr>
          <p:cNvPr id="27655" name="Rectangle 2">
            <a:extLst>
              <a:ext uri="{FF2B5EF4-FFF2-40B4-BE49-F238E27FC236}">
                <a16:creationId xmlns:a16="http://schemas.microsoft.com/office/drawing/2014/main" id="{77218D7C-ED40-4813-91CA-848815356B14}"/>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7656" name="Rectangle 3">
            <a:extLst>
              <a:ext uri="{FF2B5EF4-FFF2-40B4-BE49-F238E27FC236}">
                <a16:creationId xmlns:a16="http://schemas.microsoft.com/office/drawing/2014/main" id="{CF09CA85-77B8-451C-B9B6-BF7A8A868B6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71450" indent="-171450" eaLnBrk="1" hangingPunct="1">
              <a:spcBef>
                <a:spcPct val="0"/>
              </a:spcBef>
              <a:buFontTx/>
              <a:buChar char="•"/>
            </a:pPr>
            <a:endParaRPr lang="en-US" altLang="en-US" dirty="0">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856350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85664A9-D394-4003-B709-C36ABAC65E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B9CC532-65D9-474F-8B31-A74CF082F986}" type="slidenum">
              <a:rPr lang="en-US" altLang="en-US" smtClean="0">
                <a:latin typeface="Arial" panose="020B0604020202020204" pitchFamily="34" charset="0"/>
                <a:ea typeface="MS PGothic" panose="020B0600070205080204" pitchFamily="34" charset="-128"/>
              </a:rPr>
              <a:pPr fontAlgn="base">
                <a:spcBef>
                  <a:spcPct val="0"/>
                </a:spcBef>
                <a:spcAft>
                  <a:spcPct val="0"/>
                </a:spcAft>
              </a:pPr>
              <a:t>25</a:t>
            </a:fld>
            <a:endParaRPr lang="en-US" altLang="en-US" dirty="0">
              <a:latin typeface="Arial" panose="020B0604020202020204" pitchFamily="34" charset="0"/>
              <a:ea typeface="MS PGothic" panose="020B0600070205080204" pitchFamily="34" charset="-128"/>
            </a:endParaRPr>
          </a:p>
        </p:txBody>
      </p:sp>
      <p:sp>
        <p:nvSpPr>
          <p:cNvPr id="29699" name="Rectangle 7">
            <a:extLst>
              <a:ext uri="{FF2B5EF4-FFF2-40B4-BE49-F238E27FC236}">
                <a16:creationId xmlns:a16="http://schemas.microsoft.com/office/drawing/2014/main" id="{F59B7E0B-74FD-4697-AFB0-DEDE277C07F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F5478A2-2B5C-4417-9950-E5BEBD269B35}" type="slidenum">
              <a:rPr lang="en-US" altLang="en-US" sz="1200">
                <a:ea typeface="MS PGothic" panose="020B0600070205080204" pitchFamily="34" charset="-128"/>
              </a:rPr>
              <a:pPr algn="r" eaLnBrk="1" hangingPunct="1"/>
              <a:t>25</a:t>
            </a:fld>
            <a:endParaRPr lang="en-US" altLang="en-US" sz="1200" dirty="0">
              <a:ea typeface="MS PGothic" panose="020B0600070205080204" pitchFamily="34" charset="-128"/>
            </a:endParaRPr>
          </a:p>
        </p:txBody>
      </p:sp>
      <p:sp>
        <p:nvSpPr>
          <p:cNvPr id="29700" name="Rectangle 7">
            <a:extLst>
              <a:ext uri="{FF2B5EF4-FFF2-40B4-BE49-F238E27FC236}">
                <a16:creationId xmlns:a16="http://schemas.microsoft.com/office/drawing/2014/main" id="{E2C18808-4DE5-4C0B-8AD4-F3564DCCFF0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CAFD6740-E680-4540-A206-419338B7AAE4}" type="slidenum">
              <a:rPr lang="en-US" altLang="en-US" sz="1200">
                <a:ea typeface="MS PGothic" panose="020B0600070205080204" pitchFamily="34" charset="-128"/>
              </a:rPr>
              <a:pPr algn="r" eaLnBrk="1" hangingPunct="1"/>
              <a:t>25</a:t>
            </a:fld>
            <a:endParaRPr lang="en-US" altLang="en-US" sz="1200" dirty="0">
              <a:ea typeface="MS PGothic" panose="020B0600070205080204" pitchFamily="34" charset="-128"/>
            </a:endParaRPr>
          </a:p>
        </p:txBody>
      </p:sp>
      <p:sp>
        <p:nvSpPr>
          <p:cNvPr id="29701" name="Rectangle 7">
            <a:extLst>
              <a:ext uri="{FF2B5EF4-FFF2-40B4-BE49-F238E27FC236}">
                <a16:creationId xmlns:a16="http://schemas.microsoft.com/office/drawing/2014/main" id="{47B12488-72CA-46B3-82D5-BB47D6012C2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691E4E17-CA66-4A00-B423-29EE5AA93F96}" type="slidenum">
              <a:rPr lang="en-US" altLang="en-US" sz="1200">
                <a:ea typeface="MS PGothic" panose="020B0600070205080204" pitchFamily="34" charset="-128"/>
              </a:rPr>
              <a:pPr algn="r" eaLnBrk="1" hangingPunct="1"/>
              <a:t>25</a:t>
            </a:fld>
            <a:endParaRPr lang="en-US" altLang="en-US" sz="1200" dirty="0">
              <a:ea typeface="MS PGothic" panose="020B0600070205080204" pitchFamily="34" charset="-128"/>
            </a:endParaRPr>
          </a:p>
        </p:txBody>
      </p:sp>
      <p:sp>
        <p:nvSpPr>
          <p:cNvPr id="29702" name="Rectangle 7">
            <a:extLst>
              <a:ext uri="{FF2B5EF4-FFF2-40B4-BE49-F238E27FC236}">
                <a16:creationId xmlns:a16="http://schemas.microsoft.com/office/drawing/2014/main" id="{B8E71E0D-24AF-4CE1-9CC4-96EF72F3DA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86D493BC-110E-47FC-92F1-E75B09BB6F79}" type="slidenum">
              <a:rPr lang="en-US" altLang="en-US" sz="1200">
                <a:ea typeface="MS PGothic" panose="020B0600070205080204" pitchFamily="34" charset="-128"/>
              </a:rPr>
              <a:pPr algn="r" eaLnBrk="1" hangingPunct="1"/>
              <a:t>25</a:t>
            </a:fld>
            <a:endParaRPr lang="en-US" altLang="en-US" sz="1200" dirty="0">
              <a:ea typeface="MS PGothic" panose="020B0600070205080204" pitchFamily="34" charset="-128"/>
            </a:endParaRPr>
          </a:p>
        </p:txBody>
      </p:sp>
      <p:sp>
        <p:nvSpPr>
          <p:cNvPr id="29703" name="Rectangle 2">
            <a:extLst>
              <a:ext uri="{FF2B5EF4-FFF2-40B4-BE49-F238E27FC236}">
                <a16:creationId xmlns:a16="http://schemas.microsoft.com/office/drawing/2014/main" id="{7274CF17-5F0D-45C7-9C16-2B79321C4CC0}"/>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9704" name="Rectangle 3">
            <a:extLst>
              <a:ext uri="{FF2B5EF4-FFF2-40B4-BE49-F238E27FC236}">
                <a16:creationId xmlns:a16="http://schemas.microsoft.com/office/drawing/2014/main" id="{E5E03E46-18D9-4057-9EEB-6A2FDB175FCD}"/>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71450" indent="-171450" eaLnBrk="1" hangingPunct="1">
              <a:spcBef>
                <a:spcPct val="0"/>
              </a:spcBef>
              <a:buFontTx/>
              <a:buChar char="•"/>
            </a:pPr>
            <a:endParaRPr lang="en-US" altLang="en-US"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7A12B5C-5E2E-4D32-B803-9BC4193046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C216F9D-8FD0-43D5-B355-32628BE26B44}" type="slidenum">
              <a:rPr lang="en-US" altLang="en-US" smtClean="0">
                <a:latin typeface="Arial" panose="020B0604020202020204" pitchFamily="34" charset="0"/>
                <a:ea typeface="MS PGothic" panose="020B0600070205080204" pitchFamily="34" charset="-128"/>
              </a:rPr>
              <a:pPr fontAlgn="base">
                <a:spcBef>
                  <a:spcPct val="0"/>
                </a:spcBef>
                <a:spcAft>
                  <a:spcPct val="0"/>
                </a:spcAft>
              </a:pPr>
              <a:t>26</a:t>
            </a:fld>
            <a:endParaRPr lang="en-US" altLang="en-US" dirty="0">
              <a:latin typeface="Arial" panose="020B0604020202020204" pitchFamily="34" charset="0"/>
              <a:ea typeface="MS PGothic" panose="020B0600070205080204" pitchFamily="34" charset="-128"/>
            </a:endParaRPr>
          </a:p>
        </p:txBody>
      </p:sp>
      <p:sp>
        <p:nvSpPr>
          <p:cNvPr id="27651" name="Rectangle 7">
            <a:extLst>
              <a:ext uri="{FF2B5EF4-FFF2-40B4-BE49-F238E27FC236}">
                <a16:creationId xmlns:a16="http://schemas.microsoft.com/office/drawing/2014/main" id="{B16B06DC-EF47-4A0C-A16F-65ABD949DF1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3903002E-BBAE-4E7E-9BE2-D6B4E4ABEEB1}" type="slidenum">
              <a:rPr lang="en-US" altLang="en-US" sz="1200">
                <a:ea typeface="MS PGothic" panose="020B0600070205080204" pitchFamily="34" charset="-128"/>
              </a:rPr>
              <a:pPr algn="r" eaLnBrk="1" hangingPunct="1"/>
              <a:t>26</a:t>
            </a:fld>
            <a:endParaRPr lang="en-US" altLang="en-US" sz="1200" dirty="0">
              <a:ea typeface="MS PGothic" panose="020B0600070205080204" pitchFamily="34" charset="-128"/>
            </a:endParaRPr>
          </a:p>
        </p:txBody>
      </p:sp>
      <p:sp>
        <p:nvSpPr>
          <p:cNvPr id="27652" name="Rectangle 7">
            <a:extLst>
              <a:ext uri="{FF2B5EF4-FFF2-40B4-BE49-F238E27FC236}">
                <a16:creationId xmlns:a16="http://schemas.microsoft.com/office/drawing/2014/main" id="{8CD136CD-CDE7-47F3-A830-EDF1051DD3A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4E03D997-0BCF-4E41-AB78-A850BCB2232C}" type="slidenum">
              <a:rPr lang="en-US" altLang="en-US" sz="1200">
                <a:ea typeface="MS PGothic" panose="020B0600070205080204" pitchFamily="34" charset="-128"/>
              </a:rPr>
              <a:pPr algn="r" eaLnBrk="1" hangingPunct="1"/>
              <a:t>26</a:t>
            </a:fld>
            <a:endParaRPr lang="en-US" altLang="en-US" sz="1200" dirty="0">
              <a:ea typeface="MS PGothic" panose="020B0600070205080204" pitchFamily="34" charset="-128"/>
            </a:endParaRPr>
          </a:p>
        </p:txBody>
      </p:sp>
      <p:sp>
        <p:nvSpPr>
          <p:cNvPr id="27653" name="Rectangle 7">
            <a:extLst>
              <a:ext uri="{FF2B5EF4-FFF2-40B4-BE49-F238E27FC236}">
                <a16:creationId xmlns:a16="http://schemas.microsoft.com/office/drawing/2014/main" id="{8F4F9E4E-42C4-4B5F-A1DB-8BEA1934E5C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2D85419-2D8A-415F-A190-720AEB551162}" type="slidenum">
              <a:rPr lang="en-US" altLang="en-US" sz="1200">
                <a:ea typeface="MS PGothic" panose="020B0600070205080204" pitchFamily="34" charset="-128"/>
              </a:rPr>
              <a:pPr algn="r" eaLnBrk="1" hangingPunct="1"/>
              <a:t>26</a:t>
            </a:fld>
            <a:endParaRPr lang="en-US" altLang="en-US" sz="1200" dirty="0">
              <a:ea typeface="MS PGothic" panose="020B0600070205080204" pitchFamily="34" charset="-128"/>
            </a:endParaRPr>
          </a:p>
        </p:txBody>
      </p:sp>
      <p:sp>
        <p:nvSpPr>
          <p:cNvPr id="27654" name="Rectangle 7">
            <a:extLst>
              <a:ext uri="{FF2B5EF4-FFF2-40B4-BE49-F238E27FC236}">
                <a16:creationId xmlns:a16="http://schemas.microsoft.com/office/drawing/2014/main" id="{AB0A36E1-27AD-4F82-804B-5E20D10C356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7D275F5-0385-4D0C-8B13-C11FCF7F2325}" type="slidenum">
              <a:rPr lang="en-US" altLang="en-US" sz="1200">
                <a:ea typeface="MS PGothic" panose="020B0600070205080204" pitchFamily="34" charset="-128"/>
              </a:rPr>
              <a:pPr algn="r" eaLnBrk="1" hangingPunct="1"/>
              <a:t>26</a:t>
            </a:fld>
            <a:endParaRPr lang="en-US" altLang="en-US" sz="1200" dirty="0">
              <a:ea typeface="MS PGothic" panose="020B0600070205080204" pitchFamily="34" charset="-128"/>
            </a:endParaRPr>
          </a:p>
        </p:txBody>
      </p:sp>
      <p:sp>
        <p:nvSpPr>
          <p:cNvPr id="27655" name="Rectangle 2">
            <a:extLst>
              <a:ext uri="{FF2B5EF4-FFF2-40B4-BE49-F238E27FC236}">
                <a16:creationId xmlns:a16="http://schemas.microsoft.com/office/drawing/2014/main" id="{77218D7C-ED40-4813-91CA-848815356B14}"/>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7656" name="Rectangle 3">
            <a:extLst>
              <a:ext uri="{FF2B5EF4-FFF2-40B4-BE49-F238E27FC236}">
                <a16:creationId xmlns:a16="http://schemas.microsoft.com/office/drawing/2014/main" id="{CF09CA85-77B8-451C-B9B6-BF7A8A868B6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71450" indent="-171450" eaLnBrk="1" hangingPunct="1">
              <a:spcBef>
                <a:spcPct val="0"/>
              </a:spcBef>
              <a:buFontTx/>
              <a:buChar char="•"/>
            </a:pPr>
            <a:endParaRPr lang="en-US" altLang="en-US" dirty="0">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491074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4B8DC8F-9E63-496E-8C59-62B2EC3567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C1DB7AE-174F-42FA-BB5A-3B5180F43DC7}" type="slidenum">
              <a:rPr lang="en-US" altLang="en-US" smtClean="0">
                <a:latin typeface="Arial" panose="020B0604020202020204" pitchFamily="34" charset="0"/>
                <a:ea typeface="MS PGothic" panose="020B0600070205080204" pitchFamily="34" charset="-128"/>
              </a:rPr>
              <a:pPr fontAlgn="base">
                <a:spcBef>
                  <a:spcPct val="0"/>
                </a:spcBef>
                <a:spcAft>
                  <a:spcPct val="0"/>
                </a:spcAft>
              </a:pPr>
              <a:t>27</a:t>
            </a:fld>
            <a:endParaRPr lang="en-US" altLang="en-US" dirty="0">
              <a:latin typeface="Arial" panose="020B0604020202020204" pitchFamily="34" charset="0"/>
              <a:ea typeface="MS PGothic" panose="020B0600070205080204" pitchFamily="34" charset="-128"/>
            </a:endParaRPr>
          </a:p>
        </p:txBody>
      </p:sp>
      <p:sp>
        <p:nvSpPr>
          <p:cNvPr id="31747" name="Rectangle 7">
            <a:extLst>
              <a:ext uri="{FF2B5EF4-FFF2-40B4-BE49-F238E27FC236}">
                <a16:creationId xmlns:a16="http://schemas.microsoft.com/office/drawing/2014/main" id="{EF89C560-6B14-4C08-BCD0-5041041F94D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D77D5B27-A57D-4E90-9F7A-20240618E910}" type="slidenum">
              <a:rPr lang="en-US" altLang="en-US" sz="1200">
                <a:ea typeface="MS PGothic" panose="020B0600070205080204" pitchFamily="34" charset="-128"/>
              </a:rPr>
              <a:pPr algn="r" eaLnBrk="1" hangingPunct="1"/>
              <a:t>27</a:t>
            </a:fld>
            <a:endParaRPr lang="en-US" altLang="en-US" sz="1200" dirty="0">
              <a:ea typeface="MS PGothic" panose="020B0600070205080204" pitchFamily="34" charset="-128"/>
            </a:endParaRPr>
          </a:p>
        </p:txBody>
      </p:sp>
      <p:sp>
        <p:nvSpPr>
          <p:cNvPr id="31748" name="Rectangle 7">
            <a:extLst>
              <a:ext uri="{FF2B5EF4-FFF2-40B4-BE49-F238E27FC236}">
                <a16:creationId xmlns:a16="http://schemas.microsoft.com/office/drawing/2014/main" id="{09EE0D34-494C-4D6A-8F24-C70105B5313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83CF1023-EEF9-4FD0-8C94-6DAAAB923AC0}" type="slidenum">
              <a:rPr lang="en-US" altLang="en-US" sz="1200">
                <a:ea typeface="MS PGothic" panose="020B0600070205080204" pitchFamily="34" charset="-128"/>
              </a:rPr>
              <a:pPr algn="r" eaLnBrk="1" hangingPunct="1"/>
              <a:t>27</a:t>
            </a:fld>
            <a:endParaRPr lang="en-US" altLang="en-US" sz="1200" dirty="0">
              <a:ea typeface="MS PGothic" panose="020B0600070205080204" pitchFamily="34" charset="-128"/>
            </a:endParaRPr>
          </a:p>
        </p:txBody>
      </p:sp>
      <p:sp>
        <p:nvSpPr>
          <p:cNvPr id="31749" name="Rectangle 7">
            <a:extLst>
              <a:ext uri="{FF2B5EF4-FFF2-40B4-BE49-F238E27FC236}">
                <a16:creationId xmlns:a16="http://schemas.microsoft.com/office/drawing/2014/main" id="{E51BDDA7-DB43-4BCB-831B-E703CDF1DFB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A9157EC5-7AA5-439A-A62B-9E07A48DD215}" type="slidenum">
              <a:rPr lang="en-US" altLang="en-US" sz="1200">
                <a:ea typeface="MS PGothic" panose="020B0600070205080204" pitchFamily="34" charset="-128"/>
              </a:rPr>
              <a:pPr algn="r" eaLnBrk="1" hangingPunct="1"/>
              <a:t>27</a:t>
            </a:fld>
            <a:endParaRPr lang="en-US" altLang="en-US" sz="1200" dirty="0">
              <a:ea typeface="MS PGothic" panose="020B0600070205080204" pitchFamily="34" charset="-128"/>
            </a:endParaRPr>
          </a:p>
        </p:txBody>
      </p:sp>
      <p:sp>
        <p:nvSpPr>
          <p:cNvPr id="31750" name="Rectangle 7">
            <a:extLst>
              <a:ext uri="{FF2B5EF4-FFF2-40B4-BE49-F238E27FC236}">
                <a16:creationId xmlns:a16="http://schemas.microsoft.com/office/drawing/2014/main" id="{D86C8C0F-06EA-4501-92AE-0101B2AE65A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fld id="{380A2875-70B8-4E9D-937F-DA5C39B2BBC0}" type="slidenum">
              <a:rPr lang="en-US" altLang="en-US" sz="1200">
                <a:ea typeface="MS PGothic" panose="020B0600070205080204" pitchFamily="34" charset="-128"/>
              </a:rPr>
              <a:pPr algn="r" eaLnBrk="1" hangingPunct="1"/>
              <a:t>27</a:t>
            </a:fld>
            <a:endParaRPr lang="en-US" altLang="en-US" sz="1200" dirty="0">
              <a:ea typeface="MS PGothic" panose="020B0600070205080204" pitchFamily="34" charset="-128"/>
            </a:endParaRPr>
          </a:p>
        </p:txBody>
      </p:sp>
      <p:sp>
        <p:nvSpPr>
          <p:cNvPr id="31751" name="Rectangle 2">
            <a:extLst>
              <a:ext uri="{FF2B5EF4-FFF2-40B4-BE49-F238E27FC236}">
                <a16:creationId xmlns:a16="http://schemas.microsoft.com/office/drawing/2014/main" id="{E2DF5A5C-BAF6-465E-A5F4-C25B9FFAB5C2}"/>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1752" name="Rectangle 3">
            <a:extLst>
              <a:ext uri="{FF2B5EF4-FFF2-40B4-BE49-F238E27FC236}">
                <a16:creationId xmlns:a16="http://schemas.microsoft.com/office/drawing/2014/main" id="{E0BF2FF8-FF76-4EC0-83B6-0AE3C0A3438E}"/>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71450" indent="-171450" eaLnBrk="1" hangingPunct="1">
              <a:spcBef>
                <a:spcPct val="0"/>
              </a:spcBef>
              <a:buFontTx/>
              <a:buChar char="•"/>
            </a:pPr>
            <a:endParaRPr lang="en-US" altLang="en-US"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C3FA2D9-5B8A-4BCB-8054-E0352D7D1A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F9EB79A-5A76-4083-9A81-3F69875C328F}"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5</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6147" name="Rectangle 7">
            <a:extLst>
              <a:ext uri="{FF2B5EF4-FFF2-40B4-BE49-F238E27FC236}">
                <a16:creationId xmlns:a16="http://schemas.microsoft.com/office/drawing/2014/main" id="{E2338214-5E99-4F9A-83F3-C725141A1C1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557C3A57-A606-403E-9323-0C10B127237E}" type="slidenum">
              <a:rPr lang="en-US" altLang="en-US" sz="1200">
                <a:solidFill>
                  <a:srgbClr val="000000"/>
                </a:solidFill>
                <a:latin typeface="Arial" panose="020B0604020202020204" pitchFamily="34" charset="0"/>
                <a:ea typeface="MS PGothic" panose="020B0600070205080204" pitchFamily="34" charset="-128"/>
              </a:rPr>
              <a:pPr algn="r"/>
              <a:t>5</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6148" name="Rectangle 2">
            <a:extLst>
              <a:ext uri="{FF2B5EF4-FFF2-40B4-BE49-F238E27FC236}">
                <a16:creationId xmlns:a16="http://schemas.microsoft.com/office/drawing/2014/main" id="{3A1173E4-3FC7-4EE4-B8BA-609D12710E4E}"/>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149" name="Rectangle 3">
            <a:extLst>
              <a:ext uri="{FF2B5EF4-FFF2-40B4-BE49-F238E27FC236}">
                <a16:creationId xmlns:a16="http://schemas.microsoft.com/office/drawing/2014/main" id="{DB84D522-243C-4639-911C-781E4D98B409}"/>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dirty="0"/>
              <a:t>Government policies (tobacco control and antitrust enforcement) can have important impacts on Market Structure that feed back to impact the effectiveness of tobacco control policies, e.g., the extent of price increase with a new tax and the ability to lobby.</a:t>
            </a:r>
          </a:p>
          <a:p>
            <a:pPr eaLnBrk="1" hangingPunct="1">
              <a:spcBef>
                <a:spcPct val="0"/>
              </a:spcBef>
            </a:pPr>
            <a:endParaRPr lang="en-US" altLang="en-US" dirty="0"/>
          </a:p>
        </p:txBody>
      </p:sp>
    </p:spTree>
    <p:extLst>
      <p:ext uri="{BB962C8B-B14F-4D97-AF65-F5344CB8AC3E}">
        <p14:creationId xmlns:p14="http://schemas.microsoft.com/office/powerpoint/2010/main" val="31559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A9DAC55-54B6-46BA-85DB-F84ABB49B1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5E9DDD9-7A46-44FB-9BDA-5B5F5BEAF612}"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6</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9219" name="Rectangle 7">
            <a:extLst>
              <a:ext uri="{FF2B5EF4-FFF2-40B4-BE49-F238E27FC236}">
                <a16:creationId xmlns:a16="http://schemas.microsoft.com/office/drawing/2014/main" id="{7A17E1E4-CADF-499D-B309-6E1CEB6F023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C1BEB742-FD2F-4E65-9296-134242406F4F}" type="slidenum">
              <a:rPr lang="en-US" altLang="en-US" sz="1200">
                <a:solidFill>
                  <a:srgbClr val="000000"/>
                </a:solidFill>
                <a:latin typeface="Arial" panose="020B0604020202020204" pitchFamily="34" charset="0"/>
                <a:ea typeface="MS PGothic" panose="020B0600070205080204" pitchFamily="34" charset="-128"/>
              </a:rPr>
              <a:pPr algn="r"/>
              <a:t>6</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9220" name="Rectangle 2">
            <a:extLst>
              <a:ext uri="{FF2B5EF4-FFF2-40B4-BE49-F238E27FC236}">
                <a16:creationId xmlns:a16="http://schemas.microsoft.com/office/drawing/2014/main" id="{122B652F-32D9-4C8F-A189-8339F783D97D}"/>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221" name="Rectangle 3">
            <a:extLst>
              <a:ext uri="{FF2B5EF4-FFF2-40B4-BE49-F238E27FC236}">
                <a16:creationId xmlns:a16="http://schemas.microsoft.com/office/drawing/2014/main" id="{CDE35D05-CD2D-445B-9311-27D1480EFDD6}"/>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A9DAC55-54B6-46BA-85DB-F84ABB49B1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5E9DDD9-7A46-44FB-9BDA-5B5F5BEAF612}"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7</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9219" name="Rectangle 7">
            <a:extLst>
              <a:ext uri="{FF2B5EF4-FFF2-40B4-BE49-F238E27FC236}">
                <a16:creationId xmlns:a16="http://schemas.microsoft.com/office/drawing/2014/main" id="{7A17E1E4-CADF-499D-B309-6E1CEB6F023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C1BEB742-FD2F-4E65-9296-134242406F4F}" type="slidenum">
              <a:rPr lang="en-US" altLang="en-US" sz="1200">
                <a:solidFill>
                  <a:srgbClr val="000000"/>
                </a:solidFill>
                <a:latin typeface="Arial" panose="020B0604020202020204" pitchFamily="34" charset="0"/>
                <a:ea typeface="MS PGothic" panose="020B0600070205080204" pitchFamily="34" charset="-128"/>
              </a:rPr>
              <a:pPr algn="r"/>
              <a:t>7</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9220" name="Rectangle 2">
            <a:extLst>
              <a:ext uri="{FF2B5EF4-FFF2-40B4-BE49-F238E27FC236}">
                <a16:creationId xmlns:a16="http://schemas.microsoft.com/office/drawing/2014/main" id="{122B652F-32D9-4C8F-A189-8339F783D97D}"/>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221" name="Rectangle 3">
            <a:extLst>
              <a:ext uri="{FF2B5EF4-FFF2-40B4-BE49-F238E27FC236}">
                <a16:creationId xmlns:a16="http://schemas.microsoft.com/office/drawing/2014/main" id="{CDE35D05-CD2D-445B-9311-27D1480EFDD6}"/>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p>
        </p:txBody>
      </p:sp>
    </p:spTree>
    <p:extLst>
      <p:ext uri="{BB962C8B-B14F-4D97-AF65-F5344CB8AC3E}">
        <p14:creationId xmlns:p14="http://schemas.microsoft.com/office/powerpoint/2010/main" val="319758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760AC28-36BE-4BE5-83E5-D11C0D52EF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A8D838C-DFFC-42E6-A013-10755BB04989}"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8</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11267" name="Rectangle 7">
            <a:extLst>
              <a:ext uri="{FF2B5EF4-FFF2-40B4-BE49-F238E27FC236}">
                <a16:creationId xmlns:a16="http://schemas.microsoft.com/office/drawing/2014/main" id="{DC6C95B3-CAA3-4C23-8EAF-DA8155AF9CB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A044CB84-87E4-4CC8-9BF2-97DCA7D29306}" type="slidenum">
              <a:rPr lang="en-US" altLang="en-US" sz="1200">
                <a:solidFill>
                  <a:srgbClr val="000000"/>
                </a:solidFill>
                <a:latin typeface="Arial" panose="020B0604020202020204" pitchFamily="34" charset="0"/>
                <a:ea typeface="MS PGothic" panose="020B0600070205080204" pitchFamily="34" charset="-128"/>
              </a:rPr>
              <a:pPr algn="r"/>
              <a:t>8</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11268" name="Rectangle 2">
            <a:extLst>
              <a:ext uri="{FF2B5EF4-FFF2-40B4-BE49-F238E27FC236}">
                <a16:creationId xmlns:a16="http://schemas.microsoft.com/office/drawing/2014/main" id="{AF1AA2F2-249A-4059-BF7F-1DEA5751F0BC}"/>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1269" name="Rectangle 3">
            <a:extLst>
              <a:ext uri="{FF2B5EF4-FFF2-40B4-BE49-F238E27FC236}">
                <a16:creationId xmlns:a16="http://schemas.microsoft.com/office/drawing/2014/main" id="{8A760760-5909-409B-AEFF-1D19536CCBAD}"/>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lvl="1" eaLnBrk="1" hangingPunct="1">
              <a:spcBef>
                <a:spcPct val="0"/>
              </a:spcBef>
            </a:pPr>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9D4A4DA-7287-4F33-A8DF-4DD6EA34C7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8AFA4ED-E5CB-4FB8-B730-5DEB1C83EE72}"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10</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13315" name="Rectangle 7">
            <a:extLst>
              <a:ext uri="{FF2B5EF4-FFF2-40B4-BE49-F238E27FC236}">
                <a16:creationId xmlns:a16="http://schemas.microsoft.com/office/drawing/2014/main" id="{03EF8283-3073-4935-9E59-7937B733CA6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191BFBF8-F6BD-4E25-90F9-77EB8A932FAF}" type="slidenum">
              <a:rPr lang="en-US" altLang="en-US" sz="1200">
                <a:solidFill>
                  <a:srgbClr val="000000"/>
                </a:solidFill>
                <a:latin typeface="Arial" panose="020B0604020202020204" pitchFamily="34" charset="0"/>
                <a:ea typeface="MS PGothic" panose="020B0600070205080204" pitchFamily="34" charset="-128"/>
              </a:rPr>
              <a:pPr algn="r"/>
              <a:t>10</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13316" name="Rectangle 2">
            <a:extLst>
              <a:ext uri="{FF2B5EF4-FFF2-40B4-BE49-F238E27FC236}">
                <a16:creationId xmlns:a16="http://schemas.microsoft.com/office/drawing/2014/main" id="{9DED308E-DBBD-4CB5-AF8E-E3610A20DE3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3317" name="Rectangle 3">
            <a:extLst>
              <a:ext uri="{FF2B5EF4-FFF2-40B4-BE49-F238E27FC236}">
                <a16:creationId xmlns:a16="http://schemas.microsoft.com/office/drawing/2014/main" id="{1048307D-ED6F-4D4E-AE9C-E5FC2A7563F8}"/>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0F68B1F-66C1-4FA5-9031-3BC295E02B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FC1AC3B-5625-40A2-A5EC-CCB906960C1B}"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11</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15363" name="Rectangle 7">
            <a:extLst>
              <a:ext uri="{FF2B5EF4-FFF2-40B4-BE49-F238E27FC236}">
                <a16:creationId xmlns:a16="http://schemas.microsoft.com/office/drawing/2014/main" id="{F45441B4-7635-4F98-A6DC-94CCDE8C736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A1A088AB-53DD-4828-B2C7-C565DA7CC106}" type="slidenum">
              <a:rPr lang="en-US" altLang="en-US" sz="1200">
                <a:solidFill>
                  <a:srgbClr val="000000"/>
                </a:solidFill>
                <a:latin typeface="Arial" panose="020B0604020202020204" pitchFamily="34" charset="0"/>
                <a:ea typeface="MS PGothic" panose="020B0600070205080204" pitchFamily="34" charset="-128"/>
              </a:rPr>
              <a:pPr algn="r"/>
              <a:t>11</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15364" name="Rectangle 2">
            <a:extLst>
              <a:ext uri="{FF2B5EF4-FFF2-40B4-BE49-F238E27FC236}">
                <a16:creationId xmlns:a16="http://schemas.microsoft.com/office/drawing/2014/main" id="{86D5563B-161D-4636-B8F5-7DD8CF1DD5D5}"/>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5365" name="Rectangle 3">
            <a:extLst>
              <a:ext uri="{FF2B5EF4-FFF2-40B4-BE49-F238E27FC236}">
                <a16:creationId xmlns:a16="http://schemas.microsoft.com/office/drawing/2014/main" id="{AAB1DFE6-79E8-47F9-8D0E-D32F1389DB74}"/>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solidFill>
                <a:srgbClr val="011893"/>
              </a:solidFill>
            </a:endParaRPr>
          </a:p>
          <a:p>
            <a:pPr marL="169863" indent="-169863" eaLnBrk="1" hangingPunct="1">
              <a:spcBef>
                <a:spcPct val="0"/>
              </a:spcBef>
              <a:buFontTx/>
              <a:buChar char="•"/>
            </a:pPr>
            <a:endParaRPr lang="en-US" altLang="en-US"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0F68B1F-66C1-4FA5-9031-3BC295E02B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30250" indent="-280988">
              <a:defRPr>
                <a:solidFill>
                  <a:schemeClr val="tx1"/>
                </a:solidFill>
                <a:latin typeface="Calibri" panose="020F0502020204030204" pitchFamily="34" charset="0"/>
              </a:defRPr>
            </a:lvl2pPr>
            <a:lvl3pPr marL="1123950" indent="-223838">
              <a:defRPr>
                <a:solidFill>
                  <a:schemeClr val="tx1"/>
                </a:solidFill>
                <a:latin typeface="Calibri" panose="020F0502020204030204" pitchFamily="34" charset="0"/>
              </a:defRPr>
            </a:lvl3pPr>
            <a:lvl4pPr marL="1573213" indent="-223838">
              <a:defRPr>
                <a:solidFill>
                  <a:schemeClr val="tx1"/>
                </a:solidFill>
                <a:latin typeface="Calibri" panose="020F0502020204030204" pitchFamily="34" charset="0"/>
              </a:defRPr>
            </a:lvl4pPr>
            <a:lvl5pPr marL="2022475" indent="-223838">
              <a:defRPr>
                <a:solidFill>
                  <a:schemeClr val="tx1"/>
                </a:solidFill>
                <a:latin typeface="Calibri" panose="020F0502020204030204" pitchFamily="34" charset="0"/>
              </a:defRPr>
            </a:lvl5pPr>
            <a:lvl6pPr marL="2479675" indent="-223838" eaLnBrk="0" fontAlgn="base" hangingPunct="0">
              <a:spcBef>
                <a:spcPct val="0"/>
              </a:spcBef>
              <a:spcAft>
                <a:spcPct val="0"/>
              </a:spcAft>
              <a:defRPr>
                <a:solidFill>
                  <a:schemeClr val="tx1"/>
                </a:solidFill>
                <a:latin typeface="Calibri" panose="020F0502020204030204" pitchFamily="34" charset="0"/>
              </a:defRPr>
            </a:lvl6pPr>
            <a:lvl7pPr marL="2936875" indent="-223838" eaLnBrk="0" fontAlgn="base" hangingPunct="0">
              <a:spcBef>
                <a:spcPct val="0"/>
              </a:spcBef>
              <a:spcAft>
                <a:spcPct val="0"/>
              </a:spcAft>
              <a:defRPr>
                <a:solidFill>
                  <a:schemeClr val="tx1"/>
                </a:solidFill>
                <a:latin typeface="Calibri" panose="020F0502020204030204" pitchFamily="34" charset="0"/>
              </a:defRPr>
            </a:lvl7pPr>
            <a:lvl8pPr marL="3394075" indent="-223838" eaLnBrk="0" fontAlgn="base" hangingPunct="0">
              <a:spcBef>
                <a:spcPct val="0"/>
              </a:spcBef>
              <a:spcAft>
                <a:spcPct val="0"/>
              </a:spcAft>
              <a:defRPr>
                <a:solidFill>
                  <a:schemeClr val="tx1"/>
                </a:solidFill>
                <a:latin typeface="Calibri" panose="020F0502020204030204" pitchFamily="34" charset="0"/>
              </a:defRPr>
            </a:lvl8pPr>
            <a:lvl9pPr marL="3851275" indent="-223838"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FC1AC3B-5625-40A2-A5EC-CCB906960C1B}" type="slidenum">
              <a:rPr lang="en-US" altLang="en-US" smtClean="0">
                <a:solidFill>
                  <a:srgbClr val="000000"/>
                </a:solidFill>
                <a:latin typeface="Arial" panose="020B0604020202020204" pitchFamily="34" charset="0"/>
                <a:ea typeface="MS PGothic" panose="020B0600070205080204" pitchFamily="34" charset="-128"/>
              </a:rPr>
              <a:pPr fontAlgn="base">
                <a:spcBef>
                  <a:spcPct val="0"/>
                </a:spcBef>
                <a:spcAft>
                  <a:spcPct val="0"/>
                </a:spcAft>
              </a:pPr>
              <a:t>12</a:t>
            </a:fld>
            <a:endParaRPr lang="en-US" altLang="en-US" dirty="0">
              <a:solidFill>
                <a:srgbClr val="000000"/>
              </a:solidFill>
              <a:latin typeface="Arial" panose="020B0604020202020204" pitchFamily="34" charset="0"/>
              <a:ea typeface="MS PGothic" panose="020B0600070205080204" pitchFamily="34" charset="-128"/>
            </a:endParaRPr>
          </a:p>
        </p:txBody>
      </p:sp>
      <p:sp>
        <p:nvSpPr>
          <p:cNvPr id="15363" name="Rectangle 7">
            <a:extLst>
              <a:ext uri="{FF2B5EF4-FFF2-40B4-BE49-F238E27FC236}">
                <a16:creationId xmlns:a16="http://schemas.microsoft.com/office/drawing/2014/main" id="{F45441B4-7635-4F98-A6DC-94CCDE8C736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A1A088AB-53DD-4828-B2C7-C565DA7CC106}" type="slidenum">
              <a:rPr lang="en-US" altLang="en-US" sz="1200">
                <a:solidFill>
                  <a:srgbClr val="000000"/>
                </a:solidFill>
                <a:latin typeface="Arial" panose="020B0604020202020204" pitchFamily="34" charset="0"/>
                <a:ea typeface="MS PGothic" panose="020B0600070205080204" pitchFamily="34" charset="-128"/>
              </a:rPr>
              <a:pPr algn="r"/>
              <a:t>12</a:t>
            </a:fld>
            <a:endParaRPr lang="en-US" altLang="en-US" sz="1200" dirty="0">
              <a:solidFill>
                <a:srgbClr val="000000"/>
              </a:solidFill>
              <a:latin typeface="Arial" panose="020B0604020202020204" pitchFamily="34" charset="0"/>
              <a:ea typeface="MS PGothic" panose="020B0600070205080204" pitchFamily="34" charset="-128"/>
            </a:endParaRPr>
          </a:p>
        </p:txBody>
      </p:sp>
      <p:sp>
        <p:nvSpPr>
          <p:cNvPr id="15364" name="Rectangle 2">
            <a:extLst>
              <a:ext uri="{FF2B5EF4-FFF2-40B4-BE49-F238E27FC236}">
                <a16:creationId xmlns:a16="http://schemas.microsoft.com/office/drawing/2014/main" id="{86D5563B-161D-4636-B8F5-7DD8CF1DD5D5}"/>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5365" name="Rectangle 3">
            <a:extLst>
              <a:ext uri="{FF2B5EF4-FFF2-40B4-BE49-F238E27FC236}">
                <a16:creationId xmlns:a16="http://schemas.microsoft.com/office/drawing/2014/main" id="{AAB1DFE6-79E8-47F9-8D0E-D32F1389DB74}"/>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169863" indent="-169863" eaLnBrk="1" hangingPunct="1">
              <a:spcBef>
                <a:spcPct val="0"/>
              </a:spcBef>
              <a:buFontTx/>
              <a:buChar char="•"/>
            </a:pPr>
            <a:endParaRPr lang="en-US" altLang="en-US" dirty="0">
              <a:solidFill>
                <a:srgbClr val="011893"/>
              </a:solidFill>
            </a:endParaRPr>
          </a:p>
          <a:p>
            <a:pPr marL="169863" indent="-169863" eaLnBrk="1" hangingPunct="1">
              <a:spcBef>
                <a:spcPct val="0"/>
              </a:spcBef>
              <a:buFontTx/>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85480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E8B58A2-28CF-4AC5-A08A-B3C1ABABDF2D}"/>
              </a:ext>
            </a:extLst>
          </p:cNvPr>
          <p:cNvSpPr>
            <a:spLocks noGrp="1"/>
          </p:cNvSpPr>
          <p:nvPr>
            <p:ph type="dt" sz="half" idx="10"/>
          </p:nvPr>
        </p:nvSpPr>
        <p:spPr/>
        <p:txBody>
          <a:bodyPr/>
          <a:lstStyle>
            <a:lvl1pPr>
              <a:defRPr/>
            </a:lvl1pPr>
          </a:lstStyle>
          <a:p>
            <a:pPr>
              <a:defRPr/>
            </a:pPr>
            <a:fld id="{107755AC-1AC7-4828-863C-51FF9C02096B}" type="datetimeFigureOut">
              <a:rPr lang="en-AU"/>
              <a:pPr>
                <a:defRPr/>
              </a:pPr>
              <a:t>28/02/2021</a:t>
            </a:fld>
            <a:endParaRPr lang="en-AU" dirty="0"/>
          </a:p>
        </p:txBody>
      </p:sp>
      <p:sp>
        <p:nvSpPr>
          <p:cNvPr id="5" name="Footer Placeholder 4">
            <a:extLst>
              <a:ext uri="{FF2B5EF4-FFF2-40B4-BE49-F238E27FC236}">
                <a16:creationId xmlns:a16="http://schemas.microsoft.com/office/drawing/2014/main" id="{7F3800A0-D7D0-42CD-A7E4-FDB8E780E8FE}"/>
              </a:ext>
            </a:extLst>
          </p:cNvPr>
          <p:cNvSpPr>
            <a:spLocks noGrp="1"/>
          </p:cNvSpPr>
          <p:nvPr>
            <p:ph type="ftr" sz="quarter" idx="11"/>
          </p:nvPr>
        </p:nvSpPr>
        <p:spPr/>
        <p:txBody>
          <a:bodyPr/>
          <a:lstStyle>
            <a:lvl1pPr>
              <a:defRPr/>
            </a:lvl1pPr>
          </a:lstStyle>
          <a:p>
            <a:pPr>
              <a:defRPr/>
            </a:pPr>
            <a:endParaRPr lang="en-AU" dirty="0"/>
          </a:p>
        </p:txBody>
      </p:sp>
      <p:sp>
        <p:nvSpPr>
          <p:cNvPr id="6" name="Slide Number Placeholder 5">
            <a:extLst>
              <a:ext uri="{FF2B5EF4-FFF2-40B4-BE49-F238E27FC236}">
                <a16:creationId xmlns:a16="http://schemas.microsoft.com/office/drawing/2014/main" id="{A93DCBFA-4BFD-4C54-A8C8-87B93C4CE1B3}"/>
              </a:ext>
            </a:extLst>
          </p:cNvPr>
          <p:cNvSpPr>
            <a:spLocks noGrp="1"/>
          </p:cNvSpPr>
          <p:nvPr>
            <p:ph type="sldNum" sz="quarter" idx="12"/>
          </p:nvPr>
        </p:nvSpPr>
        <p:spPr/>
        <p:txBody>
          <a:bodyPr/>
          <a:lstStyle>
            <a:lvl1pPr>
              <a:defRPr/>
            </a:lvl1pPr>
          </a:lstStyle>
          <a:p>
            <a:pPr>
              <a:defRPr/>
            </a:pPr>
            <a:fld id="{A5A5F3F4-5D2A-4B90-9ACC-C94F1FEA2C71}" type="slidenum">
              <a:rPr lang="en-AU"/>
              <a:pPr>
                <a:defRPr/>
              </a:pPr>
              <a:t>‹#›</a:t>
            </a:fld>
            <a:endParaRPr lang="en-AU" dirty="0"/>
          </a:p>
        </p:txBody>
      </p:sp>
    </p:spTree>
    <p:extLst>
      <p:ext uri="{BB962C8B-B14F-4D97-AF65-F5344CB8AC3E}">
        <p14:creationId xmlns:p14="http://schemas.microsoft.com/office/powerpoint/2010/main" val="328397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5C9257B-ED3F-432A-9C0E-FFC29C029B95}"/>
              </a:ext>
            </a:extLst>
          </p:cNvPr>
          <p:cNvSpPr>
            <a:spLocks noGrp="1"/>
          </p:cNvSpPr>
          <p:nvPr>
            <p:ph type="dt" sz="half" idx="10"/>
          </p:nvPr>
        </p:nvSpPr>
        <p:spPr/>
        <p:txBody>
          <a:bodyPr/>
          <a:lstStyle>
            <a:lvl1pPr>
              <a:defRPr/>
            </a:lvl1pPr>
          </a:lstStyle>
          <a:p>
            <a:pPr>
              <a:defRPr/>
            </a:pPr>
            <a:fld id="{F93891A3-5420-4D14-918C-DDBEDCB8078A}" type="datetimeFigureOut">
              <a:rPr lang="en-AU"/>
              <a:pPr>
                <a:defRPr/>
              </a:pPr>
              <a:t>28/02/2021</a:t>
            </a:fld>
            <a:endParaRPr lang="en-AU" dirty="0"/>
          </a:p>
        </p:txBody>
      </p:sp>
      <p:sp>
        <p:nvSpPr>
          <p:cNvPr id="5" name="Footer Placeholder 4">
            <a:extLst>
              <a:ext uri="{FF2B5EF4-FFF2-40B4-BE49-F238E27FC236}">
                <a16:creationId xmlns:a16="http://schemas.microsoft.com/office/drawing/2014/main" id="{F4F3C979-573E-4EE0-BCFE-B182E781407B}"/>
              </a:ext>
            </a:extLst>
          </p:cNvPr>
          <p:cNvSpPr>
            <a:spLocks noGrp="1"/>
          </p:cNvSpPr>
          <p:nvPr>
            <p:ph type="ftr" sz="quarter" idx="11"/>
          </p:nvPr>
        </p:nvSpPr>
        <p:spPr/>
        <p:txBody>
          <a:bodyPr/>
          <a:lstStyle>
            <a:lvl1pPr>
              <a:defRPr/>
            </a:lvl1pPr>
          </a:lstStyle>
          <a:p>
            <a:pPr>
              <a:defRPr/>
            </a:pPr>
            <a:endParaRPr lang="en-AU" dirty="0"/>
          </a:p>
        </p:txBody>
      </p:sp>
      <p:sp>
        <p:nvSpPr>
          <p:cNvPr id="6" name="Slide Number Placeholder 5">
            <a:extLst>
              <a:ext uri="{FF2B5EF4-FFF2-40B4-BE49-F238E27FC236}">
                <a16:creationId xmlns:a16="http://schemas.microsoft.com/office/drawing/2014/main" id="{742DC722-5666-4425-9B00-168CB833D682}"/>
              </a:ext>
            </a:extLst>
          </p:cNvPr>
          <p:cNvSpPr>
            <a:spLocks noGrp="1"/>
          </p:cNvSpPr>
          <p:nvPr>
            <p:ph type="sldNum" sz="quarter" idx="12"/>
          </p:nvPr>
        </p:nvSpPr>
        <p:spPr/>
        <p:txBody>
          <a:bodyPr/>
          <a:lstStyle>
            <a:lvl1pPr>
              <a:defRPr/>
            </a:lvl1pPr>
          </a:lstStyle>
          <a:p>
            <a:pPr>
              <a:defRPr/>
            </a:pPr>
            <a:fld id="{42A0461D-EAAF-4526-8C76-C94D2BB13893}" type="slidenum">
              <a:rPr lang="en-AU"/>
              <a:pPr>
                <a:defRPr/>
              </a:pPr>
              <a:t>‹#›</a:t>
            </a:fld>
            <a:endParaRPr lang="en-AU" dirty="0"/>
          </a:p>
        </p:txBody>
      </p:sp>
    </p:spTree>
    <p:extLst>
      <p:ext uri="{BB962C8B-B14F-4D97-AF65-F5344CB8AC3E}">
        <p14:creationId xmlns:p14="http://schemas.microsoft.com/office/powerpoint/2010/main" val="278675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E0CB53-4709-4F70-98A2-83A68B9915E8}"/>
              </a:ext>
            </a:extLst>
          </p:cNvPr>
          <p:cNvSpPr>
            <a:spLocks noGrp="1"/>
          </p:cNvSpPr>
          <p:nvPr>
            <p:ph type="dt" sz="half" idx="10"/>
          </p:nvPr>
        </p:nvSpPr>
        <p:spPr/>
        <p:txBody>
          <a:bodyPr/>
          <a:lstStyle>
            <a:lvl1pPr>
              <a:defRPr/>
            </a:lvl1pPr>
          </a:lstStyle>
          <a:p>
            <a:pPr>
              <a:defRPr/>
            </a:pPr>
            <a:fld id="{20FBEA05-9408-4680-9F8B-39367910FC76}" type="datetimeFigureOut">
              <a:rPr lang="en-AU"/>
              <a:pPr>
                <a:defRPr/>
              </a:pPr>
              <a:t>28/02/2021</a:t>
            </a:fld>
            <a:endParaRPr lang="en-AU" dirty="0"/>
          </a:p>
        </p:txBody>
      </p:sp>
      <p:sp>
        <p:nvSpPr>
          <p:cNvPr id="5" name="Footer Placeholder 4">
            <a:extLst>
              <a:ext uri="{FF2B5EF4-FFF2-40B4-BE49-F238E27FC236}">
                <a16:creationId xmlns:a16="http://schemas.microsoft.com/office/drawing/2014/main" id="{382FAC33-4727-43F7-A411-AE9EA0E3D1B6}"/>
              </a:ext>
            </a:extLst>
          </p:cNvPr>
          <p:cNvSpPr>
            <a:spLocks noGrp="1"/>
          </p:cNvSpPr>
          <p:nvPr>
            <p:ph type="ftr" sz="quarter" idx="11"/>
          </p:nvPr>
        </p:nvSpPr>
        <p:spPr/>
        <p:txBody>
          <a:bodyPr/>
          <a:lstStyle>
            <a:lvl1pPr>
              <a:defRPr/>
            </a:lvl1pPr>
          </a:lstStyle>
          <a:p>
            <a:pPr>
              <a:defRPr/>
            </a:pPr>
            <a:endParaRPr lang="en-AU" dirty="0"/>
          </a:p>
        </p:txBody>
      </p:sp>
      <p:sp>
        <p:nvSpPr>
          <p:cNvPr id="6" name="Slide Number Placeholder 5">
            <a:extLst>
              <a:ext uri="{FF2B5EF4-FFF2-40B4-BE49-F238E27FC236}">
                <a16:creationId xmlns:a16="http://schemas.microsoft.com/office/drawing/2014/main" id="{F18AEDCF-537F-4EE5-9695-A8FF4CAEB15E}"/>
              </a:ext>
            </a:extLst>
          </p:cNvPr>
          <p:cNvSpPr>
            <a:spLocks noGrp="1"/>
          </p:cNvSpPr>
          <p:nvPr>
            <p:ph type="sldNum" sz="quarter" idx="12"/>
          </p:nvPr>
        </p:nvSpPr>
        <p:spPr/>
        <p:txBody>
          <a:bodyPr/>
          <a:lstStyle>
            <a:lvl1pPr>
              <a:defRPr/>
            </a:lvl1pPr>
          </a:lstStyle>
          <a:p>
            <a:pPr>
              <a:defRPr/>
            </a:pPr>
            <a:fld id="{D644CA88-A9F2-43F1-8C8C-D60B7135C83D}" type="slidenum">
              <a:rPr lang="en-AU"/>
              <a:pPr>
                <a:defRPr/>
              </a:pPr>
              <a:t>‹#›</a:t>
            </a:fld>
            <a:endParaRPr lang="en-AU" dirty="0"/>
          </a:p>
        </p:txBody>
      </p:sp>
    </p:spTree>
    <p:extLst>
      <p:ext uri="{BB962C8B-B14F-4D97-AF65-F5344CB8AC3E}">
        <p14:creationId xmlns:p14="http://schemas.microsoft.com/office/powerpoint/2010/main" val="14618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289904-CAE4-4E7A-AD36-FA3374EA476E}"/>
              </a:ext>
            </a:extLst>
          </p:cNvPr>
          <p:cNvSpPr>
            <a:spLocks noGrp="1"/>
          </p:cNvSpPr>
          <p:nvPr>
            <p:ph type="dt" sz="half" idx="10"/>
          </p:nvPr>
        </p:nvSpPr>
        <p:spPr/>
        <p:txBody>
          <a:bodyPr/>
          <a:lstStyle>
            <a:lvl1pPr>
              <a:defRPr/>
            </a:lvl1pPr>
          </a:lstStyle>
          <a:p>
            <a:pPr>
              <a:defRPr/>
            </a:pPr>
            <a:fld id="{9E110543-6122-4951-B085-41718EE2AE02}" type="datetimeFigureOut">
              <a:rPr lang="en-AU"/>
              <a:pPr>
                <a:defRPr/>
              </a:pPr>
              <a:t>28/02/2021</a:t>
            </a:fld>
            <a:endParaRPr lang="en-AU" dirty="0"/>
          </a:p>
        </p:txBody>
      </p:sp>
      <p:sp>
        <p:nvSpPr>
          <p:cNvPr id="5" name="Footer Placeholder 4">
            <a:extLst>
              <a:ext uri="{FF2B5EF4-FFF2-40B4-BE49-F238E27FC236}">
                <a16:creationId xmlns:a16="http://schemas.microsoft.com/office/drawing/2014/main" id="{53A15D26-A216-432D-9F71-08E8DAC905BC}"/>
              </a:ext>
            </a:extLst>
          </p:cNvPr>
          <p:cNvSpPr>
            <a:spLocks noGrp="1"/>
          </p:cNvSpPr>
          <p:nvPr>
            <p:ph type="ftr" sz="quarter" idx="11"/>
          </p:nvPr>
        </p:nvSpPr>
        <p:spPr/>
        <p:txBody>
          <a:bodyPr/>
          <a:lstStyle>
            <a:lvl1pPr>
              <a:defRPr/>
            </a:lvl1pPr>
          </a:lstStyle>
          <a:p>
            <a:pPr>
              <a:defRPr/>
            </a:pPr>
            <a:endParaRPr lang="en-AU" dirty="0"/>
          </a:p>
        </p:txBody>
      </p:sp>
      <p:sp>
        <p:nvSpPr>
          <p:cNvPr id="6" name="Slide Number Placeholder 5">
            <a:extLst>
              <a:ext uri="{FF2B5EF4-FFF2-40B4-BE49-F238E27FC236}">
                <a16:creationId xmlns:a16="http://schemas.microsoft.com/office/drawing/2014/main" id="{D58A49A0-41E9-4101-85FA-0CAC61984573}"/>
              </a:ext>
            </a:extLst>
          </p:cNvPr>
          <p:cNvSpPr>
            <a:spLocks noGrp="1"/>
          </p:cNvSpPr>
          <p:nvPr>
            <p:ph type="sldNum" sz="quarter" idx="12"/>
          </p:nvPr>
        </p:nvSpPr>
        <p:spPr/>
        <p:txBody>
          <a:bodyPr/>
          <a:lstStyle>
            <a:lvl1pPr>
              <a:defRPr/>
            </a:lvl1pPr>
          </a:lstStyle>
          <a:p>
            <a:pPr>
              <a:defRPr/>
            </a:pPr>
            <a:fld id="{0BFDEDA0-A6DB-4FBE-BC41-8CCEE48ADD71}" type="slidenum">
              <a:rPr lang="en-AU"/>
              <a:pPr>
                <a:defRPr/>
              </a:pPr>
              <a:t>‹#›</a:t>
            </a:fld>
            <a:endParaRPr lang="en-AU" dirty="0"/>
          </a:p>
        </p:txBody>
      </p:sp>
    </p:spTree>
    <p:extLst>
      <p:ext uri="{BB962C8B-B14F-4D97-AF65-F5344CB8AC3E}">
        <p14:creationId xmlns:p14="http://schemas.microsoft.com/office/powerpoint/2010/main" val="343646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B98C8-7060-4870-8EB0-1240E171F703}"/>
              </a:ext>
            </a:extLst>
          </p:cNvPr>
          <p:cNvSpPr>
            <a:spLocks noGrp="1"/>
          </p:cNvSpPr>
          <p:nvPr>
            <p:ph type="dt" sz="half" idx="10"/>
          </p:nvPr>
        </p:nvSpPr>
        <p:spPr/>
        <p:txBody>
          <a:bodyPr/>
          <a:lstStyle>
            <a:lvl1pPr>
              <a:defRPr/>
            </a:lvl1pPr>
          </a:lstStyle>
          <a:p>
            <a:pPr>
              <a:defRPr/>
            </a:pPr>
            <a:fld id="{20FCE9C4-2FF9-4253-A8E6-BB120000375B}" type="datetimeFigureOut">
              <a:rPr lang="en-AU"/>
              <a:pPr>
                <a:defRPr/>
              </a:pPr>
              <a:t>28/02/2021</a:t>
            </a:fld>
            <a:endParaRPr lang="en-AU" dirty="0"/>
          </a:p>
        </p:txBody>
      </p:sp>
      <p:sp>
        <p:nvSpPr>
          <p:cNvPr id="5" name="Footer Placeholder 4">
            <a:extLst>
              <a:ext uri="{FF2B5EF4-FFF2-40B4-BE49-F238E27FC236}">
                <a16:creationId xmlns:a16="http://schemas.microsoft.com/office/drawing/2014/main" id="{FD657C53-1328-4771-B11C-851116C713C7}"/>
              </a:ext>
            </a:extLst>
          </p:cNvPr>
          <p:cNvSpPr>
            <a:spLocks noGrp="1"/>
          </p:cNvSpPr>
          <p:nvPr>
            <p:ph type="ftr" sz="quarter" idx="11"/>
          </p:nvPr>
        </p:nvSpPr>
        <p:spPr/>
        <p:txBody>
          <a:bodyPr/>
          <a:lstStyle>
            <a:lvl1pPr>
              <a:defRPr/>
            </a:lvl1pPr>
          </a:lstStyle>
          <a:p>
            <a:pPr>
              <a:defRPr/>
            </a:pPr>
            <a:endParaRPr lang="en-AU" dirty="0"/>
          </a:p>
        </p:txBody>
      </p:sp>
      <p:sp>
        <p:nvSpPr>
          <p:cNvPr id="6" name="Slide Number Placeholder 5">
            <a:extLst>
              <a:ext uri="{FF2B5EF4-FFF2-40B4-BE49-F238E27FC236}">
                <a16:creationId xmlns:a16="http://schemas.microsoft.com/office/drawing/2014/main" id="{52D9F70D-C477-48D1-893C-51FC0AAD17D7}"/>
              </a:ext>
            </a:extLst>
          </p:cNvPr>
          <p:cNvSpPr>
            <a:spLocks noGrp="1"/>
          </p:cNvSpPr>
          <p:nvPr>
            <p:ph type="sldNum" sz="quarter" idx="12"/>
          </p:nvPr>
        </p:nvSpPr>
        <p:spPr/>
        <p:txBody>
          <a:bodyPr/>
          <a:lstStyle>
            <a:lvl1pPr>
              <a:defRPr/>
            </a:lvl1pPr>
          </a:lstStyle>
          <a:p>
            <a:pPr>
              <a:defRPr/>
            </a:pPr>
            <a:fld id="{246FA00A-48A7-42ED-8021-1B074B3AF52F}" type="slidenum">
              <a:rPr lang="en-AU"/>
              <a:pPr>
                <a:defRPr/>
              </a:pPr>
              <a:t>‹#›</a:t>
            </a:fld>
            <a:endParaRPr lang="en-AU" dirty="0"/>
          </a:p>
        </p:txBody>
      </p:sp>
    </p:spTree>
    <p:extLst>
      <p:ext uri="{BB962C8B-B14F-4D97-AF65-F5344CB8AC3E}">
        <p14:creationId xmlns:p14="http://schemas.microsoft.com/office/powerpoint/2010/main" val="211976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08B61645-CC56-4883-B8F9-916122656F46}"/>
              </a:ext>
            </a:extLst>
          </p:cNvPr>
          <p:cNvSpPr>
            <a:spLocks noGrp="1"/>
          </p:cNvSpPr>
          <p:nvPr>
            <p:ph type="dt" sz="half" idx="10"/>
          </p:nvPr>
        </p:nvSpPr>
        <p:spPr/>
        <p:txBody>
          <a:bodyPr/>
          <a:lstStyle>
            <a:lvl1pPr>
              <a:defRPr/>
            </a:lvl1pPr>
          </a:lstStyle>
          <a:p>
            <a:pPr>
              <a:defRPr/>
            </a:pPr>
            <a:fld id="{D4C4D4E1-7CA7-4777-9CFC-885015C2BAEA}" type="datetimeFigureOut">
              <a:rPr lang="en-AU"/>
              <a:pPr>
                <a:defRPr/>
              </a:pPr>
              <a:t>28/02/2021</a:t>
            </a:fld>
            <a:endParaRPr lang="en-AU" dirty="0"/>
          </a:p>
        </p:txBody>
      </p:sp>
      <p:sp>
        <p:nvSpPr>
          <p:cNvPr id="6" name="Footer Placeholder 4">
            <a:extLst>
              <a:ext uri="{FF2B5EF4-FFF2-40B4-BE49-F238E27FC236}">
                <a16:creationId xmlns:a16="http://schemas.microsoft.com/office/drawing/2014/main" id="{04F16630-90A4-4636-BCC5-0DE71DDC7E6B}"/>
              </a:ext>
            </a:extLst>
          </p:cNvPr>
          <p:cNvSpPr>
            <a:spLocks noGrp="1"/>
          </p:cNvSpPr>
          <p:nvPr>
            <p:ph type="ftr" sz="quarter" idx="11"/>
          </p:nvPr>
        </p:nvSpPr>
        <p:spPr/>
        <p:txBody>
          <a:bodyPr/>
          <a:lstStyle>
            <a:lvl1pPr>
              <a:defRPr/>
            </a:lvl1pPr>
          </a:lstStyle>
          <a:p>
            <a:pPr>
              <a:defRPr/>
            </a:pPr>
            <a:endParaRPr lang="en-AU" dirty="0"/>
          </a:p>
        </p:txBody>
      </p:sp>
      <p:sp>
        <p:nvSpPr>
          <p:cNvPr id="7" name="Slide Number Placeholder 5">
            <a:extLst>
              <a:ext uri="{FF2B5EF4-FFF2-40B4-BE49-F238E27FC236}">
                <a16:creationId xmlns:a16="http://schemas.microsoft.com/office/drawing/2014/main" id="{43DADCFF-A690-4E0A-A974-BC28BE752378}"/>
              </a:ext>
            </a:extLst>
          </p:cNvPr>
          <p:cNvSpPr>
            <a:spLocks noGrp="1"/>
          </p:cNvSpPr>
          <p:nvPr>
            <p:ph type="sldNum" sz="quarter" idx="12"/>
          </p:nvPr>
        </p:nvSpPr>
        <p:spPr/>
        <p:txBody>
          <a:bodyPr/>
          <a:lstStyle>
            <a:lvl1pPr>
              <a:defRPr/>
            </a:lvl1pPr>
          </a:lstStyle>
          <a:p>
            <a:pPr>
              <a:defRPr/>
            </a:pPr>
            <a:fld id="{6C53D421-898C-4F80-8421-6E26BD76E708}" type="slidenum">
              <a:rPr lang="en-AU"/>
              <a:pPr>
                <a:defRPr/>
              </a:pPr>
              <a:t>‹#›</a:t>
            </a:fld>
            <a:endParaRPr lang="en-AU" dirty="0"/>
          </a:p>
        </p:txBody>
      </p:sp>
    </p:spTree>
    <p:extLst>
      <p:ext uri="{BB962C8B-B14F-4D97-AF65-F5344CB8AC3E}">
        <p14:creationId xmlns:p14="http://schemas.microsoft.com/office/powerpoint/2010/main" val="70057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7DE720FE-1053-4C9A-9945-FE308667F72A}"/>
              </a:ext>
            </a:extLst>
          </p:cNvPr>
          <p:cNvSpPr>
            <a:spLocks noGrp="1"/>
          </p:cNvSpPr>
          <p:nvPr>
            <p:ph type="dt" sz="half" idx="10"/>
          </p:nvPr>
        </p:nvSpPr>
        <p:spPr/>
        <p:txBody>
          <a:bodyPr/>
          <a:lstStyle>
            <a:lvl1pPr>
              <a:defRPr/>
            </a:lvl1pPr>
          </a:lstStyle>
          <a:p>
            <a:pPr>
              <a:defRPr/>
            </a:pPr>
            <a:fld id="{1D32EBD2-3947-4BC9-BF1E-4EB0408DA167}" type="datetimeFigureOut">
              <a:rPr lang="en-AU"/>
              <a:pPr>
                <a:defRPr/>
              </a:pPr>
              <a:t>28/02/2021</a:t>
            </a:fld>
            <a:endParaRPr lang="en-AU" dirty="0"/>
          </a:p>
        </p:txBody>
      </p:sp>
      <p:sp>
        <p:nvSpPr>
          <p:cNvPr id="8" name="Footer Placeholder 4">
            <a:extLst>
              <a:ext uri="{FF2B5EF4-FFF2-40B4-BE49-F238E27FC236}">
                <a16:creationId xmlns:a16="http://schemas.microsoft.com/office/drawing/2014/main" id="{3BE2C697-D140-4C63-95E9-E0B0202E50E3}"/>
              </a:ext>
            </a:extLst>
          </p:cNvPr>
          <p:cNvSpPr>
            <a:spLocks noGrp="1"/>
          </p:cNvSpPr>
          <p:nvPr>
            <p:ph type="ftr" sz="quarter" idx="11"/>
          </p:nvPr>
        </p:nvSpPr>
        <p:spPr/>
        <p:txBody>
          <a:bodyPr/>
          <a:lstStyle>
            <a:lvl1pPr>
              <a:defRPr/>
            </a:lvl1pPr>
          </a:lstStyle>
          <a:p>
            <a:pPr>
              <a:defRPr/>
            </a:pPr>
            <a:endParaRPr lang="en-AU" dirty="0"/>
          </a:p>
        </p:txBody>
      </p:sp>
      <p:sp>
        <p:nvSpPr>
          <p:cNvPr id="9" name="Slide Number Placeholder 5">
            <a:extLst>
              <a:ext uri="{FF2B5EF4-FFF2-40B4-BE49-F238E27FC236}">
                <a16:creationId xmlns:a16="http://schemas.microsoft.com/office/drawing/2014/main" id="{AE35525E-C0BB-4F28-B2FF-42364C3A9F2F}"/>
              </a:ext>
            </a:extLst>
          </p:cNvPr>
          <p:cNvSpPr>
            <a:spLocks noGrp="1"/>
          </p:cNvSpPr>
          <p:nvPr>
            <p:ph type="sldNum" sz="quarter" idx="12"/>
          </p:nvPr>
        </p:nvSpPr>
        <p:spPr/>
        <p:txBody>
          <a:bodyPr/>
          <a:lstStyle>
            <a:lvl1pPr>
              <a:defRPr/>
            </a:lvl1pPr>
          </a:lstStyle>
          <a:p>
            <a:pPr>
              <a:defRPr/>
            </a:pPr>
            <a:fld id="{BA76FC4D-E42F-40F4-A80F-DDD9C5AFC8E0}" type="slidenum">
              <a:rPr lang="en-AU"/>
              <a:pPr>
                <a:defRPr/>
              </a:pPr>
              <a:t>‹#›</a:t>
            </a:fld>
            <a:endParaRPr lang="en-AU" dirty="0"/>
          </a:p>
        </p:txBody>
      </p:sp>
    </p:spTree>
    <p:extLst>
      <p:ext uri="{BB962C8B-B14F-4D97-AF65-F5344CB8AC3E}">
        <p14:creationId xmlns:p14="http://schemas.microsoft.com/office/powerpoint/2010/main" val="284016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CC93B8E1-728F-4591-BD67-1D4837C57CD0}"/>
              </a:ext>
            </a:extLst>
          </p:cNvPr>
          <p:cNvSpPr>
            <a:spLocks noGrp="1"/>
          </p:cNvSpPr>
          <p:nvPr>
            <p:ph type="dt" sz="half" idx="10"/>
          </p:nvPr>
        </p:nvSpPr>
        <p:spPr/>
        <p:txBody>
          <a:bodyPr/>
          <a:lstStyle>
            <a:lvl1pPr>
              <a:defRPr/>
            </a:lvl1pPr>
          </a:lstStyle>
          <a:p>
            <a:pPr>
              <a:defRPr/>
            </a:pPr>
            <a:fld id="{8FC0A911-13F6-443A-A67D-A07E34CAE704}" type="datetimeFigureOut">
              <a:rPr lang="en-AU"/>
              <a:pPr>
                <a:defRPr/>
              </a:pPr>
              <a:t>28/02/2021</a:t>
            </a:fld>
            <a:endParaRPr lang="en-AU" dirty="0"/>
          </a:p>
        </p:txBody>
      </p:sp>
      <p:sp>
        <p:nvSpPr>
          <p:cNvPr id="4" name="Footer Placeholder 4">
            <a:extLst>
              <a:ext uri="{FF2B5EF4-FFF2-40B4-BE49-F238E27FC236}">
                <a16:creationId xmlns:a16="http://schemas.microsoft.com/office/drawing/2014/main" id="{4C9BE8EE-CF25-466B-853E-48688B8E2C20}"/>
              </a:ext>
            </a:extLst>
          </p:cNvPr>
          <p:cNvSpPr>
            <a:spLocks noGrp="1"/>
          </p:cNvSpPr>
          <p:nvPr>
            <p:ph type="ftr" sz="quarter" idx="11"/>
          </p:nvPr>
        </p:nvSpPr>
        <p:spPr/>
        <p:txBody>
          <a:bodyPr/>
          <a:lstStyle>
            <a:lvl1pPr>
              <a:defRPr/>
            </a:lvl1pPr>
          </a:lstStyle>
          <a:p>
            <a:pPr>
              <a:defRPr/>
            </a:pPr>
            <a:endParaRPr lang="en-AU" dirty="0"/>
          </a:p>
        </p:txBody>
      </p:sp>
      <p:sp>
        <p:nvSpPr>
          <p:cNvPr id="5" name="Slide Number Placeholder 5">
            <a:extLst>
              <a:ext uri="{FF2B5EF4-FFF2-40B4-BE49-F238E27FC236}">
                <a16:creationId xmlns:a16="http://schemas.microsoft.com/office/drawing/2014/main" id="{41DACC64-DD03-440D-9818-CB5C237DD190}"/>
              </a:ext>
            </a:extLst>
          </p:cNvPr>
          <p:cNvSpPr>
            <a:spLocks noGrp="1"/>
          </p:cNvSpPr>
          <p:nvPr>
            <p:ph type="sldNum" sz="quarter" idx="12"/>
          </p:nvPr>
        </p:nvSpPr>
        <p:spPr/>
        <p:txBody>
          <a:bodyPr/>
          <a:lstStyle>
            <a:lvl1pPr>
              <a:defRPr/>
            </a:lvl1pPr>
          </a:lstStyle>
          <a:p>
            <a:pPr>
              <a:defRPr/>
            </a:pPr>
            <a:fld id="{C10FC234-0A15-468B-B494-51F254FA3301}" type="slidenum">
              <a:rPr lang="en-AU"/>
              <a:pPr>
                <a:defRPr/>
              </a:pPr>
              <a:t>‹#›</a:t>
            </a:fld>
            <a:endParaRPr lang="en-AU" dirty="0"/>
          </a:p>
        </p:txBody>
      </p:sp>
    </p:spTree>
    <p:extLst>
      <p:ext uri="{BB962C8B-B14F-4D97-AF65-F5344CB8AC3E}">
        <p14:creationId xmlns:p14="http://schemas.microsoft.com/office/powerpoint/2010/main" val="113217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19F1DA7-5E9A-4428-84DD-E4577D23C8E6}"/>
              </a:ext>
            </a:extLst>
          </p:cNvPr>
          <p:cNvSpPr>
            <a:spLocks noGrp="1"/>
          </p:cNvSpPr>
          <p:nvPr>
            <p:ph type="dt" sz="half" idx="10"/>
          </p:nvPr>
        </p:nvSpPr>
        <p:spPr/>
        <p:txBody>
          <a:bodyPr/>
          <a:lstStyle>
            <a:lvl1pPr>
              <a:defRPr/>
            </a:lvl1pPr>
          </a:lstStyle>
          <a:p>
            <a:pPr>
              <a:defRPr/>
            </a:pPr>
            <a:fld id="{204F842A-2EFD-49F5-A849-610A1C102B33}" type="datetimeFigureOut">
              <a:rPr lang="en-AU"/>
              <a:pPr>
                <a:defRPr/>
              </a:pPr>
              <a:t>28/02/2021</a:t>
            </a:fld>
            <a:endParaRPr lang="en-AU" dirty="0"/>
          </a:p>
        </p:txBody>
      </p:sp>
      <p:sp>
        <p:nvSpPr>
          <p:cNvPr id="3" name="Footer Placeholder 4">
            <a:extLst>
              <a:ext uri="{FF2B5EF4-FFF2-40B4-BE49-F238E27FC236}">
                <a16:creationId xmlns:a16="http://schemas.microsoft.com/office/drawing/2014/main" id="{E6532D48-B461-46CB-BD74-4955F619AD3E}"/>
              </a:ext>
            </a:extLst>
          </p:cNvPr>
          <p:cNvSpPr>
            <a:spLocks noGrp="1"/>
          </p:cNvSpPr>
          <p:nvPr>
            <p:ph type="ftr" sz="quarter" idx="11"/>
          </p:nvPr>
        </p:nvSpPr>
        <p:spPr/>
        <p:txBody>
          <a:bodyPr/>
          <a:lstStyle>
            <a:lvl1pPr>
              <a:defRPr/>
            </a:lvl1pPr>
          </a:lstStyle>
          <a:p>
            <a:pPr>
              <a:defRPr/>
            </a:pPr>
            <a:endParaRPr lang="en-AU" dirty="0"/>
          </a:p>
        </p:txBody>
      </p:sp>
      <p:sp>
        <p:nvSpPr>
          <p:cNvPr id="4" name="Slide Number Placeholder 5">
            <a:extLst>
              <a:ext uri="{FF2B5EF4-FFF2-40B4-BE49-F238E27FC236}">
                <a16:creationId xmlns:a16="http://schemas.microsoft.com/office/drawing/2014/main" id="{FA190345-BDD2-472D-8B6C-4910A78C2494}"/>
              </a:ext>
            </a:extLst>
          </p:cNvPr>
          <p:cNvSpPr>
            <a:spLocks noGrp="1"/>
          </p:cNvSpPr>
          <p:nvPr>
            <p:ph type="sldNum" sz="quarter" idx="12"/>
          </p:nvPr>
        </p:nvSpPr>
        <p:spPr/>
        <p:txBody>
          <a:bodyPr/>
          <a:lstStyle>
            <a:lvl1pPr>
              <a:defRPr/>
            </a:lvl1pPr>
          </a:lstStyle>
          <a:p>
            <a:pPr>
              <a:defRPr/>
            </a:pPr>
            <a:fld id="{722DFB17-AE6F-46DA-AE01-5B480512FE6F}" type="slidenum">
              <a:rPr lang="en-AU"/>
              <a:pPr>
                <a:defRPr/>
              </a:pPr>
              <a:t>‹#›</a:t>
            </a:fld>
            <a:endParaRPr lang="en-AU" dirty="0"/>
          </a:p>
        </p:txBody>
      </p:sp>
    </p:spTree>
    <p:extLst>
      <p:ext uri="{BB962C8B-B14F-4D97-AF65-F5344CB8AC3E}">
        <p14:creationId xmlns:p14="http://schemas.microsoft.com/office/powerpoint/2010/main" val="314778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52368CA-EA4D-4F5C-A1BC-0FFEA230C7D5}"/>
              </a:ext>
            </a:extLst>
          </p:cNvPr>
          <p:cNvSpPr>
            <a:spLocks noGrp="1"/>
          </p:cNvSpPr>
          <p:nvPr>
            <p:ph type="dt" sz="half" idx="10"/>
          </p:nvPr>
        </p:nvSpPr>
        <p:spPr/>
        <p:txBody>
          <a:bodyPr/>
          <a:lstStyle>
            <a:lvl1pPr>
              <a:defRPr/>
            </a:lvl1pPr>
          </a:lstStyle>
          <a:p>
            <a:pPr>
              <a:defRPr/>
            </a:pPr>
            <a:fld id="{4FA8AC64-62AB-4D28-9DDF-347B8F18DF19}" type="datetimeFigureOut">
              <a:rPr lang="en-AU"/>
              <a:pPr>
                <a:defRPr/>
              </a:pPr>
              <a:t>28/02/2021</a:t>
            </a:fld>
            <a:endParaRPr lang="en-AU" dirty="0"/>
          </a:p>
        </p:txBody>
      </p:sp>
      <p:sp>
        <p:nvSpPr>
          <p:cNvPr id="6" name="Footer Placeholder 4">
            <a:extLst>
              <a:ext uri="{FF2B5EF4-FFF2-40B4-BE49-F238E27FC236}">
                <a16:creationId xmlns:a16="http://schemas.microsoft.com/office/drawing/2014/main" id="{C43A723C-585D-424A-AFAF-5CD464073886}"/>
              </a:ext>
            </a:extLst>
          </p:cNvPr>
          <p:cNvSpPr>
            <a:spLocks noGrp="1"/>
          </p:cNvSpPr>
          <p:nvPr>
            <p:ph type="ftr" sz="quarter" idx="11"/>
          </p:nvPr>
        </p:nvSpPr>
        <p:spPr/>
        <p:txBody>
          <a:bodyPr/>
          <a:lstStyle>
            <a:lvl1pPr>
              <a:defRPr/>
            </a:lvl1pPr>
          </a:lstStyle>
          <a:p>
            <a:pPr>
              <a:defRPr/>
            </a:pPr>
            <a:endParaRPr lang="en-AU" dirty="0"/>
          </a:p>
        </p:txBody>
      </p:sp>
      <p:sp>
        <p:nvSpPr>
          <p:cNvPr id="7" name="Slide Number Placeholder 5">
            <a:extLst>
              <a:ext uri="{FF2B5EF4-FFF2-40B4-BE49-F238E27FC236}">
                <a16:creationId xmlns:a16="http://schemas.microsoft.com/office/drawing/2014/main" id="{0C99E42F-BCDF-4D2F-9BC2-6D748977D911}"/>
              </a:ext>
            </a:extLst>
          </p:cNvPr>
          <p:cNvSpPr>
            <a:spLocks noGrp="1"/>
          </p:cNvSpPr>
          <p:nvPr>
            <p:ph type="sldNum" sz="quarter" idx="12"/>
          </p:nvPr>
        </p:nvSpPr>
        <p:spPr/>
        <p:txBody>
          <a:bodyPr/>
          <a:lstStyle>
            <a:lvl1pPr>
              <a:defRPr/>
            </a:lvl1pPr>
          </a:lstStyle>
          <a:p>
            <a:pPr>
              <a:defRPr/>
            </a:pPr>
            <a:fld id="{03EA0BF5-4A74-41E0-BC42-F94DDCFB3408}" type="slidenum">
              <a:rPr lang="en-AU"/>
              <a:pPr>
                <a:defRPr/>
              </a:pPr>
              <a:t>‹#›</a:t>
            </a:fld>
            <a:endParaRPr lang="en-AU" dirty="0"/>
          </a:p>
        </p:txBody>
      </p:sp>
    </p:spTree>
    <p:extLst>
      <p:ext uri="{BB962C8B-B14F-4D97-AF65-F5344CB8AC3E}">
        <p14:creationId xmlns:p14="http://schemas.microsoft.com/office/powerpoint/2010/main" val="45737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A94C52-5BFF-4248-AD48-244D829DDA45}"/>
              </a:ext>
            </a:extLst>
          </p:cNvPr>
          <p:cNvSpPr>
            <a:spLocks noGrp="1"/>
          </p:cNvSpPr>
          <p:nvPr>
            <p:ph type="dt" sz="half" idx="10"/>
          </p:nvPr>
        </p:nvSpPr>
        <p:spPr/>
        <p:txBody>
          <a:bodyPr/>
          <a:lstStyle>
            <a:lvl1pPr>
              <a:defRPr/>
            </a:lvl1pPr>
          </a:lstStyle>
          <a:p>
            <a:pPr>
              <a:defRPr/>
            </a:pPr>
            <a:fld id="{2163D137-7E23-4DE6-A361-8707CB8729BE}" type="datetimeFigureOut">
              <a:rPr lang="en-AU"/>
              <a:pPr>
                <a:defRPr/>
              </a:pPr>
              <a:t>28/02/2021</a:t>
            </a:fld>
            <a:endParaRPr lang="en-AU" dirty="0"/>
          </a:p>
        </p:txBody>
      </p:sp>
      <p:sp>
        <p:nvSpPr>
          <p:cNvPr id="6" name="Footer Placeholder 4">
            <a:extLst>
              <a:ext uri="{FF2B5EF4-FFF2-40B4-BE49-F238E27FC236}">
                <a16:creationId xmlns:a16="http://schemas.microsoft.com/office/drawing/2014/main" id="{11426002-4639-4954-85D6-3C5ADB3936AB}"/>
              </a:ext>
            </a:extLst>
          </p:cNvPr>
          <p:cNvSpPr>
            <a:spLocks noGrp="1"/>
          </p:cNvSpPr>
          <p:nvPr>
            <p:ph type="ftr" sz="quarter" idx="11"/>
          </p:nvPr>
        </p:nvSpPr>
        <p:spPr/>
        <p:txBody>
          <a:bodyPr/>
          <a:lstStyle>
            <a:lvl1pPr>
              <a:defRPr/>
            </a:lvl1pPr>
          </a:lstStyle>
          <a:p>
            <a:pPr>
              <a:defRPr/>
            </a:pPr>
            <a:endParaRPr lang="en-AU" dirty="0"/>
          </a:p>
        </p:txBody>
      </p:sp>
      <p:sp>
        <p:nvSpPr>
          <p:cNvPr id="7" name="Slide Number Placeholder 5">
            <a:extLst>
              <a:ext uri="{FF2B5EF4-FFF2-40B4-BE49-F238E27FC236}">
                <a16:creationId xmlns:a16="http://schemas.microsoft.com/office/drawing/2014/main" id="{05E54618-89FB-456E-8C5F-27B6CD11E834}"/>
              </a:ext>
            </a:extLst>
          </p:cNvPr>
          <p:cNvSpPr>
            <a:spLocks noGrp="1"/>
          </p:cNvSpPr>
          <p:nvPr>
            <p:ph type="sldNum" sz="quarter" idx="12"/>
          </p:nvPr>
        </p:nvSpPr>
        <p:spPr/>
        <p:txBody>
          <a:bodyPr/>
          <a:lstStyle>
            <a:lvl1pPr>
              <a:defRPr/>
            </a:lvl1pPr>
          </a:lstStyle>
          <a:p>
            <a:pPr>
              <a:defRPr/>
            </a:pPr>
            <a:fld id="{4B8C2339-D81C-4356-8C78-E23C5DA03270}" type="slidenum">
              <a:rPr lang="en-AU"/>
              <a:pPr>
                <a:defRPr/>
              </a:pPr>
              <a:t>‹#›</a:t>
            </a:fld>
            <a:endParaRPr lang="en-AU" dirty="0"/>
          </a:p>
        </p:txBody>
      </p:sp>
    </p:spTree>
    <p:extLst>
      <p:ext uri="{BB962C8B-B14F-4D97-AF65-F5344CB8AC3E}">
        <p14:creationId xmlns:p14="http://schemas.microsoft.com/office/powerpoint/2010/main" val="155187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EBBF864-3F77-4EDD-A8AC-1E738FE12D40}"/>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F2157309-FED7-4963-A9D4-E10CCD47487C}"/>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2E9984DF-5E66-4505-8258-E641A0C754E1}"/>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4601058-27CB-499A-AB5D-AC0C1DC917E9}" type="datetimeFigureOut">
              <a:rPr lang="en-AU"/>
              <a:pPr>
                <a:defRPr/>
              </a:pPr>
              <a:t>28/02/2021</a:t>
            </a:fld>
            <a:endParaRPr lang="en-AU" dirty="0"/>
          </a:p>
        </p:txBody>
      </p:sp>
      <p:sp>
        <p:nvSpPr>
          <p:cNvPr id="5" name="Footer Placeholder 4">
            <a:extLst>
              <a:ext uri="{FF2B5EF4-FFF2-40B4-BE49-F238E27FC236}">
                <a16:creationId xmlns:a16="http://schemas.microsoft.com/office/drawing/2014/main" id="{C40150D9-80FA-4589-A39C-482A61033898}"/>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AU" dirty="0"/>
          </a:p>
        </p:txBody>
      </p:sp>
      <p:sp>
        <p:nvSpPr>
          <p:cNvPr id="6" name="Slide Number Placeholder 5">
            <a:extLst>
              <a:ext uri="{FF2B5EF4-FFF2-40B4-BE49-F238E27FC236}">
                <a16:creationId xmlns:a16="http://schemas.microsoft.com/office/drawing/2014/main" id="{7CA81DAA-8466-44D5-B63B-D61249BF2F23}"/>
              </a:ext>
            </a:extLst>
          </p:cNvPr>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C7DA8B62-2249-4D44-8DB0-02C5F84BDE7E}"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2">
            <a:extLst>
              <a:ext uri="{FF2B5EF4-FFF2-40B4-BE49-F238E27FC236}">
                <a16:creationId xmlns:a16="http://schemas.microsoft.com/office/drawing/2014/main" id="{7C395713-15E8-4709-95AD-FDEC79A533EE}"/>
              </a:ext>
            </a:extLst>
          </p:cNvPr>
          <p:cNvGrpSpPr>
            <a:grpSpLocks/>
          </p:cNvGrpSpPr>
          <p:nvPr/>
        </p:nvGrpSpPr>
        <p:grpSpPr bwMode="auto">
          <a:xfrm>
            <a:off x="-47625" y="0"/>
            <a:ext cx="12287250" cy="6858000"/>
            <a:chOff x="-64766" y="31349"/>
            <a:chExt cx="9144000" cy="6858000"/>
          </a:xfrm>
        </p:grpSpPr>
        <p:pic>
          <p:nvPicPr>
            <p:cNvPr id="3081" name="Picture 2">
              <a:extLst>
                <a:ext uri="{FF2B5EF4-FFF2-40B4-BE49-F238E27FC236}">
                  <a16:creationId xmlns:a16="http://schemas.microsoft.com/office/drawing/2014/main" id="{ABB4410A-5B27-4FC5-8442-5135C5D04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6" y="31349"/>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Rectangle 11">
              <a:extLst>
                <a:ext uri="{FF2B5EF4-FFF2-40B4-BE49-F238E27FC236}">
                  <a16:creationId xmlns:a16="http://schemas.microsoft.com/office/drawing/2014/main" id="{64C2CE08-C063-4BCB-AC4E-07D3C711EC31}"/>
                </a:ext>
              </a:extLst>
            </p:cNvPr>
            <p:cNvSpPr>
              <a:spLocks noChangeArrowheads="1"/>
            </p:cNvSpPr>
            <p:nvPr/>
          </p:nvSpPr>
          <p:spPr bwMode="auto">
            <a:xfrm>
              <a:off x="7772400" y="5867400"/>
              <a:ext cx="1143000" cy="838200"/>
            </a:xfrm>
            <a:prstGeom prst="rect">
              <a:avLst/>
            </a:prstGeom>
            <a:solidFill>
              <a:schemeClr val="bg1"/>
            </a:solidFill>
            <a:ln w="9525">
              <a:solidFill>
                <a:schemeClr val="bg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dirty="0">
                <a:latin typeface="Arial" panose="020B0604020202020204" pitchFamily="34" charset="0"/>
                <a:ea typeface="MS PGothic" panose="020B0600070205080204" pitchFamily="34" charset="-128"/>
              </a:endParaRPr>
            </a:p>
          </p:txBody>
        </p:sp>
      </p:grpSp>
      <p:sp>
        <p:nvSpPr>
          <p:cNvPr id="3075" name="Text Box 3">
            <a:extLst>
              <a:ext uri="{FF2B5EF4-FFF2-40B4-BE49-F238E27FC236}">
                <a16:creationId xmlns:a16="http://schemas.microsoft.com/office/drawing/2014/main" id="{426C2E3F-E428-40E1-ABC2-4360D8DED8E2}"/>
              </a:ext>
            </a:extLst>
          </p:cNvPr>
          <p:cNvSpPr txBox="1">
            <a:spLocks noChangeArrowheads="1"/>
          </p:cNvSpPr>
          <p:nvPr/>
        </p:nvSpPr>
        <p:spPr bwMode="auto">
          <a:xfrm>
            <a:off x="296863" y="1771650"/>
            <a:ext cx="113792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b="1" dirty="0">
                <a:latin typeface="Arial" panose="020B0604020202020204" pitchFamily="34" charset="0"/>
                <a:ea typeface="MS PGothic" panose="020B0600070205080204" pitchFamily="34" charset="-128"/>
              </a:rPr>
              <a:t>THE NICOTINE DELIVERY PRODUCT INDUSTRY</a:t>
            </a:r>
          </a:p>
          <a:p>
            <a:pPr algn="ctr" eaLnBrk="1" hangingPunct="1">
              <a:buFont typeface="Arial" panose="020B0604020202020204" pitchFamily="34" charset="0"/>
              <a:buNone/>
            </a:pPr>
            <a:r>
              <a:rPr lang="en-US" altLang="en-US" sz="2800" b="1" dirty="0">
                <a:solidFill>
                  <a:srgbClr val="011893"/>
                </a:solidFill>
                <a:latin typeface="Arial" panose="020B0604020202020204" pitchFamily="34" charset="0"/>
                <a:ea typeface="MS PGothic" panose="020B0600070205080204" pitchFamily="34" charset="-128"/>
              </a:rPr>
              <a:t>With a focus on </a:t>
            </a:r>
            <a:r>
              <a:rPr lang="en-US" altLang="en-US" sz="2800" b="1" dirty="0">
                <a:latin typeface="Arial" panose="020B0604020202020204" pitchFamily="34" charset="0"/>
                <a:ea typeface="MS PGothic" panose="020B0600070205080204" pitchFamily="34" charset="-128"/>
              </a:rPr>
              <a:t>THE ALTRIA-JUUL MERGER </a:t>
            </a:r>
          </a:p>
          <a:p>
            <a:pPr algn="ctr" eaLnBrk="1" hangingPunct="1">
              <a:buFontTx/>
              <a:buNone/>
            </a:pPr>
            <a:endParaRPr lang="en-US" altLang="en-US" sz="2800" b="1" dirty="0">
              <a:solidFill>
                <a:srgbClr val="011893"/>
              </a:solidFill>
              <a:latin typeface="Arial" panose="020B0604020202020204" pitchFamily="34" charset="0"/>
              <a:ea typeface="MS PGothic" panose="020B0600070205080204" pitchFamily="34" charset="-128"/>
            </a:endParaRPr>
          </a:p>
        </p:txBody>
      </p:sp>
      <p:pic>
        <p:nvPicPr>
          <p:cNvPr id="3076" name="Picture 12" descr="itc-logo-blue.png">
            <a:extLst>
              <a:ext uri="{FF2B5EF4-FFF2-40B4-BE49-F238E27FC236}">
                <a16:creationId xmlns:a16="http://schemas.microsoft.com/office/drawing/2014/main" id="{DD20FD9A-7E14-4504-AB36-4F82F469EE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59375" y="188913"/>
            <a:ext cx="20161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9">
            <a:extLst>
              <a:ext uri="{FF2B5EF4-FFF2-40B4-BE49-F238E27FC236}">
                <a16:creationId xmlns:a16="http://schemas.microsoft.com/office/drawing/2014/main" id="{E1B9C70E-ED57-439B-A441-750048CE9039}"/>
              </a:ext>
            </a:extLst>
          </p:cNvPr>
          <p:cNvSpPr>
            <a:spLocks noChangeArrowheads="1"/>
          </p:cNvSpPr>
          <p:nvPr/>
        </p:nvSpPr>
        <p:spPr bwMode="auto">
          <a:xfrm>
            <a:off x="132557" y="3944938"/>
            <a:ext cx="11707812" cy="220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07000"/>
              </a:lnSpc>
              <a:spcBef>
                <a:spcPct val="0"/>
              </a:spcBef>
              <a:spcAft>
                <a:spcPts val="800"/>
              </a:spcAft>
              <a:buFontTx/>
              <a:buNone/>
            </a:pPr>
            <a:r>
              <a:rPr lang="en-US" altLang="en-US" sz="2200" b="1" dirty="0">
                <a:solidFill>
                  <a:srgbClr val="011893"/>
                </a:solidFill>
                <a:latin typeface="Arial" panose="020B0604020202020204" pitchFamily="34" charset="0"/>
                <a:ea typeface="Calibri" panose="020F0502020204030204" pitchFamily="34" charset="0"/>
                <a:cs typeface="Times New Roman" panose="02020603050405020304" pitchFamily="18" charset="0"/>
              </a:rPr>
              <a:t>David T. Levy</a:t>
            </a:r>
          </a:p>
          <a:p>
            <a:pPr algn="ctr" eaLnBrk="1" hangingPunct="1">
              <a:lnSpc>
                <a:spcPct val="107000"/>
              </a:lnSpc>
              <a:spcBef>
                <a:spcPct val="0"/>
              </a:spcBef>
              <a:spcAft>
                <a:spcPts val="800"/>
              </a:spcAft>
              <a:buNone/>
            </a:pPr>
            <a:r>
              <a:rPr lang="en-US" altLang="en-US" sz="2200" b="1" dirty="0">
                <a:solidFill>
                  <a:srgbClr val="011893"/>
                </a:solidFill>
                <a:latin typeface="Arial" panose="020B0604020202020204" pitchFamily="34" charset="0"/>
                <a:ea typeface="Calibri" panose="020F0502020204030204" pitchFamily="34" charset="0"/>
                <a:cs typeface="Times New Roman" panose="02020603050405020304" pitchFamily="18" charset="0"/>
              </a:rPr>
              <a:t>Georgetown University</a:t>
            </a:r>
            <a:endParaRPr lang="en-US" altLang="en-US" sz="1600" b="1" dirty="0">
              <a:solidFill>
                <a:srgbClr val="011893"/>
              </a:solidFill>
              <a:ea typeface="Calibri" panose="020F0502020204030204" pitchFamily="34" charset="0"/>
              <a:cs typeface="Times New Roman" panose="02020603050405020304" pitchFamily="18" charset="0"/>
            </a:endParaRPr>
          </a:p>
          <a:p>
            <a:pPr algn="ctr" eaLnBrk="1" hangingPunct="1">
              <a:lnSpc>
                <a:spcPct val="107000"/>
              </a:lnSpc>
              <a:spcBef>
                <a:spcPct val="0"/>
              </a:spcBef>
              <a:spcAft>
                <a:spcPts val="800"/>
              </a:spcAft>
              <a:buFontTx/>
              <a:buNone/>
            </a:pPr>
            <a:r>
              <a:rPr lang="en-US" altLang="en-US" sz="2200" b="1" dirty="0">
                <a:solidFill>
                  <a:srgbClr val="011893"/>
                </a:solidFill>
                <a:latin typeface="Arial" panose="020B0604020202020204" pitchFamily="34" charset="0"/>
                <a:ea typeface="Calibri" panose="020F0502020204030204" pitchFamily="34" charset="0"/>
                <a:cs typeface="Times New Roman" panose="02020603050405020304" pitchFamily="18" charset="0"/>
              </a:rPr>
              <a:t>March 4, 2021</a:t>
            </a:r>
          </a:p>
          <a:p>
            <a:pPr algn="ctr" eaLnBrk="1" hangingPunct="1">
              <a:lnSpc>
                <a:spcPct val="107000"/>
              </a:lnSpc>
              <a:spcBef>
                <a:spcPct val="0"/>
              </a:spcBef>
              <a:spcAft>
                <a:spcPts val="800"/>
              </a:spcAft>
              <a:buFontTx/>
              <a:buNone/>
            </a:pPr>
            <a:r>
              <a:rPr lang="en-US" altLang="en-US" sz="2200" b="1" dirty="0">
                <a:solidFill>
                  <a:srgbClr val="011893"/>
                </a:solidFill>
                <a:latin typeface="Arial" panose="020B0604020202020204" pitchFamily="34" charset="0"/>
                <a:ea typeface="Calibri" panose="020F0502020204030204" pitchFamily="34" charset="0"/>
                <a:cs typeface="Times New Roman" panose="02020603050405020304" pitchFamily="18" charset="0"/>
              </a:rPr>
              <a:t>TOPS Workshop</a:t>
            </a:r>
          </a:p>
          <a:p>
            <a:pPr algn="ctr" eaLnBrk="1" hangingPunct="1">
              <a:lnSpc>
                <a:spcPct val="107000"/>
              </a:lnSpc>
              <a:spcBef>
                <a:spcPct val="0"/>
              </a:spcBef>
              <a:spcAft>
                <a:spcPts val="800"/>
              </a:spcAft>
              <a:buFontTx/>
              <a:buNone/>
            </a:pPr>
            <a:endParaRPr lang="en-US" altLang="en-US" sz="1600" dirty="0">
              <a:solidFill>
                <a:srgbClr val="011893"/>
              </a:solidFill>
              <a:ea typeface="Calibri" panose="020F0502020204030204" pitchFamily="34" charset="0"/>
              <a:cs typeface="Times New Roman" panose="02020603050405020304" pitchFamily="18" charset="0"/>
            </a:endParaRPr>
          </a:p>
        </p:txBody>
      </p:sp>
    </p:spTree>
  </p:cSld>
  <p:clrMapOvr>
    <a:masterClrMapping/>
  </p:clrMapOvr>
  <p:transition spd="slow" advTm="99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C825D8B-63AE-41F4-9184-62598F79A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6">
            <a:extLst>
              <a:ext uri="{FF2B5EF4-FFF2-40B4-BE49-F238E27FC236}">
                <a16:creationId xmlns:a16="http://schemas.microsoft.com/office/drawing/2014/main" id="{99DED834-FC71-4DB2-9666-3A8CDC6EBFD7}"/>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12292" name="Picture 8">
            <a:extLst>
              <a:ext uri="{FF2B5EF4-FFF2-40B4-BE49-F238E27FC236}">
                <a16:creationId xmlns:a16="http://schemas.microsoft.com/office/drawing/2014/main" id="{1CB471E6-9EA6-449E-8A2B-F201F0477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itle 1">
            <a:extLst>
              <a:ext uri="{FF2B5EF4-FFF2-40B4-BE49-F238E27FC236}">
                <a16:creationId xmlns:a16="http://schemas.microsoft.com/office/drawing/2014/main" id="{DCBDA673-2169-43DA-BC25-EA42C7A4355A}"/>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b="1" dirty="0">
                <a:solidFill>
                  <a:srgbClr val="001871"/>
                </a:solidFill>
                <a:latin typeface="Arial" panose="020B0604020202020204" pitchFamily="34" charset="0"/>
                <a:cs typeface="Arial" panose="020B0604020202020204" pitchFamily="34" charset="0"/>
              </a:rPr>
              <a:t>	Cigarette Industry: Pre-2005 (cont.)</a:t>
            </a:r>
          </a:p>
        </p:txBody>
      </p:sp>
      <p:pic>
        <p:nvPicPr>
          <p:cNvPr id="12294" name="Picture 9" descr="itc-logo-blue.png">
            <a:extLst>
              <a:ext uri="{FF2B5EF4-FFF2-40B4-BE49-F238E27FC236}">
                <a16:creationId xmlns:a16="http://schemas.microsoft.com/office/drawing/2014/main" id="{A5AD3F3F-03CF-48E2-85A8-6BB8F687953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22B2BE1D-0FF8-2B4F-A50B-68C537D0456B}"/>
              </a:ext>
            </a:extLst>
          </p:cNvPr>
          <p:cNvSpPr>
            <a:spLocks noGrp="1"/>
          </p:cNvSpPr>
          <p:nvPr>
            <p:ph idx="1"/>
          </p:nvPr>
        </p:nvSpPr>
        <p:spPr>
          <a:xfrm>
            <a:off x="451904" y="1299957"/>
            <a:ext cx="11288191" cy="5233987"/>
          </a:xfrm>
        </p:spPr>
        <p:txBody>
          <a:bodyPr rtlCol="0">
            <a:noAutofit/>
          </a:bodyPr>
          <a:lstStyle/>
          <a:p>
            <a:pPr eaLnBrk="1" hangingPunct="1">
              <a:spcBef>
                <a:spcPct val="0"/>
              </a:spcBef>
              <a:defRPr/>
            </a:pPr>
            <a:r>
              <a:rPr lang="en-US" sz="2400" b="1" kern="0" dirty="0">
                <a:solidFill>
                  <a:srgbClr val="000080"/>
                </a:solidFill>
              </a:rPr>
              <a:t>Entry Barriers: inability of non-established firms to effectively compete. </a:t>
            </a:r>
            <a:r>
              <a:rPr lang="en-US" sz="2400" b="1" dirty="0">
                <a:solidFill>
                  <a:srgbClr val="011893"/>
                </a:solidFill>
              </a:rPr>
              <a:t>In the cigarette industry, the following entry barriers have been identified</a:t>
            </a:r>
            <a:r>
              <a:rPr lang="en-US" sz="2400" dirty="0">
                <a:solidFill>
                  <a:srgbClr val="011893"/>
                </a:solidFill>
              </a:rPr>
              <a:t>:</a:t>
            </a:r>
          </a:p>
          <a:p>
            <a:pPr lvl="1" eaLnBrk="1" hangingPunct="1">
              <a:spcBef>
                <a:spcPct val="0"/>
              </a:spcBef>
              <a:defRPr/>
            </a:pPr>
            <a:r>
              <a:rPr lang="en-US" sz="2300" i="1" dirty="0">
                <a:solidFill>
                  <a:srgbClr val="011893"/>
                </a:solidFill>
              </a:rPr>
              <a:t>Reputation</a:t>
            </a:r>
            <a:r>
              <a:rPr lang="en-US" sz="2300" dirty="0">
                <a:solidFill>
                  <a:srgbClr val="011893"/>
                </a:solidFill>
              </a:rPr>
              <a:t>: brand name and importance of advertising scale</a:t>
            </a:r>
          </a:p>
          <a:p>
            <a:pPr lvl="1" eaLnBrk="1" hangingPunct="1">
              <a:spcBef>
                <a:spcPct val="0"/>
              </a:spcBef>
              <a:defRPr/>
            </a:pPr>
            <a:r>
              <a:rPr lang="en-US" sz="2300" i="1" dirty="0">
                <a:solidFill>
                  <a:srgbClr val="011893"/>
                </a:solidFill>
              </a:rPr>
              <a:t>Proliferation of products</a:t>
            </a:r>
            <a:r>
              <a:rPr lang="en-US" sz="2300" dirty="0">
                <a:solidFill>
                  <a:srgbClr val="011893"/>
                </a:solidFill>
              </a:rPr>
              <a:t>: providing a broad array of products to preempt other firms</a:t>
            </a:r>
          </a:p>
          <a:p>
            <a:pPr lvl="1" eaLnBrk="1" hangingPunct="1">
              <a:spcBef>
                <a:spcPct val="0"/>
              </a:spcBef>
              <a:defRPr/>
            </a:pPr>
            <a:r>
              <a:rPr lang="en-US" sz="2300" i="1" dirty="0">
                <a:solidFill>
                  <a:srgbClr val="011893"/>
                </a:solidFill>
              </a:rPr>
              <a:t>Retail slotting allowances</a:t>
            </a:r>
            <a:r>
              <a:rPr lang="en-US" sz="2300" dirty="0">
                <a:solidFill>
                  <a:srgbClr val="011893"/>
                </a:solidFill>
              </a:rPr>
              <a:t>: buy up limited retail shelf space, also used for price and </a:t>
            </a:r>
            <a:r>
              <a:rPr lang="en-US" sz="2300" dirty="0">
                <a:solidFill>
                  <a:schemeClr val="tx2">
                    <a:lumMod val="50000"/>
                  </a:schemeClr>
                </a:solidFill>
              </a:rPr>
              <a:t>display </a:t>
            </a:r>
            <a:r>
              <a:rPr lang="en-US" sz="2300" dirty="0">
                <a:solidFill>
                  <a:srgbClr val="011893"/>
                </a:solidFill>
              </a:rPr>
              <a:t>promotions. </a:t>
            </a:r>
          </a:p>
          <a:p>
            <a:pPr lvl="1" eaLnBrk="1" hangingPunct="1">
              <a:spcBef>
                <a:spcPct val="0"/>
              </a:spcBef>
              <a:defRPr/>
            </a:pPr>
            <a:r>
              <a:rPr lang="en-US" sz="2300" i="1" dirty="0">
                <a:solidFill>
                  <a:srgbClr val="011893"/>
                </a:solidFill>
              </a:rPr>
              <a:t>Legal</a:t>
            </a:r>
            <a:r>
              <a:rPr lang="en-US" sz="2300" dirty="0">
                <a:solidFill>
                  <a:srgbClr val="011893"/>
                </a:solidFill>
              </a:rPr>
              <a:t>: compliance with tobacco control and the threat of lawsuits</a:t>
            </a:r>
          </a:p>
          <a:p>
            <a:pPr eaLnBrk="1" hangingPunct="1">
              <a:spcBef>
                <a:spcPct val="0"/>
              </a:spcBef>
              <a:defRPr/>
            </a:pPr>
            <a:endParaRPr lang="en-US" sz="2400" b="1" kern="0" dirty="0">
              <a:solidFill>
                <a:srgbClr val="000080"/>
              </a:solidFill>
            </a:endParaRPr>
          </a:p>
          <a:p>
            <a:pPr eaLnBrk="1" hangingPunct="1">
              <a:spcBef>
                <a:spcPct val="0"/>
              </a:spcBef>
              <a:defRPr/>
            </a:pPr>
            <a:r>
              <a:rPr lang="en-US" sz="2400" b="1" kern="0" dirty="0">
                <a:solidFill>
                  <a:srgbClr val="000080"/>
                </a:solidFill>
              </a:rPr>
              <a:t>Market Conduct: </a:t>
            </a:r>
            <a:r>
              <a:rPr lang="en-US" sz="2400" b="1" dirty="0">
                <a:solidFill>
                  <a:srgbClr val="011893"/>
                </a:solidFill>
              </a:rPr>
              <a:t>whether existing firms are engaging in anticompetitive behavior</a:t>
            </a:r>
            <a:r>
              <a:rPr lang="en-US" sz="2400" b="1" dirty="0"/>
              <a:t>:</a:t>
            </a:r>
          </a:p>
          <a:p>
            <a:pPr lvl="1" eaLnBrk="1" hangingPunct="1">
              <a:spcBef>
                <a:spcPct val="0"/>
              </a:spcBef>
              <a:defRPr/>
            </a:pPr>
            <a:r>
              <a:rPr lang="en-US" sz="2300" i="1" kern="0" dirty="0">
                <a:solidFill>
                  <a:srgbClr val="000080"/>
                </a:solidFill>
              </a:rPr>
              <a:t>Coordinated behavior </a:t>
            </a:r>
            <a:r>
              <a:rPr lang="en-US" sz="2300" kern="0" dirty="0">
                <a:solidFill>
                  <a:srgbClr val="000080"/>
                </a:solidFill>
              </a:rPr>
              <a:t>based on observed pricing patterns  (firm engaging in collusive pricing and raising price more than a tax increase). </a:t>
            </a:r>
          </a:p>
          <a:p>
            <a:pPr lvl="1" eaLnBrk="1" hangingPunct="1">
              <a:spcBef>
                <a:spcPct val="0"/>
              </a:spcBef>
              <a:defRPr/>
            </a:pPr>
            <a:r>
              <a:rPr lang="en-US" sz="2300" i="1" kern="0" dirty="0">
                <a:solidFill>
                  <a:srgbClr val="000080"/>
                </a:solidFill>
              </a:rPr>
              <a:t>Predatory pricing</a:t>
            </a:r>
            <a:r>
              <a:rPr lang="en-US" sz="2300" kern="0" dirty="0">
                <a:solidFill>
                  <a:srgbClr val="000080"/>
                </a:solidFill>
              </a:rPr>
              <a:t>: temporarily lowering prices to limit or exclude rivals (M-boro Friday)</a:t>
            </a:r>
          </a:p>
          <a:p>
            <a:pPr lvl="1" eaLnBrk="1" hangingPunct="1">
              <a:spcBef>
                <a:spcPct val="0"/>
              </a:spcBef>
              <a:defRPr/>
            </a:pPr>
            <a:r>
              <a:rPr lang="en-US" sz="2300" i="1" kern="0" dirty="0">
                <a:solidFill>
                  <a:srgbClr val="000080"/>
                </a:solidFill>
              </a:rPr>
              <a:t>Price discrimination</a:t>
            </a:r>
            <a:r>
              <a:rPr lang="en-US" sz="2300" kern="0" dirty="0">
                <a:solidFill>
                  <a:srgbClr val="000080"/>
                </a:solidFill>
              </a:rPr>
              <a:t>: selectively charging lower prices (e.g., coupons, other discounts) to some consumers (e.g., youth and low SES).</a:t>
            </a:r>
          </a:p>
        </p:txBody>
      </p:sp>
    </p:spTree>
  </p:cSld>
  <p:clrMapOvr>
    <a:masterClrMapping/>
  </p:clrMapOvr>
  <p:transition spd="slow" advTm="880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FBBB161E-1779-42B3-95A0-6008B8D3E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a:extLst>
              <a:ext uri="{FF2B5EF4-FFF2-40B4-BE49-F238E27FC236}">
                <a16:creationId xmlns:a16="http://schemas.microsoft.com/office/drawing/2014/main" id="{91BCCEF3-1BA5-4BF3-A125-E0803314EC2E}"/>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14340" name="Picture 8">
            <a:extLst>
              <a:ext uri="{FF2B5EF4-FFF2-40B4-BE49-F238E27FC236}">
                <a16:creationId xmlns:a16="http://schemas.microsoft.com/office/drawing/2014/main" id="{1E5C304E-7196-47EF-A99F-5A872EFC2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DCC6A9B-79DF-B643-B4FA-1AD97548888E}"/>
              </a:ext>
            </a:extLst>
          </p:cNvPr>
          <p:cNvSpPr txBox="1">
            <a:spLocks/>
          </p:cNvSpPr>
          <p:nvPr/>
        </p:nvSpPr>
        <p:spPr>
          <a:xfrm>
            <a:off x="0" y="11113"/>
            <a:ext cx="12192000" cy="1004887"/>
          </a:xfrm>
          <a:prstGeom prst="rect">
            <a:avLst/>
          </a:prstGeom>
          <a:solidFill>
            <a:srgbClr val="44D1DC"/>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200" b="1" kern="0" dirty="0">
                <a:solidFill>
                  <a:srgbClr val="000080"/>
                </a:solidFill>
              </a:rPr>
              <a:t>	Post-2005 Market: Cigarettes</a:t>
            </a:r>
          </a:p>
        </p:txBody>
      </p:sp>
      <p:pic>
        <p:nvPicPr>
          <p:cNvPr id="14342" name="Picture 9" descr="itc-logo-blue.png">
            <a:extLst>
              <a:ext uri="{FF2B5EF4-FFF2-40B4-BE49-F238E27FC236}">
                <a16:creationId xmlns:a16="http://schemas.microsoft.com/office/drawing/2014/main" id="{A7222CB1-5AD6-4951-A782-C4F7762A2A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a:extLst>
              <a:ext uri="{FF2B5EF4-FFF2-40B4-BE49-F238E27FC236}">
                <a16:creationId xmlns:a16="http://schemas.microsoft.com/office/drawing/2014/main" id="{DEEAD238-2E11-4242-A4E5-F7D96F8C8153}"/>
              </a:ext>
            </a:extLst>
          </p:cNvPr>
          <p:cNvSpPr txBox="1">
            <a:spLocks noGrp="1" noChangeArrowheads="1"/>
          </p:cNvSpPr>
          <p:nvPr>
            <p:ph idx="1"/>
          </p:nvPr>
        </p:nvSpPr>
        <p:spPr>
          <a:xfrm>
            <a:off x="481013" y="1362075"/>
            <a:ext cx="11229975" cy="5172075"/>
          </a:xfrm>
          <a:ln>
            <a:miter lim="800000"/>
            <a:headEnd/>
            <a:tailEnd/>
          </a:ln>
        </p:spPr>
        <p:txBody>
          <a:bodyPr lIns="92075" tIns="46038" rIns="92075" bIns="46038" rtlCol="0" anchor="ctr">
            <a:normAutofit fontScale="92500" lnSpcReduction="10000"/>
          </a:bodyPr>
          <a:lstStyle/>
          <a:p>
            <a:pPr eaLnBrk="1" hangingPunct="1">
              <a:spcBef>
                <a:spcPct val="0"/>
              </a:spcBef>
              <a:defRPr/>
            </a:pPr>
            <a:r>
              <a:rPr lang="en-US" sz="2400" b="1" kern="0" dirty="0">
                <a:solidFill>
                  <a:srgbClr val="000080"/>
                </a:solidFill>
              </a:rPr>
              <a:t>Consumer Behavior:</a:t>
            </a:r>
          </a:p>
          <a:p>
            <a:pPr lvl="1" eaLnBrk="1" hangingPunct="1">
              <a:spcBef>
                <a:spcPct val="0"/>
              </a:spcBef>
              <a:defRPr/>
            </a:pPr>
            <a:r>
              <a:rPr lang="en-US" sz="2400" kern="0" dirty="0">
                <a:solidFill>
                  <a:srgbClr val="000080"/>
                </a:solidFill>
              </a:rPr>
              <a:t>Increased use of smokeless tobacco, little cigars, and NVPs alone and together with cigarettes</a:t>
            </a:r>
          </a:p>
          <a:p>
            <a:pPr lvl="1" eaLnBrk="1" hangingPunct="1">
              <a:spcBef>
                <a:spcPct val="0"/>
              </a:spcBef>
              <a:defRPr/>
            </a:pPr>
            <a:r>
              <a:rPr lang="en-US" sz="2400" kern="0" dirty="0">
                <a:solidFill>
                  <a:srgbClr val="000080"/>
                </a:solidFill>
              </a:rPr>
              <a:t>Higher demand elasticities for cigarettes and other products and high cross price elasticities.</a:t>
            </a:r>
          </a:p>
          <a:p>
            <a:pPr lvl="1" eaLnBrk="1" hangingPunct="1">
              <a:spcBef>
                <a:spcPct val="0"/>
              </a:spcBef>
              <a:defRPr/>
            </a:pPr>
            <a:endParaRPr lang="en-US" sz="900" kern="0" dirty="0">
              <a:solidFill>
                <a:srgbClr val="000080"/>
              </a:solidFill>
            </a:endParaRPr>
          </a:p>
          <a:p>
            <a:pPr lvl="1" eaLnBrk="1" hangingPunct="1">
              <a:spcBef>
                <a:spcPct val="0"/>
              </a:spcBef>
              <a:defRPr/>
            </a:pPr>
            <a:endParaRPr lang="en-US" sz="200" kern="0" dirty="0">
              <a:solidFill>
                <a:srgbClr val="000080"/>
              </a:solidFill>
            </a:endParaRPr>
          </a:p>
          <a:p>
            <a:pPr lvl="1" eaLnBrk="1" hangingPunct="1">
              <a:spcBef>
                <a:spcPct val="0"/>
              </a:spcBef>
              <a:defRPr/>
            </a:pPr>
            <a:endParaRPr lang="en-US" sz="200" kern="0" dirty="0">
              <a:solidFill>
                <a:srgbClr val="000080"/>
              </a:solidFill>
            </a:endParaRPr>
          </a:p>
          <a:p>
            <a:pPr lvl="1" eaLnBrk="1" hangingPunct="1">
              <a:spcBef>
                <a:spcPct val="0"/>
              </a:spcBef>
              <a:defRPr/>
            </a:pPr>
            <a:endParaRPr lang="en-US" sz="400" kern="0" dirty="0">
              <a:solidFill>
                <a:srgbClr val="000080"/>
              </a:solidFill>
            </a:endParaRPr>
          </a:p>
          <a:p>
            <a:pPr eaLnBrk="1" hangingPunct="1">
              <a:spcBef>
                <a:spcPct val="0"/>
              </a:spcBef>
              <a:defRPr/>
            </a:pPr>
            <a:r>
              <a:rPr lang="en-US" sz="2400" b="1" kern="0" dirty="0">
                <a:solidFill>
                  <a:srgbClr val="000080"/>
                </a:solidFill>
                <a:cs typeface="+mj-cs"/>
              </a:rPr>
              <a:t>Industry Behavior:</a:t>
            </a:r>
          </a:p>
          <a:p>
            <a:pPr lvl="1" eaLnBrk="1" hangingPunct="1">
              <a:spcBef>
                <a:spcPct val="0"/>
              </a:spcBef>
              <a:defRPr/>
            </a:pPr>
            <a:r>
              <a:rPr lang="en-US" sz="2400" kern="0" dirty="0">
                <a:solidFill>
                  <a:srgbClr val="000080"/>
                </a:solidFill>
              </a:rPr>
              <a:t>Cigarettes still highly concentrated.</a:t>
            </a:r>
          </a:p>
          <a:p>
            <a:pPr lvl="1" eaLnBrk="1" hangingPunct="1">
              <a:spcBef>
                <a:spcPct val="0"/>
              </a:spcBef>
              <a:defRPr/>
            </a:pPr>
            <a:r>
              <a:rPr lang="en-US" sz="2400" kern="0" dirty="0">
                <a:solidFill>
                  <a:srgbClr val="000080"/>
                </a:solidFill>
              </a:rPr>
              <a:t>Cigarette companies bought up major smokeless tobacco cos. and added their own smokeless products. Altria purchased a major cigar company.</a:t>
            </a:r>
          </a:p>
          <a:p>
            <a:pPr lvl="1" eaLnBrk="1" hangingPunct="1">
              <a:spcBef>
                <a:spcPct val="0"/>
              </a:spcBef>
              <a:defRPr/>
            </a:pPr>
            <a:r>
              <a:rPr lang="en-US" sz="2400" kern="0" dirty="0">
                <a:solidFill>
                  <a:srgbClr val="000080"/>
                </a:solidFill>
              </a:rPr>
              <a:t>Cigarette companies entered the NVP market through merger and de novo growth, but were not able to gain a large share… until Altria purchased Juul.</a:t>
            </a:r>
          </a:p>
          <a:p>
            <a:pPr lvl="1" eaLnBrk="1" hangingPunct="1">
              <a:spcBef>
                <a:spcPct val="0"/>
              </a:spcBef>
              <a:defRPr/>
            </a:pPr>
            <a:r>
              <a:rPr lang="en-US" sz="2400" kern="0" dirty="0">
                <a:solidFill>
                  <a:srgbClr val="000080"/>
                </a:solidFill>
              </a:rPr>
              <a:t>Cigarette companies entered the heated tobacco product market (IQOS)</a:t>
            </a:r>
          </a:p>
          <a:p>
            <a:pPr lvl="1" eaLnBrk="1" hangingPunct="1">
              <a:spcBef>
                <a:spcPct val="0"/>
              </a:spcBef>
              <a:defRPr/>
            </a:pPr>
            <a:endParaRPr lang="en-US" sz="2400" kern="0" dirty="0">
              <a:solidFill>
                <a:srgbClr val="000080"/>
              </a:solidFill>
              <a:cs typeface="+mj-cs"/>
            </a:endParaRPr>
          </a:p>
          <a:p>
            <a:pPr marL="0" indent="0" eaLnBrk="1" hangingPunct="1">
              <a:spcBef>
                <a:spcPct val="0"/>
              </a:spcBef>
              <a:buNone/>
              <a:defRPr/>
            </a:pPr>
            <a:r>
              <a:rPr lang="en-US" sz="2500" i="1" kern="0" dirty="0">
                <a:solidFill>
                  <a:srgbClr val="FF0066"/>
                </a:solidFill>
                <a:cs typeface="+mj-cs"/>
              </a:rPr>
              <a:t>In sum, the market became much more competitive, with more product overlap, the market could now be defined as the nicotine vaping product market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FBBB161E-1779-42B3-95A0-6008B8D3E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a:extLst>
              <a:ext uri="{FF2B5EF4-FFF2-40B4-BE49-F238E27FC236}">
                <a16:creationId xmlns:a16="http://schemas.microsoft.com/office/drawing/2014/main" id="{91BCCEF3-1BA5-4BF3-A125-E0803314EC2E}"/>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14340" name="Picture 8">
            <a:extLst>
              <a:ext uri="{FF2B5EF4-FFF2-40B4-BE49-F238E27FC236}">
                <a16:creationId xmlns:a16="http://schemas.microsoft.com/office/drawing/2014/main" id="{1E5C304E-7196-47EF-A99F-5A872EFC2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DCC6A9B-79DF-B643-B4FA-1AD97548888E}"/>
              </a:ext>
            </a:extLst>
          </p:cNvPr>
          <p:cNvSpPr txBox="1">
            <a:spLocks/>
          </p:cNvSpPr>
          <p:nvPr/>
        </p:nvSpPr>
        <p:spPr>
          <a:xfrm>
            <a:off x="0" y="11113"/>
            <a:ext cx="12192000" cy="1004887"/>
          </a:xfrm>
          <a:prstGeom prst="rect">
            <a:avLst/>
          </a:prstGeom>
          <a:solidFill>
            <a:srgbClr val="44D1DC"/>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200" b="1" kern="0" dirty="0">
                <a:solidFill>
                  <a:srgbClr val="000080"/>
                </a:solidFill>
              </a:rPr>
              <a:t>	Nicotine Vaping Product Market: Industry</a:t>
            </a:r>
          </a:p>
        </p:txBody>
      </p:sp>
      <p:pic>
        <p:nvPicPr>
          <p:cNvPr id="14342" name="Picture 9" descr="itc-logo-blue.png">
            <a:extLst>
              <a:ext uri="{FF2B5EF4-FFF2-40B4-BE49-F238E27FC236}">
                <a16:creationId xmlns:a16="http://schemas.microsoft.com/office/drawing/2014/main" id="{A7222CB1-5AD6-4951-A782-C4F7762A2A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a:extLst>
              <a:ext uri="{FF2B5EF4-FFF2-40B4-BE49-F238E27FC236}">
                <a16:creationId xmlns:a16="http://schemas.microsoft.com/office/drawing/2014/main" id="{DEEAD238-2E11-4242-A4E5-F7D96F8C8153}"/>
              </a:ext>
            </a:extLst>
          </p:cNvPr>
          <p:cNvSpPr txBox="1">
            <a:spLocks noGrp="1" noChangeArrowheads="1"/>
          </p:cNvSpPr>
          <p:nvPr>
            <p:ph idx="1"/>
          </p:nvPr>
        </p:nvSpPr>
        <p:spPr>
          <a:xfrm>
            <a:off x="0" y="1168400"/>
            <a:ext cx="11710987" cy="5648325"/>
          </a:xfrm>
          <a:ln>
            <a:miter lim="800000"/>
            <a:headEnd/>
            <a:tailEnd/>
          </a:ln>
        </p:spPr>
        <p:txBody>
          <a:bodyPr lIns="92075" tIns="46038" rIns="92075" bIns="46038" rtlCol="0" anchor="ctr">
            <a:normAutofit fontScale="92500" lnSpcReduction="10000"/>
          </a:bodyPr>
          <a:lstStyle/>
          <a:p>
            <a:pPr lvl="1" eaLnBrk="1" hangingPunct="1">
              <a:spcBef>
                <a:spcPct val="0"/>
              </a:spcBef>
              <a:defRPr/>
            </a:pPr>
            <a:endParaRPr lang="en-US" sz="900" kern="0" dirty="0">
              <a:solidFill>
                <a:srgbClr val="000080"/>
              </a:solidFill>
            </a:endParaRPr>
          </a:p>
          <a:p>
            <a:pPr lvl="1" eaLnBrk="1" hangingPunct="1">
              <a:spcBef>
                <a:spcPct val="0"/>
              </a:spcBef>
              <a:defRPr/>
            </a:pPr>
            <a:endParaRPr lang="en-US" sz="200" kern="0" dirty="0">
              <a:solidFill>
                <a:srgbClr val="000080"/>
              </a:solidFill>
            </a:endParaRPr>
          </a:p>
          <a:p>
            <a:pPr lvl="1" eaLnBrk="1" hangingPunct="1">
              <a:spcBef>
                <a:spcPct val="0"/>
              </a:spcBef>
              <a:defRPr/>
            </a:pPr>
            <a:endParaRPr lang="en-US" sz="200" kern="0" dirty="0">
              <a:solidFill>
                <a:srgbClr val="000080"/>
              </a:solidFill>
            </a:endParaRPr>
          </a:p>
          <a:p>
            <a:pPr lvl="1" eaLnBrk="1" hangingPunct="1">
              <a:spcBef>
                <a:spcPct val="0"/>
              </a:spcBef>
              <a:defRPr/>
            </a:pPr>
            <a:endParaRPr lang="en-US" sz="400" kern="0" dirty="0">
              <a:solidFill>
                <a:srgbClr val="000080"/>
              </a:solidFill>
            </a:endParaRPr>
          </a:p>
          <a:p>
            <a:pPr lvl="1" eaLnBrk="1" hangingPunct="1">
              <a:spcBef>
                <a:spcPct val="0"/>
              </a:spcBef>
              <a:defRPr/>
            </a:pPr>
            <a:r>
              <a:rPr lang="en-US" sz="2400" b="1" kern="0" dirty="0">
                <a:solidFill>
                  <a:srgbClr val="000080"/>
                </a:solidFill>
              </a:rPr>
              <a:t>Started as only independent </a:t>
            </a:r>
          </a:p>
          <a:p>
            <a:pPr marL="457200" lvl="1" indent="0" eaLnBrk="1" hangingPunct="1">
              <a:spcBef>
                <a:spcPct val="0"/>
              </a:spcBef>
              <a:buNone/>
              <a:defRPr/>
            </a:pPr>
            <a:r>
              <a:rPr lang="en-US" sz="2400" b="1" kern="0" dirty="0">
                <a:solidFill>
                  <a:srgbClr val="000080"/>
                </a:solidFill>
              </a:rPr>
              <a:t>	companies, cigarette companies </a:t>
            </a:r>
            <a:r>
              <a:rPr lang="en-US" sz="2400" kern="0" dirty="0">
                <a:solidFill>
                  <a:srgbClr val="000080"/>
                </a:solidFill>
              </a:rPr>
              <a:t>entered the</a:t>
            </a:r>
          </a:p>
          <a:p>
            <a:pPr marL="457200" lvl="1" indent="0" eaLnBrk="1" hangingPunct="1">
              <a:spcBef>
                <a:spcPct val="0"/>
              </a:spcBef>
              <a:buNone/>
              <a:defRPr/>
            </a:pPr>
            <a:r>
              <a:rPr lang="en-US" sz="2400" kern="0" dirty="0">
                <a:solidFill>
                  <a:srgbClr val="000080"/>
                </a:solidFill>
              </a:rPr>
              <a:t>     	NVP market through merger and </a:t>
            </a:r>
          </a:p>
          <a:p>
            <a:pPr marL="457200" lvl="1" indent="0" eaLnBrk="1" hangingPunct="1">
              <a:spcBef>
                <a:spcPct val="0"/>
              </a:spcBef>
              <a:buNone/>
              <a:defRPr/>
            </a:pPr>
            <a:r>
              <a:rPr lang="en-US" sz="2400" kern="0" dirty="0">
                <a:solidFill>
                  <a:srgbClr val="000080"/>
                </a:solidFill>
              </a:rPr>
              <a:t>     	de novo growth, but were </a:t>
            </a:r>
            <a:r>
              <a:rPr lang="en-US" sz="2400" b="1" kern="0" dirty="0">
                <a:solidFill>
                  <a:srgbClr val="000080"/>
                </a:solidFill>
              </a:rPr>
              <a:t>not able </a:t>
            </a:r>
          </a:p>
          <a:p>
            <a:pPr marL="457200" lvl="1" indent="0" eaLnBrk="1" hangingPunct="1">
              <a:spcBef>
                <a:spcPct val="0"/>
              </a:spcBef>
              <a:buNone/>
              <a:defRPr/>
            </a:pPr>
            <a:r>
              <a:rPr lang="en-US" sz="2400" b="1" kern="0" dirty="0">
                <a:solidFill>
                  <a:srgbClr val="000080"/>
                </a:solidFill>
              </a:rPr>
              <a:t>	to gain a large share</a:t>
            </a:r>
            <a:r>
              <a:rPr lang="en-US" sz="2400" kern="0" dirty="0">
                <a:solidFill>
                  <a:srgbClr val="000080"/>
                </a:solidFill>
              </a:rPr>
              <a:t>, except in retail, </a:t>
            </a:r>
          </a:p>
          <a:p>
            <a:pPr marL="457200" lvl="1" indent="0" eaLnBrk="1" hangingPunct="1">
              <a:spcBef>
                <a:spcPct val="0"/>
              </a:spcBef>
              <a:buNone/>
              <a:defRPr/>
            </a:pPr>
            <a:r>
              <a:rPr lang="en-US" sz="2400" kern="0" dirty="0">
                <a:solidFill>
                  <a:srgbClr val="000080"/>
                </a:solidFill>
              </a:rPr>
              <a:t>        which they lost with the growth of Juul</a:t>
            </a:r>
          </a:p>
          <a:p>
            <a:pPr lvl="1" eaLnBrk="1" hangingPunct="1">
              <a:spcBef>
                <a:spcPct val="0"/>
              </a:spcBef>
              <a:defRPr/>
            </a:pPr>
            <a:endParaRPr lang="en-US" sz="2400" b="1" kern="0" dirty="0">
              <a:solidFill>
                <a:srgbClr val="000080"/>
              </a:solidFill>
            </a:endParaRPr>
          </a:p>
          <a:p>
            <a:pPr lvl="1" eaLnBrk="1" hangingPunct="1">
              <a:spcBef>
                <a:spcPct val="0"/>
              </a:spcBef>
              <a:defRPr/>
            </a:pPr>
            <a:r>
              <a:rPr lang="en-US" sz="2400" b="1" kern="0" dirty="0">
                <a:solidFill>
                  <a:srgbClr val="000080"/>
                </a:solidFill>
              </a:rPr>
              <a:t>Substantial entry and rapidly changing market shares.</a:t>
            </a:r>
            <a:endParaRPr lang="en-US" sz="1000" b="1" kern="0" dirty="0">
              <a:solidFill>
                <a:srgbClr val="000080"/>
              </a:solidFill>
            </a:endParaRPr>
          </a:p>
          <a:p>
            <a:pPr marL="457200" lvl="1" indent="0" eaLnBrk="1" hangingPunct="1">
              <a:spcBef>
                <a:spcPct val="0"/>
              </a:spcBef>
              <a:buNone/>
              <a:defRPr/>
            </a:pPr>
            <a:r>
              <a:rPr lang="en-US" sz="1000" b="1" kern="0" dirty="0">
                <a:solidFill>
                  <a:srgbClr val="000080"/>
                </a:solidFill>
              </a:rPr>
              <a:t> </a:t>
            </a:r>
          </a:p>
          <a:p>
            <a:pPr lvl="1" eaLnBrk="1" hangingPunct="1">
              <a:spcBef>
                <a:spcPct val="0"/>
              </a:spcBef>
              <a:defRPr/>
            </a:pPr>
            <a:endParaRPr lang="en-US" sz="900" b="1" kern="0" dirty="0">
              <a:solidFill>
                <a:srgbClr val="000080"/>
              </a:solidFill>
            </a:endParaRPr>
          </a:p>
          <a:p>
            <a:pPr lvl="1" eaLnBrk="1" hangingPunct="1">
              <a:spcBef>
                <a:spcPct val="0"/>
              </a:spcBef>
              <a:defRPr/>
            </a:pPr>
            <a:r>
              <a:rPr lang="en-US" sz="2400" b="1" kern="0" dirty="0">
                <a:solidFill>
                  <a:srgbClr val="000080"/>
                </a:solidFill>
              </a:rPr>
              <a:t>Rapid innovation- </a:t>
            </a:r>
            <a:r>
              <a:rPr lang="en-US" sz="2400" kern="0" dirty="0">
                <a:solidFill>
                  <a:srgbClr val="000080"/>
                </a:solidFill>
              </a:rPr>
              <a:t>first to fourth generation NVP products</a:t>
            </a:r>
          </a:p>
          <a:p>
            <a:pPr lvl="1" eaLnBrk="1" hangingPunct="1">
              <a:spcBef>
                <a:spcPct val="0"/>
              </a:spcBef>
              <a:defRPr/>
            </a:pPr>
            <a:endParaRPr lang="en-US" sz="900" b="1" kern="0" dirty="0">
              <a:solidFill>
                <a:srgbClr val="000080"/>
              </a:solidFill>
            </a:endParaRPr>
          </a:p>
          <a:p>
            <a:pPr lvl="1" eaLnBrk="1" hangingPunct="1">
              <a:spcBef>
                <a:spcPct val="0"/>
              </a:spcBef>
              <a:defRPr/>
            </a:pPr>
            <a:r>
              <a:rPr lang="en-US" sz="2400" b="1" kern="0" dirty="0">
                <a:solidFill>
                  <a:srgbClr val="000080"/>
                </a:solidFill>
              </a:rPr>
              <a:t>Prices generally falling at least through 2017, also considerable price variation </a:t>
            </a:r>
            <a:r>
              <a:rPr lang="en-US" sz="2400" kern="0" dirty="0">
                <a:solidFill>
                  <a:srgbClr val="000080"/>
                </a:solidFill>
              </a:rPr>
              <a:t>(i.e., lack of coordinated pricing)</a:t>
            </a:r>
          </a:p>
          <a:p>
            <a:pPr lvl="1" eaLnBrk="1" hangingPunct="1">
              <a:spcBef>
                <a:spcPct val="0"/>
              </a:spcBef>
              <a:defRPr/>
            </a:pPr>
            <a:endParaRPr lang="en-US" sz="900" b="1" kern="0" dirty="0">
              <a:solidFill>
                <a:srgbClr val="000080"/>
              </a:solidFill>
            </a:endParaRPr>
          </a:p>
          <a:p>
            <a:pPr lvl="1" eaLnBrk="1" hangingPunct="1">
              <a:spcBef>
                <a:spcPct val="0"/>
              </a:spcBef>
              <a:defRPr/>
            </a:pPr>
            <a:r>
              <a:rPr lang="en-US" sz="2400" b="1" kern="0" dirty="0">
                <a:solidFill>
                  <a:srgbClr val="000080"/>
                </a:solidFill>
              </a:rPr>
              <a:t>Products sold over different consumer channels: internet, mass market retail </a:t>
            </a:r>
            <a:r>
              <a:rPr lang="en-US" altLang="en-US" sz="2400" dirty="0">
                <a:solidFill>
                  <a:srgbClr val="011893"/>
                </a:solidFill>
              </a:rPr>
              <a:t>(7-11s, pharmacies and grocery stores)</a:t>
            </a:r>
            <a:r>
              <a:rPr lang="en-US" altLang="en-US" sz="2400" b="1" dirty="0">
                <a:solidFill>
                  <a:srgbClr val="011893"/>
                </a:solidFill>
              </a:rPr>
              <a:t>, tobacco shops/kiosks</a:t>
            </a:r>
            <a:r>
              <a:rPr lang="en-US" altLang="en-US" sz="2400" dirty="0"/>
              <a:t> </a:t>
            </a:r>
            <a:r>
              <a:rPr lang="en-US" sz="2400" b="1" kern="0" dirty="0">
                <a:solidFill>
                  <a:srgbClr val="000080"/>
                </a:solidFill>
              </a:rPr>
              <a:t>and vape shops</a:t>
            </a:r>
          </a:p>
          <a:p>
            <a:pPr lvl="1" eaLnBrk="1" hangingPunct="1">
              <a:spcBef>
                <a:spcPct val="0"/>
              </a:spcBef>
              <a:defRPr/>
            </a:pPr>
            <a:endParaRPr lang="en-US" sz="2400" b="1" kern="0" dirty="0">
              <a:solidFill>
                <a:srgbClr val="000080"/>
              </a:solidFill>
            </a:endParaRPr>
          </a:p>
          <a:p>
            <a:pPr lvl="1" eaLnBrk="1" hangingPunct="1">
              <a:spcBef>
                <a:spcPct val="0"/>
              </a:spcBef>
              <a:defRPr/>
            </a:pPr>
            <a:r>
              <a:rPr lang="en-US" sz="2400" b="1" kern="0" dirty="0">
                <a:solidFill>
                  <a:srgbClr val="000080"/>
                </a:solidFill>
              </a:rPr>
              <a:t>Stock prices of cigarette companies, consistently rising</a:t>
            </a:r>
            <a:r>
              <a:rPr lang="en-US" sz="2400" kern="0" dirty="0">
                <a:solidFill>
                  <a:srgbClr val="000080"/>
                </a:solidFill>
              </a:rPr>
              <a:t>,</a:t>
            </a:r>
            <a:r>
              <a:rPr lang="en-US" sz="2400" b="1" kern="0" dirty="0">
                <a:solidFill>
                  <a:srgbClr val="000080"/>
                </a:solidFill>
              </a:rPr>
              <a:t> then </a:t>
            </a:r>
            <a:r>
              <a:rPr lang="en-US" sz="2400" kern="0" dirty="0">
                <a:solidFill>
                  <a:srgbClr val="000080"/>
                </a:solidFill>
              </a:rPr>
              <a:t>plummeted starting in 2017 as Juul grew</a:t>
            </a:r>
          </a:p>
          <a:p>
            <a:pPr lvl="1" eaLnBrk="1" hangingPunct="1">
              <a:spcBef>
                <a:spcPct val="0"/>
              </a:spcBef>
              <a:defRPr/>
            </a:pPr>
            <a:endParaRPr lang="en-US" sz="2400" b="1" kern="0" dirty="0">
              <a:solidFill>
                <a:srgbClr val="000080"/>
              </a:solidFill>
            </a:endParaRPr>
          </a:p>
          <a:p>
            <a:pPr lvl="1" eaLnBrk="1" hangingPunct="1">
              <a:spcBef>
                <a:spcPct val="0"/>
              </a:spcBef>
              <a:defRPr/>
            </a:pPr>
            <a:endParaRPr lang="en-US" sz="900" b="1" kern="0" dirty="0">
              <a:solidFill>
                <a:srgbClr val="000080"/>
              </a:solidFill>
            </a:endParaRPr>
          </a:p>
        </p:txBody>
      </p:sp>
      <p:graphicFrame>
        <p:nvGraphicFramePr>
          <p:cNvPr id="4" name="Table 3">
            <a:extLst>
              <a:ext uri="{FF2B5EF4-FFF2-40B4-BE49-F238E27FC236}">
                <a16:creationId xmlns:a16="http://schemas.microsoft.com/office/drawing/2014/main" id="{3A26DBF5-0C3A-4416-B2A0-F51496900A5D}"/>
              </a:ext>
            </a:extLst>
          </p:cNvPr>
          <p:cNvGraphicFramePr>
            <a:graphicFrameLocks noGrp="1"/>
          </p:cNvGraphicFramePr>
          <p:nvPr>
            <p:extLst>
              <p:ext uri="{D42A27DB-BD31-4B8C-83A1-F6EECF244321}">
                <p14:modId xmlns:p14="http://schemas.microsoft.com/office/powerpoint/2010/main" val="3294942314"/>
              </p:ext>
            </p:extLst>
          </p:nvPr>
        </p:nvGraphicFramePr>
        <p:xfrm>
          <a:off x="6599586" y="1490272"/>
          <a:ext cx="5458200" cy="1841522"/>
        </p:xfrm>
        <a:graphic>
          <a:graphicData uri="http://schemas.openxmlformats.org/drawingml/2006/table">
            <a:tbl>
              <a:tblPr firstRow="1" firstCol="1" bandRow="1">
                <a:tableStyleId>{5C22544A-7EE6-4342-B048-85BDC9FD1C3A}</a:tableStyleId>
              </a:tblPr>
              <a:tblGrid>
                <a:gridCol w="1360948">
                  <a:extLst>
                    <a:ext uri="{9D8B030D-6E8A-4147-A177-3AD203B41FA5}">
                      <a16:colId xmlns:a16="http://schemas.microsoft.com/office/drawing/2014/main" val="2270760475"/>
                    </a:ext>
                  </a:extLst>
                </a:gridCol>
                <a:gridCol w="504056">
                  <a:extLst>
                    <a:ext uri="{9D8B030D-6E8A-4147-A177-3AD203B41FA5}">
                      <a16:colId xmlns:a16="http://schemas.microsoft.com/office/drawing/2014/main" val="203025358"/>
                    </a:ext>
                  </a:extLst>
                </a:gridCol>
                <a:gridCol w="504056">
                  <a:extLst>
                    <a:ext uri="{9D8B030D-6E8A-4147-A177-3AD203B41FA5}">
                      <a16:colId xmlns:a16="http://schemas.microsoft.com/office/drawing/2014/main" val="342278282"/>
                    </a:ext>
                  </a:extLst>
                </a:gridCol>
                <a:gridCol w="504056">
                  <a:extLst>
                    <a:ext uri="{9D8B030D-6E8A-4147-A177-3AD203B41FA5}">
                      <a16:colId xmlns:a16="http://schemas.microsoft.com/office/drawing/2014/main" val="3476105894"/>
                    </a:ext>
                  </a:extLst>
                </a:gridCol>
                <a:gridCol w="504056">
                  <a:extLst>
                    <a:ext uri="{9D8B030D-6E8A-4147-A177-3AD203B41FA5}">
                      <a16:colId xmlns:a16="http://schemas.microsoft.com/office/drawing/2014/main" val="3591201552"/>
                    </a:ext>
                  </a:extLst>
                </a:gridCol>
                <a:gridCol w="504056">
                  <a:extLst>
                    <a:ext uri="{9D8B030D-6E8A-4147-A177-3AD203B41FA5}">
                      <a16:colId xmlns:a16="http://schemas.microsoft.com/office/drawing/2014/main" val="3456008078"/>
                    </a:ext>
                  </a:extLst>
                </a:gridCol>
                <a:gridCol w="482240">
                  <a:extLst>
                    <a:ext uri="{9D8B030D-6E8A-4147-A177-3AD203B41FA5}">
                      <a16:colId xmlns:a16="http://schemas.microsoft.com/office/drawing/2014/main" val="288041588"/>
                    </a:ext>
                  </a:extLst>
                </a:gridCol>
                <a:gridCol w="547366">
                  <a:extLst>
                    <a:ext uri="{9D8B030D-6E8A-4147-A177-3AD203B41FA5}">
                      <a16:colId xmlns:a16="http://schemas.microsoft.com/office/drawing/2014/main" val="3986954893"/>
                    </a:ext>
                  </a:extLst>
                </a:gridCol>
                <a:gridCol w="547366">
                  <a:extLst>
                    <a:ext uri="{9D8B030D-6E8A-4147-A177-3AD203B41FA5}">
                      <a16:colId xmlns:a16="http://schemas.microsoft.com/office/drawing/2014/main" val="3260659140"/>
                    </a:ext>
                  </a:extLst>
                </a:gridCol>
              </a:tblGrid>
              <a:tr h="206243">
                <a:tc>
                  <a:txBody>
                    <a:bodyPr/>
                    <a:lstStyle/>
                    <a:p>
                      <a:pPr marL="0" marR="0">
                        <a:lnSpc>
                          <a:spcPct val="115000"/>
                        </a:lnSpc>
                        <a:spcBef>
                          <a:spcPts val="0"/>
                        </a:spcBef>
                        <a:spcAft>
                          <a:spcPts val="0"/>
                        </a:spcAft>
                      </a:pPr>
                      <a:r>
                        <a:rPr lang="en-US" sz="1200" dirty="0">
                          <a:effectLst/>
                        </a:rPr>
                        <a:t>Company/Year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2018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9477060"/>
                  </a:ext>
                </a:extLst>
              </a:tr>
              <a:tr h="204148">
                <a:tc>
                  <a:txBody>
                    <a:bodyPr/>
                    <a:lstStyle/>
                    <a:p>
                      <a:pPr marL="0" marR="0">
                        <a:lnSpc>
                          <a:spcPct val="115000"/>
                        </a:lnSpc>
                        <a:spcBef>
                          <a:spcPts val="0"/>
                        </a:spcBef>
                        <a:spcAft>
                          <a:spcPts val="0"/>
                        </a:spcAft>
                      </a:pPr>
                      <a:r>
                        <a:rPr lang="en-US" sz="1200" dirty="0">
                          <a:effectLst/>
                        </a:rPr>
                        <a:t>Ballantyne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20947577"/>
                  </a:ext>
                </a:extLst>
              </a:tr>
              <a:tr h="204148">
                <a:tc>
                  <a:txBody>
                    <a:bodyPr/>
                    <a:lstStyle/>
                    <a:p>
                      <a:pPr marL="0" marR="0">
                        <a:lnSpc>
                          <a:spcPct val="115000"/>
                        </a:lnSpc>
                        <a:spcBef>
                          <a:spcPts val="0"/>
                        </a:spcBef>
                        <a:spcAft>
                          <a:spcPts val="0"/>
                        </a:spcAft>
                      </a:pPr>
                      <a:r>
                        <a:rPr lang="en-US" sz="1200" dirty="0">
                          <a:effectLst/>
                        </a:rPr>
                        <a:t>CB Distributors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07733865"/>
                  </a:ext>
                </a:extLst>
              </a:tr>
              <a:tr h="204148">
                <a:tc>
                  <a:txBody>
                    <a:bodyPr/>
                    <a:lstStyle/>
                    <a:p>
                      <a:pPr marL="0" marR="0">
                        <a:lnSpc>
                          <a:spcPct val="115000"/>
                        </a:lnSpc>
                        <a:spcBef>
                          <a:spcPts val="0"/>
                        </a:spcBef>
                        <a:spcAft>
                          <a:spcPts val="0"/>
                        </a:spcAft>
                      </a:pPr>
                      <a:r>
                        <a:rPr lang="en-US" sz="1200" dirty="0">
                          <a:effectLst/>
                        </a:rPr>
                        <a:t>NJOY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72754537"/>
                  </a:ext>
                </a:extLst>
              </a:tr>
              <a:tr h="204148">
                <a:tc>
                  <a:txBody>
                    <a:bodyPr/>
                    <a:lstStyle/>
                    <a:p>
                      <a:pPr marL="0" marR="0">
                        <a:lnSpc>
                          <a:spcPct val="115000"/>
                        </a:lnSpc>
                        <a:spcBef>
                          <a:spcPts val="0"/>
                        </a:spcBef>
                        <a:spcAft>
                          <a:spcPts val="0"/>
                        </a:spcAft>
                      </a:pPr>
                      <a:r>
                        <a:rPr lang="en-US" sz="1200" dirty="0">
                          <a:effectLst/>
                        </a:rPr>
                        <a:t>Imperial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13805444"/>
                  </a:ext>
                </a:extLst>
              </a:tr>
              <a:tr h="204148">
                <a:tc>
                  <a:txBody>
                    <a:bodyPr/>
                    <a:lstStyle/>
                    <a:p>
                      <a:pPr marL="0" marR="0">
                        <a:lnSpc>
                          <a:spcPct val="115000"/>
                        </a:lnSpc>
                        <a:spcBef>
                          <a:spcPts val="0"/>
                        </a:spcBef>
                        <a:spcAft>
                          <a:spcPts val="0"/>
                        </a:spcAft>
                      </a:pPr>
                      <a:r>
                        <a:rPr lang="en-US" sz="1200" dirty="0">
                          <a:effectLst/>
                        </a:rPr>
                        <a:t>Japan Tobacco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836837"/>
                  </a:ext>
                </a:extLst>
              </a:tr>
              <a:tr h="204148">
                <a:tc>
                  <a:txBody>
                    <a:bodyPr/>
                    <a:lstStyle/>
                    <a:p>
                      <a:pPr marL="0" marR="0">
                        <a:lnSpc>
                          <a:spcPct val="115000"/>
                        </a:lnSpc>
                        <a:spcBef>
                          <a:spcPts val="0"/>
                        </a:spcBef>
                        <a:spcAft>
                          <a:spcPts val="0"/>
                        </a:spcAft>
                      </a:pPr>
                      <a:r>
                        <a:rPr lang="en-US" sz="1200" dirty="0">
                          <a:effectLst/>
                        </a:rPr>
                        <a:t>BAT (Reynolds)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0671943"/>
                  </a:ext>
                </a:extLst>
              </a:tr>
              <a:tr h="204148">
                <a:tc>
                  <a:txBody>
                    <a:bodyPr/>
                    <a:lstStyle/>
                    <a:p>
                      <a:pPr marL="0" marR="0">
                        <a:lnSpc>
                          <a:spcPct val="115000"/>
                        </a:lnSpc>
                        <a:spcBef>
                          <a:spcPts val="0"/>
                        </a:spcBef>
                        <a:spcAft>
                          <a:spcPts val="0"/>
                        </a:spcAft>
                      </a:pPr>
                      <a:r>
                        <a:rPr lang="en-US" sz="1200" dirty="0">
                          <a:effectLst/>
                        </a:rPr>
                        <a:t>Altria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a:lnSpc>
                          <a:spcPct val="115000"/>
                        </a:lnSpc>
                      </a:pPr>
                      <a:endParaRPr lang="en-US" sz="1100" dirty="0">
                        <a:effectLst/>
                        <a:latin typeface="Calibri" panose="020F0502020204030204" pitchFamily="34"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0142868"/>
                  </a:ext>
                </a:extLst>
              </a:tr>
              <a:tr h="206243">
                <a:tc>
                  <a:txBody>
                    <a:bodyPr/>
                    <a:lstStyle/>
                    <a:p>
                      <a:pPr marL="0" marR="0">
                        <a:lnSpc>
                          <a:spcPct val="115000"/>
                        </a:lnSpc>
                        <a:spcBef>
                          <a:spcPts val="0"/>
                        </a:spcBef>
                        <a:spcAft>
                          <a:spcPts val="0"/>
                        </a:spcAft>
                      </a:pPr>
                      <a:r>
                        <a:rPr lang="en-US" sz="1200" dirty="0">
                          <a:effectLst/>
                        </a:rPr>
                        <a:t>Juul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200" dirty="0">
                          <a:effectLst/>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1787137"/>
                  </a:ext>
                </a:extLst>
              </a:tr>
            </a:tbl>
          </a:graphicData>
        </a:graphic>
      </p:graphicFrame>
      <p:sp>
        <p:nvSpPr>
          <p:cNvPr id="5" name="Rectangle 2">
            <a:extLst>
              <a:ext uri="{FF2B5EF4-FFF2-40B4-BE49-F238E27FC236}">
                <a16:creationId xmlns:a16="http://schemas.microsoft.com/office/drawing/2014/main" id="{8A3D9E66-80D5-43E0-9437-3D7CA641BC83}"/>
              </a:ext>
            </a:extLst>
          </p:cNvPr>
          <p:cNvSpPr>
            <a:spLocks noChangeArrowheads="1"/>
          </p:cNvSpPr>
          <p:nvPr/>
        </p:nvSpPr>
        <p:spPr bwMode="auto">
          <a:xfrm>
            <a:off x="6599586" y="1049556"/>
            <a:ext cx="5347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Table 2. Market Shares of the Three Leading Firms in Conventional Retail, by Year</a:t>
            </a:r>
            <a:endParaRPr kumimoji="0" lang="en-US" altLang="en-US" sz="800" b="1" i="0" u="none" strike="noStrike" cap="none" normalizeH="0" baseline="0" dirty="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Cowen Reports</a:t>
            </a:r>
            <a:endParaRPr kumimoji="0" lang="en-US" altLang="en-US" sz="1800" b="1" i="0" u="none" strike="noStrike" cap="none" normalizeH="0" baseline="0" dirty="0">
              <a:ln>
                <a:noFill/>
              </a:ln>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2021409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5E164FF-76CF-4EEE-B804-3B952B2CAC5D}"/>
              </a:ext>
            </a:extLst>
          </p:cNvPr>
          <p:cNvSpPr>
            <a:spLocks noGrp="1" noChangeArrowheads="1"/>
          </p:cNvSpPr>
          <p:nvPr>
            <p:ph type="title"/>
          </p:nvPr>
        </p:nvSpPr>
        <p:spPr>
          <a:xfrm>
            <a:off x="835025" y="-6350"/>
            <a:ext cx="10547350" cy="1143000"/>
          </a:xfrm>
        </p:spPr>
        <p:txBody>
          <a:bodyPr/>
          <a:lstStyle/>
          <a:p>
            <a:pPr eaLnBrk="1" hangingPunct="1"/>
            <a:r>
              <a:rPr lang="en-US" altLang="en-US" sz="4000" b="1" dirty="0"/>
              <a:t>Structure of the NVP Industry</a:t>
            </a:r>
          </a:p>
        </p:txBody>
      </p:sp>
      <p:sp>
        <p:nvSpPr>
          <p:cNvPr id="3" name="Rectangle 2">
            <a:extLst>
              <a:ext uri="{FF2B5EF4-FFF2-40B4-BE49-F238E27FC236}">
                <a16:creationId xmlns:a16="http://schemas.microsoft.com/office/drawing/2014/main" id="{902D722F-4289-4093-B4B3-C27C60076054}"/>
              </a:ext>
            </a:extLst>
          </p:cNvPr>
          <p:cNvSpPr/>
          <p:nvPr/>
        </p:nvSpPr>
        <p:spPr>
          <a:xfrm>
            <a:off x="5437188" y="2286000"/>
            <a:ext cx="2830512" cy="17922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667" b="1" dirty="0">
              <a:solidFill>
                <a:prstClr val="white"/>
              </a:solidFill>
            </a:endParaRPr>
          </a:p>
          <a:p>
            <a:pPr algn="ctr" eaLnBrk="1" fontAlgn="auto" hangingPunct="1">
              <a:spcBef>
                <a:spcPts val="0"/>
              </a:spcBef>
              <a:spcAft>
                <a:spcPts val="0"/>
              </a:spcAft>
              <a:defRPr/>
            </a:pPr>
            <a:endParaRPr lang="en-US" sz="1067" b="1" dirty="0">
              <a:solidFill>
                <a:prstClr val="white"/>
              </a:solidFill>
            </a:endParaRPr>
          </a:p>
          <a:p>
            <a:pPr algn="ctr" eaLnBrk="1" fontAlgn="auto" hangingPunct="1">
              <a:spcBef>
                <a:spcPts val="0"/>
              </a:spcBef>
              <a:spcAft>
                <a:spcPts val="0"/>
              </a:spcAft>
              <a:defRPr/>
            </a:pPr>
            <a:r>
              <a:rPr lang="en-US" sz="2667" b="1" dirty="0">
                <a:solidFill>
                  <a:prstClr val="white"/>
                </a:solidFill>
              </a:rPr>
              <a:t>CIGARETTE MANUFACTURERS</a:t>
            </a:r>
          </a:p>
          <a:p>
            <a:pPr algn="ctr" eaLnBrk="1" fontAlgn="auto" hangingPunct="1">
              <a:spcBef>
                <a:spcPts val="0"/>
              </a:spcBef>
              <a:spcAft>
                <a:spcPts val="0"/>
              </a:spcAft>
              <a:defRPr/>
            </a:pPr>
            <a:r>
              <a:rPr lang="en-US" sz="2133" b="1" dirty="0">
                <a:solidFill>
                  <a:prstClr val="white"/>
                </a:solidFill>
              </a:rPr>
              <a:t>Mostly disposables and refillables</a:t>
            </a:r>
          </a:p>
          <a:p>
            <a:pPr algn="ctr" eaLnBrk="1" fontAlgn="auto" hangingPunct="1">
              <a:spcBef>
                <a:spcPts val="0"/>
              </a:spcBef>
              <a:spcAft>
                <a:spcPts val="0"/>
              </a:spcAft>
              <a:defRPr/>
            </a:pPr>
            <a:endParaRPr lang="en-US" sz="2133" b="1" dirty="0">
              <a:solidFill>
                <a:prstClr val="white"/>
              </a:solidFill>
            </a:endParaRPr>
          </a:p>
          <a:p>
            <a:pPr algn="ctr" eaLnBrk="1" fontAlgn="auto" hangingPunct="1">
              <a:spcBef>
                <a:spcPts val="0"/>
              </a:spcBef>
              <a:spcAft>
                <a:spcPts val="0"/>
              </a:spcAft>
              <a:defRPr/>
            </a:pPr>
            <a:r>
              <a:rPr lang="en-US" sz="1867" dirty="0">
                <a:solidFill>
                  <a:prstClr val="white"/>
                </a:solidFill>
              </a:rPr>
              <a:t> </a:t>
            </a:r>
          </a:p>
        </p:txBody>
      </p:sp>
      <p:sp>
        <p:nvSpPr>
          <p:cNvPr id="4" name="Rectangle 3">
            <a:extLst>
              <a:ext uri="{FF2B5EF4-FFF2-40B4-BE49-F238E27FC236}">
                <a16:creationId xmlns:a16="http://schemas.microsoft.com/office/drawing/2014/main" id="{68DE830D-4032-4993-853E-3396159B1280}"/>
              </a:ext>
            </a:extLst>
          </p:cNvPr>
          <p:cNvSpPr/>
          <p:nvPr/>
        </p:nvSpPr>
        <p:spPr>
          <a:xfrm>
            <a:off x="5435600" y="4935538"/>
            <a:ext cx="2801938" cy="1684337"/>
          </a:xfrm>
          <a:prstGeom prst="rect">
            <a:avLst/>
          </a:prstGeom>
          <a:solidFill>
            <a:srgbClr val="008E4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600" b="1" dirty="0">
              <a:solidFill>
                <a:prstClr val="white"/>
              </a:solidFill>
            </a:endParaRPr>
          </a:p>
          <a:p>
            <a:pPr algn="ctr" eaLnBrk="1" fontAlgn="auto" hangingPunct="1">
              <a:spcBef>
                <a:spcPts val="0"/>
              </a:spcBef>
              <a:spcAft>
                <a:spcPts val="0"/>
              </a:spcAft>
              <a:defRPr/>
            </a:pPr>
            <a:r>
              <a:rPr lang="en-US" sz="2667" b="1" dirty="0">
                <a:solidFill>
                  <a:prstClr val="white"/>
                </a:solidFill>
              </a:rPr>
              <a:t>INDEPENDENTS</a:t>
            </a:r>
          </a:p>
          <a:p>
            <a:pPr algn="ctr" eaLnBrk="1" fontAlgn="auto" hangingPunct="1">
              <a:spcBef>
                <a:spcPts val="0"/>
              </a:spcBef>
              <a:spcAft>
                <a:spcPts val="0"/>
              </a:spcAft>
              <a:defRPr/>
            </a:pPr>
            <a:r>
              <a:rPr lang="en-US" sz="2133" b="1" dirty="0">
                <a:solidFill>
                  <a:prstClr val="white"/>
                </a:solidFill>
              </a:rPr>
              <a:t>All kinds of devices, including  tanks and mods</a:t>
            </a:r>
          </a:p>
          <a:p>
            <a:pPr algn="ctr" eaLnBrk="1" fontAlgn="auto" hangingPunct="1">
              <a:spcBef>
                <a:spcPts val="0"/>
              </a:spcBef>
              <a:spcAft>
                <a:spcPts val="0"/>
              </a:spcAft>
              <a:defRPr/>
            </a:pPr>
            <a:endParaRPr lang="en-US" sz="1867" b="1" dirty="0">
              <a:solidFill>
                <a:prstClr val="white"/>
              </a:solidFill>
            </a:endParaRPr>
          </a:p>
        </p:txBody>
      </p:sp>
      <p:sp>
        <p:nvSpPr>
          <p:cNvPr id="7" name="Rectangle 6">
            <a:extLst>
              <a:ext uri="{FF2B5EF4-FFF2-40B4-BE49-F238E27FC236}">
                <a16:creationId xmlns:a16="http://schemas.microsoft.com/office/drawing/2014/main" id="{D7DD975D-E5EE-41EE-BA79-9D258CFEA4F7}"/>
              </a:ext>
            </a:extLst>
          </p:cNvPr>
          <p:cNvSpPr/>
          <p:nvPr/>
        </p:nvSpPr>
        <p:spPr>
          <a:xfrm>
            <a:off x="392113" y="2362200"/>
            <a:ext cx="3556000" cy="2297113"/>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667" b="1" dirty="0">
                <a:solidFill>
                  <a:prstClr val="black"/>
                </a:solidFill>
              </a:rPr>
              <a:t>DEVICES</a:t>
            </a:r>
          </a:p>
          <a:p>
            <a:pPr algn="ctr" eaLnBrk="1" fontAlgn="auto" hangingPunct="1">
              <a:spcBef>
                <a:spcPts val="0"/>
              </a:spcBef>
              <a:spcAft>
                <a:spcPts val="0"/>
              </a:spcAft>
              <a:defRPr/>
            </a:pPr>
            <a:endParaRPr lang="en-US" sz="533" b="1" dirty="0">
              <a:solidFill>
                <a:prstClr val="black"/>
              </a:solidFill>
            </a:endParaRPr>
          </a:p>
          <a:p>
            <a:pPr algn="ctr" eaLnBrk="1" fontAlgn="auto" hangingPunct="1">
              <a:spcBef>
                <a:spcPts val="0"/>
              </a:spcBef>
              <a:spcAft>
                <a:spcPts val="0"/>
              </a:spcAft>
              <a:defRPr/>
            </a:pPr>
            <a:r>
              <a:rPr lang="en-US" sz="2133" b="1" dirty="0">
                <a:solidFill>
                  <a:prstClr val="black"/>
                </a:solidFill>
              </a:rPr>
              <a:t>Disposables</a:t>
            </a:r>
          </a:p>
          <a:p>
            <a:pPr algn="ctr" eaLnBrk="1" fontAlgn="auto" hangingPunct="1">
              <a:spcBef>
                <a:spcPts val="0"/>
              </a:spcBef>
              <a:spcAft>
                <a:spcPts val="0"/>
              </a:spcAft>
              <a:defRPr/>
            </a:pPr>
            <a:endParaRPr lang="en-US" sz="800" b="1" dirty="0">
              <a:solidFill>
                <a:prstClr val="black"/>
              </a:solidFill>
            </a:endParaRPr>
          </a:p>
          <a:p>
            <a:pPr algn="ctr" eaLnBrk="1" fontAlgn="auto" hangingPunct="1">
              <a:spcBef>
                <a:spcPts val="0"/>
              </a:spcBef>
              <a:spcAft>
                <a:spcPts val="0"/>
              </a:spcAft>
              <a:defRPr/>
            </a:pPr>
            <a:r>
              <a:rPr lang="en-US" sz="2133" b="1" dirty="0">
                <a:solidFill>
                  <a:prstClr val="black"/>
                </a:solidFill>
              </a:rPr>
              <a:t>Reusables: Closed and</a:t>
            </a:r>
          </a:p>
          <a:p>
            <a:pPr lvl="1" algn="ctr" eaLnBrk="1" fontAlgn="auto" hangingPunct="1">
              <a:spcBef>
                <a:spcPts val="0"/>
              </a:spcBef>
              <a:spcAft>
                <a:spcPts val="0"/>
              </a:spcAft>
              <a:defRPr/>
            </a:pPr>
            <a:r>
              <a:rPr lang="en-US" sz="2133" b="1" dirty="0">
                <a:solidFill>
                  <a:prstClr val="black"/>
                </a:solidFill>
              </a:rPr>
              <a:t>open systems</a:t>
            </a:r>
          </a:p>
        </p:txBody>
      </p:sp>
      <p:cxnSp>
        <p:nvCxnSpPr>
          <p:cNvPr id="9" name="Straight Arrow Connector 8">
            <a:extLst>
              <a:ext uri="{FF2B5EF4-FFF2-40B4-BE49-F238E27FC236}">
                <a16:creationId xmlns:a16="http://schemas.microsoft.com/office/drawing/2014/main" id="{D9497EA0-6C44-4EAB-8506-C00F3033EF17}"/>
              </a:ext>
            </a:extLst>
          </p:cNvPr>
          <p:cNvCxnSpPr>
            <a:stCxn id="7" idx="3"/>
          </p:cNvCxnSpPr>
          <p:nvPr/>
        </p:nvCxnSpPr>
        <p:spPr>
          <a:xfrm>
            <a:off x="3948113" y="3509963"/>
            <a:ext cx="1470025" cy="1709737"/>
          </a:xfrm>
          <a:prstGeom prst="straightConnector1">
            <a:avLst/>
          </a:prstGeom>
          <a:ln>
            <a:solidFill>
              <a:srgbClr val="7030A0"/>
            </a:solidFill>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1F949FA-0C50-4B3E-8B2E-1E6A13AE5D1E}"/>
              </a:ext>
            </a:extLst>
          </p:cNvPr>
          <p:cNvCxnSpPr/>
          <p:nvPr/>
        </p:nvCxnSpPr>
        <p:spPr>
          <a:xfrm>
            <a:off x="3948113" y="2971800"/>
            <a:ext cx="1473200" cy="0"/>
          </a:xfrm>
          <a:prstGeom prst="straightConnector1">
            <a:avLst/>
          </a:prstGeom>
          <a:ln>
            <a:solidFill>
              <a:srgbClr val="7030A0"/>
            </a:solidFill>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D6502129-A8FB-4F79-9E4E-4C994449D41B}"/>
              </a:ext>
            </a:extLst>
          </p:cNvPr>
          <p:cNvCxnSpPr>
            <a:cxnSpLocks/>
            <a:endCxn id="22" idx="1"/>
          </p:cNvCxnSpPr>
          <p:nvPr/>
        </p:nvCxnSpPr>
        <p:spPr>
          <a:xfrm flipV="1">
            <a:off x="8274050" y="2646363"/>
            <a:ext cx="1435100" cy="1587"/>
          </a:xfrm>
          <a:prstGeom prst="straightConnector1">
            <a:avLst/>
          </a:prstGeom>
          <a:ln w="28575">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182347F6-13D6-45D6-9649-50B9A014BB18}"/>
              </a:ext>
            </a:extLst>
          </p:cNvPr>
          <p:cNvCxnSpPr>
            <a:endCxn id="15" idx="1"/>
          </p:cNvCxnSpPr>
          <p:nvPr/>
        </p:nvCxnSpPr>
        <p:spPr>
          <a:xfrm flipV="1">
            <a:off x="8232775" y="6008688"/>
            <a:ext cx="1465263" cy="26987"/>
          </a:xfrm>
          <a:prstGeom prst="straightConnector1">
            <a:avLst/>
          </a:prstGeom>
          <a:ln w="38100">
            <a:solidFill>
              <a:srgbClr val="FFC000"/>
            </a:solidFill>
            <a:tailEnd type="arrow"/>
          </a:ln>
        </p:spPr>
        <p:style>
          <a:lnRef idx="3">
            <a:schemeClr val="accent3"/>
          </a:lnRef>
          <a:fillRef idx="0">
            <a:schemeClr val="accent3"/>
          </a:fillRef>
          <a:effectRef idx="2">
            <a:schemeClr val="accent3"/>
          </a:effectRef>
          <a:fontRef idx="minor">
            <a:schemeClr val="tx1"/>
          </a:fontRef>
        </p:style>
      </p:cxnSp>
      <p:sp>
        <p:nvSpPr>
          <p:cNvPr id="15" name="Rectangle 14">
            <a:extLst>
              <a:ext uri="{FF2B5EF4-FFF2-40B4-BE49-F238E27FC236}">
                <a16:creationId xmlns:a16="http://schemas.microsoft.com/office/drawing/2014/main" id="{567BEA76-EB14-41E5-8E10-F7185FD70824}"/>
              </a:ext>
            </a:extLst>
          </p:cNvPr>
          <p:cNvSpPr/>
          <p:nvPr/>
        </p:nvSpPr>
        <p:spPr>
          <a:xfrm>
            <a:off x="9698038" y="5581650"/>
            <a:ext cx="2206625" cy="85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667" b="1" dirty="0">
                <a:solidFill>
                  <a:prstClr val="black"/>
                </a:solidFill>
              </a:rPr>
              <a:t>Internet</a:t>
            </a:r>
          </a:p>
        </p:txBody>
      </p:sp>
      <p:sp>
        <p:nvSpPr>
          <p:cNvPr id="16" name="Rectangle 15">
            <a:extLst>
              <a:ext uri="{FF2B5EF4-FFF2-40B4-BE49-F238E27FC236}">
                <a16:creationId xmlns:a16="http://schemas.microsoft.com/office/drawing/2014/main" id="{642F2C2D-67B9-47E0-AD12-0DCDE0B6A83B}"/>
              </a:ext>
            </a:extLst>
          </p:cNvPr>
          <p:cNvSpPr/>
          <p:nvPr/>
        </p:nvSpPr>
        <p:spPr>
          <a:xfrm>
            <a:off x="9713913" y="4800600"/>
            <a:ext cx="2205037" cy="6746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667" b="1" dirty="0">
                <a:solidFill>
                  <a:prstClr val="black"/>
                </a:solidFill>
              </a:rPr>
              <a:t>Vape Shops</a:t>
            </a:r>
          </a:p>
          <a:p>
            <a:pPr algn="ctr" eaLnBrk="1" fontAlgn="auto" hangingPunct="1">
              <a:spcBef>
                <a:spcPts val="0"/>
              </a:spcBef>
              <a:spcAft>
                <a:spcPts val="0"/>
              </a:spcAft>
              <a:defRPr/>
            </a:pPr>
            <a:endParaRPr lang="en-US" sz="533" b="1" dirty="0">
              <a:solidFill>
                <a:prstClr val="black"/>
              </a:solidFill>
            </a:endParaRPr>
          </a:p>
        </p:txBody>
      </p:sp>
      <p:sp>
        <p:nvSpPr>
          <p:cNvPr id="22" name="Rectangle 21">
            <a:extLst>
              <a:ext uri="{FF2B5EF4-FFF2-40B4-BE49-F238E27FC236}">
                <a16:creationId xmlns:a16="http://schemas.microsoft.com/office/drawing/2014/main" id="{87754021-9F4B-4596-A77F-C8F896905DA5}"/>
              </a:ext>
            </a:extLst>
          </p:cNvPr>
          <p:cNvSpPr/>
          <p:nvPr/>
        </p:nvSpPr>
        <p:spPr>
          <a:xfrm>
            <a:off x="9709150" y="2036763"/>
            <a:ext cx="2260600" cy="12207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667" b="1" dirty="0">
              <a:solidFill>
                <a:prstClr val="black"/>
              </a:solidFill>
            </a:endParaRPr>
          </a:p>
          <a:p>
            <a:pPr algn="ctr" eaLnBrk="1" fontAlgn="auto" hangingPunct="1">
              <a:spcBef>
                <a:spcPts val="0"/>
              </a:spcBef>
              <a:spcAft>
                <a:spcPts val="0"/>
              </a:spcAft>
              <a:defRPr/>
            </a:pPr>
            <a:r>
              <a:rPr lang="en-US" sz="2667" b="1" dirty="0">
                <a:solidFill>
                  <a:prstClr val="black"/>
                </a:solidFill>
              </a:rPr>
              <a:t>Conventional Retail Markets</a:t>
            </a:r>
          </a:p>
          <a:p>
            <a:pPr algn="ctr" eaLnBrk="1" fontAlgn="auto" hangingPunct="1">
              <a:spcBef>
                <a:spcPts val="0"/>
              </a:spcBef>
              <a:spcAft>
                <a:spcPts val="0"/>
              </a:spcAft>
              <a:defRPr/>
            </a:pPr>
            <a:endParaRPr lang="en-US" sz="2400" b="1" dirty="0">
              <a:solidFill>
                <a:prstClr val="black"/>
              </a:solidFill>
            </a:endParaRPr>
          </a:p>
          <a:p>
            <a:pPr algn="ctr" eaLnBrk="1" fontAlgn="auto" hangingPunct="1">
              <a:spcBef>
                <a:spcPts val="0"/>
              </a:spcBef>
              <a:spcAft>
                <a:spcPts val="0"/>
              </a:spcAft>
              <a:defRPr/>
            </a:pPr>
            <a:endParaRPr lang="en-US" sz="533" b="1" dirty="0">
              <a:solidFill>
                <a:prstClr val="black"/>
              </a:solidFill>
            </a:endParaRPr>
          </a:p>
        </p:txBody>
      </p:sp>
      <p:cxnSp>
        <p:nvCxnSpPr>
          <p:cNvPr id="31" name="Straight Arrow Connector 30">
            <a:extLst>
              <a:ext uri="{FF2B5EF4-FFF2-40B4-BE49-F238E27FC236}">
                <a16:creationId xmlns:a16="http://schemas.microsoft.com/office/drawing/2014/main" id="{359657F3-8BF0-4EED-B3F8-17D0424C9B75}"/>
              </a:ext>
            </a:extLst>
          </p:cNvPr>
          <p:cNvCxnSpPr>
            <a:cxnSpLocks/>
            <a:endCxn id="12" idx="1"/>
          </p:cNvCxnSpPr>
          <p:nvPr/>
        </p:nvCxnSpPr>
        <p:spPr>
          <a:xfrm flipV="1">
            <a:off x="8255000" y="4040188"/>
            <a:ext cx="1454150" cy="1368425"/>
          </a:xfrm>
          <a:prstGeom prst="straightConnector1">
            <a:avLst/>
          </a:prstGeom>
          <a:ln>
            <a:solidFill>
              <a:srgbClr val="FFC000"/>
            </a:solidFill>
            <a:tailEnd type="arrow"/>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6E22DFCE-F80B-4E41-BE64-7399C154939E}"/>
              </a:ext>
            </a:extLst>
          </p:cNvPr>
          <p:cNvSpPr txBox="1"/>
          <p:nvPr/>
        </p:nvSpPr>
        <p:spPr>
          <a:xfrm>
            <a:off x="387350" y="4999038"/>
            <a:ext cx="3556000" cy="1570037"/>
          </a:xfrm>
          <a:prstGeom prst="rect">
            <a:avLst/>
          </a:prstGeom>
          <a:solidFill>
            <a:schemeClr val="bg1">
              <a:lumMod val="85000"/>
            </a:schemeClr>
          </a:solidFill>
          <a:ln w="28575">
            <a:solidFill>
              <a:schemeClr val="tx1"/>
            </a:solidFill>
          </a:ln>
        </p:spPr>
        <p:txBody>
          <a:bodyPr>
            <a:spAutoFit/>
          </a:bodyPr>
          <a:lstStyle/>
          <a:p>
            <a:pPr eaLnBrk="1" fontAlgn="auto" hangingPunct="1">
              <a:spcBef>
                <a:spcPts val="0"/>
              </a:spcBef>
              <a:spcAft>
                <a:spcPts val="0"/>
              </a:spcAft>
              <a:defRPr/>
            </a:pPr>
            <a:endParaRPr lang="en-US" sz="3200" b="1" dirty="0">
              <a:solidFill>
                <a:prstClr val="black"/>
              </a:solidFill>
              <a:latin typeface="Calibri" panose="020F0502020204030204"/>
              <a:cs typeface="Arial" charset="0"/>
            </a:endParaRPr>
          </a:p>
          <a:p>
            <a:pPr algn="ctr" eaLnBrk="1" fontAlgn="auto" hangingPunct="1">
              <a:spcBef>
                <a:spcPts val="0"/>
              </a:spcBef>
              <a:spcAft>
                <a:spcPts val="0"/>
              </a:spcAft>
              <a:defRPr/>
            </a:pPr>
            <a:r>
              <a:rPr lang="en-US" sz="2667" b="1" dirty="0">
                <a:solidFill>
                  <a:prstClr val="black"/>
                </a:solidFill>
                <a:latin typeface="Calibri" panose="020F0502020204030204"/>
                <a:cs typeface="Arial" charset="0"/>
              </a:rPr>
              <a:t>LIQUIDS</a:t>
            </a:r>
          </a:p>
          <a:p>
            <a:pPr eaLnBrk="1" fontAlgn="auto" hangingPunct="1">
              <a:spcBef>
                <a:spcPts val="0"/>
              </a:spcBef>
              <a:spcAft>
                <a:spcPts val="0"/>
              </a:spcAft>
              <a:defRPr/>
            </a:pPr>
            <a:endParaRPr lang="en-US" sz="1867" b="1" dirty="0">
              <a:solidFill>
                <a:prstClr val="black"/>
              </a:solidFill>
              <a:latin typeface="Calibri" panose="020F0502020204030204"/>
              <a:cs typeface="Arial" charset="0"/>
            </a:endParaRPr>
          </a:p>
          <a:p>
            <a:pPr eaLnBrk="1" fontAlgn="auto" hangingPunct="1">
              <a:spcBef>
                <a:spcPts val="0"/>
              </a:spcBef>
              <a:spcAft>
                <a:spcPts val="0"/>
              </a:spcAft>
              <a:defRPr/>
            </a:pPr>
            <a:endParaRPr lang="en-US" sz="1867" b="1" dirty="0">
              <a:solidFill>
                <a:prstClr val="black"/>
              </a:solidFill>
              <a:latin typeface="Calibri" panose="020F0502020204030204"/>
              <a:cs typeface="Arial" charset="0"/>
            </a:endParaRPr>
          </a:p>
        </p:txBody>
      </p:sp>
      <p:cxnSp>
        <p:nvCxnSpPr>
          <p:cNvPr id="27" name="Straight Arrow Connector 26">
            <a:extLst>
              <a:ext uri="{FF2B5EF4-FFF2-40B4-BE49-F238E27FC236}">
                <a16:creationId xmlns:a16="http://schemas.microsoft.com/office/drawing/2014/main" id="{28FD92EB-D4A8-4774-9477-EF011E145FC2}"/>
              </a:ext>
            </a:extLst>
          </p:cNvPr>
          <p:cNvCxnSpPr>
            <a:cxnSpLocks/>
          </p:cNvCxnSpPr>
          <p:nvPr/>
        </p:nvCxnSpPr>
        <p:spPr>
          <a:xfrm flipV="1">
            <a:off x="3962400" y="3509963"/>
            <a:ext cx="1458913" cy="1900237"/>
          </a:xfrm>
          <a:prstGeom prst="straightConnector1">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78CE69B5-F43B-4880-B034-AED0196D6668}"/>
              </a:ext>
            </a:extLst>
          </p:cNvPr>
          <p:cNvCxnSpPr/>
          <p:nvPr/>
        </p:nvCxnSpPr>
        <p:spPr>
          <a:xfrm>
            <a:off x="3960813" y="5689600"/>
            <a:ext cx="1476375" cy="0"/>
          </a:xfrm>
          <a:prstGeom prst="straightConnector1">
            <a:avLst/>
          </a:prstGeom>
          <a:ln>
            <a:solidFill>
              <a:srgbClr val="00B0F0"/>
            </a:solidFill>
            <a:tailEnd type="arrow"/>
          </a:ln>
        </p:spPr>
        <p:style>
          <a:lnRef idx="3">
            <a:schemeClr val="accent1"/>
          </a:lnRef>
          <a:fillRef idx="0">
            <a:schemeClr val="accent1"/>
          </a:fillRef>
          <a:effectRef idx="2">
            <a:schemeClr val="accent1"/>
          </a:effectRef>
          <a:fontRef idx="minor">
            <a:schemeClr val="tx1"/>
          </a:fontRef>
        </p:style>
      </p:cxnSp>
      <p:sp>
        <p:nvSpPr>
          <p:cNvPr id="20498" name="TextBox 43">
            <a:extLst>
              <a:ext uri="{FF2B5EF4-FFF2-40B4-BE49-F238E27FC236}">
                <a16:creationId xmlns:a16="http://schemas.microsoft.com/office/drawing/2014/main" id="{5D21CF78-3087-4C9C-B43F-6E473A42FFF0}"/>
              </a:ext>
            </a:extLst>
          </p:cNvPr>
          <p:cNvSpPr txBox="1">
            <a:spLocks noChangeArrowheads="1"/>
          </p:cNvSpPr>
          <p:nvPr/>
        </p:nvSpPr>
        <p:spPr bwMode="auto">
          <a:xfrm>
            <a:off x="1009650" y="969963"/>
            <a:ext cx="1984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auto" hangingPunct="1">
              <a:spcBef>
                <a:spcPct val="0"/>
              </a:spcBef>
              <a:spcAft>
                <a:spcPts val="0"/>
              </a:spcAft>
              <a:buFontTx/>
              <a:buNone/>
              <a:defRPr/>
            </a:pPr>
            <a:r>
              <a:rPr lang="en-US" altLang="en-US" sz="2667" b="1" dirty="0">
                <a:solidFill>
                  <a:prstClr val="black"/>
                </a:solidFill>
              </a:rPr>
              <a:t>Stage One: </a:t>
            </a:r>
          </a:p>
          <a:p>
            <a:pPr algn="ctr" eaLnBrk="1" fontAlgn="auto" hangingPunct="1">
              <a:spcBef>
                <a:spcPct val="0"/>
              </a:spcBef>
              <a:spcAft>
                <a:spcPts val="0"/>
              </a:spcAft>
              <a:buFontTx/>
              <a:buNone/>
              <a:defRPr/>
            </a:pPr>
            <a:r>
              <a:rPr lang="en-US" altLang="en-US" sz="2667" b="1" dirty="0">
                <a:solidFill>
                  <a:prstClr val="black"/>
                </a:solidFill>
              </a:rPr>
              <a:t>Components</a:t>
            </a:r>
          </a:p>
        </p:txBody>
      </p:sp>
      <p:sp>
        <p:nvSpPr>
          <p:cNvPr id="20499" name="TextBox 44">
            <a:extLst>
              <a:ext uri="{FF2B5EF4-FFF2-40B4-BE49-F238E27FC236}">
                <a16:creationId xmlns:a16="http://schemas.microsoft.com/office/drawing/2014/main" id="{5A601636-3D73-4D1C-86E3-568A782A2E8E}"/>
              </a:ext>
            </a:extLst>
          </p:cNvPr>
          <p:cNvSpPr txBox="1">
            <a:spLocks noChangeArrowheads="1"/>
          </p:cNvSpPr>
          <p:nvPr/>
        </p:nvSpPr>
        <p:spPr bwMode="auto">
          <a:xfrm>
            <a:off x="5421313" y="958850"/>
            <a:ext cx="26638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auto" hangingPunct="1">
              <a:spcBef>
                <a:spcPct val="0"/>
              </a:spcBef>
              <a:spcAft>
                <a:spcPts val="0"/>
              </a:spcAft>
              <a:buFontTx/>
              <a:buNone/>
              <a:defRPr/>
            </a:pPr>
            <a:r>
              <a:rPr lang="en-US" altLang="en-US" sz="2667" b="1" dirty="0">
                <a:solidFill>
                  <a:prstClr val="black"/>
                </a:solidFill>
              </a:rPr>
              <a:t>Stage Two: </a:t>
            </a:r>
          </a:p>
          <a:p>
            <a:pPr algn="ctr" eaLnBrk="1" fontAlgn="auto" hangingPunct="1">
              <a:spcBef>
                <a:spcPct val="0"/>
              </a:spcBef>
              <a:spcAft>
                <a:spcPts val="0"/>
              </a:spcAft>
              <a:buFontTx/>
              <a:buNone/>
              <a:defRPr/>
            </a:pPr>
            <a:r>
              <a:rPr lang="en-US" altLang="en-US" sz="2667" b="1" dirty="0">
                <a:solidFill>
                  <a:prstClr val="black"/>
                </a:solidFill>
              </a:rPr>
              <a:t>Device Marketing</a:t>
            </a:r>
          </a:p>
        </p:txBody>
      </p:sp>
      <p:sp>
        <p:nvSpPr>
          <p:cNvPr id="20500" name="TextBox 39939">
            <a:extLst>
              <a:ext uri="{FF2B5EF4-FFF2-40B4-BE49-F238E27FC236}">
                <a16:creationId xmlns:a16="http://schemas.microsoft.com/office/drawing/2014/main" id="{FFF52860-AEDA-4F1C-86CB-B8D533A2870B}"/>
              </a:ext>
            </a:extLst>
          </p:cNvPr>
          <p:cNvSpPr txBox="1">
            <a:spLocks noChangeArrowheads="1"/>
          </p:cNvSpPr>
          <p:nvPr/>
        </p:nvSpPr>
        <p:spPr bwMode="auto">
          <a:xfrm>
            <a:off x="9107488" y="938213"/>
            <a:ext cx="29892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fontAlgn="auto" hangingPunct="1">
              <a:spcBef>
                <a:spcPct val="0"/>
              </a:spcBef>
              <a:spcAft>
                <a:spcPts val="0"/>
              </a:spcAft>
              <a:buFontTx/>
              <a:buNone/>
              <a:defRPr/>
            </a:pPr>
            <a:r>
              <a:rPr lang="en-US" altLang="en-US" sz="2667" b="1" dirty="0">
                <a:solidFill>
                  <a:prstClr val="black"/>
                </a:solidFill>
              </a:rPr>
              <a:t>Stage Three:</a:t>
            </a:r>
          </a:p>
          <a:p>
            <a:pPr algn="ctr" eaLnBrk="1" fontAlgn="auto" hangingPunct="1">
              <a:spcBef>
                <a:spcPct val="0"/>
              </a:spcBef>
              <a:spcAft>
                <a:spcPts val="0"/>
              </a:spcAft>
              <a:buFontTx/>
              <a:buNone/>
              <a:defRPr/>
            </a:pPr>
            <a:r>
              <a:rPr lang="en-US" altLang="en-US" sz="2667" b="1" dirty="0">
                <a:solidFill>
                  <a:prstClr val="black"/>
                </a:solidFill>
              </a:rPr>
              <a:t>Consumer Channels</a:t>
            </a:r>
          </a:p>
        </p:txBody>
      </p:sp>
      <p:sp>
        <p:nvSpPr>
          <p:cNvPr id="12" name="TextBox 11">
            <a:extLst>
              <a:ext uri="{FF2B5EF4-FFF2-40B4-BE49-F238E27FC236}">
                <a16:creationId xmlns:a16="http://schemas.microsoft.com/office/drawing/2014/main" id="{92D8341C-EEDD-4E51-8E97-9047CF558878}"/>
              </a:ext>
            </a:extLst>
          </p:cNvPr>
          <p:cNvSpPr txBox="1"/>
          <p:nvPr/>
        </p:nvSpPr>
        <p:spPr>
          <a:xfrm>
            <a:off x="9709150" y="3378200"/>
            <a:ext cx="2235200" cy="1323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en-US" sz="2667" b="1" dirty="0">
                <a:solidFill>
                  <a:prstClr val="black"/>
                </a:solidFill>
              </a:rPr>
              <a:t>Other retail: tobacconists, kiosks</a:t>
            </a:r>
          </a:p>
        </p:txBody>
      </p:sp>
      <p:cxnSp>
        <p:nvCxnSpPr>
          <p:cNvPr id="34" name="Straight Arrow Connector 33">
            <a:extLst>
              <a:ext uri="{FF2B5EF4-FFF2-40B4-BE49-F238E27FC236}">
                <a16:creationId xmlns:a16="http://schemas.microsoft.com/office/drawing/2014/main" id="{3609886D-2595-439A-8A87-8297D9DE79D4}"/>
              </a:ext>
            </a:extLst>
          </p:cNvPr>
          <p:cNvCxnSpPr>
            <a:cxnSpLocks/>
            <a:stCxn id="3" idx="3"/>
          </p:cNvCxnSpPr>
          <p:nvPr/>
        </p:nvCxnSpPr>
        <p:spPr>
          <a:xfrm>
            <a:off x="8267700" y="3182144"/>
            <a:ext cx="1443038" cy="651669"/>
          </a:xfrm>
          <a:prstGeom prst="straightConnector1">
            <a:avLst/>
          </a:prstGeom>
          <a:ln w="28575">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AEFAAB2A-691A-4EBD-BC21-11884D01CDDF}"/>
              </a:ext>
            </a:extLst>
          </p:cNvPr>
          <p:cNvCxnSpPr>
            <a:cxnSpLocks/>
          </p:cNvCxnSpPr>
          <p:nvPr/>
        </p:nvCxnSpPr>
        <p:spPr>
          <a:xfrm>
            <a:off x="8274050" y="3717032"/>
            <a:ext cx="1397000" cy="2107506"/>
          </a:xfrm>
          <a:prstGeom prst="straightConnector1">
            <a:avLst/>
          </a:prstGeom>
          <a:ln w="28575">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2704F7CF-C71E-4396-B6E8-A9D2196D3927}"/>
              </a:ext>
            </a:extLst>
          </p:cNvPr>
          <p:cNvCxnSpPr>
            <a:endCxn id="16" idx="1"/>
          </p:cNvCxnSpPr>
          <p:nvPr/>
        </p:nvCxnSpPr>
        <p:spPr>
          <a:xfrm flipV="1">
            <a:off x="8232775" y="5138738"/>
            <a:ext cx="1481138" cy="503237"/>
          </a:xfrm>
          <a:prstGeom prst="straightConnector1">
            <a:avLst/>
          </a:prstGeom>
          <a:ln w="38100">
            <a:solidFill>
              <a:srgbClr val="FFC000"/>
            </a:solidFill>
            <a:tailEnd type="arrow"/>
          </a:ln>
        </p:spPr>
        <p:style>
          <a:lnRef idx="3">
            <a:schemeClr val="accent3"/>
          </a:lnRef>
          <a:fillRef idx="0">
            <a:schemeClr val="accent3"/>
          </a:fillRef>
          <a:effectRef idx="2">
            <a:schemeClr val="accent3"/>
          </a:effectRef>
          <a:fontRef idx="minor">
            <a:schemeClr val="tx1"/>
          </a:fontRef>
        </p:style>
      </p:cxnSp>
      <p:cxnSp>
        <p:nvCxnSpPr>
          <p:cNvPr id="16408" name="Straight Arrow Connector 27">
            <a:extLst>
              <a:ext uri="{FF2B5EF4-FFF2-40B4-BE49-F238E27FC236}">
                <a16:creationId xmlns:a16="http://schemas.microsoft.com/office/drawing/2014/main" id="{5A39F2D5-109A-4D3D-8479-0E23BD7FDF42}"/>
              </a:ext>
            </a:extLst>
          </p:cNvPr>
          <p:cNvCxnSpPr>
            <a:cxnSpLocks noChangeShapeType="1"/>
          </p:cNvCxnSpPr>
          <p:nvPr/>
        </p:nvCxnSpPr>
        <p:spPr bwMode="auto">
          <a:xfrm flipV="1">
            <a:off x="8258175" y="2971800"/>
            <a:ext cx="1439863" cy="2187575"/>
          </a:xfrm>
          <a:prstGeom prst="straightConnector1">
            <a:avLst/>
          </a:prstGeom>
          <a:noFill/>
          <a:ln w="38100" algn="ctr">
            <a:solidFill>
              <a:srgbClr val="FFC000"/>
            </a:solidFill>
            <a:round/>
            <a:headEnd/>
            <a:tailEnd type="arrow" w="med" len="med"/>
          </a:ln>
          <a:extLst>
            <a:ext uri="{909E8E84-426E-40DD-AFC4-6F175D3DCCD1}">
              <a14:hiddenFill xmlns:a14="http://schemas.microsoft.com/office/drawing/2010/main">
                <a:noFill/>
              </a14:hiddenFill>
            </a:ext>
          </a:extLst>
        </p:spPr>
      </p:cxnSp>
      <p:cxnSp>
        <p:nvCxnSpPr>
          <p:cNvPr id="5" name="Straight Arrow Connector 4">
            <a:extLst>
              <a:ext uri="{FF2B5EF4-FFF2-40B4-BE49-F238E27FC236}">
                <a16:creationId xmlns:a16="http://schemas.microsoft.com/office/drawing/2014/main" id="{2A46C79D-06F6-4B6F-B184-5010B8C98BD3}"/>
              </a:ext>
            </a:extLst>
          </p:cNvPr>
          <p:cNvCxnSpPr>
            <a:cxnSpLocks/>
            <a:stCxn id="7" idx="2"/>
            <a:endCxn id="13" idx="0"/>
          </p:cNvCxnSpPr>
          <p:nvPr/>
        </p:nvCxnSpPr>
        <p:spPr>
          <a:xfrm flipH="1">
            <a:off x="2165350" y="4659313"/>
            <a:ext cx="4763" cy="3397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6033E20D-6151-4A65-BE58-537E8CA79ADF}"/>
              </a:ext>
            </a:extLst>
          </p:cNvPr>
          <p:cNvCxnSpPr>
            <a:cxnSpLocks/>
          </p:cNvCxnSpPr>
          <p:nvPr/>
        </p:nvCxnSpPr>
        <p:spPr>
          <a:xfrm flipV="1">
            <a:off x="6384032" y="4078288"/>
            <a:ext cx="0" cy="8572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3EDA3DD-0C05-4BEF-B010-96B19E5C6042}"/>
              </a:ext>
            </a:extLst>
          </p:cNvPr>
          <p:cNvCxnSpPr>
            <a:cxnSpLocks/>
          </p:cNvCxnSpPr>
          <p:nvPr/>
        </p:nvCxnSpPr>
        <p:spPr>
          <a:xfrm>
            <a:off x="7320136" y="4078288"/>
            <a:ext cx="0" cy="8572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FBBB161E-1779-42B3-95A0-6008B8D3E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a:extLst>
              <a:ext uri="{FF2B5EF4-FFF2-40B4-BE49-F238E27FC236}">
                <a16:creationId xmlns:a16="http://schemas.microsoft.com/office/drawing/2014/main" id="{91BCCEF3-1BA5-4BF3-A125-E0803314EC2E}"/>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14340" name="Picture 8">
            <a:extLst>
              <a:ext uri="{FF2B5EF4-FFF2-40B4-BE49-F238E27FC236}">
                <a16:creationId xmlns:a16="http://schemas.microsoft.com/office/drawing/2014/main" id="{1E5C304E-7196-47EF-A99F-5A872EFC2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DCC6A9B-79DF-B643-B4FA-1AD97548888E}"/>
              </a:ext>
            </a:extLst>
          </p:cNvPr>
          <p:cNvSpPr txBox="1">
            <a:spLocks/>
          </p:cNvSpPr>
          <p:nvPr/>
        </p:nvSpPr>
        <p:spPr>
          <a:xfrm>
            <a:off x="0" y="-3969"/>
            <a:ext cx="12192000" cy="1004887"/>
          </a:xfrm>
          <a:prstGeom prst="rect">
            <a:avLst/>
          </a:prstGeom>
          <a:solidFill>
            <a:srgbClr val="44D1DC"/>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kern="0" dirty="0">
                <a:solidFill>
                  <a:srgbClr val="000080"/>
                </a:solidFill>
              </a:rPr>
              <a:t>Nicotine Vaping Product Market: Consumer Behavior</a:t>
            </a:r>
          </a:p>
        </p:txBody>
      </p:sp>
      <p:pic>
        <p:nvPicPr>
          <p:cNvPr id="14342" name="Picture 9" descr="itc-logo-blue.png">
            <a:extLst>
              <a:ext uri="{FF2B5EF4-FFF2-40B4-BE49-F238E27FC236}">
                <a16:creationId xmlns:a16="http://schemas.microsoft.com/office/drawing/2014/main" id="{A7222CB1-5AD6-4951-A782-C4F7762A2A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a:extLst>
              <a:ext uri="{FF2B5EF4-FFF2-40B4-BE49-F238E27FC236}">
                <a16:creationId xmlns:a16="http://schemas.microsoft.com/office/drawing/2014/main" id="{DEEAD238-2E11-4242-A4E5-F7D96F8C8153}"/>
              </a:ext>
            </a:extLst>
          </p:cNvPr>
          <p:cNvSpPr txBox="1">
            <a:spLocks noGrp="1" noChangeArrowheads="1"/>
          </p:cNvSpPr>
          <p:nvPr>
            <p:ph idx="1"/>
          </p:nvPr>
        </p:nvSpPr>
        <p:spPr>
          <a:xfrm>
            <a:off x="609600" y="2005556"/>
            <a:ext cx="11229975" cy="4896544"/>
          </a:xfrm>
          <a:ln>
            <a:miter lim="800000"/>
            <a:headEnd/>
            <a:tailEnd/>
          </a:ln>
        </p:spPr>
        <p:txBody>
          <a:bodyPr lIns="92075" tIns="46038" rIns="92075" bIns="46038" rtlCol="0" anchor="ctr">
            <a:normAutofit/>
          </a:bodyPr>
          <a:lstStyle/>
          <a:p>
            <a:pPr lvl="1" eaLnBrk="1" hangingPunct="1">
              <a:spcBef>
                <a:spcPct val="0"/>
              </a:spcBef>
              <a:defRPr/>
            </a:pPr>
            <a:endParaRPr lang="en-US" sz="400" kern="0" dirty="0">
              <a:solidFill>
                <a:srgbClr val="000080"/>
              </a:solidFill>
            </a:endParaRPr>
          </a:p>
          <a:p>
            <a:pPr eaLnBrk="1" hangingPunct="1">
              <a:spcBef>
                <a:spcPct val="0"/>
              </a:spcBef>
              <a:defRPr/>
            </a:pPr>
            <a:r>
              <a:rPr lang="en-US" sz="2800" kern="0" dirty="0">
                <a:solidFill>
                  <a:srgbClr val="000080"/>
                </a:solidFill>
              </a:rPr>
              <a:t>Initially use was mostly smokers or likely smokers</a:t>
            </a:r>
          </a:p>
          <a:p>
            <a:pPr lvl="1" eaLnBrk="1" hangingPunct="1">
              <a:spcBef>
                <a:spcPct val="0"/>
              </a:spcBef>
              <a:defRPr/>
            </a:pPr>
            <a:r>
              <a:rPr lang="en-US" sz="2400" kern="0" dirty="0">
                <a:solidFill>
                  <a:srgbClr val="000080"/>
                </a:solidFill>
              </a:rPr>
              <a:t>Dual use</a:t>
            </a:r>
          </a:p>
          <a:p>
            <a:pPr lvl="1" eaLnBrk="1" hangingPunct="1">
              <a:spcBef>
                <a:spcPct val="0"/>
              </a:spcBef>
              <a:defRPr/>
            </a:pPr>
            <a:r>
              <a:rPr lang="en-US" sz="2400" kern="0" dirty="0">
                <a:solidFill>
                  <a:srgbClr val="000080"/>
                </a:solidFill>
              </a:rPr>
              <a:t>Those switching to NVP use</a:t>
            </a:r>
          </a:p>
          <a:p>
            <a:pPr lvl="1" eaLnBrk="1" hangingPunct="1">
              <a:spcBef>
                <a:spcPct val="0"/>
              </a:spcBef>
              <a:defRPr/>
            </a:pPr>
            <a:r>
              <a:rPr lang="en-US" sz="2400" kern="0" dirty="0">
                <a:solidFill>
                  <a:srgbClr val="000080"/>
                </a:solidFill>
              </a:rPr>
              <a:t>Those using NVPs to quit</a:t>
            </a:r>
          </a:p>
          <a:p>
            <a:pPr lvl="1" eaLnBrk="1" hangingPunct="1">
              <a:spcBef>
                <a:spcPct val="0"/>
              </a:spcBef>
              <a:defRPr/>
            </a:pPr>
            <a:r>
              <a:rPr lang="en-US" sz="2400" kern="0" dirty="0">
                <a:solidFill>
                  <a:srgbClr val="000080"/>
                </a:solidFill>
              </a:rPr>
              <a:t>Those using NVPs instead of initiating into smoking</a:t>
            </a:r>
          </a:p>
          <a:p>
            <a:pPr lvl="1" eaLnBrk="1" hangingPunct="1">
              <a:spcBef>
                <a:spcPct val="0"/>
              </a:spcBef>
              <a:defRPr/>
            </a:pPr>
            <a:endParaRPr lang="en-US" sz="900" kern="0" dirty="0">
              <a:solidFill>
                <a:srgbClr val="000080"/>
              </a:solidFill>
            </a:endParaRPr>
          </a:p>
          <a:p>
            <a:pPr eaLnBrk="1" hangingPunct="1">
              <a:spcBef>
                <a:spcPct val="0"/>
              </a:spcBef>
              <a:defRPr/>
            </a:pPr>
            <a:r>
              <a:rPr lang="en-US" sz="2800" kern="0" dirty="0">
                <a:solidFill>
                  <a:srgbClr val="000080"/>
                </a:solidFill>
              </a:rPr>
              <a:t>Users often start with one brand or type of NVP and switch to another.</a:t>
            </a:r>
          </a:p>
          <a:p>
            <a:pPr eaLnBrk="1" hangingPunct="1">
              <a:spcBef>
                <a:spcPct val="0"/>
              </a:spcBef>
              <a:defRPr/>
            </a:pPr>
            <a:endParaRPr lang="en-US" sz="800" kern="0" dirty="0">
              <a:solidFill>
                <a:srgbClr val="000080"/>
              </a:solidFill>
            </a:endParaRPr>
          </a:p>
          <a:p>
            <a:pPr eaLnBrk="1" hangingPunct="1">
              <a:spcBef>
                <a:spcPct val="0"/>
              </a:spcBef>
              <a:defRPr/>
            </a:pPr>
            <a:r>
              <a:rPr lang="en-US" sz="2800" kern="0" dirty="0">
                <a:solidFill>
                  <a:srgbClr val="000080"/>
                </a:solidFill>
              </a:rPr>
              <a:t>Each generation of device a better substitute for cigarettes.</a:t>
            </a:r>
          </a:p>
          <a:p>
            <a:pPr eaLnBrk="1" hangingPunct="1">
              <a:spcBef>
                <a:spcPct val="0"/>
              </a:spcBef>
              <a:defRPr/>
            </a:pPr>
            <a:endParaRPr lang="en-US" sz="900" kern="0" dirty="0">
              <a:solidFill>
                <a:srgbClr val="000080"/>
              </a:solidFill>
            </a:endParaRPr>
          </a:p>
          <a:p>
            <a:pPr eaLnBrk="1" hangingPunct="1">
              <a:spcBef>
                <a:spcPct val="0"/>
              </a:spcBef>
              <a:defRPr/>
            </a:pPr>
            <a:r>
              <a:rPr lang="en-US" sz="2800" kern="0" dirty="0">
                <a:solidFill>
                  <a:srgbClr val="000080"/>
                </a:solidFill>
              </a:rPr>
              <a:t>Consumers started buying over the internet and vape shops grew rapidly, retail was no longer dominant. The internet and later vape shops played a large role in providing information to consumers.</a:t>
            </a:r>
          </a:p>
          <a:p>
            <a:pPr eaLnBrk="1" hangingPunct="1">
              <a:spcBef>
                <a:spcPct val="0"/>
              </a:spcBef>
              <a:defRPr/>
            </a:pPr>
            <a:endParaRPr lang="en-US" sz="900" kern="0" dirty="0">
              <a:solidFill>
                <a:srgbClr val="000080"/>
              </a:solidFill>
            </a:endParaRPr>
          </a:p>
          <a:p>
            <a:pPr eaLnBrk="1" hangingPunct="1">
              <a:spcBef>
                <a:spcPct val="0"/>
              </a:spcBef>
              <a:defRPr/>
            </a:pPr>
            <a:endParaRPr lang="en-US" sz="2800" kern="0" dirty="0">
              <a:solidFill>
                <a:srgbClr val="000080"/>
              </a:solidFill>
            </a:endParaRPr>
          </a:p>
          <a:p>
            <a:pPr eaLnBrk="1" hangingPunct="1">
              <a:spcBef>
                <a:spcPct val="0"/>
              </a:spcBef>
              <a:defRPr/>
            </a:pPr>
            <a:endParaRPr lang="en-US" sz="900" kern="0" dirty="0">
              <a:solidFill>
                <a:srgbClr val="000080"/>
              </a:solidFill>
            </a:endParaRPr>
          </a:p>
          <a:p>
            <a:pPr marL="457200" lvl="1" indent="0" eaLnBrk="1" hangingPunct="1">
              <a:spcBef>
                <a:spcPct val="0"/>
              </a:spcBef>
              <a:buNone/>
              <a:defRPr/>
            </a:pPr>
            <a:endParaRPr lang="en-US" sz="2400" kern="0" dirty="0">
              <a:solidFill>
                <a:srgbClr val="000080"/>
              </a:solidFill>
              <a:cs typeface="+mj-cs"/>
            </a:endParaRPr>
          </a:p>
        </p:txBody>
      </p:sp>
    </p:spTree>
    <p:extLst>
      <p:ext uri="{BB962C8B-B14F-4D97-AF65-F5344CB8AC3E}">
        <p14:creationId xmlns:p14="http://schemas.microsoft.com/office/powerpoint/2010/main" val="168502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2B97822E-E672-4C21-A5FA-3B15F215F0D9}"/>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867">
                <a:solidFill>
                  <a:schemeClr val="tx1"/>
                </a:solidFill>
                <a:latin typeface="Arial" panose="020B0604020202020204" pitchFamily="34" charset="0"/>
                <a:ea typeface="ＭＳ Ｐゴシック" panose="020B0600070205080204" pitchFamily="34" charset="-128"/>
              </a:defRPr>
            </a:lvl1pPr>
            <a:lvl2pPr marL="50574369" indent="-49964784">
              <a:spcBef>
                <a:spcPct val="20000"/>
              </a:spcBef>
              <a:buChar char="–"/>
              <a:defRPr sz="3333">
                <a:solidFill>
                  <a:schemeClr val="tx1"/>
                </a:solidFill>
                <a:latin typeface="Arial" panose="020B0604020202020204" pitchFamily="34" charset="0"/>
                <a:ea typeface="ＭＳ Ｐゴシック" panose="020B0600070205080204" pitchFamily="34" charset="-128"/>
              </a:defRPr>
            </a:lvl2pPr>
            <a:lvl3pPr marL="1523962" indent="-304792">
              <a:spcBef>
                <a:spcPct val="20000"/>
              </a:spcBef>
              <a:buChar char="•"/>
              <a:defRPr sz="2800">
                <a:solidFill>
                  <a:schemeClr val="tx1"/>
                </a:solidFill>
                <a:latin typeface="Arial" panose="020B0604020202020204" pitchFamily="34" charset="0"/>
                <a:ea typeface="ＭＳ Ｐゴシック" panose="020B0600070205080204" pitchFamily="34" charset="-128"/>
              </a:defRPr>
            </a:lvl3pPr>
            <a:lvl4pPr marL="2133547" indent="-304792">
              <a:spcBef>
                <a:spcPct val="20000"/>
              </a:spcBef>
              <a:buChar char="–"/>
              <a:defRPr>
                <a:solidFill>
                  <a:schemeClr val="tx1"/>
                </a:solidFill>
                <a:latin typeface="Arial" panose="020B0604020202020204" pitchFamily="34" charset="0"/>
                <a:ea typeface="ＭＳ Ｐゴシック" panose="020B0600070205080204" pitchFamily="34" charset="-128"/>
              </a:defRPr>
            </a:lvl4pPr>
            <a:lvl5pPr marL="2743131" indent="-304792">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3352716" indent="-304792"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3962301" indent="-304792"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4571886" indent="-304792"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5181470" indent="-304792"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defRPr/>
            </a:pPr>
            <a:fld id="{10ADDCE8-5E7B-4BBA-9503-5E301A0D2032}" type="slidenum">
              <a:rPr lang="en-US" altLang="en-US" sz="1867">
                <a:solidFill>
                  <a:srgbClr val="000000"/>
                </a:solidFill>
              </a:rPr>
              <a:pPr>
                <a:spcBef>
                  <a:spcPct val="0"/>
                </a:spcBef>
                <a:buFontTx/>
                <a:buNone/>
                <a:defRPr/>
              </a:pPr>
              <a:t>15</a:t>
            </a:fld>
            <a:endParaRPr lang="en-US" altLang="en-US" sz="1867" dirty="0">
              <a:solidFill>
                <a:srgbClr val="000000"/>
              </a:solidFill>
            </a:endParaRPr>
          </a:p>
        </p:txBody>
      </p:sp>
      <p:pic>
        <p:nvPicPr>
          <p:cNvPr id="18435" name="Picture 2">
            <a:extLst>
              <a:ext uri="{FF2B5EF4-FFF2-40B4-BE49-F238E27FC236}">
                <a16:creationId xmlns:a16="http://schemas.microsoft.com/office/drawing/2014/main" id="{5EE73546-7BBC-443F-9091-5708A9BA0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4763"/>
            <a:ext cx="12192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5">
            <a:extLst>
              <a:ext uri="{FF2B5EF4-FFF2-40B4-BE49-F238E27FC236}">
                <a16:creationId xmlns:a16="http://schemas.microsoft.com/office/drawing/2014/main" id="{7E873587-6395-4DE0-8095-E71C0B9916D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762000"/>
            <a:ext cx="12187237"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6">
            <a:extLst>
              <a:ext uri="{FF2B5EF4-FFF2-40B4-BE49-F238E27FC236}">
                <a16:creationId xmlns:a16="http://schemas.microsoft.com/office/drawing/2014/main" id="{538BA83A-8E80-4560-917D-0A5E2925B525}"/>
              </a:ext>
            </a:extLst>
          </p:cNvPr>
          <p:cNvSpPr>
            <a:spLocks noChangeArrowheads="1"/>
          </p:cNvSpPr>
          <p:nvPr/>
        </p:nvSpPr>
        <p:spPr bwMode="auto">
          <a:xfrm>
            <a:off x="14179550" y="-322263"/>
            <a:ext cx="184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dirty="0">
              <a:solidFill>
                <a:srgbClr val="000000"/>
              </a:solidFill>
              <a:latin typeface="Arial" panose="020B0604020202020204" pitchFamily="34" charset="0"/>
              <a:ea typeface="MS PGothic" panose="020B0600070205080204" pitchFamily="34" charset="-128"/>
            </a:endParaRPr>
          </a:p>
        </p:txBody>
      </p:sp>
      <p:sp>
        <p:nvSpPr>
          <p:cNvPr id="7" name="Rectangle 4">
            <a:extLst>
              <a:ext uri="{FF2B5EF4-FFF2-40B4-BE49-F238E27FC236}">
                <a16:creationId xmlns:a16="http://schemas.microsoft.com/office/drawing/2014/main" id="{D18A2E35-7114-4E1B-B7BF-40AB11424796}"/>
              </a:ext>
            </a:extLst>
          </p:cNvPr>
          <p:cNvSpPr txBox="1">
            <a:spLocks noChangeArrowheads="1"/>
          </p:cNvSpPr>
          <p:nvPr/>
        </p:nvSpPr>
        <p:spPr bwMode="auto">
          <a:xfrm>
            <a:off x="304800" y="0"/>
            <a:ext cx="11582400" cy="685800"/>
          </a:xfrm>
          <a:prstGeom prst="rect">
            <a:avLst/>
          </a:prstGeom>
          <a:solidFill>
            <a:srgbClr val="00B0F0"/>
          </a:solidFill>
          <a:ln w="9525">
            <a:noFill/>
            <a:miter lim="800000"/>
            <a:headEnd/>
            <a:tailEnd/>
          </a:ln>
        </p:spPr>
        <p:txBody>
          <a:bodyPr lIns="122767" tIns="61384" rIns="122767" bIns="61384" anchor="ctr"/>
          <a:lstStyle/>
          <a:p>
            <a:pPr algn="ctr" eaLnBrk="1" fontAlgn="auto" hangingPunct="1">
              <a:spcBef>
                <a:spcPts val="0"/>
              </a:spcBef>
              <a:spcAft>
                <a:spcPts val="0"/>
              </a:spcAft>
              <a:defRPr/>
            </a:pPr>
            <a:r>
              <a:rPr lang="en-US" sz="3200" b="1" kern="0" dirty="0">
                <a:solidFill>
                  <a:prstClr val="white"/>
                </a:solidFill>
                <a:latin typeface="Arial" charset="0"/>
                <a:ea typeface="MS PGothic" pitchFamily="34" charset="-128"/>
              </a:rPr>
              <a:t>Market Segments and Industry Shares (in millions)</a:t>
            </a:r>
          </a:p>
        </p:txBody>
      </p:sp>
      <p:graphicFrame>
        <p:nvGraphicFramePr>
          <p:cNvPr id="2" name="Table 1">
            <a:extLst>
              <a:ext uri="{FF2B5EF4-FFF2-40B4-BE49-F238E27FC236}">
                <a16:creationId xmlns:a16="http://schemas.microsoft.com/office/drawing/2014/main" id="{7ED48E01-4EDC-43C0-8D9C-18AC006334D5}"/>
              </a:ext>
            </a:extLst>
          </p:cNvPr>
          <p:cNvGraphicFramePr>
            <a:graphicFrameLocks noGrp="1"/>
          </p:cNvGraphicFramePr>
          <p:nvPr>
            <p:extLst>
              <p:ext uri="{D42A27DB-BD31-4B8C-83A1-F6EECF244321}">
                <p14:modId xmlns:p14="http://schemas.microsoft.com/office/powerpoint/2010/main" val="318667782"/>
              </p:ext>
            </p:extLst>
          </p:nvPr>
        </p:nvGraphicFramePr>
        <p:xfrm>
          <a:off x="286072" y="1252502"/>
          <a:ext cx="11176001" cy="4319589"/>
        </p:xfrm>
        <a:graphic>
          <a:graphicData uri="http://schemas.openxmlformats.org/drawingml/2006/table">
            <a:tbl>
              <a:tblPr firstRow="1" firstCol="1" bandRow="1">
                <a:tableStyleId>{5C22544A-7EE6-4342-B048-85BDC9FD1C3A}</a:tableStyleId>
              </a:tblPr>
              <a:tblGrid>
                <a:gridCol w="4503317">
                  <a:extLst>
                    <a:ext uri="{9D8B030D-6E8A-4147-A177-3AD203B41FA5}">
                      <a16:colId xmlns:a16="http://schemas.microsoft.com/office/drawing/2014/main" val="20000"/>
                    </a:ext>
                  </a:extLst>
                </a:gridCol>
                <a:gridCol w="836657">
                  <a:extLst>
                    <a:ext uri="{9D8B030D-6E8A-4147-A177-3AD203B41FA5}">
                      <a16:colId xmlns:a16="http://schemas.microsoft.com/office/drawing/2014/main" val="20001"/>
                    </a:ext>
                  </a:extLst>
                </a:gridCol>
                <a:gridCol w="825381">
                  <a:extLst>
                    <a:ext uri="{9D8B030D-6E8A-4147-A177-3AD203B41FA5}">
                      <a16:colId xmlns:a16="http://schemas.microsoft.com/office/drawing/2014/main" val="20002"/>
                    </a:ext>
                  </a:extLst>
                </a:gridCol>
                <a:gridCol w="842731">
                  <a:extLst>
                    <a:ext uri="{9D8B030D-6E8A-4147-A177-3AD203B41FA5}">
                      <a16:colId xmlns:a16="http://schemas.microsoft.com/office/drawing/2014/main" val="20003"/>
                    </a:ext>
                  </a:extLst>
                </a:gridCol>
                <a:gridCol w="657960">
                  <a:extLst>
                    <a:ext uri="{9D8B030D-6E8A-4147-A177-3AD203B41FA5}">
                      <a16:colId xmlns:a16="http://schemas.microsoft.com/office/drawing/2014/main" val="20004"/>
                    </a:ext>
                  </a:extLst>
                </a:gridCol>
                <a:gridCol w="701991">
                  <a:extLst>
                    <a:ext uri="{9D8B030D-6E8A-4147-A177-3AD203B41FA5}">
                      <a16:colId xmlns:a16="http://schemas.microsoft.com/office/drawing/2014/main" val="20005"/>
                    </a:ext>
                  </a:extLst>
                </a:gridCol>
                <a:gridCol w="701991">
                  <a:extLst>
                    <a:ext uri="{9D8B030D-6E8A-4147-A177-3AD203B41FA5}">
                      <a16:colId xmlns:a16="http://schemas.microsoft.com/office/drawing/2014/main" val="20006"/>
                    </a:ext>
                  </a:extLst>
                </a:gridCol>
                <a:gridCol w="701991">
                  <a:extLst>
                    <a:ext uri="{9D8B030D-6E8A-4147-A177-3AD203B41FA5}">
                      <a16:colId xmlns:a16="http://schemas.microsoft.com/office/drawing/2014/main" val="20007"/>
                    </a:ext>
                  </a:extLst>
                </a:gridCol>
                <a:gridCol w="701991">
                  <a:extLst>
                    <a:ext uri="{9D8B030D-6E8A-4147-A177-3AD203B41FA5}">
                      <a16:colId xmlns:a16="http://schemas.microsoft.com/office/drawing/2014/main" val="20008"/>
                    </a:ext>
                  </a:extLst>
                </a:gridCol>
                <a:gridCol w="701991">
                  <a:extLst>
                    <a:ext uri="{9D8B030D-6E8A-4147-A177-3AD203B41FA5}">
                      <a16:colId xmlns:a16="http://schemas.microsoft.com/office/drawing/2014/main" val="1470475241"/>
                    </a:ext>
                  </a:extLst>
                </a:gridCol>
              </a:tblGrid>
              <a:tr h="721733">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91431" marR="91431" marT="0" marB="0" anchor="b"/>
                </a:tc>
                <a:tc>
                  <a:txBody>
                    <a:bodyPr/>
                    <a:lstStyle/>
                    <a:p>
                      <a:pPr marL="0" marR="0" algn="ctr">
                        <a:lnSpc>
                          <a:spcPct val="115000"/>
                        </a:lnSpc>
                        <a:spcBef>
                          <a:spcPts val="0"/>
                        </a:spcBef>
                        <a:spcAft>
                          <a:spcPts val="0"/>
                        </a:spcAft>
                      </a:pPr>
                      <a:r>
                        <a:rPr lang="en-US" sz="1500" dirty="0">
                          <a:solidFill>
                            <a:schemeClr val="bg1"/>
                          </a:solidFill>
                          <a:effectLst/>
                        </a:rPr>
                        <a:t>2014</a:t>
                      </a:r>
                      <a:endParaRPr lang="en-US" sz="1500"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pPr>
                      <a:r>
                        <a:rPr lang="en-US" sz="1500" dirty="0">
                          <a:solidFill>
                            <a:schemeClr val="bg1"/>
                          </a:solidFill>
                          <a:effectLst/>
                        </a:rPr>
                        <a:t>2015</a:t>
                      </a:r>
                      <a:endParaRPr lang="en-US" sz="1500" dirty="0">
                        <a:solidFill>
                          <a:schemeClr val="bg1"/>
                        </a:solidFill>
                        <a:effectLst/>
                        <a:latin typeface="Calibri"/>
                        <a:ea typeface="Calibri"/>
                        <a:cs typeface="Times New Roman"/>
                      </a:endParaRPr>
                    </a:p>
                  </a:txBody>
                  <a:tcPr marL="91431" marR="91431"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b="1" dirty="0">
                          <a:solidFill>
                            <a:schemeClr val="bg1"/>
                          </a:solidFill>
                          <a:effectLst/>
                          <a:latin typeface="+mn-lt"/>
                          <a:ea typeface="Calibri"/>
                          <a:cs typeface="Times New Roman"/>
                        </a:rPr>
                        <a:t>MARKET</a:t>
                      </a:r>
                      <a:r>
                        <a:rPr lang="en-US" sz="1100" b="1" baseline="0" dirty="0">
                          <a:solidFill>
                            <a:schemeClr val="bg1"/>
                          </a:solidFill>
                          <a:effectLst/>
                          <a:latin typeface="+mn-lt"/>
                          <a:ea typeface="Calibri"/>
                          <a:cs typeface="Times New Roman"/>
                        </a:rPr>
                        <a:t> SHARES </a:t>
                      </a:r>
                      <a:r>
                        <a:rPr lang="en-US" sz="1500" b="1" baseline="0" dirty="0">
                          <a:solidFill>
                            <a:schemeClr val="bg1"/>
                          </a:solidFill>
                          <a:effectLst/>
                          <a:latin typeface="+mn-lt"/>
                          <a:ea typeface="Calibri"/>
                          <a:cs typeface="Times New Roman"/>
                        </a:rPr>
                        <a:t>2015</a:t>
                      </a:r>
                      <a:endParaRPr lang="en-US" sz="1100" b="1" dirty="0">
                        <a:solidFill>
                          <a:schemeClr val="bg1"/>
                        </a:solidFill>
                        <a:effectLst/>
                        <a:latin typeface="+mn-lt"/>
                        <a:ea typeface="Calibri"/>
                        <a:cs typeface="Times New Roman"/>
                      </a:endParaRPr>
                    </a:p>
                  </a:txBody>
                  <a:tcPr marL="91431" marR="91431" marT="0" marB="0" anchor="ctr"/>
                </a:tc>
                <a:tc>
                  <a:txBody>
                    <a:bodyPr/>
                    <a:lstStyle/>
                    <a:p>
                      <a:pPr marL="0" marR="0" algn="ctr">
                        <a:lnSpc>
                          <a:spcPct val="115000"/>
                        </a:lnSpc>
                        <a:spcBef>
                          <a:spcPts val="0"/>
                        </a:spcBef>
                        <a:spcAft>
                          <a:spcPts val="0"/>
                        </a:spcAft>
                      </a:pPr>
                      <a:r>
                        <a:rPr lang="en-US" sz="1500" b="1" dirty="0">
                          <a:solidFill>
                            <a:schemeClr val="bg1"/>
                          </a:solidFill>
                          <a:effectLst/>
                        </a:rPr>
                        <a:t>2016</a:t>
                      </a:r>
                      <a:endParaRPr lang="en-US" sz="1500" b="1"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pPr>
                      <a:r>
                        <a:rPr lang="en-US" sz="1500" b="1" dirty="0">
                          <a:solidFill>
                            <a:schemeClr val="bg1"/>
                          </a:solidFill>
                          <a:effectLst/>
                        </a:rPr>
                        <a:t>2017</a:t>
                      </a:r>
                      <a:endParaRPr lang="en-US" sz="1500" b="1" dirty="0">
                        <a:solidFill>
                          <a:schemeClr val="bg1"/>
                        </a:solidFill>
                        <a:effectLst/>
                        <a:latin typeface="Calibri"/>
                        <a:ea typeface="Calibri"/>
                        <a:cs typeface="Times New Roman"/>
                      </a:endParaRPr>
                    </a:p>
                  </a:txBody>
                  <a:tcPr marL="24551" marR="24551" marT="0" marB="0" anchor="ctr"/>
                </a:tc>
                <a:tc>
                  <a:txBody>
                    <a:bodyPr/>
                    <a:lstStyle/>
                    <a:p>
                      <a:pPr marL="0" marR="0" algn="ctr">
                        <a:lnSpc>
                          <a:spcPct val="115000"/>
                        </a:lnSpc>
                        <a:spcBef>
                          <a:spcPts val="0"/>
                        </a:spcBef>
                        <a:spcAft>
                          <a:spcPts val="0"/>
                        </a:spcAft>
                      </a:pPr>
                      <a:r>
                        <a:rPr lang="en-US" sz="1100" b="1" dirty="0">
                          <a:solidFill>
                            <a:schemeClr val="bg1"/>
                          </a:solidFill>
                          <a:effectLst/>
                          <a:latin typeface="+mj-lt"/>
                          <a:ea typeface="Calibri"/>
                          <a:cs typeface="Times New Roman"/>
                        </a:rPr>
                        <a:t>MARKET</a:t>
                      </a:r>
                      <a:r>
                        <a:rPr lang="en-US" sz="1100" b="1" baseline="0" dirty="0">
                          <a:solidFill>
                            <a:schemeClr val="bg1"/>
                          </a:solidFill>
                          <a:effectLst/>
                          <a:latin typeface="+mj-lt"/>
                          <a:ea typeface="Calibri"/>
                          <a:cs typeface="Times New Roman"/>
                        </a:rPr>
                        <a:t> SHARES </a:t>
                      </a:r>
                      <a:r>
                        <a:rPr lang="en-US" sz="1500" b="1" baseline="0" dirty="0">
                          <a:solidFill>
                            <a:schemeClr val="bg1"/>
                          </a:solidFill>
                          <a:effectLst/>
                          <a:latin typeface="Calibri"/>
                          <a:ea typeface="Calibri"/>
                          <a:cs typeface="Times New Roman"/>
                        </a:rPr>
                        <a:t>2017</a:t>
                      </a:r>
                      <a:endParaRPr lang="en-US" sz="1100" b="1" dirty="0">
                        <a:solidFill>
                          <a:schemeClr val="bg1"/>
                        </a:solidFill>
                        <a:effectLst/>
                        <a:latin typeface="Calibri"/>
                        <a:ea typeface="Calibri"/>
                        <a:cs typeface="Times New Roman"/>
                      </a:endParaRPr>
                    </a:p>
                  </a:txBody>
                  <a:tcPr marL="24551" marR="24551" marT="0" marB="0" anchor="ctr"/>
                </a:tc>
                <a:tc>
                  <a:txBody>
                    <a:bodyPr/>
                    <a:lstStyle/>
                    <a:p>
                      <a:pPr marL="0" marR="0" algn="ctr">
                        <a:lnSpc>
                          <a:spcPct val="115000"/>
                        </a:lnSpc>
                        <a:spcBef>
                          <a:spcPts val="0"/>
                        </a:spcBef>
                        <a:spcAft>
                          <a:spcPts val="0"/>
                        </a:spcAft>
                      </a:pPr>
                      <a:r>
                        <a:rPr lang="en-US" sz="1500" b="1" dirty="0">
                          <a:solidFill>
                            <a:schemeClr val="bg1"/>
                          </a:solidFill>
                          <a:effectLst/>
                          <a:latin typeface="Calibri"/>
                          <a:ea typeface="Calibri"/>
                          <a:cs typeface="Times New Roman"/>
                        </a:rPr>
                        <a:t>2018</a:t>
                      </a:r>
                      <a:endParaRPr lang="en-US" sz="1100" b="1" dirty="0">
                        <a:solidFill>
                          <a:schemeClr val="bg1"/>
                        </a:solidFill>
                        <a:effectLst/>
                        <a:latin typeface="Calibri"/>
                        <a:ea typeface="Calibri"/>
                        <a:cs typeface="Times New Roman"/>
                      </a:endParaRPr>
                    </a:p>
                  </a:txBody>
                  <a:tcPr marL="24551" marR="24551"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b="1" dirty="0">
                          <a:solidFill>
                            <a:schemeClr val="bg1"/>
                          </a:solidFill>
                          <a:effectLst/>
                          <a:latin typeface="+mn-lt"/>
                          <a:ea typeface="Calibri"/>
                          <a:cs typeface="Times New Roman"/>
                        </a:rPr>
                        <a:t>2019</a:t>
                      </a:r>
                    </a:p>
                  </a:txBody>
                  <a:tcPr marL="24551" marR="24551"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500" b="1" baseline="0" dirty="0">
                          <a:solidFill>
                            <a:schemeClr val="bg1"/>
                          </a:solidFill>
                          <a:effectLst/>
                          <a:latin typeface="+mn-lt"/>
                          <a:ea typeface="Calibri"/>
                          <a:cs typeface="Times New Roman"/>
                        </a:rPr>
                        <a:t>2019</a:t>
                      </a:r>
                      <a:endParaRPr lang="en-US" sz="1100" b="1" dirty="0">
                        <a:solidFill>
                          <a:schemeClr val="bg1"/>
                        </a:solidFill>
                        <a:effectLst/>
                        <a:latin typeface="+mn-lt"/>
                        <a:ea typeface="Calibri"/>
                        <a:cs typeface="Times New Roman"/>
                      </a:endParaRPr>
                    </a:p>
                  </a:txBody>
                  <a:tcPr marL="68586" marR="68586" marT="0" marB="0" anchor="ctr"/>
                </a:tc>
                <a:extLst>
                  <a:ext uri="{0D108BD9-81ED-4DB2-BD59-A6C34878D82A}">
                    <a16:rowId xmlns:a16="http://schemas.microsoft.com/office/drawing/2014/main" val="10000"/>
                  </a:ext>
                </a:extLst>
              </a:tr>
              <a:tr h="490668">
                <a:tc>
                  <a:txBody>
                    <a:bodyPr/>
                    <a:lstStyle/>
                    <a:p>
                      <a:pPr marL="0" marR="0">
                        <a:lnSpc>
                          <a:spcPct val="115000"/>
                        </a:lnSpc>
                        <a:spcBef>
                          <a:spcPts val="0"/>
                        </a:spcBef>
                        <a:spcAft>
                          <a:spcPts val="0"/>
                        </a:spcAft>
                      </a:pPr>
                      <a:r>
                        <a:rPr lang="en-US" sz="1600" b="1" dirty="0">
                          <a:solidFill>
                            <a:schemeClr val="bg1"/>
                          </a:solidFill>
                          <a:effectLst/>
                        </a:rPr>
                        <a:t>Disposables</a:t>
                      </a:r>
                      <a:r>
                        <a:rPr lang="en-US" sz="1600" b="1" baseline="0" dirty="0">
                          <a:solidFill>
                            <a:schemeClr val="bg1"/>
                          </a:solidFill>
                          <a:effectLst/>
                        </a:rPr>
                        <a:t> and Closed system E-cigarettes </a:t>
                      </a:r>
                      <a:endParaRPr lang="en-US" sz="1600" b="1"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pPr>
                      <a:r>
                        <a:rPr lang="en-US" sz="1500" dirty="0">
                          <a:effectLst/>
                        </a:rPr>
                        <a:t>1,000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1,400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chemeClr val="tx1">
                              <a:lumMod val="95000"/>
                              <a:lumOff val="5000"/>
                            </a:schemeClr>
                          </a:solidFill>
                          <a:effectLst/>
                          <a:latin typeface="Calibri"/>
                        </a:rPr>
                        <a:t>42.4%</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solidFill>
                            <a:schemeClr val="tx1">
                              <a:lumMod val="95000"/>
                              <a:lumOff val="5000"/>
                            </a:schemeClr>
                          </a:solidFill>
                          <a:effectLst/>
                        </a:rPr>
                        <a:t>	1,600</a:t>
                      </a:r>
                      <a:endParaRPr lang="en-US" sz="1500" dirty="0">
                        <a:solidFill>
                          <a:schemeClr val="tx1">
                            <a:lumMod val="95000"/>
                            <a:lumOff val="5000"/>
                          </a:schemeClr>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1,400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0000"/>
                          </a:solidFill>
                          <a:effectLst/>
                          <a:latin typeface="Calibri"/>
                        </a:rPr>
                        <a:t>31.8%</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3,800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6,400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71.1%</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1"/>
                  </a:ext>
                </a:extLst>
              </a:tr>
              <a:tr h="407598">
                <a:tc>
                  <a:txBody>
                    <a:bodyPr/>
                    <a:lstStyle/>
                    <a:p>
                      <a:pPr marL="200660" marR="0">
                        <a:lnSpc>
                          <a:spcPct val="115000"/>
                        </a:lnSpc>
                        <a:spcBef>
                          <a:spcPts val="0"/>
                        </a:spcBef>
                        <a:spcAft>
                          <a:spcPts val="0"/>
                        </a:spcAft>
                      </a:pPr>
                      <a:r>
                        <a:rPr lang="en-US" sz="1600" b="1" dirty="0">
                          <a:solidFill>
                            <a:schemeClr val="bg1"/>
                          </a:solidFill>
                          <a:effectLst/>
                        </a:rPr>
                        <a:t>Mass Market Retail (Convenience, Food &amp; Drug)</a:t>
                      </a:r>
                      <a:endParaRPr lang="en-US" sz="1600" b="1" dirty="0">
                        <a:solidFill>
                          <a:schemeClr val="bg1"/>
                        </a:solidFill>
                        <a:effectLst/>
                        <a:latin typeface="+mn-lt"/>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85775" algn="r"/>
                        </a:tabLst>
                      </a:pPr>
                      <a:r>
                        <a:rPr lang="en-US" sz="1500" dirty="0">
                          <a:effectLst/>
                        </a:rPr>
                        <a:t>	600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600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4B4BEF"/>
                          </a:solidFill>
                          <a:effectLst/>
                          <a:latin typeface="Calibri"/>
                        </a:rPr>
                        <a:t>18.2%</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700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700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B050"/>
                          </a:solidFill>
                          <a:effectLst/>
                          <a:latin typeface="Calibri"/>
                        </a:rPr>
                        <a:t>15.9%</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2,600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4,400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48.9%</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2"/>
                  </a:ext>
                </a:extLst>
              </a:tr>
              <a:tr h="363025">
                <a:tc>
                  <a:txBody>
                    <a:bodyPr/>
                    <a:lstStyle/>
                    <a:p>
                      <a:pPr marL="200660" marR="0">
                        <a:lnSpc>
                          <a:spcPct val="115000"/>
                        </a:lnSpc>
                        <a:spcBef>
                          <a:spcPts val="0"/>
                        </a:spcBef>
                        <a:spcAft>
                          <a:spcPts val="0"/>
                        </a:spcAft>
                      </a:pPr>
                      <a:r>
                        <a:rPr lang="en-US" sz="1600" b="1" dirty="0">
                          <a:solidFill>
                            <a:schemeClr val="bg1"/>
                          </a:solidFill>
                          <a:effectLst/>
                        </a:rPr>
                        <a:t>Online </a:t>
                      </a:r>
                      <a:endParaRPr lang="en-US" sz="1600" b="1"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85775" algn="r"/>
                        </a:tabLst>
                      </a:pPr>
                      <a:r>
                        <a:rPr lang="en-US" sz="1500" dirty="0">
                          <a:effectLst/>
                        </a:rPr>
                        <a:t>	200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400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4B4BEF"/>
                          </a:solidFill>
                          <a:effectLst/>
                          <a:latin typeface="Calibri"/>
                        </a:rPr>
                        <a:t>12.1%</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500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400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B050"/>
                          </a:solidFill>
                          <a:effectLst/>
                          <a:latin typeface="Calibri"/>
                        </a:rPr>
                        <a:t>9.1%</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800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1,200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13.3%</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3"/>
                  </a:ext>
                </a:extLst>
              </a:tr>
              <a:tr h="363025">
                <a:tc>
                  <a:txBody>
                    <a:bodyPr/>
                    <a:lstStyle/>
                    <a:p>
                      <a:pPr marL="200660" marR="0">
                        <a:lnSpc>
                          <a:spcPct val="115000"/>
                        </a:lnSpc>
                        <a:spcBef>
                          <a:spcPts val="0"/>
                        </a:spcBef>
                        <a:spcAft>
                          <a:spcPts val="0"/>
                        </a:spcAft>
                      </a:pPr>
                      <a:r>
                        <a:rPr lang="en-US" sz="1600" b="1" dirty="0">
                          <a:solidFill>
                            <a:schemeClr val="bg1"/>
                          </a:solidFill>
                          <a:effectLst/>
                        </a:rPr>
                        <a:t>Other Retail (including tobacconists</a:t>
                      </a:r>
                      <a:r>
                        <a:rPr lang="en-US" sz="1600" b="1" baseline="0" dirty="0">
                          <a:solidFill>
                            <a:schemeClr val="bg1"/>
                          </a:solidFill>
                          <a:effectLst/>
                        </a:rPr>
                        <a:t> and</a:t>
                      </a:r>
                      <a:r>
                        <a:rPr lang="en-US" sz="1600" b="1" dirty="0">
                          <a:solidFill>
                            <a:schemeClr val="bg1"/>
                          </a:solidFill>
                          <a:effectLst/>
                        </a:rPr>
                        <a:t> kiosks)</a:t>
                      </a:r>
                      <a:endParaRPr lang="en-US" sz="1600" b="1"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85775" algn="r"/>
                        </a:tabLst>
                      </a:pPr>
                      <a:r>
                        <a:rPr lang="en-US" sz="1500" dirty="0">
                          <a:effectLst/>
                        </a:rPr>
                        <a:t>	200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400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4B4BEF"/>
                          </a:solidFill>
                          <a:effectLst/>
                          <a:latin typeface="Calibri"/>
                        </a:rPr>
                        <a:t>12.1%</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400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300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B050"/>
                          </a:solidFill>
                          <a:effectLst/>
                          <a:latin typeface="Calibri"/>
                        </a:rPr>
                        <a:t>6.8%</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400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800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8.9%</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4"/>
                  </a:ext>
                </a:extLst>
              </a:tr>
              <a:tr h="514034">
                <a:tc>
                  <a:txBody>
                    <a:bodyPr/>
                    <a:lstStyle/>
                    <a:p>
                      <a:pPr marL="0" marR="0">
                        <a:lnSpc>
                          <a:spcPct val="115000"/>
                        </a:lnSpc>
                        <a:spcBef>
                          <a:spcPts val="0"/>
                        </a:spcBef>
                        <a:spcAft>
                          <a:spcPts val="0"/>
                        </a:spcAft>
                      </a:pPr>
                      <a:r>
                        <a:rPr lang="en-US" sz="1600" b="1" dirty="0">
                          <a:solidFill>
                            <a:schemeClr val="bg1"/>
                          </a:solidFill>
                          <a:effectLst/>
                        </a:rPr>
                        <a:t>Tanks/Mods &amp; Personal Vaporizers (Open Systems)</a:t>
                      </a:r>
                      <a:endParaRPr lang="en-US" sz="1600" b="1"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85775" algn="r"/>
                        </a:tabLst>
                      </a:pPr>
                      <a:r>
                        <a:rPr lang="en-US" sz="1500" dirty="0">
                          <a:effectLst/>
                        </a:rPr>
                        <a:t>	1,500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1,900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chemeClr val="tx1">
                              <a:lumMod val="95000"/>
                              <a:lumOff val="5000"/>
                            </a:schemeClr>
                          </a:solidFill>
                          <a:effectLst/>
                          <a:latin typeface="Calibri"/>
                        </a:rPr>
                        <a:t>57.6%</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2,500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3,000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0000"/>
                          </a:solidFill>
                          <a:effectLst/>
                          <a:latin typeface="Calibri"/>
                        </a:rPr>
                        <a:t>68.2%</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2,800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2,600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28.9%</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5"/>
                  </a:ext>
                </a:extLst>
              </a:tr>
              <a:tr h="375431">
                <a:tc>
                  <a:txBody>
                    <a:bodyPr/>
                    <a:lstStyle/>
                    <a:p>
                      <a:pPr marL="200660" marR="0">
                        <a:lnSpc>
                          <a:spcPct val="115000"/>
                        </a:lnSpc>
                        <a:spcBef>
                          <a:spcPts val="0"/>
                        </a:spcBef>
                        <a:spcAft>
                          <a:spcPts val="0"/>
                        </a:spcAft>
                      </a:pPr>
                      <a:r>
                        <a:rPr lang="en-US" sz="1600" b="1" dirty="0">
                          <a:solidFill>
                            <a:schemeClr val="bg1"/>
                          </a:solidFill>
                          <a:effectLst/>
                        </a:rPr>
                        <a:t>Mass Market Retail (Convenience, Food &amp; Drug)</a:t>
                      </a:r>
                      <a:endParaRPr lang="en-US" sz="1600" b="1" dirty="0">
                        <a:solidFill>
                          <a:schemeClr val="bg1"/>
                        </a:solidFill>
                        <a:effectLst/>
                        <a:latin typeface="+mn-lt"/>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85775" algn="r"/>
                        </a:tabLst>
                      </a:pPr>
                      <a:r>
                        <a:rPr lang="en-US" sz="1500" dirty="0">
                          <a:effectLst/>
                        </a:rPr>
                        <a:t>	300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300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4B4BEF"/>
                          </a:solidFill>
                          <a:effectLst/>
                          <a:latin typeface="Calibri"/>
                        </a:rPr>
                        <a:t>9.1%</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500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500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B050"/>
                          </a:solidFill>
                          <a:effectLst/>
                          <a:latin typeface="Calibri"/>
                        </a:rPr>
                        <a:t>11.4%</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400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550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6.1%</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6"/>
                  </a:ext>
                </a:extLst>
              </a:tr>
              <a:tr h="337462">
                <a:tc>
                  <a:txBody>
                    <a:bodyPr/>
                    <a:lstStyle/>
                    <a:p>
                      <a:pPr marL="200660" marR="0">
                        <a:lnSpc>
                          <a:spcPct val="115000"/>
                        </a:lnSpc>
                        <a:spcBef>
                          <a:spcPts val="0"/>
                        </a:spcBef>
                        <a:spcAft>
                          <a:spcPts val="0"/>
                        </a:spcAft>
                      </a:pPr>
                      <a:r>
                        <a:rPr lang="en-US" sz="1600" b="1" dirty="0">
                          <a:solidFill>
                            <a:schemeClr val="bg1"/>
                          </a:solidFill>
                          <a:effectLst/>
                        </a:rPr>
                        <a:t>Online and other retail outlets</a:t>
                      </a:r>
                      <a:endParaRPr lang="en-US" sz="1600" b="1"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85775" algn="r"/>
                        </a:tabLst>
                      </a:pPr>
                      <a:r>
                        <a:rPr lang="en-US" sz="1500" dirty="0">
                          <a:effectLst/>
                        </a:rPr>
                        <a:t>	300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400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4B4BEF"/>
                          </a:solidFill>
                          <a:effectLst/>
                          <a:latin typeface="Calibri"/>
                        </a:rPr>
                        <a:t>12.1%</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600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700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B050"/>
                          </a:solidFill>
                          <a:effectLst/>
                          <a:latin typeface="Calibri"/>
                        </a:rPr>
                        <a:t>15.9%</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600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1,700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18.9%</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7"/>
                  </a:ext>
                </a:extLst>
              </a:tr>
              <a:tr h="326040">
                <a:tc>
                  <a:txBody>
                    <a:bodyPr/>
                    <a:lstStyle/>
                    <a:p>
                      <a:pPr marL="200660" marR="0">
                        <a:lnSpc>
                          <a:spcPct val="115000"/>
                        </a:lnSpc>
                        <a:spcBef>
                          <a:spcPts val="0"/>
                        </a:spcBef>
                        <a:spcAft>
                          <a:spcPts val="0"/>
                        </a:spcAft>
                      </a:pPr>
                      <a:r>
                        <a:rPr lang="en-US" sz="1600" b="1" dirty="0">
                          <a:solidFill>
                            <a:schemeClr val="bg1"/>
                          </a:solidFill>
                          <a:effectLst/>
                        </a:rPr>
                        <a:t>Vape Shops</a:t>
                      </a:r>
                      <a:endParaRPr lang="en-US" sz="1600" b="1" dirty="0">
                        <a:solidFill>
                          <a:schemeClr val="bg1"/>
                        </a:solidFill>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85775" algn="r"/>
                        </a:tabLst>
                      </a:pPr>
                      <a:r>
                        <a:rPr lang="en-US" sz="1500" dirty="0">
                          <a:effectLst/>
                        </a:rPr>
                        <a:t>	900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1,200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4B4BEF"/>
                          </a:solidFill>
                          <a:effectLst/>
                          <a:latin typeface="Calibri"/>
                        </a:rPr>
                        <a:t>36.4%</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1,400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1,800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B050"/>
                          </a:solidFill>
                          <a:effectLst/>
                          <a:latin typeface="Calibri"/>
                        </a:rPr>
                        <a:t>40.9%</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1,800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350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3.9%</a:t>
                      </a:r>
                      <a:r>
                        <a:rPr lang="en-US" sz="1500" dirty="0">
                          <a:solidFill>
                            <a:srgbClr val="FF0000"/>
                          </a:solidFill>
                          <a:effectLst/>
                          <a:latin typeface="+mn-lt"/>
                          <a:ea typeface="Calibri" panose="020F0502020204030204" pitchFamily="34" charset="0"/>
                          <a:cs typeface="Arial" panose="020B0604020202020204" pitchFamily="34" charset="0"/>
                        </a:rPr>
                        <a:t>?</a:t>
                      </a:r>
                    </a:p>
                  </a:txBody>
                  <a:tcPr marL="68586" marR="68586" marT="0" marB="0" anchor="ctr"/>
                </a:tc>
                <a:extLst>
                  <a:ext uri="{0D108BD9-81ED-4DB2-BD59-A6C34878D82A}">
                    <a16:rowId xmlns:a16="http://schemas.microsoft.com/office/drawing/2014/main" val="10008"/>
                  </a:ext>
                </a:extLst>
              </a:tr>
              <a:tr h="420573">
                <a:tc>
                  <a:txBody>
                    <a:bodyPr/>
                    <a:lstStyle/>
                    <a:p>
                      <a:pPr marL="0" marR="0">
                        <a:lnSpc>
                          <a:spcPct val="115000"/>
                        </a:lnSpc>
                        <a:spcBef>
                          <a:spcPts val="0"/>
                        </a:spcBef>
                        <a:spcAft>
                          <a:spcPts val="0"/>
                        </a:spcAft>
                      </a:pPr>
                      <a:r>
                        <a:rPr lang="en-US" sz="1600" b="1" dirty="0">
                          <a:solidFill>
                            <a:schemeClr val="bg1"/>
                          </a:solidFill>
                          <a:effectLst/>
                        </a:rPr>
                        <a:t>Total</a:t>
                      </a:r>
                      <a:endParaRPr lang="en-US" sz="1600" b="1" dirty="0">
                        <a:solidFill>
                          <a:schemeClr val="bg1"/>
                        </a:solidFill>
                        <a:effectLst/>
                        <a:latin typeface="Calibri"/>
                        <a:ea typeface="Calibri"/>
                        <a:cs typeface="Times New Roman"/>
                      </a:endParaRPr>
                    </a:p>
                  </a:txBody>
                  <a:tcPr marL="91431" marR="91431" marT="0" marB="0" anchor="b"/>
                </a:tc>
                <a:tc>
                  <a:txBody>
                    <a:bodyPr/>
                    <a:lstStyle/>
                    <a:p>
                      <a:pPr marL="0" marR="0" algn="ctr">
                        <a:lnSpc>
                          <a:spcPct val="115000"/>
                        </a:lnSpc>
                        <a:spcBef>
                          <a:spcPts val="0"/>
                        </a:spcBef>
                        <a:spcAft>
                          <a:spcPts val="0"/>
                        </a:spcAft>
                        <a:tabLst>
                          <a:tab pos="485775" algn="r"/>
                        </a:tabLst>
                      </a:pPr>
                      <a:r>
                        <a:rPr lang="en-US" sz="1500" dirty="0">
                          <a:effectLst/>
                        </a:rPr>
                        <a:t>	2,500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2910" algn="r"/>
                        </a:tabLst>
                      </a:pPr>
                      <a:r>
                        <a:rPr lang="en-US" sz="1500" dirty="0">
                          <a:effectLst/>
                        </a:rPr>
                        <a:t>	3,300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chemeClr val="tx1"/>
                          </a:solidFill>
                          <a:effectLst/>
                          <a:latin typeface="Calibri"/>
                        </a:rPr>
                        <a:t>100.0%</a:t>
                      </a:r>
                    </a:p>
                  </a:txBody>
                  <a:tcPr marL="12698" marR="12698" marT="9525" marB="0" anchor="ctr"/>
                </a:tc>
                <a:tc>
                  <a:txBody>
                    <a:bodyPr/>
                    <a:lstStyle/>
                    <a:p>
                      <a:pPr marL="0" marR="0" algn="ctr">
                        <a:lnSpc>
                          <a:spcPct val="115000"/>
                        </a:lnSpc>
                        <a:spcBef>
                          <a:spcPts val="0"/>
                        </a:spcBef>
                        <a:spcAft>
                          <a:spcPts val="0"/>
                        </a:spcAft>
                        <a:tabLst>
                          <a:tab pos="365125" algn="r"/>
                        </a:tabLst>
                      </a:pPr>
                      <a:r>
                        <a:rPr lang="en-US" sz="1500" dirty="0">
                          <a:effectLst/>
                        </a:rPr>
                        <a:t>	4,100</a:t>
                      </a:r>
                      <a:endParaRPr lang="en-US" sz="1500" dirty="0">
                        <a:effectLst/>
                        <a:latin typeface="Calibri"/>
                        <a:ea typeface="Calibri"/>
                        <a:cs typeface="Times New Roman"/>
                      </a:endParaRPr>
                    </a:p>
                  </a:txBody>
                  <a:tcPr marL="91431" marR="91431" marT="0" marB="0" anchor="ctr"/>
                </a:tc>
                <a:tc>
                  <a:txBody>
                    <a:bodyPr/>
                    <a:lstStyle/>
                    <a:p>
                      <a:pPr marL="0" marR="0" algn="ctr">
                        <a:lnSpc>
                          <a:spcPct val="115000"/>
                        </a:lnSpc>
                        <a:spcBef>
                          <a:spcPts val="0"/>
                        </a:spcBef>
                        <a:spcAft>
                          <a:spcPts val="0"/>
                        </a:spcAft>
                        <a:tabLst>
                          <a:tab pos="424180" algn="r"/>
                        </a:tabLst>
                      </a:pPr>
                      <a:r>
                        <a:rPr lang="en-US" sz="1500" dirty="0">
                          <a:effectLst/>
                        </a:rPr>
                        <a:t>	4,400</a:t>
                      </a:r>
                      <a:endParaRPr lang="en-US" sz="1500" dirty="0">
                        <a:effectLst/>
                        <a:latin typeface="Calibri"/>
                        <a:ea typeface="Calibri"/>
                        <a:cs typeface="Times New Roman"/>
                      </a:endParaRPr>
                    </a:p>
                  </a:txBody>
                  <a:tcPr marL="91431" marR="91431" marT="0" marB="0" anchor="ctr"/>
                </a:tc>
                <a:tc>
                  <a:txBody>
                    <a:bodyPr/>
                    <a:lstStyle/>
                    <a:p>
                      <a:pPr algn="ctr" fontAlgn="b"/>
                      <a:r>
                        <a:rPr lang="en-US" sz="1500" b="1" i="0" u="none" strike="noStrike" dirty="0">
                          <a:solidFill>
                            <a:srgbClr val="000000"/>
                          </a:solidFill>
                          <a:effectLst/>
                          <a:latin typeface="Calibri"/>
                        </a:rPr>
                        <a:t>100.0%</a:t>
                      </a:r>
                    </a:p>
                  </a:txBody>
                  <a:tcPr marL="12698" marR="12698" marT="9525"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6,600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Times New Roman" panose="02020603050405020304" pitchFamily="18" charset="0"/>
                        </a:rPr>
                        <a:t>9,000</a:t>
                      </a:r>
                      <a:endParaRPr lang="en-US" sz="1500" dirty="0">
                        <a:effectLst/>
                        <a:latin typeface="+mn-lt"/>
                        <a:ea typeface="Calibri" panose="020F0502020204030204" pitchFamily="34" charset="0"/>
                        <a:cs typeface="Times New Roman" panose="02020603050405020304" pitchFamily="18" charset="0"/>
                      </a:endParaRPr>
                    </a:p>
                  </a:txBody>
                  <a:tcPr marL="68586" marR="68586" marT="0" marB="0" anchor="ctr"/>
                </a:tc>
                <a:tc>
                  <a:txBody>
                    <a:bodyPr/>
                    <a:lstStyle/>
                    <a:p>
                      <a:pPr marL="0" marR="0" algn="r">
                        <a:lnSpc>
                          <a:spcPct val="115000"/>
                        </a:lnSpc>
                        <a:spcBef>
                          <a:spcPts val="0"/>
                        </a:spcBef>
                        <a:spcAft>
                          <a:spcPts val="0"/>
                        </a:spcAft>
                      </a:pPr>
                      <a:r>
                        <a:rPr lang="en-US" sz="1500" dirty="0">
                          <a:solidFill>
                            <a:srgbClr val="000000"/>
                          </a:solidFill>
                          <a:effectLst/>
                          <a:latin typeface="+mn-lt"/>
                          <a:ea typeface="Calibri" panose="020F0502020204030204" pitchFamily="34" charset="0"/>
                          <a:cs typeface="Arial" panose="020B0604020202020204" pitchFamily="34" charset="0"/>
                        </a:rPr>
                        <a:t>71.1%</a:t>
                      </a:r>
                      <a:endParaRPr lang="en-US" sz="1500" dirty="0">
                        <a:effectLst/>
                        <a:latin typeface="+mn-lt"/>
                        <a:ea typeface="Calibri" panose="020F0502020204030204" pitchFamily="34" charset="0"/>
                        <a:cs typeface="Arial" panose="020B0604020202020204" pitchFamily="34" charset="0"/>
                      </a:endParaRPr>
                    </a:p>
                  </a:txBody>
                  <a:tcPr marL="68586" marR="68586" marT="0" marB="0" anchor="ctr"/>
                </a:tc>
                <a:extLst>
                  <a:ext uri="{0D108BD9-81ED-4DB2-BD59-A6C34878D82A}">
                    <a16:rowId xmlns:a16="http://schemas.microsoft.com/office/drawing/2014/main" val="10009"/>
                  </a:ext>
                </a:extLst>
              </a:tr>
            </a:tbl>
          </a:graphicData>
        </a:graphic>
      </p:graphicFrame>
      <p:sp>
        <p:nvSpPr>
          <p:cNvPr id="6263" name="TextBox 2">
            <a:extLst>
              <a:ext uri="{FF2B5EF4-FFF2-40B4-BE49-F238E27FC236}">
                <a16:creationId xmlns:a16="http://schemas.microsoft.com/office/drawing/2014/main" id="{638806C7-2AD5-484E-AF25-081F66284D2F}"/>
              </a:ext>
            </a:extLst>
          </p:cNvPr>
          <p:cNvSpPr txBox="1">
            <a:spLocks noChangeArrowheads="1"/>
          </p:cNvSpPr>
          <p:nvPr/>
        </p:nvSpPr>
        <p:spPr bwMode="auto">
          <a:xfrm>
            <a:off x="317999" y="5688878"/>
            <a:ext cx="11785350"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spcBef>
                <a:spcPts val="0"/>
              </a:spcBef>
              <a:spcAft>
                <a:spcPts val="0"/>
              </a:spcAft>
              <a:defRPr/>
            </a:pPr>
            <a:endParaRPr lang="en-US" altLang="en-US" sz="1067" b="1" dirty="0">
              <a:solidFill>
                <a:prstClr val="black"/>
              </a:solidFill>
              <a:latin typeface="Calibri" panose="020F0502020204030204"/>
            </a:endParaRPr>
          </a:p>
          <a:p>
            <a:pPr eaLnBrk="1" fontAlgn="auto" hangingPunct="1">
              <a:spcBef>
                <a:spcPts val="0"/>
              </a:spcBef>
              <a:spcAft>
                <a:spcPts val="0"/>
              </a:spcAft>
              <a:defRPr/>
            </a:pPr>
            <a:r>
              <a:rPr lang="en-US" altLang="en-US" sz="2400" b="1" i="1" dirty="0">
                <a:solidFill>
                  <a:srgbClr val="FF0000"/>
                </a:solidFill>
                <a:latin typeface="Calibri" panose="020F0502020204030204"/>
              </a:rPr>
              <a:t>Growth in vape shops and online through 2017, then in retail </a:t>
            </a:r>
          </a:p>
          <a:p>
            <a:pPr eaLnBrk="1" fontAlgn="auto" hangingPunct="1">
              <a:spcBef>
                <a:spcPts val="0"/>
              </a:spcBef>
              <a:spcAft>
                <a:spcPts val="0"/>
              </a:spcAft>
              <a:defRPr/>
            </a:pPr>
            <a:r>
              <a:rPr lang="en-US" altLang="en-US" sz="2400" b="1" i="1" dirty="0">
                <a:solidFill>
                  <a:srgbClr val="FF0000"/>
                </a:solidFill>
                <a:latin typeface="Calibri" panose="020F0502020204030204"/>
              </a:rPr>
              <a:t>vaping products through 2019 </a:t>
            </a:r>
          </a:p>
        </p:txBody>
      </p:sp>
      <p:sp>
        <p:nvSpPr>
          <p:cNvPr id="18563" name="TextBox 3">
            <a:extLst>
              <a:ext uri="{FF2B5EF4-FFF2-40B4-BE49-F238E27FC236}">
                <a16:creationId xmlns:a16="http://schemas.microsoft.com/office/drawing/2014/main" id="{845FA1B8-836F-4950-A176-76E878532FC8}"/>
              </a:ext>
            </a:extLst>
          </p:cNvPr>
          <p:cNvSpPr txBox="1">
            <a:spLocks noChangeArrowheads="1"/>
          </p:cNvSpPr>
          <p:nvPr/>
        </p:nvSpPr>
        <p:spPr bwMode="auto">
          <a:xfrm>
            <a:off x="8543925" y="5688013"/>
            <a:ext cx="2667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solidFill>
                  <a:srgbClr val="000000"/>
                </a:solidFill>
              </a:rPr>
              <a:t>Source: Wells Fargo Securities</a:t>
            </a:r>
          </a:p>
        </p:txBody>
      </p:sp>
      <p:sp>
        <p:nvSpPr>
          <p:cNvPr id="10" name="Title 1">
            <a:extLst>
              <a:ext uri="{FF2B5EF4-FFF2-40B4-BE49-F238E27FC236}">
                <a16:creationId xmlns:a16="http://schemas.microsoft.com/office/drawing/2014/main" id="{ADE4162D-5B79-0049-B942-474A84C48C80}"/>
              </a:ext>
            </a:extLst>
          </p:cNvPr>
          <p:cNvSpPr txBox="1">
            <a:spLocks/>
          </p:cNvSpPr>
          <p:nvPr/>
        </p:nvSpPr>
        <p:spPr>
          <a:xfrm>
            <a:off x="23491" y="-12605"/>
            <a:ext cx="12192000" cy="1004887"/>
          </a:xfrm>
          <a:prstGeom prst="rect">
            <a:avLst/>
          </a:prstGeom>
          <a:solidFill>
            <a:srgbClr val="44D1DC"/>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200" b="1" kern="0" dirty="0">
                <a:solidFill>
                  <a:srgbClr val="000080"/>
                </a:solidFill>
              </a:rPr>
              <a:t>	Market Segments and Industry Shares (in Millions)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FBBB161E-1779-42B3-95A0-6008B8D3E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a:extLst>
              <a:ext uri="{FF2B5EF4-FFF2-40B4-BE49-F238E27FC236}">
                <a16:creationId xmlns:a16="http://schemas.microsoft.com/office/drawing/2014/main" id="{91BCCEF3-1BA5-4BF3-A125-E0803314EC2E}"/>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14340" name="Picture 8">
            <a:extLst>
              <a:ext uri="{FF2B5EF4-FFF2-40B4-BE49-F238E27FC236}">
                <a16:creationId xmlns:a16="http://schemas.microsoft.com/office/drawing/2014/main" id="{1E5C304E-7196-47EF-A99F-5A872EFC2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DCC6A9B-79DF-B643-B4FA-1AD97548888E}"/>
              </a:ext>
            </a:extLst>
          </p:cNvPr>
          <p:cNvSpPr txBox="1">
            <a:spLocks/>
          </p:cNvSpPr>
          <p:nvPr/>
        </p:nvSpPr>
        <p:spPr>
          <a:xfrm>
            <a:off x="0" y="-3969"/>
            <a:ext cx="12192000" cy="1004887"/>
          </a:xfrm>
          <a:prstGeom prst="rect">
            <a:avLst/>
          </a:prstGeom>
          <a:solidFill>
            <a:srgbClr val="44D1DC"/>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kern="0" dirty="0">
                <a:solidFill>
                  <a:srgbClr val="000080"/>
                </a:solidFill>
              </a:rPr>
              <a:t>Nicotine Vaping Market</a:t>
            </a:r>
          </a:p>
        </p:txBody>
      </p:sp>
      <p:pic>
        <p:nvPicPr>
          <p:cNvPr id="14342" name="Picture 9" descr="itc-logo-blue.png">
            <a:extLst>
              <a:ext uri="{FF2B5EF4-FFF2-40B4-BE49-F238E27FC236}">
                <a16:creationId xmlns:a16="http://schemas.microsoft.com/office/drawing/2014/main" id="{A7222CB1-5AD6-4951-A782-C4F7762A2A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a:extLst>
              <a:ext uri="{FF2B5EF4-FFF2-40B4-BE49-F238E27FC236}">
                <a16:creationId xmlns:a16="http://schemas.microsoft.com/office/drawing/2014/main" id="{DEEAD238-2E11-4242-A4E5-F7D96F8C8153}"/>
              </a:ext>
            </a:extLst>
          </p:cNvPr>
          <p:cNvSpPr txBox="1">
            <a:spLocks noGrp="1" noChangeArrowheads="1"/>
          </p:cNvSpPr>
          <p:nvPr>
            <p:ph idx="1"/>
          </p:nvPr>
        </p:nvSpPr>
        <p:spPr>
          <a:xfrm>
            <a:off x="481012" y="1203994"/>
            <a:ext cx="11229975" cy="5695281"/>
          </a:xfrm>
          <a:ln>
            <a:miter lim="800000"/>
            <a:headEnd/>
            <a:tailEnd/>
          </a:ln>
        </p:spPr>
        <p:txBody>
          <a:bodyPr lIns="92075" tIns="46038" rIns="92075" bIns="46038" rtlCol="0" anchor="ctr">
            <a:normAutofit fontScale="92500" lnSpcReduction="10000"/>
          </a:bodyPr>
          <a:lstStyle/>
          <a:p>
            <a:pPr lvl="1" eaLnBrk="1" hangingPunct="1">
              <a:spcBef>
                <a:spcPct val="0"/>
              </a:spcBef>
              <a:defRPr/>
            </a:pPr>
            <a:endParaRPr lang="en-US" sz="400" kern="0" dirty="0">
              <a:solidFill>
                <a:srgbClr val="000080"/>
              </a:solidFill>
            </a:endParaRPr>
          </a:p>
          <a:p>
            <a:pPr eaLnBrk="1" hangingPunct="1">
              <a:spcBef>
                <a:spcPct val="0"/>
              </a:spcBef>
              <a:defRPr/>
            </a:pPr>
            <a:r>
              <a:rPr lang="en-US" sz="2600" kern="0" dirty="0">
                <a:solidFill>
                  <a:srgbClr val="000080"/>
                </a:solidFill>
              </a:rPr>
              <a:t>Market has been highly competitive with prices falling, rapid innovation and rapidly changing market shares, consistent with </a:t>
            </a:r>
            <a:r>
              <a:rPr lang="en-US" sz="2600" kern="0" dirty="0" err="1">
                <a:solidFill>
                  <a:srgbClr val="000080"/>
                </a:solidFill>
              </a:rPr>
              <a:t>Shumpeter’s</a:t>
            </a:r>
            <a:r>
              <a:rPr lang="en-US" sz="2600" kern="0" dirty="0">
                <a:solidFill>
                  <a:srgbClr val="000080"/>
                </a:solidFill>
              </a:rPr>
              <a:t> description of dynamics of capitalism as the “process of creative destruction.” </a:t>
            </a:r>
          </a:p>
          <a:p>
            <a:pPr eaLnBrk="1" hangingPunct="1">
              <a:spcBef>
                <a:spcPct val="0"/>
              </a:spcBef>
              <a:defRPr/>
            </a:pPr>
            <a:endParaRPr lang="en-US" sz="900" kern="0" dirty="0">
              <a:solidFill>
                <a:srgbClr val="000080"/>
              </a:solidFill>
            </a:endParaRPr>
          </a:p>
          <a:p>
            <a:pPr eaLnBrk="1" hangingPunct="1">
              <a:spcBef>
                <a:spcPct val="0"/>
              </a:spcBef>
              <a:defRPr/>
            </a:pPr>
            <a:r>
              <a:rPr lang="en-US" sz="2600" dirty="0">
                <a:solidFill>
                  <a:srgbClr val="011893"/>
                </a:solidFill>
              </a:rPr>
              <a:t>The growth of </a:t>
            </a:r>
            <a:r>
              <a:rPr lang="en-US" sz="2600" dirty="0" err="1">
                <a:solidFill>
                  <a:srgbClr val="011893"/>
                </a:solidFill>
              </a:rPr>
              <a:t>Juul</a:t>
            </a:r>
            <a:r>
              <a:rPr lang="en-US" sz="2600" dirty="0">
                <a:solidFill>
                  <a:srgbClr val="011893"/>
                </a:solidFill>
              </a:rPr>
              <a:t> is an example, but Imperial already sells the </a:t>
            </a:r>
            <a:r>
              <a:rPr lang="en-US" sz="2600" dirty="0" err="1">
                <a:solidFill>
                  <a:srgbClr val="011893"/>
                </a:solidFill>
              </a:rPr>
              <a:t>Juul</a:t>
            </a:r>
            <a:r>
              <a:rPr lang="en-US" sz="2600" dirty="0">
                <a:solidFill>
                  <a:srgbClr val="011893"/>
                </a:solidFill>
              </a:rPr>
              <a:t>-like </a:t>
            </a:r>
            <a:r>
              <a:rPr lang="en-US" sz="2600" dirty="0" err="1">
                <a:solidFill>
                  <a:srgbClr val="011893"/>
                </a:solidFill>
              </a:rPr>
              <a:t>Myblu</a:t>
            </a:r>
            <a:r>
              <a:rPr lang="en-US" sz="2600" dirty="0">
                <a:solidFill>
                  <a:srgbClr val="011893"/>
                </a:solidFill>
              </a:rPr>
              <a:t>, and BAT sells the </a:t>
            </a:r>
            <a:r>
              <a:rPr lang="en-US" sz="2600" dirty="0" err="1">
                <a:solidFill>
                  <a:srgbClr val="011893"/>
                </a:solidFill>
              </a:rPr>
              <a:t>Juul</a:t>
            </a:r>
            <a:r>
              <a:rPr lang="en-US" sz="2600" dirty="0">
                <a:solidFill>
                  <a:srgbClr val="011893"/>
                </a:solidFill>
              </a:rPr>
              <a:t>-like </a:t>
            </a:r>
            <a:r>
              <a:rPr lang="en-US" sz="2600" dirty="0" err="1">
                <a:solidFill>
                  <a:srgbClr val="011893"/>
                </a:solidFill>
              </a:rPr>
              <a:t>Vuse</a:t>
            </a:r>
            <a:r>
              <a:rPr lang="en-US" sz="2600" dirty="0">
                <a:solidFill>
                  <a:srgbClr val="011893"/>
                </a:solidFill>
              </a:rPr>
              <a:t> Alto. Independents have also develop better substitutes </a:t>
            </a:r>
            <a:r>
              <a:rPr lang="en-US" sz="2600">
                <a:solidFill>
                  <a:srgbClr val="011893"/>
                </a:solidFill>
              </a:rPr>
              <a:t>for cigarettes.</a:t>
            </a:r>
            <a:endParaRPr lang="en-US" sz="2600" dirty="0">
              <a:solidFill>
                <a:srgbClr val="011893"/>
              </a:solidFill>
            </a:endParaRPr>
          </a:p>
          <a:p>
            <a:pPr eaLnBrk="1" hangingPunct="1">
              <a:spcBef>
                <a:spcPct val="0"/>
              </a:spcBef>
              <a:defRPr/>
            </a:pPr>
            <a:endParaRPr lang="en-US" sz="800" kern="0" dirty="0">
              <a:solidFill>
                <a:srgbClr val="011893"/>
              </a:solidFill>
            </a:endParaRPr>
          </a:p>
          <a:p>
            <a:pPr eaLnBrk="1" hangingPunct="1">
              <a:spcBef>
                <a:spcPct val="0"/>
              </a:spcBef>
              <a:defRPr/>
            </a:pPr>
            <a:r>
              <a:rPr lang="en-US" sz="2600" kern="0" dirty="0">
                <a:solidFill>
                  <a:srgbClr val="011893"/>
                </a:solidFill>
              </a:rPr>
              <a:t>New consumer channels beside mass market retail, with the internet and vape shops playing an important role at least until recently.</a:t>
            </a:r>
          </a:p>
          <a:p>
            <a:pPr eaLnBrk="1" hangingPunct="1">
              <a:spcBef>
                <a:spcPct val="0"/>
              </a:spcBef>
              <a:defRPr/>
            </a:pPr>
            <a:endParaRPr lang="en-US" sz="800" kern="0" dirty="0">
              <a:solidFill>
                <a:srgbClr val="011893"/>
              </a:solidFill>
            </a:endParaRPr>
          </a:p>
          <a:p>
            <a:pPr eaLnBrk="1" hangingPunct="1">
              <a:spcBef>
                <a:spcPct val="0"/>
              </a:spcBef>
              <a:defRPr/>
            </a:pPr>
            <a:r>
              <a:rPr lang="en-US" sz="2600" dirty="0">
                <a:solidFill>
                  <a:srgbClr val="011893"/>
                </a:solidFill>
              </a:rPr>
              <a:t>Government regulation has been minimal. FDA d</a:t>
            </a:r>
            <a:r>
              <a:rPr lang="en-US" sz="2600" kern="0" dirty="0">
                <a:solidFill>
                  <a:srgbClr val="011893"/>
                </a:solidFill>
              </a:rPr>
              <a:t>eeming occurred in </a:t>
            </a:r>
            <a:r>
              <a:rPr lang="en-US" sz="2600" dirty="0">
                <a:solidFill>
                  <a:srgbClr val="011893"/>
                </a:solidFill>
              </a:rPr>
              <a:t>late-2016 FDA, but the deeming rule has not been enforced. Deadlines for product review have recently been set by court order, although extended. The future of new and existing products is likely to depend heavily on FDA regulations.</a:t>
            </a:r>
          </a:p>
          <a:p>
            <a:pPr eaLnBrk="1" hangingPunct="1">
              <a:spcBef>
                <a:spcPct val="0"/>
              </a:spcBef>
              <a:defRPr/>
            </a:pPr>
            <a:endParaRPr lang="en-US" sz="900" dirty="0">
              <a:solidFill>
                <a:srgbClr val="011893"/>
              </a:solidFill>
            </a:endParaRPr>
          </a:p>
          <a:p>
            <a:pPr eaLnBrk="1" hangingPunct="1">
              <a:spcBef>
                <a:spcPct val="0"/>
              </a:spcBef>
              <a:defRPr/>
            </a:pPr>
            <a:r>
              <a:rPr lang="en-US" sz="2600" dirty="0">
                <a:solidFill>
                  <a:srgbClr val="011893"/>
                </a:solidFill>
              </a:rPr>
              <a:t>FDA approved the heated-tobacco product </a:t>
            </a:r>
            <a:r>
              <a:rPr lang="en-US" sz="2600" dirty="0" err="1">
                <a:solidFill>
                  <a:srgbClr val="011893"/>
                </a:solidFill>
              </a:rPr>
              <a:t>iQos</a:t>
            </a:r>
            <a:r>
              <a:rPr lang="en-US" sz="2600" dirty="0">
                <a:solidFill>
                  <a:srgbClr val="011893"/>
                </a:solidFill>
              </a:rPr>
              <a:t> to be sold by Altria. These products are likely close substitutes for NVPs, but involves more proprietary technology. </a:t>
            </a:r>
          </a:p>
          <a:p>
            <a:pPr marL="457200" lvl="1" indent="0" eaLnBrk="1" hangingPunct="1">
              <a:spcBef>
                <a:spcPct val="0"/>
              </a:spcBef>
              <a:buNone/>
              <a:defRPr/>
            </a:pPr>
            <a:endParaRPr lang="en-US" sz="2400" kern="0" dirty="0">
              <a:solidFill>
                <a:srgbClr val="000080"/>
              </a:solidFill>
              <a:cs typeface="+mj-cs"/>
            </a:endParaRPr>
          </a:p>
        </p:txBody>
      </p:sp>
    </p:spTree>
    <p:extLst>
      <p:ext uri="{BB962C8B-B14F-4D97-AF65-F5344CB8AC3E}">
        <p14:creationId xmlns:p14="http://schemas.microsoft.com/office/powerpoint/2010/main" val="328117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D86E-7209-4546-B4B1-1D9AD3822CE4}"/>
              </a:ext>
            </a:extLst>
          </p:cNvPr>
          <p:cNvSpPr>
            <a:spLocks noGrp="1"/>
          </p:cNvSpPr>
          <p:nvPr>
            <p:ph type="title"/>
          </p:nvPr>
        </p:nvSpPr>
        <p:spPr>
          <a:xfrm>
            <a:off x="609600" y="0"/>
            <a:ext cx="10972800" cy="1143000"/>
          </a:xfrm>
        </p:spPr>
        <p:txBody>
          <a:bodyPr/>
          <a:lstStyle/>
          <a:p>
            <a:r>
              <a:rPr lang="en-US" dirty="0"/>
              <a:t>The Rise of Juul</a:t>
            </a:r>
          </a:p>
        </p:txBody>
      </p:sp>
      <p:graphicFrame>
        <p:nvGraphicFramePr>
          <p:cNvPr id="4" name="Content Placeholder 3">
            <a:extLst>
              <a:ext uri="{FF2B5EF4-FFF2-40B4-BE49-F238E27FC236}">
                <a16:creationId xmlns:a16="http://schemas.microsoft.com/office/drawing/2014/main" id="{7EEB4C69-8192-439C-95C2-AAF3A98942FF}"/>
              </a:ext>
            </a:extLst>
          </p:cNvPr>
          <p:cNvGraphicFramePr>
            <a:graphicFrameLocks noGrp="1"/>
          </p:cNvGraphicFramePr>
          <p:nvPr>
            <p:ph idx="1"/>
            <p:extLst/>
          </p:nvPr>
        </p:nvGraphicFramePr>
        <p:xfrm>
          <a:off x="1175173" y="1124744"/>
          <a:ext cx="9961387" cy="4839097"/>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91D90DF0-FB31-4C2E-A0B8-96F18E3A781F}"/>
              </a:ext>
            </a:extLst>
          </p:cNvPr>
          <p:cNvSpPr/>
          <p:nvPr/>
        </p:nvSpPr>
        <p:spPr>
          <a:xfrm>
            <a:off x="1175173" y="6165304"/>
            <a:ext cx="10441160"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Juul’s Market Share of Mass Market Retail Sales, Nielsen Data from Wells Fargo Reports</a:t>
            </a:r>
            <a:endParaRPr lang="en-US" dirty="0"/>
          </a:p>
        </p:txBody>
      </p:sp>
    </p:spTree>
    <p:extLst>
      <p:ext uri="{BB962C8B-B14F-4D97-AF65-F5344CB8AC3E}">
        <p14:creationId xmlns:p14="http://schemas.microsoft.com/office/powerpoint/2010/main" val="26940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155A3457-C2FB-4C3A-87B3-05351C069E32}"/>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867">
                <a:solidFill>
                  <a:schemeClr val="tx1"/>
                </a:solidFill>
                <a:latin typeface="Arial" panose="020B0604020202020204" pitchFamily="34" charset="0"/>
                <a:ea typeface="MS PGothic" panose="020B0600070205080204" pitchFamily="34" charset="-128"/>
              </a:defRPr>
            </a:lvl1pPr>
            <a:lvl2pPr marL="50574369" indent="-49964784">
              <a:spcBef>
                <a:spcPct val="20000"/>
              </a:spcBef>
              <a:buChar char="–"/>
              <a:defRPr sz="3333">
                <a:solidFill>
                  <a:schemeClr val="tx1"/>
                </a:solidFill>
                <a:latin typeface="Arial" panose="020B0604020202020204" pitchFamily="34" charset="0"/>
                <a:ea typeface="MS PGothic" panose="020B0600070205080204" pitchFamily="34" charset="-128"/>
              </a:defRPr>
            </a:lvl2pPr>
            <a:lvl3pPr marL="1523962" indent="-304792">
              <a:spcBef>
                <a:spcPct val="20000"/>
              </a:spcBef>
              <a:buChar char="•"/>
              <a:defRPr sz="2800">
                <a:solidFill>
                  <a:schemeClr val="tx1"/>
                </a:solidFill>
                <a:latin typeface="Arial" panose="020B0604020202020204" pitchFamily="34" charset="0"/>
                <a:ea typeface="MS PGothic" panose="020B0600070205080204" pitchFamily="34" charset="-128"/>
              </a:defRPr>
            </a:lvl3pPr>
            <a:lvl4pPr marL="2133547" indent="-304792">
              <a:spcBef>
                <a:spcPct val="20000"/>
              </a:spcBef>
              <a:buChar char="–"/>
              <a:defRPr>
                <a:solidFill>
                  <a:schemeClr val="tx1"/>
                </a:solidFill>
                <a:latin typeface="Arial" panose="020B0604020202020204" pitchFamily="34" charset="0"/>
                <a:ea typeface="MS PGothic" panose="020B0600070205080204" pitchFamily="34" charset="-128"/>
              </a:defRPr>
            </a:lvl4pPr>
            <a:lvl5pPr marL="2743131" indent="-304792">
              <a:spcBef>
                <a:spcPct val="20000"/>
              </a:spcBef>
              <a:buChar char="»"/>
              <a:defRPr>
                <a:solidFill>
                  <a:schemeClr val="tx1"/>
                </a:solidFill>
                <a:latin typeface="Arial" panose="020B0604020202020204" pitchFamily="34" charset="0"/>
                <a:ea typeface="MS PGothic" panose="020B0600070205080204" pitchFamily="34" charset="-128"/>
              </a:defRPr>
            </a:lvl5pPr>
            <a:lvl6pPr marL="3352716"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6pPr>
            <a:lvl7pPr marL="3962301"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7pPr>
            <a:lvl8pPr marL="4571886"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8pPr>
            <a:lvl9pPr marL="5181470"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a:spcBef>
                <a:spcPct val="0"/>
              </a:spcBef>
              <a:buFontTx/>
              <a:buNone/>
              <a:defRPr/>
            </a:pPr>
            <a:fld id="{025C12A3-B95E-4F2D-8536-DCC100E1164E}" type="slidenum">
              <a:rPr lang="en-US" altLang="en-US" sz="1867">
                <a:solidFill>
                  <a:srgbClr val="000000"/>
                </a:solidFill>
              </a:rPr>
              <a:pPr>
                <a:spcBef>
                  <a:spcPct val="0"/>
                </a:spcBef>
                <a:buFontTx/>
                <a:buNone/>
                <a:defRPr/>
              </a:pPr>
              <a:t>18</a:t>
            </a:fld>
            <a:endParaRPr lang="en-US" altLang="en-US" sz="1867" dirty="0">
              <a:solidFill>
                <a:srgbClr val="000000"/>
              </a:solidFill>
            </a:endParaRPr>
          </a:p>
        </p:txBody>
      </p:sp>
      <p:pic>
        <p:nvPicPr>
          <p:cNvPr id="20483" name="Picture 2">
            <a:extLst>
              <a:ext uri="{FF2B5EF4-FFF2-40B4-BE49-F238E27FC236}">
                <a16:creationId xmlns:a16="http://schemas.microsoft.com/office/drawing/2014/main" id="{D35749D9-ECC7-4296-8B30-8C1D57F8E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5">
            <a:extLst>
              <a:ext uri="{FF2B5EF4-FFF2-40B4-BE49-F238E27FC236}">
                <a16:creationId xmlns:a16="http://schemas.microsoft.com/office/drawing/2014/main" id="{DD4779D8-3B44-4677-BDAA-6243C2B94A4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1033463"/>
            <a:ext cx="121872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6">
            <a:extLst>
              <a:ext uri="{FF2B5EF4-FFF2-40B4-BE49-F238E27FC236}">
                <a16:creationId xmlns:a16="http://schemas.microsoft.com/office/drawing/2014/main" id="{8E03319B-BF93-4D95-95BC-32E704E247E3}"/>
              </a:ext>
            </a:extLst>
          </p:cNvPr>
          <p:cNvSpPr>
            <a:spLocks noChangeArrowheads="1"/>
          </p:cNvSpPr>
          <p:nvPr/>
        </p:nvSpPr>
        <p:spPr bwMode="auto">
          <a:xfrm>
            <a:off x="14179550" y="-322263"/>
            <a:ext cx="184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dirty="0">
              <a:solidFill>
                <a:srgbClr val="000000"/>
              </a:solidFill>
              <a:latin typeface="Arial" panose="020B0604020202020204" pitchFamily="34" charset="0"/>
              <a:ea typeface="MS PGothic" panose="020B0600070205080204" pitchFamily="34" charset="-128"/>
            </a:endParaRPr>
          </a:p>
        </p:txBody>
      </p:sp>
      <p:sp>
        <p:nvSpPr>
          <p:cNvPr id="7" name="Rectangle 4">
            <a:extLst>
              <a:ext uri="{FF2B5EF4-FFF2-40B4-BE49-F238E27FC236}">
                <a16:creationId xmlns:a16="http://schemas.microsoft.com/office/drawing/2014/main" id="{6B03E7DB-2A2C-4811-BCFB-DE962EB5F1BF}"/>
              </a:ext>
            </a:extLst>
          </p:cNvPr>
          <p:cNvSpPr txBox="1">
            <a:spLocks noChangeArrowheads="1"/>
          </p:cNvSpPr>
          <p:nvPr/>
        </p:nvSpPr>
        <p:spPr bwMode="auto">
          <a:xfrm>
            <a:off x="273050" y="381000"/>
            <a:ext cx="11582400" cy="685800"/>
          </a:xfrm>
          <a:prstGeom prst="rect">
            <a:avLst/>
          </a:prstGeom>
          <a:noFill/>
          <a:ln w="9525">
            <a:noFill/>
            <a:miter lim="800000"/>
            <a:headEnd/>
            <a:tailEnd/>
          </a:ln>
        </p:spPr>
        <p:txBody>
          <a:bodyPr lIns="122767" tIns="61384" rIns="122767" bIns="61384" anchor="ctr"/>
          <a:lstStyle/>
          <a:p>
            <a:pPr algn="ctr" eaLnBrk="1" fontAlgn="auto" hangingPunct="1">
              <a:spcBef>
                <a:spcPts val="0"/>
              </a:spcBef>
              <a:spcAft>
                <a:spcPts val="0"/>
              </a:spcAft>
              <a:defRPr/>
            </a:pPr>
            <a:r>
              <a:rPr lang="en-US" sz="3733" b="1" dirty="0">
                <a:solidFill>
                  <a:schemeClr val="bg1">
                    <a:lumMod val="95000"/>
                  </a:schemeClr>
                </a:solidFill>
                <a:latin typeface="+mn-lt"/>
              </a:rPr>
              <a:t>The Altria-Juul Deal </a:t>
            </a:r>
            <a:endParaRPr lang="en-US" sz="3733" b="1" kern="0" dirty="0">
              <a:solidFill>
                <a:schemeClr val="bg1">
                  <a:lumMod val="95000"/>
                </a:schemeClr>
              </a:solidFill>
              <a:latin typeface="Arial" charset="0"/>
              <a:cs typeface="+mj-cs"/>
            </a:endParaRPr>
          </a:p>
        </p:txBody>
      </p:sp>
      <p:sp>
        <p:nvSpPr>
          <p:cNvPr id="9223" name="TextBox 1">
            <a:extLst>
              <a:ext uri="{FF2B5EF4-FFF2-40B4-BE49-F238E27FC236}">
                <a16:creationId xmlns:a16="http://schemas.microsoft.com/office/drawing/2014/main" id="{A2DD36DC-1122-4754-B1F3-B3C4771C9AFE}"/>
              </a:ext>
            </a:extLst>
          </p:cNvPr>
          <p:cNvSpPr txBox="1">
            <a:spLocks noChangeArrowheads="1"/>
          </p:cNvSpPr>
          <p:nvPr/>
        </p:nvSpPr>
        <p:spPr bwMode="auto">
          <a:xfrm>
            <a:off x="273050" y="1479550"/>
            <a:ext cx="11572875" cy="516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900">
                <a:solidFill>
                  <a:schemeClr val="tx1"/>
                </a:solidFill>
                <a:latin typeface="Arial" panose="020B0604020202020204" pitchFamily="34" charset="0"/>
                <a:ea typeface="MS PGothic" panose="020B0600070205080204" pitchFamily="34" charset="-128"/>
              </a:defRPr>
            </a:lvl1pPr>
            <a:lvl2pPr marL="800100" indent="-342900">
              <a:spcBef>
                <a:spcPct val="20000"/>
              </a:spcBef>
              <a:buChar char="–"/>
              <a:defRPr sz="2500">
                <a:solidFill>
                  <a:schemeClr val="tx1"/>
                </a:solidFill>
                <a:latin typeface="Arial" panose="020B0604020202020204" pitchFamily="34" charset="0"/>
                <a:ea typeface="MS PGothic" panose="020B0600070205080204" pitchFamily="34" charset="-128"/>
              </a:defRPr>
            </a:lvl2pPr>
            <a:lvl3pPr marL="1200150" indent="-285750">
              <a:spcBef>
                <a:spcPct val="20000"/>
              </a:spcBef>
              <a:buChar char="•"/>
              <a:defRPr sz="21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fontAlgn="auto" hangingPunct="1">
              <a:spcAft>
                <a:spcPts val="0"/>
              </a:spcAft>
              <a:defRPr/>
            </a:pPr>
            <a:r>
              <a:rPr lang="en-US" altLang="en-US" sz="2400" b="1" dirty="0"/>
              <a:t>On December 19, 2018, Altria, the largest cigarette company, announced an offer of $12.8 billion for a 35% share of Juul Labs Inc, the largest and then fast-growing vaping company. </a:t>
            </a:r>
            <a:r>
              <a:rPr lang="en-US" altLang="en-US" sz="2400" dirty="0"/>
              <a:t>The price was based on an unexpected $38 billion valuation, much higher than previous valuations.</a:t>
            </a:r>
          </a:p>
          <a:p>
            <a:pPr eaLnBrk="1" fontAlgn="auto" hangingPunct="1">
              <a:spcAft>
                <a:spcPts val="0"/>
              </a:spcAft>
              <a:defRPr/>
            </a:pPr>
            <a:endParaRPr lang="en-US" altLang="en-US" sz="400" dirty="0"/>
          </a:p>
          <a:p>
            <a:pPr eaLnBrk="1" fontAlgn="auto" hangingPunct="1">
              <a:spcAft>
                <a:spcPts val="0"/>
              </a:spcAft>
              <a:defRPr/>
            </a:pPr>
            <a:r>
              <a:rPr lang="en-US" altLang="en-US" sz="2400" dirty="0">
                <a:cs typeface="Arial" panose="020B0604020202020204" pitchFamily="34" charset="0"/>
              </a:rPr>
              <a:t>The deal includes a 6-year agreement, in which Altria would not be allowed to acquire additional Juul shares above the agreed 35%.</a:t>
            </a:r>
            <a:r>
              <a:rPr lang="en-US" altLang="en-US" sz="2400" dirty="0">
                <a:solidFill>
                  <a:srgbClr val="323232"/>
                </a:solidFill>
                <a:ea typeface="Calibri" panose="020F0502020204030204" pitchFamily="34" charset="0"/>
                <a:cs typeface="Arial" panose="020B0604020202020204" pitchFamily="34" charset="0"/>
              </a:rPr>
              <a:t> The agreement allowed Altria to appoint an observer to JL’s board of directors, and appoint three members of the board after converting its shares to voting securities. </a:t>
            </a:r>
          </a:p>
          <a:p>
            <a:pPr eaLnBrk="1" fontAlgn="auto" hangingPunct="1">
              <a:spcAft>
                <a:spcPts val="0"/>
              </a:spcAft>
              <a:defRPr/>
            </a:pPr>
            <a:endParaRPr lang="en-US" altLang="en-US" sz="800" dirty="0"/>
          </a:p>
          <a:p>
            <a:pPr eaLnBrk="1" fontAlgn="auto" hangingPunct="1">
              <a:spcAft>
                <a:spcPts val="0"/>
              </a:spcAft>
              <a:defRPr/>
            </a:pPr>
            <a:r>
              <a:rPr lang="en-US" altLang="en-US" sz="2400" dirty="0">
                <a:solidFill>
                  <a:srgbClr val="323232"/>
                </a:solidFill>
                <a:ea typeface="Calibri" panose="020F0502020204030204" pitchFamily="34" charset="0"/>
                <a:cs typeface="Arial" panose="020B0604020202020204" pitchFamily="34" charset="0"/>
              </a:rPr>
              <a:t>Soon after the deal, Altria declared its intention to abandon its NVP business.</a:t>
            </a:r>
            <a:endParaRPr lang="en-US" altLang="en-US" sz="800" dirty="0">
              <a:solidFill>
                <a:srgbClr val="323232"/>
              </a:solidFill>
              <a:ea typeface="Calibri" panose="020F0502020204030204" pitchFamily="34" charset="0"/>
              <a:cs typeface="Arial" panose="020B0604020202020204" pitchFamily="34" charset="0"/>
            </a:endParaRPr>
          </a:p>
          <a:p>
            <a:pPr marL="0" indent="0" eaLnBrk="1" fontAlgn="auto" hangingPunct="1">
              <a:spcAft>
                <a:spcPts val="0"/>
              </a:spcAft>
              <a:buNone/>
              <a:defRPr/>
            </a:pPr>
            <a:r>
              <a:rPr lang="en-US" altLang="en-US" sz="800" dirty="0">
                <a:solidFill>
                  <a:srgbClr val="323232"/>
                </a:solidFill>
                <a:ea typeface="Calibri" panose="020F0502020204030204" pitchFamily="34" charset="0"/>
                <a:cs typeface="Arial" panose="020B0604020202020204" pitchFamily="34" charset="0"/>
              </a:rPr>
              <a:t> </a:t>
            </a:r>
          </a:p>
          <a:p>
            <a:pPr eaLnBrk="1" fontAlgn="auto" hangingPunct="1">
              <a:spcAft>
                <a:spcPts val="0"/>
              </a:spcAft>
              <a:defRPr/>
            </a:pPr>
            <a:r>
              <a:rPr lang="en-US" altLang="en-US" sz="2533" dirty="0"/>
              <a:t>Altria would provide </a:t>
            </a:r>
            <a:r>
              <a:rPr lang="en-US" altLang="en-US" sz="2533" dirty="0" err="1"/>
              <a:t>Juul</a:t>
            </a:r>
            <a:r>
              <a:rPr lang="en-US" altLang="en-US" sz="2533" dirty="0"/>
              <a:t> favored treatment via inserts and </a:t>
            </a:r>
          </a:p>
          <a:p>
            <a:pPr marL="0" indent="0" eaLnBrk="1" fontAlgn="auto" hangingPunct="1">
              <a:spcAft>
                <a:spcPts val="0"/>
              </a:spcAft>
              <a:buNone/>
              <a:defRPr/>
            </a:pPr>
            <a:r>
              <a:rPr lang="en-US" altLang="en-US" sz="2533" dirty="0"/>
              <a:t>    retail shelf space.</a:t>
            </a:r>
          </a:p>
          <a:p>
            <a:pPr eaLnBrk="1" fontAlgn="auto" hangingPunct="1">
              <a:spcAft>
                <a:spcPts val="0"/>
              </a:spcAft>
              <a:defRPr/>
            </a:pPr>
            <a:endParaRPr lang="en-US" altLang="en-US" sz="600" dirty="0"/>
          </a:p>
          <a:p>
            <a:pPr marL="0" indent="0" eaLnBrk="1" fontAlgn="auto" hangingPunct="1">
              <a:spcAft>
                <a:spcPts val="0"/>
              </a:spcAft>
              <a:buFontTx/>
              <a:buNone/>
              <a:defRPr/>
            </a:pPr>
            <a:endParaRPr lang="en-US" sz="1000" b="1" i="1" dirty="0">
              <a:solidFill>
                <a:srgbClr val="FF0000"/>
              </a:solidFill>
            </a:endParaRPr>
          </a:p>
        </p:txBody>
      </p:sp>
      <p:sp>
        <p:nvSpPr>
          <p:cNvPr id="9" name="Title 1">
            <a:extLst>
              <a:ext uri="{FF2B5EF4-FFF2-40B4-BE49-F238E27FC236}">
                <a16:creationId xmlns:a16="http://schemas.microsoft.com/office/drawing/2014/main" id="{CC35547E-0AE7-0F42-B23B-9FFAD437958A}"/>
              </a:ext>
            </a:extLst>
          </p:cNvPr>
          <p:cNvSpPr txBox="1">
            <a:spLocks/>
          </p:cNvSpPr>
          <p:nvPr/>
        </p:nvSpPr>
        <p:spPr>
          <a:xfrm>
            <a:off x="0" y="-3662"/>
            <a:ext cx="12192000" cy="1004887"/>
          </a:xfrm>
          <a:prstGeom prst="rect">
            <a:avLst/>
          </a:prstGeom>
          <a:solidFill>
            <a:srgbClr val="44D1DC"/>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kern="0" dirty="0">
                <a:solidFill>
                  <a:srgbClr val="000080"/>
                </a:solidFill>
              </a:rPr>
              <a:t>Altria-</a:t>
            </a:r>
            <a:r>
              <a:rPr lang="en-US" sz="3200" b="1" kern="0" dirty="0" err="1">
                <a:solidFill>
                  <a:srgbClr val="000080"/>
                </a:solidFill>
              </a:rPr>
              <a:t>Juul</a:t>
            </a:r>
            <a:r>
              <a:rPr lang="en-US" sz="3200" b="1" kern="0" dirty="0">
                <a:solidFill>
                  <a:srgbClr val="000080"/>
                </a:solidFill>
              </a:rPr>
              <a:t> Deal</a:t>
            </a:r>
          </a:p>
        </p:txBody>
      </p:sp>
    </p:spTree>
    <p:extLst>
      <p:ext uri="{BB962C8B-B14F-4D97-AF65-F5344CB8AC3E}">
        <p14:creationId xmlns:p14="http://schemas.microsoft.com/office/powerpoint/2010/main" val="3213239195"/>
      </p:ext>
    </p:extLst>
  </p:cSld>
  <p:clrMapOvr>
    <a:masterClrMapping/>
  </p:clrMapOvr>
  <p:transition spd="slow" advTm="9143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155A3457-C2FB-4C3A-87B3-05351C069E32}"/>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867">
                <a:solidFill>
                  <a:schemeClr val="tx1"/>
                </a:solidFill>
                <a:latin typeface="Arial" panose="020B0604020202020204" pitchFamily="34" charset="0"/>
                <a:ea typeface="MS PGothic" panose="020B0600070205080204" pitchFamily="34" charset="-128"/>
              </a:defRPr>
            </a:lvl1pPr>
            <a:lvl2pPr marL="50574369" indent="-49964784">
              <a:spcBef>
                <a:spcPct val="20000"/>
              </a:spcBef>
              <a:buChar char="–"/>
              <a:defRPr sz="3333">
                <a:solidFill>
                  <a:schemeClr val="tx1"/>
                </a:solidFill>
                <a:latin typeface="Arial" panose="020B0604020202020204" pitchFamily="34" charset="0"/>
                <a:ea typeface="MS PGothic" panose="020B0600070205080204" pitchFamily="34" charset="-128"/>
              </a:defRPr>
            </a:lvl2pPr>
            <a:lvl3pPr marL="1523962" indent="-304792">
              <a:spcBef>
                <a:spcPct val="20000"/>
              </a:spcBef>
              <a:buChar char="•"/>
              <a:defRPr sz="2800">
                <a:solidFill>
                  <a:schemeClr val="tx1"/>
                </a:solidFill>
                <a:latin typeface="Arial" panose="020B0604020202020204" pitchFamily="34" charset="0"/>
                <a:ea typeface="MS PGothic" panose="020B0600070205080204" pitchFamily="34" charset="-128"/>
              </a:defRPr>
            </a:lvl3pPr>
            <a:lvl4pPr marL="2133547" indent="-304792">
              <a:spcBef>
                <a:spcPct val="20000"/>
              </a:spcBef>
              <a:buChar char="–"/>
              <a:defRPr>
                <a:solidFill>
                  <a:schemeClr val="tx1"/>
                </a:solidFill>
                <a:latin typeface="Arial" panose="020B0604020202020204" pitchFamily="34" charset="0"/>
                <a:ea typeface="MS PGothic" panose="020B0600070205080204" pitchFamily="34" charset="-128"/>
              </a:defRPr>
            </a:lvl4pPr>
            <a:lvl5pPr marL="2743131" indent="-304792">
              <a:spcBef>
                <a:spcPct val="20000"/>
              </a:spcBef>
              <a:buChar char="»"/>
              <a:defRPr>
                <a:solidFill>
                  <a:schemeClr val="tx1"/>
                </a:solidFill>
                <a:latin typeface="Arial" panose="020B0604020202020204" pitchFamily="34" charset="0"/>
                <a:ea typeface="MS PGothic" panose="020B0600070205080204" pitchFamily="34" charset="-128"/>
              </a:defRPr>
            </a:lvl5pPr>
            <a:lvl6pPr marL="3352716"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6pPr>
            <a:lvl7pPr marL="3962301"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7pPr>
            <a:lvl8pPr marL="4571886"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8pPr>
            <a:lvl9pPr marL="5181470" indent="-304792"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a:spcBef>
                <a:spcPct val="0"/>
              </a:spcBef>
              <a:buFontTx/>
              <a:buNone/>
              <a:defRPr/>
            </a:pPr>
            <a:fld id="{025C12A3-B95E-4F2D-8536-DCC100E1164E}" type="slidenum">
              <a:rPr lang="en-US" altLang="en-US" sz="1867">
                <a:solidFill>
                  <a:srgbClr val="000000"/>
                </a:solidFill>
              </a:rPr>
              <a:pPr>
                <a:spcBef>
                  <a:spcPct val="0"/>
                </a:spcBef>
                <a:buFontTx/>
                <a:buNone/>
                <a:defRPr/>
              </a:pPr>
              <a:t>19</a:t>
            </a:fld>
            <a:endParaRPr lang="en-US" altLang="en-US" sz="1867" dirty="0">
              <a:solidFill>
                <a:srgbClr val="000000"/>
              </a:solidFill>
            </a:endParaRPr>
          </a:p>
        </p:txBody>
      </p:sp>
      <p:pic>
        <p:nvPicPr>
          <p:cNvPr id="20483" name="Picture 2">
            <a:extLst>
              <a:ext uri="{FF2B5EF4-FFF2-40B4-BE49-F238E27FC236}">
                <a16:creationId xmlns:a16="http://schemas.microsoft.com/office/drawing/2014/main" id="{D35749D9-ECC7-4296-8B30-8C1D57F8E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5">
            <a:extLst>
              <a:ext uri="{FF2B5EF4-FFF2-40B4-BE49-F238E27FC236}">
                <a16:creationId xmlns:a16="http://schemas.microsoft.com/office/drawing/2014/main" id="{DD4779D8-3B44-4677-BDAA-6243C2B94A4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 y="1000455"/>
            <a:ext cx="121872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6">
            <a:extLst>
              <a:ext uri="{FF2B5EF4-FFF2-40B4-BE49-F238E27FC236}">
                <a16:creationId xmlns:a16="http://schemas.microsoft.com/office/drawing/2014/main" id="{8E03319B-BF93-4D95-95BC-32E704E247E3}"/>
              </a:ext>
            </a:extLst>
          </p:cNvPr>
          <p:cNvSpPr>
            <a:spLocks noChangeArrowheads="1"/>
          </p:cNvSpPr>
          <p:nvPr/>
        </p:nvSpPr>
        <p:spPr bwMode="auto">
          <a:xfrm>
            <a:off x="14179550" y="-322263"/>
            <a:ext cx="184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dirty="0">
              <a:solidFill>
                <a:srgbClr val="000000"/>
              </a:solidFill>
              <a:latin typeface="Arial" panose="020B0604020202020204" pitchFamily="34" charset="0"/>
              <a:ea typeface="MS PGothic" panose="020B0600070205080204" pitchFamily="34" charset="-128"/>
            </a:endParaRPr>
          </a:p>
        </p:txBody>
      </p:sp>
      <p:sp>
        <p:nvSpPr>
          <p:cNvPr id="7" name="Rectangle 4">
            <a:extLst>
              <a:ext uri="{FF2B5EF4-FFF2-40B4-BE49-F238E27FC236}">
                <a16:creationId xmlns:a16="http://schemas.microsoft.com/office/drawing/2014/main" id="{6B03E7DB-2A2C-4811-BCFB-DE962EB5F1BF}"/>
              </a:ext>
            </a:extLst>
          </p:cNvPr>
          <p:cNvSpPr txBox="1">
            <a:spLocks noChangeArrowheads="1"/>
          </p:cNvSpPr>
          <p:nvPr/>
        </p:nvSpPr>
        <p:spPr bwMode="auto">
          <a:xfrm>
            <a:off x="273050" y="381000"/>
            <a:ext cx="11582400" cy="685800"/>
          </a:xfrm>
          <a:prstGeom prst="rect">
            <a:avLst/>
          </a:prstGeom>
          <a:noFill/>
          <a:ln w="9525">
            <a:noFill/>
            <a:miter lim="800000"/>
            <a:headEnd/>
            <a:tailEnd/>
          </a:ln>
        </p:spPr>
        <p:txBody>
          <a:bodyPr lIns="122767" tIns="61384" rIns="122767" bIns="61384" anchor="ctr"/>
          <a:lstStyle/>
          <a:p>
            <a:pPr algn="ctr" eaLnBrk="1" fontAlgn="auto" hangingPunct="1">
              <a:spcBef>
                <a:spcPts val="0"/>
              </a:spcBef>
              <a:spcAft>
                <a:spcPts val="0"/>
              </a:spcAft>
              <a:defRPr/>
            </a:pPr>
            <a:r>
              <a:rPr lang="en-US" sz="3733" b="1" dirty="0">
                <a:solidFill>
                  <a:schemeClr val="bg1">
                    <a:lumMod val="95000"/>
                  </a:schemeClr>
                </a:solidFill>
                <a:latin typeface="+mn-lt"/>
              </a:rPr>
              <a:t>The Altria-Juul Deal </a:t>
            </a:r>
            <a:endParaRPr lang="en-US" sz="3733" b="1" kern="0" dirty="0">
              <a:solidFill>
                <a:schemeClr val="bg1">
                  <a:lumMod val="95000"/>
                </a:schemeClr>
              </a:solidFill>
              <a:latin typeface="Arial" charset="0"/>
              <a:cs typeface="+mj-cs"/>
            </a:endParaRPr>
          </a:p>
        </p:txBody>
      </p:sp>
      <p:sp>
        <p:nvSpPr>
          <p:cNvPr id="9223" name="TextBox 1">
            <a:extLst>
              <a:ext uri="{FF2B5EF4-FFF2-40B4-BE49-F238E27FC236}">
                <a16:creationId xmlns:a16="http://schemas.microsoft.com/office/drawing/2014/main" id="{A2DD36DC-1122-4754-B1F3-B3C4771C9AFE}"/>
              </a:ext>
            </a:extLst>
          </p:cNvPr>
          <p:cNvSpPr txBox="1">
            <a:spLocks noChangeArrowheads="1"/>
          </p:cNvSpPr>
          <p:nvPr/>
        </p:nvSpPr>
        <p:spPr bwMode="auto">
          <a:xfrm>
            <a:off x="407368" y="2996181"/>
            <a:ext cx="11572875"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900">
                <a:solidFill>
                  <a:schemeClr val="tx1"/>
                </a:solidFill>
                <a:latin typeface="Arial" panose="020B0604020202020204" pitchFamily="34" charset="0"/>
                <a:ea typeface="MS PGothic" panose="020B0600070205080204" pitchFamily="34" charset="-128"/>
              </a:defRPr>
            </a:lvl1pPr>
            <a:lvl2pPr marL="800100" indent="-342900">
              <a:spcBef>
                <a:spcPct val="20000"/>
              </a:spcBef>
              <a:buChar char="–"/>
              <a:defRPr sz="2500">
                <a:solidFill>
                  <a:schemeClr val="tx1"/>
                </a:solidFill>
                <a:latin typeface="Arial" panose="020B0604020202020204" pitchFamily="34" charset="0"/>
                <a:ea typeface="MS PGothic" panose="020B0600070205080204" pitchFamily="34" charset="-128"/>
              </a:defRPr>
            </a:lvl2pPr>
            <a:lvl3pPr marL="1200150" indent="-285750">
              <a:spcBef>
                <a:spcPct val="20000"/>
              </a:spcBef>
              <a:buChar char="•"/>
              <a:defRPr sz="21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MS PGothic" panose="020B0600070205080204" pitchFamily="34" charset="-128"/>
              </a:defRPr>
            </a:lvl9pPr>
          </a:lstStyle>
          <a:p>
            <a:pPr eaLnBrk="1" fontAlgn="auto" hangingPunct="1">
              <a:spcAft>
                <a:spcPts val="0"/>
              </a:spcAft>
              <a:defRPr/>
            </a:pPr>
            <a:r>
              <a:rPr lang="en-US" sz="2400" dirty="0"/>
              <a:t>FTC limits the market to closed system (retail) NVPs. </a:t>
            </a:r>
          </a:p>
          <a:p>
            <a:pPr eaLnBrk="1" fontAlgn="auto" hangingPunct="1">
              <a:spcAft>
                <a:spcPts val="0"/>
              </a:spcAft>
              <a:defRPr/>
            </a:pPr>
            <a:r>
              <a:rPr lang="en-US" altLang="en-US" sz="2400" dirty="0" bmk="_Hlk38782132">
                <a:solidFill>
                  <a:srgbClr val="323232"/>
                </a:solidFill>
                <a:ea typeface="Calibri" panose="020F0502020204030204" pitchFamily="34" charset="0"/>
                <a:cs typeface="Arial" panose="020B0604020202020204" pitchFamily="34" charset="0"/>
              </a:rPr>
              <a:t>Altria leveraged its ownership of leading brands across tobacco categories to secure favorable shelf space from retailers. Regulatory barriers also mentioned.</a:t>
            </a:r>
          </a:p>
          <a:p>
            <a:pPr eaLnBrk="1" fontAlgn="auto" hangingPunct="1">
              <a:spcAft>
                <a:spcPts val="0"/>
              </a:spcAft>
              <a:defRPr/>
            </a:pPr>
            <a:r>
              <a:rPr lang="en-US" altLang="en-US" sz="2400" dirty="0" bmk="_Hlk38782132">
                <a:solidFill>
                  <a:srgbClr val="323232"/>
                </a:solidFill>
                <a:ea typeface="Calibri" panose="020F0502020204030204" pitchFamily="34" charset="0"/>
                <a:cs typeface="Arial" panose="020B0604020202020204" pitchFamily="34" charset="0"/>
              </a:rPr>
              <a:t>As competitors before the deal, Altria and </a:t>
            </a:r>
            <a:r>
              <a:rPr lang="en-US" altLang="en-US" sz="2400" dirty="0" err="1" bmk="_Hlk38782132">
                <a:solidFill>
                  <a:srgbClr val="323232"/>
                </a:solidFill>
                <a:ea typeface="Calibri" panose="020F0502020204030204" pitchFamily="34" charset="0"/>
                <a:cs typeface="Arial" panose="020B0604020202020204" pitchFamily="34" charset="0"/>
              </a:rPr>
              <a:t>Juul</a:t>
            </a:r>
            <a:r>
              <a:rPr lang="en-US" altLang="en-US" sz="2400" dirty="0" bmk="_Hlk38782132">
                <a:solidFill>
                  <a:srgbClr val="323232"/>
                </a:solidFill>
                <a:ea typeface="Calibri" panose="020F0502020204030204" pitchFamily="34" charset="0"/>
                <a:cs typeface="Arial" panose="020B0604020202020204" pitchFamily="34" charset="0"/>
              </a:rPr>
              <a:t> monitored each other’s e-cigarette prices and raced to innovate. </a:t>
            </a:r>
            <a:r>
              <a:rPr lang="en-US" altLang="en-US" sz="2400" dirty="0">
                <a:solidFill>
                  <a:srgbClr val="323232"/>
                </a:solidFill>
                <a:ea typeface="Calibri" panose="020F0502020204030204" pitchFamily="34" charset="0"/>
                <a:cs typeface="Arial" panose="020B0604020202020204" pitchFamily="34" charset="0"/>
              </a:rPr>
              <a:t>The deal removed competition between Altria and </a:t>
            </a:r>
            <a:r>
              <a:rPr lang="en-US" altLang="en-US" sz="2400" dirty="0" err="1">
                <a:solidFill>
                  <a:srgbClr val="323232"/>
                </a:solidFill>
                <a:ea typeface="Calibri" panose="020F0502020204030204" pitchFamily="34" charset="0"/>
                <a:cs typeface="Arial" panose="020B0604020202020204" pitchFamily="34" charset="0"/>
              </a:rPr>
              <a:t>Juul</a:t>
            </a:r>
            <a:r>
              <a:rPr lang="en-US" altLang="en-US" sz="2400" dirty="0">
                <a:solidFill>
                  <a:srgbClr val="323232"/>
                </a:solidFill>
                <a:ea typeface="Calibri" panose="020F0502020204030204" pitchFamily="34" charset="0"/>
                <a:cs typeface="Arial" panose="020B0604020202020204" pitchFamily="34" charset="0"/>
              </a:rPr>
              <a:t>. </a:t>
            </a:r>
            <a:endParaRPr lang="en-US" altLang="en-US" sz="2400" dirty="0">
              <a:cs typeface="Arial" panose="020B0604020202020204" pitchFamily="34" charset="0"/>
            </a:endParaRPr>
          </a:p>
          <a:p>
            <a:pPr eaLnBrk="1" fontAlgn="auto" hangingPunct="1">
              <a:spcAft>
                <a:spcPts val="0"/>
              </a:spcAft>
              <a:defRPr/>
            </a:pPr>
            <a:r>
              <a:rPr lang="en-US" altLang="en-US" sz="2400" dirty="0">
                <a:solidFill>
                  <a:srgbClr val="323232"/>
                </a:solidFill>
                <a:ea typeface="Calibri" panose="020F0502020204030204" pitchFamily="34" charset="0"/>
                <a:cs typeface="Arial" panose="020B0604020202020204" pitchFamily="34" charset="0"/>
              </a:rPr>
              <a:t>An administrative hearing to decide the matter was scheduled to begin </a:t>
            </a:r>
          </a:p>
          <a:p>
            <a:pPr marL="0" indent="0" eaLnBrk="1" fontAlgn="auto" hangingPunct="1">
              <a:spcAft>
                <a:spcPts val="0"/>
              </a:spcAft>
              <a:buNone/>
              <a:defRPr/>
            </a:pPr>
            <a:r>
              <a:rPr lang="en-US" altLang="en-US" sz="2400" dirty="0">
                <a:solidFill>
                  <a:srgbClr val="323232"/>
                </a:solidFill>
                <a:ea typeface="Calibri" panose="020F0502020204030204" pitchFamily="34" charset="0"/>
                <a:cs typeface="Arial" panose="020B0604020202020204" pitchFamily="34" charset="0"/>
              </a:rPr>
              <a:t>     on January 5, 2021, but has been delayed.</a:t>
            </a:r>
            <a:endParaRPr lang="en-US" altLang="en-US" sz="2400" dirty="0">
              <a:cs typeface="Arial" panose="020B0604020202020204" pitchFamily="34" charset="0"/>
            </a:endParaRPr>
          </a:p>
          <a:p>
            <a:pPr marL="0" indent="0" eaLnBrk="1" fontAlgn="auto" hangingPunct="1">
              <a:spcAft>
                <a:spcPts val="0"/>
              </a:spcAft>
              <a:buFontTx/>
              <a:buNone/>
              <a:defRPr/>
            </a:pPr>
            <a:endParaRPr lang="en-US" sz="1000" b="1" i="1" dirty="0">
              <a:solidFill>
                <a:srgbClr val="FF0000"/>
              </a:solidFill>
            </a:endParaRPr>
          </a:p>
        </p:txBody>
      </p:sp>
      <p:sp>
        <p:nvSpPr>
          <p:cNvPr id="9" name="Title 1">
            <a:extLst>
              <a:ext uri="{FF2B5EF4-FFF2-40B4-BE49-F238E27FC236}">
                <a16:creationId xmlns:a16="http://schemas.microsoft.com/office/drawing/2014/main" id="{CC35547E-0AE7-0F42-B23B-9FFAD437958A}"/>
              </a:ext>
            </a:extLst>
          </p:cNvPr>
          <p:cNvSpPr txBox="1">
            <a:spLocks/>
          </p:cNvSpPr>
          <p:nvPr/>
        </p:nvSpPr>
        <p:spPr>
          <a:xfrm>
            <a:off x="0" y="-10657"/>
            <a:ext cx="12192000" cy="989379"/>
          </a:xfrm>
          <a:prstGeom prst="rect">
            <a:avLst/>
          </a:prstGeom>
          <a:solidFill>
            <a:srgbClr val="44D1DC"/>
          </a:solidFill>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kern="0" dirty="0">
                <a:solidFill>
                  <a:srgbClr val="000080"/>
                </a:solidFill>
              </a:rPr>
              <a:t>FTC vs Altria and Juul Deal</a:t>
            </a:r>
          </a:p>
        </p:txBody>
      </p:sp>
      <p:sp>
        <p:nvSpPr>
          <p:cNvPr id="3" name="Rectangle 2">
            <a:extLst>
              <a:ext uri="{FF2B5EF4-FFF2-40B4-BE49-F238E27FC236}">
                <a16:creationId xmlns:a16="http://schemas.microsoft.com/office/drawing/2014/main" id="{094B1543-7355-410C-A56F-B6D8D360006A}"/>
              </a:ext>
            </a:extLst>
          </p:cNvPr>
          <p:cNvSpPr>
            <a:spLocks noChangeArrowheads="1"/>
          </p:cNvSpPr>
          <p:nvPr/>
        </p:nvSpPr>
        <p:spPr bwMode="auto">
          <a:xfrm>
            <a:off x="191344" y="1283747"/>
            <a:ext cx="115823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bmk="_Hlk38782132">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 April 2, 2020</a:t>
            </a:r>
            <a:r>
              <a:rPr kumimoji="0" lang="en-US" altLang="en-US" sz="2400" b="0" i="0" u="none" strike="noStrike" cap="none" normalizeH="0" baseline="0" dirty="0"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rPr>
              <a:t>, the FTC filed an administrative complaint (5-0) alleging that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rPr>
              <a:t>Altria and </a:t>
            </a:r>
            <a:r>
              <a:rPr kumimoji="0" lang="en-US" altLang="en-US" sz="2400" b="0" i="0" u="none" strike="noStrike" cap="none" normalizeH="0" baseline="0" dirty="0" err="1"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rPr>
              <a:t>Juul</a:t>
            </a:r>
            <a:r>
              <a:rPr kumimoji="0" lang="en-US" altLang="en-US" sz="2400" b="0" i="0" u="none" strike="noStrike" cap="none" normalizeH="0" baseline="0" dirty="0"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rPr>
              <a:t> Labs entered a series of agreements (“merger”) that eliminated</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rPr>
              <a:t>competition and violated federal antitrust laws. It also found that Altria and </a:t>
            </a:r>
            <a:r>
              <a:rPr kumimoji="0" lang="en-US" altLang="en-US" sz="2400" b="0" i="0" u="none" strike="noStrike" cap="none" normalizeH="0" baseline="0" dirty="0" err="1"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rPr>
              <a:t>Juul</a:t>
            </a:r>
            <a:endParaRPr kumimoji="0" lang="en-US" altLang="en-US" sz="2400" b="0" i="0" u="none" strike="noStrike" cap="none" normalizeH="0" baseline="0" dirty="0"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bmk="_Hlk38782132">
                <a:ln>
                  <a:noFill/>
                </a:ln>
                <a:solidFill>
                  <a:srgbClr val="323232"/>
                </a:solidFill>
                <a:effectLst/>
                <a:latin typeface="Arial" panose="020B0604020202020204" pitchFamily="34" charset="0"/>
                <a:ea typeface="Calibri" panose="020F0502020204030204" pitchFamily="34" charset="0"/>
                <a:cs typeface="Arial" panose="020B0604020202020204" pitchFamily="34" charset="0"/>
              </a:rPr>
              <a:t>had been direct competitors in the market for closed-system e-cigarettes. </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524982"/>
      </p:ext>
    </p:extLst>
  </p:cSld>
  <p:clrMapOvr>
    <a:masterClrMapping/>
  </p:clrMapOvr>
  <p:transition spd="slow" advTm="9143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a:extLst>
              <a:ext uri="{FF2B5EF4-FFF2-40B4-BE49-F238E27FC236}">
                <a16:creationId xmlns:a16="http://schemas.microsoft.com/office/drawing/2014/main" id="{E337ECF6-5FC8-4272-99D9-8D9DA7891F3E}"/>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sp>
        <p:nvSpPr>
          <p:cNvPr id="5125" name="Title 1">
            <a:extLst>
              <a:ext uri="{FF2B5EF4-FFF2-40B4-BE49-F238E27FC236}">
                <a16:creationId xmlns:a16="http://schemas.microsoft.com/office/drawing/2014/main" id="{5DE033E5-C0D3-4D00-8D0E-DAE9D985E453}"/>
              </a:ext>
            </a:extLst>
          </p:cNvPr>
          <p:cNvSpPr txBox="1">
            <a:spLocks noChangeArrowheads="1"/>
          </p:cNvSpPr>
          <p:nvPr/>
        </p:nvSpPr>
        <p:spPr bwMode="auto">
          <a:xfrm>
            <a:off x="0" y="-34925"/>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Funding and Conflict of Interest </a:t>
            </a:r>
          </a:p>
        </p:txBody>
      </p:sp>
      <p:pic>
        <p:nvPicPr>
          <p:cNvPr id="5126" name="Picture 9" descr="itc-logo-blue.png">
            <a:extLst>
              <a:ext uri="{FF2B5EF4-FFF2-40B4-BE49-F238E27FC236}">
                <a16:creationId xmlns:a16="http://schemas.microsoft.com/office/drawing/2014/main" id="{D9669908-FEE8-4E33-B08F-B31EB573C7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C266A7A7-B931-4933-970B-58B2BF464AB0}"/>
              </a:ext>
            </a:extLst>
          </p:cNvPr>
          <p:cNvSpPr>
            <a:spLocks noGrp="1"/>
          </p:cNvSpPr>
          <p:nvPr>
            <p:ph idx="1"/>
          </p:nvPr>
        </p:nvSpPr>
        <p:spPr>
          <a:xfrm>
            <a:off x="324163" y="1412776"/>
            <a:ext cx="10972800" cy="5112568"/>
          </a:xfrm>
        </p:spPr>
        <p:txBody>
          <a:bodyPr/>
          <a:lstStyle/>
          <a:p>
            <a:r>
              <a:rPr lang="en-US" dirty="0"/>
              <a:t>No conflicts of interest to declare.</a:t>
            </a:r>
          </a:p>
          <a:p>
            <a:endParaRPr lang="en-US" sz="800" dirty="0"/>
          </a:p>
          <a:p>
            <a:r>
              <a:rPr lang="en-US" dirty="0"/>
              <a:t>Today’s talk is based on work funded National Cancer Institute under grant P01CA200512 to the ITC. I have also received numerous other grants from NCI, including as PI of an FDA TCORS. I have also received funding from Bloomberg Foundation and from WHO.</a:t>
            </a:r>
          </a:p>
          <a:p>
            <a:endParaRPr lang="en-US" sz="800" dirty="0"/>
          </a:p>
          <a:p>
            <a:r>
              <a:rPr lang="en-US" dirty="0"/>
              <a:t>The discussion is based on papers with many co-authors, to whom I am indebted. However, the views today represent my own. </a:t>
            </a:r>
          </a:p>
          <a:p>
            <a:endParaRPr lang="en-US" dirty="0"/>
          </a:p>
          <a:p>
            <a:endParaRPr lang="en-US" sz="800" dirty="0"/>
          </a:p>
          <a:p>
            <a:pPr marL="0" indent="0">
              <a:buNone/>
            </a:pPr>
            <a:endParaRPr lang="en-US" dirty="0"/>
          </a:p>
        </p:txBody>
      </p:sp>
    </p:spTree>
    <p:extLst>
      <p:ext uri="{BB962C8B-B14F-4D97-AF65-F5344CB8AC3E}">
        <p14:creationId xmlns:p14="http://schemas.microsoft.com/office/powerpoint/2010/main" val="3899727230"/>
      </p:ext>
    </p:extLst>
  </p:cSld>
  <p:clrMapOvr>
    <a:masterClrMapping/>
  </p:clrMapOvr>
  <p:transition spd="slow" advTm="5322"/>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3407E10-9298-4E9D-9ABE-6FC6BC4C0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6">
            <a:extLst>
              <a:ext uri="{FF2B5EF4-FFF2-40B4-BE49-F238E27FC236}">
                <a16:creationId xmlns:a16="http://schemas.microsoft.com/office/drawing/2014/main" id="{E3160054-C91B-40F3-A566-E545E043F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itle 1">
            <a:extLst>
              <a:ext uri="{FF2B5EF4-FFF2-40B4-BE49-F238E27FC236}">
                <a16:creationId xmlns:a16="http://schemas.microsoft.com/office/drawing/2014/main" id="{1A73E5BE-60E7-4110-9DAC-785B4BAC6218}"/>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sz="3400" b="1" dirty="0">
                <a:solidFill>
                  <a:srgbClr val="001871"/>
                </a:solidFill>
                <a:latin typeface="+mn-lt"/>
                <a:cs typeface="Arial" panose="020B0604020202020204" pitchFamily="34" charset="0"/>
              </a:rPr>
              <a:t> Potential Efficiencies from </a:t>
            </a:r>
            <a:r>
              <a:rPr lang="en-US" altLang="en-US" b="1" dirty="0">
                <a:solidFill>
                  <a:srgbClr val="001871"/>
                </a:solidFill>
                <a:latin typeface="+mj-lt"/>
                <a:cs typeface="Arial" panose="020B0604020202020204" pitchFamily="34" charset="0"/>
              </a:rPr>
              <a:t>Altria-</a:t>
            </a:r>
            <a:r>
              <a:rPr lang="en-US" altLang="en-US" b="1" dirty="0" err="1">
                <a:solidFill>
                  <a:srgbClr val="001871"/>
                </a:solidFill>
                <a:latin typeface="+mj-lt"/>
                <a:cs typeface="Arial" panose="020B0604020202020204" pitchFamily="34" charset="0"/>
              </a:rPr>
              <a:t>Juul</a:t>
            </a:r>
            <a:r>
              <a:rPr lang="en-US" altLang="en-US" b="1" dirty="0">
                <a:solidFill>
                  <a:srgbClr val="001871"/>
                </a:solidFill>
                <a:latin typeface="+mj-lt"/>
                <a:cs typeface="Arial" panose="020B0604020202020204" pitchFamily="34" charset="0"/>
              </a:rPr>
              <a:t> Deal</a:t>
            </a:r>
          </a:p>
        </p:txBody>
      </p:sp>
      <p:pic>
        <p:nvPicPr>
          <p:cNvPr id="26629" name="Picture 8" descr="itc-logo-blue.png">
            <a:extLst>
              <a:ext uri="{FF2B5EF4-FFF2-40B4-BE49-F238E27FC236}">
                <a16:creationId xmlns:a16="http://schemas.microsoft.com/office/drawing/2014/main" id="{4EB34AC3-91B6-4193-AE0D-B7B1AE78F42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14038" y="5625149"/>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84D452C-4916-48E7-B059-2CEAF4F4BA9C}"/>
              </a:ext>
            </a:extLst>
          </p:cNvPr>
          <p:cNvSpPr/>
          <p:nvPr/>
        </p:nvSpPr>
        <p:spPr>
          <a:xfrm>
            <a:off x="695400" y="1480134"/>
            <a:ext cx="11017250" cy="4955203"/>
          </a:xfrm>
          <a:prstGeom prst="rect">
            <a:avLst/>
          </a:prstGeom>
        </p:spPr>
        <p:txBody>
          <a:bodyPr>
            <a:spAutoFit/>
          </a:bodyPr>
          <a:lstStyle/>
          <a:p>
            <a:pPr marL="342900" indent="-342900" eaLnBrk="1" fontAlgn="auto" hangingPunct="1">
              <a:spcBef>
                <a:spcPts val="0"/>
              </a:spcBef>
              <a:spcAft>
                <a:spcPts val="0"/>
              </a:spcAft>
              <a:buFont typeface="Arial" panose="020B0604020202020204" pitchFamily="34" charset="0"/>
              <a:buChar char="•"/>
              <a:defRPr/>
            </a:pPr>
            <a:r>
              <a:rPr lang="en-US" sz="2600" dirty="0"/>
              <a:t>In the short-run, increased competition between cigarette companies, i.e., BAT sued Altria regarding HTPs and may increase marketing of </a:t>
            </a:r>
            <a:r>
              <a:rPr lang="en-US" sz="2600" dirty="0" err="1"/>
              <a:t>Vuse</a:t>
            </a:r>
            <a:r>
              <a:rPr lang="en-US" sz="2600" dirty="0"/>
              <a:t> Alto.</a:t>
            </a:r>
          </a:p>
          <a:p>
            <a:pPr eaLnBrk="1" fontAlgn="auto" hangingPunct="1">
              <a:spcBef>
                <a:spcPts val="0"/>
              </a:spcBef>
              <a:spcAft>
                <a:spcPts val="0"/>
              </a:spcAft>
              <a:defRPr/>
            </a:pPr>
            <a:endParaRPr lang="en-US" sz="800" dirty="0"/>
          </a:p>
          <a:p>
            <a:pPr marL="342900" indent="-342900" eaLnBrk="1" fontAlgn="auto" hangingPunct="1">
              <a:spcBef>
                <a:spcPts val="0"/>
              </a:spcBef>
              <a:spcAft>
                <a:spcPts val="0"/>
              </a:spcAft>
              <a:buFont typeface="Arial" panose="020B0604020202020204" pitchFamily="34" charset="0"/>
              <a:buChar char="•"/>
              <a:defRPr/>
            </a:pPr>
            <a:r>
              <a:rPr lang="en-US" sz="2600" dirty="0"/>
              <a:t>Encourage vaping companies to enter and expand to reap the benefits of a lucrative buy-out</a:t>
            </a:r>
          </a:p>
          <a:p>
            <a:pPr eaLnBrk="1" fontAlgn="auto" hangingPunct="1">
              <a:spcBef>
                <a:spcPts val="0"/>
              </a:spcBef>
              <a:spcAft>
                <a:spcPts val="0"/>
              </a:spcAft>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800" dirty="0"/>
              <a:t> </a:t>
            </a:r>
            <a:r>
              <a:rPr lang="en-US" sz="2600" dirty="0"/>
              <a:t>Protect against patent infringement of </a:t>
            </a:r>
            <a:r>
              <a:rPr lang="en-US" sz="2600" dirty="0" err="1"/>
              <a:t>Juul</a:t>
            </a:r>
            <a:r>
              <a:rPr lang="en-US" sz="2600" dirty="0"/>
              <a:t> and provide financing to develop new products</a:t>
            </a:r>
          </a:p>
          <a:p>
            <a:pPr eaLnBrk="1" fontAlgn="auto" hangingPunct="1">
              <a:spcBef>
                <a:spcPts val="0"/>
              </a:spcBef>
              <a:spcAft>
                <a:spcPts val="0"/>
              </a:spcAft>
              <a:defRPr/>
            </a:pPr>
            <a:r>
              <a:rPr lang="en-US" sz="800" dirty="0"/>
              <a:t> </a:t>
            </a:r>
          </a:p>
          <a:p>
            <a:pPr marL="285750" indent="-285750" eaLnBrk="1" fontAlgn="auto" hangingPunct="1">
              <a:spcBef>
                <a:spcPts val="0"/>
              </a:spcBef>
              <a:spcAft>
                <a:spcPts val="0"/>
              </a:spcAft>
              <a:buFont typeface="Arial" panose="020B0604020202020204" pitchFamily="34" charset="0"/>
              <a:buChar char="•"/>
              <a:defRPr/>
            </a:pPr>
            <a:r>
              <a:rPr lang="en-US" sz="2800" dirty="0"/>
              <a:t> </a:t>
            </a:r>
            <a:r>
              <a:rPr lang="en-US" sz="2600" dirty="0"/>
              <a:t>Help gain regulatory approval or any new NVP products</a:t>
            </a:r>
          </a:p>
          <a:p>
            <a:pPr marL="285750" indent="-285750" eaLnBrk="1" fontAlgn="auto" hangingPunct="1">
              <a:spcBef>
                <a:spcPts val="0"/>
              </a:spcBef>
              <a:spcAft>
                <a:spcPts val="0"/>
              </a:spcAft>
              <a:buFont typeface="Arial" panose="020B0604020202020204" pitchFamily="34" charset="0"/>
              <a:buChar char="•"/>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600" dirty="0"/>
              <a:t> Gain greater access to retail shelf space</a:t>
            </a:r>
          </a:p>
          <a:p>
            <a:pPr marL="285750" indent="-285750" eaLnBrk="1" fontAlgn="auto" hangingPunct="1">
              <a:spcBef>
                <a:spcPts val="0"/>
              </a:spcBef>
              <a:spcAft>
                <a:spcPts val="0"/>
              </a:spcAft>
              <a:buFont typeface="Arial" panose="020B0604020202020204" pitchFamily="34" charset="0"/>
              <a:buChar char="•"/>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800" dirty="0"/>
              <a:t> </a:t>
            </a:r>
            <a:r>
              <a:rPr lang="en-US" sz="2600" dirty="0"/>
              <a:t>Help to more effectively market products</a:t>
            </a:r>
          </a:p>
          <a:p>
            <a:pPr marL="285750" indent="-285750" eaLnBrk="1" fontAlgn="auto" hangingPunct="1">
              <a:spcBef>
                <a:spcPts val="0"/>
              </a:spcBef>
              <a:spcAft>
                <a:spcPts val="0"/>
              </a:spcAft>
              <a:buFont typeface="Arial" panose="020B0604020202020204" pitchFamily="34" charset="0"/>
              <a:buChar char="•"/>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800" dirty="0"/>
              <a:t> </a:t>
            </a:r>
            <a:r>
              <a:rPr lang="en-US" sz="2600" dirty="0"/>
              <a:t>Improve quality control in production</a:t>
            </a:r>
          </a:p>
        </p:txBody>
      </p:sp>
    </p:spTree>
    <p:extLst>
      <p:ext uri="{BB962C8B-B14F-4D97-AF65-F5344CB8AC3E}">
        <p14:creationId xmlns:p14="http://schemas.microsoft.com/office/powerpoint/2010/main" val="348041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47E28AD3-2F08-4650-AA60-64F50C9DD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6">
            <a:extLst>
              <a:ext uri="{FF2B5EF4-FFF2-40B4-BE49-F238E27FC236}">
                <a16:creationId xmlns:a16="http://schemas.microsoft.com/office/drawing/2014/main" id="{24ED0045-A099-43CD-A543-A2D231B617AD}"/>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22532" name="Picture 8">
            <a:extLst>
              <a:ext uri="{FF2B5EF4-FFF2-40B4-BE49-F238E27FC236}">
                <a16:creationId xmlns:a16="http://schemas.microsoft.com/office/drawing/2014/main" id="{AE86683D-A757-405E-A357-84A6BDADE6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itle 1">
            <a:extLst>
              <a:ext uri="{FF2B5EF4-FFF2-40B4-BE49-F238E27FC236}">
                <a16:creationId xmlns:a16="http://schemas.microsoft.com/office/drawing/2014/main" id="{75575741-DFB2-4FFA-B2B0-8D81218EE195}"/>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b="1" dirty="0">
                <a:solidFill>
                  <a:srgbClr val="001871"/>
                </a:solidFill>
                <a:latin typeface="+mj-lt"/>
                <a:cs typeface="Arial" panose="020B0604020202020204" pitchFamily="34" charset="0"/>
              </a:rPr>
              <a:t>Antitrust Concerns: Current Market &amp; Industry Concentration</a:t>
            </a:r>
          </a:p>
        </p:txBody>
      </p:sp>
      <p:pic>
        <p:nvPicPr>
          <p:cNvPr id="22534" name="Picture 9" descr="itc-logo-blue.png">
            <a:extLst>
              <a:ext uri="{FF2B5EF4-FFF2-40B4-BE49-F238E27FC236}">
                <a16:creationId xmlns:a16="http://schemas.microsoft.com/office/drawing/2014/main" id="{83E73B17-2893-4689-A60A-481AB12C23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Content Placeholder 2">
            <a:extLst>
              <a:ext uri="{FF2B5EF4-FFF2-40B4-BE49-F238E27FC236}">
                <a16:creationId xmlns:a16="http://schemas.microsoft.com/office/drawing/2014/main" id="{E5505C0D-3D13-4B42-A5AE-84F4404469D2}"/>
              </a:ext>
            </a:extLst>
          </p:cNvPr>
          <p:cNvSpPr>
            <a:spLocks noGrp="1" noChangeArrowheads="1"/>
          </p:cNvSpPr>
          <p:nvPr>
            <p:ph idx="1"/>
          </p:nvPr>
        </p:nvSpPr>
        <p:spPr>
          <a:xfrm>
            <a:off x="544512" y="1166018"/>
            <a:ext cx="11102975" cy="4525963"/>
          </a:xfrm>
        </p:spPr>
        <p:txBody>
          <a:bodyPr/>
          <a:lstStyle/>
          <a:p>
            <a:pPr eaLnBrk="1" hangingPunct="1"/>
            <a:r>
              <a:rPr lang="en-US" altLang="en-US" sz="2400" dirty="0">
                <a:solidFill>
                  <a:schemeClr val="tx1">
                    <a:lumMod val="95000"/>
                    <a:lumOff val="5000"/>
                  </a:schemeClr>
                </a:solidFill>
              </a:rPr>
              <a:t>Based on the analysis above, the current </a:t>
            </a:r>
            <a:r>
              <a:rPr lang="en-US" altLang="en-US" sz="2400" dirty="0"/>
              <a:t>market is composed of all nicotine delivery products other than NRT, including cigarettes, cigar, smokeless tobacco, NVPs, heated tobacco products (HTPs). Within that market, </a:t>
            </a:r>
          </a:p>
          <a:p>
            <a:pPr lvl="1" eaLnBrk="1" hangingPunct="1">
              <a:spcBef>
                <a:spcPts val="0"/>
              </a:spcBef>
            </a:pPr>
            <a:r>
              <a:rPr lang="en-US" altLang="en-US" sz="2000" dirty="0"/>
              <a:t>Cigarette submarket is highly concentrated: By 2019, market share of Altria at 54% (Marlboro at 47%) and Reynolds American at 34%, Imperial at 7%</a:t>
            </a:r>
          </a:p>
          <a:p>
            <a:pPr eaLnBrk="1" hangingPunct="1">
              <a:spcBef>
                <a:spcPts val="0"/>
              </a:spcBef>
            </a:pPr>
            <a:endParaRPr lang="en-US" altLang="en-US" sz="400" dirty="0"/>
          </a:p>
          <a:p>
            <a:pPr lvl="1" eaLnBrk="1" hangingPunct="1">
              <a:spcBef>
                <a:spcPts val="0"/>
              </a:spcBef>
            </a:pPr>
            <a:r>
              <a:rPr lang="en-US" altLang="en-US" sz="2000" dirty="0"/>
              <a:t>Smokeless tobacco submarket is highly concentrated: market share of Altria at 54% and BAT is 34%</a:t>
            </a:r>
          </a:p>
          <a:p>
            <a:pPr eaLnBrk="1" hangingPunct="1">
              <a:spcBef>
                <a:spcPts val="0"/>
              </a:spcBef>
            </a:pPr>
            <a:endParaRPr lang="en-US" altLang="en-US" sz="400" dirty="0"/>
          </a:p>
          <a:p>
            <a:pPr lvl="1" eaLnBrk="1" hangingPunct="1">
              <a:spcBef>
                <a:spcPts val="0"/>
              </a:spcBef>
            </a:pPr>
            <a:r>
              <a:rPr lang="en-US" altLang="en-US" sz="2000" dirty="0"/>
              <a:t>Altria has 35% of cigar market</a:t>
            </a:r>
          </a:p>
          <a:p>
            <a:pPr lvl="1" eaLnBrk="1" hangingPunct="1">
              <a:spcBef>
                <a:spcPts val="0"/>
              </a:spcBef>
            </a:pPr>
            <a:r>
              <a:rPr lang="en-US" altLang="en-US" sz="2000" dirty="0"/>
              <a:t>Altria sells only HTP (IQOS), likely to continue to be controlled by cigarette companies in the future</a:t>
            </a:r>
          </a:p>
          <a:p>
            <a:pPr eaLnBrk="1" hangingPunct="1"/>
            <a:endParaRPr lang="en-US" altLang="en-US" sz="400" dirty="0"/>
          </a:p>
          <a:p>
            <a:pPr eaLnBrk="1" hangingPunct="1"/>
            <a:r>
              <a:rPr lang="en-US" altLang="en-US" sz="2400" dirty="0"/>
              <a:t>For NVPs less is known. Before Juul’s entry, 2017 Nielsen mass market retail data show Altria had a 16% share and the four cigarette companies had a combined 72%  share. After Juul (July /19), Altria share fell to 7% and to 25% for all cigarette firms. </a:t>
            </a:r>
            <a:r>
              <a:rPr lang="en-US" altLang="en-US" sz="2400" b="1" dirty="0"/>
              <a:t>We know less about shares in the internet, vape shop, and other retail sectors.</a:t>
            </a:r>
          </a:p>
          <a:p>
            <a:pPr eaLnBrk="1" hangingPunct="1"/>
            <a:endParaRPr lang="en-US" altLang="en-US" sz="400" dirty="0"/>
          </a:p>
          <a:p>
            <a:pPr marL="0" indent="0" eaLnBrk="1" hangingPunct="1">
              <a:buNone/>
            </a:pPr>
            <a:r>
              <a:rPr lang="en-US" altLang="en-US" sz="2400" i="1" dirty="0">
                <a:solidFill>
                  <a:srgbClr val="FF0066"/>
                </a:solidFill>
              </a:rPr>
              <a:t>With the </a:t>
            </a:r>
            <a:r>
              <a:rPr lang="en-US" altLang="en-US" sz="2400" i="1" dirty="0" err="1">
                <a:solidFill>
                  <a:srgbClr val="FF0066"/>
                </a:solidFill>
              </a:rPr>
              <a:t>Juul</a:t>
            </a:r>
            <a:r>
              <a:rPr lang="en-US" altLang="en-US" sz="2400" i="1" dirty="0">
                <a:solidFill>
                  <a:srgbClr val="FF0066"/>
                </a:solidFill>
              </a:rPr>
              <a:t> merger, Altria has had large shares of the cigarette, smokeless, cigar, NVP and HTP submarkets, and those submarkets are now more concentrated.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3E116A7D-A959-48CE-B00F-E9A411FB9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559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6">
            <a:extLst>
              <a:ext uri="{FF2B5EF4-FFF2-40B4-BE49-F238E27FC236}">
                <a16:creationId xmlns:a16="http://schemas.microsoft.com/office/drawing/2014/main" id="{255B1DC8-CFE9-4ACE-B5E0-B81BE3D66D00}"/>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sp>
        <p:nvSpPr>
          <p:cNvPr id="24580" name="Title 1">
            <a:extLst>
              <a:ext uri="{FF2B5EF4-FFF2-40B4-BE49-F238E27FC236}">
                <a16:creationId xmlns:a16="http://schemas.microsoft.com/office/drawing/2014/main" id="{243E4F96-ADFA-4E32-B898-1B2E43EFC142}"/>
              </a:ext>
            </a:extLst>
          </p:cNvPr>
          <p:cNvSpPr txBox="1">
            <a:spLocks noChangeArrowheads="1"/>
          </p:cNvSpPr>
          <p:nvPr/>
        </p:nvSpPr>
        <p:spPr bwMode="auto">
          <a:xfrm>
            <a:off x="7938" y="-117475"/>
            <a:ext cx="12192000" cy="1004888"/>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sz="3400" b="1" dirty="0">
                <a:solidFill>
                  <a:srgbClr val="001871"/>
                </a:solidFill>
                <a:latin typeface="+mj-lt"/>
                <a:cs typeface="Arial" panose="020B0604020202020204" pitchFamily="34" charset="0"/>
              </a:rPr>
              <a:t>Current Entry Barriers</a:t>
            </a:r>
          </a:p>
        </p:txBody>
      </p:sp>
      <p:sp>
        <p:nvSpPr>
          <p:cNvPr id="3" name="Content Placeholder 2">
            <a:extLst>
              <a:ext uri="{FF2B5EF4-FFF2-40B4-BE49-F238E27FC236}">
                <a16:creationId xmlns:a16="http://schemas.microsoft.com/office/drawing/2014/main" id="{22B2BE1D-0FF8-2B4F-A50B-68C537D0456B}"/>
              </a:ext>
            </a:extLst>
          </p:cNvPr>
          <p:cNvSpPr>
            <a:spLocks noGrp="1"/>
          </p:cNvSpPr>
          <p:nvPr>
            <p:ph idx="1"/>
          </p:nvPr>
        </p:nvSpPr>
        <p:spPr>
          <a:xfrm>
            <a:off x="479376" y="1398425"/>
            <a:ext cx="10972800" cy="4841875"/>
          </a:xfrm>
        </p:spPr>
        <p:txBody>
          <a:bodyPr rtlCol="0">
            <a:normAutofit fontScale="62500" lnSpcReduction="20000"/>
          </a:bodyPr>
          <a:lstStyle/>
          <a:p>
            <a:pPr eaLnBrk="1" fontAlgn="auto" hangingPunct="1">
              <a:spcAft>
                <a:spcPts val="0"/>
              </a:spcAft>
              <a:defRPr/>
            </a:pPr>
            <a:r>
              <a:rPr lang="en-US" sz="3800" dirty="0"/>
              <a:t>Entry Barriers from the pre-2005 cigarette market  (reputation, slotting allowance, legal) are still relevant to cigarettes, smokeless and cigars.</a:t>
            </a:r>
          </a:p>
          <a:p>
            <a:pPr eaLnBrk="1" fontAlgn="auto" hangingPunct="1">
              <a:spcAft>
                <a:spcPts val="0"/>
              </a:spcAft>
              <a:defRPr/>
            </a:pPr>
            <a:endParaRPr lang="en-US" sz="800" dirty="0"/>
          </a:p>
          <a:p>
            <a:pPr eaLnBrk="1" fontAlgn="auto" hangingPunct="1">
              <a:spcAft>
                <a:spcPts val="0"/>
              </a:spcAft>
              <a:defRPr/>
            </a:pPr>
            <a:r>
              <a:rPr lang="en-US" sz="3800" dirty="0"/>
              <a:t>Entry barriers are less clear for NVPs where there was been rapid growth, entry of new firms and products, minimal start-up costs (especially for the internet), and marketing is easier: </a:t>
            </a:r>
            <a:r>
              <a:rPr lang="en-US" sz="3800" dirty="0">
                <a:cs typeface="Calibri" panose="020F0502020204030204" pitchFamily="34" charset="0"/>
              </a:rPr>
              <a:t>internet, social media, and word of mouth.</a:t>
            </a:r>
          </a:p>
          <a:p>
            <a:pPr eaLnBrk="1" fontAlgn="auto" hangingPunct="1">
              <a:spcAft>
                <a:spcPts val="0"/>
              </a:spcAft>
              <a:defRPr/>
            </a:pPr>
            <a:endParaRPr lang="en-US" sz="1300" b="1" dirty="0">
              <a:solidFill>
                <a:srgbClr val="011893"/>
              </a:solidFill>
              <a:cs typeface="Calibri" panose="020F0502020204030204" pitchFamily="34" charset="0"/>
            </a:endParaRPr>
          </a:p>
          <a:p>
            <a:pPr eaLnBrk="1" fontAlgn="auto" hangingPunct="1">
              <a:spcAft>
                <a:spcPts val="0"/>
              </a:spcAft>
              <a:defRPr/>
            </a:pPr>
            <a:r>
              <a:rPr lang="en-US" sz="3800" dirty="0"/>
              <a:t>Retail slotting allowances are not yet an entry barrier for NVPs, since much is sold through the internet and vape shops, but mass market retail may be more important in future years especially if vape shops are curtailed.</a:t>
            </a:r>
            <a:r>
              <a:rPr lang="en-US" sz="3800" b="1" dirty="0">
                <a:solidFill>
                  <a:srgbClr val="000099"/>
                </a:solidFill>
              </a:rPr>
              <a:t> </a:t>
            </a:r>
          </a:p>
          <a:p>
            <a:pPr eaLnBrk="1" fontAlgn="auto" hangingPunct="1">
              <a:spcAft>
                <a:spcPts val="0"/>
              </a:spcAft>
              <a:defRPr/>
            </a:pPr>
            <a:endParaRPr lang="en-US" sz="1400" b="1" dirty="0">
              <a:solidFill>
                <a:srgbClr val="000099"/>
              </a:solidFill>
            </a:endParaRPr>
          </a:p>
          <a:p>
            <a:pPr eaLnBrk="1" fontAlgn="auto" hangingPunct="1">
              <a:spcAft>
                <a:spcPts val="0"/>
              </a:spcAft>
              <a:defRPr/>
            </a:pPr>
            <a:r>
              <a:rPr lang="en-US" sz="3800" dirty="0"/>
              <a:t>Switching Marlboro smokers to Juul thereby leaving less market share to other firms, especially entrants.</a:t>
            </a:r>
          </a:p>
          <a:p>
            <a:pPr eaLnBrk="1" fontAlgn="auto" hangingPunct="1">
              <a:spcAft>
                <a:spcPts val="0"/>
              </a:spcAft>
              <a:defRPr/>
            </a:pPr>
            <a:endParaRPr lang="en-US" sz="1400" dirty="0"/>
          </a:p>
          <a:p>
            <a:pPr eaLnBrk="1" fontAlgn="auto" hangingPunct="1">
              <a:spcAft>
                <a:spcPts val="0"/>
              </a:spcAft>
              <a:defRPr/>
            </a:pPr>
            <a:r>
              <a:rPr lang="en-US" sz="3800" dirty="0"/>
              <a:t>The primary entry barrier is probably regulatory hurdles, especially FDA approval required for new and many existing products (very expensive and timely). Likely to entrench the major firms.</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3407E10-9298-4E9D-9ABE-6FC6BC4C0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 y="996949"/>
            <a:ext cx="12192000" cy="606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6">
            <a:extLst>
              <a:ext uri="{FF2B5EF4-FFF2-40B4-BE49-F238E27FC236}">
                <a16:creationId xmlns:a16="http://schemas.microsoft.com/office/drawing/2014/main" id="{E3160054-C91B-40F3-A566-E545E043F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itle 1">
            <a:extLst>
              <a:ext uri="{FF2B5EF4-FFF2-40B4-BE49-F238E27FC236}">
                <a16:creationId xmlns:a16="http://schemas.microsoft.com/office/drawing/2014/main" id="{1A73E5BE-60E7-4110-9DAC-785B4BAC6218}"/>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b="1" dirty="0">
                <a:solidFill>
                  <a:srgbClr val="001871"/>
                </a:solidFill>
                <a:latin typeface="+mj-lt"/>
                <a:cs typeface="Arial" panose="020B0604020202020204" pitchFamily="34" charset="0"/>
              </a:rPr>
              <a:t>    Potential Conduct following Altria-Juul (Economic)</a:t>
            </a:r>
          </a:p>
        </p:txBody>
      </p:sp>
      <p:pic>
        <p:nvPicPr>
          <p:cNvPr id="26629" name="Picture 8" descr="itc-logo-blue.png">
            <a:extLst>
              <a:ext uri="{FF2B5EF4-FFF2-40B4-BE49-F238E27FC236}">
                <a16:creationId xmlns:a16="http://schemas.microsoft.com/office/drawing/2014/main" id="{4EB34AC3-91B6-4193-AE0D-B7B1AE78F42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84D452C-4916-48E7-B059-2CEAF4F4BA9C}"/>
              </a:ext>
            </a:extLst>
          </p:cNvPr>
          <p:cNvSpPr/>
          <p:nvPr/>
        </p:nvSpPr>
        <p:spPr>
          <a:xfrm>
            <a:off x="567851" y="1407815"/>
            <a:ext cx="11017250" cy="5201424"/>
          </a:xfrm>
          <a:prstGeom prst="rect">
            <a:avLst/>
          </a:prstGeom>
        </p:spPr>
        <p:txBody>
          <a:bodyPr>
            <a:spAutoFit/>
          </a:bodyPr>
          <a:lstStyle/>
          <a:p>
            <a:pPr eaLnBrk="1" fontAlgn="auto" hangingPunct="1">
              <a:spcBef>
                <a:spcPts val="0"/>
              </a:spcBef>
              <a:spcAft>
                <a:spcPts val="0"/>
              </a:spcAft>
              <a:defRPr/>
            </a:pPr>
            <a:endParaRPr lang="en-US" sz="800" dirty="0">
              <a:latin typeface="Arial" panose="020B0604020202020204" pitchFamily="34" charset="0"/>
              <a:cs typeface="Arial" panose="020B0604020202020204" pitchFamily="34" charset="0"/>
            </a:endParaRPr>
          </a:p>
          <a:p>
            <a:pPr eaLnBrk="1" fontAlgn="auto" hangingPunct="1">
              <a:spcBef>
                <a:spcPts val="0"/>
              </a:spcBef>
              <a:spcAft>
                <a:spcPts val="0"/>
              </a:spcAft>
              <a:defRPr/>
            </a:pPr>
            <a:r>
              <a:rPr lang="en-US" sz="2400" dirty="0">
                <a:latin typeface="Arial" panose="020B0604020202020204" pitchFamily="34" charset="0"/>
                <a:cs typeface="Arial" panose="020B0604020202020204" pitchFamily="34" charset="0"/>
              </a:rPr>
              <a:t>Altria has substantial market share in all nicotine delivery sub-markets, with the potential to act as dominant firm/price leader. The merger may enable Altria to keep existing firms in line and discourage entry, and, in particular, protect the highly profitable cigarette market. Similar to pre-2005 market, the merger can enable Altria to engage in earlier cigarette industry behaviors</a:t>
            </a:r>
            <a:r>
              <a:rPr lang="en-US" sz="2400" dirty="0"/>
              <a:t>:</a:t>
            </a:r>
            <a:endParaRPr lang="en-US" sz="1200" dirty="0"/>
          </a:p>
          <a:p>
            <a:pPr eaLnBrk="1" fontAlgn="auto" hangingPunct="1">
              <a:spcBef>
                <a:spcPts val="0"/>
              </a:spcBef>
              <a:spcAft>
                <a:spcPts val="0"/>
              </a:spcAft>
              <a:defRPr/>
            </a:pPr>
            <a:r>
              <a:rPr lang="en-US" sz="1200" dirty="0"/>
              <a:t> </a:t>
            </a:r>
          </a:p>
          <a:p>
            <a:pPr marL="800100" lvl="1" indent="-342900" eaLnBrk="1" fontAlgn="auto" hangingPunct="1">
              <a:spcBef>
                <a:spcPts val="0"/>
              </a:spcBef>
              <a:spcAft>
                <a:spcPts val="0"/>
              </a:spcAft>
              <a:buFont typeface="Arial" panose="020B0604020202020204" pitchFamily="34" charset="0"/>
              <a:buChar char="•"/>
              <a:defRPr/>
            </a:pPr>
            <a:r>
              <a:rPr lang="en-US" sz="2400" dirty="0"/>
              <a:t>Slotting allowances to limit other firms from retail</a:t>
            </a:r>
          </a:p>
          <a:p>
            <a:pPr marL="800100" lvl="1" indent="-342900" eaLnBrk="1" fontAlgn="auto" hangingPunct="1">
              <a:spcBef>
                <a:spcPts val="0"/>
              </a:spcBef>
              <a:spcAft>
                <a:spcPts val="0"/>
              </a:spcAft>
              <a:buFont typeface="Arial" panose="020B0604020202020204" pitchFamily="34" charset="0"/>
              <a:buChar char="•"/>
              <a:defRPr/>
            </a:pPr>
            <a:r>
              <a:rPr lang="en-US" sz="2400" dirty="0"/>
              <a:t>Target marketing to entrants and non-followers</a:t>
            </a:r>
          </a:p>
          <a:p>
            <a:pPr marL="800100" lvl="1" indent="-342900" eaLnBrk="1" fontAlgn="auto" hangingPunct="1">
              <a:spcBef>
                <a:spcPts val="0"/>
              </a:spcBef>
              <a:spcAft>
                <a:spcPts val="0"/>
              </a:spcAft>
              <a:buFont typeface="Arial" panose="020B0604020202020204" pitchFamily="34" charset="0"/>
              <a:buChar char="•"/>
              <a:defRPr/>
            </a:pPr>
            <a:r>
              <a:rPr lang="en-US" sz="2400" dirty="0"/>
              <a:t>Preempt other firms through new products (especially with their greater ability to overcome FDA regulatory hurdles)</a:t>
            </a:r>
          </a:p>
          <a:p>
            <a:pPr marL="800100" lvl="1" indent="-342900" eaLnBrk="1" fontAlgn="auto" hangingPunct="1">
              <a:spcBef>
                <a:spcPts val="0"/>
              </a:spcBef>
              <a:spcAft>
                <a:spcPts val="0"/>
              </a:spcAft>
              <a:buFont typeface="Arial" panose="020B0604020202020204" pitchFamily="34" charset="0"/>
              <a:buChar char="•"/>
              <a:defRPr/>
            </a:pPr>
            <a:r>
              <a:rPr lang="en-US" sz="2400" dirty="0"/>
              <a:t>Pricing products to protect cigarette profits, including predatory pricing to inhibit rivals</a:t>
            </a:r>
          </a:p>
          <a:p>
            <a:pPr marL="800100" lvl="1" indent="-342900" eaLnBrk="1" fontAlgn="auto" hangingPunct="1">
              <a:spcBef>
                <a:spcPts val="0"/>
              </a:spcBef>
              <a:spcAft>
                <a:spcPts val="0"/>
              </a:spcAft>
              <a:buFont typeface="Arial" panose="020B0604020202020204" pitchFamily="34" charset="0"/>
              <a:buChar char="•"/>
              <a:defRPr/>
            </a:pPr>
            <a:r>
              <a:rPr lang="en-US" sz="2400" dirty="0"/>
              <a:t>Price discrimination to expand particular sub-markets at the expense of others</a:t>
            </a:r>
          </a:p>
          <a:p>
            <a:pPr eaLnBrk="1" fontAlgn="auto" hangingPunct="1">
              <a:spcBef>
                <a:spcPts val="0"/>
              </a:spcBef>
              <a:spcAft>
                <a:spcPts val="0"/>
              </a:spcAft>
              <a:defRPr/>
            </a:pP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3407E10-9298-4E9D-9ABE-6FC6BC4C0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6">
            <a:extLst>
              <a:ext uri="{FF2B5EF4-FFF2-40B4-BE49-F238E27FC236}">
                <a16:creationId xmlns:a16="http://schemas.microsoft.com/office/drawing/2014/main" id="{E3160054-C91B-40F3-A566-E545E043F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itle 1">
            <a:extLst>
              <a:ext uri="{FF2B5EF4-FFF2-40B4-BE49-F238E27FC236}">
                <a16:creationId xmlns:a16="http://schemas.microsoft.com/office/drawing/2014/main" id="{1A73E5BE-60E7-4110-9DAC-785B4BAC6218}"/>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dirty="0">
                <a:solidFill>
                  <a:srgbClr val="001871"/>
                </a:solidFill>
                <a:latin typeface="Arial" panose="020B0604020202020204" pitchFamily="34" charset="0"/>
                <a:cs typeface="Arial" panose="020B0604020202020204" pitchFamily="34" charset="0"/>
              </a:rPr>
              <a:t> 	</a:t>
            </a:r>
            <a:r>
              <a:rPr lang="en-US" altLang="en-US" b="1" dirty="0">
                <a:solidFill>
                  <a:srgbClr val="001871"/>
                </a:solidFill>
                <a:cs typeface="Arial" panose="020B0604020202020204" pitchFamily="34" charset="0"/>
              </a:rPr>
              <a:t>Potential Conduct following Altria-</a:t>
            </a:r>
            <a:r>
              <a:rPr lang="en-US" altLang="en-US" b="1" dirty="0" err="1">
                <a:solidFill>
                  <a:srgbClr val="001871"/>
                </a:solidFill>
                <a:cs typeface="Arial" panose="020B0604020202020204" pitchFamily="34" charset="0"/>
              </a:rPr>
              <a:t>Juul</a:t>
            </a:r>
            <a:r>
              <a:rPr lang="en-US" altLang="en-US" b="1" dirty="0">
                <a:solidFill>
                  <a:srgbClr val="001871"/>
                </a:solidFill>
                <a:cs typeface="Arial" panose="020B0604020202020204" pitchFamily="34" charset="0"/>
              </a:rPr>
              <a:t> (Public Health)</a:t>
            </a:r>
            <a:endParaRPr lang="en-US" altLang="en-US" b="1" dirty="0">
              <a:solidFill>
                <a:srgbClr val="001871"/>
              </a:solidFill>
              <a:latin typeface="+mj-lt"/>
              <a:cs typeface="Arial" panose="020B0604020202020204" pitchFamily="34" charset="0"/>
            </a:endParaRPr>
          </a:p>
        </p:txBody>
      </p:sp>
      <p:pic>
        <p:nvPicPr>
          <p:cNvPr id="26629" name="Picture 8" descr="itc-logo-blue.png">
            <a:extLst>
              <a:ext uri="{FF2B5EF4-FFF2-40B4-BE49-F238E27FC236}">
                <a16:creationId xmlns:a16="http://schemas.microsoft.com/office/drawing/2014/main" id="{4EB34AC3-91B6-4193-AE0D-B7B1AE78F42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14038" y="5625149"/>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84D452C-4916-48E7-B059-2CEAF4F4BA9C}"/>
              </a:ext>
            </a:extLst>
          </p:cNvPr>
          <p:cNvSpPr/>
          <p:nvPr/>
        </p:nvSpPr>
        <p:spPr>
          <a:xfrm>
            <a:off x="695400" y="1427628"/>
            <a:ext cx="11017250" cy="5386090"/>
          </a:xfrm>
          <a:prstGeom prst="rect">
            <a:avLst/>
          </a:prstGeom>
        </p:spPr>
        <p:txBody>
          <a:bodyPr>
            <a:spAutoFit/>
          </a:bodyPr>
          <a:lstStyle/>
          <a:p>
            <a:pPr eaLnBrk="1" fontAlgn="auto" hangingPunct="1">
              <a:spcBef>
                <a:spcPts val="0"/>
              </a:spcBef>
              <a:spcAft>
                <a:spcPts val="0"/>
              </a:spcAft>
              <a:defRPr/>
            </a:pPr>
            <a:endParaRPr lang="en-US" sz="800" dirty="0"/>
          </a:p>
          <a:p>
            <a:pPr marL="342900" indent="-342900" eaLnBrk="1" fontAlgn="auto" hangingPunct="1">
              <a:spcBef>
                <a:spcPts val="0"/>
              </a:spcBef>
              <a:spcAft>
                <a:spcPts val="0"/>
              </a:spcAft>
              <a:buFont typeface="Arial" panose="020B0604020202020204" pitchFamily="34" charset="0"/>
              <a:buChar char="•"/>
              <a:defRPr/>
            </a:pPr>
            <a:r>
              <a:rPr lang="en-US" sz="2800" dirty="0"/>
              <a:t>Discourage consumers from switching from (high profit) cigarettes to (lower profit) and less harmful NVP use, e.g., via pricing practices and marketing practices that discourage complete switching and encourage dual use</a:t>
            </a:r>
          </a:p>
          <a:p>
            <a:pPr eaLnBrk="1" fontAlgn="auto" hangingPunct="1">
              <a:spcBef>
                <a:spcPts val="0"/>
              </a:spcBef>
              <a:spcAft>
                <a:spcPts val="0"/>
              </a:spcAft>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800" dirty="0"/>
              <a:t> Cigarette cos. promote </a:t>
            </a:r>
            <a:r>
              <a:rPr lang="en-US" sz="2800" dirty="0">
                <a:solidFill>
                  <a:schemeClr val="tx1">
                    <a:lumMod val="95000"/>
                    <a:lumOff val="5000"/>
                  </a:schemeClr>
                </a:solidFill>
              </a:rPr>
              <a:t>use of </a:t>
            </a:r>
            <a:r>
              <a:rPr lang="en-US" sz="2800" dirty="0"/>
              <a:t>less safe heated-tobacco-products over NVPs</a:t>
            </a:r>
          </a:p>
          <a:p>
            <a:pPr marL="285750" indent="-285750" eaLnBrk="1" fontAlgn="auto" hangingPunct="1">
              <a:spcBef>
                <a:spcPts val="0"/>
              </a:spcBef>
              <a:spcAft>
                <a:spcPts val="0"/>
              </a:spcAft>
              <a:buFont typeface="Arial" panose="020B0604020202020204" pitchFamily="34" charset="0"/>
              <a:buChar char="•"/>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800" dirty="0"/>
              <a:t> More effectively marketing to youth and young adults</a:t>
            </a:r>
          </a:p>
          <a:p>
            <a:pPr marL="285750" indent="-285750" eaLnBrk="1" fontAlgn="auto" hangingPunct="1">
              <a:spcBef>
                <a:spcPts val="0"/>
              </a:spcBef>
              <a:spcAft>
                <a:spcPts val="0"/>
              </a:spcAft>
              <a:buFont typeface="Arial" panose="020B0604020202020204" pitchFamily="34" charset="0"/>
              <a:buChar char="•"/>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800" dirty="0"/>
              <a:t> Blur information on the relative harm of different products</a:t>
            </a:r>
          </a:p>
          <a:p>
            <a:pPr marL="285750" indent="-285750" eaLnBrk="1" fontAlgn="auto" hangingPunct="1">
              <a:spcBef>
                <a:spcPts val="0"/>
              </a:spcBef>
              <a:spcAft>
                <a:spcPts val="0"/>
              </a:spcAft>
              <a:buFont typeface="Arial" panose="020B0604020202020204" pitchFamily="34" charset="0"/>
              <a:buChar char="•"/>
              <a:defRPr/>
            </a:pPr>
            <a:endParaRPr lang="en-US" sz="800" dirty="0"/>
          </a:p>
          <a:p>
            <a:pPr marL="285750" indent="-285750" eaLnBrk="1" fontAlgn="auto" hangingPunct="1">
              <a:spcBef>
                <a:spcPts val="0"/>
              </a:spcBef>
              <a:spcAft>
                <a:spcPts val="0"/>
              </a:spcAft>
              <a:buFont typeface="Arial" panose="020B0604020202020204" pitchFamily="34" charset="0"/>
              <a:buChar char="•"/>
              <a:defRPr/>
            </a:pPr>
            <a:r>
              <a:rPr lang="en-US" sz="2800" dirty="0"/>
              <a:t>Lobbying or instituting court cases to protect cigarette sales, while discouraging NVPs</a:t>
            </a:r>
            <a:endParaRPr lang="en-US" sz="2400" dirty="0"/>
          </a:p>
          <a:p>
            <a:pPr eaLnBrk="1" fontAlgn="auto" hangingPunct="1">
              <a:spcBef>
                <a:spcPts val="0"/>
              </a:spcBef>
              <a:spcAft>
                <a:spcPts val="0"/>
              </a:spcAft>
              <a:defRP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66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44153053-2855-4B03-B82D-B4C6229BE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6">
            <a:extLst>
              <a:ext uri="{FF2B5EF4-FFF2-40B4-BE49-F238E27FC236}">
                <a16:creationId xmlns:a16="http://schemas.microsoft.com/office/drawing/2014/main" id="{1F79362A-DED5-4492-AF37-EE864CE82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itle 1">
            <a:extLst>
              <a:ext uri="{FF2B5EF4-FFF2-40B4-BE49-F238E27FC236}">
                <a16:creationId xmlns:a16="http://schemas.microsoft.com/office/drawing/2014/main" id="{F29164BB-2C45-4BE3-9915-782F42C8257E}"/>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sz="3400" b="1" dirty="0">
                <a:solidFill>
                  <a:srgbClr val="001871"/>
                </a:solidFill>
                <a:latin typeface="+mj-lt"/>
                <a:cs typeface="Arial" panose="020B0604020202020204" pitchFamily="34" charset="0"/>
              </a:rPr>
              <a:t>Summary of findings</a:t>
            </a:r>
          </a:p>
        </p:txBody>
      </p:sp>
      <p:pic>
        <p:nvPicPr>
          <p:cNvPr id="28677" name="Picture 8" descr="itc-logo-blue.png">
            <a:extLst>
              <a:ext uri="{FF2B5EF4-FFF2-40B4-BE49-F238E27FC236}">
                <a16:creationId xmlns:a16="http://schemas.microsoft.com/office/drawing/2014/main" id="{AD34D94F-96FF-4092-B512-48EA327D73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1">
            <a:extLst>
              <a:ext uri="{FF2B5EF4-FFF2-40B4-BE49-F238E27FC236}">
                <a16:creationId xmlns:a16="http://schemas.microsoft.com/office/drawing/2014/main" id="{E03B5D68-097F-4D76-BB98-C79D96A53584}"/>
              </a:ext>
            </a:extLst>
          </p:cNvPr>
          <p:cNvSpPr>
            <a:spLocks noChangeArrowheads="1"/>
          </p:cNvSpPr>
          <p:nvPr/>
        </p:nvSpPr>
        <p:spPr bwMode="auto">
          <a:xfrm>
            <a:off x="461963" y="1322388"/>
            <a:ext cx="1126807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2400" dirty="0"/>
              <a:t>The market has changed substantially since 2005 to a more competitive market.</a:t>
            </a:r>
          </a:p>
          <a:p>
            <a:pPr eaLnBrk="1" hangingPunct="1">
              <a:spcBef>
                <a:spcPct val="0"/>
              </a:spcBef>
            </a:pPr>
            <a:endParaRPr lang="en-US" altLang="en-US" sz="800" dirty="0"/>
          </a:p>
          <a:p>
            <a:pPr eaLnBrk="1" hangingPunct="1">
              <a:spcBef>
                <a:spcPct val="0"/>
              </a:spcBef>
            </a:pPr>
            <a:endParaRPr lang="en-US" altLang="en-US" sz="400" dirty="0"/>
          </a:p>
          <a:p>
            <a:pPr eaLnBrk="1" hangingPunct="1">
              <a:spcBef>
                <a:spcPct val="0"/>
              </a:spcBef>
            </a:pPr>
            <a:endParaRPr lang="en-US" altLang="en-US" sz="400" dirty="0"/>
          </a:p>
          <a:p>
            <a:pPr eaLnBrk="1" hangingPunct="1">
              <a:spcBef>
                <a:spcPct val="0"/>
              </a:spcBef>
            </a:pPr>
            <a:r>
              <a:rPr lang="en-US" altLang="en-US" sz="2400" dirty="0"/>
              <a:t>Before the Altria-Juul merger, there was strong competition, with innovation and rapid declines in cigarette use. </a:t>
            </a:r>
          </a:p>
          <a:p>
            <a:pPr eaLnBrk="1" hangingPunct="1">
              <a:spcBef>
                <a:spcPct val="0"/>
              </a:spcBef>
            </a:pPr>
            <a:endParaRPr lang="en-US" altLang="en-US" sz="800" dirty="0"/>
          </a:p>
          <a:p>
            <a:pPr eaLnBrk="1" hangingPunct="1">
              <a:spcBef>
                <a:spcPct val="0"/>
              </a:spcBef>
            </a:pPr>
            <a:r>
              <a:rPr lang="en-US" altLang="en-US" sz="2400" dirty="0"/>
              <a:t>The cigarette and smokeless tobacco submarkets are now highly concentrated. The NVP submarket is less clear (especially regarding the vaping and internet sectors), but will depend heavily on regulatory entry barriers.</a:t>
            </a:r>
          </a:p>
          <a:p>
            <a:pPr eaLnBrk="1" hangingPunct="1">
              <a:spcBef>
                <a:spcPct val="0"/>
              </a:spcBef>
            </a:pPr>
            <a:endParaRPr lang="en-US" altLang="en-US" sz="800" dirty="0"/>
          </a:p>
          <a:p>
            <a:pPr eaLnBrk="1" hangingPunct="1">
              <a:spcBef>
                <a:spcPct val="0"/>
              </a:spcBef>
            </a:pPr>
            <a:endParaRPr lang="en-US" altLang="en-US" sz="400" dirty="0"/>
          </a:p>
          <a:p>
            <a:pPr eaLnBrk="1" hangingPunct="1">
              <a:spcBef>
                <a:spcPct val="0"/>
              </a:spcBef>
            </a:pPr>
            <a:r>
              <a:rPr lang="en-US" altLang="en-US" sz="2400" dirty="0"/>
              <a:t>With Altria having a large market share in the key nicotine delivery product submarkets and important entry barriers, Altria could effectively act as a dominant firm and limit the NVP market. </a:t>
            </a:r>
          </a:p>
          <a:p>
            <a:pPr eaLnBrk="1" hangingPunct="1">
              <a:spcBef>
                <a:spcPct val="0"/>
              </a:spcBef>
            </a:pPr>
            <a:endParaRPr lang="en-US" altLang="en-US" sz="800" dirty="0"/>
          </a:p>
          <a:p>
            <a:pPr eaLnBrk="1" hangingPunct="1">
              <a:spcBef>
                <a:spcPct val="0"/>
              </a:spcBef>
            </a:pPr>
            <a:r>
              <a:rPr lang="en-US" altLang="en-US" sz="2400" dirty="0"/>
              <a:t>Competition by current independent firms and potential entrants in the vaping submarket could be reduced, thereby increasing prices and targeted marketing and reducing product innovation.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3407E10-9298-4E9D-9ABE-6FC6BC4C0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42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6">
            <a:extLst>
              <a:ext uri="{FF2B5EF4-FFF2-40B4-BE49-F238E27FC236}">
                <a16:creationId xmlns:a16="http://schemas.microsoft.com/office/drawing/2014/main" id="{E3160054-C91B-40F3-A566-E545E043F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itle 1">
            <a:extLst>
              <a:ext uri="{FF2B5EF4-FFF2-40B4-BE49-F238E27FC236}">
                <a16:creationId xmlns:a16="http://schemas.microsoft.com/office/drawing/2014/main" id="{1A73E5BE-60E7-4110-9DAC-785B4BAC6218}"/>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sz="3400" b="1" dirty="0">
                <a:solidFill>
                  <a:srgbClr val="001871"/>
                </a:solidFill>
                <a:latin typeface="+mn-lt"/>
                <a:cs typeface="Arial" panose="020B0604020202020204" pitchFamily="34" charset="0"/>
              </a:rPr>
              <a:t> Potential Competitive and Efficiency Considerations</a:t>
            </a:r>
            <a:endParaRPr lang="en-US" altLang="en-US" b="1" dirty="0">
              <a:solidFill>
                <a:srgbClr val="001871"/>
              </a:solidFill>
              <a:latin typeface="+mj-lt"/>
              <a:cs typeface="Arial" panose="020B0604020202020204" pitchFamily="34" charset="0"/>
            </a:endParaRPr>
          </a:p>
        </p:txBody>
      </p:sp>
      <p:pic>
        <p:nvPicPr>
          <p:cNvPr id="26629" name="Picture 8" descr="itc-logo-blue.png">
            <a:extLst>
              <a:ext uri="{FF2B5EF4-FFF2-40B4-BE49-F238E27FC236}">
                <a16:creationId xmlns:a16="http://schemas.microsoft.com/office/drawing/2014/main" id="{4EB34AC3-91B6-4193-AE0D-B7B1AE78F42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14038" y="5625149"/>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84D452C-4916-48E7-B059-2CEAF4F4BA9C}"/>
              </a:ext>
            </a:extLst>
          </p:cNvPr>
          <p:cNvSpPr/>
          <p:nvPr/>
        </p:nvSpPr>
        <p:spPr>
          <a:xfrm>
            <a:off x="609836" y="1124744"/>
            <a:ext cx="11102787" cy="4893647"/>
          </a:xfrm>
          <a:prstGeom prst="rect">
            <a:avLst/>
          </a:prstGeom>
        </p:spPr>
        <p:txBody>
          <a:bodyPr wrap="square">
            <a:spAutoFit/>
          </a:bodyPr>
          <a:lstStyle/>
          <a:p>
            <a:pPr marL="342900" indent="-342900" eaLnBrk="1" fontAlgn="auto" hangingPunct="1">
              <a:spcBef>
                <a:spcPts val="0"/>
              </a:spcBef>
              <a:spcAft>
                <a:spcPts val="0"/>
              </a:spcAft>
              <a:buFont typeface="Arial" panose="020B0604020202020204" pitchFamily="34" charset="0"/>
              <a:buChar char="•"/>
              <a:defRPr/>
            </a:pPr>
            <a:r>
              <a:rPr lang="en-US" sz="2800" dirty="0"/>
              <a:t>The trade-off of the 4Ps (price, product, promotion and place) to firms, including the use of different marketing channels.</a:t>
            </a:r>
          </a:p>
          <a:p>
            <a:pPr marL="342900" indent="-342900" eaLnBrk="1" fontAlgn="auto" hangingPunct="1">
              <a:spcBef>
                <a:spcPts val="0"/>
              </a:spcBef>
              <a:spcAft>
                <a:spcPts val="0"/>
              </a:spcAft>
              <a:buFont typeface="Arial" panose="020B0604020202020204" pitchFamily="34" charset="0"/>
              <a:buChar char="•"/>
              <a:defRPr/>
            </a:pPr>
            <a:endParaRPr lang="en-US" sz="800" dirty="0"/>
          </a:p>
          <a:p>
            <a:pPr marL="342900" indent="-342900" eaLnBrk="1" fontAlgn="auto" hangingPunct="1">
              <a:spcBef>
                <a:spcPts val="0"/>
              </a:spcBef>
              <a:spcAft>
                <a:spcPts val="0"/>
              </a:spcAft>
              <a:buFont typeface="Arial" panose="020B0604020202020204" pitchFamily="34" charset="0"/>
              <a:buChar char="•"/>
              <a:defRPr/>
            </a:pPr>
            <a:r>
              <a:rPr lang="en-US" sz="2800" dirty="0"/>
              <a:t>Industry response to regulations, especially w.r.t 4 Ps, e.g., promotion or existing or develop new products following a tax increase.</a:t>
            </a:r>
          </a:p>
          <a:p>
            <a:pPr marL="342900" indent="-342900" eaLnBrk="1" fontAlgn="auto" hangingPunct="1">
              <a:spcBef>
                <a:spcPts val="0"/>
              </a:spcBef>
              <a:spcAft>
                <a:spcPts val="0"/>
              </a:spcAft>
              <a:buFont typeface="Arial" panose="020B0604020202020204" pitchFamily="34" charset="0"/>
              <a:buChar char="•"/>
              <a:defRPr/>
            </a:pPr>
            <a:endParaRPr lang="en-US" sz="800" dirty="0"/>
          </a:p>
          <a:p>
            <a:pPr marL="342900" indent="-342900" eaLnBrk="1" fontAlgn="auto" hangingPunct="1">
              <a:spcBef>
                <a:spcPts val="0"/>
              </a:spcBef>
              <a:spcAft>
                <a:spcPts val="0"/>
              </a:spcAft>
              <a:buFont typeface="Arial" panose="020B0604020202020204" pitchFamily="34" charset="0"/>
              <a:buChar char="•"/>
              <a:defRPr/>
            </a:pPr>
            <a:r>
              <a:rPr lang="en-US" sz="2800" dirty="0"/>
              <a:t>The different incentives of single product (i.e., independent NVP) vs multiproduct company (i.e., Altria), especially with regard to products that are close substitutes (e.g. HTBs and NVPs).</a:t>
            </a:r>
          </a:p>
          <a:p>
            <a:pPr eaLnBrk="1" fontAlgn="auto" hangingPunct="1">
              <a:spcBef>
                <a:spcPts val="0"/>
              </a:spcBef>
              <a:spcAft>
                <a:spcPts val="0"/>
              </a:spcAft>
              <a:defRPr/>
            </a:pPr>
            <a:endParaRPr lang="en-US" sz="800" dirty="0"/>
          </a:p>
          <a:p>
            <a:pPr marL="342900" indent="-342900" eaLnBrk="1" fontAlgn="auto" hangingPunct="1">
              <a:spcBef>
                <a:spcPts val="0"/>
              </a:spcBef>
              <a:spcAft>
                <a:spcPts val="0"/>
              </a:spcAft>
              <a:buFont typeface="Arial" panose="020B0604020202020204" pitchFamily="34" charset="0"/>
              <a:buChar char="•"/>
              <a:defRPr/>
            </a:pPr>
            <a:r>
              <a:rPr lang="en-US" sz="2800" dirty="0"/>
              <a:t>The impact of independents on competition.</a:t>
            </a:r>
          </a:p>
          <a:p>
            <a:pPr marL="342900" indent="-342900" eaLnBrk="1" fontAlgn="auto" hangingPunct="1">
              <a:spcBef>
                <a:spcPts val="0"/>
              </a:spcBef>
              <a:spcAft>
                <a:spcPts val="0"/>
              </a:spcAft>
              <a:buFont typeface="Arial" panose="020B0604020202020204" pitchFamily="34" charset="0"/>
              <a:buChar char="•"/>
              <a:defRPr/>
            </a:pPr>
            <a:endParaRPr lang="en-US" sz="800" dirty="0"/>
          </a:p>
          <a:p>
            <a:pPr marL="342900" indent="-342900" eaLnBrk="1" fontAlgn="auto" hangingPunct="1">
              <a:spcBef>
                <a:spcPts val="0"/>
              </a:spcBef>
              <a:spcAft>
                <a:spcPts val="0"/>
              </a:spcAft>
              <a:buFont typeface="Arial" panose="020B0604020202020204" pitchFamily="34" charset="0"/>
              <a:buChar char="•"/>
              <a:defRPr/>
            </a:pPr>
            <a:r>
              <a:rPr lang="en-US" sz="2800" dirty="0"/>
              <a:t>Understanding the incentives of independents vs. multiproduct firm to</a:t>
            </a:r>
          </a:p>
          <a:p>
            <a:pPr eaLnBrk="1" fontAlgn="auto" hangingPunct="1">
              <a:spcBef>
                <a:spcPts val="0"/>
              </a:spcBef>
              <a:spcAft>
                <a:spcPts val="0"/>
              </a:spcAft>
              <a:defRPr/>
            </a:pPr>
            <a:r>
              <a:rPr lang="en-US" sz="2800" dirty="0"/>
              <a:t>     influence/manipulate regulations.</a:t>
            </a:r>
            <a:endParaRPr lang="en-US" sz="2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97DA05C2-2C7F-4CFE-9D1B-B3616860A27E}"/>
              </a:ext>
            </a:extLst>
          </p:cNvPr>
          <p:cNvSpPr txBox="1">
            <a:spLocks noChangeArrowheads="1"/>
          </p:cNvSpPr>
          <p:nvPr/>
        </p:nvSpPr>
        <p:spPr bwMode="auto">
          <a:xfrm>
            <a:off x="22462" y="15421"/>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sz="3400" b="1" dirty="0">
                <a:solidFill>
                  <a:srgbClr val="001871"/>
                </a:solidFill>
                <a:latin typeface="+mn-lt"/>
                <a:cs typeface="Arial" panose="020B0604020202020204" pitchFamily="34" charset="0"/>
              </a:rPr>
              <a:t> Recommended Future Modeling and Empirical Research</a:t>
            </a:r>
            <a:endParaRPr lang="en-US" altLang="en-US" b="1" dirty="0">
              <a:solidFill>
                <a:srgbClr val="001871"/>
              </a:solidFill>
              <a:latin typeface="+mj-lt"/>
              <a:cs typeface="Arial" panose="020B0604020202020204" pitchFamily="34" charset="0"/>
            </a:endParaRPr>
          </a:p>
        </p:txBody>
      </p:sp>
    </p:spTree>
    <p:extLst>
      <p:ext uri="{BB962C8B-B14F-4D97-AF65-F5344CB8AC3E}">
        <p14:creationId xmlns:p14="http://schemas.microsoft.com/office/powerpoint/2010/main" val="3801597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B2C0523D-9F3B-41D9-8A29-2B7A18EDB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27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a:extLst>
              <a:ext uri="{FF2B5EF4-FFF2-40B4-BE49-F238E27FC236}">
                <a16:creationId xmlns:a16="http://schemas.microsoft.com/office/drawing/2014/main" id="{346B1E11-CE56-4E09-8A0E-84D331330E15}"/>
              </a:ext>
            </a:extLst>
          </p:cNvPr>
          <p:cNvSpPr txBox="1">
            <a:spLocks noChangeArrowheads="1"/>
          </p:cNvSpPr>
          <p:nvPr/>
        </p:nvSpPr>
        <p:spPr bwMode="auto">
          <a:xfrm>
            <a:off x="0" y="-4763"/>
            <a:ext cx="12192000" cy="1006476"/>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sz="3400" b="1" dirty="0">
                <a:solidFill>
                  <a:srgbClr val="001871"/>
                </a:solidFill>
                <a:latin typeface="+mj-lt"/>
                <a:cs typeface="Arial" panose="020B0604020202020204" pitchFamily="34" charset="0"/>
              </a:rPr>
              <a:t>Conclusions</a:t>
            </a:r>
          </a:p>
        </p:txBody>
      </p:sp>
      <p:pic>
        <p:nvPicPr>
          <p:cNvPr id="30724" name="Picture 9" descr="itc-logo-blue.png">
            <a:extLst>
              <a:ext uri="{FF2B5EF4-FFF2-40B4-BE49-F238E27FC236}">
                <a16:creationId xmlns:a16="http://schemas.microsoft.com/office/drawing/2014/main" id="{19618DE1-E8D3-44C9-8987-FD095004A4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Content Placeholder 3">
            <a:extLst>
              <a:ext uri="{FF2B5EF4-FFF2-40B4-BE49-F238E27FC236}">
                <a16:creationId xmlns:a16="http://schemas.microsoft.com/office/drawing/2014/main" id="{AD95F630-F939-4D3F-ACEE-12D806B33621}"/>
              </a:ext>
            </a:extLst>
          </p:cNvPr>
          <p:cNvSpPr>
            <a:spLocks noGrp="1" noChangeArrowheads="1"/>
          </p:cNvSpPr>
          <p:nvPr>
            <p:ph idx="1"/>
          </p:nvPr>
        </p:nvSpPr>
        <p:spPr>
          <a:xfrm>
            <a:off x="436562" y="1628801"/>
            <a:ext cx="11318875" cy="4104456"/>
          </a:xfrm>
        </p:spPr>
        <p:txBody>
          <a:bodyPr/>
          <a:lstStyle/>
          <a:p>
            <a:pPr eaLnBrk="1" hangingPunct="1"/>
            <a:r>
              <a:rPr lang="en-US" altLang="en-US" sz="2800" dirty="0"/>
              <a:t>The Altria-Juul merger has important public health as well as anti-competitive implications and should be a focus of public health. </a:t>
            </a:r>
            <a:r>
              <a:rPr lang="en-US" altLang="en-US" sz="2800" i="1" dirty="0"/>
              <a:t>Control of the NVP market by cigarette firms is not a forgone conclusion.</a:t>
            </a:r>
          </a:p>
          <a:p>
            <a:pPr eaLnBrk="1" hangingPunct="1"/>
            <a:endParaRPr lang="en-US" altLang="en-US" sz="800" dirty="0"/>
          </a:p>
          <a:p>
            <a:pPr eaLnBrk="1" hangingPunct="1"/>
            <a:r>
              <a:rPr lang="en-US" altLang="en-US" sz="2800" dirty="0"/>
              <a:t>Industry structure and behavior can have an important influence on the effectiveness of tobacco control policies, and should be considered by FDA and public health advocates and in developing effective policies.</a:t>
            </a:r>
          </a:p>
          <a:p>
            <a:pPr eaLnBrk="1" hangingPunct="1"/>
            <a:endParaRPr lang="en-US" altLang="en-US" sz="800" dirty="0"/>
          </a:p>
          <a:p>
            <a:pPr eaLnBrk="1" hangingPunct="1"/>
            <a:r>
              <a:rPr lang="en-US" altLang="en-US" sz="2800" dirty="0"/>
              <a:t>Both economic models and empirical analysis of industry behavior are needed to better understand the role of industry. </a:t>
            </a:r>
          </a:p>
          <a:p>
            <a:pPr marL="0" indent="0" eaLnBrk="1" hangingPunct="1">
              <a:buNone/>
            </a:pPr>
            <a:endParaRPr lang="en-US" altLang="en-US" sz="800" dirty="0"/>
          </a:p>
        </p:txBody>
      </p:sp>
      <p:sp>
        <p:nvSpPr>
          <p:cNvPr id="2" name="Rectangle 1">
            <a:extLst>
              <a:ext uri="{FF2B5EF4-FFF2-40B4-BE49-F238E27FC236}">
                <a16:creationId xmlns:a16="http://schemas.microsoft.com/office/drawing/2014/main" id="{CAC626A2-2E71-4B8C-A515-D5FB13D35213}"/>
              </a:ext>
            </a:extLst>
          </p:cNvPr>
          <p:cNvSpPr/>
          <p:nvPr/>
        </p:nvSpPr>
        <p:spPr>
          <a:xfrm>
            <a:off x="623392" y="5779295"/>
            <a:ext cx="9433048" cy="1015663"/>
          </a:xfrm>
          <a:prstGeom prst="rect">
            <a:avLst/>
          </a:prstGeom>
        </p:spPr>
        <p:txBody>
          <a:bodyPr wrap="square">
            <a:spAutoFit/>
          </a:bodyPr>
          <a:lstStyle/>
          <a:p>
            <a:pPr marL="0" indent="0" eaLnBrk="1" hangingPunct="1">
              <a:buNone/>
            </a:pPr>
            <a:r>
              <a:rPr lang="en-US" altLang="en-US" sz="2000" i="1" dirty="0">
                <a:solidFill>
                  <a:srgbClr val="FF0000"/>
                </a:solidFill>
              </a:rPr>
              <a:t>As part of the ITC, we are now expanding public health impact models to incorporate how policies impact the industry and how industry behavior impacts the effectiveness of tobacco control policies.</a:t>
            </a:r>
          </a:p>
        </p:txBody>
      </p:sp>
    </p:spTree>
  </p:cSld>
  <p:clrMapOvr>
    <a:masterClrMapping/>
  </p:clrMapOvr>
  <p:transition spd="slow" advTm="56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B158-C880-4EEB-A091-134907DF5DB7}"/>
              </a:ext>
            </a:extLst>
          </p:cNvPr>
          <p:cNvSpPr>
            <a:spLocks noGrp="1"/>
          </p:cNvSpPr>
          <p:nvPr>
            <p:ph type="title"/>
          </p:nvPr>
        </p:nvSpPr>
        <p:spPr/>
        <p:txBody>
          <a:bodyPr/>
          <a:lstStyle/>
          <a:p>
            <a:r>
              <a:rPr lang="en-US" dirty="0"/>
              <a:t>My Background</a:t>
            </a:r>
          </a:p>
        </p:txBody>
      </p:sp>
      <p:sp>
        <p:nvSpPr>
          <p:cNvPr id="3" name="Content Placeholder 2">
            <a:extLst>
              <a:ext uri="{FF2B5EF4-FFF2-40B4-BE49-F238E27FC236}">
                <a16:creationId xmlns:a16="http://schemas.microsoft.com/office/drawing/2014/main" id="{4949F6F8-3731-4691-96EA-AF6396A98663}"/>
              </a:ext>
            </a:extLst>
          </p:cNvPr>
          <p:cNvSpPr>
            <a:spLocks noGrp="1"/>
          </p:cNvSpPr>
          <p:nvPr>
            <p:ph idx="1"/>
          </p:nvPr>
        </p:nvSpPr>
        <p:spPr>
          <a:xfrm>
            <a:off x="609600" y="1600200"/>
            <a:ext cx="10972800" cy="4525963"/>
          </a:xfrm>
        </p:spPr>
        <p:txBody>
          <a:bodyPr/>
          <a:lstStyle/>
          <a:p>
            <a:r>
              <a:rPr lang="en-US" dirty="0"/>
              <a:t>Most of my recent work involves models and empirical studies of tobacco/e-cigarette use, policy and public health impacts</a:t>
            </a:r>
          </a:p>
          <a:p>
            <a:endParaRPr lang="en-US" sz="800" dirty="0"/>
          </a:p>
          <a:p>
            <a:r>
              <a:rPr lang="en-US" dirty="0"/>
              <a:t>In my previous life:</a:t>
            </a:r>
          </a:p>
          <a:p>
            <a:pPr lvl="1"/>
            <a:r>
              <a:rPr lang="en-US" dirty="0"/>
              <a:t>My PhD is in Economics (UCLA). My dissertation and early publications focused on market competition and organization of the firm.</a:t>
            </a:r>
          </a:p>
          <a:p>
            <a:pPr lvl="1"/>
            <a:r>
              <a:rPr lang="en-US" dirty="0"/>
              <a:t>Worked at Federal Trade Commission and served as an expert witness on antitrust merger cases</a:t>
            </a:r>
          </a:p>
        </p:txBody>
      </p:sp>
      <p:sp>
        <p:nvSpPr>
          <p:cNvPr id="4" name="TextBox 3">
            <a:extLst>
              <a:ext uri="{FF2B5EF4-FFF2-40B4-BE49-F238E27FC236}">
                <a16:creationId xmlns:a16="http://schemas.microsoft.com/office/drawing/2014/main" id="{156D4CEF-09F3-4217-A218-EEB3E79477FD}"/>
              </a:ext>
            </a:extLst>
          </p:cNvPr>
          <p:cNvSpPr txBox="1"/>
          <p:nvPr/>
        </p:nvSpPr>
        <p:spPr>
          <a:xfrm>
            <a:off x="1127448" y="5949280"/>
            <a:ext cx="3816424" cy="523220"/>
          </a:xfrm>
          <a:prstGeom prst="rect">
            <a:avLst/>
          </a:prstGeom>
          <a:noFill/>
        </p:spPr>
        <p:txBody>
          <a:bodyPr wrap="square" rtlCol="0">
            <a:spAutoFit/>
          </a:bodyPr>
          <a:lstStyle/>
          <a:p>
            <a:r>
              <a:rPr lang="en-US" sz="2800" i="1" dirty="0">
                <a:solidFill>
                  <a:srgbClr val="0070C0"/>
                </a:solidFill>
              </a:rPr>
              <a:t>Getting back to my roots</a:t>
            </a:r>
          </a:p>
        </p:txBody>
      </p:sp>
    </p:spTree>
    <p:extLst>
      <p:ext uri="{BB962C8B-B14F-4D97-AF65-F5344CB8AC3E}">
        <p14:creationId xmlns:p14="http://schemas.microsoft.com/office/powerpoint/2010/main" val="250402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59EA7DE-2FC8-4CD2-BC75-B4BA091CF986}"/>
              </a:ext>
            </a:extLst>
          </p:cNvPr>
          <p:cNvSpPr>
            <a:spLocks noGrp="1" noChangeArrowheads="1"/>
          </p:cNvSpPr>
          <p:nvPr>
            <p:ph type="title"/>
          </p:nvPr>
        </p:nvSpPr>
        <p:spPr>
          <a:xfrm>
            <a:off x="671513" y="19050"/>
            <a:ext cx="10845800" cy="1143000"/>
          </a:xfrm>
        </p:spPr>
        <p:txBody>
          <a:bodyPr/>
          <a:lstStyle/>
          <a:p>
            <a:pPr eaLnBrk="1" hangingPunct="1">
              <a:defRPr/>
            </a:pPr>
            <a:r>
              <a:rPr lang="en-US" altLang="en-US" sz="3733" dirty="0"/>
              <a:t>Five Related Background Papers</a:t>
            </a:r>
          </a:p>
        </p:txBody>
      </p:sp>
      <p:sp>
        <p:nvSpPr>
          <p:cNvPr id="4099" name="Content Placeholder 2">
            <a:extLst>
              <a:ext uri="{FF2B5EF4-FFF2-40B4-BE49-F238E27FC236}">
                <a16:creationId xmlns:a16="http://schemas.microsoft.com/office/drawing/2014/main" id="{AB6C93F5-9205-4B3C-930A-92BF26C84661}"/>
              </a:ext>
            </a:extLst>
          </p:cNvPr>
          <p:cNvSpPr>
            <a:spLocks noGrp="1" noChangeArrowheads="1"/>
          </p:cNvSpPr>
          <p:nvPr>
            <p:ph idx="1"/>
          </p:nvPr>
        </p:nvSpPr>
        <p:spPr>
          <a:xfrm>
            <a:off x="912813" y="1192213"/>
            <a:ext cx="10363200" cy="5405437"/>
          </a:xfrm>
        </p:spPr>
        <p:txBody>
          <a:bodyPr>
            <a:normAutofit fontScale="92500" lnSpcReduction="20000"/>
          </a:bodyPr>
          <a:lstStyle/>
          <a:p>
            <a:pPr eaLnBrk="1" hangingPunct="1">
              <a:defRPr/>
            </a:pPr>
            <a:r>
              <a:rPr lang="en-US" altLang="en-US" sz="2400" dirty="0"/>
              <a:t>Levy DT, Chaloupka F, Lindblom E, Sweanor D, O'Connor R, Shang C, Borland B, </a:t>
            </a:r>
            <a:r>
              <a:rPr lang="en-US" altLang="en-US" sz="2400" b="1" dirty="0"/>
              <a:t>The US Cigarette Industry: An Economic and Marketing Perspective</a:t>
            </a:r>
            <a:r>
              <a:rPr lang="en-US" altLang="en-US" sz="2400" dirty="0"/>
              <a:t>. </a:t>
            </a:r>
            <a:r>
              <a:rPr lang="en-US" altLang="en-US" sz="2400" i="1" dirty="0"/>
              <a:t>Tobacco Regulatory Science</a:t>
            </a:r>
            <a:r>
              <a:rPr lang="en-US" altLang="en-US" sz="2400" dirty="0"/>
              <a:t>, March-April 2019. </a:t>
            </a:r>
          </a:p>
          <a:p>
            <a:pPr eaLnBrk="1" hangingPunct="1">
              <a:defRPr/>
            </a:pPr>
            <a:endParaRPr lang="en-US" altLang="en-US" sz="1300" dirty="0"/>
          </a:p>
          <a:p>
            <a:pPr eaLnBrk="1" hangingPunct="1">
              <a:defRPr/>
            </a:pPr>
            <a:r>
              <a:rPr lang="en-US" altLang="en-US" sz="2400" dirty="0"/>
              <a:t>Levy DT, Lindblom E, Sweanor D, Chaloupka F, O'Connor R, Shang C, Palley T, Fong GT,  Cummings KM, Goniewicz ML, Borland B. </a:t>
            </a:r>
            <a:r>
              <a:rPr lang="en-US" altLang="en-US" sz="2400" b="1" dirty="0"/>
              <a:t>An Economic Analysis of the Pre-Deeming US Market for Nicotine Vaping Products</a:t>
            </a:r>
            <a:r>
              <a:rPr lang="en-US" altLang="en-US" sz="2400" dirty="0"/>
              <a:t>,</a:t>
            </a:r>
            <a:r>
              <a:rPr lang="en-US" altLang="en-US" sz="2400" i="1" dirty="0"/>
              <a:t> Tobacco Regulatory Science</a:t>
            </a:r>
            <a:r>
              <a:rPr lang="en-US" altLang="en-US" sz="2400" dirty="0"/>
              <a:t>, March-April 2019. </a:t>
            </a:r>
          </a:p>
          <a:p>
            <a:pPr eaLnBrk="1" hangingPunct="1">
              <a:defRPr/>
            </a:pPr>
            <a:endParaRPr lang="en-US" altLang="en-US" sz="1300" dirty="0"/>
          </a:p>
          <a:p>
            <a:pPr eaLnBrk="1" hangingPunct="1">
              <a:defRPr/>
            </a:pPr>
            <a:r>
              <a:rPr lang="en-US" altLang="en-US" sz="2400" dirty="0">
                <a:solidFill>
                  <a:srgbClr val="000000"/>
                </a:solidFill>
                <a:cs typeface="Arial" panose="020B0604020202020204" pitchFamily="34" charset="0"/>
                <a:sym typeface="Arial" panose="020B0604020202020204" pitchFamily="34" charset="0"/>
              </a:rPr>
              <a:t>Levy DT, Sanchez-Romero LS, O’Connor RJ, Goniewicz ML, Borland R. </a:t>
            </a:r>
            <a:r>
              <a:rPr lang="en-US" altLang="en-US" sz="2400" b="1" dirty="0">
                <a:solidFill>
                  <a:srgbClr val="000000"/>
                </a:solidFill>
                <a:cs typeface="Arial" panose="020B0604020202020204" pitchFamily="34" charset="0"/>
                <a:sym typeface="Arial" panose="020B0604020202020204" pitchFamily="34" charset="0"/>
              </a:rPr>
              <a:t>The Altria-Juul Labs Deal: Why Did it Occur and What Does it Mean for the US Nicotine Delivery Product Market? </a:t>
            </a:r>
            <a:r>
              <a:rPr lang="en-US" altLang="en-US" sz="2400" i="1" dirty="0">
                <a:solidFill>
                  <a:srgbClr val="000000"/>
                </a:solidFill>
                <a:cs typeface="Arial" panose="020B0604020202020204" pitchFamily="34" charset="0"/>
                <a:sym typeface="Arial" panose="020B0604020202020204" pitchFamily="34" charset="0"/>
              </a:rPr>
              <a:t>Tob Control</a:t>
            </a:r>
            <a:r>
              <a:rPr lang="en-US" altLang="en-US" sz="2400" dirty="0">
                <a:solidFill>
                  <a:srgbClr val="000000"/>
                </a:solidFill>
                <a:cs typeface="Arial" panose="020B0604020202020204" pitchFamily="34" charset="0"/>
                <a:sym typeface="Arial" panose="020B0604020202020204" pitchFamily="34" charset="0"/>
              </a:rPr>
              <a:t>, 2020.</a:t>
            </a:r>
          </a:p>
          <a:p>
            <a:pPr eaLnBrk="1" hangingPunct="1">
              <a:defRPr/>
            </a:pPr>
            <a:endParaRPr lang="en-US" altLang="en-US" sz="1300" dirty="0">
              <a:solidFill>
                <a:srgbClr val="000000"/>
              </a:solidFill>
              <a:cs typeface="Arial" panose="020B0604020202020204" pitchFamily="34" charset="0"/>
              <a:sym typeface="Arial" panose="020B0604020202020204" pitchFamily="34" charset="0"/>
            </a:endParaRPr>
          </a:p>
          <a:p>
            <a:pPr eaLnBrk="1" hangingPunct="1">
              <a:defRPr/>
            </a:pPr>
            <a:r>
              <a:rPr lang="en-US" sz="2400" dirty="0"/>
              <a:t>Levy DT, Douglas CE, Sanchez-Romero LM, Cumming KM, </a:t>
            </a:r>
            <a:r>
              <a:rPr lang="en-US" sz="2400" dirty="0" err="1"/>
              <a:t>Sweanor</a:t>
            </a:r>
            <a:r>
              <a:rPr lang="en-US" sz="2400" dirty="0"/>
              <a:t> D. Commentary: </a:t>
            </a:r>
            <a:r>
              <a:rPr lang="en-US" sz="2400" b="1" dirty="0"/>
              <a:t>An Analysis of the FTC’s Attempt to Stop the Altria-Juul Labs Deal</a:t>
            </a:r>
            <a:r>
              <a:rPr lang="en-US" sz="2400" dirty="0"/>
              <a:t>, </a:t>
            </a:r>
            <a:r>
              <a:rPr lang="en-US" sz="2400" i="1" dirty="0"/>
              <a:t>Tobacco Regulatory Science, </a:t>
            </a:r>
            <a:r>
              <a:rPr lang="en-US" sz="2400" dirty="0"/>
              <a:t>July/August, 2020. </a:t>
            </a:r>
          </a:p>
          <a:p>
            <a:pPr eaLnBrk="1" hangingPunct="1">
              <a:defRPr/>
            </a:pPr>
            <a:endParaRPr lang="en-US" altLang="en-US" sz="1300" dirty="0"/>
          </a:p>
          <a:p>
            <a:pPr eaLnBrk="1" hangingPunct="1">
              <a:defRPr/>
            </a:pPr>
            <a:r>
              <a:rPr lang="en-US" altLang="en-US" sz="2400" dirty="0"/>
              <a:t>Levy DT,</a:t>
            </a:r>
            <a:r>
              <a:rPr lang="es-ES" altLang="en-US" sz="2400" dirty="0"/>
              <a:t> Sánchez-Romero LM,</a:t>
            </a:r>
            <a:r>
              <a:rPr lang="en-US" altLang="en-US" sz="2400" dirty="0"/>
              <a:t> Douglas CE, </a:t>
            </a:r>
            <a:r>
              <a:rPr lang="en-US" altLang="en-US" sz="2400" dirty="0" err="1"/>
              <a:t>Sweanor</a:t>
            </a:r>
            <a:r>
              <a:rPr lang="en-US" altLang="en-US" sz="2400" dirty="0"/>
              <a:t> DT. </a:t>
            </a:r>
            <a:r>
              <a:rPr lang="en-US" altLang="en-US" sz="2400" b="1" dirty="0"/>
              <a:t>An Analysis of the Altria-Juul Labs Deal: Antitrust and Population Health Implications</a:t>
            </a:r>
            <a:r>
              <a:rPr lang="en-US" altLang="en-US" sz="2400" dirty="0"/>
              <a:t>, </a:t>
            </a:r>
            <a:r>
              <a:rPr lang="en-US" altLang="en-US" sz="2400" i="1" dirty="0"/>
              <a:t>Journal of Competition, Law and Economics</a:t>
            </a:r>
            <a:r>
              <a:rPr lang="en-US" altLang="en-US" sz="2400" dirty="0"/>
              <a:t>, 2021.</a:t>
            </a:r>
          </a:p>
          <a:p>
            <a:pPr eaLnBrk="1" hangingPunct="1">
              <a:defRPr/>
            </a:pPr>
            <a:endParaRPr lang="en-US" altLang="en-US" sz="1867" dirty="0"/>
          </a:p>
          <a:p>
            <a:pPr eaLnBrk="1" hangingPunct="1">
              <a:defRPr/>
            </a:pPr>
            <a:endParaRPr lang="en-US" altLang="en-US" sz="1867" dirty="0"/>
          </a:p>
          <a:p>
            <a:pPr eaLnBrk="1" hangingPunct="1">
              <a:defRPr/>
            </a:pPr>
            <a:endParaRPr lang="en-US" altLang="en-US" sz="1600" dirty="0"/>
          </a:p>
          <a:p>
            <a:pPr eaLnBrk="1" hangingPunct="1">
              <a:defRPr/>
            </a:pPr>
            <a:endParaRPr lang="en-US" altLang="en-US" dirty="0"/>
          </a:p>
        </p:txBody>
      </p:sp>
    </p:spTree>
  </p:cSld>
  <p:clrMapOvr>
    <a:masterClrMapping/>
  </p:clrMapOvr>
  <p:transition spd="slow" advTm="4879"/>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a:extLst>
              <a:ext uri="{FF2B5EF4-FFF2-40B4-BE49-F238E27FC236}">
                <a16:creationId xmlns:a16="http://schemas.microsoft.com/office/drawing/2014/main" id="{E337ECF6-5FC8-4272-99D9-8D9DA7891F3E}"/>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5126" name="Picture 9" descr="itc-logo-blue.png">
            <a:extLst>
              <a:ext uri="{FF2B5EF4-FFF2-40B4-BE49-F238E27FC236}">
                <a16:creationId xmlns:a16="http://schemas.microsoft.com/office/drawing/2014/main" id="{D9669908-FEE8-4E33-B08F-B31EB573C7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C266A7A7-B931-4933-970B-58B2BF464AB0}"/>
              </a:ext>
            </a:extLst>
          </p:cNvPr>
          <p:cNvSpPr>
            <a:spLocks noGrp="1"/>
          </p:cNvSpPr>
          <p:nvPr>
            <p:ph idx="1"/>
          </p:nvPr>
        </p:nvSpPr>
        <p:spPr>
          <a:xfrm>
            <a:off x="479376" y="1166018"/>
            <a:ext cx="4824536" cy="5388724"/>
          </a:xfrm>
        </p:spPr>
        <p:txBody>
          <a:bodyPr/>
          <a:lstStyle/>
          <a:p>
            <a:r>
              <a:rPr lang="en-US" sz="2400" dirty="0"/>
              <a:t>Market Structure and Competition play an important underlying role</a:t>
            </a:r>
          </a:p>
          <a:p>
            <a:endParaRPr lang="en-US" sz="1200" dirty="0"/>
          </a:p>
          <a:p>
            <a:r>
              <a:rPr lang="en-US" sz="2400" dirty="0"/>
              <a:t>Central to the harm reduction debate</a:t>
            </a:r>
          </a:p>
          <a:p>
            <a:endParaRPr lang="en-US" sz="1200" dirty="0"/>
          </a:p>
          <a:p>
            <a:r>
              <a:rPr lang="en-US" sz="2400" dirty="0"/>
              <a:t>Underlying different perspective, i.e., will the cigarette industry eventually gain back control of nicotine vaping products (NVPs,  e.g., e-cigarettes)?</a:t>
            </a:r>
          </a:p>
          <a:p>
            <a:pPr marL="0" indent="0">
              <a:buNone/>
            </a:pPr>
            <a:endParaRPr lang="en-US" sz="2000" i="1" dirty="0">
              <a:solidFill>
                <a:srgbClr val="0070C0"/>
              </a:solidFill>
            </a:endParaRPr>
          </a:p>
          <a:p>
            <a:pPr marL="0" indent="0" algn="ctr">
              <a:buNone/>
            </a:pPr>
            <a:r>
              <a:rPr lang="en-US" sz="2400" i="1" dirty="0">
                <a:solidFill>
                  <a:srgbClr val="0070C0"/>
                </a:solidFill>
              </a:rPr>
              <a:t>The role of market structure and competition is generally overlooked!</a:t>
            </a:r>
          </a:p>
        </p:txBody>
      </p:sp>
      <p:graphicFrame>
        <p:nvGraphicFramePr>
          <p:cNvPr id="3" name="Diagram 2">
            <a:extLst>
              <a:ext uri="{FF2B5EF4-FFF2-40B4-BE49-F238E27FC236}">
                <a16:creationId xmlns:a16="http://schemas.microsoft.com/office/drawing/2014/main" id="{44342913-D7B2-D44B-A93B-2D4AF3A394C2}"/>
              </a:ext>
            </a:extLst>
          </p:cNvPr>
          <p:cNvGraphicFramePr/>
          <p:nvPr>
            <p:extLst>
              <p:ext uri="{D42A27DB-BD31-4B8C-83A1-F6EECF244321}">
                <p14:modId xmlns:p14="http://schemas.microsoft.com/office/powerpoint/2010/main" val="1715738575"/>
              </p:ext>
            </p:extLst>
          </p:nvPr>
        </p:nvGraphicFramePr>
        <p:xfrm>
          <a:off x="5303912" y="1136075"/>
          <a:ext cx="655272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2DA30900-0BFC-44E6-9C48-1D7B8543A944}"/>
              </a:ext>
            </a:extLst>
          </p:cNvPr>
          <p:cNvSpPr txBox="1">
            <a:spLocks noChangeArrowheads="1"/>
          </p:cNvSpPr>
          <p:nvPr/>
        </p:nvSpPr>
        <p:spPr bwMode="auto">
          <a:xfrm>
            <a:off x="0" y="-34925"/>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Presentation Rationale: Focus on Market Competition</a:t>
            </a:r>
          </a:p>
        </p:txBody>
      </p:sp>
      <p:pic>
        <p:nvPicPr>
          <p:cNvPr id="8" name="Picture 9" descr="itc-logo-blue.png">
            <a:extLst>
              <a:ext uri="{FF2B5EF4-FFF2-40B4-BE49-F238E27FC236}">
                <a16:creationId xmlns:a16="http://schemas.microsoft.com/office/drawing/2014/main" id="{086A7A60-48CB-4D3E-90C7-6643857695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9772" y="-7828"/>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B9A30BC5-04E6-427A-A586-C242C07ADC6D}"/>
              </a:ext>
            </a:extLst>
          </p:cNvPr>
          <p:cNvGraphicFramePr/>
          <p:nvPr>
            <p:extLst>
              <p:ext uri="{D42A27DB-BD31-4B8C-83A1-F6EECF244321}">
                <p14:modId xmlns:p14="http://schemas.microsoft.com/office/powerpoint/2010/main" val="1736266579"/>
              </p:ext>
            </p:extLst>
          </p:nvPr>
        </p:nvGraphicFramePr>
        <p:xfrm>
          <a:off x="9840416" y="2996952"/>
          <a:ext cx="1080120" cy="10801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530125006"/>
      </p:ext>
    </p:extLst>
  </p:cSld>
  <p:clrMapOvr>
    <a:masterClrMapping/>
  </p:clrMapOvr>
  <p:transition spd="slow" advTm="532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1FDD010-A888-4F2E-9F21-23E84C6EB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a:extLst>
              <a:ext uri="{FF2B5EF4-FFF2-40B4-BE49-F238E27FC236}">
                <a16:creationId xmlns:a16="http://schemas.microsoft.com/office/drawing/2014/main" id="{FF50F789-3776-46AC-A806-52063B64709B}"/>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sp>
        <p:nvSpPr>
          <p:cNvPr id="8196" name="Title 1">
            <a:extLst>
              <a:ext uri="{FF2B5EF4-FFF2-40B4-BE49-F238E27FC236}">
                <a16:creationId xmlns:a16="http://schemas.microsoft.com/office/drawing/2014/main" id="{6149F800-91EC-4955-9C23-846B0D257284}"/>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endParaRPr lang="en-US" altLang="en-US" sz="3400" dirty="0">
              <a:solidFill>
                <a:srgbClr val="001871"/>
              </a:solidFill>
              <a:latin typeface="Arial" panose="020B0604020202020204" pitchFamily="34" charset="0"/>
              <a:cs typeface="Arial" panose="020B0604020202020204" pitchFamily="34" charset="0"/>
            </a:endParaRPr>
          </a:p>
        </p:txBody>
      </p:sp>
      <p:pic>
        <p:nvPicPr>
          <p:cNvPr id="8197" name="Picture 13" descr="itc-logo-blue.png">
            <a:extLst>
              <a:ext uri="{FF2B5EF4-FFF2-40B4-BE49-F238E27FC236}">
                <a16:creationId xmlns:a16="http://schemas.microsoft.com/office/drawing/2014/main" id="{4AE9D290-1B72-464D-A774-FD4CDE49A4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4">
            <a:extLst>
              <a:ext uri="{FF2B5EF4-FFF2-40B4-BE49-F238E27FC236}">
                <a16:creationId xmlns:a16="http://schemas.microsoft.com/office/drawing/2014/main" id="{88791619-BFEF-4123-B7A6-1CC37333A1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FDA529A-183C-42E7-85B4-546E2F026231}"/>
              </a:ext>
            </a:extLst>
          </p:cNvPr>
          <p:cNvSpPr/>
          <p:nvPr/>
        </p:nvSpPr>
        <p:spPr>
          <a:xfrm>
            <a:off x="1092200" y="174625"/>
            <a:ext cx="2876550" cy="647700"/>
          </a:xfrm>
          <a:prstGeom prst="rect">
            <a:avLst/>
          </a:prstGeom>
        </p:spPr>
        <p:txBody>
          <a:bodyPr wrap="none">
            <a:spAutoFit/>
          </a:bodyPr>
          <a:lstStyle/>
          <a:p>
            <a:pPr eaLnBrk="1" hangingPunct="1">
              <a:defRPr/>
            </a:pPr>
            <a:r>
              <a:rPr lang="en-US" sz="3600" b="1" kern="0" dirty="0">
                <a:solidFill>
                  <a:srgbClr val="000080"/>
                </a:solidFill>
                <a:latin typeface="Arial" panose="020B0604020202020204" pitchFamily="34" charset="0"/>
                <a:cs typeface="Arial" panose="020B0604020202020204" pitchFamily="34" charset="0"/>
              </a:rPr>
              <a:t>Background</a:t>
            </a:r>
          </a:p>
        </p:txBody>
      </p:sp>
      <p:sp>
        <p:nvSpPr>
          <p:cNvPr id="4" name="Rectangle 3">
            <a:extLst>
              <a:ext uri="{FF2B5EF4-FFF2-40B4-BE49-F238E27FC236}">
                <a16:creationId xmlns:a16="http://schemas.microsoft.com/office/drawing/2014/main" id="{779BEA14-CE21-4761-A41B-6AE9E5C715C8}"/>
              </a:ext>
            </a:extLst>
          </p:cNvPr>
          <p:cNvSpPr/>
          <p:nvPr/>
        </p:nvSpPr>
        <p:spPr>
          <a:xfrm>
            <a:off x="357088" y="1456551"/>
            <a:ext cx="11593239" cy="5201424"/>
          </a:xfrm>
          <a:prstGeom prst="rect">
            <a:avLst/>
          </a:prstGeom>
        </p:spPr>
        <p:txBody>
          <a:bodyPr wrap="square">
            <a:spAutoFit/>
          </a:bodyPr>
          <a:lstStyle/>
          <a:p>
            <a:pPr marL="285750" indent="-285750" eaLnBrk="1" hangingPunct="1">
              <a:buFont typeface="Arial" panose="020B0604020202020204" pitchFamily="34" charset="0"/>
              <a:buChar char="•"/>
              <a:defRPr/>
            </a:pPr>
            <a:r>
              <a:rPr lang="en-US" sz="2800" kern="0" dirty="0">
                <a:solidFill>
                  <a:srgbClr val="000080"/>
                </a:solidFill>
                <a:latin typeface="+mn-lt"/>
              </a:rPr>
              <a:t>Previous to 2005, the cigarette industry was the primary focus of tobacco control. Cigarette companies were minimally involved with other tobacco products.</a:t>
            </a:r>
          </a:p>
          <a:p>
            <a:pPr marL="285750" indent="-285750" eaLnBrk="1" hangingPunct="1">
              <a:buFont typeface="Arial" panose="020B0604020202020204" pitchFamily="34" charset="0"/>
              <a:buChar char="•"/>
              <a:defRPr/>
            </a:pPr>
            <a:endParaRPr lang="en-US" sz="800" kern="0" dirty="0">
              <a:solidFill>
                <a:srgbClr val="000080"/>
              </a:solidFill>
              <a:latin typeface="+mn-lt"/>
            </a:endParaRPr>
          </a:p>
          <a:p>
            <a:pPr marL="171450" indent="-171450" eaLnBrk="1" hangingPunct="1">
              <a:buFont typeface="Arial" panose="020B0604020202020204" pitchFamily="34" charset="0"/>
              <a:buChar char="•"/>
              <a:defRPr/>
            </a:pPr>
            <a:endParaRPr lang="en-US" sz="800" kern="0" dirty="0">
              <a:solidFill>
                <a:srgbClr val="000080"/>
              </a:solidFill>
              <a:latin typeface="+mn-lt"/>
            </a:endParaRPr>
          </a:p>
          <a:p>
            <a:pPr marL="285750" indent="-285750" eaLnBrk="1" hangingPunct="1">
              <a:buFont typeface="Arial" panose="020B0604020202020204" pitchFamily="34" charset="0"/>
              <a:buChar char="•"/>
              <a:defRPr/>
            </a:pPr>
            <a:r>
              <a:rPr lang="en-US" sz="2800" kern="0" dirty="0">
                <a:solidFill>
                  <a:srgbClr val="000080"/>
                </a:solidFill>
                <a:latin typeface="+mn-lt"/>
              </a:rPr>
              <a:t>Since 2005, the industry environment has since changed and smokers more often use a variety of products (NVPs, smokeless tobacco, little cigars). </a:t>
            </a:r>
          </a:p>
          <a:p>
            <a:pPr marL="285750" indent="-285750" eaLnBrk="1" hangingPunct="1">
              <a:buFont typeface="Arial" panose="020B0604020202020204" pitchFamily="34" charset="0"/>
              <a:buChar char="•"/>
              <a:defRPr/>
            </a:pPr>
            <a:endParaRPr lang="en-US" sz="800" kern="0" dirty="0">
              <a:solidFill>
                <a:srgbClr val="000080"/>
              </a:solidFill>
              <a:latin typeface="+mn-lt"/>
            </a:endParaRPr>
          </a:p>
          <a:p>
            <a:pPr marL="171450" indent="-171450" eaLnBrk="1" hangingPunct="1">
              <a:buFont typeface="Arial" panose="020B0604020202020204" pitchFamily="34" charset="0"/>
              <a:buChar char="•"/>
              <a:defRPr/>
            </a:pPr>
            <a:endParaRPr lang="en-US" sz="800" kern="0" dirty="0">
              <a:solidFill>
                <a:srgbClr val="000080"/>
              </a:solidFill>
              <a:latin typeface="+mn-lt"/>
            </a:endParaRPr>
          </a:p>
          <a:p>
            <a:pPr marL="285750" indent="-285750" eaLnBrk="1" hangingPunct="1">
              <a:buFont typeface="Arial" panose="020B0604020202020204" pitchFamily="34" charset="0"/>
              <a:buChar char="•"/>
              <a:defRPr/>
            </a:pPr>
            <a:r>
              <a:rPr lang="en-US" sz="2800" kern="0" dirty="0">
                <a:solidFill>
                  <a:srgbClr val="000080"/>
                </a:solidFill>
                <a:latin typeface="+mn-lt"/>
              </a:rPr>
              <a:t>A tale of two markets: To understand overall nicotine product use, it is now especially important to understand the industry environment.</a:t>
            </a:r>
          </a:p>
          <a:p>
            <a:pPr marL="285750" indent="-285750" eaLnBrk="1" hangingPunct="1">
              <a:buFont typeface="Arial" panose="020B0604020202020204" pitchFamily="34" charset="0"/>
              <a:buChar char="•"/>
              <a:defRPr/>
            </a:pPr>
            <a:endParaRPr lang="en-US" sz="1200" kern="0" dirty="0">
              <a:solidFill>
                <a:srgbClr val="000080"/>
              </a:solidFill>
              <a:latin typeface="+mn-lt"/>
            </a:endParaRPr>
          </a:p>
          <a:p>
            <a:pPr eaLnBrk="1" hangingPunct="1">
              <a:defRPr/>
            </a:pPr>
            <a:r>
              <a:rPr lang="en-US" sz="2800" i="1" kern="0" dirty="0">
                <a:solidFill>
                  <a:schemeClr val="tx1">
                    <a:lumMod val="95000"/>
                    <a:lumOff val="5000"/>
                  </a:schemeClr>
                </a:solidFill>
                <a:latin typeface="+mn-lt"/>
              </a:rPr>
              <a:t>I will discuss the pre-2005 industry and then the post-2005 market including the recent Altria-Juul merger. Industry analyses will be based on the economics/marketing literature, and the DoJ-FTC Merger Guidelines</a:t>
            </a:r>
            <a:r>
              <a:rPr lang="en-US" sz="2800" b="1" i="1" kern="0" dirty="0">
                <a:solidFill>
                  <a:schemeClr val="tx1">
                    <a:lumMod val="95000"/>
                    <a:lumOff val="5000"/>
                  </a:schemeClr>
                </a:solidFill>
                <a:latin typeface="+mn-lt"/>
              </a:rPr>
              <a:t>. </a:t>
            </a:r>
            <a:endParaRPr lang="en-US" sz="1200" b="1" i="1" kern="0" dirty="0">
              <a:solidFill>
                <a:schemeClr val="tx1">
                  <a:lumMod val="95000"/>
                  <a:lumOff val="5000"/>
                </a:schemeClr>
              </a:solidFill>
              <a:latin typeface="+mn-lt"/>
            </a:endParaRPr>
          </a:p>
        </p:txBody>
      </p:sp>
    </p:spTree>
  </p:cSld>
  <p:clrMapOvr>
    <a:masterClrMapping/>
  </p:clrMapOvr>
  <p:transition spd="slow" advTm="428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1FDD010-A888-4F2E-9F21-23E84C6EB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a:extLst>
              <a:ext uri="{FF2B5EF4-FFF2-40B4-BE49-F238E27FC236}">
                <a16:creationId xmlns:a16="http://schemas.microsoft.com/office/drawing/2014/main" id="{FF50F789-3776-46AC-A806-52063B64709B}"/>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sp>
        <p:nvSpPr>
          <p:cNvPr id="8196" name="Title 1">
            <a:extLst>
              <a:ext uri="{FF2B5EF4-FFF2-40B4-BE49-F238E27FC236}">
                <a16:creationId xmlns:a16="http://schemas.microsoft.com/office/drawing/2014/main" id="{6149F800-91EC-4955-9C23-846B0D257284}"/>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endParaRPr lang="en-US" altLang="en-US" sz="3400" dirty="0">
              <a:solidFill>
                <a:srgbClr val="001871"/>
              </a:solidFill>
              <a:latin typeface="Arial" panose="020B0604020202020204" pitchFamily="34" charset="0"/>
              <a:cs typeface="Arial" panose="020B0604020202020204" pitchFamily="34" charset="0"/>
            </a:endParaRPr>
          </a:p>
        </p:txBody>
      </p:sp>
      <p:pic>
        <p:nvPicPr>
          <p:cNvPr id="8197" name="Picture 13" descr="itc-logo-blue.png">
            <a:extLst>
              <a:ext uri="{FF2B5EF4-FFF2-40B4-BE49-F238E27FC236}">
                <a16:creationId xmlns:a16="http://schemas.microsoft.com/office/drawing/2014/main" id="{4AE9D290-1B72-464D-A774-FD4CDE49A4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4">
            <a:extLst>
              <a:ext uri="{FF2B5EF4-FFF2-40B4-BE49-F238E27FC236}">
                <a16:creationId xmlns:a16="http://schemas.microsoft.com/office/drawing/2014/main" id="{88791619-BFEF-4123-B7A6-1CC37333A1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FDA529A-183C-42E7-85B4-546E2F026231}"/>
              </a:ext>
            </a:extLst>
          </p:cNvPr>
          <p:cNvSpPr/>
          <p:nvPr/>
        </p:nvSpPr>
        <p:spPr>
          <a:xfrm>
            <a:off x="1092200" y="174625"/>
            <a:ext cx="8531695" cy="646331"/>
          </a:xfrm>
          <a:prstGeom prst="rect">
            <a:avLst/>
          </a:prstGeom>
        </p:spPr>
        <p:txBody>
          <a:bodyPr wrap="none">
            <a:spAutoFit/>
          </a:bodyPr>
          <a:lstStyle/>
          <a:p>
            <a:pPr eaLnBrk="1" hangingPunct="1">
              <a:defRPr/>
            </a:pPr>
            <a:r>
              <a:rPr lang="en-US" sz="3600" b="1" dirty="0">
                <a:solidFill>
                  <a:schemeClr val="accent1">
                    <a:lumMod val="50000"/>
                  </a:schemeClr>
                </a:solidFill>
              </a:rPr>
              <a:t>Framework: FTC and DoJ Merger Guidelines</a:t>
            </a:r>
            <a:endParaRPr lang="en-US" sz="3600" b="1" kern="0" dirty="0">
              <a:solidFill>
                <a:schemeClr val="accent1">
                  <a:lumMod val="50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779BEA14-CE21-4761-A41B-6AE9E5C715C8}"/>
              </a:ext>
            </a:extLst>
          </p:cNvPr>
          <p:cNvSpPr/>
          <p:nvPr/>
        </p:nvSpPr>
        <p:spPr>
          <a:xfrm>
            <a:off x="479376" y="1343010"/>
            <a:ext cx="11593239" cy="5247590"/>
          </a:xfrm>
          <a:prstGeom prst="rect">
            <a:avLst/>
          </a:prstGeom>
        </p:spPr>
        <p:txBody>
          <a:bodyPr wrap="square">
            <a:spAutoFit/>
          </a:bodyPr>
          <a:lstStyle/>
          <a:p>
            <a:r>
              <a:rPr lang="en-US" sz="2800" b="1" dirty="0"/>
              <a:t>Market Definition</a:t>
            </a:r>
            <a:r>
              <a:rPr lang="en-US" sz="2800" b="1" kern="0" dirty="0"/>
              <a:t> </a:t>
            </a:r>
            <a:r>
              <a:rPr lang="en-US" sz="2800" kern="0" dirty="0"/>
              <a:t>is</a:t>
            </a:r>
            <a:r>
              <a:rPr lang="en-US" sz="2800" b="1" kern="0" dirty="0"/>
              <a:t> </a:t>
            </a:r>
            <a:r>
              <a:rPr lang="en-US" sz="2800" kern="0" dirty="0"/>
              <a:t>based on the ability of firms in an industry to effectively raise price, i.e.,  few effective substitutes for the product and limited entry.</a:t>
            </a:r>
          </a:p>
          <a:p>
            <a:endParaRPr lang="en-US" sz="900" dirty="0"/>
          </a:p>
          <a:p>
            <a:r>
              <a:rPr lang="en-US" sz="2800" b="1" dirty="0"/>
              <a:t>Industry Concentration</a:t>
            </a:r>
            <a:r>
              <a:rPr lang="en-US" sz="2800" b="1" kern="0" dirty="0"/>
              <a:t> </a:t>
            </a:r>
            <a:r>
              <a:rPr lang="en-US" sz="2800" kern="0" dirty="0"/>
              <a:t>is based on market shares individually and combined</a:t>
            </a:r>
            <a:r>
              <a:rPr lang="en-US" sz="2800" kern="0" dirty="0">
                <a:solidFill>
                  <a:srgbClr val="FF0000"/>
                </a:solidFill>
              </a:rPr>
              <a:t>, </a:t>
            </a:r>
            <a:r>
              <a:rPr lang="en-US" sz="2800" kern="0" dirty="0"/>
              <a:t>e.g., four firm concentration in the defined market.</a:t>
            </a:r>
          </a:p>
          <a:p>
            <a:endParaRPr lang="en-US" sz="900" dirty="0"/>
          </a:p>
          <a:p>
            <a:r>
              <a:rPr lang="en-US" sz="2800" b="1" dirty="0"/>
              <a:t>Entry Barriers </a:t>
            </a:r>
            <a:r>
              <a:rPr lang="en-US" sz="2800" dirty="0"/>
              <a:t>restrict the ability of firms to enter and bring down price (or innovate), such gaining reputation, essential inputs, having necessary technological and marketing knowledge, and overcoming regulatory constraints. </a:t>
            </a:r>
          </a:p>
          <a:p>
            <a:endParaRPr lang="en-US" sz="900" dirty="0"/>
          </a:p>
          <a:p>
            <a:r>
              <a:rPr lang="en-US" sz="2800" b="1" dirty="0"/>
              <a:t>Market Conduct </a:t>
            </a:r>
            <a:r>
              <a:rPr lang="en-US" sz="2800" dirty="0"/>
              <a:t>examines whether firms engage in anti-competitive behavior, e.g., pricing behavior, including coordinated pricing, price discrimination and predatory pricing.</a:t>
            </a:r>
            <a:r>
              <a:rPr lang="en-US" sz="2800" b="1" i="1" kern="0" dirty="0">
                <a:solidFill>
                  <a:schemeClr val="tx1">
                    <a:lumMod val="95000"/>
                    <a:lumOff val="5000"/>
                  </a:schemeClr>
                </a:solidFill>
                <a:latin typeface="+mn-lt"/>
              </a:rPr>
              <a:t> </a:t>
            </a:r>
            <a:endParaRPr lang="en-US" sz="1200" b="1" i="1" kern="0" dirty="0">
              <a:solidFill>
                <a:schemeClr val="tx1">
                  <a:lumMod val="95000"/>
                  <a:lumOff val="5000"/>
                </a:schemeClr>
              </a:solidFill>
              <a:latin typeface="+mn-lt"/>
            </a:endParaRPr>
          </a:p>
        </p:txBody>
      </p:sp>
    </p:spTree>
    <p:extLst>
      <p:ext uri="{BB962C8B-B14F-4D97-AF65-F5344CB8AC3E}">
        <p14:creationId xmlns:p14="http://schemas.microsoft.com/office/powerpoint/2010/main" val="2301151139"/>
      </p:ext>
    </p:extLst>
  </p:cSld>
  <p:clrMapOvr>
    <a:masterClrMapping/>
  </p:clrMapOvr>
  <p:transition spd="slow" advTm="428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7F97EEB-3DC2-4B73-8F93-66F8C8662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6">
            <a:extLst>
              <a:ext uri="{FF2B5EF4-FFF2-40B4-BE49-F238E27FC236}">
                <a16:creationId xmlns:a16="http://schemas.microsoft.com/office/drawing/2014/main" id="{2FA55C30-EB94-41CD-A407-224182BFBEAE}"/>
              </a:ext>
            </a:extLst>
          </p:cNvPr>
          <p:cNvSpPr>
            <a:spLocks noChangeArrowheads="1"/>
          </p:cNvSpPr>
          <p:nvPr/>
        </p:nvSpPr>
        <p:spPr bwMode="auto">
          <a:xfrm>
            <a:off x="13682663" y="-322263"/>
            <a:ext cx="1841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dirty="0">
              <a:solidFill>
                <a:srgbClr val="000000"/>
              </a:solidFill>
              <a:latin typeface="Arial" panose="020B0604020202020204" pitchFamily="34" charset="0"/>
              <a:ea typeface="MS PGothic" panose="020B0600070205080204" pitchFamily="34" charset="-128"/>
            </a:endParaRPr>
          </a:p>
        </p:txBody>
      </p:sp>
      <p:pic>
        <p:nvPicPr>
          <p:cNvPr id="10244" name="Picture 8">
            <a:extLst>
              <a:ext uri="{FF2B5EF4-FFF2-40B4-BE49-F238E27FC236}">
                <a16:creationId xmlns:a16="http://schemas.microsoft.com/office/drawing/2014/main" id="{037B980E-C0D4-4D7C-A8D7-0B682390B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675" y="5921375"/>
            <a:ext cx="13589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itle 1">
            <a:extLst>
              <a:ext uri="{FF2B5EF4-FFF2-40B4-BE49-F238E27FC236}">
                <a16:creationId xmlns:a16="http://schemas.microsoft.com/office/drawing/2014/main" id="{A88B75E9-7E33-4FBF-9881-F1299597DA0B}"/>
              </a:ext>
            </a:extLst>
          </p:cNvPr>
          <p:cNvSpPr txBox="1">
            <a:spLocks noChangeArrowheads="1"/>
          </p:cNvSpPr>
          <p:nvPr/>
        </p:nvSpPr>
        <p:spPr bwMode="auto">
          <a:xfrm>
            <a:off x="0" y="0"/>
            <a:ext cx="12192000" cy="1006475"/>
          </a:xfrm>
          <a:prstGeom prst="rect">
            <a:avLst/>
          </a:prstGeom>
          <a:solidFill>
            <a:srgbClr val="44D1D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2000"/>
              </a:lnSpc>
              <a:spcBef>
                <a:spcPct val="0"/>
              </a:spcBef>
              <a:buFontTx/>
              <a:buNone/>
            </a:pPr>
            <a:r>
              <a:rPr lang="en-US" altLang="en-US" sz="3400" dirty="0">
                <a:solidFill>
                  <a:srgbClr val="001871"/>
                </a:solidFill>
                <a:latin typeface="Arial" panose="020B0604020202020204" pitchFamily="34" charset="0"/>
                <a:cs typeface="Arial" panose="020B0604020202020204" pitchFamily="34" charset="0"/>
              </a:rPr>
              <a:t> 	</a:t>
            </a:r>
            <a:r>
              <a:rPr lang="en-US" altLang="en-US" sz="3400" b="1" dirty="0">
                <a:solidFill>
                  <a:srgbClr val="001871"/>
                </a:solidFill>
                <a:latin typeface="Arial" panose="020B0604020202020204" pitchFamily="34" charset="0"/>
                <a:cs typeface="Arial" panose="020B0604020202020204" pitchFamily="34" charset="0"/>
              </a:rPr>
              <a:t> Pre-2005 Cigarette Industry</a:t>
            </a:r>
          </a:p>
        </p:txBody>
      </p:sp>
      <p:pic>
        <p:nvPicPr>
          <p:cNvPr id="10246" name="Picture 9" descr="itc-logo-blue.png">
            <a:extLst>
              <a:ext uri="{FF2B5EF4-FFF2-40B4-BE49-F238E27FC236}">
                <a16:creationId xmlns:a16="http://schemas.microsoft.com/office/drawing/2014/main" id="{3523BBB6-CBF0-4DF1-9F53-BE3A9BE2273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5775" y="41275"/>
            <a:ext cx="1301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1BB2787F-F63E-C645-A0FC-0449E32C159D}"/>
              </a:ext>
            </a:extLst>
          </p:cNvPr>
          <p:cNvSpPr>
            <a:spLocks noGrp="1"/>
          </p:cNvSpPr>
          <p:nvPr>
            <p:ph idx="1"/>
          </p:nvPr>
        </p:nvSpPr>
        <p:spPr>
          <a:xfrm>
            <a:off x="415925" y="1196752"/>
            <a:ext cx="11531600" cy="5461223"/>
          </a:xfrm>
        </p:spPr>
        <p:txBody>
          <a:bodyPr rtlCol="0">
            <a:noAutofit/>
          </a:bodyPr>
          <a:lstStyle/>
          <a:p>
            <a:pPr eaLnBrk="1" hangingPunct="1">
              <a:spcBef>
                <a:spcPct val="0"/>
              </a:spcBef>
              <a:defRPr/>
            </a:pPr>
            <a:r>
              <a:rPr lang="en-US" sz="2400" b="1" kern="0" dirty="0">
                <a:solidFill>
                  <a:srgbClr val="000080"/>
                </a:solidFill>
              </a:rPr>
              <a:t>Market  Definition: </a:t>
            </a:r>
            <a:r>
              <a:rPr lang="en-US" sz="2400" b="1" dirty="0">
                <a:solidFill>
                  <a:srgbClr val="011893"/>
                </a:solidFill>
              </a:rPr>
              <a:t>considers whether customers are willing and able to switch to other substitute products when faced with price increases </a:t>
            </a:r>
            <a:r>
              <a:rPr lang="en-US" sz="2400" b="1" kern="0" dirty="0">
                <a:solidFill>
                  <a:srgbClr val="000080"/>
                </a:solidFill>
              </a:rPr>
              <a:t>(but entry factors in)</a:t>
            </a:r>
            <a:endParaRPr lang="en-US" sz="2400" kern="0" dirty="0"/>
          </a:p>
          <a:p>
            <a:pPr lvl="1" eaLnBrk="1" hangingPunct="1">
              <a:spcBef>
                <a:spcPct val="0"/>
              </a:spcBef>
              <a:defRPr/>
            </a:pPr>
            <a:r>
              <a:rPr lang="en-US" sz="2400" kern="0" dirty="0">
                <a:solidFill>
                  <a:srgbClr val="000080"/>
                </a:solidFill>
              </a:rPr>
              <a:t>Until mid-2000s, there were few good perceived substitutes for cigarettes.</a:t>
            </a:r>
          </a:p>
          <a:p>
            <a:pPr lvl="1" eaLnBrk="1" hangingPunct="1">
              <a:spcBef>
                <a:spcPct val="0"/>
              </a:spcBef>
              <a:defRPr/>
            </a:pPr>
            <a:r>
              <a:rPr lang="en-US" sz="2400" kern="0" dirty="0">
                <a:solidFill>
                  <a:srgbClr val="000080"/>
                </a:solidFill>
              </a:rPr>
              <a:t>Smokers were relatively insensitive to price, indicative of addiction.</a:t>
            </a:r>
          </a:p>
          <a:p>
            <a:pPr lvl="1" eaLnBrk="1" hangingPunct="1">
              <a:spcBef>
                <a:spcPct val="0"/>
              </a:spcBef>
              <a:defRPr/>
            </a:pPr>
            <a:r>
              <a:rPr lang="en-US" sz="2400" kern="0" dirty="0">
                <a:solidFill>
                  <a:srgbClr val="000080"/>
                </a:solidFill>
              </a:rPr>
              <a:t>In antitrust merger cases, the FTC defined the market as composed of US cigarette companies.</a:t>
            </a:r>
          </a:p>
          <a:p>
            <a:pPr lvl="1" eaLnBrk="1" hangingPunct="1">
              <a:spcBef>
                <a:spcPct val="0"/>
              </a:spcBef>
              <a:defRPr/>
            </a:pPr>
            <a:endParaRPr lang="en-US" sz="1200" kern="0" dirty="0">
              <a:solidFill>
                <a:srgbClr val="000080"/>
              </a:solidFill>
            </a:endParaRPr>
          </a:p>
          <a:p>
            <a:pPr eaLnBrk="1" hangingPunct="1">
              <a:spcBef>
                <a:spcPct val="0"/>
              </a:spcBef>
              <a:defRPr/>
            </a:pPr>
            <a:r>
              <a:rPr lang="en-US" sz="2400" b="1" kern="0" dirty="0">
                <a:solidFill>
                  <a:srgbClr val="000080"/>
                </a:solidFill>
              </a:rPr>
              <a:t>Industry </a:t>
            </a:r>
            <a:r>
              <a:rPr lang="en-US" sz="2400" b="1" kern="0" dirty="0">
                <a:solidFill>
                  <a:srgbClr val="011893"/>
                </a:solidFill>
              </a:rPr>
              <a:t>Concentration</a:t>
            </a:r>
            <a:r>
              <a:rPr lang="en-US" sz="2400" b="1" kern="0" dirty="0">
                <a:solidFill>
                  <a:srgbClr val="000080"/>
                </a:solidFill>
              </a:rPr>
              <a:t>: </a:t>
            </a:r>
            <a:r>
              <a:rPr lang="en-US" sz="2400" b="1" kern="0" dirty="0">
                <a:solidFill>
                  <a:srgbClr val="011893"/>
                </a:solidFill>
              </a:rPr>
              <a:t>based on market shares individually and combined</a:t>
            </a:r>
          </a:p>
          <a:p>
            <a:pPr lvl="1" eaLnBrk="1" hangingPunct="1">
              <a:spcBef>
                <a:spcPct val="0"/>
              </a:spcBef>
              <a:defRPr/>
            </a:pPr>
            <a:r>
              <a:rPr lang="en-US" sz="2400" kern="0" dirty="0">
                <a:solidFill>
                  <a:srgbClr val="000080"/>
                </a:solidFill>
              </a:rPr>
              <a:t>Cigarette industry has been concentrated since at least the 1950s w/6 major firms</a:t>
            </a:r>
          </a:p>
          <a:p>
            <a:pPr lvl="1" eaLnBrk="1" hangingPunct="1">
              <a:spcBef>
                <a:spcPct val="0"/>
              </a:spcBef>
              <a:defRPr/>
            </a:pPr>
            <a:r>
              <a:rPr lang="en-US" sz="2400" kern="0" dirty="0">
                <a:solidFill>
                  <a:srgbClr val="000080"/>
                </a:solidFill>
              </a:rPr>
              <a:t>The industry became increasingly concentrated: </a:t>
            </a:r>
          </a:p>
          <a:p>
            <a:pPr lvl="2" eaLnBrk="1" hangingPunct="1">
              <a:spcBef>
                <a:spcPct val="0"/>
              </a:spcBef>
              <a:defRPr/>
            </a:pPr>
            <a:r>
              <a:rPr lang="en-US" kern="0" dirty="0">
                <a:solidFill>
                  <a:srgbClr val="000080"/>
                </a:solidFill>
              </a:rPr>
              <a:t>Growth of Marlboro and consequent increase in Philip Morris’s market share</a:t>
            </a:r>
          </a:p>
          <a:p>
            <a:pPr lvl="2" eaLnBrk="1" hangingPunct="1">
              <a:spcBef>
                <a:spcPct val="0"/>
              </a:spcBef>
              <a:defRPr/>
            </a:pPr>
            <a:r>
              <a:rPr lang="en-US" kern="0" dirty="0">
                <a:solidFill>
                  <a:srgbClr val="000080"/>
                </a:solidFill>
              </a:rPr>
              <a:t>Industry mergers (most recently involving Reynold’s purchase of Lorillard and </a:t>
            </a:r>
          </a:p>
          <a:p>
            <a:pPr marL="457200" lvl="1" indent="0" eaLnBrk="1" hangingPunct="1">
              <a:spcBef>
                <a:spcPct val="0"/>
              </a:spcBef>
              <a:buFont typeface="Arial" panose="020B0604020202020204" pitchFamily="34" charset="0"/>
              <a:buNone/>
              <a:defRPr/>
            </a:pPr>
            <a:r>
              <a:rPr lang="en-US" sz="2400" kern="0" dirty="0">
                <a:solidFill>
                  <a:srgbClr val="000080"/>
                </a:solidFill>
              </a:rPr>
              <a:t>     Brown-Williamson both sanctioned by the FTC)</a:t>
            </a:r>
          </a:p>
          <a:p>
            <a:pPr marL="457200" lvl="1" indent="0" eaLnBrk="1" hangingPunct="1">
              <a:spcBef>
                <a:spcPct val="0"/>
              </a:spcBef>
              <a:buFont typeface="Arial" panose="020B0604020202020204" pitchFamily="34" charset="0"/>
              <a:buNone/>
              <a:defRPr/>
            </a:pPr>
            <a:r>
              <a:rPr lang="en-US" sz="2400" kern="0" dirty="0">
                <a:solidFill>
                  <a:srgbClr val="000080"/>
                </a:solidFill>
              </a:rPr>
              <a:t>- Cigarette industry is now highly concentrated with Altria, BAT and Imperial</a:t>
            </a:r>
          </a:p>
        </p:txBody>
      </p:sp>
    </p:spTree>
  </p:cSld>
  <p:clrMapOvr>
    <a:masterClrMapping/>
  </p:clrMapOvr>
  <p:transition spd="slow" advTm="3021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7FAFDE3-C8B0-4636-B476-3D8DB5F85E9B}"/>
              </a:ext>
            </a:extLst>
          </p:cNvPr>
          <p:cNvGraphicFramePr/>
          <p:nvPr>
            <p:extLst>
              <p:ext uri="{D42A27DB-BD31-4B8C-83A1-F6EECF244321}">
                <p14:modId xmlns:p14="http://schemas.microsoft.com/office/powerpoint/2010/main" val="4038878764"/>
              </p:ext>
            </p:extLst>
          </p:nvPr>
        </p:nvGraphicFramePr>
        <p:xfrm>
          <a:off x="782862" y="1146858"/>
          <a:ext cx="10626276" cy="57111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2">
            <a:extLst>
              <a:ext uri="{FF2B5EF4-FFF2-40B4-BE49-F238E27FC236}">
                <a16:creationId xmlns:a16="http://schemas.microsoft.com/office/drawing/2014/main" id="{362E1CAF-7019-4A7A-B5DF-09C76B16D2D6}"/>
              </a:ext>
            </a:extLst>
          </p:cNvPr>
          <p:cNvSpPr txBox="1">
            <a:spLocks noChangeArrowheads="1"/>
          </p:cNvSpPr>
          <p:nvPr/>
        </p:nvSpPr>
        <p:spPr bwMode="auto">
          <a:xfrm>
            <a:off x="4364996" y="3626191"/>
            <a:ext cx="1296144" cy="75247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1971 Ban on television and radio advertising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AE0B4E83-D839-48E2-9999-B9234E033EF4}"/>
              </a:ext>
            </a:extLst>
          </p:cNvPr>
          <p:cNvSpPr txBox="1">
            <a:spLocks noChangeArrowheads="1"/>
          </p:cNvSpPr>
          <p:nvPr/>
        </p:nvSpPr>
        <p:spPr bwMode="auto">
          <a:xfrm>
            <a:off x="7178933" y="2845141"/>
            <a:ext cx="1047751" cy="7810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1991 price war “Marlboro Friday”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a:extLst>
              <a:ext uri="{FF2B5EF4-FFF2-40B4-BE49-F238E27FC236}">
                <a16:creationId xmlns:a16="http://schemas.microsoft.com/office/drawing/2014/main" id="{8796878A-BBA5-4738-95BD-9AF279E56044}"/>
              </a:ext>
            </a:extLst>
          </p:cNvPr>
          <p:cNvSpPr txBox="1">
            <a:spLocks noChangeArrowheads="1"/>
          </p:cNvSpPr>
          <p:nvPr/>
        </p:nvSpPr>
        <p:spPr bwMode="auto">
          <a:xfrm>
            <a:off x="9060991" y="2086589"/>
            <a:ext cx="1047750" cy="7715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2004 Reynolds merger w/ Brown &amp; Williamson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Text Box 2">
            <a:extLst>
              <a:ext uri="{FF2B5EF4-FFF2-40B4-BE49-F238E27FC236}">
                <a16:creationId xmlns:a16="http://schemas.microsoft.com/office/drawing/2014/main" id="{A5502BA8-61C0-4594-AF01-1F9217B5C1B4}"/>
              </a:ext>
            </a:extLst>
          </p:cNvPr>
          <p:cNvSpPr txBox="1">
            <a:spLocks noChangeArrowheads="1"/>
          </p:cNvSpPr>
          <p:nvPr/>
        </p:nvSpPr>
        <p:spPr bwMode="auto">
          <a:xfrm>
            <a:off x="10128213" y="1938054"/>
            <a:ext cx="824458" cy="581025"/>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2013 Reynolds merger w/ Lorillard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itle 1">
            <a:extLst>
              <a:ext uri="{FF2B5EF4-FFF2-40B4-BE49-F238E27FC236}">
                <a16:creationId xmlns:a16="http://schemas.microsoft.com/office/drawing/2014/main" id="{12A573CA-0618-4C30-9703-E043A905EAA5}"/>
              </a:ext>
            </a:extLst>
          </p:cNvPr>
          <p:cNvSpPr>
            <a:spLocks noGrp="1"/>
          </p:cNvSpPr>
          <p:nvPr>
            <p:ph type="title"/>
          </p:nvPr>
        </p:nvSpPr>
        <p:spPr>
          <a:xfrm>
            <a:off x="609600" y="416888"/>
            <a:ext cx="10972800" cy="1143000"/>
          </a:xfrm>
        </p:spPr>
        <p:txBody>
          <a:bodyPr/>
          <a:lstStyle/>
          <a:p>
            <a:r>
              <a:rPr lang="en-US" sz="3600" b="1" dirty="0"/>
              <a:t>Herfindahl Index (HHI) of Industry Concentration, </a:t>
            </a:r>
            <a:br>
              <a:rPr lang="en-US" sz="3600" b="1" dirty="0"/>
            </a:br>
            <a:r>
              <a:rPr lang="en-US" sz="3600" b="1" dirty="0"/>
              <a:t>Cigarette Industry, 1947-2015</a:t>
            </a:r>
            <a:br>
              <a:rPr lang="en-US" dirty="0"/>
            </a:br>
            <a:endParaRPr lang="en-US" dirty="0"/>
          </a:p>
        </p:txBody>
      </p:sp>
    </p:spTree>
    <p:extLst>
      <p:ext uri="{BB962C8B-B14F-4D97-AF65-F5344CB8AC3E}">
        <p14:creationId xmlns:p14="http://schemas.microsoft.com/office/powerpoint/2010/main" val="8879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30579</TotalTime>
  <Words>3569</Words>
  <Application>Microsoft Office PowerPoint</Application>
  <PresentationFormat>Widescreen</PresentationFormat>
  <Paragraphs>531</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MS PGothic</vt:lpstr>
      <vt:lpstr>MS PGothic</vt:lpstr>
      <vt:lpstr>Arial</vt:lpstr>
      <vt:lpstr>Calibri</vt:lpstr>
      <vt:lpstr>Times New Roman</vt:lpstr>
      <vt:lpstr>Office Theme</vt:lpstr>
      <vt:lpstr>PowerPoint Presentation</vt:lpstr>
      <vt:lpstr>PowerPoint Presentation</vt:lpstr>
      <vt:lpstr>My Background</vt:lpstr>
      <vt:lpstr>Five Related Background Papers</vt:lpstr>
      <vt:lpstr>PowerPoint Presentation</vt:lpstr>
      <vt:lpstr>PowerPoint Presentation</vt:lpstr>
      <vt:lpstr>PowerPoint Presentation</vt:lpstr>
      <vt:lpstr>PowerPoint Presentation</vt:lpstr>
      <vt:lpstr>Herfindahl Index (HHI) of Industry Concentration,  Cigarette Industry, 1947-2015 </vt:lpstr>
      <vt:lpstr>PowerPoint Presentation</vt:lpstr>
      <vt:lpstr>PowerPoint Presentation</vt:lpstr>
      <vt:lpstr>PowerPoint Presentation</vt:lpstr>
      <vt:lpstr>Structure of the NVP Industry</vt:lpstr>
      <vt:lpstr>PowerPoint Presentation</vt:lpstr>
      <vt:lpstr>PowerPoint Presentation</vt:lpstr>
      <vt:lpstr>PowerPoint Presentation</vt:lpstr>
      <vt:lpstr>The Rise of Juul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Janet Chung-Hall</dc:creator>
  <cp:keywords/>
  <dc:description/>
  <cp:lastModifiedBy>David Levy</cp:lastModifiedBy>
  <cp:revision>332</cp:revision>
  <cp:lastPrinted>2020-12-04T17:00:42Z</cp:lastPrinted>
  <dcterms:created xsi:type="dcterms:W3CDTF">2020-09-15T16:00:41Z</dcterms:created>
  <dcterms:modified xsi:type="dcterms:W3CDTF">2021-03-03T12:24:19Z</dcterms:modified>
  <cp:category/>
</cp:coreProperties>
</file>