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0" r:id="rId3"/>
    <p:sldId id="257" r:id="rId4"/>
    <p:sldId id="258" r:id="rId5"/>
    <p:sldId id="259" r:id="rId6"/>
    <p:sldId id="260" r:id="rId7"/>
    <p:sldId id="301" r:id="rId8"/>
    <p:sldId id="262" r:id="rId9"/>
    <p:sldId id="264" r:id="rId10"/>
    <p:sldId id="265" r:id="rId11"/>
    <p:sldId id="266" r:id="rId12"/>
    <p:sldId id="267" r:id="rId13"/>
    <p:sldId id="268" r:id="rId14"/>
    <p:sldId id="269" r:id="rId15"/>
    <p:sldId id="270" r:id="rId16"/>
    <p:sldId id="271" r:id="rId17"/>
    <p:sldId id="272" r:id="rId18"/>
    <p:sldId id="308" r:id="rId19"/>
    <p:sldId id="273" r:id="rId20"/>
    <p:sldId id="303" r:id="rId21"/>
    <p:sldId id="300" r:id="rId22"/>
    <p:sldId id="309" r:id="rId23"/>
    <p:sldId id="276" r:id="rId24"/>
    <p:sldId id="277" r:id="rId25"/>
    <p:sldId id="278" r:id="rId26"/>
    <p:sldId id="279" r:id="rId27"/>
    <p:sldId id="280" r:id="rId28"/>
    <p:sldId id="281" r:id="rId29"/>
    <p:sldId id="282" r:id="rId30"/>
    <p:sldId id="283" r:id="rId31"/>
    <p:sldId id="284" r:id="rId32"/>
    <p:sldId id="305" r:id="rId33"/>
    <p:sldId id="285" r:id="rId34"/>
    <p:sldId id="287" r:id="rId35"/>
    <p:sldId id="288" r:id="rId36"/>
    <p:sldId id="306" r:id="rId37"/>
    <p:sldId id="289" r:id="rId38"/>
    <p:sldId id="290" r:id="rId39"/>
    <p:sldId id="291" r:id="rId40"/>
    <p:sldId id="292" r:id="rId41"/>
    <p:sldId id="296" r:id="rId42"/>
    <p:sldId id="293" r:id="rId43"/>
    <p:sldId id="294" r:id="rId44"/>
    <p:sldId id="295" r:id="rId45"/>
    <p:sldId id="297" r:id="rId46"/>
    <p:sldId id="29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5E57-490C-48AD-849B-F4650068B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268573-1CE9-41D5-A767-C43C5D644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A17431-AA79-4AD3-8FF9-D23BABE636C7}"/>
              </a:ext>
            </a:extLst>
          </p:cNvPr>
          <p:cNvSpPr>
            <a:spLocks noGrp="1"/>
          </p:cNvSpPr>
          <p:nvPr>
            <p:ph type="dt" sz="half" idx="10"/>
          </p:nvPr>
        </p:nvSpPr>
        <p:spPr/>
        <p:txBody>
          <a:bodyPr/>
          <a:lstStyle/>
          <a:p>
            <a:fld id="{6DC8FA2A-52EE-403E-892C-CA3C794CEADD}" type="datetimeFigureOut">
              <a:rPr lang="en-US" smtClean="0"/>
              <a:t>8/19/2021</a:t>
            </a:fld>
            <a:endParaRPr lang="en-US"/>
          </a:p>
        </p:txBody>
      </p:sp>
      <p:sp>
        <p:nvSpPr>
          <p:cNvPr id="5" name="Footer Placeholder 4">
            <a:extLst>
              <a:ext uri="{FF2B5EF4-FFF2-40B4-BE49-F238E27FC236}">
                <a16:creationId xmlns:a16="http://schemas.microsoft.com/office/drawing/2014/main" id="{094573F1-53E9-4436-B8A6-F257229DE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C7A5C-666A-40ED-80DD-6D3CA47B1EF7}"/>
              </a:ext>
            </a:extLst>
          </p:cNvPr>
          <p:cNvSpPr>
            <a:spLocks noGrp="1"/>
          </p:cNvSpPr>
          <p:nvPr>
            <p:ph type="sldNum" sz="quarter" idx="12"/>
          </p:nvPr>
        </p:nvSpPr>
        <p:spPr/>
        <p:txBody>
          <a:bodyPr/>
          <a:lstStyle/>
          <a:p>
            <a:fld id="{5C96EDED-20C6-4477-B168-5338551A2D79}" type="slidenum">
              <a:rPr lang="en-US" smtClean="0"/>
              <a:t>‹#›</a:t>
            </a:fld>
            <a:endParaRPr lang="en-US"/>
          </a:p>
        </p:txBody>
      </p:sp>
    </p:spTree>
    <p:extLst>
      <p:ext uri="{BB962C8B-B14F-4D97-AF65-F5344CB8AC3E}">
        <p14:creationId xmlns:p14="http://schemas.microsoft.com/office/powerpoint/2010/main" val="422513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49E3-CB90-46C4-8F15-227363E11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7E77D2-8A40-4287-99FA-B5F8274768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0CDD4-8770-4C05-84AA-F34D6608580C}"/>
              </a:ext>
            </a:extLst>
          </p:cNvPr>
          <p:cNvSpPr>
            <a:spLocks noGrp="1"/>
          </p:cNvSpPr>
          <p:nvPr>
            <p:ph type="dt" sz="half" idx="10"/>
          </p:nvPr>
        </p:nvSpPr>
        <p:spPr/>
        <p:txBody>
          <a:bodyPr/>
          <a:lstStyle/>
          <a:p>
            <a:fld id="{6DC8FA2A-52EE-403E-892C-CA3C794CEADD}" type="datetimeFigureOut">
              <a:rPr lang="en-US" smtClean="0"/>
              <a:t>8/19/2021</a:t>
            </a:fld>
            <a:endParaRPr lang="en-US"/>
          </a:p>
        </p:txBody>
      </p:sp>
      <p:sp>
        <p:nvSpPr>
          <p:cNvPr id="5" name="Footer Placeholder 4">
            <a:extLst>
              <a:ext uri="{FF2B5EF4-FFF2-40B4-BE49-F238E27FC236}">
                <a16:creationId xmlns:a16="http://schemas.microsoft.com/office/drawing/2014/main" id="{2B2A9D8F-0A96-43A8-A44D-9D77B1E74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0B354-A127-4ACD-986F-1125F218EF27}"/>
              </a:ext>
            </a:extLst>
          </p:cNvPr>
          <p:cNvSpPr>
            <a:spLocks noGrp="1"/>
          </p:cNvSpPr>
          <p:nvPr>
            <p:ph type="sldNum" sz="quarter" idx="12"/>
          </p:nvPr>
        </p:nvSpPr>
        <p:spPr/>
        <p:txBody>
          <a:bodyPr/>
          <a:lstStyle/>
          <a:p>
            <a:fld id="{5C96EDED-20C6-4477-B168-5338551A2D79}" type="slidenum">
              <a:rPr lang="en-US" smtClean="0"/>
              <a:t>‹#›</a:t>
            </a:fld>
            <a:endParaRPr lang="en-US"/>
          </a:p>
        </p:txBody>
      </p:sp>
    </p:spTree>
    <p:extLst>
      <p:ext uri="{BB962C8B-B14F-4D97-AF65-F5344CB8AC3E}">
        <p14:creationId xmlns:p14="http://schemas.microsoft.com/office/powerpoint/2010/main" val="292050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76B192-C037-48DC-AFAF-DD60013EA3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23C4E7-1E77-4438-8942-F8C7A57F9D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AC59E-93BE-46C7-AC55-4B2038061010}"/>
              </a:ext>
            </a:extLst>
          </p:cNvPr>
          <p:cNvSpPr>
            <a:spLocks noGrp="1"/>
          </p:cNvSpPr>
          <p:nvPr>
            <p:ph type="dt" sz="half" idx="10"/>
          </p:nvPr>
        </p:nvSpPr>
        <p:spPr/>
        <p:txBody>
          <a:bodyPr/>
          <a:lstStyle/>
          <a:p>
            <a:fld id="{6DC8FA2A-52EE-403E-892C-CA3C794CEADD}" type="datetimeFigureOut">
              <a:rPr lang="en-US" smtClean="0"/>
              <a:t>8/19/2021</a:t>
            </a:fld>
            <a:endParaRPr lang="en-US"/>
          </a:p>
        </p:txBody>
      </p:sp>
      <p:sp>
        <p:nvSpPr>
          <p:cNvPr id="5" name="Footer Placeholder 4">
            <a:extLst>
              <a:ext uri="{FF2B5EF4-FFF2-40B4-BE49-F238E27FC236}">
                <a16:creationId xmlns:a16="http://schemas.microsoft.com/office/drawing/2014/main" id="{B0DDF982-9338-49ED-92E0-7B17C5C97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6E6DB-B9FF-42E4-B9CD-6DD58B5AA24B}"/>
              </a:ext>
            </a:extLst>
          </p:cNvPr>
          <p:cNvSpPr>
            <a:spLocks noGrp="1"/>
          </p:cNvSpPr>
          <p:nvPr>
            <p:ph type="sldNum" sz="quarter" idx="12"/>
          </p:nvPr>
        </p:nvSpPr>
        <p:spPr/>
        <p:txBody>
          <a:bodyPr/>
          <a:lstStyle/>
          <a:p>
            <a:fld id="{5C96EDED-20C6-4477-B168-5338551A2D79}" type="slidenum">
              <a:rPr lang="en-US" smtClean="0"/>
              <a:t>‹#›</a:t>
            </a:fld>
            <a:endParaRPr lang="en-US"/>
          </a:p>
        </p:txBody>
      </p:sp>
    </p:spTree>
    <p:extLst>
      <p:ext uri="{BB962C8B-B14F-4D97-AF65-F5344CB8AC3E}">
        <p14:creationId xmlns:p14="http://schemas.microsoft.com/office/powerpoint/2010/main" val="26866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8D0B-7333-40F8-8BD4-05F54E8C97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03885D-B4C7-41DD-8202-BD8160AC08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82BBF-4558-4B7F-A88C-890404E8B193}"/>
              </a:ext>
            </a:extLst>
          </p:cNvPr>
          <p:cNvSpPr>
            <a:spLocks noGrp="1"/>
          </p:cNvSpPr>
          <p:nvPr>
            <p:ph type="dt" sz="half" idx="10"/>
          </p:nvPr>
        </p:nvSpPr>
        <p:spPr/>
        <p:txBody>
          <a:bodyPr/>
          <a:lstStyle/>
          <a:p>
            <a:fld id="{6DC8FA2A-52EE-403E-892C-CA3C794CEADD}" type="datetimeFigureOut">
              <a:rPr lang="en-US" smtClean="0"/>
              <a:t>8/19/2021</a:t>
            </a:fld>
            <a:endParaRPr lang="en-US"/>
          </a:p>
        </p:txBody>
      </p:sp>
      <p:sp>
        <p:nvSpPr>
          <p:cNvPr id="5" name="Footer Placeholder 4">
            <a:extLst>
              <a:ext uri="{FF2B5EF4-FFF2-40B4-BE49-F238E27FC236}">
                <a16:creationId xmlns:a16="http://schemas.microsoft.com/office/drawing/2014/main" id="{F3ACB348-1950-4DA5-B332-DB00E0862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A5DB0-B798-496F-BAA1-A065DE3B4B9B}"/>
              </a:ext>
            </a:extLst>
          </p:cNvPr>
          <p:cNvSpPr>
            <a:spLocks noGrp="1"/>
          </p:cNvSpPr>
          <p:nvPr>
            <p:ph type="sldNum" sz="quarter" idx="12"/>
          </p:nvPr>
        </p:nvSpPr>
        <p:spPr/>
        <p:txBody>
          <a:bodyPr/>
          <a:lstStyle/>
          <a:p>
            <a:fld id="{5C96EDED-20C6-4477-B168-5338551A2D79}" type="slidenum">
              <a:rPr lang="en-US" smtClean="0"/>
              <a:t>‹#›</a:t>
            </a:fld>
            <a:endParaRPr lang="en-US"/>
          </a:p>
        </p:txBody>
      </p:sp>
    </p:spTree>
    <p:extLst>
      <p:ext uri="{BB962C8B-B14F-4D97-AF65-F5344CB8AC3E}">
        <p14:creationId xmlns:p14="http://schemas.microsoft.com/office/powerpoint/2010/main" val="2621781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9E89-E555-4D74-AF34-7FD7D5140D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4EF84F-822B-4662-8D31-52DEAB2141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194FCF-DCCF-4E8F-954D-3EE8090E6986}"/>
              </a:ext>
            </a:extLst>
          </p:cNvPr>
          <p:cNvSpPr>
            <a:spLocks noGrp="1"/>
          </p:cNvSpPr>
          <p:nvPr>
            <p:ph type="dt" sz="half" idx="10"/>
          </p:nvPr>
        </p:nvSpPr>
        <p:spPr/>
        <p:txBody>
          <a:bodyPr/>
          <a:lstStyle/>
          <a:p>
            <a:fld id="{6DC8FA2A-52EE-403E-892C-CA3C794CEADD}" type="datetimeFigureOut">
              <a:rPr lang="en-US" smtClean="0"/>
              <a:t>8/19/2021</a:t>
            </a:fld>
            <a:endParaRPr lang="en-US"/>
          </a:p>
        </p:txBody>
      </p:sp>
      <p:sp>
        <p:nvSpPr>
          <p:cNvPr id="5" name="Footer Placeholder 4">
            <a:extLst>
              <a:ext uri="{FF2B5EF4-FFF2-40B4-BE49-F238E27FC236}">
                <a16:creationId xmlns:a16="http://schemas.microsoft.com/office/drawing/2014/main" id="{C4E1CA35-0C00-4D04-AAE0-55FC9EC33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B150D-39BE-4AA1-961B-4D0D989BAD3B}"/>
              </a:ext>
            </a:extLst>
          </p:cNvPr>
          <p:cNvSpPr>
            <a:spLocks noGrp="1"/>
          </p:cNvSpPr>
          <p:nvPr>
            <p:ph type="sldNum" sz="quarter" idx="12"/>
          </p:nvPr>
        </p:nvSpPr>
        <p:spPr/>
        <p:txBody>
          <a:bodyPr/>
          <a:lstStyle/>
          <a:p>
            <a:fld id="{5C96EDED-20C6-4477-B168-5338551A2D79}" type="slidenum">
              <a:rPr lang="en-US" smtClean="0"/>
              <a:t>‹#›</a:t>
            </a:fld>
            <a:endParaRPr lang="en-US"/>
          </a:p>
        </p:txBody>
      </p:sp>
    </p:spTree>
    <p:extLst>
      <p:ext uri="{BB962C8B-B14F-4D97-AF65-F5344CB8AC3E}">
        <p14:creationId xmlns:p14="http://schemas.microsoft.com/office/powerpoint/2010/main" val="2265043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37E9-2DAC-478A-8E07-7824648C9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973557-927C-4F19-83B8-335D042A41F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408DE0-983D-4075-BF70-7AA3C6500F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673807-E56A-43B3-92D4-A64AEF13D9B1}"/>
              </a:ext>
            </a:extLst>
          </p:cNvPr>
          <p:cNvSpPr>
            <a:spLocks noGrp="1"/>
          </p:cNvSpPr>
          <p:nvPr>
            <p:ph type="dt" sz="half" idx="10"/>
          </p:nvPr>
        </p:nvSpPr>
        <p:spPr/>
        <p:txBody>
          <a:bodyPr/>
          <a:lstStyle/>
          <a:p>
            <a:fld id="{6DC8FA2A-52EE-403E-892C-CA3C794CEADD}" type="datetimeFigureOut">
              <a:rPr lang="en-US" smtClean="0"/>
              <a:t>8/19/2021</a:t>
            </a:fld>
            <a:endParaRPr lang="en-US"/>
          </a:p>
        </p:txBody>
      </p:sp>
      <p:sp>
        <p:nvSpPr>
          <p:cNvPr id="6" name="Footer Placeholder 5">
            <a:extLst>
              <a:ext uri="{FF2B5EF4-FFF2-40B4-BE49-F238E27FC236}">
                <a16:creationId xmlns:a16="http://schemas.microsoft.com/office/drawing/2014/main" id="{D8DF6D25-4534-451C-A7E3-46A14C5D12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CB8DA9-9960-430E-A907-D9251D6A44F9}"/>
              </a:ext>
            </a:extLst>
          </p:cNvPr>
          <p:cNvSpPr>
            <a:spLocks noGrp="1"/>
          </p:cNvSpPr>
          <p:nvPr>
            <p:ph type="sldNum" sz="quarter" idx="12"/>
          </p:nvPr>
        </p:nvSpPr>
        <p:spPr/>
        <p:txBody>
          <a:bodyPr/>
          <a:lstStyle/>
          <a:p>
            <a:fld id="{5C96EDED-20C6-4477-B168-5338551A2D79}" type="slidenum">
              <a:rPr lang="en-US" smtClean="0"/>
              <a:t>‹#›</a:t>
            </a:fld>
            <a:endParaRPr lang="en-US"/>
          </a:p>
        </p:txBody>
      </p:sp>
    </p:spTree>
    <p:extLst>
      <p:ext uri="{BB962C8B-B14F-4D97-AF65-F5344CB8AC3E}">
        <p14:creationId xmlns:p14="http://schemas.microsoft.com/office/powerpoint/2010/main" val="389610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E144-C95F-48DE-AA93-553E1B2380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9E3A17-3C4A-48B7-9F0E-08D368597F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FA78EC-E77E-4FA8-879A-C1654A8732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A785FB-A54A-4C35-884E-804C4F0AFC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0588F6-90D0-4969-B3BF-1C2C34447C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083239-708A-45C5-A06E-78D535996108}"/>
              </a:ext>
            </a:extLst>
          </p:cNvPr>
          <p:cNvSpPr>
            <a:spLocks noGrp="1"/>
          </p:cNvSpPr>
          <p:nvPr>
            <p:ph type="dt" sz="half" idx="10"/>
          </p:nvPr>
        </p:nvSpPr>
        <p:spPr/>
        <p:txBody>
          <a:bodyPr/>
          <a:lstStyle/>
          <a:p>
            <a:fld id="{6DC8FA2A-52EE-403E-892C-CA3C794CEADD}" type="datetimeFigureOut">
              <a:rPr lang="en-US" smtClean="0"/>
              <a:t>8/19/2021</a:t>
            </a:fld>
            <a:endParaRPr lang="en-US"/>
          </a:p>
        </p:txBody>
      </p:sp>
      <p:sp>
        <p:nvSpPr>
          <p:cNvPr id="8" name="Footer Placeholder 7">
            <a:extLst>
              <a:ext uri="{FF2B5EF4-FFF2-40B4-BE49-F238E27FC236}">
                <a16:creationId xmlns:a16="http://schemas.microsoft.com/office/drawing/2014/main" id="{EE76BA4E-BCA3-4714-B0A6-4AA4A7F4C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071160-1250-4A8D-A8D9-DC2EA06619EE}"/>
              </a:ext>
            </a:extLst>
          </p:cNvPr>
          <p:cNvSpPr>
            <a:spLocks noGrp="1"/>
          </p:cNvSpPr>
          <p:nvPr>
            <p:ph type="sldNum" sz="quarter" idx="12"/>
          </p:nvPr>
        </p:nvSpPr>
        <p:spPr/>
        <p:txBody>
          <a:bodyPr/>
          <a:lstStyle/>
          <a:p>
            <a:fld id="{5C96EDED-20C6-4477-B168-5338551A2D79}" type="slidenum">
              <a:rPr lang="en-US" smtClean="0"/>
              <a:t>‹#›</a:t>
            </a:fld>
            <a:endParaRPr lang="en-US"/>
          </a:p>
        </p:txBody>
      </p:sp>
    </p:spTree>
    <p:extLst>
      <p:ext uri="{BB962C8B-B14F-4D97-AF65-F5344CB8AC3E}">
        <p14:creationId xmlns:p14="http://schemas.microsoft.com/office/powerpoint/2010/main" val="402785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6A10-EA47-4237-9156-EA02326B0D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A07FD3-268B-4C9E-AD7B-4A2CFF4935F7}"/>
              </a:ext>
            </a:extLst>
          </p:cNvPr>
          <p:cNvSpPr>
            <a:spLocks noGrp="1"/>
          </p:cNvSpPr>
          <p:nvPr>
            <p:ph type="dt" sz="half" idx="10"/>
          </p:nvPr>
        </p:nvSpPr>
        <p:spPr/>
        <p:txBody>
          <a:bodyPr/>
          <a:lstStyle/>
          <a:p>
            <a:fld id="{6DC8FA2A-52EE-403E-892C-CA3C794CEADD}" type="datetimeFigureOut">
              <a:rPr lang="en-US" smtClean="0"/>
              <a:t>8/19/2021</a:t>
            </a:fld>
            <a:endParaRPr lang="en-US"/>
          </a:p>
        </p:txBody>
      </p:sp>
      <p:sp>
        <p:nvSpPr>
          <p:cNvPr id="4" name="Footer Placeholder 3">
            <a:extLst>
              <a:ext uri="{FF2B5EF4-FFF2-40B4-BE49-F238E27FC236}">
                <a16:creationId xmlns:a16="http://schemas.microsoft.com/office/drawing/2014/main" id="{704A9B3D-D544-4E0D-B78B-3FD4145AAB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964CAE-9B3C-4670-BFC5-F42951B4A82E}"/>
              </a:ext>
            </a:extLst>
          </p:cNvPr>
          <p:cNvSpPr>
            <a:spLocks noGrp="1"/>
          </p:cNvSpPr>
          <p:nvPr>
            <p:ph type="sldNum" sz="quarter" idx="12"/>
          </p:nvPr>
        </p:nvSpPr>
        <p:spPr/>
        <p:txBody>
          <a:bodyPr/>
          <a:lstStyle/>
          <a:p>
            <a:fld id="{5C96EDED-20C6-4477-B168-5338551A2D79}" type="slidenum">
              <a:rPr lang="en-US" smtClean="0"/>
              <a:t>‹#›</a:t>
            </a:fld>
            <a:endParaRPr lang="en-US"/>
          </a:p>
        </p:txBody>
      </p:sp>
    </p:spTree>
    <p:extLst>
      <p:ext uri="{BB962C8B-B14F-4D97-AF65-F5344CB8AC3E}">
        <p14:creationId xmlns:p14="http://schemas.microsoft.com/office/powerpoint/2010/main" val="184928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FB5A82-6BA5-4C2B-A1EA-8C75EE12471E}"/>
              </a:ext>
            </a:extLst>
          </p:cNvPr>
          <p:cNvSpPr>
            <a:spLocks noGrp="1"/>
          </p:cNvSpPr>
          <p:nvPr>
            <p:ph type="dt" sz="half" idx="10"/>
          </p:nvPr>
        </p:nvSpPr>
        <p:spPr/>
        <p:txBody>
          <a:bodyPr/>
          <a:lstStyle/>
          <a:p>
            <a:fld id="{6DC8FA2A-52EE-403E-892C-CA3C794CEADD}" type="datetimeFigureOut">
              <a:rPr lang="en-US" smtClean="0"/>
              <a:t>8/19/2021</a:t>
            </a:fld>
            <a:endParaRPr lang="en-US"/>
          </a:p>
        </p:txBody>
      </p:sp>
      <p:sp>
        <p:nvSpPr>
          <p:cNvPr id="3" name="Footer Placeholder 2">
            <a:extLst>
              <a:ext uri="{FF2B5EF4-FFF2-40B4-BE49-F238E27FC236}">
                <a16:creationId xmlns:a16="http://schemas.microsoft.com/office/drawing/2014/main" id="{46D8EF89-72FF-443B-BAC8-165A18BCDB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CF9B7B-AAE2-452F-9935-2AD543DB312E}"/>
              </a:ext>
            </a:extLst>
          </p:cNvPr>
          <p:cNvSpPr>
            <a:spLocks noGrp="1"/>
          </p:cNvSpPr>
          <p:nvPr>
            <p:ph type="sldNum" sz="quarter" idx="12"/>
          </p:nvPr>
        </p:nvSpPr>
        <p:spPr/>
        <p:txBody>
          <a:bodyPr/>
          <a:lstStyle/>
          <a:p>
            <a:fld id="{5C96EDED-20C6-4477-B168-5338551A2D79}" type="slidenum">
              <a:rPr lang="en-US" smtClean="0"/>
              <a:t>‹#›</a:t>
            </a:fld>
            <a:endParaRPr lang="en-US"/>
          </a:p>
        </p:txBody>
      </p:sp>
    </p:spTree>
    <p:extLst>
      <p:ext uri="{BB962C8B-B14F-4D97-AF65-F5344CB8AC3E}">
        <p14:creationId xmlns:p14="http://schemas.microsoft.com/office/powerpoint/2010/main" val="179148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34D9-CDBF-4489-AA9D-68D633747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D54E47-99C9-4088-8727-0AF2EF585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462583-DAE1-4920-8D21-2B0C69214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C3BE66-E715-4674-83B4-8F97919E3DD9}"/>
              </a:ext>
            </a:extLst>
          </p:cNvPr>
          <p:cNvSpPr>
            <a:spLocks noGrp="1"/>
          </p:cNvSpPr>
          <p:nvPr>
            <p:ph type="dt" sz="half" idx="10"/>
          </p:nvPr>
        </p:nvSpPr>
        <p:spPr/>
        <p:txBody>
          <a:bodyPr/>
          <a:lstStyle/>
          <a:p>
            <a:fld id="{6DC8FA2A-52EE-403E-892C-CA3C794CEADD}" type="datetimeFigureOut">
              <a:rPr lang="en-US" smtClean="0"/>
              <a:t>8/19/2021</a:t>
            </a:fld>
            <a:endParaRPr lang="en-US"/>
          </a:p>
        </p:txBody>
      </p:sp>
      <p:sp>
        <p:nvSpPr>
          <p:cNvPr id="6" name="Footer Placeholder 5">
            <a:extLst>
              <a:ext uri="{FF2B5EF4-FFF2-40B4-BE49-F238E27FC236}">
                <a16:creationId xmlns:a16="http://schemas.microsoft.com/office/drawing/2014/main" id="{EE7EB791-44F2-4ECF-B185-13446B5E4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C7E68-CBBD-4316-B590-6530C2A79F1B}"/>
              </a:ext>
            </a:extLst>
          </p:cNvPr>
          <p:cNvSpPr>
            <a:spLocks noGrp="1"/>
          </p:cNvSpPr>
          <p:nvPr>
            <p:ph type="sldNum" sz="quarter" idx="12"/>
          </p:nvPr>
        </p:nvSpPr>
        <p:spPr/>
        <p:txBody>
          <a:bodyPr/>
          <a:lstStyle/>
          <a:p>
            <a:fld id="{5C96EDED-20C6-4477-B168-5338551A2D79}" type="slidenum">
              <a:rPr lang="en-US" smtClean="0"/>
              <a:t>‹#›</a:t>
            </a:fld>
            <a:endParaRPr lang="en-US"/>
          </a:p>
        </p:txBody>
      </p:sp>
    </p:spTree>
    <p:extLst>
      <p:ext uri="{BB962C8B-B14F-4D97-AF65-F5344CB8AC3E}">
        <p14:creationId xmlns:p14="http://schemas.microsoft.com/office/powerpoint/2010/main" val="398335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221A-8244-4E4C-9F09-78F9111F7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749833-3DBD-4EDF-8032-5B52D14E2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100920-BF0B-4C17-A9AA-8048F8992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593148-8991-47D6-9A4F-16888078901E}"/>
              </a:ext>
            </a:extLst>
          </p:cNvPr>
          <p:cNvSpPr>
            <a:spLocks noGrp="1"/>
          </p:cNvSpPr>
          <p:nvPr>
            <p:ph type="dt" sz="half" idx="10"/>
          </p:nvPr>
        </p:nvSpPr>
        <p:spPr/>
        <p:txBody>
          <a:bodyPr/>
          <a:lstStyle/>
          <a:p>
            <a:fld id="{6DC8FA2A-52EE-403E-892C-CA3C794CEADD}" type="datetimeFigureOut">
              <a:rPr lang="en-US" smtClean="0"/>
              <a:t>8/19/2021</a:t>
            </a:fld>
            <a:endParaRPr lang="en-US"/>
          </a:p>
        </p:txBody>
      </p:sp>
      <p:sp>
        <p:nvSpPr>
          <p:cNvPr id="6" name="Footer Placeholder 5">
            <a:extLst>
              <a:ext uri="{FF2B5EF4-FFF2-40B4-BE49-F238E27FC236}">
                <a16:creationId xmlns:a16="http://schemas.microsoft.com/office/drawing/2014/main" id="{A7F699D7-BCB7-42B7-8F56-B82986551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F7699-519F-4082-B12D-319FBE43E0C4}"/>
              </a:ext>
            </a:extLst>
          </p:cNvPr>
          <p:cNvSpPr>
            <a:spLocks noGrp="1"/>
          </p:cNvSpPr>
          <p:nvPr>
            <p:ph type="sldNum" sz="quarter" idx="12"/>
          </p:nvPr>
        </p:nvSpPr>
        <p:spPr/>
        <p:txBody>
          <a:bodyPr/>
          <a:lstStyle/>
          <a:p>
            <a:fld id="{5C96EDED-20C6-4477-B168-5338551A2D79}" type="slidenum">
              <a:rPr lang="en-US" smtClean="0"/>
              <a:t>‹#›</a:t>
            </a:fld>
            <a:endParaRPr lang="en-US"/>
          </a:p>
        </p:txBody>
      </p:sp>
    </p:spTree>
    <p:extLst>
      <p:ext uri="{BB962C8B-B14F-4D97-AF65-F5344CB8AC3E}">
        <p14:creationId xmlns:p14="http://schemas.microsoft.com/office/powerpoint/2010/main" val="44330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93000" b="8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9D5474-3A5F-4ECB-AD4E-CDC3714105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0C4D05-6EF7-4674-AB69-B1A3986300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06D56-FB47-405F-9D8C-0633D0250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8FA2A-52EE-403E-892C-CA3C794CEADD}" type="datetimeFigureOut">
              <a:rPr lang="en-US" smtClean="0"/>
              <a:t>8/19/2021</a:t>
            </a:fld>
            <a:endParaRPr lang="en-US"/>
          </a:p>
        </p:txBody>
      </p:sp>
      <p:sp>
        <p:nvSpPr>
          <p:cNvPr id="5" name="Footer Placeholder 4">
            <a:extLst>
              <a:ext uri="{FF2B5EF4-FFF2-40B4-BE49-F238E27FC236}">
                <a16:creationId xmlns:a16="http://schemas.microsoft.com/office/drawing/2014/main" id="{C4E73AE6-B58B-4A81-A808-99214B394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44C92-BEF7-4105-ABE9-367B6C3791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6EDED-20C6-4477-B168-5338551A2D79}" type="slidenum">
              <a:rPr lang="en-US" smtClean="0"/>
              <a:t>‹#›</a:t>
            </a:fld>
            <a:endParaRPr lang="en-US"/>
          </a:p>
        </p:txBody>
      </p:sp>
    </p:spTree>
    <p:extLst>
      <p:ext uri="{BB962C8B-B14F-4D97-AF65-F5344CB8AC3E}">
        <p14:creationId xmlns:p14="http://schemas.microsoft.com/office/powerpoint/2010/main" val="3966162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E086-82A5-4E44-8C8E-4307F97701AC}"/>
              </a:ext>
            </a:extLst>
          </p:cNvPr>
          <p:cNvSpPr>
            <a:spLocks noGrp="1"/>
          </p:cNvSpPr>
          <p:nvPr>
            <p:ph type="ctrTitle"/>
          </p:nvPr>
        </p:nvSpPr>
        <p:spPr>
          <a:xfrm>
            <a:off x="920318" y="1113486"/>
            <a:ext cx="10351363" cy="1567571"/>
          </a:xfrm>
        </p:spPr>
        <p:txBody>
          <a:bodyPr/>
          <a:lstStyle/>
          <a:p>
            <a:r>
              <a:rPr lang="en-US" dirty="0"/>
              <a:t>Do State Tobacco-21 Laws Work?</a:t>
            </a:r>
          </a:p>
        </p:txBody>
      </p:sp>
      <p:sp>
        <p:nvSpPr>
          <p:cNvPr id="3" name="Subtitle 2">
            <a:extLst>
              <a:ext uri="{FF2B5EF4-FFF2-40B4-BE49-F238E27FC236}">
                <a16:creationId xmlns:a16="http://schemas.microsoft.com/office/drawing/2014/main" id="{B747D8CB-8FDB-4511-98B9-AB3B8354C0C6}"/>
              </a:ext>
            </a:extLst>
          </p:cNvPr>
          <p:cNvSpPr>
            <a:spLocks noGrp="1"/>
          </p:cNvSpPr>
          <p:nvPr>
            <p:ph type="subTitle" idx="1"/>
          </p:nvPr>
        </p:nvSpPr>
        <p:spPr>
          <a:xfrm>
            <a:off x="1524000" y="3948027"/>
            <a:ext cx="9144000" cy="1655762"/>
          </a:xfrm>
        </p:spPr>
        <p:txBody>
          <a:bodyPr>
            <a:normAutofit lnSpcReduction="10000"/>
          </a:bodyPr>
          <a:lstStyle/>
          <a:p>
            <a:r>
              <a:rPr lang="en-US" b="1"/>
              <a:t>Benjamin Hansen</a:t>
            </a:r>
            <a:r>
              <a:rPr lang="en-US"/>
              <a:t>, University of Oregon, NBER &amp; IZA</a:t>
            </a:r>
          </a:p>
          <a:p>
            <a:r>
              <a:rPr lang="en-US" b="1"/>
              <a:t>Drew McNichols</a:t>
            </a:r>
            <a:r>
              <a:rPr lang="en-US"/>
              <a:t>, Amazon</a:t>
            </a:r>
          </a:p>
          <a:p>
            <a:r>
              <a:rPr lang="en-US" b="1"/>
              <a:t>Joseph J. Sabia</a:t>
            </a:r>
            <a:r>
              <a:rPr lang="en-US"/>
              <a:t>, Center for Health Economics &amp; Policy Studies</a:t>
            </a:r>
          </a:p>
          <a:p>
            <a:r>
              <a:rPr lang="en-US" b="1"/>
              <a:t>Calvin Bryan</a:t>
            </a:r>
            <a:r>
              <a:rPr lang="en-US"/>
              <a:t>, Colorado State University</a:t>
            </a:r>
            <a:endParaRPr lang="en-US" dirty="0"/>
          </a:p>
        </p:txBody>
      </p:sp>
    </p:spTree>
    <p:extLst>
      <p:ext uri="{BB962C8B-B14F-4D97-AF65-F5344CB8AC3E}">
        <p14:creationId xmlns:p14="http://schemas.microsoft.com/office/powerpoint/2010/main" val="230085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CD922-E5F4-486C-B1E3-440202EEC78A}"/>
              </a:ext>
            </a:extLst>
          </p:cNvPr>
          <p:cNvSpPr>
            <a:spLocks noGrp="1"/>
          </p:cNvSpPr>
          <p:nvPr>
            <p:ph type="title"/>
          </p:nvPr>
        </p:nvSpPr>
        <p:spPr/>
        <p:txBody>
          <a:bodyPr/>
          <a:lstStyle/>
          <a:p>
            <a:r>
              <a:rPr lang="en-US" dirty="0"/>
              <a:t>Prior Research on T-21 Laws</a:t>
            </a:r>
          </a:p>
        </p:txBody>
      </p:sp>
      <p:sp>
        <p:nvSpPr>
          <p:cNvPr id="3" name="Content Placeholder 2">
            <a:extLst>
              <a:ext uri="{FF2B5EF4-FFF2-40B4-BE49-F238E27FC236}">
                <a16:creationId xmlns:a16="http://schemas.microsoft.com/office/drawing/2014/main" id="{337350A6-01A5-4E9F-8905-E994F1178822}"/>
              </a:ext>
            </a:extLst>
          </p:cNvPr>
          <p:cNvSpPr>
            <a:spLocks noGrp="1"/>
          </p:cNvSpPr>
          <p:nvPr>
            <p:ph idx="1"/>
          </p:nvPr>
        </p:nvSpPr>
        <p:spPr/>
        <p:txBody>
          <a:bodyPr>
            <a:normAutofit fontScale="92500"/>
          </a:bodyPr>
          <a:lstStyle/>
          <a:p>
            <a:r>
              <a:rPr lang="en-US" dirty="0"/>
              <a:t>Studies of local (municipal) T-21 laws </a:t>
            </a:r>
          </a:p>
          <a:p>
            <a:pPr lvl="1"/>
            <a:r>
              <a:rPr lang="en-US" dirty="0"/>
              <a:t>Schneider et al. 2016; Silver et al. 2016; Friedman et al. 2019; Friedman and Wu 2020</a:t>
            </a:r>
          </a:p>
          <a:p>
            <a:pPr lvl="1"/>
            <a:r>
              <a:rPr lang="en-US" dirty="0"/>
              <a:t>Key insight: Spillovers may be important</a:t>
            </a:r>
          </a:p>
          <a:p>
            <a:pPr lvl="2"/>
            <a:r>
              <a:rPr lang="en-US" dirty="0"/>
              <a:t>If T-21 policy only partially covered a metropolitan/micropolitan statistical area, the estimated effect of T-21 on smoking was about 60% smaller</a:t>
            </a:r>
          </a:p>
          <a:p>
            <a:pPr lvl="2"/>
            <a:endParaRPr lang="en-US" dirty="0"/>
          </a:p>
          <a:p>
            <a:r>
              <a:rPr lang="en-US" dirty="0"/>
              <a:t>Case studies of state T-21 laws</a:t>
            </a:r>
          </a:p>
          <a:p>
            <a:pPr lvl="1"/>
            <a:r>
              <a:rPr lang="en-US" dirty="0"/>
              <a:t>Pennsylvania (Yan 2014) </a:t>
            </a:r>
          </a:p>
          <a:p>
            <a:pPr lvl="2"/>
            <a:r>
              <a:rPr lang="en-US" dirty="0"/>
              <a:t>Smoking among pregnant mothers declines (uses an RDD around age 21)</a:t>
            </a:r>
          </a:p>
          <a:p>
            <a:pPr lvl="1"/>
            <a:r>
              <a:rPr lang="en-US" dirty="0"/>
              <a:t>California (Schiff et al. 2020; </a:t>
            </a:r>
            <a:r>
              <a:rPr lang="en-US" dirty="0" err="1"/>
              <a:t>Boettinger</a:t>
            </a:r>
            <a:r>
              <a:rPr lang="en-US" dirty="0"/>
              <a:t> and White 2020)</a:t>
            </a:r>
          </a:p>
          <a:p>
            <a:pPr lvl="2"/>
            <a:r>
              <a:rPr lang="en-US" dirty="0"/>
              <a:t>Before-after and synthetic control estimates </a:t>
            </a:r>
          </a:p>
          <a:p>
            <a:pPr lvl="2"/>
            <a:r>
              <a:rPr lang="en-US" dirty="0"/>
              <a:t>Note that California’s law enacted with a bundle of taxes</a:t>
            </a:r>
          </a:p>
          <a:p>
            <a:pPr lvl="1"/>
            <a:endParaRPr lang="en-US" dirty="0"/>
          </a:p>
        </p:txBody>
      </p:sp>
    </p:spTree>
    <p:extLst>
      <p:ext uri="{BB962C8B-B14F-4D97-AF65-F5344CB8AC3E}">
        <p14:creationId xmlns:p14="http://schemas.microsoft.com/office/powerpoint/2010/main" val="371574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4A41-4878-4BC5-B701-D62C00DEB1AE}"/>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332FCF11-03A0-4B42-A7D4-8BE548ED2C14}"/>
              </a:ext>
            </a:extLst>
          </p:cNvPr>
          <p:cNvSpPr>
            <a:spLocks noGrp="1"/>
          </p:cNvSpPr>
          <p:nvPr>
            <p:ph idx="1"/>
          </p:nvPr>
        </p:nvSpPr>
        <p:spPr/>
        <p:txBody>
          <a:bodyPr>
            <a:normAutofit fontScale="77500" lnSpcReduction="20000"/>
          </a:bodyPr>
          <a:lstStyle/>
          <a:p>
            <a:r>
              <a:rPr lang="en-US" dirty="0"/>
              <a:t>First study to examine impact of statewide T-21 laws adopted nationwide</a:t>
            </a:r>
          </a:p>
          <a:p>
            <a:endParaRPr lang="en-US" dirty="0"/>
          </a:p>
          <a:p>
            <a:r>
              <a:rPr lang="en-US" dirty="0"/>
              <a:t>First to explore spillover effects of statewide T-21 laws on minors, who rely heavily on the social market for cigarettes</a:t>
            </a:r>
          </a:p>
          <a:p>
            <a:endParaRPr lang="en-US" dirty="0"/>
          </a:p>
          <a:p>
            <a:r>
              <a:rPr lang="en-US" dirty="0"/>
              <a:t>Examine the effects of statewide T-21 laws on electronic cigarette use (at a time when </a:t>
            </a:r>
            <a:r>
              <a:rPr lang="en-US" dirty="0" err="1"/>
              <a:t>JuuL</a:t>
            </a:r>
            <a:r>
              <a:rPr lang="en-US" dirty="0"/>
              <a:t> explodes on the market)</a:t>
            </a:r>
          </a:p>
          <a:p>
            <a:endParaRPr lang="en-US" dirty="0"/>
          </a:p>
          <a:p>
            <a:r>
              <a:rPr lang="en-US" dirty="0"/>
              <a:t>Descriptively explore effects of statewide T-21 laws on teenagers’ use of the social market for e-cigarettes</a:t>
            </a:r>
          </a:p>
          <a:p>
            <a:endParaRPr lang="en-US" dirty="0"/>
          </a:p>
          <a:p>
            <a:r>
              <a:rPr lang="en-US" dirty="0"/>
              <a:t>First to examine spillover effects of statewide T-21 laws on alcohol and marijuana use</a:t>
            </a:r>
          </a:p>
        </p:txBody>
      </p:sp>
    </p:spTree>
    <p:extLst>
      <p:ext uri="{BB962C8B-B14F-4D97-AF65-F5344CB8AC3E}">
        <p14:creationId xmlns:p14="http://schemas.microsoft.com/office/powerpoint/2010/main" val="3966098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45A9-15A3-4793-9911-3303DAF3D02B}"/>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B91966C8-19B5-4C4D-BBD8-66260E03B4DD}"/>
              </a:ext>
            </a:extLst>
          </p:cNvPr>
          <p:cNvSpPr>
            <a:spLocks noGrp="1"/>
          </p:cNvSpPr>
          <p:nvPr>
            <p:ph idx="1"/>
          </p:nvPr>
        </p:nvSpPr>
        <p:spPr/>
        <p:txBody>
          <a:bodyPr>
            <a:normAutofit fontScale="77500" lnSpcReduction="20000"/>
          </a:bodyPr>
          <a:lstStyle/>
          <a:p>
            <a:r>
              <a:rPr lang="en-US" dirty="0"/>
              <a:t>Behavioral Risk Factor Surveillance System (BRFSS) Survey, 2009-2019</a:t>
            </a:r>
          </a:p>
          <a:p>
            <a:pPr lvl="1"/>
            <a:r>
              <a:rPr lang="en-US" dirty="0"/>
              <a:t>Treatment group focuses on approximately 95,000 individuals ages 18-20</a:t>
            </a:r>
          </a:p>
          <a:p>
            <a:pPr lvl="1"/>
            <a:endParaRPr lang="en-US" dirty="0"/>
          </a:p>
          <a:p>
            <a:r>
              <a:rPr lang="en-US" dirty="0"/>
              <a:t>Cigarette Consumption Measures (0/1)</a:t>
            </a:r>
          </a:p>
          <a:p>
            <a:pPr marL="0" indent="0">
              <a:buNone/>
            </a:pPr>
            <a:endParaRPr lang="en-US" sz="1400" dirty="0"/>
          </a:p>
          <a:p>
            <a:pPr lvl="1"/>
            <a:r>
              <a:rPr lang="en-US" i="1" dirty="0"/>
              <a:t>Smoking Participation</a:t>
            </a:r>
          </a:p>
          <a:p>
            <a:pPr lvl="2"/>
            <a:r>
              <a:rPr lang="en-US" dirty="0"/>
              <a:t>= 1 if smoked at least 100 cigarettes in lifetime and now smoke everyday or some days; = 0 otherwise</a:t>
            </a:r>
          </a:p>
          <a:p>
            <a:pPr lvl="2"/>
            <a:r>
              <a:rPr lang="en-US" dirty="0"/>
              <a:t>12.3 percent of 18-20-year-olds were current smokers</a:t>
            </a:r>
          </a:p>
          <a:p>
            <a:pPr lvl="2"/>
            <a:endParaRPr lang="en-US" dirty="0"/>
          </a:p>
          <a:p>
            <a:pPr lvl="1"/>
            <a:r>
              <a:rPr lang="en-US" i="1" dirty="0"/>
              <a:t>Everyday Smoking</a:t>
            </a:r>
          </a:p>
          <a:p>
            <a:pPr lvl="2"/>
            <a:r>
              <a:rPr lang="en-US" dirty="0"/>
              <a:t>= 1 if smoked at least 100 cigarettes in lifetime and now smoke everyday; = 0 otherwise</a:t>
            </a:r>
          </a:p>
          <a:p>
            <a:pPr lvl="2"/>
            <a:r>
              <a:rPr lang="en-US" dirty="0"/>
              <a:t>7.2 percent of 18-20-year-olds were everyday smokers</a:t>
            </a:r>
          </a:p>
          <a:p>
            <a:pPr lvl="2"/>
            <a:endParaRPr lang="en-US" dirty="0"/>
          </a:p>
          <a:p>
            <a:pPr lvl="1"/>
            <a:r>
              <a:rPr lang="en-US" i="1" dirty="0"/>
              <a:t>Quit</a:t>
            </a:r>
          </a:p>
          <a:p>
            <a:pPr lvl="2"/>
            <a:r>
              <a:rPr lang="en-US" dirty="0"/>
              <a:t>= 1 if smoked at least 100 cigarettes in lifetime and was not a current smoker; = 0 if smoked at least 100 cigarettes in lifetime and was a current smoker</a:t>
            </a:r>
          </a:p>
          <a:p>
            <a:pPr lvl="2"/>
            <a:r>
              <a:rPr lang="en-US" dirty="0"/>
              <a:t>24.9 percent of 18-20-year-olds were “successful” quitters</a:t>
            </a:r>
          </a:p>
        </p:txBody>
      </p:sp>
    </p:spTree>
    <p:extLst>
      <p:ext uri="{BB962C8B-B14F-4D97-AF65-F5344CB8AC3E}">
        <p14:creationId xmlns:p14="http://schemas.microsoft.com/office/powerpoint/2010/main" val="1804368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4DA4-1A6C-4373-AED2-EE41A1EA36AD}"/>
              </a:ext>
            </a:extLst>
          </p:cNvPr>
          <p:cNvSpPr>
            <a:spLocks noGrp="1"/>
          </p:cNvSpPr>
          <p:nvPr>
            <p:ph type="title"/>
          </p:nvPr>
        </p:nvSpPr>
        <p:spPr>
          <a:xfrm>
            <a:off x="838200" y="365126"/>
            <a:ext cx="10515600" cy="1128078"/>
          </a:xfrm>
        </p:spPr>
        <p:txBody>
          <a:bodyPr/>
          <a:lstStyle/>
          <a:p>
            <a:r>
              <a:rPr lang="en-US" dirty="0"/>
              <a:t>Trends in Smoking in BRFSS</a:t>
            </a:r>
          </a:p>
        </p:txBody>
      </p:sp>
      <p:sp>
        <p:nvSpPr>
          <p:cNvPr id="3" name="Content Placeholder 2">
            <a:extLst>
              <a:ext uri="{FF2B5EF4-FFF2-40B4-BE49-F238E27FC236}">
                <a16:creationId xmlns:a16="http://schemas.microsoft.com/office/drawing/2014/main" id="{602A9E24-6FE8-4530-ABE4-AC6E90C20CF3}"/>
              </a:ext>
            </a:extLst>
          </p:cNvPr>
          <p:cNvSpPr>
            <a:spLocks noGrp="1"/>
          </p:cNvSpPr>
          <p:nvPr>
            <p:ph idx="1"/>
          </p:nvPr>
        </p:nvSpPr>
        <p:spPr/>
        <p:txBody>
          <a:bodyPr/>
          <a:lstStyle/>
          <a:p>
            <a:pPr marL="0" indent="0">
              <a:buNone/>
            </a:pPr>
            <a:r>
              <a:rPr lang="en-US" dirty="0"/>
              <a:t>   </a:t>
            </a:r>
          </a:p>
        </p:txBody>
      </p:sp>
      <p:pic>
        <p:nvPicPr>
          <p:cNvPr id="4" name="Picture 3" descr="Chart, line chart&#10;&#10;Description automatically generated">
            <a:extLst>
              <a:ext uri="{FF2B5EF4-FFF2-40B4-BE49-F238E27FC236}">
                <a16:creationId xmlns:a16="http://schemas.microsoft.com/office/drawing/2014/main" id="{2387CBF4-1360-4285-9229-B96CF82E52D5}"/>
              </a:ext>
            </a:extLst>
          </p:cNvPr>
          <p:cNvPicPr/>
          <p:nvPr/>
        </p:nvPicPr>
        <p:blipFill>
          <a:blip r:embed="rId2">
            <a:extLst>
              <a:ext uri="{28A0092B-C50C-407E-A947-70E740481C1C}">
                <a14:useLocalDpi xmlns:a14="http://schemas.microsoft.com/office/drawing/2010/main" val="0"/>
              </a:ext>
            </a:extLst>
          </a:blip>
          <a:stretch>
            <a:fillRect/>
          </a:stretch>
        </p:blipFill>
        <p:spPr>
          <a:xfrm>
            <a:off x="1918854" y="1385642"/>
            <a:ext cx="8354291" cy="5231303"/>
          </a:xfrm>
          <a:prstGeom prst="rect">
            <a:avLst/>
          </a:prstGeom>
        </p:spPr>
      </p:pic>
    </p:spTree>
    <p:extLst>
      <p:ext uri="{BB962C8B-B14F-4D97-AF65-F5344CB8AC3E}">
        <p14:creationId xmlns:p14="http://schemas.microsoft.com/office/powerpoint/2010/main" val="322719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1AF7-5982-43B6-8799-122370584FA4}"/>
              </a:ext>
            </a:extLst>
          </p:cNvPr>
          <p:cNvSpPr>
            <a:spLocks noGrp="1"/>
          </p:cNvSpPr>
          <p:nvPr>
            <p:ph type="title"/>
          </p:nvPr>
        </p:nvSpPr>
        <p:spPr>
          <a:xfrm>
            <a:off x="838200" y="365126"/>
            <a:ext cx="10515600" cy="840220"/>
          </a:xfrm>
        </p:spPr>
        <p:txBody>
          <a:bodyPr/>
          <a:lstStyle/>
          <a:p>
            <a:r>
              <a:rPr lang="en-US" dirty="0"/>
              <a:t>Empirical Approach: “TWFE” Logit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F1CF63-01EE-4EF4-890C-24C200CDAAD7}"/>
                  </a:ext>
                </a:extLst>
              </p:cNvPr>
              <p:cNvSpPr>
                <a:spLocks noGrp="1"/>
              </p:cNvSpPr>
              <p:nvPr>
                <p:ph idx="1"/>
              </p:nvPr>
            </p:nvSpPr>
            <p:spPr>
              <a:xfrm>
                <a:off x="685800" y="1690688"/>
                <a:ext cx="11066318" cy="4802187"/>
              </a:xfrm>
            </p:spPr>
            <p:txBody>
              <a:bodyPr>
                <a:normAutofit fontScale="70000" lnSpcReduction="20000"/>
              </a:bodyPr>
              <a:lstStyle/>
              <a:p>
                <a:pPr marL="0" indent="0">
                  <a:buNone/>
                </a:pPr>
                <a:r>
                  <a:rPr lang="en-US" dirty="0"/>
                  <a:t> 	</a:t>
                </a:r>
                <a14:m>
                  <m:oMath xmlns:m="http://schemas.openxmlformats.org/officeDocument/2006/math">
                    <m:sSubSup>
                      <m:sSubSupPr>
                        <m:ctrlPr>
                          <a:rPr lang="en-US" sz="4300" i="1">
                            <a:latin typeface="Cambria Math" panose="02040503050406030204" pitchFamily="18" charset="0"/>
                          </a:rPr>
                        </m:ctrlPr>
                      </m:sSubSupPr>
                      <m:e>
                        <m:r>
                          <a:rPr lang="en-US" sz="4300" i="1">
                            <a:latin typeface="Cambria Math" panose="02040503050406030204" pitchFamily="18" charset="0"/>
                          </a:rPr>
                          <m:t>𝑌</m:t>
                        </m:r>
                      </m:e>
                      <m:sub>
                        <m:r>
                          <a:rPr lang="en-US" sz="4300" i="1">
                            <a:latin typeface="Cambria Math" panose="02040503050406030204" pitchFamily="18" charset="0"/>
                          </a:rPr>
                          <m:t>𝑖𝑠𝑚𝑡</m:t>
                        </m:r>
                      </m:sub>
                      <m:sup>
                        <m:r>
                          <a:rPr lang="en-US" sz="4300" i="1">
                            <a:latin typeface="Cambria Math" panose="02040503050406030204" pitchFamily="18" charset="0"/>
                          </a:rPr>
                          <m:t>∗</m:t>
                        </m:r>
                      </m:sup>
                    </m:sSubSup>
                  </m:oMath>
                </a14:m>
                <a:r>
                  <a:rPr lang="en-US" sz="4300" dirty="0"/>
                  <a:t> = </a:t>
                </a:r>
                <a:r>
                  <a:rPr lang="en-US" sz="4300" i="1" dirty="0"/>
                  <a:t>β</a:t>
                </a:r>
                <a:r>
                  <a:rPr lang="en-US" sz="4300" i="1" baseline="-25000" dirty="0"/>
                  <a:t>0 </a:t>
                </a:r>
                <a:r>
                  <a:rPr lang="en-US" sz="4300" dirty="0"/>
                  <a:t>+ </a:t>
                </a:r>
                <a:r>
                  <a:rPr lang="en-US" sz="4300" i="1" dirty="0"/>
                  <a:t>β</a:t>
                </a:r>
                <a:r>
                  <a:rPr lang="en-US" sz="4300" i="1" baseline="-25000" dirty="0"/>
                  <a:t>1</a:t>
                </a:r>
                <a:r>
                  <a:rPr lang="en-US" sz="4300" i="1" dirty="0"/>
                  <a:t>T-21 </a:t>
                </a:r>
                <a:r>
                  <a:rPr lang="en-US" sz="4300" i="1" dirty="0" err="1"/>
                  <a:t>Law</a:t>
                </a:r>
                <a:r>
                  <a:rPr lang="en-US" sz="4300" i="1" baseline="-25000" dirty="0" err="1"/>
                  <a:t>smt</a:t>
                </a:r>
                <a:r>
                  <a:rPr lang="en-US" sz="4300" dirty="0"/>
                  <a:t> + </a:t>
                </a:r>
                <a:r>
                  <a:rPr lang="en-US" sz="4300" b="1" i="1" dirty="0" err="1"/>
                  <a:t>X</a:t>
                </a:r>
                <a:r>
                  <a:rPr lang="en-US" sz="4300" i="1" baseline="-25000" dirty="0" err="1"/>
                  <a:t>ismt</a:t>
                </a:r>
                <a:r>
                  <a:rPr lang="en-US" sz="4300" b="1" i="1" dirty="0" err="1"/>
                  <a:t>γ</a:t>
                </a:r>
                <a:r>
                  <a:rPr lang="en-US" sz="4300" b="1" i="1" baseline="-25000" dirty="0"/>
                  <a:t> </a:t>
                </a:r>
                <a:r>
                  <a:rPr lang="en-US" sz="4300" dirty="0"/>
                  <a:t>+ </a:t>
                </a:r>
                <a:r>
                  <a:rPr lang="en-US" sz="4300" i="1" dirty="0" err="1"/>
                  <a:t>μ</a:t>
                </a:r>
                <a:r>
                  <a:rPr lang="en-US" sz="4300" i="1" baseline="-25000" dirty="0" err="1"/>
                  <a:t>s</a:t>
                </a:r>
                <a:r>
                  <a:rPr lang="en-US" sz="4300" dirty="0"/>
                  <a:t> +</a:t>
                </a:r>
                <a:r>
                  <a:rPr lang="en-US" sz="4300" i="1" dirty="0"/>
                  <a:t> α</a:t>
                </a:r>
                <a:r>
                  <a:rPr lang="en-US" sz="4300" i="1" baseline="-25000" dirty="0"/>
                  <a:t>m</a:t>
                </a:r>
                <a:r>
                  <a:rPr lang="en-US" sz="4300" i="1" dirty="0"/>
                  <a:t> + </a:t>
                </a:r>
                <a:r>
                  <a:rPr lang="en-US" sz="4300" i="1" dirty="0" err="1"/>
                  <a:t>τ</a:t>
                </a:r>
                <a:r>
                  <a:rPr lang="en-US" sz="4300" i="1" baseline="-25000" dirty="0" err="1"/>
                  <a:t>t</a:t>
                </a:r>
                <a:r>
                  <a:rPr lang="en-US" sz="4300" baseline="-25000" dirty="0"/>
                  <a:t> </a:t>
                </a:r>
                <a:r>
                  <a:rPr lang="en-US" sz="4300" dirty="0"/>
                  <a:t>+ </a:t>
                </a:r>
                <a:r>
                  <a:rPr lang="en-US" sz="4300" i="1" dirty="0" err="1"/>
                  <a:t>ε</a:t>
                </a:r>
                <a:r>
                  <a:rPr lang="en-US" sz="4300" i="1" baseline="-25000" dirty="0" err="1"/>
                  <a:t>ismt</a:t>
                </a:r>
                <a:r>
                  <a:rPr lang="en-US" sz="4300" dirty="0"/>
                  <a:t>	</a:t>
                </a:r>
              </a:p>
              <a:p>
                <a:pPr marL="0" indent="0">
                  <a:buNone/>
                </a:pPr>
                <a:r>
                  <a:rPr lang="en-US" dirty="0"/>
                  <a:t>			</a:t>
                </a:r>
              </a:p>
              <a:p>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𝑖𝑠𝑚𝑡</m:t>
                        </m:r>
                      </m:sub>
                      <m:sup/>
                    </m:sSubSup>
                  </m:oMath>
                </a14:m>
                <a:r>
                  <a:rPr lang="en-US" dirty="0"/>
                  <a:t> is a 0/1 indicator for whether person </a:t>
                </a:r>
                <a:r>
                  <a:rPr lang="en-US" i="1" dirty="0" err="1"/>
                  <a:t>i</a:t>
                </a:r>
                <a:r>
                  <a:rPr lang="en-US" dirty="0"/>
                  <a:t> residing in state s at month </a:t>
                </a:r>
                <a:r>
                  <a:rPr lang="en-US" i="1" dirty="0"/>
                  <a:t>m</a:t>
                </a:r>
                <a:r>
                  <a:rPr lang="en-US" dirty="0"/>
                  <a:t> in year </a:t>
                </a:r>
                <a:r>
                  <a:rPr lang="en-US" i="1" dirty="0"/>
                  <a:t>t </a:t>
                </a:r>
                <a:r>
                  <a:rPr lang="en-US" dirty="0"/>
                  <a:t>is a current smoker</a:t>
                </a:r>
              </a:p>
              <a:p>
                <a:endParaRPr lang="en-US" dirty="0"/>
              </a:p>
              <a:p>
                <a:r>
                  <a:rPr lang="en-US" i="1" dirty="0"/>
                  <a:t>T-21 </a:t>
                </a:r>
                <a:r>
                  <a:rPr lang="en-US" i="1" dirty="0" err="1"/>
                  <a:t>Law</a:t>
                </a:r>
                <a:r>
                  <a:rPr lang="en-US" i="1" baseline="-25000" dirty="0" err="1"/>
                  <a:t>smt</a:t>
                </a:r>
                <a:r>
                  <a:rPr lang="en-US" dirty="0"/>
                  <a:t> is an indicator for whether a T-21 law was in effect</a:t>
                </a:r>
              </a:p>
              <a:p>
                <a:endParaRPr lang="en-US" dirty="0"/>
              </a:p>
              <a:p>
                <a:r>
                  <a:rPr lang="en-US" b="1" i="1" dirty="0" err="1"/>
                  <a:t>X</a:t>
                </a:r>
                <a:r>
                  <a:rPr lang="en-US" i="1" baseline="-25000" dirty="0" err="1"/>
                  <a:t>ismt</a:t>
                </a:r>
                <a:r>
                  <a:rPr lang="en-US" b="1" i="1" baseline="-25000" dirty="0"/>
                  <a:t> </a:t>
                </a:r>
                <a:r>
                  <a:rPr lang="en-US" dirty="0"/>
                  <a:t>is a vector of controls race/ethnicity, gender, age, age-specific linear time trends, state per capita income, state unemployment rate, state excise tax on cigarettes, clean indoor air laws, whether an electronic cigarette tax,  minimum legal purchasing age for electronic cigarettes of 18, state beer taxes, medical marijuana law, recreational marijuana law</a:t>
                </a:r>
              </a:p>
              <a:p>
                <a:endParaRPr lang="en-US" dirty="0"/>
              </a:p>
              <a:p>
                <a:r>
                  <a:rPr lang="en-US" i="1" dirty="0" err="1"/>
                  <a:t>μ</a:t>
                </a:r>
                <a:r>
                  <a:rPr lang="en-US" i="1" baseline="-25000" dirty="0" err="1"/>
                  <a:t>s</a:t>
                </a:r>
                <a:r>
                  <a:rPr lang="en-US" dirty="0"/>
                  <a:t>, a time-invariant state fixed effect, </a:t>
                </a:r>
                <a:r>
                  <a:rPr lang="en-US" i="1" dirty="0"/>
                  <a:t>α</a:t>
                </a:r>
                <a:r>
                  <a:rPr lang="en-US" i="1" baseline="-25000" dirty="0"/>
                  <a:t>m</a:t>
                </a:r>
                <a:r>
                  <a:rPr lang="en-US" i="1" dirty="0"/>
                  <a:t> </a:t>
                </a:r>
                <a:r>
                  <a:rPr lang="en-US" dirty="0"/>
                  <a:t>is a month fixed effect</a:t>
                </a:r>
                <a:r>
                  <a:rPr lang="en-US" i="1" dirty="0"/>
                  <a:t>,</a:t>
                </a:r>
                <a:r>
                  <a:rPr lang="en-US" dirty="0"/>
                  <a:t> and </a:t>
                </a:r>
                <a:r>
                  <a:rPr lang="en-US" i="1" dirty="0" err="1"/>
                  <a:t>τ</a:t>
                </a:r>
                <a:r>
                  <a:rPr lang="en-US" i="1" baseline="-25000" dirty="0" err="1"/>
                  <a:t>t</a:t>
                </a:r>
                <a:r>
                  <a:rPr lang="en-US" baseline="-25000" dirty="0"/>
                  <a:t>  </a:t>
                </a:r>
                <a:r>
                  <a:rPr lang="en-US" dirty="0"/>
                  <a:t>is a year fixed effect</a:t>
                </a:r>
              </a:p>
              <a:p>
                <a:endParaRPr lang="en-US" dirty="0"/>
              </a:p>
              <a:p>
                <a:r>
                  <a:rPr lang="en-US" dirty="0"/>
                  <a:t>Weighted regressions, standard errors are clustered at the state-level </a:t>
                </a:r>
              </a:p>
            </p:txBody>
          </p:sp>
        </mc:Choice>
        <mc:Fallback xmlns="">
          <p:sp>
            <p:nvSpPr>
              <p:cNvPr id="3" name="Content Placeholder 2">
                <a:extLst>
                  <a:ext uri="{FF2B5EF4-FFF2-40B4-BE49-F238E27FC236}">
                    <a16:creationId xmlns:a16="http://schemas.microsoft.com/office/drawing/2014/main" id="{D9F1CF63-01EE-4EF4-890C-24C200CDAAD7}"/>
                  </a:ext>
                </a:extLst>
              </p:cNvPr>
              <p:cNvSpPr>
                <a:spLocks noGrp="1" noRot="1" noChangeAspect="1" noMove="1" noResize="1" noEditPoints="1" noAdjustHandles="1" noChangeArrowheads="1" noChangeShapeType="1" noTextEdit="1"/>
              </p:cNvSpPr>
              <p:nvPr>
                <p:ph idx="1"/>
              </p:nvPr>
            </p:nvSpPr>
            <p:spPr>
              <a:xfrm>
                <a:off x="685800" y="1690688"/>
                <a:ext cx="11066318" cy="4802187"/>
              </a:xfrm>
              <a:blipFill>
                <a:blip r:embed="rId2"/>
                <a:stretch>
                  <a:fillRect l="-496" t="-4061" r="-331"/>
                </a:stretch>
              </a:blipFill>
            </p:spPr>
            <p:txBody>
              <a:bodyPr/>
              <a:lstStyle/>
              <a:p>
                <a:r>
                  <a:rPr lang="en-US">
                    <a:noFill/>
                  </a:rPr>
                  <a:t> </a:t>
                </a:r>
              </a:p>
            </p:txBody>
          </p:sp>
        </mc:Fallback>
      </mc:AlternateContent>
    </p:spTree>
    <p:extLst>
      <p:ext uri="{BB962C8B-B14F-4D97-AF65-F5344CB8AC3E}">
        <p14:creationId xmlns:p14="http://schemas.microsoft.com/office/powerpoint/2010/main" val="45689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A0AA-C9F9-4732-9E1A-CA4B1E7E415E}"/>
              </a:ext>
            </a:extLst>
          </p:cNvPr>
          <p:cNvSpPr>
            <a:spLocks noGrp="1"/>
          </p:cNvSpPr>
          <p:nvPr>
            <p:ph type="title"/>
          </p:nvPr>
        </p:nvSpPr>
        <p:spPr/>
        <p:txBody>
          <a:bodyPr/>
          <a:lstStyle/>
          <a:p>
            <a:r>
              <a:rPr lang="en-US" dirty="0"/>
              <a:t>Statewide T-21 Policy Variation</a:t>
            </a:r>
          </a:p>
        </p:txBody>
      </p:sp>
      <p:sp>
        <p:nvSpPr>
          <p:cNvPr id="3" name="Content Placeholder 2">
            <a:extLst>
              <a:ext uri="{FF2B5EF4-FFF2-40B4-BE49-F238E27FC236}">
                <a16:creationId xmlns:a16="http://schemas.microsoft.com/office/drawing/2014/main" id="{58897C2A-0BDB-43D9-AF73-E0EE65C1B6FD}"/>
              </a:ext>
            </a:extLst>
          </p:cNvPr>
          <p:cNvSpPr>
            <a:spLocks noGrp="1"/>
          </p:cNvSpPr>
          <p:nvPr>
            <p:ph idx="1"/>
          </p:nvPr>
        </p:nvSpPr>
        <p:spPr/>
        <p:txBody>
          <a:bodyPr/>
          <a:lstStyle/>
          <a:p>
            <a:pPr marL="0" indent="0">
              <a:buNone/>
            </a:pPr>
            <a:r>
              <a:rPr lang="en-US" dirty="0"/>
              <a:t> </a:t>
            </a:r>
          </a:p>
        </p:txBody>
      </p:sp>
      <p:pic>
        <p:nvPicPr>
          <p:cNvPr id="4" name="Picture 3" descr="A close up of a map&#10;&#10;Description automatically generated">
            <a:extLst>
              <a:ext uri="{FF2B5EF4-FFF2-40B4-BE49-F238E27FC236}">
                <a16:creationId xmlns:a16="http://schemas.microsoft.com/office/drawing/2014/main" id="{0CF6B666-F1F5-47F8-A381-286B486C9A61}"/>
              </a:ext>
            </a:extLst>
          </p:cNvPr>
          <p:cNvPicPr/>
          <p:nvPr/>
        </p:nvPicPr>
        <p:blipFill>
          <a:blip r:embed="rId2">
            <a:extLst>
              <a:ext uri="{28A0092B-C50C-407E-A947-70E740481C1C}">
                <a14:useLocalDpi xmlns:a14="http://schemas.microsoft.com/office/drawing/2010/main" val="0"/>
              </a:ext>
            </a:extLst>
          </a:blip>
          <a:stretch>
            <a:fillRect/>
          </a:stretch>
        </p:blipFill>
        <p:spPr>
          <a:xfrm>
            <a:off x="1997476" y="1690688"/>
            <a:ext cx="7780369" cy="4252912"/>
          </a:xfrm>
          <a:prstGeom prst="rect">
            <a:avLst/>
          </a:prstGeom>
        </p:spPr>
      </p:pic>
    </p:spTree>
    <p:extLst>
      <p:ext uri="{BB962C8B-B14F-4D97-AF65-F5344CB8AC3E}">
        <p14:creationId xmlns:p14="http://schemas.microsoft.com/office/powerpoint/2010/main" val="194049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4A39-37F2-4B0B-9DA3-F15D9E606EA5}"/>
              </a:ext>
            </a:extLst>
          </p:cNvPr>
          <p:cNvSpPr>
            <a:spLocks noGrp="1"/>
          </p:cNvSpPr>
          <p:nvPr>
            <p:ph type="title"/>
          </p:nvPr>
        </p:nvSpPr>
        <p:spPr>
          <a:xfrm>
            <a:off x="523324" y="122882"/>
            <a:ext cx="10515600" cy="984429"/>
          </a:xfrm>
        </p:spPr>
        <p:txBody>
          <a:bodyPr>
            <a:normAutofit/>
          </a:bodyPr>
          <a:lstStyle/>
          <a:p>
            <a:pPr>
              <a:tabLst>
                <a:tab pos="4564063" algn="l"/>
              </a:tabLst>
            </a:pPr>
            <a:r>
              <a:rPr lang="en-US" sz="3400" dirty="0"/>
              <a:t>“TWFE” Logit Estimates, Ages 18 to 20</a:t>
            </a:r>
          </a:p>
        </p:txBody>
      </p:sp>
      <p:graphicFrame>
        <p:nvGraphicFramePr>
          <p:cNvPr id="7" name="Table 6">
            <a:extLst>
              <a:ext uri="{FF2B5EF4-FFF2-40B4-BE49-F238E27FC236}">
                <a16:creationId xmlns:a16="http://schemas.microsoft.com/office/drawing/2014/main" id="{FFC44049-3C40-3947-A521-270B577E44A2}"/>
              </a:ext>
            </a:extLst>
          </p:cNvPr>
          <p:cNvGraphicFramePr>
            <a:graphicFrameLocks noGrp="1"/>
          </p:cNvGraphicFramePr>
          <p:nvPr>
            <p:extLst>
              <p:ext uri="{D42A27DB-BD31-4B8C-83A1-F6EECF244321}">
                <p14:modId xmlns:p14="http://schemas.microsoft.com/office/powerpoint/2010/main" val="3856773298"/>
              </p:ext>
            </p:extLst>
          </p:nvPr>
        </p:nvGraphicFramePr>
        <p:xfrm>
          <a:off x="731719" y="984429"/>
          <a:ext cx="10515601" cy="5422319"/>
        </p:xfrm>
        <a:graphic>
          <a:graphicData uri="http://schemas.openxmlformats.org/drawingml/2006/table">
            <a:tbl>
              <a:tblPr>
                <a:tableStyleId>{2D5ABB26-0587-4C30-8999-92F81FD0307C}</a:tableStyleId>
              </a:tblPr>
              <a:tblGrid>
                <a:gridCol w="3964391">
                  <a:extLst>
                    <a:ext uri="{9D8B030D-6E8A-4147-A177-3AD203B41FA5}">
                      <a16:colId xmlns:a16="http://schemas.microsoft.com/office/drawing/2014/main" val="2287086935"/>
                    </a:ext>
                  </a:extLst>
                </a:gridCol>
                <a:gridCol w="2152556">
                  <a:extLst>
                    <a:ext uri="{9D8B030D-6E8A-4147-A177-3AD203B41FA5}">
                      <a16:colId xmlns:a16="http://schemas.microsoft.com/office/drawing/2014/main" val="810808071"/>
                    </a:ext>
                  </a:extLst>
                </a:gridCol>
                <a:gridCol w="2141847">
                  <a:extLst>
                    <a:ext uri="{9D8B030D-6E8A-4147-A177-3AD203B41FA5}">
                      <a16:colId xmlns:a16="http://schemas.microsoft.com/office/drawing/2014/main" val="2119526789"/>
                    </a:ext>
                  </a:extLst>
                </a:gridCol>
                <a:gridCol w="2256807">
                  <a:extLst>
                    <a:ext uri="{9D8B030D-6E8A-4147-A177-3AD203B41FA5}">
                      <a16:colId xmlns:a16="http://schemas.microsoft.com/office/drawing/2014/main" val="1547415"/>
                    </a:ext>
                  </a:extLst>
                </a:gridCol>
              </a:tblGrid>
              <a:tr h="330967">
                <a:tc>
                  <a:txBody>
                    <a:bodyPr/>
                    <a:lstStyle/>
                    <a:p>
                      <a:pPr algn="l" fontAlgn="ctr"/>
                      <a:endParaRPr lang="en-US" sz="2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gridSpan="3">
                  <a:txBody>
                    <a:bodyPr/>
                    <a:lstStyle/>
                    <a:p>
                      <a:pPr algn="ctr" fontAlgn="ctr"/>
                      <a:endParaRPr lang="en-US" sz="1000" u="none" strike="noStrike" dirty="0">
                        <a:effectLst/>
                      </a:endParaRPr>
                    </a:p>
                    <a:p>
                      <a:pPr algn="ctr" fontAlgn="ctr"/>
                      <a:r>
                        <a:rPr lang="en-US" sz="2000" b="1" i="1" u="none" strike="noStrike" dirty="0">
                          <a:effectLst/>
                        </a:rPr>
                        <a:t>Panel I: Smoking Participation</a:t>
                      </a:r>
                      <a:endParaRPr lang="en-US" sz="2000" b="1" i="1" u="none" strike="noStrike" dirty="0">
                        <a:solidFill>
                          <a:srgbClr val="000000"/>
                        </a:solidFill>
                        <a:effectLst/>
                        <a:latin typeface="+mn-lt"/>
                      </a:endParaRPr>
                    </a:p>
                  </a:txBody>
                  <a:tcPr marL="4318" marR="4318" marT="431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fontAlgn="ctr"/>
                      <a:endParaRPr lang="en-US" sz="2000" b="1" i="1" u="none" strike="noStrike" dirty="0">
                        <a:solidFill>
                          <a:srgbClr val="000000"/>
                        </a:solidFill>
                        <a:effectLst/>
                        <a:latin typeface="+mn-lt"/>
                      </a:endParaRPr>
                    </a:p>
                  </a:txBody>
                  <a:tcPr marL="4318" marR="4318" marT="4318" marB="0" anchor="b"/>
                </a:tc>
                <a:extLst>
                  <a:ext uri="{0D108BD9-81ED-4DB2-BD59-A6C34878D82A}">
                    <a16:rowId xmlns:a16="http://schemas.microsoft.com/office/drawing/2014/main" val="2577280177"/>
                  </a:ext>
                </a:extLst>
              </a:tr>
              <a:tr h="310321">
                <a:tc>
                  <a:txBody>
                    <a:bodyPr/>
                    <a:lstStyle/>
                    <a:p>
                      <a:pPr algn="l" fontAlgn="ctr"/>
                      <a:r>
                        <a:rPr lang="en-US" sz="2000" u="none" strike="noStrike" dirty="0">
                          <a:effectLst/>
                        </a:rPr>
                        <a:t>Tobacco 21 Law</a:t>
                      </a:r>
                      <a:endParaRPr lang="en-US" sz="2000" b="0" i="0" u="none" strike="noStrike" dirty="0">
                        <a:solidFill>
                          <a:srgbClr val="000000"/>
                        </a:solidFill>
                        <a:effectLst/>
                        <a:latin typeface="+mn-lt"/>
                      </a:endParaRPr>
                    </a:p>
                  </a:txBody>
                  <a:tcPr marL="4318" marR="4318" marT="4318" marB="0" anchor="ctr"/>
                </a:tc>
                <a:tc>
                  <a:txBody>
                    <a:bodyPr/>
                    <a:lstStyle/>
                    <a:p>
                      <a:pPr algn="ctr" fontAlgn="ctr"/>
                      <a:r>
                        <a:rPr lang="en-US" sz="2000" u="none" strike="noStrike" dirty="0">
                          <a:effectLst/>
                        </a:rPr>
                        <a:t>-0.025**</a:t>
                      </a:r>
                      <a:endParaRPr lang="en-US" sz="2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a:txBody>
                    <a:bodyPr/>
                    <a:lstStyle/>
                    <a:p>
                      <a:pPr algn="ctr"/>
                      <a:r>
                        <a:rPr lang="en-US" sz="2000" u="none" strike="noStrike" dirty="0">
                          <a:effectLst/>
                        </a:rPr>
                        <a:t>-0.029**</a:t>
                      </a:r>
                      <a:endParaRPr lang="en-US" dirty="0"/>
                    </a:p>
                  </a:txBody>
                  <a:tcPr marL="4318" marR="4318" marT="4318" marB="0" anchor="ctr">
                    <a:lnT w="12700" cap="flat" cmpd="sng" algn="ctr">
                      <a:solidFill>
                        <a:schemeClr val="tx1"/>
                      </a:solidFill>
                      <a:prstDash val="solid"/>
                      <a:round/>
                      <a:headEnd type="none" w="med" len="med"/>
                      <a:tailEnd type="none" w="med" len="med"/>
                    </a:lnT>
                  </a:tcPr>
                </a:tc>
                <a:tc>
                  <a:txBody>
                    <a:bodyPr/>
                    <a:lstStyle/>
                    <a:p>
                      <a:pPr algn="ctr" fontAlgn="ctr"/>
                      <a:r>
                        <a:rPr lang="en-US" sz="2000" u="none" strike="noStrike">
                          <a:effectLst/>
                        </a:rPr>
                        <a:t>-0.039***</a:t>
                      </a:r>
                      <a:endParaRPr lang="en-US" sz="2000" b="0" i="0" u="none" strike="noStrike">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36288238"/>
                  </a:ext>
                </a:extLst>
              </a:tr>
              <a:tr h="310321">
                <a:tc>
                  <a:txBody>
                    <a:bodyPr/>
                    <a:lstStyle/>
                    <a:p>
                      <a:pPr algn="l" fontAlgn="ctr"/>
                      <a:endParaRPr lang="en-US" sz="2000" b="0" i="0" u="none" strike="noStrike" dirty="0">
                        <a:solidFill>
                          <a:srgbClr val="000000"/>
                        </a:solidFill>
                        <a:effectLst/>
                        <a:latin typeface="+mn-lt"/>
                      </a:endParaRPr>
                    </a:p>
                  </a:txBody>
                  <a:tcPr marL="4318" marR="4318" marT="4318" marB="0" anchor="ctr"/>
                </a:tc>
                <a:tc>
                  <a:txBody>
                    <a:bodyPr/>
                    <a:lstStyle/>
                    <a:p>
                      <a:pPr algn="ctr" fontAlgn="ctr"/>
                      <a:r>
                        <a:rPr lang="en-US" sz="2000" u="none" strike="noStrike" dirty="0">
                          <a:effectLst/>
                        </a:rPr>
                        <a:t>(0.012)</a:t>
                      </a:r>
                      <a:endParaRPr lang="en-US" sz="2000" b="0" i="0" u="none" strike="noStrike" dirty="0">
                        <a:solidFill>
                          <a:srgbClr val="000000"/>
                        </a:solidFill>
                        <a:effectLst/>
                        <a:latin typeface="+mn-lt"/>
                      </a:endParaRPr>
                    </a:p>
                  </a:txBody>
                  <a:tcPr marL="4318" marR="4318" marT="4318" marB="0" anchor="ctr"/>
                </a:tc>
                <a:tc>
                  <a:txBody>
                    <a:bodyPr/>
                    <a:lstStyle/>
                    <a:p>
                      <a:pPr algn="ctr"/>
                      <a:r>
                        <a:rPr lang="en-US" sz="2000" u="none" strike="noStrike" dirty="0">
                          <a:effectLst/>
                        </a:rPr>
                        <a:t>(0.012)</a:t>
                      </a:r>
                      <a:endParaRPr lang="en-US" dirty="0"/>
                    </a:p>
                  </a:txBody>
                  <a:tcPr marL="4318" marR="4318" marT="4318" marB="0" anchor="ctr"/>
                </a:tc>
                <a:tc>
                  <a:txBody>
                    <a:bodyPr/>
                    <a:lstStyle/>
                    <a:p>
                      <a:pPr algn="ctr" fontAlgn="ctr"/>
                      <a:r>
                        <a:rPr lang="en-US" sz="2000" u="none" strike="noStrike">
                          <a:effectLst/>
                        </a:rPr>
                        <a:t>(0.011)</a:t>
                      </a:r>
                      <a:endParaRPr lang="en-US" sz="2000" b="0" i="0" u="none" strike="noStrike" dirty="0">
                        <a:solidFill>
                          <a:srgbClr val="000000"/>
                        </a:solidFill>
                        <a:effectLst/>
                        <a:latin typeface="+mn-lt"/>
                      </a:endParaRPr>
                    </a:p>
                  </a:txBody>
                  <a:tcPr marL="4318" marR="4318" marT="4318" marB="0" anchor="ctr"/>
                </a:tc>
                <a:extLst>
                  <a:ext uri="{0D108BD9-81ED-4DB2-BD59-A6C34878D82A}">
                    <a16:rowId xmlns:a16="http://schemas.microsoft.com/office/drawing/2014/main" val="3092978888"/>
                  </a:ext>
                </a:extLst>
              </a:tr>
              <a:tr h="310321">
                <a:tc>
                  <a:txBody>
                    <a:bodyPr/>
                    <a:lstStyle/>
                    <a:p>
                      <a:pPr algn="l" fontAlgn="ctr"/>
                      <a:r>
                        <a:rPr lang="en-US" sz="1600" i="1" u="none" strike="noStrike" dirty="0">
                          <a:effectLst/>
                        </a:rPr>
                        <a:t>Pre-Treat DV Mean</a:t>
                      </a:r>
                      <a:endParaRPr lang="en-US" sz="1600" b="0" i="1"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0.115</a:t>
                      </a:r>
                      <a:endParaRPr lang="en-US" sz="20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a:r>
                        <a:rPr lang="en-US" sz="2000" u="none" strike="noStrike" dirty="0">
                          <a:effectLst/>
                        </a:rPr>
                        <a:t>0.115</a:t>
                      </a:r>
                      <a:endParaRPr lang="en-US" dirty="0"/>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0.115</a:t>
                      </a:r>
                      <a:endParaRPr lang="en-US" sz="20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5398677"/>
                  </a:ext>
                </a:extLst>
              </a:tr>
              <a:tr h="463314">
                <a:tc>
                  <a:txBody>
                    <a:bodyPr/>
                    <a:lstStyle/>
                    <a:p>
                      <a:pPr algn="l" fontAlgn="ctr"/>
                      <a:endParaRPr lang="en-US" sz="2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gridSpan="3">
                  <a:txBody>
                    <a:bodyPr/>
                    <a:lstStyle/>
                    <a:p>
                      <a:pPr algn="ctr" fontAlgn="ctr"/>
                      <a:endParaRPr lang="en-US" sz="1000" i="1" u="none" strike="noStrike" dirty="0">
                        <a:effectLst/>
                      </a:endParaRPr>
                    </a:p>
                    <a:p>
                      <a:pPr algn="ctr" fontAlgn="ctr"/>
                      <a:r>
                        <a:rPr lang="en-US" sz="2000" b="1" i="1" u="none" strike="noStrike" dirty="0">
                          <a:effectLst/>
                        </a:rPr>
                        <a:t>Panel II: Everyday Smoking</a:t>
                      </a:r>
                      <a:endParaRPr lang="en-US" sz="2000" b="1" i="1"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fontAlgn="ctr"/>
                      <a:endParaRPr lang="en-US" sz="2000" b="1" i="1" u="none" strike="noStrike" dirty="0">
                        <a:solidFill>
                          <a:srgbClr val="000000"/>
                        </a:solidFill>
                        <a:effectLst/>
                        <a:latin typeface="+mn-lt"/>
                      </a:endParaRPr>
                    </a:p>
                  </a:txBody>
                  <a:tcPr marL="4318" marR="4318" marT="4318" marB="0" anchor="ctr"/>
                </a:tc>
                <a:extLst>
                  <a:ext uri="{0D108BD9-81ED-4DB2-BD59-A6C34878D82A}">
                    <a16:rowId xmlns:a16="http://schemas.microsoft.com/office/drawing/2014/main" val="2751310221"/>
                  </a:ext>
                </a:extLst>
              </a:tr>
              <a:tr h="310321">
                <a:tc>
                  <a:txBody>
                    <a:bodyPr/>
                    <a:lstStyle/>
                    <a:p>
                      <a:pPr algn="l" fontAlgn="ctr"/>
                      <a:r>
                        <a:rPr lang="en-US" sz="2000" u="none" strike="noStrike" dirty="0">
                          <a:effectLst/>
                        </a:rPr>
                        <a:t>Tobacco 21 Law</a:t>
                      </a:r>
                      <a:endParaRPr lang="en-US" sz="2000" b="0" i="0" u="none" strike="noStrike" dirty="0">
                        <a:solidFill>
                          <a:srgbClr val="000000"/>
                        </a:solidFill>
                        <a:effectLst/>
                        <a:latin typeface="+mn-lt"/>
                      </a:endParaRPr>
                    </a:p>
                  </a:txBody>
                  <a:tcPr marL="4318" marR="4318" marT="4318" marB="0" anchor="ctr"/>
                </a:tc>
                <a:tc>
                  <a:txBody>
                    <a:bodyPr/>
                    <a:lstStyle/>
                    <a:p>
                      <a:pPr algn="ctr" fontAlgn="ctr"/>
                      <a:r>
                        <a:rPr lang="en-US" sz="2000" u="none" strike="noStrike" dirty="0">
                          <a:effectLst/>
                        </a:rPr>
                        <a:t>-0.016**</a:t>
                      </a:r>
                      <a:endParaRPr lang="en-US" sz="2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a:txBody>
                    <a:bodyPr/>
                    <a:lstStyle/>
                    <a:p>
                      <a:pPr algn="ctr"/>
                      <a:r>
                        <a:rPr lang="en-US" sz="2000" u="none" strike="noStrike">
                          <a:effectLst/>
                        </a:rPr>
                        <a:t>-0.020**</a:t>
                      </a:r>
                      <a:endParaRPr lang="en-US"/>
                    </a:p>
                  </a:txBody>
                  <a:tcPr marL="4318" marR="4318" marT="4318" marB="0" anchor="ctr">
                    <a:lnT w="12700" cap="flat" cmpd="sng" algn="ctr">
                      <a:solidFill>
                        <a:schemeClr val="tx1"/>
                      </a:solidFill>
                      <a:prstDash val="solid"/>
                      <a:round/>
                      <a:headEnd type="none" w="med" len="med"/>
                      <a:tailEnd type="none" w="med" len="med"/>
                    </a:lnT>
                  </a:tcPr>
                </a:tc>
                <a:tc>
                  <a:txBody>
                    <a:bodyPr/>
                    <a:lstStyle/>
                    <a:p>
                      <a:pPr algn="ctr" fontAlgn="ctr"/>
                      <a:r>
                        <a:rPr lang="en-US" sz="2000" u="none" strike="noStrike" dirty="0">
                          <a:effectLst/>
                        </a:rPr>
                        <a:t>-0.024***</a:t>
                      </a:r>
                      <a:endParaRPr lang="en-US" sz="2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28471877"/>
                  </a:ext>
                </a:extLst>
              </a:tr>
              <a:tr h="310321">
                <a:tc>
                  <a:txBody>
                    <a:bodyPr/>
                    <a:lstStyle/>
                    <a:p>
                      <a:pPr algn="l" fontAlgn="ctr"/>
                      <a:endParaRPr lang="en-US" sz="2000" b="0" i="0" u="none" strike="noStrike" dirty="0">
                        <a:solidFill>
                          <a:srgbClr val="000000"/>
                        </a:solidFill>
                        <a:effectLst/>
                        <a:latin typeface="+mn-lt"/>
                      </a:endParaRPr>
                    </a:p>
                  </a:txBody>
                  <a:tcPr marL="4318" marR="4318" marT="4318" marB="0" anchor="ctr"/>
                </a:tc>
                <a:tc>
                  <a:txBody>
                    <a:bodyPr/>
                    <a:lstStyle/>
                    <a:p>
                      <a:pPr algn="ctr" fontAlgn="ctr"/>
                      <a:r>
                        <a:rPr lang="en-US" sz="2000" u="none" strike="noStrike" dirty="0">
                          <a:effectLst/>
                        </a:rPr>
                        <a:t>(0.008)</a:t>
                      </a:r>
                      <a:endParaRPr lang="en-US" sz="2000" b="0" i="0" u="none" strike="noStrike" dirty="0">
                        <a:solidFill>
                          <a:srgbClr val="000000"/>
                        </a:solidFill>
                        <a:effectLst/>
                        <a:latin typeface="+mn-lt"/>
                      </a:endParaRPr>
                    </a:p>
                  </a:txBody>
                  <a:tcPr marL="4318" marR="4318" marT="4318" marB="0" anchor="ctr"/>
                </a:tc>
                <a:tc>
                  <a:txBody>
                    <a:bodyPr/>
                    <a:lstStyle/>
                    <a:p>
                      <a:pPr algn="ctr"/>
                      <a:r>
                        <a:rPr kumimoji="0" lang="en-US" sz="2000" u="none" strike="noStrike" kern="1200" cap="none" spc="0" normalizeH="0" baseline="0" noProof="0">
                          <a:ln>
                            <a:noFill/>
                          </a:ln>
                          <a:effectLst/>
                          <a:uLnTx/>
                          <a:uFillTx/>
                        </a:rPr>
                        <a:t>(0.008)</a:t>
                      </a:r>
                      <a:endParaRPr lang="en-US"/>
                    </a:p>
                  </a:txBody>
                  <a:tcPr marL="4318" marR="4318" marT="4318"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rPr>
                        <a:t>(0.008)</a:t>
                      </a: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4318" marR="4318" marT="4318" marB="0" anchor="ctr"/>
                </a:tc>
                <a:extLst>
                  <a:ext uri="{0D108BD9-81ED-4DB2-BD59-A6C34878D82A}">
                    <a16:rowId xmlns:a16="http://schemas.microsoft.com/office/drawing/2014/main" val="943751169"/>
                  </a:ext>
                </a:extLst>
              </a:tr>
              <a:tr h="310321">
                <a:tc>
                  <a:txBody>
                    <a:bodyPr/>
                    <a:lstStyle/>
                    <a:p>
                      <a:pPr algn="l" fontAlgn="ctr"/>
                      <a:r>
                        <a:rPr lang="en-US" sz="1600" i="1" u="none" strike="noStrike" dirty="0">
                          <a:effectLst/>
                        </a:rPr>
                        <a:t>Pre-Treat DV Mean</a:t>
                      </a:r>
                      <a:endParaRPr lang="en-US" sz="1600" b="0" i="1"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0.064</a:t>
                      </a:r>
                      <a:endParaRPr lang="en-US" sz="20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a:r>
                        <a:rPr lang="en-US" sz="2000" u="none" strike="noStrike" dirty="0">
                          <a:effectLst/>
                        </a:rPr>
                        <a:t>0.064</a:t>
                      </a:r>
                      <a:endParaRPr lang="en-US" dirty="0"/>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0.064</a:t>
                      </a:r>
                      <a:endParaRPr lang="en-US" sz="20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7482758"/>
                  </a:ext>
                </a:extLst>
              </a:tr>
              <a:tr h="463314">
                <a:tc>
                  <a:txBody>
                    <a:bodyPr/>
                    <a:lstStyle/>
                    <a:p>
                      <a:pPr algn="l" fontAlgn="ctr"/>
                      <a:endParaRPr lang="en-US" sz="2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gridSpan="3">
                  <a:txBody>
                    <a:bodyPr/>
                    <a:lstStyle/>
                    <a:p>
                      <a:pPr algn="ctr" fontAlgn="ctr"/>
                      <a:endParaRPr lang="en-US" sz="1000" i="1" u="none" strike="noStrike" dirty="0">
                        <a:effectLst/>
                      </a:endParaRPr>
                    </a:p>
                    <a:p>
                      <a:pPr algn="ctr" fontAlgn="ctr"/>
                      <a:r>
                        <a:rPr lang="en-US" sz="2000" b="1" i="1" u="none" strike="noStrike" dirty="0">
                          <a:effectLst/>
                        </a:rPr>
                        <a:t>Panel III: Quit</a:t>
                      </a:r>
                      <a:endParaRPr lang="en-US" sz="2000" b="1" i="1"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fontAlgn="ctr"/>
                      <a:endParaRPr lang="en-US" sz="2000" b="1" i="1" u="none" strike="noStrike" dirty="0">
                        <a:solidFill>
                          <a:srgbClr val="000000"/>
                        </a:solidFill>
                        <a:effectLst/>
                        <a:latin typeface="+mn-lt"/>
                      </a:endParaRPr>
                    </a:p>
                  </a:txBody>
                  <a:tcPr marL="4318" marR="4318" marT="4318" marB="0" anchor="ctr"/>
                </a:tc>
                <a:extLst>
                  <a:ext uri="{0D108BD9-81ED-4DB2-BD59-A6C34878D82A}">
                    <a16:rowId xmlns:a16="http://schemas.microsoft.com/office/drawing/2014/main" val="1517429854"/>
                  </a:ext>
                </a:extLst>
              </a:tr>
              <a:tr h="310321">
                <a:tc>
                  <a:txBody>
                    <a:bodyPr/>
                    <a:lstStyle/>
                    <a:p>
                      <a:pPr algn="l" fontAlgn="ctr"/>
                      <a:r>
                        <a:rPr lang="en-US" sz="2000" u="none" strike="noStrike" dirty="0">
                          <a:effectLst/>
                        </a:rPr>
                        <a:t>Tobacco 21 Law</a:t>
                      </a:r>
                      <a:endParaRPr lang="en-US" sz="2000" b="0" i="0" u="none" strike="noStrike" dirty="0">
                        <a:solidFill>
                          <a:srgbClr val="000000"/>
                        </a:solidFill>
                        <a:effectLst/>
                        <a:latin typeface="+mn-lt"/>
                      </a:endParaRPr>
                    </a:p>
                  </a:txBody>
                  <a:tcPr marL="4318" marR="4318" marT="4318" marB="0" anchor="ctr"/>
                </a:tc>
                <a:tc>
                  <a:txBody>
                    <a:bodyPr/>
                    <a:lstStyle/>
                    <a:p>
                      <a:pPr algn="ctr" fontAlgn="ctr"/>
                      <a:r>
                        <a:rPr lang="en-US" sz="2000" u="none" strike="noStrike">
                          <a:effectLst/>
                        </a:rPr>
                        <a:t>0.041</a:t>
                      </a:r>
                      <a:endParaRPr lang="en-US" sz="2000" b="0" i="0" u="none" strike="noStrike">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a:txBody>
                    <a:bodyPr/>
                    <a:lstStyle/>
                    <a:p>
                      <a:pPr algn="ctr" fontAlgn="ctr"/>
                      <a:r>
                        <a:rPr lang="en-US" sz="2000" u="none" strike="noStrike" dirty="0">
                          <a:effectLst/>
                        </a:rPr>
                        <a:t>0.046</a:t>
                      </a:r>
                      <a:endParaRPr lang="en-US" sz="2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a:txBody>
                    <a:bodyPr/>
                    <a:lstStyle/>
                    <a:p>
                      <a:pPr algn="ctr" fontAlgn="ctr"/>
                      <a:r>
                        <a:rPr lang="en-US" sz="2000" u="none" strike="noStrike">
                          <a:effectLst/>
                        </a:rPr>
                        <a:t>0.053</a:t>
                      </a:r>
                      <a:endParaRPr lang="en-US" sz="2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77897833"/>
                  </a:ext>
                </a:extLst>
              </a:tr>
              <a:tr h="310321">
                <a:tc>
                  <a:txBody>
                    <a:bodyPr/>
                    <a:lstStyle/>
                    <a:p>
                      <a:pPr algn="l" fontAlgn="ctr"/>
                      <a:endParaRPr lang="en-US" sz="2000" b="0" i="0" u="none" strike="noStrike" dirty="0">
                        <a:solidFill>
                          <a:srgbClr val="000000"/>
                        </a:solidFill>
                        <a:effectLst/>
                        <a:latin typeface="+mn-lt"/>
                      </a:endParaRPr>
                    </a:p>
                  </a:txBody>
                  <a:tcPr marL="4318" marR="4318" marT="4318" marB="0" anchor="ctr"/>
                </a:tc>
                <a:tc>
                  <a:txBody>
                    <a:bodyPr/>
                    <a:lstStyle/>
                    <a:p>
                      <a:pPr algn="ctr" fontAlgn="ctr"/>
                      <a:r>
                        <a:rPr lang="en-US" sz="2000" u="none" strike="noStrike" dirty="0">
                          <a:effectLst/>
                        </a:rPr>
                        <a:t>(0.053)</a:t>
                      </a:r>
                      <a:endParaRPr lang="en-US" sz="2000" b="0" i="0" u="none" strike="noStrike" dirty="0">
                        <a:solidFill>
                          <a:srgbClr val="000000"/>
                        </a:solidFill>
                        <a:effectLst/>
                        <a:latin typeface="+mn-lt"/>
                      </a:endParaRPr>
                    </a:p>
                  </a:txBody>
                  <a:tcPr marL="4318" marR="4318" marT="4318"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rPr>
                        <a:t>(0.053)</a:t>
                      </a: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4318" marR="4318" marT="4318"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rPr>
                        <a:t>(0.058)</a:t>
                      </a: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4318" marR="4318" marT="4318" marB="0" anchor="ctr"/>
                </a:tc>
                <a:extLst>
                  <a:ext uri="{0D108BD9-81ED-4DB2-BD59-A6C34878D82A}">
                    <a16:rowId xmlns:a16="http://schemas.microsoft.com/office/drawing/2014/main" val="3402662705"/>
                  </a:ext>
                </a:extLst>
              </a:tr>
              <a:tr h="310321">
                <a:tc>
                  <a:txBody>
                    <a:bodyPr/>
                    <a:lstStyle/>
                    <a:p>
                      <a:pPr algn="l" fontAlgn="ctr"/>
                      <a:r>
                        <a:rPr lang="en-US" sz="1600" i="1" u="none" strike="noStrike" dirty="0">
                          <a:effectLst/>
                        </a:rPr>
                        <a:t>Pre-Treat DV Mean</a:t>
                      </a:r>
                      <a:endParaRPr lang="en-US" sz="1600" b="0" i="1"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0.259</a:t>
                      </a:r>
                      <a:endParaRPr lang="en-US" sz="20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0.259</a:t>
                      </a:r>
                      <a:endParaRPr lang="en-US" sz="20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0.259</a:t>
                      </a:r>
                      <a:endParaRPr lang="en-US" sz="20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3052826"/>
                  </a:ext>
                </a:extLst>
              </a:tr>
              <a:tr h="310321">
                <a:tc>
                  <a:txBody>
                    <a:bodyPr/>
                    <a:lstStyle/>
                    <a:p>
                      <a:pPr algn="l" fontAlgn="ctr"/>
                      <a:r>
                        <a:rPr lang="en-US" sz="2000" u="none" strike="noStrike" dirty="0">
                          <a:effectLst/>
                        </a:rPr>
                        <a:t> </a:t>
                      </a:r>
                      <a:endParaRPr lang="en-US" sz="2000" b="0" i="0" u="none" strike="noStrike" dirty="0">
                        <a:solidFill>
                          <a:srgbClr val="000000"/>
                        </a:solidFill>
                        <a:effectLst/>
                        <a:latin typeface="+mn-lt"/>
                      </a:endParaRPr>
                    </a:p>
                  </a:txBody>
                  <a:tcPr marL="4318" marR="4318" marT="4318"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rPr>
                        <a:t> </a:t>
                      </a:r>
                      <a:endParaRPr lang="en-US" sz="2000" b="0" i="0" u="none" strike="noStrike">
                        <a:solidFill>
                          <a:srgbClr val="000000"/>
                        </a:solidFill>
                        <a:effectLst/>
                        <a:latin typeface="+mn-lt"/>
                      </a:endParaRPr>
                    </a:p>
                  </a:txBody>
                  <a:tcPr marL="4318" marR="4318" marT="4318"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 </a:t>
                      </a:r>
                      <a:endParaRPr lang="en-US" sz="2000" b="0" i="0" u="none" strike="noStrike" dirty="0">
                        <a:solidFill>
                          <a:srgbClr val="000000"/>
                        </a:solidFill>
                        <a:effectLst/>
                        <a:latin typeface="+mn-lt"/>
                      </a:endParaRPr>
                    </a:p>
                  </a:txBody>
                  <a:tcPr marL="4318" marR="4318" marT="4318"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 </a:t>
                      </a:r>
                      <a:endParaRPr lang="en-US" sz="2000" b="0" i="0" u="none" strike="noStrike" dirty="0">
                        <a:solidFill>
                          <a:srgbClr val="000000"/>
                        </a:solidFill>
                        <a:effectLst/>
                        <a:latin typeface="+mn-lt"/>
                      </a:endParaRPr>
                    </a:p>
                  </a:txBody>
                  <a:tcPr marL="4318" marR="4318" marT="4318"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0876411"/>
                  </a:ext>
                </a:extLst>
              </a:tr>
              <a:tr h="310321">
                <a:tc>
                  <a:txBody>
                    <a:bodyPr/>
                    <a:lstStyle/>
                    <a:p>
                      <a:pPr algn="l" fontAlgn="ctr"/>
                      <a:r>
                        <a:rPr lang="en-US" sz="1900" u="none" strike="noStrike" dirty="0" err="1">
                          <a:effectLst/>
                        </a:rPr>
                        <a:t>Socioecon</a:t>
                      </a:r>
                      <a:r>
                        <a:rPr lang="en-US" sz="1900" u="none" strike="noStrike" dirty="0">
                          <a:effectLst/>
                        </a:rPr>
                        <a:t> &amp; Cigarette Policy Controls?</a:t>
                      </a:r>
                      <a:endParaRPr lang="en-US" sz="1900" b="0" i="0" u="none" strike="noStrike" dirty="0">
                        <a:solidFill>
                          <a:srgbClr val="000000"/>
                        </a:solidFill>
                        <a:effectLst/>
                        <a:latin typeface="+mn-lt"/>
                      </a:endParaRPr>
                    </a:p>
                  </a:txBody>
                  <a:tcPr marL="4318" marR="4318" marT="4318"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1900" u="none" strike="noStrike" dirty="0">
                          <a:effectLst/>
                        </a:rPr>
                        <a:t>Y</a:t>
                      </a:r>
                      <a:endParaRPr lang="en-US" sz="1900" b="0" i="0" u="none" strike="noStrike" dirty="0">
                        <a:solidFill>
                          <a:srgbClr val="000000"/>
                        </a:solidFill>
                        <a:effectLst/>
                        <a:latin typeface="+mn-lt"/>
                      </a:endParaRPr>
                    </a:p>
                  </a:txBody>
                  <a:tcPr marL="4318" marR="4318" marT="4318"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1900" u="none" strike="noStrike" dirty="0">
                          <a:effectLst/>
                        </a:rPr>
                        <a:t>Y</a:t>
                      </a:r>
                      <a:endParaRPr lang="en-US" sz="1900" b="0" i="0" u="none" strike="noStrike" dirty="0">
                        <a:solidFill>
                          <a:srgbClr val="000000"/>
                        </a:solidFill>
                        <a:effectLst/>
                        <a:latin typeface="+mn-lt"/>
                      </a:endParaRPr>
                    </a:p>
                  </a:txBody>
                  <a:tcPr marL="4318" marR="4318" marT="4318"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1900" u="none" strike="noStrike" dirty="0">
                          <a:effectLst/>
                        </a:rPr>
                        <a:t>Y</a:t>
                      </a:r>
                      <a:endParaRPr lang="en-US" sz="1900" b="0" i="0" u="none" strike="noStrike" dirty="0">
                        <a:solidFill>
                          <a:srgbClr val="000000"/>
                        </a:solidFill>
                        <a:effectLst/>
                        <a:latin typeface="+mn-lt"/>
                      </a:endParaRPr>
                    </a:p>
                  </a:txBody>
                  <a:tcPr marL="4318" marR="4318" marT="4318"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536341567"/>
                  </a:ext>
                </a:extLst>
              </a:tr>
              <a:tr h="310321">
                <a:tc>
                  <a:txBody>
                    <a:bodyPr/>
                    <a:lstStyle/>
                    <a:p>
                      <a:pPr algn="l" fontAlgn="ctr"/>
                      <a:r>
                        <a:rPr lang="en-US" sz="1900" u="none" strike="noStrike" dirty="0">
                          <a:effectLst/>
                        </a:rPr>
                        <a:t>E-cigarette Polices?</a:t>
                      </a:r>
                      <a:endParaRPr lang="en-US" sz="1900" b="0" i="0" u="none" strike="noStrike" dirty="0">
                        <a:solidFill>
                          <a:srgbClr val="000000"/>
                        </a:solidFill>
                        <a:effectLst/>
                        <a:latin typeface="+mn-lt"/>
                      </a:endParaRPr>
                    </a:p>
                  </a:txBody>
                  <a:tcPr marL="4318" marR="4318" marT="4318" marB="0" anchor="ctr">
                    <a:lnT>
                      <a:noFill/>
                    </a:lnT>
                  </a:tcPr>
                </a:tc>
                <a:tc>
                  <a:txBody>
                    <a:bodyPr/>
                    <a:lstStyle/>
                    <a:p>
                      <a:pPr algn="ctr" fontAlgn="ctr"/>
                      <a:r>
                        <a:rPr lang="en-US" sz="1900" b="0" i="0" u="none" strike="noStrike" dirty="0">
                          <a:solidFill>
                            <a:srgbClr val="000000"/>
                          </a:solidFill>
                          <a:effectLst/>
                          <a:latin typeface="+mn-lt"/>
                        </a:rPr>
                        <a:t>N</a:t>
                      </a:r>
                    </a:p>
                  </a:txBody>
                  <a:tcPr marL="4318" marR="4318" marT="4318" marB="0" anchor="ctr">
                    <a:lnT>
                      <a:noFill/>
                    </a:lnT>
                  </a:tcPr>
                </a:tc>
                <a:tc>
                  <a:txBody>
                    <a:bodyPr/>
                    <a:lstStyle/>
                    <a:p>
                      <a:pPr algn="ctr" fontAlgn="ctr"/>
                      <a:r>
                        <a:rPr lang="en-US" sz="1900" u="none" strike="noStrike" dirty="0">
                          <a:effectLst/>
                        </a:rPr>
                        <a:t>Y</a:t>
                      </a:r>
                      <a:endParaRPr lang="en-US" sz="1900" b="0" i="0" u="none" strike="noStrike" dirty="0">
                        <a:solidFill>
                          <a:srgbClr val="000000"/>
                        </a:solidFill>
                        <a:effectLst/>
                        <a:latin typeface="+mn-lt"/>
                      </a:endParaRPr>
                    </a:p>
                  </a:txBody>
                  <a:tcPr marL="4318" marR="4318" marT="4318" marB="0" anchor="ctr">
                    <a:lnT>
                      <a:noFill/>
                    </a:lnT>
                  </a:tcPr>
                </a:tc>
                <a:tc>
                  <a:txBody>
                    <a:bodyPr/>
                    <a:lstStyle/>
                    <a:p>
                      <a:pPr algn="ctr" fontAlgn="ctr"/>
                      <a:r>
                        <a:rPr lang="en-US" sz="1900" u="none" strike="noStrike" dirty="0">
                          <a:effectLst/>
                        </a:rPr>
                        <a:t>Y</a:t>
                      </a:r>
                      <a:endParaRPr lang="en-US" sz="1900" b="0" i="0" u="none" strike="noStrike" dirty="0">
                        <a:solidFill>
                          <a:srgbClr val="000000"/>
                        </a:solidFill>
                        <a:effectLst/>
                        <a:latin typeface="+mn-lt"/>
                      </a:endParaRPr>
                    </a:p>
                  </a:txBody>
                  <a:tcPr marL="4318" marR="4318" marT="4318" marB="0" anchor="ctr">
                    <a:lnT>
                      <a:noFill/>
                    </a:lnT>
                  </a:tcPr>
                </a:tc>
                <a:extLst>
                  <a:ext uri="{0D108BD9-81ED-4DB2-BD59-A6C34878D82A}">
                    <a16:rowId xmlns:a16="http://schemas.microsoft.com/office/drawing/2014/main" val="815265984"/>
                  </a:ext>
                </a:extLst>
              </a:tr>
              <a:tr h="31032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900" u="none" strike="noStrike" dirty="0">
                          <a:effectLst/>
                        </a:rPr>
                        <a:t>Alcohol and Marijuana Policies?</a:t>
                      </a:r>
                      <a:endParaRPr lang="en-US" sz="19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mn-lt"/>
                        </a:rPr>
                        <a:t>N</a:t>
                      </a: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mn-lt"/>
                        </a:rPr>
                        <a:t>N</a:t>
                      </a: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mn-lt"/>
                        </a:rPr>
                        <a:t>Y</a:t>
                      </a:r>
                    </a:p>
                  </a:txBody>
                  <a:tcPr marL="4318" marR="4318" marT="4318"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8374422"/>
                  </a:ext>
                </a:extLst>
              </a:tr>
            </a:tbl>
          </a:graphicData>
        </a:graphic>
      </p:graphicFrame>
      <p:sp>
        <p:nvSpPr>
          <p:cNvPr id="8" name="TextBox 7">
            <a:extLst>
              <a:ext uri="{FF2B5EF4-FFF2-40B4-BE49-F238E27FC236}">
                <a16:creationId xmlns:a16="http://schemas.microsoft.com/office/drawing/2014/main" id="{8C348D12-08FB-344C-850C-601BAD0BA237}"/>
              </a:ext>
            </a:extLst>
          </p:cNvPr>
          <p:cNvSpPr txBox="1"/>
          <p:nvPr/>
        </p:nvSpPr>
        <p:spPr>
          <a:xfrm>
            <a:off x="523324" y="6406748"/>
            <a:ext cx="8235666" cy="323165"/>
          </a:xfrm>
          <a:prstGeom prst="rect">
            <a:avLst/>
          </a:prstGeom>
          <a:noFill/>
        </p:spPr>
        <p:txBody>
          <a:bodyPr wrap="square" rtlCol="0">
            <a:spAutoFit/>
          </a:bodyPr>
          <a:lstStyle/>
          <a:p>
            <a:r>
              <a:rPr lang="en-US" sz="1500" dirty="0"/>
              <a:t>***Significant at 1% level  **Significant at 5% level  *Significant at 10% level</a:t>
            </a:r>
          </a:p>
        </p:txBody>
      </p:sp>
    </p:spTree>
    <p:extLst>
      <p:ext uri="{BB962C8B-B14F-4D97-AF65-F5344CB8AC3E}">
        <p14:creationId xmlns:p14="http://schemas.microsoft.com/office/powerpoint/2010/main" val="2757608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B08A-E9E6-48E4-82C5-796C51A4DEBA}"/>
              </a:ext>
            </a:extLst>
          </p:cNvPr>
          <p:cNvSpPr>
            <a:spLocks noGrp="1"/>
          </p:cNvSpPr>
          <p:nvPr>
            <p:ph type="title"/>
          </p:nvPr>
        </p:nvSpPr>
        <p:spPr>
          <a:xfrm>
            <a:off x="838200" y="365126"/>
            <a:ext cx="10515600" cy="682440"/>
          </a:xfrm>
        </p:spPr>
        <p:txBody>
          <a:bodyPr>
            <a:normAutofit fontScale="90000"/>
          </a:bodyPr>
          <a:lstStyle/>
          <a:p>
            <a:r>
              <a:rPr lang="en-US" dirty="0"/>
              <a:t>Event-Study Analyses</a:t>
            </a:r>
          </a:p>
        </p:txBody>
      </p:sp>
      <p:sp>
        <p:nvSpPr>
          <p:cNvPr id="3" name="Content Placeholder 2">
            <a:extLst>
              <a:ext uri="{FF2B5EF4-FFF2-40B4-BE49-F238E27FC236}">
                <a16:creationId xmlns:a16="http://schemas.microsoft.com/office/drawing/2014/main" id="{A70B48F4-0B20-49EC-A4A1-E5FF654EAB4E}"/>
              </a:ext>
            </a:extLst>
          </p:cNvPr>
          <p:cNvSpPr>
            <a:spLocks noGrp="1"/>
          </p:cNvSpPr>
          <p:nvPr>
            <p:ph idx="1"/>
          </p:nvPr>
        </p:nvSpPr>
        <p:spPr/>
        <p:txBody>
          <a:bodyPr/>
          <a:lstStyle/>
          <a:p>
            <a:pPr marL="0" indent="0">
              <a:buNone/>
            </a:pPr>
            <a:r>
              <a:rPr lang="en-US" dirty="0"/>
              <a:t> </a:t>
            </a:r>
          </a:p>
        </p:txBody>
      </p:sp>
      <p:pic>
        <p:nvPicPr>
          <p:cNvPr id="5" name="Picture 4" descr="Chart, line chart&#10;&#10;Description automatically generated">
            <a:extLst>
              <a:ext uri="{FF2B5EF4-FFF2-40B4-BE49-F238E27FC236}">
                <a16:creationId xmlns:a16="http://schemas.microsoft.com/office/drawing/2014/main" id="{C767A693-E5EE-40B8-96DF-9FB326D6578B}"/>
              </a:ext>
            </a:extLst>
          </p:cNvPr>
          <p:cNvPicPr/>
          <p:nvPr/>
        </p:nvPicPr>
        <p:blipFill>
          <a:blip r:embed="rId2">
            <a:extLst>
              <a:ext uri="{28A0092B-C50C-407E-A947-70E740481C1C}">
                <a14:useLocalDpi xmlns:a14="http://schemas.microsoft.com/office/drawing/2010/main" val="0"/>
              </a:ext>
            </a:extLst>
          </a:blip>
          <a:stretch>
            <a:fillRect/>
          </a:stretch>
        </p:blipFill>
        <p:spPr>
          <a:xfrm>
            <a:off x="1885667" y="1471557"/>
            <a:ext cx="7605574" cy="4870846"/>
          </a:xfrm>
          <a:prstGeom prst="rect">
            <a:avLst/>
          </a:prstGeom>
        </p:spPr>
      </p:pic>
    </p:spTree>
    <p:extLst>
      <p:ext uri="{BB962C8B-B14F-4D97-AF65-F5344CB8AC3E}">
        <p14:creationId xmlns:p14="http://schemas.microsoft.com/office/powerpoint/2010/main" val="2588968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DE24-C58D-43B0-A8C9-150D66CC68AE}"/>
              </a:ext>
            </a:extLst>
          </p:cNvPr>
          <p:cNvSpPr>
            <a:spLocks noGrp="1"/>
          </p:cNvSpPr>
          <p:nvPr>
            <p:ph type="title"/>
          </p:nvPr>
        </p:nvSpPr>
        <p:spPr/>
        <p:txBody>
          <a:bodyPr/>
          <a:lstStyle/>
          <a:p>
            <a:r>
              <a:rPr lang="en-US" dirty="0"/>
              <a:t>“More Balanced” TWFE Event Study</a:t>
            </a:r>
          </a:p>
        </p:txBody>
      </p:sp>
      <p:sp>
        <p:nvSpPr>
          <p:cNvPr id="3" name="Content Placeholder 2">
            <a:extLst>
              <a:ext uri="{FF2B5EF4-FFF2-40B4-BE49-F238E27FC236}">
                <a16:creationId xmlns:a16="http://schemas.microsoft.com/office/drawing/2014/main" id="{E2A00F14-80D9-4A0A-B506-48E305FD9A5F}"/>
              </a:ext>
            </a:extLst>
          </p:cNvPr>
          <p:cNvSpPr>
            <a:spLocks noGrp="1"/>
          </p:cNvSpPr>
          <p:nvPr>
            <p:ph idx="1"/>
          </p:nvPr>
        </p:nvSpPr>
        <p:spPr/>
        <p:txBody>
          <a:bodyPr/>
          <a:lstStyle/>
          <a:p>
            <a:pPr marL="0" indent="0">
              <a:buNone/>
            </a:pPr>
            <a:r>
              <a:rPr lang="en-US" dirty="0"/>
              <a:t>  </a:t>
            </a:r>
          </a:p>
        </p:txBody>
      </p:sp>
      <p:pic>
        <p:nvPicPr>
          <p:cNvPr id="4" name="Picture 3" descr="Chart, line chart&#10;&#10;Description automatically generated">
            <a:extLst>
              <a:ext uri="{FF2B5EF4-FFF2-40B4-BE49-F238E27FC236}">
                <a16:creationId xmlns:a16="http://schemas.microsoft.com/office/drawing/2014/main" id="{D2F9B607-F9E0-4EEA-A560-9483F10C8EE4}"/>
              </a:ext>
            </a:extLst>
          </p:cNvPr>
          <p:cNvPicPr/>
          <p:nvPr/>
        </p:nvPicPr>
        <p:blipFill>
          <a:blip r:embed="rId2">
            <a:extLst>
              <a:ext uri="{28A0092B-C50C-407E-A947-70E740481C1C}">
                <a14:useLocalDpi xmlns:a14="http://schemas.microsoft.com/office/drawing/2010/main" val="0"/>
              </a:ext>
            </a:extLst>
          </a:blip>
          <a:stretch>
            <a:fillRect/>
          </a:stretch>
        </p:blipFill>
        <p:spPr>
          <a:xfrm>
            <a:off x="2152891" y="1825625"/>
            <a:ext cx="7685590" cy="4457322"/>
          </a:xfrm>
          <a:prstGeom prst="rect">
            <a:avLst/>
          </a:prstGeom>
        </p:spPr>
      </p:pic>
    </p:spTree>
    <p:extLst>
      <p:ext uri="{BB962C8B-B14F-4D97-AF65-F5344CB8AC3E}">
        <p14:creationId xmlns:p14="http://schemas.microsoft.com/office/powerpoint/2010/main" val="959583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A72C-ADD3-4BA3-97D8-3AB1EEB7FA7D}"/>
              </a:ext>
            </a:extLst>
          </p:cNvPr>
          <p:cNvSpPr>
            <a:spLocks noGrp="1"/>
          </p:cNvSpPr>
          <p:nvPr>
            <p:ph type="title"/>
          </p:nvPr>
        </p:nvSpPr>
        <p:spPr/>
        <p:txBody>
          <a:bodyPr/>
          <a:lstStyle/>
          <a:p>
            <a:r>
              <a:rPr lang="en-US" dirty="0"/>
              <a:t>Stacked Difference-in-Differences</a:t>
            </a:r>
          </a:p>
        </p:txBody>
      </p:sp>
      <p:sp>
        <p:nvSpPr>
          <p:cNvPr id="3" name="Content Placeholder 2">
            <a:extLst>
              <a:ext uri="{FF2B5EF4-FFF2-40B4-BE49-F238E27FC236}">
                <a16:creationId xmlns:a16="http://schemas.microsoft.com/office/drawing/2014/main" id="{955C2DF4-41FD-48B5-A6E2-59554D24D97D}"/>
              </a:ext>
            </a:extLst>
          </p:cNvPr>
          <p:cNvSpPr>
            <a:spLocks noGrp="1"/>
          </p:cNvSpPr>
          <p:nvPr>
            <p:ph idx="1"/>
          </p:nvPr>
        </p:nvSpPr>
        <p:spPr/>
        <p:txBody>
          <a:bodyPr>
            <a:normAutofit fontScale="77500" lnSpcReduction="20000"/>
          </a:bodyPr>
          <a:lstStyle/>
          <a:p>
            <a:r>
              <a:rPr lang="en-US" dirty="0"/>
              <a:t>“TWFE” logit estimates may be biased in the presence of heterogeneous dynamic treatment effects (Sun and Abraham 2021; Goodman-Bacon 2021)</a:t>
            </a:r>
          </a:p>
          <a:p>
            <a:endParaRPr lang="en-US" dirty="0"/>
          </a:p>
          <a:p>
            <a:r>
              <a:rPr lang="en-US" dirty="0"/>
              <a:t>We focus on a more closely balanced panel (in event time) of 4 years of leads and up to 1 year of lagged effects</a:t>
            </a:r>
          </a:p>
          <a:p>
            <a:endParaRPr lang="en-US" dirty="0"/>
          </a:p>
          <a:p>
            <a:r>
              <a:rPr lang="en-US" dirty="0"/>
              <a:t>Each stack comprised of states that implemented a T-21 law in the same month-year and counterfactual states that had never implemented a T-21 law</a:t>
            </a:r>
          </a:p>
          <a:p>
            <a:pPr lvl="1"/>
            <a:r>
              <a:rPr lang="en-US" dirty="0"/>
              <a:t>Also explored use of “not yet adopting” states, with a similar pattern of results</a:t>
            </a:r>
          </a:p>
          <a:p>
            <a:pPr lvl="1"/>
            <a:endParaRPr lang="en-US" dirty="0"/>
          </a:p>
          <a:p>
            <a:r>
              <a:rPr lang="en-US" dirty="0"/>
              <a:t>Include stack-specific state and time effects as well as the controls described above</a:t>
            </a:r>
          </a:p>
          <a:p>
            <a:endParaRPr lang="en-US" dirty="0"/>
          </a:p>
          <a:p>
            <a:r>
              <a:rPr lang="en-US" dirty="0"/>
              <a:t>Weighted using product of BRFSS sample weights and number of states in each stack</a:t>
            </a:r>
          </a:p>
          <a:p>
            <a:endParaRPr lang="en-US" dirty="0"/>
          </a:p>
        </p:txBody>
      </p:sp>
    </p:spTree>
    <p:extLst>
      <p:ext uri="{BB962C8B-B14F-4D97-AF65-F5344CB8AC3E}">
        <p14:creationId xmlns:p14="http://schemas.microsoft.com/office/powerpoint/2010/main" val="207922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A5FD-AFB5-47C4-AEEF-88DD093E4EBD}"/>
              </a:ext>
            </a:extLst>
          </p:cNvPr>
          <p:cNvSpPr>
            <a:spLocks noGrp="1"/>
          </p:cNvSpPr>
          <p:nvPr>
            <p:ph type="title"/>
          </p:nvPr>
        </p:nvSpPr>
        <p:spPr/>
        <p:txBody>
          <a:bodyPr/>
          <a:lstStyle/>
          <a:p>
            <a:r>
              <a:rPr lang="en-US" dirty="0"/>
              <a:t>Disclosures</a:t>
            </a:r>
          </a:p>
        </p:txBody>
      </p:sp>
      <p:sp>
        <p:nvSpPr>
          <p:cNvPr id="3" name="Content Placeholder 2">
            <a:extLst>
              <a:ext uri="{FF2B5EF4-FFF2-40B4-BE49-F238E27FC236}">
                <a16:creationId xmlns:a16="http://schemas.microsoft.com/office/drawing/2014/main" id="{950BE80B-1D66-4A65-B133-4ECFEB5E59FE}"/>
              </a:ext>
            </a:extLst>
          </p:cNvPr>
          <p:cNvSpPr>
            <a:spLocks noGrp="1"/>
          </p:cNvSpPr>
          <p:nvPr>
            <p:ph idx="1"/>
          </p:nvPr>
        </p:nvSpPr>
        <p:spPr/>
        <p:txBody>
          <a:bodyPr/>
          <a:lstStyle/>
          <a:p>
            <a:pPr marL="0" indent="0">
              <a:buNone/>
            </a:pPr>
            <a:endParaRPr lang="en-US" dirty="0"/>
          </a:p>
          <a:p>
            <a:pPr marL="0" indent="0">
              <a:buNone/>
            </a:pPr>
            <a:r>
              <a:rPr lang="en-US" dirty="0"/>
              <a:t>This research was supported by the Center for Health Economics &amp; Policy Studies (CHEPS) at San Diego State University, which included research support for a postdoctoral fellow and graduate students from the </a:t>
            </a:r>
            <a:r>
              <a:rPr lang="en-US" dirty="0" err="1"/>
              <a:t>Troesh</a:t>
            </a:r>
            <a:r>
              <a:rPr lang="en-US" dirty="0"/>
              <a:t> Family Foundation and the Charles Koch Foundation.</a:t>
            </a:r>
          </a:p>
          <a:p>
            <a:pPr marL="0" indent="0">
              <a:buNone/>
            </a:pPr>
            <a:endParaRPr lang="en-US" dirty="0"/>
          </a:p>
          <a:p>
            <a:pPr marL="0" indent="0">
              <a:buNone/>
            </a:pPr>
            <a:r>
              <a:rPr lang="en-US" dirty="0"/>
              <a:t>The research team has no conflicts of interest to report.</a:t>
            </a:r>
          </a:p>
        </p:txBody>
      </p:sp>
    </p:spTree>
    <p:extLst>
      <p:ext uri="{BB962C8B-B14F-4D97-AF65-F5344CB8AC3E}">
        <p14:creationId xmlns:p14="http://schemas.microsoft.com/office/powerpoint/2010/main" val="942465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4A39-37F2-4B0B-9DA3-F15D9E606EA5}"/>
              </a:ext>
            </a:extLst>
          </p:cNvPr>
          <p:cNvSpPr>
            <a:spLocks noGrp="1"/>
          </p:cNvSpPr>
          <p:nvPr>
            <p:ph type="title"/>
          </p:nvPr>
        </p:nvSpPr>
        <p:spPr>
          <a:xfrm>
            <a:off x="523324" y="122882"/>
            <a:ext cx="10515600" cy="984429"/>
          </a:xfrm>
        </p:spPr>
        <p:txBody>
          <a:bodyPr>
            <a:normAutofit/>
          </a:bodyPr>
          <a:lstStyle/>
          <a:p>
            <a:pPr>
              <a:tabLst>
                <a:tab pos="4564063" algn="l"/>
              </a:tabLst>
            </a:pPr>
            <a:r>
              <a:rPr lang="en-US" sz="3400" dirty="0"/>
              <a:t>“Stacked DD” Logit Estimates, Ages 18 to 20</a:t>
            </a:r>
          </a:p>
        </p:txBody>
      </p:sp>
      <p:graphicFrame>
        <p:nvGraphicFramePr>
          <p:cNvPr id="7" name="Table 6">
            <a:extLst>
              <a:ext uri="{FF2B5EF4-FFF2-40B4-BE49-F238E27FC236}">
                <a16:creationId xmlns:a16="http://schemas.microsoft.com/office/drawing/2014/main" id="{FFC44049-3C40-3947-A521-270B577E44A2}"/>
              </a:ext>
            </a:extLst>
          </p:cNvPr>
          <p:cNvGraphicFramePr>
            <a:graphicFrameLocks noGrp="1"/>
          </p:cNvGraphicFramePr>
          <p:nvPr>
            <p:extLst>
              <p:ext uri="{D42A27DB-BD31-4B8C-83A1-F6EECF244321}">
                <p14:modId xmlns:p14="http://schemas.microsoft.com/office/powerpoint/2010/main" val="3166325919"/>
              </p:ext>
            </p:extLst>
          </p:nvPr>
        </p:nvGraphicFramePr>
        <p:xfrm>
          <a:off x="731719" y="984429"/>
          <a:ext cx="10515601" cy="5422319"/>
        </p:xfrm>
        <a:graphic>
          <a:graphicData uri="http://schemas.openxmlformats.org/drawingml/2006/table">
            <a:tbl>
              <a:tblPr>
                <a:tableStyleId>{2D5ABB26-0587-4C30-8999-92F81FD0307C}</a:tableStyleId>
              </a:tblPr>
              <a:tblGrid>
                <a:gridCol w="3964391">
                  <a:extLst>
                    <a:ext uri="{9D8B030D-6E8A-4147-A177-3AD203B41FA5}">
                      <a16:colId xmlns:a16="http://schemas.microsoft.com/office/drawing/2014/main" val="2287086935"/>
                    </a:ext>
                  </a:extLst>
                </a:gridCol>
                <a:gridCol w="2152556">
                  <a:extLst>
                    <a:ext uri="{9D8B030D-6E8A-4147-A177-3AD203B41FA5}">
                      <a16:colId xmlns:a16="http://schemas.microsoft.com/office/drawing/2014/main" val="810808071"/>
                    </a:ext>
                  </a:extLst>
                </a:gridCol>
                <a:gridCol w="2141847">
                  <a:extLst>
                    <a:ext uri="{9D8B030D-6E8A-4147-A177-3AD203B41FA5}">
                      <a16:colId xmlns:a16="http://schemas.microsoft.com/office/drawing/2014/main" val="2119526789"/>
                    </a:ext>
                  </a:extLst>
                </a:gridCol>
                <a:gridCol w="2256807">
                  <a:extLst>
                    <a:ext uri="{9D8B030D-6E8A-4147-A177-3AD203B41FA5}">
                      <a16:colId xmlns:a16="http://schemas.microsoft.com/office/drawing/2014/main" val="1547415"/>
                    </a:ext>
                  </a:extLst>
                </a:gridCol>
              </a:tblGrid>
              <a:tr h="330967">
                <a:tc>
                  <a:txBody>
                    <a:bodyPr/>
                    <a:lstStyle/>
                    <a:p>
                      <a:pPr algn="l" fontAlgn="ctr"/>
                      <a:endParaRPr lang="en-US" sz="2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gridSpan="3">
                  <a:txBody>
                    <a:bodyPr/>
                    <a:lstStyle/>
                    <a:p>
                      <a:pPr algn="ctr" fontAlgn="ctr"/>
                      <a:endParaRPr lang="en-US" sz="1000" u="none" strike="noStrike" dirty="0">
                        <a:effectLst/>
                      </a:endParaRPr>
                    </a:p>
                    <a:p>
                      <a:pPr algn="ctr" fontAlgn="ctr"/>
                      <a:r>
                        <a:rPr lang="en-US" sz="2000" b="1" i="1" u="none" strike="noStrike" dirty="0">
                          <a:effectLst/>
                        </a:rPr>
                        <a:t>Panel I: Smoking Participation</a:t>
                      </a:r>
                      <a:endParaRPr lang="en-US" sz="2000" b="1" i="1" u="none" strike="noStrike" dirty="0">
                        <a:solidFill>
                          <a:srgbClr val="000000"/>
                        </a:solidFill>
                        <a:effectLst/>
                        <a:latin typeface="+mn-lt"/>
                      </a:endParaRPr>
                    </a:p>
                  </a:txBody>
                  <a:tcPr marL="4318" marR="4318" marT="431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fontAlgn="ctr"/>
                      <a:endParaRPr lang="en-US" sz="2000" b="1" i="1" u="none" strike="noStrike" dirty="0">
                        <a:solidFill>
                          <a:srgbClr val="000000"/>
                        </a:solidFill>
                        <a:effectLst/>
                        <a:latin typeface="+mn-lt"/>
                      </a:endParaRPr>
                    </a:p>
                  </a:txBody>
                  <a:tcPr marL="4318" marR="4318" marT="4318" marB="0" anchor="b"/>
                </a:tc>
                <a:extLst>
                  <a:ext uri="{0D108BD9-81ED-4DB2-BD59-A6C34878D82A}">
                    <a16:rowId xmlns:a16="http://schemas.microsoft.com/office/drawing/2014/main" val="2577280177"/>
                  </a:ext>
                </a:extLst>
              </a:tr>
              <a:tr h="310321">
                <a:tc>
                  <a:txBody>
                    <a:bodyPr/>
                    <a:lstStyle/>
                    <a:p>
                      <a:pPr algn="l" fontAlgn="ctr"/>
                      <a:r>
                        <a:rPr lang="en-US" sz="2000" u="none" strike="noStrike" dirty="0">
                          <a:effectLst/>
                        </a:rPr>
                        <a:t>Tobacco 21 Law</a:t>
                      </a:r>
                      <a:endParaRPr lang="en-US" sz="2000" b="0" i="0" u="none" strike="noStrike" dirty="0">
                        <a:solidFill>
                          <a:srgbClr val="000000"/>
                        </a:solidFill>
                        <a:effectLst/>
                        <a:latin typeface="+mn-lt"/>
                      </a:endParaRPr>
                    </a:p>
                  </a:txBody>
                  <a:tcPr marL="4318" marR="4318" marT="4318" marB="0" anchor="ctr"/>
                </a:tc>
                <a:tc>
                  <a:txBody>
                    <a:bodyPr/>
                    <a:lstStyle/>
                    <a:p>
                      <a:pPr marL="0" marR="69850" algn="ctr">
                        <a:spcBef>
                          <a:spcPts val="0"/>
                        </a:spcBef>
                        <a:spcAft>
                          <a:spcPts val="0"/>
                        </a:spcAft>
                      </a:pPr>
                      <a:r>
                        <a:rPr lang="en-US" sz="2000" dirty="0">
                          <a:effectLst/>
                        </a:rPr>
                        <a:t>-0.038***</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69850" algn="ctr">
                        <a:spcBef>
                          <a:spcPts val="0"/>
                        </a:spcBef>
                        <a:spcAft>
                          <a:spcPts val="0"/>
                        </a:spcAft>
                      </a:pPr>
                      <a:r>
                        <a:rPr lang="en-US" sz="2000" dirty="0">
                          <a:effectLst/>
                        </a:rPr>
                        <a:t>-0.039***</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69850" algn="ctr">
                        <a:spcBef>
                          <a:spcPts val="0"/>
                        </a:spcBef>
                        <a:spcAft>
                          <a:spcPts val="0"/>
                        </a:spcAft>
                      </a:pPr>
                      <a:r>
                        <a:rPr lang="en-US" sz="2000" dirty="0">
                          <a:effectLst/>
                        </a:rPr>
                        <a:t>-0.037***</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36288238"/>
                  </a:ext>
                </a:extLst>
              </a:tr>
              <a:tr h="310321">
                <a:tc>
                  <a:txBody>
                    <a:bodyPr/>
                    <a:lstStyle/>
                    <a:p>
                      <a:pPr algn="l" fontAlgn="ctr"/>
                      <a:endParaRPr lang="en-US" sz="2000" b="0" i="0" u="none" strike="noStrike" dirty="0">
                        <a:solidFill>
                          <a:srgbClr val="000000"/>
                        </a:solidFill>
                        <a:effectLst/>
                        <a:latin typeface="+mn-lt"/>
                      </a:endParaRPr>
                    </a:p>
                  </a:txBody>
                  <a:tcPr marL="4318" marR="4318" marT="4318" marB="0" anchor="ctr"/>
                </a:tc>
                <a:tc>
                  <a:txBody>
                    <a:bodyPr/>
                    <a:lstStyle/>
                    <a:p>
                      <a:pPr marL="0" marR="69850" algn="ctr">
                        <a:spcBef>
                          <a:spcPts val="0"/>
                        </a:spcBef>
                        <a:spcAft>
                          <a:spcPts val="0"/>
                        </a:spcAft>
                      </a:pPr>
                      <a:r>
                        <a:rPr lang="en-US" sz="2000">
                          <a:effectLst/>
                        </a:rPr>
                        <a:t>(0.010)</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spcBef>
                          <a:spcPts val="0"/>
                        </a:spcBef>
                        <a:spcAft>
                          <a:spcPts val="0"/>
                        </a:spcAft>
                      </a:pPr>
                      <a:r>
                        <a:rPr lang="en-US" sz="2000">
                          <a:effectLst/>
                        </a:rPr>
                        <a:t>(0.010)</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spcBef>
                          <a:spcPts val="0"/>
                        </a:spcBef>
                        <a:spcAft>
                          <a:spcPts val="0"/>
                        </a:spcAft>
                      </a:pPr>
                      <a:r>
                        <a:rPr lang="en-US" sz="2000">
                          <a:effectLst/>
                        </a:rPr>
                        <a:t>(0.009)</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92978888"/>
                  </a:ext>
                </a:extLst>
              </a:tr>
              <a:tr h="310321">
                <a:tc>
                  <a:txBody>
                    <a:bodyPr/>
                    <a:lstStyle/>
                    <a:p>
                      <a:pPr algn="l" fontAlgn="ctr"/>
                      <a:r>
                        <a:rPr lang="en-US" sz="1600" i="1" u="none" strike="noStrike" dirty="0">
                          <a:effectLst/>
                        </a:rPr>
                        <a:t>Pre-Treat DV Mean</a:t>
                      </a:r>
                      <a:endParaRPr lang="en-US" sz="1600" b="0" i="1"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marL="0" marR="69850" algn="ctr">
                        <a:spcBef>
                          <a:spcPts val="0"/>
                        </a:spcBef>
                        <a:spcAft>
                          <a:spcPts val="0"/>
                        </a:spcAft>
                      </a:pPr>
                      <a:r>
                        <a:rPr lang="en-US" sz="2000">
                          <a:effectLst/>
                        </a:rPr>
                        <a:t>0.083</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69850" algn="ctr">
                        <a:spcBef>
                          <a:spcPts val="0"/>
                        </a:spcBef>
                        <a:spcAft>
                          <a:spcPts val="0"/>
                        </a:spcAft>
                      </a:pPr>
                      <a:r>
                        <a:rPr lang="en-US" sz="2000">
                          <a:effectLst/>
                        </a:rPr>
                        <a:t>0.083</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69850" algn="ctr">
                        <a:spcBef>
                          <a:spcPts val="0"/>
                        </a:spcBef>
                        <a:spcAft>
                          <a:spcPts val="0"/>
                        </a:spcAft>
                      </a:pPr>
                      <a:r>
                        <a:rPr lang="en-US" sz="2000" dirty="0">
                          <a:effectLst/>
                        </a:rPr>
                        <a:t>0.083</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5398677"/>
                  </a:ext>
                </a:extLst>
              </a:tr>
              <a:tr h="463314">
                <a:tc>
                  <a:txBody>
                    <a:bodyPr/>
                    <a:lstStyle/>
                    <a:p>
                      <a:pPr algn="l" fontAlgn="ctr"/>
                      <a:endParaRPr lang="en-US" sz="2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gridSpan="3">
                  <a:txBody>
                    <a:bodyPr/>
                    <a:lstStyle/>
                    <a:p>
                      <a:pPr algn="ctr" fontAlgn="ctr"/>
                      <a:endParaRPr lang="en-US" sz="1000" i="1" u="none" strike="noStrike" dirty="0">
                        <a:effectLst/>
                      </a:endParaRPr>
                    </a:p>
                    <a:p>
                      <a:pPr algn="ctr" fontAlgn="ctr"/>
                      <a:r>
                        <a:rPr lang="en-US" sz="2000" b="1" i="1" u="none" strike="noStrike" dirty="0">
                          <a:effectLst/>
                        </a:rPr>
                        <a:t>Panel II: Everyday Smoking</a:t>
                      </a:r>
                      <a:endParaRPr lang="en-US" sz="2000" b="1" i="1"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fontAlgn="ctr"/>
                      <a:endParaRPr lang="en-US" sz="2000" b="1" i="1" u="none" strike="noStrike" dirty="0">
                        <a:solidFill>
                          <a:srgbClr val="000000"/>
                        </a:solidFill>
                        <a:effectLst/>
                        <a:latin typeface="+mn-lt"/>
                      </a:endParaRPr>
                    </a:p>
                  </a:txBody>
                  <a:tcPr marL="4318" marR="4318" marT="4318" marB="0" anchor="ctr"/>
                </a:tc>
                <a:extLst>
                  <a:ext uri="{0D108BD9-81ED-4DB2-BD59-A6C34878D82A}">
                    <a16:rowId xmlns:a16="http://schemas.microsoft.com/office/drawing/2014/main" val="2751310221"/>
                  </a:ext>
                </a:extLst>
              </a:tr>
              <a:tr h="310321">
                <a:tc>
                  <a:txBody>
                    <a:bodyPr/>
                    <a:lstStyle/>
                    <a:p>
                      <a:pPr algn="l" fontAlgn="ctr"/>
                      <a:r>
                        <a:rPr lang="en-US" sz="2000" u="none" strike="noStrike" dirty="0">
                          <a:effectLst/>
                        </a:rPr>
                        <a:t>Tobacco 21 Law</a:t>
                      </a:r>
                      <a:endParaRPr lang="en-US" sz="2000" b="0" i="0" u="none" strike="noStrike" dirty="0">
                        <a:solidFill>
                          <a:srgbClr val="000000"/>
                        </a:solidFill>
                        <a:effectLst/>
                        <a:latin typeface="+mn-lt"/>
                      </a:endParaRPr>
                    </a:p>
                  </a:txBody>
                  <a:tcPr marL="4318" marR="4318" marT="4318" marB="0" anchor="ctr"/>
                </a:tc>
                <a:tc>
                  <a:txBody>
                    <a:bodyPr/>
                    <a:lstStyle/>
                    <a:p>
                      <a:pPr marL="0" marR="69850" algn="ctr">
                        <a:spcBef>
                          <a:spcPts val="0"/>
                        </a:spcBef>
                        <a:spcAft>
                          <a:spcPts val="0"/>
                        </a:spcAft>
                      </a:pPr>
                      <a:r>
                        <a:rPr lang="en-US" sz="2000">
                          <a:effectLst/>
                        </a:rPr>
                        <a:t>-0.012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69850" algn="ctr">
                        <a:spcBef>
                          <a:spcPts val="0"/>
                        </a:spcBef>
                        <a:spcAft>
                          <a:spcPts val="0"/>
                        </a:spcAft>
                      </a:pPr>
                      <a:r>
                        <a:rPr lang="en-US" sz="2000">
                          <a:effectLst/>
                        </a:rPr>
                        <a:t>-0.013*</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69850" algn="ctr">
                        <a:spcBef>
                          <a:spcPts val="0"/>
                        </a:spcBef>
                        <a:spcAft>
                          <a:spcPts val="0"/>
                        </a:spcAft>
                      </a:pPr>
                      <a:r>
                        <a:rPr lang="en-US" sz="2000">
                          <a:effectLst/>
                        </a:rPr>
                        <a:t>-0.012*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28471877"/>
                  </a:ext>
                </a:extLst>
              </a:tr>
              <a:tr h="310321">
                <a:tc>
                  <a:txBody>
                    <a:bodyPr/>
                    <a:lstStyle/>
                    <a:p>
                      <a:pPr algn="l" fontAlgn="ctr"/>
                      <a:endParaRPr lang="en-US" sz="2000" b="0" i="0" u="none" strike="noStrike" dirty="0">
                        <a:solidFill>
                          <a:srgbClr val="000000"/>
                        </a:solidFill>
                        <a:effectLst/>
                        <a:latin typeface="+mn-lt"/>
                      </a:endParaRPr>
                    </a:p>
                  </a:txBody>
                  <a:tcPr marL="4318" marR="4318" marT="4318" marB="0" anchor="ctr"/>
                </a:tc>
                <a:tc>
                  <a:txBody>
                    <a:bodyPr/>
                    <a:lstStyle/>
                    <a:p>
                      <a:pPr marL="0" marR="69850" algn="ctr">
                        <a:spcBef>
                          <a:spcPts val="0"/>
                        </a:spcBef>
                        <a:spcAft>
                          <a:spcPts val="0"/>
                        </a:spcAft>
                      </a:pPr>
                      <a:r>
                        <a:rPr lang="en-US" sz="2000">
                          <a:effectLst/>
                        </a:rPr>
                        <a:t>(0.007)</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spcBef>
                          <a:spcPts val="0"/>
                        </a:spcBef>
                        <a:spcAft>
                          <a:spcPts val="0"/>
                        </a:spcAft>
                      </a:pPr>
                      <a:r>
                        <a:rPr lang="en-US" sz="2000">
                          <a:effectLst/>
                        </a:rPr>
                        <a:t>(0.007)</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spcBef>
                          <a:spcPts val="0"/>
                        </a:spcBef>
                        <a:spcAft>
                          <a:spcPts val="0"/>
                        </a:spcAft>
                      </a:pPr>
                      <a:r>
                        <a:rPr lang="en-US" sz="2000" dirty="0">
                          <a:effectLst/>
                        </a:rPr>
                        <a:t>(0.007)</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43751169"/>
                  </a:ext>
                </a:extLst>
              </a:tr>
              <a:tr h="310321">
                <a:tc>
                  <a:txBody>
                    <a:bodyPr/>
                    <a:lstStyle/>
                    <a:p>
                      <a:pPr algn="l" fontAlgn="ctr"/>
                      <a:r>
                        <a:rPr lang="en-US" sz="1600" i="1" u="none" strike="noStrike" dirty="0">
                          <a:effectLst/>
                        </a:rPr>
                        <a:t>Pre-Treat DV Mean</a:t>
                      </a:r>
                      <a:endParaRPr lang="en-US" sz="1600" b="0" i="1"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marL="0" marR="69850" algn="ctr">
                        <a:spcBef>
                          <a:spcPts val="0"/>
                        </a:spcBef>
                        <a:spcAft>
                          <a:spcPts val="0"/>
                        </a:spcAft>
                      </a:pPr>
                      <a:r>
                        <a:rPr lang="en-US" sz="2000">
                          <a:effectLst/>
                        </a:rPr>
                        <a:t>0.040</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69850" algn="ctr">
                        <a:spcBef>
                          <a:spcPts val="0"/>
                        </a:spcBef>
                        <a:spcAft>
                          <a:spcPts val="0"/>
                        </a:spcAft>
                      </a:pPr>
                      <a:r>
                        <a:rPr lang="en-US" sz="2000">
                          <a:effectLst/>
                        </a:rPr>
                        <a:t>0.040</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69850" algn="ctr">
                        <a:spcBef>
                          <a:spcPts val="0"/>
                        </a:spcBef>
                        <a:spcAft>
                          <a:spcPts val="0"/>
                        </a:spcAft>
                      </a:pPr>
                      <a:r>
                        <a:rPr lang="en-US" sz="2000" dirty="0">
                          <a:effectLst/>
                        </a:rPr>
                        <a:t>0.040</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7482758"/>
                  </a:ext>
                </a:extLst>
              </a:tr>
              <a:tr h="463314">
                <a:tc>
                  <a:txBody>
                    <a:bodyPr/>
                    <a:lstStyle/>
                    <a:p>
                      <a:pPr algn="l" fontAlgn="ctr"/>
                      <a:endParaRPr lang="en-US" sz="2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gridSpan="3">
                  <a:txBody>
                    <a:bodyPr/>
                    <a:lstStyle/>
                    <a:p>
                      <a:pPr algn="ctr" fontAlgn="ctr"/>
                      <a:endParaRPr lang="en-US" sz="1000" i="1" u="none" strike="noStrike" dirty="0">
                        <a:effectLst/>
                      </a:endParaRPr>
                    </a:p>
                    <a:p>
                      <a:pPr algn="ctr" fontAlgn="ctr"/>
                      <a:r>
                        <a:rPr lang="en-US" sz="2000" b="1" i="1" u="none" strike="noStrike" dirty="0">
                          <a:effectLst/>
                        </a:rPr>
                        <a:t>Panel III: Quit</a:t>
                      </a:r>
                      <a:endParaRPr lang="en-US" sz="2000" b="1" i="1"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fontAlgn="ctr"/>
                      <a:endParaRPr lang="en-US" sz="2000" b="1" i="1" u="none" strike="noStrike" dirty="0">
                        <a:solidFill>
                          <a:srgbClr val="000000"/>
                        </a:solidFill>
                        <a:effectLst/>
                        <a:latin typeface="+mn-lt"/>
                      </a:endParaRPr>
                    </a:p>
                  </a:txBody>
                  <a:tcPr marL="4318" marR="4318" marT="4318" marB="0" anchor="ctr"/>
                </a:tc>
                <a:extLst>
                  <a:ext uri="{0D108BD9-81ED-4DB2-BD59-A6C34878D82A}">
                    <a16:rowId xmlns:a16="http://schemas.microsoft.com/office/drawing/2014/main" val="1517429854"/>
                  </a:ext>
                </a:extLst>
              </a:tr>
              <a:tr h="310321">
                <a:tc>
                  <a:txBody>
                    <a:bodyPr/>
                    <a:lstStyle/>
                    <a:p>
                      <a:pPr algn="l" fontAlgn="ctr"/>
                      <a:r>
                        <a:rPr lang="en-US" sz="2000" u="none" strike="noStrike" dirty="0">
                          <a:effectLst/>
                        </a:rPr>
                        <a:t>Tobacco 21 Law</a:t>
                      </a:r>
                      <a:endParaRPr lang="en-US" sz="2000" b="0" i="0" u="none" strike="noStrike" dirty="0">
                        <a:solidFill>
                          <a:srgbClr val="000000"/>
                        </a:solidFill>
                        <a:effectLst/>
                        <a:latin typeface="+mn-lt"/>
                      </a:endParaRPr>
                    </a:p>
                  </a:txBody>
                  <a:tcPr marL="4318" marR="4318" marT="4318" marB="0" anchor="ctr"/>
                </a:tc>
                <a:tc>
                  <a:txBody>
                    <a:bodyPr/>
                    <a:lstStyle/>
                    <a:p>
                      <a:pPr algn="ctr" fontAlgn="ctr"/>
                      <a:r>
                        <a:rPr lang="en-US" sz="2000" u="none" strike="noStrike" dirty="0">
                          <a:effectLst/>
                        </a:rPr>
                        <a:t>0.010</a:t>
                      </a:r>
                      <a:endParaRPr lang="en-US" sz="2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a:txBody>
                    <a:bodyPr/>
                    <a:lstStyle/>
                    <a:p>
                      <a:pPr algn="ctr" fontAlgn="ctr"/>
                      <a:r>
                        <a:rPr lang="en-US" sz="2000" u="none" strike="noStrike" dirty="0">
                          <a:effectLst/>
                        </a:rPr>
                        <a:t>0.012</a:t>
                      </a:r>
                      <a:endParaRPr lang="en-US" sz="2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a:txBody>
                    <a:bodyPr/>
                    <a:lstStyle/>
                    <a:p>
                      <a:pPr algn="ctr" fontAlgn="ctr"/>
                      <a:r>
                        <a:rPr lang="en-US" sz="2000" u="none" strike="noStrike" dirty="0">
                          <a:effectLst/>
                        </a:rPr>
                        <a:t>0.004</a:t>
                      </a:r>
                      <a:endParaRPr lang="en-US" sz="2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77897833"/>
                  </a:ext>
                </a:extLst>
              </a:tr>
              <a:tr h="310321">
                <a:tc>
                  <a:txBody>
                    <a:bodyPr/>
                    <a:lstStyle/>
                    <a:p>
                      <a:pPr algn="l" fontAlgn="ctr"/>
                      <a:endParaRPr lang="en-US" sz="2000" b="0" i="0" u="none" strike="noStrike" dirty="0">
                        <a:solidFill>
                          <a:srgbClr val="000000"/>
                        </a:solidFill>
                        <a:effectLst/>
                        <a:latin typeface="+mn-lt"/>
                      </a:endParaRPr>
                    </a:p>
                  </a:txBody>
                  <a:tcPr marL="4318" marR="4318" marT="4318" marB="0" anchor="ctr"/>
                </a:tc>
                <a:tc>
                  <a:txBody>
                    <a:bodyPr/>
                    <a:lstStyle/>
                    <a:p>
                      <a:pPr algn="ctr" fontAlgn="ctr"/>
                      <a:r>
                        <a:rPr lang="en-US" sz="2000" u="none" strike="noStrike" dirty="0">
                          <a:effectLst/>
                        </a:rPr>
                        <a:t>(0.072)</a:t>
                      </a:r>
                      <a:endParaRPr lang="en-US" sz="2000" b="0" i="0" u="none" strike="noStrike" dirty="0">
                        <a:solidFill>
                          <a:srgbClr val="000000"/>
                        </a:solidFill>
                        <a:effectLst/>
                        <a:latin typeface="+mn-lt"/>
                      </a:endParaRPr>
                    </a:p>
                  </a:txBody>
                  <a:tcPr marL="4318" marR="4318" marT="4318"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rPr>
                        <a:t>(0.072)</a:t>
                      </a: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4318" marR="4318" marT="4318"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rPr>
                        <a:t>(0.073)</a:t>
                      </a: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4318" marR="4318" marT="4318" marB="0" anchor="ctr"/>
                </a:tc>
                <a:extLst>
                  <a:ext uri="{0D108BD9-81ED-4DB2-BD59-A6C34878D82A}">
                    <a16:rowId xmlns:a16="http://schemas.microsoft.com/office/drawing/2014/main" val="3402662705"/>
                  </a:ext>
                </a:extLst>
              </a:tr>
              <a:tr h="310321">
                <a:tc>
                  <a:txBody>
                    <a:bodyPr/>
                    <a:lstStyle/>
                    <a:p>
                      <a:pPr algn="l" fontAlgn="ctr"/>
                      <a:r>
                        <a:rPr lang="en-US" sz="1600" i="1" u="none" strike="noStrike" dirty="0">
                          <a:effectLst/>
                        </a:rPr>
                        <a:t>Pre-Treat DV Mean</a:t>
                      </a:r>
                      <a:endParaRPr lang="en-US" sz="1600" b="0" i="1"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0.305</a:t>
                      </a:r>
                      <a:endParaRPr lang="en-US" sz="20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0.305</a:t>
                      </a:r>
                      <a:endParaRPr lang="en-US" sz="20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0.305</a:t>
                      </a:r>
                      <a:endParaRPr lang="en-US" sz="20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3052826"/>
                  </a:ext>
                </a:extLst>
              </a:tr>
              <a:tr h="310321">
                <a:tc>
                  <a:txBody>
                    <a:bodyPr/>
                    <a:lstStyle/>
                    <a:p>
                      <a:pPr algn="l" fontAlgn="ctr"/>
                      <a:r>
                        <a:rPr lang="en-US" sz="2000" u="none" strike="noStrike" dirty="0">
                          <a:effectLst/>
                        </a:rPr>
                        <a:t> </a:t>
                      </a:r>
                      <a:endParaRPr lang="en-US" sz="2000" b="0" i="0" u="none" strike="noStrike" dirty="0">
                        <a:solidFill>
                          <a:srgbClr val="000000"/>
                        </a:solidFill>
                        <a:effectLst/>
                        <a:latin typeface="+mn-lt"/>
                      </a:endParaRPr>
                    </a:p>
                  </a:txBody>
                  <a:tcPr marL="4318" marR="4318" marT="4318"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a:effectLst/>
                        </a:rPr>
                        <a:t> </a:t>
                      </a:r>
                      <a:endParaRPr lang="en-US" sz="2000" b="0" i="0" u="none" strike="noStrike">
                        <a:solidFill>
                          <a:srgbClr val="000000"/>
                        </a:solidFill>
                        <a:effectLst/>
                        <a:latin typeface="+mn-lt"/>
                      </a:endParaRPr>
                    </a:p>
                  </a:txBody>
                  <a:tcPr marL="4318" marR="4318" marT="4318"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 </a:t>
                      </a:r>
                      <a:endParaRPr lang="en-US" sz="2000" b="0" i="0" u="none" strike="noStrike" dirty="0">
                        <a:solidFill>
                          <a:srgbClr val="000000"/>
                        </a:solidFill>
                        <a:effectLst/>
                        <a:latin typeface="+mn-lt"/>
                      </a:endParaRPr>
                    </a:p>
                  </a:txBody>
                  <a:tcPr marL="4318" marR="4318" marT="4318"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000" u="none" strike="noStrike" dirty="0">
                          <a:effectLst/>
                        </a:rPr>
                        <a:t> </a:t>
                      </a:r>
                      <a:endParaRPr lang="en-US" sz="2000" b="0" i="0" u="none" strike="noStrike" dirty="0">
                        <a:solidFill>
                          <a:srgbClr val="000000"/>
                        </a:solidFill>
                        <a:effectLst/>
                        <a:latin typeface="+mn-lt"/>
                      </a:endParaRPr>
                    </a:p>
                  </a:txBody>
                  <a:tcPr marL="4318" marR="4318" marT="4318"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0876411"/>
                  </a:ext>
                </a:extLst>
              </a:tr>
              <a:tr h="310321">
                <a:tc>
                  <a:txBody>
                    <a:bodyPr/>
                    <a:lstStyle/>
                    <a:p>
                      <a:pPr algn="l" fontAlgn="ctr"/>
                      <a:r>
                        <a:rPr lang="en-US" sz="1900" u="none" strike="noStrike" dirty="0" err="1">
                          <a:effectLst/>
                        </a:rPr>
                        <a:t>Socioecon</a:t>
                      </a:r>
                      <a:r>
                        <a:rPr lang="en-US" sz="1900" u="none" strike="noStrike" dirty="0">
                          <a:effectLst/>
                        </a:rPr>
                        <a:t> &amp; Cigarette Policy Controls?</a:t>
                      </a:r>
                      <a:endParaRPr lang="en-US" sz="1900" b="0" i="0" u="none" strike="noStrike" dirty="0">
                        <a:solidFill>
                          <a:srgbClr val="000000"/>
                        </a:solidFill>
                        <a:effectLst/>
                        <a:latin typeface="+mn-lt"/>
                      </a:endParaRPr>
                    </a:p>
                  </a:txBody>
                  <a:tcPr marL="4318" marR="4318" marT="4318"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1900" u="none" strike="noStrike" dirty="0">
                          <a:effectLst/>
                        </a:rPr>
                        <a:t>Y</a:t>
                      </a:r>
                      <a:endParaRPr lang="en-US" sz="1900" b="0" i="0" u="none" strike="noStrike" dirty="0">
                        <a:solidFill>
                          <a:srgbClr val="000000"/>
                        </a:solidFill>
                        <a:effectLst/>
                        <a:latin typeface="+mn-lt"/>
                      </a:endParaRPr>
                    </a:p>
                  </a:txBody>
                  <a:tcPr marL="4318" marR="4318" marT="4318"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1900" u="none" strike="noStrike" dirty="0">
                          <a:effectLst/>
                        </a:rPr>
                        <a:t>Y</a:t>
                      </a:r>
                      <a:endParaRPr lang="en-US" sz="1900" b="0" i="0" u="none" strike="noStrike" dirty="0">
                        <a:solidFill>
                          <a:srgbClr val="000000"/>
                        </a:solidFill>
                        <a:effectLst/>
                        <a:latin typeface="+mn-lt"/>
                      </a:endParaRPr>
                    </a:p>
                  </a:txBody>
                  <a:tcPr marL="4318" marR="4318" marT="4318"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1900" u="none" strike="noStrike" dirty="0">
                          <a:effectLst/>
                        </a:rPr>
                        <a:t>Y</a:t>
                      </a:r>
                      <a:endParaRPr lang="en-US" sz="1900" b="0" i="0" u="none" strike="noStrike" dirty="0">
                        <a:solidFill>
                          <a:srgbClr val="000000"/>
                        </a:solidFill>
                        <a:effectLst/>
                        <a:latin typeface="+mn-lt"/>
                      </a:endParaRPr>
                    </a:p>
                  </a:txBody>
                  <a:tcPr marL="4318" marR="4318" marT="4318"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536341567"/>
                  </a:ext>
                </a:extLst>
              </a:tr>
              <a:tr h="310321">
                <a:tc>
                  <a:txBody>
                    <a:bodyPr/>
                    <a:lstStyle/>
                    <a:p>
                      <a:pPr algn="l" fontAlgn="ctr"/>
                      <a:r>
                        <a:rPr lang="en-US" sz="1900" u="none" strike="noStrike" dirty="0">
                          <a:effectLst/>
                        </a:rPr>
                        <a:t>E-cigarette Polices?</a:t>
                      </a:r>
                      <a:endParaRPr lang="en-US" sz="1900" b="0" i="0" u="none" strike="noStrike" dirty="0">
                        <a:solidFill>
                          <a:srgbClr val="000000"/>
                        </a:solidFill>
                        <a:effectLst/>
                        <a:latin typeface="+mn-lt"/>
                      </a:endParaRPr>
                    </a:p>
                  </a:txBody>
                  <a:tcPr marL="4318" marR="4318" marT="4318" marB="0" anchor="ctr">
                    <a:lnT>
                      <a:noFill/>
                    </a:lnT>
                  </a:tcPr>
                </a:tc>
                <a:tc>
                  <a:txBody>
                    <a:bodyPr/>
                    <a:lstStyle/>
                    <a:p>
                      <a:pPr algn="ctr" fontAlgn="ctr"/>
                      <a:r>
                        <a:rPr lang="en-US" sz="1900" b="0" i="0" u="none" strike="noStrike" dirty="0">
                          <a:solidFill>
                            <a:srgbClr val="000000"/>
                          </a:solidFill>
                          <a:effectLst/>
                          <a:latin typeface="+mn-lt"/>
                        </a:rPr>
                        <a:t>N</a:t>
                      </a:r>
                    </a:p>
                  </a:txBody>
                  <a:tcPr marL="4318" marR="4318" marT="4318" marB="0" anchor="ctr">
                    <a:lnT>
                      <a:noFill/>
                    </a:lnT>
                  </a:tcPr>
                </a:tc>
                <a:tc>
                  <a:txBody>
                    <a:bodyPr/>
                    <a:lstStyle/>
                    <a:p>
                      <a:pPr algn="ctr" fontAlgn="ctr"/>
                      <a:r>
                        <a:rPr lang="en-US" sz="1900" u="none" strike="noStrike" dirty="0">
                          <a:effectLst/>
                        </a:rPr>
                        <a:t>Y</a:t>
                      </a:r>
                      <a:endParaRPr lang="en-US" sz="1900" b="0" i="0" u="none" strike="noStrike" dirty="0">
                        <a:solidFill>
                          <a:srgbClr val="000000"/>
                        </a:solidFill>
                        <a:effectLst/>
                        <a:latin typeface="+mn-lt"/>
                      </a:endParaRPr>
                    </a:p>
                  </a:txBody>
                  <a:tcPr marL="4318" marR="4318" marT="4318" marB="0" anchor="ctr">
                    <a:lnT>
                      <a:noFill/>
                    </a:lnT>
                  </a:tcPr>
                </a:tc>
                <a:tc>
                  <a:txBody>
                    <a:bodyPr/>
                    <a:lstStyle/>
                    <a:p>
                      <a:pPr algn="ctr" fontAlgn="ctr"/>
                      <a:r>
                        <a:rPr lang="en-US" sz="1900" u="none" strike="noStrike" dirty="0">
                          <a:effectLst/>
                        </a:rPr>
                        <a:t>Y</a:t>
                      </a:r>
                      <a:endParaRPr lang="en-US" sz="1900" b="0" i="0" u="none" strike="noStrike" dirty="0">
                        <a:solidFill>
                          <a:srgbClr val="000000"/>
                        </a:solidFill>
                        <a:effectLst/>
                        <a:latin typeface="+mn-lt"/>
                      </a:endParaRPr>
                    </a:p>
                  </a:txBody>
                  <a:tcPr marL="4318" marR="4318" marT="4318" marB="0" anchor="ctr">
                    <a:lnT>
                      <a:noFill/>
                    </a:lnT>
                  </a:tcPr>
                </a:tc>
                <a:extLst>
                  <a:ext uri="{0D108BD9-81ED-4DB2-BD59-A6C34878D82A}">
                    <a16:rowId xmlns:a16="http://schemas.microsoft.com/office/drawing/2014/main" val="815265984"/>
                  </a:ext>
                </a:extLst>
              </a:tr>
              <a:tr h="31032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900" u="none" strike="noStrike" dirty="0">
                          <a:effectLst/>
                        </a:rPr>
                        <a:t>Alcohol and Marijuana Policies?</a:t>
                      </a:r>
                      <a:endParaRPr lang="en-US" sz="19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mn-lt"/>
                        </a:rPr>
                        <a:t>N</a:t>
                      </a: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mn-lt"/>
                        </a:rPr>
                        <a:t>N</a:t>
                      </a: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mn-lt"/>
                        </a:rPr>
                        <a:t>Y</a:t>
                      </a:r>
                    </a:p>
                  </a:txBody>
                  <a:tcPr marL="4318" marR="4318" marT="4318"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8374422"/>
                  </a:ext>
                </a:extLst>
              </a:tr>
            </a:tbl>
          </a:graphicData>
        </a:graphic>
      </p:graphicFrame>
      <p:sp>
        <p:nvSpPr>
          <p:cNvPr id="8" name="TextBox 7">
            <a:extLst>
              <a:ext uri="{FF2B5EF4-FFF2-40B4-BE49-F238E27FC236}">
                <a16:creationId xmlns:a16="http://schemas.microsoft.com/office/drawing/2014/main" id="{8C348D12-08FB-344C-850C-601BAD0BA237}"/>
              </a:ext>
            </a:extLst>
          </p:cNvPr>
          <p:cNvSpPr txBox="1"/>
          <p:nvPr/>
        </p:nvSpPr>
        <p:spPr>
          <a:xfrm>
            <a:off x="523324" y="6406748"/>
            <a:ext cx="8235666" cy="323165"/>
          </a:xfrm>
          <a:prstGeom prst="rect">
            <a:avLst/>
          </a:prstGeom>
          <a:noFill/>
        </p:spPr>
        <p:txBody>
          <a:bodyPr wrap="square" rtlCol="0">
            <a:spAutoFit/>
          </a:bodyPr>
          <a:lstStyle/>
          <a:p>
            <a:r>
              <a:rPr lang="en-US" sz="1500" dirty="0"/>
              <a:t>***Significant at 1% level  **Significant at 5% level  *Significant at 10% level</a:t>
            </a:r>
          </a:p>
        </p:txBody>
      </p:sp>
    </p:spTree>
    <p:extLst>
      <p:ext uri="{BB962C8B-B14F-4D97-AF65-F5344CB8AC3E}">
        <p14:creationId xmlns:p14="http://schemas.microsoft.com/office/powerpoint/2010/main" val="346734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140B-DC4D-4ABC-9178-8154893830C5}"/>
              </a:ext>
            </a:extLst>
          </p:cNvPr>
          <p:cNvSpPr>
            <a:spLocks noGrp="1"/>
          </p:cNvSpPr>
          <p:nvPr>
            <p:ph type="title"/>
          </p:nvPr>
        </p:nvSpPr>
        <p:spPr/>
        <p:txBody>
          <a:bodyPr/>
          <a:lstStyle/>
          <a:p>
            <a:r>
              <a:rPr lang="en-US" dirty="0"/>
              <a:t>“Stacked DD” Event Study</a:t>
            </a:r>
          </a:p>
        </p:txBody>
      </p:sp>
      <p:pic>
        <p:nvPicPr>
          <p:cNvPr id="4" name="Picture 3" descr="Chart, line chart&#10;&#10;Description automatically generated">
            <a:extLst>
              <a:ext uri="{FF2B5EF4-FFF2-40B4-BE49-F238E27FC236}">
                <a16:creationId xmlns:a16="http://schemas.microsoft.com/office/drawing/2014/main" id="{5997F662-37C1-4161-8EBA-4037CCD75A0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78065" y="1690688"/>
            <a:ext cx="8370810" cy="4919662"/>
          </a:xfrm>
          <a:prstGeom prst="rect">
            <a:avLst/>
          </a:prstGeom>
        </p:spPr>
      </p:pic>
    </p:spTree>
    <p:extLst>
      <p:ext uri="{BB962C8B-B14F-4D97-AF65-F5344CB8AC3E}">
        <p14:creationId xmlns:p14="http://schemas.microsoft.com/office/powerpoint/2010/main" val="2356342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2653-8C48-4484-A4B4-D9FF5D0335D7}"/>
              </a:ext>
            </a:extLst>
          </p:cNvPr>
          <p:cNvSpPr>
            <a:spLocks noGrp="1"/>
          </p:cNvSpPr>
          <p:nvPr>
            <p:ph type="title"/>
          </p:nvPr>
        </p:nvSpPr>
        <p:spPr/>
        <p:txBody>
          <a:bodyPr/>
          <a:lstStyle/>
          <a:p>
            <a:r>
              <a:rPr lang="en-US" dirty="0"/>
              <a:t>Unbalanced Stacked DD event study</a:t>
            </a:r>
          </a:p>
        </p:txBody>
      </p:sp>
      <p:sp>
        <p:nvSpPr>
          <p:cNvPr id="3" name="Content Placeholder 2">
            <a:extLst>
              <a:ext uri="{FF2B5EF4-FFF2-40B4-BE49-F238E27FC236}">
                <a16:creationId xmlns:a16="http://schemas.microsoft.com/office/drawing/2014/main" id="{9689DD11-1080-4A92-BF30-C44A1D8E71B2}"/>
              </a:ext>
            </a:extLst>
          </p:cNvPr>
          <p:cNvSpPr>
            <a:spLocks noGrp="1"/>
          </p:cNvSpPr>
          <p:nvPr>
            <p:ph idx="1"/>
          </p:nvPr>
        </p:nvSpPr>
        <p:spPr/>
        <p:txBody>
          <a:bodyPr/>
          <a:lstStyle/>
          <a:p>
            <a:pPr marL="0" indent="0">
              <a:buNone/>
            </a:pPr>
            <a:r>
              <a:rPr lang="en-US" dirty="0"/>
              <a:t>  </a:t>
            </a:r>
          </a:p>
        </p:txBody>
      </p:sp>
      <p:pic>
        <p:nvPicPr>
          <p:cNvPr id="4" name="Picture 3" descr="Chart, line chart&#10;&#10;Description automatically generated">
            <a:extLst>
              <a:ext uri="{FF2B5EF4-FFF2-40B4-BE49-F238E27FC236}">
                <a16:creationId xmlns:a16="http://schemas.microsoft.com/office/drawing/2014/main" id="{436F8D06-186B-4AA0-A773-34A6C546A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525" y="2013986"/>
            <a:ext cx="7277099" cy="4567789"/>
          </a:xfrm>
          <a:prstGeom prst="rect">
            <a:avLst/>
          </a:prstGeom>
        </p:spPr>
      </p:pic>
    </p:spTree>
    <p:extLst>
      <p:ext uri="{BB962C8B-B14F-4D97-AF65-F5344CB8AC3E}">
        <p14:creationId xmlns:p14="http://schemas.microsoft.com/office/powerpoint/2010/main" val="2996221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9F08-F629-4061-8E9D-05F80568CCEA}"/>
              </a:ext>
            </a:extLst>
          </p:cNvPr>
          <p:cNvSpPr>
            <a:spLocks noGrp="1"/>
          </p:cNvSpPr>
          <p:nvPr>
            <p:ph type="title"/>
          </p:nvPr>
        </p:nvSpPr>
        <p:spPr/>
        <p:txBody>
          <a:bodyPr/>
          <a:lstStyle/>
          <a:p>
            <a:r>
              <a:rPr lang="en-US" dirty="0"/>
              <a:t>Older Individuals (Less Affected)</a:t>
            </a:r>
          </a:p>
        </p:txBody>
      </p:sp>
      <p:sp>
        <p:nvSpPr>
          <p:cNvPr id="3" name="Content Placeholder 2">
            <a:extLst>
              <a:ext uri="{FF2B5EF4-FFF2-40B4-BE49-F238E27FC236}">
                <a16:creationId xmlns:a16="http://schemas.microsoft.com/office/drawing/2014/main" id="{B60FF441-DDFD-4282-B927-F9880ADAB6EA}"/>
              </a:ext>
            </a:extLst>
          </p:cNvPr>
          <p:cNvSpPr>
            <a:spLocks noGrp="1"/>
          </p:cNvSpPr>
          <p:nvPr>
            <p:ph idx="1"/>
          </p:nvPr>
        </p:nvSpPr>
        <p:spPr>
          <a:xfrm>
            <a:off x="838200" y="1825625"/>
            <a:ext cx="10515600" cy="4351338"/>
          </a:xfrm>
        </p:spPr>
        <p:txBody>
          <a:bodyPr/>
          <a:lstStyle/>
          <a:p>
            <a:pPr marL="0" indent="0">
              <a:buNone/>
            </a:pPr>
            <a:r>
              <a:rPr lang="en-US" dirty="0"/>
              <a:t>  </a:t>
            </a:r>
          </a:p>
        </p:txBody>
      </p:sp>
      <p:pic>
        <p:nvPicPr>
          <p:cNvPr id="4" name="Picture 3" descr="Chart, line chart&#10;&#10;Description automatically generated">
            <a:extLst>
              <a:ext uri="{FF2B5EF4-FFF2-40B4-BE49-F238E27FC236}">
                <a16:creationId xmlns:a16="http://schemas.microsoft.com/office/drawing/2014/main" id="{D670B7A5-7538-4992-ADCE-383AC9485FAA}"/>
              </a:ext>
            </a:extLst>
          </p:cNvPr>
          <p:cNvPicPr/>
          <p:nvPr/>
        </p:nvPicPr>
        <p:blipFill>
          <a:blip r:embed="rId2">
            <a:extLst>
              <a:ext uri="{28A0092B-C50C-407E-A947-70E740481C1C}">
                <a14:useLocalDpi xmlns:a14="http://schemas.microsoft.com/office/drawing/2010/main" val="0"/>
              </a:ext>
            </a:extLst>
          </a:blip>
          <a:stretch>
            <a:fillRect/>
          </a:stretch>
        </p:blipFill>
        <p:spPr>
          <a:xfrm>
            <a:off x="613458" y="2013995"/>
            <a:ext cx="5339789" cy="4162967"/>
          </a:xfrm>
          <a:prstGeom prst="rect">
            <a:avLst/>
          </a:prstGeom>
        </p:spPr>
      </p:pic>
      <p:pic>
        <p:nvPicPr>
          <p:cNvPr id="5" name="Picture 4" descr="Chart, line chart&#10;&#10;Description automatically generated">
            <a:extLst>
              <a:ext uri="{FF2B5EF4-FFF2-40B4-BE49-F238E27FC236}">
                <a16:creationId xmlns:a16="http://schemas.microsoft.com/office/drawing/2014/main" id="{C3F12627-CBEA-48EF-AA48-4851F530BC45}"/>
              </a:ext>
            </a:extLst>
          </p:cNvPr>
          <p:cNvPicPr/>
          <p:nvPr/>
        </p:nvPicPr>
        <p:blipFill>
          <a:blip r:embed="rId3">
            <a:extLst>
              <a:ext uri="{28A0092B-C50C-407E-A947-70E740481C1C}">
                <a14:useLocalDpi xmlns:a14="http://schemas.microsoft.com/office/drawing/2010/main" val="0"/>
              </a:ext>
            </a:extLst>
          </a:blip>
          <a:stretch>
            <a:fillRect/>
          </a:stretch>
        </p:blipFill>
        <p:spPr>
          <a:xfrm>
            <a:off x="6238753" y="2013995"/>
            <a:ext cx="5497975" cy="4162967"/>
          </a:xfrm>
          <a:prstGeom prst="rect">
            <a:avLst/>
          </a:prstGeom>
        </p:spPr>
      </p:pic>
      <p:sp>
        <p:nvSpPr>
          <p:cNvPr id="6" name="TextBox 5">
            <a:extLst>
              <a:ext uri="{FF2B5EF4-FFF2-40B4-BE49-F238E27FC236}">
                <a16:creationId xmlns:a16="http://schemas.microsoft.com/office/drawing/2014/main" id="{8A70F7B7-2260-42F6-8E07-5629912DD0DE}"/>
              </a:ext>
            </a:extLst>
          </p:cNvPr>
          <p:cNvSpPr txBox="1"/>
          <p:nvPr/>
        </p:nvSpPr>
        <p:spPr>
          <a:xfrm>
            <a:off x="2269690" y="1541398"/>
            <a:ext cx="2337954" cy="369332"/>
          </a:xfrm>
          <a:prstGeom prst="rect">
            <a:avLst/>
          </a:prstGeom>
          <a:noFill/>
        </p:spPr>
        <p:txBody>
          <a:bodyPr wrap="square" rtlCol="0">
            <a:spAutoFit/>
          </a:bodyPr>
          <a:lstStyle/>
          <a:p>
            <a:pPr algn="ctr"/>
            <a:r>
              <a:rPr lang="en-US" i="1" dirty="0"/>
              <a:t>Ages 21-to-23</a:t>
            </a:r>
          </a:p>
        </p:txBody>
      </p:sp>
      <p:sp>
        <p:nvSpPr>
          <p:cNvPr id="7" name="TextBox 6">
            <a:extLst>
              <a:ext uri="{FF2B5EF4-FFF2-40B4-BE49-F238E27FC236}">
                <a16:creationId xmlns:a16="http://schemas.microsoft.com/office/drawing/2014/main" id="{EFB9139C-339D-44EA-8157-442784346652}"/>
              </a:ext>
            </a:extLst>
          </p:cNvPr>
          <p:cNvSpPr txBox="1"/>
          <p:nvPr/>
        </p:nvSpPr>
        <p:spPr>
          <a:xfrm>
            <a:off x="8114116" y="1530731"/>
            <a:ext cx="2067789" cy="369332"/>
          </a:xfrm>
          <a:prstGeom prst="rect">
            <a:avLst/>
          </a:prstGeom>
          <a:noFill/>
        </p:spPr>
        <p:txBody>
          <a:bodyPr wrap="square" rtlCol="0">
            <a:spAutoFit/>
          </a:bodyPr>
          <a:lstStyle/>
          <a:p>
            <a:pPr algn="ctr"/>
            <a:r>
              <a:rPr lang="en-US" i="1" dirty="0"/>
              <a:t>Ages 24-to-28</a:t>
            </a:r>
          </a:p>
        </p:txBody>
      </p:sp>
    </p:spTree>
    <p:extLst>
      <p:ext uri="{BB962C8B-B14F-4D97-AF65-F5344CB8AC3E}">
        <p14:creationId xmlns:p14="http://schemas.microsoft.com/office/powerpoint/2010/main" val="1884637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058E-949D-4DD6-81F1-EA4680CDDE7C}"/>
              </a:ext>
            </a:extLst>
          </p:cNvPr>
          <p:cNvSpPr>
            <a:spLocks noGrp="1"/>
          </p:cNvSpPr>
          <p:nvPr>
            <p:ph type="title"/>
          </p:nvPr>
        </p:nvSpPr>
        <p:spPr>
          <a:xfrm>
            <a:off x="782052" y="-288757"/>
            <a:ext cx="10515600" cy="955819"/>
          </a:xfrm>
        </p:spPr>
        <p:txBody>
          <a:bodyPr>
            <a:normAutofit fontScale="90000"/>
          </a:bodyPr>
          <a:lstStyle/>
          <a:p>
            <a:br>
              <a:rPr lang="en-US" sz="3400" dirty="0"/>
            </a:br>
            <a:r>
              <a:rPr lang="en-US" sz="3400" dirty="0"/>
              <a:t>“Triple Differences” Logit Estimates, Ages 18-20 vs Ages 21-23 </a:t>
            </a:r>
          </a:p>
        </p:txBody>
      </p:sp>
      <p:graphicFrame>
        <p:nvGraphicFramePr>
          <p:cNvPr id="4" name="Table 3">
            <a:extLst>
              <a:ext uri="{FF2B5EF4-FFF2-40B4-BE49-F238E27FC236}">
                <a16:creationId xmlns:a16="http://schemas.microsoft.com/office/drawing/2014/main" id="{5D03DCDD-8AFE-E54A-B825-CF8455BECF90}"/>
              </a:ext>
            </a:extLst>
          </p:cNvPr>
          <p:cNvGraphicFramePr>
            <a:graphicFrameLocks noGrp="1"/>
          </p:cNvGraphicFramePr>
          <p:nvPr>
            <p:extLst>
              <p:ext uri="{D42A27DB-BD31-4B8C-83A1-F6EECF244321}">
                <p14:modId xmlns:p14="http://schemas.microsoft.com/office/powerpoint/2010/main" val="1219192234"/>
              </p:ext>
            </p:extLst>
          </p:nvPr>
        </p:nvGraphicFramePr>
        <p:xfrm>
          <a:off x="1994909" y="704537"/>
          <a:ext cx="8202182" cy="5902316"/>
        </p:xfrm>
        <a:graphic>
          <a:graphicData uri="http://schemas.openxmlformats.org/drawingml/2006/table">
            <a:tbl>
              <a:tblPr>
                <a:tableStyleId>{2D5ABB26-0587-4C30-8999-92F81FD0307C}</a:tableStyleId>
              </a:tblPr>
              <a:tblGrid>
                <a:gridCol w="3770026">
                  <a:extLst>
                    <a:ext uri="{9D8B030D-6E8A-4147-A177-3AD203B41FA5}">
                      <a16:colId xmlns:a16="http://schemas.microsoft.com/office/drawing/2014/main" val="2352310485"/>
                    </a:ext>
                  </a:extLst>
                </a:gridCol>
                <a:gridCol w="2304991">
                  <a:extLst>
                    <a:ext uri="{9D8B030D-6E8A-4147-A177-3AD203B41FA5}">
                      <a16:colId xmlns:a16="http://schemas.microsoft.com/office/drawing/2014/main" val="500688024"/>
                    </a:ext>
                  </a:extLst>
                </a:gridCol>
                <a:gridCol w="2127165">
                  <a:extLst>
                    <a:ext uri="{9D8B030D-6E8A-4147-A177-3AD203B41FA5}">
                      <a16:colId xmlns:a16="http://schemas.microsoft.com/office/drawing/2014/main" val="2639866418"/>
                    </a:ext>
                  </a:extLst>
                </a:gridCol>
              </a:tblGrid>
              <a:tr h="415739">
                <a:tc>
                  <a:txBody>
                    <a:bodyPr/>
                    <a:lstStyle/>
                    <a:p>
                      <a:pPr algn="l" fontAlgn="ctr"/>
                      <a:endParaRPr lang="en-US" sz="18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gridSpan="2">
                  <a:txBody>
                    <a:bodyPr/>
                    <a:lstStyle/>
                    <a:p>
                      <a:pPr algn="ctr" fontAlgn="ctr"/>
                      <a:endParaRPr lang="en-US" sz="1000" u="none" strike="noStrike" dirty="0">
                        <a:effectLst/>
                      </a:endParaRPr>
                    </a:p>
                    <a:p>
                      <a:pPr algn="ctr" fontAlgn="ctr"/>
                      <a:r>
                        <a:rPr lang="en-US" sz="1800" b="1" i="1" u="none" strike="noStrike" dirty="0">
                          <a:effectLst/>
                        </a:rPr>
                        <a:t>Panel I: Smoking Participation</a:t>
                      </a:r>
                      <a:endParaRPr lang="en-US" sz="1800" b="1" i="1" u="none" strike="noStrike" dirty="0">
                        <a:solidFill>
                          <a:srgbClr val="000000"/>
                        </a:solidFill>
                        <a:effectLst/>
                        <a:latin typeface="+mn-lt"/>
                      </a:endParaRPr>
                    </a:p>
                  </a:txBody>
                  <a:tcPr marL="4318" marR="4318" marT="4318"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43919177"/>
                  </a:ext>
                </a:extLst>
              </a:tr>
              <a:tr h="270525">
                <a:tc>
                  <a:txBody>
                    <a:bodyPr/>
                    <a:lstStyle/>
                    <a:p>
                      <a:pPr marL="0" marR="0">
                        <a:lnSpc>
                          <a:spcPct val="107000"/>
                        </a:lnSpc>
                        <a:spcBef>
                          <a:spcPts val="0"/>
                        </a:spcBef>
                        <a:spcAft>
                          <a:spcPts val="0"/>
                        </a:spcAft>
                      </a:pPr>
                      <a:r>
                        <a:rPr lang="en-US" sz="1800" dirty="0">
                          <a:effectLst/>
                        </a:rPr>
                        <a:t>Tobacco 21 Law</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dirty="0">
                          <a:effectLst/>
                        </a:rPr>
                        <a:t>-0.007</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69850" algn="ctr">
                        <a:lnSpc>
                          <a:spcPct val="107000"/>
                        </a:lnSpc>
                        <a:spcBef>
                          <a:spcPts val="0"/>
                        </a:spcBef>
                        <a:spcAft>
                          <a:spcPts val="0"/>
                        </a:spcAft>
                      </a:pPr>
                      <a:r>
                        <a:rPr lang="en-US" sz="1800" dirty="0">
                          <a:effectLst/>
                        </a:rPr>
                        <a:t>-0.001</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94212402"/>
                  </a:ext>
                </a:extLst>
              </a:tr>
              <a:tr h="270525">
                <a:tc>
                  <a:txBody>
                    <a:bodyPr/>
                    <a:lstStyle/>
                    <a:p>
                      <a:pPr marL="0" marR="0">
                        <a:lnSpc>
                          <a:spcPct val="107000"/>
                        </a:lnSpc>
                        <a:spcBef>
                          <a:spcPts val="0"/>
                        </a:spcBef>
                        <a:spcAft>
                          <a:spcPts val="0"/>
                        </a:spcAft>
                      </a:pPr>
                      <a:r>
                        <a:rPr lang="en-US" sz="1800" dirty="0">
                          <a:effectLst/>
                        </a:rPr>
                        <a:t> </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a:effectLst/>
                        </a:rPr>
                        <a:t>(0.012)</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a:effectLst/>
                        </a:rPr>
                        <a:t>(0.014)</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8695843"/>
                  </a:ext>
                </a:extLst>
              </a:tr>
              <a:tr h="270525">
                <a:tc>
                  <a:txBody>
                    <a:bodyPr/>
                    <a:lstStyle/>
                    <a:p>
                      <a:pPr marL="0" marR="0">
                        <a:lnSpc>
                          <a:spcPct val="107000"/>
                        </a:lnSpc>
                        <a:spcBef>
                          <a:spcPts val="0"/>
                        </a:spcBef>
                        <a:spcAft>
                          <a:spcPts val="0"/>
                        </a:spcAft>
                      </a:pPr>
                      <a:r>
                        <a:rPr lang="en-US" sz="1800" dirty="0">
                          <a:effectLst/>
                        </a:rPr>
                        <a:t>Tobacco 21 Law *Age 18-to-20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a:effectLst/>
                        </a:rPr>
                        <a:t>-0.040***</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a:effectLst/>
                        </a:rPr>
                        <a:t>-0.024**</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33405119"/>
                  </a:ext>
                </a:extLst>
              </a:tr>
              <a:tr h="270525">
                <a:tc>
                  <a:txBody>
                    <a:bodyPr/>
                    <a:lstStyle/>
                    <a:p>
                      <a:pPr marL="0" marR="0">
                        <a:lnSpc>
                          <a:spcPct val="107000"/>
                        </a:lnSpc>
                        <a:spcBef>
                          <a:spcPts val="0"/>
                        </a:spcBef>
                        <a:spcAft>
                          <a:spcPts val="0"/>
                        </a:spcAft>
                      </a:pPr>
                      <a:r>
                        <a:rPr lang="en-US" sz="1800" dirty="0">
                          <a:effectLst/>
                        </a:rPr>
                        <a:t> </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dirty="0">
                          <a:effectLst/>
                        </a:rPr>
                        <a:t>(0.012)</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dirty="0">
                          <a:effectLst/>
                        </a:rPr>
                        <a:t>(0.010)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5312808"/>
                  </a:ext>
                </a:extLst>
              </a:tr>
              <a:tr h="268748">
                <a:tc>
                  <a:txBody>
                    <a:bodyPr/>
                    <a:lstStyle/>
                    <a:p>
                      <a:pPr algn="l" fontAlgn="ctr"/>
                      <a:r>
                        <a:rPr lang="en-US" sz="1500" i="1" u="none" strike="noStrike" dirty="0">
                          <a:effectLst/>
                        </a:rPr>
                        <a:t>Pre-Treat DV Mean</a:t>
                      </a:r>
                      <a:endParaRPr lang="en-US" sz="1500" b="0" i="1"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1500" u="none" strike="noStrike" dirty="0">
                          <a:effectLst/>
                        </a:rPr>
                        <a:t>0.115</a:t>
                      </a:r>
                      <a:endParaRPr lang="en-US" sz="15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a:r>
                        <a:rPr lang="en-US" sz="1500" u="none" strike="noStrike" dirty="0">
                          <a:effectLst/>
                        </a:rPr>
                        <a:t>0.115</a:t>
                      </a:r>
                      <a:endParaRPr lang="en-US" sz="1500" dirty="0">
                        <a:latin typeface="+mn-lt"/>
                      </a:endParaRPr>
                    </a:p>
                  </a:txBody>
                  <a:tcPr marL="4318" marR="4318" marT="4318"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5842250"/>
                  </a:ext>
                </a:extLst>
              </a:tr>
              <a:tr h="415739">
                <a:tc>
                  <a:txBody>
                    <a:bodyPr/>
                    <a:lstStyle/>
                    <a:p>
                      <a:pPr algn="l" fontAlgn="ctr"/>
                      <a:endParaRPr lang="en-US" sz="18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gridSpan="2">
                  <a:txBody>
                    <a:bodyPr/>
                    <a:lstStyle/>
                    <a:p>
                      <a:pPr algn="ctr" fontAlgn="ctr"/>
                      <a:endParaRPr lang="en-US" sz="1000" u="none" strike="noStrike" dirty="0">
                        <a:effectLst/>
                      </a:endParaRPr>
                    </a:p>
                    <a:p>
                      <a:pPr algn="ctr" fontAlgn="ctr"/>
                      <a:r>
                        <a:rPr lang="en-US" sz="1800" b="1" i="1" u="none" strike="noStrike" dirty="0">
                          <a:effectLst/>
                        </a:rPr>
                        <a:t>Panel II: Everyday Smoking</a:t>
                      </a:r>
                      <a:endParaRPr lang="en-US" sz="1800" b="1" i="1"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3902131"/>
                  </a:ext>
                </a:extLst>
              </a:tr>
              <a:tr h="270525">
                <a:tc>
                  <a:txBody>
                    <a:bodyPr/>
                    <a:lstStyle/>
                    <a:p>
                      <a:pPr marL="0" marR="0">
                        <a:lnSpc>
                          <a:spcPct val="107000"/>
                        </a:lnSpc>
                        <a:spcBef>
                          <a:spcPts val="0"/>
                        </a:spcBef>
                        <a:spcAft>
                          <a:spcPts val="0"/>
                        </a:spcAft>
                      </a:pPr>
                      <a:r>
                        <a:rPr lang="en-US" sz="1800" dirty="0">
                          <a:effectLst/>
                        </a:rPr>
                        <a:t>Tobacco 21 Law</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dirty="0">
                          <a:effectLst/>
                        </a:rPr>
                        <a:t>0.002</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69850" algn="ctr">
                        <a:lnSpc>
                          <a:spcPct val="107000"/>
                        </a:lnSpc>
                        <a:spcBef>
                          <a:spcPts val="0"/>
                        </a:spcBef>
                        <a:spcAft>
                          <a:spcPts val="0"/>
                        </a:spcAft>
                      </a:pPr>
                      <a:r>
                        <a:rPr lang="en-US" sz="1800">
                          <a:effectLst/>
                        </a:rPr>
                        <a:t>0.011</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47365954"/>
                  </a:ext>
                </a:extLst>
              </a:tr>
              <a:tr h="270525">
                <a:tc>
                  <a:txBody>
                    <a:bodyPr/>
                    <a:lstStyle/>
                    <a:p>
                      <a:pPr marL="0" marR="0">
                        <a:lnSpc>
                          <a:spcPct val="107000"/>
                        </a:lnSpc>
                        <a:spcBef>
                          <a:spcPts val="0"/>
                        </a:spcBef>
                        <a:spcAft>
                          <a:spcPts val="0"/>
                        </a:spcAft>
                      </a:pPr>
                      <a:r>
                        <a:rPr lang="en-US" sz="1800">
                          <a:effectLst/>
                        </a:rPr>
                        <a:t> </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dirty="0">
                          <a:effectLst/>
                        </a:rPr>
                        <a:t>(0.009)</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a:effectLst/>
                        </a:rPr>
                        <a:t>(0.009)</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8320944"/>
                  </a:ext>
                </a:extLst>
              </a:tr>
              <a:tr h="270525">
                <a:tc>
                  <a:txBody>
                    <a:bodyPr/>
                    <a:lstStyle/>
                    <a:p>
                      <a:pPr marL="0" marR="0">
                        <a:lnSpc>
                          <a:spcPct val="107000"/>
                        </a:lnSpc>
                        <a:spcBef>
                          <a:spcPts val="0"/>
                        </a:spcBef>
                        <a:spcAft>
                          <a:spcPts val="0"/>
                        </a:spcAft>
                      </a:pPr>
                      <a:r>
                        <a:rPr lang="en-US" sz="1800" dirty="0">
                          <a:effectLst/>
                        </a:rPr>
                        <a:t>Tobacco 21 Law *Age 18-to-20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dirty="0">
                          <a:effectLst/>
                        </a:rPr>
                        <a:t>-0.032***</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dirty="0">
                          <a:effectLst/>
                        </a:rPr>
                        <a:t>-0.016*</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2977509"/>
                  </a:ext>
                </a:extLst>
              </a:tr>
              <a:tr h="270525">
                <a:tc>
                  <a:txBody>
                    <a:bodyPr/>
                    <a:lstStyle/>
                    <a:p>
                      <a:pPr marL="0" marR="0">
                        <a:lnSpc>
                          <a:spcPct val="107000"/>
                        </a:lnSpc>
                        <a:spcBef>
                          <a:spcPts val="0"/>
                        </a:spcBef>
                        <a:spcAft>
                          <a:spcPts val="0"/>
                        </a:spcAft>
                      </a:pPr>
                      <a:r>
                        <a:rPr lang="en-US" sz="1800" dirty="0">
                          <a:effectLst/>
                        </a:rPr>
                        <a:t> </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dirty="0">
                          <a:effectLst/>
                        </a:rPr>
                        <a:t>(0.012)</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dirty="0">
                          <a:effectLst/>
                        </a:rPr>
                        <a:t>(0.009)</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73881971"/>
                  </a:ext>
                </a:extLst>
              </a:tr>
              <a:tr h="268748">
                <a:tc>
                  <a:txBody>
                    <a:bodyPr/>
                    <a:lstStyle/>
                    <a:p>
                      <a:pPr algn="l" fontAlgn="ctr"/>
                      <a:r>
                        <a:rPr lang="en-US" sz="1500" i="1" u="none" strike="noStrike" dirty="0">
                          <a:effectLst/>
                        </a:rPr>
                        <a:t>Pre-Treat DV Mean</a:t>
                      </a:r>
                      <a:endParaRPr lang="en-US" sz="1500" b="0" i="1"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1500" u="none" strike="noStrike" dirty="0">
                          <a:effectLst/>
                        </a:rPr>
                        <a:t>0.064</a:t>
                      </a:r>
                      <a:endParaRPr lang="en-US" sz="15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a:r>
                        <a:rPr lang="en-US" sz="1500" u="none" strike="noStrike" dirty="0">
                          <a:effectLst/>
                        </a:rPr>
                        <a:t>0.064</a:t>
                      </a:r>
                      <a:endParaRPr lang="en-US" sz="1500" dirty="0">
                        <a:latin typeface="+mn-lt"/>
                      </a:endParaRPr>
                    </a:p>
                  </a:txBody>
                  <a:tcPr marL="4318" marR="4318" marT="4318"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6858571"/>
                  </a:ext>
                </a:extLst>
              </a:tr>
              <a:tr h="415739">
                <a:tc>
                  <a:txBody>
                    <a:bodyPr/>
                    <a:lstStyle/>
                    <a:p>
                      <a:pPr algn="l" fontAlgn="ctr"/>
                      <a:endParaRPr lang="en-US" sz="18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gridSpan="2">
                  <a:txBody>
                    <a:bodyPr/>
                    <a:lstStyle/>
                    <a:p>
                      <a:pPr algn="ctr" fontAlgn="ctr"/>
                      <a:endParaRPr lang="en-US" sz="1000" u="none" strike="noStrike" dirty="0">
                        <a:effectLst/>
                      </a:endParaRPr>
                    </a:p>
                    <a:p>
                      <a:pPr algn="ctr" fontAlgn="ctr"/>
                      <a:r>
                        <a:rPr lang="en-US" sz="1800" b="1" i="1" u="none" strike="noStrike" dirty="0">
                          <a:effectLst/>
                        </a:rPr>
                        <a:t>Panel III: Quit</a:t>
                      </a:r>
                      <a:endParaRPr lang="en-US" sz="1800" b="1" i="1"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585411718"/>
                  </a:ext>
                </a:extLst>
              </a:tr>
              <a:tr h="270525">
                <a:tc>
                  <a:txBody>
                    <a:bodyPr/>
                    <a:lstStyle/>
                    <a:p>
                      <a:pPr marL="0" marR="0">
                        <a:lnSpc>
                          <a:spcPct val="107000"/>
                        </a:lnSpc>
                        <a:spcBef>
                          <a:spcPts val="0"/>
                        </a:spcBef>
                        <a:spcAft>
                          <a:spcPts val="0"/>
                        </a:spcAft>
                      </a:pPr>
                      <a:r>
                        <a:rPr lang="en-US" sz="1800" dirty="0">
                          <a:effectLst/>
                        </a:rPr>
                        <a:t>Tobacco 21 Law</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dirty="0">
                          <a:effectLst/>
                        </a:rPr>
                        <a:t>0.032</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69850" algn="ctr">
                        <a:lnSpc>
                          <a:spcPct val="107000"/>
                        </a:lnSpc>
                        <a:spcBef>
                          <a:spcPts val="0"/>
                        </a:spcBef>
                        <a:spcAft>
                          <a:spcPts val="0"/>
                        </a:spcAft>
                      </a:pPr>
                      <a:r>
                        <a:rPr lang="en-US" sz="1800" dirty="0">
                          <a:effectLst/>
                        </a:rPr>
                        <a:t>-0.057</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74351327"/>
                  </a:ext>
                </a:extLst>
              </a:tr>
              <a:tr h="270525">
                <a:tc>
                  <a:txBody>
                    <a:bodyPr/>
                    <a:lstStyle/>
                    <a:p>
                      <a:pPr marL="0" marR="0">
                        <a:lnSpc>
                          <a:spcPct val="107000"/>
                        </a:lnSpc>
                        <a:spcBef>
                          <a:spcPts val="0"/>
                        </a:spcBef>
                        <a:spcAft>
                          <a:spcPts val="0"/>
                        </a:spcAft>
                      </a:pPr>
                      <a:r>
                        <a:rPr lang="en-US" sz="1800">
                          <a:effectLst/>
                        </a:rPr>
                        <a:t> </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a:effectLst/>
                        </a:rPr>
                        <a:t>(0.031)</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a:effectLst/>
                        </a:rPr>
                        <a:t>(0.039)</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36868906"/>
                  </a:ext>
                </a:extLst>
              </a:tr>
              <a:tr h="270525">
                <a:tc>
                  <a:txBody>
                    <a:bodyPr/>
                    <a:lstStyle/>
                    <a:p>
                      <a:pPr marL="0" marR="0">
                        <a:lnSpc>
                          <a:spcPct val="107000"/>
                        </a:lnSpc>
                        <a:spcBef>
                          <a:spcPts val="0"/>
                        </a:spcBef>
                        <a:spcAft>
                          <a:spcPts val="0"/>
                        </a:spcAft>
                      </a:pPr>
                      <a:r>
                        <a:rPr lang="en-US" sz="1800" dirty="0">
                          <a:effectLst/>
                        </a:rPr>
                        <a:t>Tobacco 21 Law *Age 18-to-20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a:effectLst/>
                        </a:rPr>
                        <a:t>0.025</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dirty="0">
                          <a:effectLst/>
                        </a:rPr>
                        <a:t>0.045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5518393"/>
                  </a:ext>
                </a:extLst>
              </a:tr>
              <a:tr h="270525">
                <a:tc>
                  <a:txBody>
                    <a:bodyPr/>
                    <a:lstStyle/>
                    <a:p>
                      <a:pPr marL="0" marR="0">
                        <a:lnSpc>
                          <a:spcPct val="107000"/>
                        </a:lnSpc>
                        <a:spcBef>
                          <a:spcPts val="0"/>
                        </a:spcBef>
                        <a:spcAft>
                          <a:spcPts val="0"/>
                        </a:spcAft>
                      </a:pPr>
                      <a:r>
                        <a:rPr lang="en-US" sz="1800" dirty="0">
                          <a:effectLst/>
                        </a:rPr>
                        <a:t> </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dirty="0">
                          <a:effectLst/>
                        </a:rPr>
                        <a:t>(0.042)</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dirty="0">
                          <a:effectLst/>
                        </a:rPr>
                        <a:t>(0.058)</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6162238"/>
                  </a:ext>
                </a:extLst>
              </a:tr>
              <a:tr h="268748">
                <a:tc>
                  <a:txBody>
                    <a:bodyPr/>
                    <a:lstStyle/>
                    <a:p>
                      <a:pPr algn="l" fontAlgn="ctr"/>
                      <a:r>
                        <a:rPr lang="en-US" sz="1500" i="1" u="none" strike="noStrike" dirty="0">
                          <a:effectLst/>
                        </a:rPr>
                        <a:t>Pre-Treat DV Mean</a:t>
                      </a:r>
                      <a:endParaRPr lang="en-US" sz="1500" b="0" i="1"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1500" u="none" strike="noStrike" dirty="0">
                          <a:effectLst/>
                        </a:rPr>
                        <a:t>0.259</a:t>
                      </a:r>
                      <a:endParaRPr lang="en-US" sz="15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1500" u="none" strike="noStrike" dirty="0">
                          <a:effectLst/>
                        </a:rPr>
                        <a:t>0.259</a:t>
                      </a:r>
                      <a:endParaRPr lang="en-US" sz="15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9780689"/>
                  </a:ext>
                </a:extLst>
              </a:tr>
              <a:tr h="151156">
                <a:tc>
                  <a:txBody>
                    <a:bodyPr/>
                    <a:lstStyle/>
                    <a:p>
                      <a:pPr algn="l" fontAlgn="ctr"/>
                      <a:r>
                        <a:rPr lang="en-US" sz="1000" u="none" strike="noStrike" dirty="0">
                          <a:effectLst/>
                        </a:rPr>
                        <a:t> </a:t>
                      </a:r>
                      <a:endParaRPr lang="en-US" sz="1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a:txBody>
                    <a:bodyPr/>
                    <a:lstStyle/>
                    <a:p>
                      <a:pPr algn="ctr" fontAlgn="ctr"/>
                      <a:r>
                        <a:rPr lang="en-US" sz="1000" u="none" strike="noStrike" dirty="0">
                          <a:effectLst/>
                        </a:rPr>
                        <a:t> </a:t>
                      </a:r>
                      <a:endParaRPr lang="en-US" sz="1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a:txBody>
                    <a:bodyPr/>
                    <a:lstStyle/>
                    <a:p>
                      <a:pPr algn="ctr" fontAlgn="ctr"/>
                      <a:r>
                        <a:rPr lang="en-US" sz="1000" u="none" strike="noStrike" dirty="0">
                          <a:effectLst/>
                        </a:rPr>
                        <a:t> </a:t>
                      </a:r>
                      <a:endParaRPr lang="en-US" sz="1000" b="0" i="0" u="none" strike="noStrike" dirty="0">
                        <a:solidFill>
                          <a:srgbClr val="000000"/>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7259573"/>
                  </a:ext>
                </a:extLst>
              </a:tr>
              <a:tr h="270525">
                <a:tc>
                  <a:txBody>
                    <a:bodyPr/>
                    <a:lstStyle/>
                    <a:p>
                      <a:pPr marL="0" marR="0" algn="l">
                        <a:lnSpc>
                          <a:spcPct val="107000"/>
                        </a:lnSpc>
                        <a:spcBef>
                          <a:spcPts val="0"/>
                        </a:spcBef>
                        <a:spcAft>
                          <a:spcPts val="0"/>
                        </a:spcAft>
                      </a:pPr>
                      <a:r>
                        <a:rPr lang="en-US" sz="1800" dirty="0">
                          <a:effectLst/>
                        </a:rPr>
                        <a:t>State-by-Year FE?</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mn-lt"/>
                        </a:rPr>
                        <a:t>N</a:t>
                      </a:r>
                    </a:p>
                  </a:txBody>
                  <a:tcPr marL="4318" marR="4318" marT="4318" marB="0" anchor="ctr">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Y</a:t>
                      </a:r>
                      <a:endParaRPr lang="en-US" sz="1800" b="0" i="0" u="none" strike="noStrike" dirty="0">
                        <a:solidFill>
                          <a:srgbClr val="000000"/>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9560681"/>
                  </a:ext>
                </a:extLst>
              </a:tr>
            </a:tbl>
          </a:graphicData>
        </a:graphic>
      </p:graphicFrame>
    </p:spTree>
    <p:extLst>
      <p:ext uri="{BB962C8B-B14F-4D97-AF65-F5344CB8AC3E}">
        <p14:creationId xmlns:p14="http://schemas.microsoft.com/office/powerpoint/2010/main" val="185738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9A74-F4C0-49BC-96ED-1A6A6C4E6C88}"/>
              </a:ext>
            </a:extLst>
          </p:cNvPr>
          <p:cNvSpPr>
            <a:spLocks noGrp="1"/>
          </p:cNvSpPr>
          <p:nvPr>
            <p:ph type="title"/>
          </p:nvPr>
        </p:nvSpPr>
        <p:spPr/>
        <p:txBody>
          <a:bodyPr/>
          <a:lstStyle/>
          <a:p>
            <a:r>
              <a:rPr lang="en-US" dirty="0"/>
              <a:t>Event-Study Analysis of Triple-Difference </a:t>
            </a:r>
          </a:p>
        </p:txBody>
      </p:sp>
      <p:sp>
        <p:nvSpPr>
          <p:cNvPr id="3" name="Content Placeholder 2">
            <a:extLst>
              <a:ext uri="{FF2B5EF4-FFF2-40B4-BE49-F238E27FC236}">
                <a16:creationId xmlns:a16="http://schemas.microsoft.com/office/drawing/2014/main" id="{8CB9FD40-304A-4FE6-BA5A-79209CB9A408}"/>
              </a:ext>
            </a:extLst>
          </p:cNvPr>
          <p:cNvSpPr>
            <a:spLocks noGrp="1"/>
          </p:cNvSpPr>
          <p:nvPr>
            <p:ph idx="1"/>
          </p:nvPr>
        </p:nvSpPr>
        <p:spPr/>
        <p:txBody>
          <a:bodyPr/>
          <a:lstStyle/>
          <a:p>
            <a:pPr marL="0" indent="0">
              <a:buNone/>
            </a:pPr>
            <a:r>
              <a:rPr lang="en-US" dirty="0"/>
              <a:t>  </a:t>
            </a:r>
          </a:p>
        </p:txBody>
      </p:sp>
      <p:pic>
        <p:nvPicPr>
          <p:cNvPr id="4" name="Picture 3" descr="Chart, line chart&#10;&#10;Description automatically generated">
            <a:extLst>
              <a:ext uri="{FF2B5EF4-FFF2-40B4-BE49-F238E27FC236}">
                <a16:creationId xmlns:a16="http://schemas.microsoft.com/office/drawing/2014/main" id="{19755087-1365-4F0D-B8FD-710FBF693252}"/>
              </a:ext>
            </a:extLst>
          </p:cNvPr>
          <p:cNvPicPr/>
          <p:nvPr/>
        </p:nvPicPr>
        <p:blipFill>
          <a:blip r:embed="rId2">
            <a:extLst>
              <a:ext uri="{28A0092B-C50C-407E-A947-70E740481C1C}">
                <a14:useLocalDpi xmlns:a14="http://schemas.microsoft.com/office/drawing/2010/main" val="0"/>
              </a:ext>
            </a:extLst>
          </a:blip>
          <a:stretch>
            <a:fillRect/>
          </a:stretch>
        </p:blipFill>
        <p:spPr>
          <a:xfrm>
            <a:off x="2327564" y="1618298"/>
            <a:ext cx="7335982" cy="4558665"/>
          </a:xfrm>
          <a:prstGeom prst="rect">
            <a:avLst/>
          </a:prstGeom>
        </p:spPr>
      </p:pic>
    </p:spTree>
    <p:extLst>
      <p:ext uri="{BB962C8B-B14F-4D97-AF65-F5344CB8AC3E}">
        <p14:creationId xmlns:p14="http://schemas.microsoft.com/office/powerpoint/2010/main" val="4156543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982A-6804-49B9-AE7D-028593AF8829}"/>
              </a:ext>
            </a:extLst>
          </p:cNvPr>
          <p:cNvSpPr>
            <a:spLocks noGrp="1"/>
          </p:cNvSpPr>
          <p:nvPr>
            <p:ph type="title"/>
          </p:nvPr>
        </p:nvSpPr>
        <p:spPr/>
        <p:txBody>
          <a:bodyPr>
            <a:normAutofit/>
          </a:bodyPr>
          <a:lstStyle/>
          <a:p>
            <a:r>
              <a:rPr lang="en-US" sz="4000" dirty="0"/>
              <a:t>Sensitivity of Estimates to Use of Birth Cohort Rather than Age to Define Treatment</a:t>
            </a:r>
          </a:p>
        </p:txBody>
      </p:sp>
      <p:graphicFrame>
        <p:nvGraphicFramePr>
          <p:cNvPr id="4" name="Table 4">
            <a:extLst>
              <a:ext uri="{FF2B5EF4-FFF2-40B4-BE49-F238E27FC236}">
                <a16:creationId xmlns:a16="http://schemas.microsoft.com/office/drawing/2014/main" id="{B2B826B3-CD42-FF4A-824C-CC863380FA39}"/>
              </a:ext>
            </a:extLst>
          </p:cNvPr>
          <p:cNvGraphicFramePr>
            <a:graphicFrameLocks noGrp="1"/>
          </p:cNvGraphicFramePr>
          <p:nvPr>
            <p:extLst>
              <p:ext uri="{D42A27DB-BD31-4B8C-83A1-F6EECF244321}">
                <p14:modId xmlns:p14="http://schemas.microsoft.com/office/powerpoint/2010/main" val="457087398"/>
              </p:ext>
            </p:extLst>
          </p:nvPr>
        </p:nvGraphicFramePr>
        <p:xfrm>
          <a:off x="450197" y="2329969"/>
          <a:ext cx="10762444" cy="3009750"/>
        </p:xfrm>
        <a:graphic>
          <a:graphicData uri="http://schemas.openxmlformats.org/drawingml/2006/table">
            <a:tbl>
              <a:tblPr firstRow="1" bandRow="1">
                <a:tableStyleId>{5C22544A-7EE6-4342-B048-85BDC9FD1C3A}</a:tableStyleId>
              </a:tblPr>
              <a:tblGrid>
                <a:gridCol w="5111826">
                  <a:extLst>
                    <a:ext uri="{9D8B030D-6E8A-4147-A177-3AD203B41FA5}">
                      <a16:colId xmlns:a16="http://schemas.microsoft.com/office/drawing/2014/main" val="3619056547"/>
                    </a:ext>
                  </a:extLst>
                </a:gridCol>
                <a:gridCol w="2291488">
                  <a:extLst>
                    <a:ext uri="{9D8B030D-6E8A-4147-A177-3AD203B41FA5}">
                      <a16:colId xmlns:a16="http://schemas.microsoft.com/office/drawing/2014/main" val="2697949196"/>
                    </a:ext>
                  </a:extLst>
                </a:gridCol>
                <a:gridCol w="1714702">
                  <a:extLst>
                    <a:ext uri="{9D8B030D-6E8A-4147-A177-3AD203B41FA5}">
                      <a16:colId xmlns:a16="http://schemas.microsoft.com/office/drawing/2014/main" val="4209148066"/>
                    </a:ext>
                  </a:extLst>
                </a:gridCol>
                <a:gridCol w="1644428">
                  <a:extLst>
                    <a:ext uri="{9D8B030D-6E8A-4147-A177-3AD203B41FA5}">
                      <a16:colId xmlns:a16="http://schemas.microsoft.com/office/drawing/2014/main" val="2253674674"/>
                    </a:ext>
                  </a:extLst>
                </a:gridCol>
              </a:tblGrid>
              <a:tr h="1230195">
                <a:tc>
                  <a:txBody>
                    <a:bodyPr/>
                    <a:lstStyle/>
                    <a:p>
                      <a:endParaRPr lang="en-US" sz="2500" b="0" i="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b="0" i="1" dirty="0">
                          <a:solidFill>
                            <a:schemeClr val="tx1"/>
                          </a:solidFill>
                          <a:latin typeface="+mn-lt"/>
                        </a:rPr>
                        <a:t>Smoking Participation</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b="0" i="1" dirty="0">
                          <a:solidFill>
                            <a:schemeClr val="tx1"/>
                          </a:solidFill>
                          <a:latin typeface="+mn-lt"/>
                        </a:rPr>
                        <a:t>Everyday Smoking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b="0" i="1" dirty="0">
                          <a:solidFill>
                            <a:schemeClr val="tx1"/>
                          </a:solidFill>
                          <a:latin typeface="+mn-lt"/>
                        </a:rPr>
                        <a:t>Quit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9167798"/>
                  </a:ext>
                </a:extLst>
              </a:tr>
              <a:tr h="380227">
                <a:tc>
                  <a:txBody>
                    <a:bodyPr/>
                    <a:lstStyle/>
                    <a:p>
                      <a:pPr marL="0" marR="0">
                        <a:lnSpc>
                          <a:spcPct val="107000"/>
                        </a:lnSpc>
                        <a:spcBef>
                          <a:spcPts val="0"/>
                        </a:spcBef>
                        <a:spcAft>
                          <a:spcPts val="0"/>
                        </a:spcAft>
                      </a:pPr>
                      <a:r>
                        <a:rPr lang="en-US" sz="2300" b="0" i="0" dirty="0">
                          <a:effectLst/>
                          <a:latin typeface="+mn-lt"/>
                          <a:ea typeface="Times New Roman" panose="02020603050405020304" pitchFamily="18" charset="0"/>
                          <a:cs typeface="Times" pitchFamily="2" charset="0"/>
                        </a:rPr>
                        <a:t>Tobacco 21 Law</a:t>
                      </a:r>
                      <a:endParaRPr lang="en-US" sz="23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-0.011</a:t>
                      </a:r>
                    </a:p>
                  </a:txBody>
                  <a:tcPr marL="68580" marR="68580" marT="0" marB="0">
                    <a:lnT w="12700" cap="flat" cmpd="sng" algn="ctr">
                      <a:solidFill>
                        <a:schemeClr val="tx1"/>
                      </a:solidFill>
                      <a:prstDash val="solid"/>
                      <a:round/>
                      <a:headEnd type="none" w="med" len="med"/>
                      <a:tailEnd type="none" w="med" len="med"/>
                    </a:lnT>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-0.010</a:t>
                      </a:r>
                    </a:p>
                  </a:txBody>
                  <a:tcPr marL="68580" marR="68580" marT="0" marB="0">
                    <a:lnT w="12700" cap="flat" cmpd="sng" algn="ctr">
                      <a:solidFill>
                        <a:schemeClr val="tx1"/>
                      </a:solidFill>
                      <a:prstDash val="solid"/>
                      <a:round/>
                      <a:headEnd type="none" w="med" len="med"/>
                      <a:tailEnd type="none" w="med" len="med"/>
                    </a:lnT>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0.017</a:t>
                      </a:r>
                    </a:p>
                  </a:txBody>
                  <a:tcPr marL="68580" marR="68580"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43550068"/>
                  </a:ext>
                </a:extLst>
              </a:tr>
              <a:tr h="380227">
                <a:tc>
                  <a:txBody>
                    <a:bodyPr/>
                    <a:lstStyle/>
                    <a:p>
                      <a:pPr marL="0" marR="0">
                        <a:lnSpc>
                          <a:spcPct val="107000"/>
                        </a:lnSpc>
                        <a:spcBef>
                          <a:spcPts val="0"/>
                        </a:spcBef>
                        <a:spcAft>
                          <a:spcPts val="0"/>
                        </a:spcAft>
                      </a:pPr>
                      <a:r>
                        <a:rPr lang="en-US" sz="2300" b="0" i="0" dirty="0">
                          <a:effectLst/>
                          <a:latin typeface="+mn-lt"/>
                          <a:ea typeface="Times New Roman" panose="02020603050405020304" pitchFamily="18" charset="0"/>
                          <a:cs typeface="Times" pitchFamily="2" charset="0"/>
                        </a:rPr>
                        <a:t> </a:t>
                      </a:r>
                      <a:endParaRPr lang="en-US" sz="2300" b="0" i="0" dirty="0">
                        <a:effectLst/>
                        <a:latin typeface="+mn-lt"/>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(0.008)</a:t>
                      </a: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(0.006)</a:t>
                      </a: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(0.023)</a:t>
                      </a:r>
                    </a:p>
                  </a:txBody>
                  <a:tcPr marL="68580" marR="68580" marT="0" marB="0">
                    <a:noFill/>
                  </a:tcPr>
                </a:tc>
                <a:extLst>
                  <a:ext uri="{0D108BD9-81ED-4DB2-BD59-A6C34878D82A}">
                    <a16:rowId xmlns:a16="http://schemas.microsoft.com/office/drawing/2014/main" val="243753149"/>
                  </a:ext>
                </a:extLst>
              </a:tr>
              <a:tr h="347100">
                <a:tc>
                  <a:txBody>
                    <a:bodyPr/>
                    <a:lstStyle/>
                    <a:p>
                      <a:pPr marL="0" marR="0">
                        <a:lnSpc>
                          <a:spcPct val="107000"/>
                        </a:lnSpc>
                        <a:spcBef>
                          <a:spcPts val="0"/>
                        </a:spcBef>
                        <a:spcAft>
                          <a:spcPts val="0"/>
                        </a:spcAft>
                      </a:pPr>
                      <a:r>
                        <a:rPr lang="en-US" sz="2300" b="0" i="0" dirty="0">
                          <a:effectLst/>
                          <a:latin typeface="+mn-lt"/>
                          <a:ea typeface="Times New Roman" panose="02020603050405020304" pitchFamily="18" charset="0"/>
                          <a:cs typeface="Times" pitchFamily="2" charset="0"/>
                        </a:rPr>
                        <a:t>Tobacco 21 Law * Affected Birth Cohort</a:t>
                      </a:r>
                      <a:endParaRPr lang="en-US" sz="2300" b="0" i="0" dirty="0">
                        <a:effectLst/>
                        <a:latin typeface="+mn-lt"/>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-0.039*</a:t>
                      </a: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-0.028</a:t>
                      </a: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-0.027</a:t>
                      </a:r>
                    </a:p>
                  </a:txBody>
                  <a:tcPr marL="68580" marR="68580" marT="0" marB="0">
                    <a:noFill/>
                  </a:tcPr>
                </a:tc>
                <a:extLst>
                  <a:ext uri="{0D108BD9-81ED-4DB2-BD59-A6C34878D82A}">
                    <a16:rowId xmlns:a16="http://schemas.microsoft.com/office/drawing/2014/main" val="2223220822"/>
                  </a:ext>
                </a:extLst>
              </a:tr>
              <a:tr h="380227">
                <a:tc>
                  <a:txBody>
                    <a:bodyPr/>
                    <a:lstStyle/>
                    <a:p>
                      <a:pPr marL="0" marR="0">
                        <a:lnSpc>
                          <a:spcPct val="107000"/>
                        </a:lnSpc>
                        <a:spcBef>
                          <a:spcPts val="0"/>
                        </a:spcBef>
                        <a:spcAft>
                          <a:spcPts val="0"/>
                        </a:spcAft>
                      </a:pPr>
                      <a:r>
                        <a:rPr lang="en-US" sz="2300" b="0" i="0" dirty="0">
                          <a:effectLst/>
                          <a:latin typeface="+mn-lt"/>
                          <a:ea typeface="Times New Roman" panose="02020603050405020304" pitchFamily="18" charset="0"/>
                          <a:cs typeface="Times" pitchFamily="2" charset="0"/>
                        </a:rPr>
                        <a:t> </a:t>
                      </a:r>
                      <a:endParaRPr lang="en-US" sz="2300" b="0" i="0" dirty="0">
                        <a:effectLst/>
                        <a:latin typeface="+mn-lt"/>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(0.022)</a:t>
                      </a: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(0.018)</a:t>
                      </a: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(0.019)</a:t>
                      </a:r>
                    </a:p>
                  </a:txBody>
                  <a:tcPr marL="68580" marR="68580" marT="0" marB="0">
                    <a:noFill/>
                  </a:tcPr>
                </a:tc>
                <a:extLst>
                  <a:ext uri="{0D108BD9-81ED-4DB2-BD59-A6C34878D82A}">
                    <a16:rowId xmlns:a16="http://schemas.microsoft.com/office/drawing/2014/main" val="2617824943"/>
                  </a:ext>
                </a:extLst>
              </a:tr>
              <a:tr h="238065">
                <a:tc>
                  <a:txBody>
                    <a:bodyPr/>
                    <a:lstStyle/>
                    <a:p>
                      <a:pPr marL="0" marR="0">
                        <a:lnSpc>
                          <a:spcPct val="107000"/>
                        </a:lnSpc>
                        <a:spcBef>
                          <a:spcPts val="0"/>
                        </a:spcBef>
                        <a:spcAft>
                          <a:spcPts val="0"/>
                        </a:spcAft>
                      </a:pPr>
                      <a:r>
                        <a:rPr lang="en-US" sz="1800" b="0" i="1" dirty="0">
                          <a:effectLst/>
                          <a:latin typeface="+mn-lt"/>
                          <a:ea typeface="Times New Roman" panose="02020603050405020304" pitchFamily="18" charset="0"/>
                          <a:cs typeface="Times" pitchFamily="2" charset="0"/>
                        </a:rPr>
                        <a:t>Pre-Treat DV Mean</a:t>
                      </a:r>
                      <a:endParaRPr lang="en-US" sz="1800" b="0" i="1" dirty="0">
                        <a:effectLst/>
                        <a:latin typeface="+mn-lt"/>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marL="0" marR="69850" algn="ctr">
                        <a:lnSpc>
                          <a:spcPct val="107000"/>
                        </a:lnSpc>
                        <a:spcBef>
                          <a:spcPts val="0"/>
                        </a:spcBef>
                        <a:spcAft>
                          <a:spcPts val="0"/>
                        </a:spcAft>
                      </a:pPr>
                      <a:r>
                        <a:rPr lang="en-US" sz="1800" b="0" i="1" dirty="0">
                          <a:effectLst/>
                          <a:latin typeface="+mn-lt"/>
                          <a:ea typeface="Times New Roman" panose="02020603050405020304" pitchFamily="18" charset="0"/>
                          <a:cs typeface="Times New Roman" panose="02020603050405020304" pitchFamily="18" charset="0"/>
                        </a:rPr>
                        <a:t>0.115</a:t>
                      </a:r>
                    </a:p>
                  </a:txBody>
                  <a:tcPr marL="68580" marR="68580" marT="0" marB="0">
                    <a:lnB w="12700" cap="flat" cmpd="sng" algn="ctr">
                      <a:solidFill>
                        <a:schemeClr val="tx1"/>
                      </a:solidFill>
                      <a:prstDash val="solid"/>
                      <a:round/>
                      <a:headEnd type="none" w="med" len="med"/>
                      <a:tailEnd type="none" w="med" len="med"/>
                    </a:lnB>
                    <a:noFill/>
                  </a:tcPr>
                </a:tc>
                <a:tc>
                  <a:txBody>
                    <a:bodyPr/>
                    <a:lstStyle/>
                    <a:p>
                      <a:pPr marL="0" marR="69850" algn="ctr">
                        <a:lnSpc>
                          <a:spcPct val="107000"/>
                        </a:lnSpc>
                        <a:spcBef>
                          <a:spcPts val="0"/>
                        </a:spcBef>
                        <a:spcAft>
                          <a:spcPts val="0"/>
                        </a:spcAft>
                      </a:pPr>
                      <a:r>
                        <a:rPr lang="en-US" sz="1800" b="0" i="1" dirty="0">
                          <a:effectLst/>
                          <a:latin typeface="+mn-lt"/>
                          <a:ea typeface="Times New Roman" panose="02020603050405020304" pitchFamily="18" charset="0"/>
                          <a:cs typeface="Times New Roman" panose="02020603050405020304" pitchFamily="18" charset="0"/>
                        </a:rPr>
                        <a:t>0.064</a:t>
                      </a:r>
                    </a:p>
                  </a:txBody>
                  <a:tcPr marL="68580" marR="68580" marT="0" marB="0">
                    <a:lnB w="12700" cap="flat" cmpd="sng" algn="ctr">
                      <a:solidFill>
                        <a:schemeClr val="tx1"/>
                      </a:solidFill>
                      <a:prstDash val="solid"/>
                      <a:round/>
                      <a:headEnd type="none" w="med" len="med"/>
                      <a:tailEnd type="none" w="med" len="med"/>
                    </a:lnB>
                    <a:noFill/>
                  </a:tcPr>
                </a:tc>
                <a:tc>
                  <a:txBody>
                    <a:bodyPr/>
                    <a:lstStyle/>
                    <a:p>
                      <a:pPr marL="0" marR="69850" algn="ctr">
                        <a:lnSpc>
                          <a:spcPct val="107000"/>
                        </a:lnSpc>
                        <a:spcBef>
                          <a:spcPts val="0"/>
                        </a:spcBef>
                        <a:spcAft>
                          <a:spcPts val="0"/>
                        </a:spcAft>
                      </a:pPr>
                      <a:r>
                        <a:rPr lang="en-US" sz="1800" b="0" i="1" dirty="0">
                          <a:effectLst/>
                          <a:latin typeface="+mn-lt"/>
                          <a:ea typeface="Times New Roman" panose="02020603050405020304" pitchFamily="18" charset="0"/>
                          <a:cs typeface="Times New Roman" panose="02020603050405020304" pitchFamily="18" charset="0"/>
                        </a:rPr>
                        <a:t>0.259</a:t>
                      </a:r>
                    </a:p>
                  </a:txBody>
                  <a:tcPr marL="68580" marR="68580"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9485756"/>
                  </a:ext>
                </a:extLst>
              </a:tr>
            </a:tbl>
          </a:graphicData>
        </a:graphic>
      </p:graphicFrame>
    </p:spTree>
    <p:extLst>
      <p:ext uri="{BB962C8B-B14F-4D97-AF65-F5344CB8AC3E}">
        <p14:creationId xmlns:p14="http://schemas.microsoft.com/office/powerpoint/2010/main" val="966265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EE4A-AE32-41E8-9968-48EB5B7EDBDA}"/>
              </a:ext>
            </a:extLst>
          </p:cNvPr>
          <p:cNvSpPr>
            <a:spLocks noGrp="1"/>
          </p:cNvSpPr>
          <p:nvPr>
            <p:ph type="title"/>
          </p:nvPr>
        </p:nvSpPr>
        <p:spPr>
          <a:xfrm>
            <a:off x="728869" y="458650"/>
            <a:ext cx="10515600" cy="867914"/>
          </a:xfrm>
        </p:spPr>
        <p:txBody>
          <a:bodyPr>
            <a:normAutofit/>
          </a:bodyPr>
          <a:lstStyle/>
          <a:p>
            <a:r>
              <a:rPr lang="en-US" sz="4000" dirty="0"/>
              <a:t>Including Local Laws in Definition of Treatment</a:t>
            </a:r>
          </a:p>
        </p:txBody>
      </p:sp>
      <p:graphicFrame>
        <p:nvGraphicFramePr>
          <p:cNvPr id="4" name="Table 4">
            <a:extLst>
              <a:ext uri="{FF2B5EF4-FFF2-40B4-BE49-F238E27FC236}">
                <a16:creationId xmlns:a16="http://schemas.microsoft.com/office/drawing/2014/main" id="{B2A2EE00-4B80-994A-887E-211BD489BBB5}"/>
              </a:ext>
            </a:extLst>
          </p:cNvPr>
          <p:cNvGraphicFramePr>
            <a:graphicFrameLocks noGrp="1"/>
          </p:cNvGraphicFramePr>
          <p:nvPr>
            <p:extLst>
              <p:ext uri="{D42A27DB-BD31-4B8C-83A1-F6EECF244321}">
                <p14:modId xmlns:p14="http://schemas.microsoft.com/office/powerpoint/2010/main" val="949826366"/>
              </p:ext>
            </p:extLst>
          </p:nvPr>
        </p:nvGraphicFramePr>
        <p:xfrm>
          <a:off x="583994" y="1807789"/>
          <a:ext cx="10515599" cy="4565270"/>
        </p:xfrm>
        <a:graphic>
          <a:graphicData uri="http://schemas.openxmlformats.org/drawingml/2006/table">
            <a:tbl>
              <a:tblPr firstRow="1" bandRow="1">
                <a:tableStyleId>{5C22544A-7EE6-4342-B048-85BDC9FD1C3A}</a:tableStyleId>
              </a:tblPr>
              <a:tblGrid>
                <a:gridCol w="4186237">
                  <a:extLst>
                    <a:ext uri="{9D8B030D-6E8A-4147-A177-3AD203B41FA5}">
                      <a16:colId xmlns:a16="http://schemas.microsoft.com/office/drawing/2014/main" val="2914360484"/>
                    </a:ext>
                  </a:extLst>
                </a:gridCol>
                <a:gridCol w="2160270">
                  <a:extLst>
                    <a:ext uri="{9D8B030D-6E8A-4147-A177-3AD203B41FA5}">
                      <a16:colId xmlns:a16="http://schemas.microsoft.com/office/drawing/2014/main" val="1736981368"/>
                    </a:ext>
                  </a:extLst>
                </a:gridCol>
                <a:gridCol w="2108834">
                  <a:extLst>
                    <a:ext uri="{9D8B030D-6E8A-4147-A177-3AD203B41FA5}">
                      <a16:colId xmlns:a16="http://schemas.microsoft.com/office/drawing/2014/main" val="1803784950"/>
                    </a:ext>
                  </a:extLst>
                </a:gridCol>
                <a:gridCol w="2060258">
                  <a:extLst>
                    <a:ext uri="{9D8B030D-6E8A-4147-A177-3AD203B41FA5}">
                      <a16:colId xmlns:a16="http://schemas.microsoft.com/office/drawing/2014/main" val="3282570073"/>
                    </a:ext>
                  </a:extLst>
                </a:gridCol>
              </a:tblGrid>
              <a:tr h="0">
                <a:tc>
                  <a:txBody>
                    <a:bodyPr/>
                    <a:lstStyle/>
                    <a:p>
                      <a:pPr algn="ctr"/>
                      <a:endParaRPr lang="en-US" sz="2000" b="0" i="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i="1" dirty="0">
                          <a:solidFill>
                            <a:schemeClr val="tx1"/>
                          </a:solidFill>
                          <a:latin typeface="+mn-lt"/>
                        </a:rPr>
                        <a:t>Smoking Participation</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i="1" dirty="0">
                          <a:solidFill>
                            <a:schemeClr val="tx1"/>
                          </a:solidFill>
                          <a:latin typeface="+mn-lt"/>
                        </a:rPr>
                        <a:t>Everyday </a:t>
                      </a:r>
                    </a:p>
                    <a:p>
                      <a:pPr algn="ctr"/>
                      <a:r>
                        <a:rPr lang="en-US" sz="2000" b="0" i="1" dirty="0">
                          <a:solidFill>
                            <a:schemeClr val="tx1"/>
                          </a:solidFill>
                          <a:latin typeface="+mn-lt"/>
                        </a:rPr>
                        <a:t>Smoking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i="1" dirty="0">
                          <a:solidFill>
                            <a:schemeClr val="tx1"/>
                          </a:solidFill>
                          <a:latin typeface="+mn-lt"/>
                        </a:rPr>
                        <a:t>Quit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118062"/>
                  </a:ext>
                </a:extLst>
              </a:tr>
              <a:tr h="370840">
                <a:tc>
                  <a:txBody>
                    <a:bodyPr/>
                    <a:lstStyle/>
                    <a:p>
                      <a:pPr algn="ctr"/>
                      <a:endParaRPr lang="en-US" sz="2000" b="0" i="0" dirty="0">
                        <a:latin typeface="+mn-lt"/>
                      </a:endParaRPr>
                    </a:p>
                  </a:txBody>
                  <a:tcPr>
                    <a:lnT w="12700" cap="flat" cmpd="sng" algn="ctr">
                      <a:solidFill>
                        <a:schemeClr val="tx1"/>
                      </a:solidFill>
                      <a:prstDash val="solid"/>
                      <a:round/>
                      <a:headEnd type="none" w="med" len="med"/>
                      <a:tailEnd type="none" w="med" len="med"/>
                    </a:lnT>
                    <a:noFill/>
                  </a:tcPr>
                </a:tc>
                <a:tc gridSpan="3">
                  <a:txBody>
                    <a:bodyPr/>
                    <a:lstStyle/>
                    <a:p>
                      <a:pPr algn="ctr"/>
                      <a:endParaRPr lang="en-US" sz="2000" b="1" i="1" dirty="0">
                        <a:latin typeface="+mn-lt"/>
                      </a:endParaRPr>
                    </a:p>
                    <a:p>
                      <a:pPr algn="ctr"/>
                      <a:r>
                        <a:rPr lang="en-US" sz="2000" b="1" i="1" dirty="0">
                          <a:latin typeface="+mn-lt"/>
                        </a:rPr>
                        <a:t>Panel I: Including Local T-21 Laws in Treatment</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343645774"/>
                  </a:ext>
                </a:extLst>
              </a:tr>
              <a:tr h="208427">
                <a:tc>
                  <a:txBody>
                    <a:bodyPr/>
                    <a:lstStyle/>
                    <a:p>
                      <a:pPr marL="1714500" marR="0" indent="-1714500" algn="l">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  Any 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L="68580" marR="68580" marT="0" marB="0">
                    <a:noFill/>
                  </a:tcPr>
                </a:tc>
                <a:tc>
                  <a:txBody>
                    <a:bodyPr/>
                    <a:lstStyle/>
                    <a:p>
                      <a:pPr marL="1714500" marR="69850" indent="-171450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-0.033***</a:t>
                      </a:r>
                    </a:p>
                  </a:txBody>
                  <a:tcPr marL="68580" marR="68580" marT="0" marB="0">
                    <a:lnT w="12700" cap="flat" cmpd="sng" algn="ctr">
                      <a:solidFill>
                        <a:schemeClr val="tx1"/>
                      </a:solidFill>
                      <a:prstDash val="solid"/>
                      <a:round/>
                      <a:headEnd type="none" w="med" len="med"/>
                      <a:tailEnd type="none" w="med" len="med"/>
                    </a:lnT>
                    <a:noFill/>
                  </a:tcPr>
                </a:tc>
                <a:tc>
                  <a:txBody>
                    <a:bodyPr/>
                    <a:lstStyle/>
                    <a:p>
                      <a:pPr marL="1714500" marR="69850" indent="-171450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-0.006</a:t>
                      </a:r>
                    </a:p>
                  </a:txBody>
                  <a:tcPr marL="68580" marR="68580" marT="0" marB="0">
                    <a:lnT w="12700" cap="flat" cmpd="sng" algn="ctr">
                      <a:solidFill>
                        <a:schemeClr val="tx1"/>
                      </a:solidFill>
                      <a:prstDash val="solid"/>
                      <a:round/>
                      <a:headEnd type="none" w="med" len="med"/>
                      <a:tailEnd type="none" w="med" len="med"/>
                    </a:lnT>
                    <a:noFill/>
                  </a:tcPr>
                </a:tc>
                <a:tc>
                  <a:txBody>
                    <a:bodyPr/>
                    <a:lstStyle/>
                    <a:p>
                      <a:pPr marL="1714500" marR="69850" indent="-171450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0.037</a:t>
                      </a:r>
                    </a:p>
                  </a:txBody>
                  <a:tcPr marL="68580" marR="68580"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4238437389"/>
                  </a:ext>
                </a:extLst>
              </a:tr>
              <a:tr h="168966">
                <a:tc>
                  <a:txBody>
                    <a:bodyPr/>
                    <a:lstStyle/>
                    <a:p>
                      <a:pPr marL="1714500" marR="0" indent="-1714500" algn="l">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 </a:t>
                      </a:r>
                      <a:endParaRPr lang="en-US" sz="2000" b="0" i="0" dirty="0">
                        <a:effectLst/>
                        <a:latin typeface="+mn-lt"/>
                        <a:ea typeface="Times New Roman" panose="02020603050405020304" pitchFamily="18" charset="0"/>
                        <a:cs typeface="Times New Roman" panose="02020603050405020304" pitchFamily="18" charset="0"/>
                      </a:endParaRPr>
                    </a:p>
                  </a:txBody>
                  <a:tcPr marL="68580" marR="68580" marT="0" marB="0">
                    <a:noFill/>
                  </a:tcPr>
                </a:tc>
                <a:tc>
                  <a:txBody>
                    <a:bodyPr/>
                    <a:lstStyle/>
                    <a:p>
                      <a:pPr marL="1714500" marR="69850" indent="-1714500" algn="ctr">
                        <a:lnSpc>
                          <a:spcPct val="107000"/>
                        </a:lnSpc>
                        <a:spcBef>
                          <a:spcPts val="0"/>
                        </a:spcBef>
                        <a:spcAft>
                          <a:spcPts val="0"/>
                        </a:spcAft>
                      </a:pPr>
                      <a:r>
                        <a:rPr lang="en-US" sz="2000" b="0" i="0">
                          <a:effectLst/>
                          <a:latin typeface="+mn-lt"/>
                          <a:ea typeface="Times New Roman" panose="02020603050405020304" pitchFamily="18" charset="0"/>
                          <a:cs typeface="Times New Roman" panose="02020603050405020304" pitchFamily="18" charset="0"/>
                        </a:rPr>
                        <a:t>(0.012)</a:t>
                      </a:r>
                    </a:p>
                  </a:txBody>
                  <a:tcPr marL="68580" marR="68580" marT="0" marB="0">
                    <a:noFill/>
                  </a:tcPr>
                </a:tc>
                <a:tc>
                  <a:txBody>
                    <a:bodyPr/>
                    <a:lstStyle/>
                    <a:p>
                      <a:pPr marL="1714500" marR="69850" indent="-171450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(0.010)</a:t>
                      </a:r>
                    </a:p>
                  </a:txBody>
                  <a:tcPr marL="68580" marR="68580" marT="0" marB="0">
                    <a:noFill/>
                  </a:tcPr>
                </a:tc>
                <a:tc>
                  <a:txBody>
                    <a:bodyPr/>
                    <a:lstStyle/>
                    <a:p>
                      <a:pPr marL="1714500" marR="69850" indent="-171450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(0.045)</a:t>
                      </a:r>
                    </a:p>
                  </a:txBody>
                  <a:tcPr marL="68580" marR="68580" marT="0" marB="0">
                    <a:noFill/>
                  </a:tcPr>
                </a:tc>
                <a:extLst>
                  <a:ext uri="{0D108BD9-81ED-4DB2-BD59-A6C34878D82A}">
                    <a16:rowId xmlns:a16="http://schemas.microsoft.com/office/drawing/2014/main" val="3604301928"/>
                  </a:ext>
                </a:extLst>
              </a:tr>
              <a:tr h="189727">
                <a:tc>
                  <a:txBody>
                    <a:bodyPr/>
                    <a:lstStyle/>
                    <a:p>
                      <a:pPr marL="1714500" marR="0" indent="-1714500" algn="l">
                        <a:lnSpc>
                          <a:spcPct val="107000"/>
                        </a:lnSpc>
                        <a:spcBef>
                          <a:spcPts val="0"/>
                        </a:spcBef>
                        <a:spcAft>
                          <a:spcPts val="0"/>
                        </a:spcAft>
                      </a:pPr>
                      <a:r>
                        <a:rPr lang="en-US" sz="1500" b="0" i="1" dirty="0">
                          <a:effectLst/>
                          <a:latin typeface="+mn-lt"/>
                          <a:ea typeface="Times New Roman" panose="02020603050405020304" pitchFamily="18" charset="0"/>
                          <a:cs typeface="Times" pitchFamily="2" charset="0"/>
                        </a:rPr>
                        <a:t>  Pre-Treat DV Mean</a:t>
                      </a:r>
                      <a:endParaRPr lang="en-US" sz="1500" b="0" i="1" dirty="0">
                        <a:effectLst/>
                        <a:latin typeface="+mn-lt"/>
                        <a:ea typeface="Times New Roman" panose="02020603050405020304" pitchFamily="18" charset="0"/>
                        <a:cs typeface="Times New Roman" panose="02020603050405020304" pitchFamily="18" charset="0"/>
                      </a:endParaRPr>
                    </a:p>
                  </a:txBody>
                  <a:tcPr marL="68580" marR="68580" marT="0" marB="0">
                    <a:noFill/>
                  </a:tcPr>
                </a:tc>
                <a:tc>
                  <a:txBody>
                    <a:bodyPr/>
                    <a:lstStyle/>
                    <a:p>
                      <a:pPr marL="1714500" marR="69850" indent="-1714500" algn="ctr">
                        <a:lnSpc>
                          <a:spcPct val="107000"/>
                        </a:lnSpc>
                        <a:spcBef>
                          <a:spcPts val="0"/>
                        </a:spcBef>
                        <a:spcAft>
                          <a:spcPts val="0"/>
                        </a:spcAft>
                      </a:pPr>
                      <a:r>
                        <a:rPr lang="en-US" sz="1500" b="0" i="1" dirty="0">
                          <a:effectLst/>
                          <a:latin typeface="+mn-lt"/>
                          <a:ea typeface="Times New Roman" panose="02020603050405020304" pitchFamily="18" charset="0"/>
                          <a:cs typeface="Times New Roman" panose="02020603050405020304" pitchFamily="18" charset="0"/>
                        </a:rPr>
                        <a:t>0.115</a:t>
                      </a:r>
                    </a:p>
                  </a:txBody>
                  <a:tcPr marL="68580" marR="68580" marT="0" marB="0">
                    <a:noFill/>
                  </a:tcPr>
                </a:tc>
                <a:tc>
                  <a:txBody>
                    <a:bodyPr/>
                    <a:lstStyle/>
                    <a:p>
                      <a:pPr marL="1714500" marR="69850" indent="-1714500" algn="ctr">
                        <a:lnSpc>
                          <a:spcPct val="107000"/>
                        </a:lnSpc>
                        <a:spcBef>
                          <a:spcPts val="0"/>
                        </a:spcBef>
                        <a:spcAft>
                          <a:spcPts val="0"/>
                        </a:spcAft>
                      </a:pPr>
                      <a:r>
                        <a:rPr lang="en-US" sz="1500" b="0" i="1" dirty="0">
                          <a:effectLst/>
                          <a:latin typeface="+mn-lt"/>
                          <a:ea typeface="Times New Roman" panose="02020603050405020304" pitchFamily="18" charset="0"/>
                          <a:cs typeface="Times New Roman" panose="02020603050405020304" pitchFamily="18" charset="0"/>
                        </a:rPr>
                        <a:t>0.064</a:t>
                      </a:r>
                    </a:p>
                  </a:txBody>
                  <a:tcPr marL="68580" marR="68580" marT="0" marB="0">
                    <a:noFill/>
                  </a:tcPr>
                </a:tc>
                <a:tc>
                  <a:txBody>
                    <a:bodyPr/>
                    <a:lstStyle/>
                    <a:p>
                      <a:pPr marL="1714500" marR="69850" indent="-1714500" algn="ctr">
                        <a:lnSpc>
                          <a:spcPct val="107000"/>
                        </a:lnSpc>
                        <a:spcBef>
                          <a:spcPts val="0"/>
                        </a:spcBef>
                        <a:spcAft>
                          <a:spcPts val="0"/>
                        </a:spcAft>
                      </a:pPr>
                      <a:r>
                        <a:rPr lang="en-US" sz="1500" b="0" i="1" dirty="0">
                          <a:effectLst/>
                          <a:latin typeface="+mn-lt"/>
                          <a:ea typeface="Times New Roman" panose="02020603050405020304" pitchFamily="18" charset="0"/>
                          <a:cs typeface="Times New Roman" panose="02020603050405020304" pitchFamily="18" charset="0"/>
                        </a:rPr>
                        <a:t>0.259</a:t>
                      </a:r>
                    </a:p>
                  </a:txBody>
                  <a:tcPr marL="68580" marR="68580" marT="0" marB="0">
                    <a:noFill/>
                  </a:tcPr>
                </a:tc>
                <a:extLst>
                  <a:ext uri="{0D108BD9-81ED-4DB2-BD59-A6C34878D82A}">
                    <a16:rowId xmlns:a16="http://schemas.microsoft.com/office/drawing/2014/main" val="234070745"/>
                  </a:ext>
                </a:extLst>
              </a:tr>
              <a:tr h="370840">
                <a:tc>
                  <a:txBody>
                    <a:bodyPr/>
                    <a:lstStyle/>
                    <a:p>
                      <a:pPr algn="l"/>
                      <a:endParaRPr lang="en-US" sz="2000" b="0" i="0" dirty="0">
                        <a:latin typeface="+mn-lt"/>
                      </a:endParaRPr>
                    </a:p>
                  </a:txBody>
                  <a:tcPr>
                    <a:noFill/>
                  </a:tcPr>
                </a:tc>
                <a:tc gridSpan="3">
                  <a:txBody>
                    <a:bodyPr/>
                    <a:lstStyle/>
                    <a:p>
                      <a:pPr algn="ctr"/>
                      <a:endParaRPr lang="en-US" sz="2000" b="0" i="1" dirty="0">
                        <a:latin typeface="+mn-lt"/>
                      </a:endParaRPr>
                    </a:p>
                    <a:p>
                      <a:pPr algn="ctr"/>
                      <a:r>
                        <a:rPr lang="en-US" sz="2000" b="1" i="1" dirty="0">
                          <a:latin typeface="+mn-lt"/>
                        </a:rPr>
                        <a:t>Panel II: Separating State and Local T-21 Laws</a:t>
                      </a:r>
                    </a:p>
                  </a:txBody>
                  <a:tcPr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720908079"/>
                  </a:ext>
                </a:extLst>
              </a:tr>
              <a:tr h="196574">
                <a:tc>
                  <a:txBody>
                    <a:bodyPr/>
                    <a:lstStyle/>
                    <a:p>
                      <a:pPr marL="1714500" marR="0" indent="-1714500" algn="l">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  Statewide 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L="68580" marR="68580" marT="0" marB="0">
                    <a:noFill/>
                  </a:tcPr>
                </a:tc>
                <a:tc>
                  <a:txBody>
                    <a:bodyPr/>
                    <a:lstStyle/>
                    <a:p>
                      <a:pPr marL="1714500" marR="69850" indent="-171450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-0.041***</a:t>
                      </a:r>
                    </a:p>
                  </a:txBody>
                  <a:tcPr marL="68580" marR="68580" marT="0" marB="0">
                    <a:lnT w="12700" cap="flat" cmpd="sng" algn="ctr">
                      <a:solidFill>
                        <a:schemeClr val="tx1"/>
                      </a:solidFill>
                      <a:prstDash val="solid"/>
                      <a:round/>
                      <a:headEnd type="none" w="med" len="med"/>
                      <a:tailEnd type="none" w="med" len="med"/>
                    </a:lnT>
                    <a:noFill/>
                  </a:tcPr>
                </a:tc>
                <a:tc>
                  <a:txBody>
                    <a:bodyPr/>
                    <a:lstStyle/>
                    <a:p>
                      <a:pPr marL="1714500" marR="69850" indent="-171450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-0.021</a:t>
                      </a:r>
                    </a:p>
                  </a:txBody>
                  <a:tcPr marL="68580" marR="68580" marT="0" marB="0">
                    <a:lnT w="12700" cap="flat" cmpd="sng" algn="ctr">
                      <a:solidFill>
                        <a:schemeClr val="tx1"/>
                      </a:solidFill>
                      <a:prstDash val="solid"/>
                      <a:round/>
                      <a:headEnd type="none" w="med" len="med"/>
                      <a:tailEnd type="none" w="med" len="med"/>
                    </a:lnT>
                    <a:noFill/>
                  </a:tcPr>
                </a:tc>
                <a:tc>
                  <a:txBody>
                    <a:bodyPr/>
                    <a:lstStyle/>
                    <a:p>
                      <a:pPr marL="1714500" marR="69850" indent="-171450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0.052</a:t>
                      </a:r>
                    </a:p>
                  </a:txBody>
                  <a:tcPr marL="68580" marR="68580"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210003385"/>
                  </a:ext>
                </a:extLst>
              </a:tr>
              <a:tr h="168966">
                <a:tc>
                  <a:txBody>
                    <a:bodyPr/>
                    <a:lstStyle/>
                    <a:p>
                      <a:pPr marL="1714500" marR="0" indent="-1714500" algn="l">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 </a:t>
                      </a:r>
                      <a:endParaRPr lang="en-US" sz="2000" b="0" i="0" dirty="0">
                        <a:effectLst/>
                        <a:latin typeface="+mn-lt"/>
                        <a:ea typeface="Times New Roman" panose="02020603050405020304" pitchFamily="18" charset="0"/>
                        <a:cs typeface="Times New Roman" panose="02020603050405020304" pitchFamily="18" charset="0"/>
                      </a:endParaRPr>
                    </a:p>
                  </a:txBody>
                  <a:tcPr marL="68580" marR="68580" marT="0" marB="0">
                    <a:noFill/>
                  </a:tcPr>
                </a:tc>
                <a:tc>
                  <a:txBody>
                    <a:bodyPr/>
                    <a:lstStyle/>
                    <a:p>
                      <a:pPr marL="1714500" marR="69850" indent="-1714500" algn="ctr">
                        <a:lnSpc>
                          <a:spcPct val="107000"/>
                        </a:lnSpc>
                        <a:spcBef>
                          <a:spcPts val="0"/>
                        </a:spcBef>
                        <a:spcAft>
                          <a:spcPts val="0"/>
                        </a:spcAft>
                      </a:pPr>
                      <a:r>
                        <a:rPr lang="en-US" sz="2000" b="0" i="0">
                          <a:effectLst/>
                          <a:latin typeface="+mn-lt"/>
                          <a:ea typeface="Times New Roman" panose="02020603050405020304" pitchFamily="18" charset="0"/>
                          <a:cs typeface="Times New Roman" panose="02020603050405020304" pitchFamily="18" charset="0"/>
                        </a:rPr>
                        <a:t>(0.012)</a:t>
                      </a:r>
                    </a:p>
                  </a:txBody>
                  <a:tcPr marL="68580" marR="68580" marT="0" marB="0">
                    <a:noFill/>
                  </a:tcPr>
                </a:tc>
                <a:tc>
                  <a:txBody>
                    <a:bodyPr/>
                    <a:lstStyle/>
                    <a:p>
                      <a:pPr marL="1714500" marR="69850" indent="-171450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(0.009)</a:t>
                      </a:r>
                    </a:p>
                  </a:txBody>
                  <a:tcPr marL="68580" marR="68580" marT="0" marB="0">
                    <a:noFill/>
                  </a:tcPr>
                </a:tc>
                <a:tc>
                  <a:txBody>
                    <a:bodyPr/>
                    <a:lstStyle/>
                    <a:p>
                      <a:pPr marL="1714500" marR="69850" indent="-171450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(0.057)</a:t>
                      </a:r>
                    </a:p>
                  </a:txBody>
                  <a:tcPr marL="68580" marR="68580" marT="0" marB="0">
                    <a:noFill/>
                  </a:tcPr>
                </a:tc>
                <a:extLst>
                  <a:ext uri="{0D108BD9-81ED-4DB2-BD59-A6C34878D82A}">
                    <a16:rowId xmlns:a16="http://schemas.microsoft.com/office/drawing/2014/main" val="2160071033"/>
                  </a:ext>
                </a:extLst>
              </a:tr>
              <a:tr h="229484">
                <a:tc>
                  <a:txBody>
                    <a:bodyPr/>
                    <a:lstStyle/>
                    <a:p>
                      <a:pPr marL="1714500" marR="0" indent="-1714500" algn="l">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  Local 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L="68580" marR="68580" marT="0" marB="0">
                    <a:noFill/>
                  </a:tcPr>
                </a:tc>
                <a:tc>
                  <a:txBody>
                    <a:bodyPr/>
                    <a:lstStyle/>
                    <a:p>
                      <a:pPr marL="1714500" marR="69850" indent="-171450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-0.012</a:t>
                      </a:r>
                    </a:p>
                  </a:txBody>
                  <a:tcPr marL="68580" marR="68580" marT="0" marB="0">
                    <a:noFill/>
                  </a:tcPr>
                </a:tc>
                <a:tc>
                  <a:txBody>
                    <a:bodyPr/>
                    <a:lstStyle/>
                    <a:p>
                      <a:pPr marL="1714500" marR="69850" indent="-171450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0.029</a:t>
                      </a:r>
                    </a:p>
                  </a:txBody>
                  <a:tcPr marL="68580" marR="68580" marT="0" marB="0">
                    <a:noFill/>
                  </a:tcPr>
                </a:tc>
                <a:tc>
                  <a:txBody>
                    <a:bodyPr/>
                    <a:lstStyle/>
                    <a:p>
                      <a:pPr marL="1714500" marR="69850" indent="-171450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-0.007</a:t>
                      </a:r>
                    </a:p>
                  </a:txBody>
                  <a:tcPr marL="68580" marR="68580" marT="0" marB="0">
                    <a:noFill/>
                  </a:tcPr>
                </a:tc>
                <a:extLst>
                  <a:ext uri="{0D108BD9-81ED-4DB2-BD59-A6C34878D82A}">
                    <a16:rowId xmlns:a16="http://schemas.microsoft.com/office/drawing/2014/main" val="3504494591"/>
                  </a:ext>
                </a:extLst>
              </a:tr>
              <a:tr h="168965">
                <a:tc>
                  <a:txBody>
                    <a:bodyPr/>
                    <a:lstStyle/>
                    <a:p>
                      <a:pPr marL="1714500" marR="0" indent="-1714500" algn="l">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 </a:t>
                      </a:r>
                      <a:endParaRPr lang="en-US" sz="2000" b="0" i="0" dirty="0">
                        <a:effectLst/>
                        <a:latin typeface="+mn-lt"/>
                        <a:ea typeface="Times New Roman" panose="02020603050405020304" pitchFamily="18" charset="0"/>
                        <a:cs typeface="Times New Roman" panose="02020603050405020304" pitchFamily="18" charset="0"/>
                      </a:endParaRPr>
                    </a:p>
                  </a:txBody>
                  <a:tcPr marL="68580" marR="68580" marT="0" marB="0">
                    <a:lnB w="12700" cmpd="sng">
                      <a:noFill/>
                    </a:lnB>
                    <a:noFill/>
                  </a:tcPr>
                </a:tc>
                <a:tc>
                  <a:txBody>
                    <a:bodyPr/>
                    <a:lstStyle/>
                    <a:p>
                      <a:pPr marL="1714500" marR="69850" indent="-1714500" algn="ctr">
                        <a:lnSpc>
                          <a:spcPct val="107000"/>
                        </a:lnSpc>
                        <a:spcBef>
                          <a:spcPts val="0"/>
                        </a:spcBef>
                        <a:spcAft>
                          <a:spcPts val="0"/>
                        </a:spcAft>
                      </a:pPr>
                      <a:r>
                        <a:rPr lang="en-US" sz="2000" b="0" i="0">
                          <a:effectLst/>
                          <a:latin typeface="+mn-lt"/>
                          <a:ea typeface="Times New Roman" panose="02020603050405020304" pitchFamily="18" charset="0"/>
                          <a:cs typeface="Times New Roman" panose="02020603050405020304" pitchFamily="18" charset="0"/>
                        </a:rPr>
                        <a:t>(0.023)</a:t>
                      </a:r>
                    </a:p>
                  </a:txBody>
                  <a:tcPr marL="68580" marR="68580" marT="0" marB="0">
                    <a:lnB w="12700" cmpd="sng">
                      <a:noFill/>
                    </a:lnB>
                    <a:noFill/>
                  </a:tcPr>
                </a:tc>
                <a:tc>
                  <a:txBody>
                    <a:bodyPr/>
                    <a:lstStyle/>
                    <a:p>
                      <a:pPr marL="1714500" marR="69850" indent="-171450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(0.019)</a:t>
                      </a:r>
                    </a:p>
                  </a:txBody>
                  <a:tcPr marL="68580" marR="68580" marT="0" marB="0">
                    <a:lnB w="12700" cmpd="sng">
                      <a:noFill/>
                    </a:lnB>
                    <a:noFill/>
                  </a:tcPr>
                </a:tc>
                <a:tc>
                  <a:txBody>
                    <a:bodyPr/>
                    <a:lstStyle/>
                    <a:p>
                      <a:pPr marL="1714500" marR="69850" indent="-171450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(0.056)</a:t>
                      </a:r>
                    </a:p>
                  </a:txBody>
                  <a:tcPr marL="68580" marR="68580" marT="0" marB="0">
                    <a:lnB w="12700" cmpd="sng">
                      <a:noFill/>
                    </a:lnB>
                    <a:noFill/>
                  </a:tcPr>
                </a:tc>
                <a:extLst>
                  <a:ext uri="{0D108BD9-81ED-4DB2-BD59-A6C34878D82A}">
                    <a16:rowId xmlns:a16="http://schemas.microsoft.com/office/drawing/2014/main" val="1257256172"/>
                  </a:ext>
                </a:extLst>
              </a:tr>
              <a:tr h="219544">
                <a:tc>
                  <a:txBody>
                    <a:bodyPr/>
                    <a:lstStyle/>
                    <a:p>
                      <a:pPr marL="1714500" marR="0" indent="-1714500" algn="l">
                        <a:lnSpc>
                          <a:spcPct val="107000"/>
                        </a:lnSpc>
                        <a:spcBef>
                          <a:spcPts val="0"/>
                        </a:spcBef>
                        <a:spcAft>
                          <a:spcPts val="0"/>
                        </a:spcAft>
                      </a:pPr>
                      <a:r>
                        <a:rPr lang="en-US" sz="1500" b="0" i="0" dirty="0">
                          <a:effectLst/>
                          <a:latin typeface="+mn-lt"/>
                          <a:ea typeface="Times New Roman" panose="02020603050405020304" pitchFamily="18" charset="0"/>
                          <a:cs typeface="Times" pitchFamily="2" charset="0"/>
                        </a:rPr>
                        <a:t>  Pre-Treat DV Mean</a:t>
                      </a:r>
                      <a:endParaRPr lang="en-US" sz="1500" b="0" i="0" dirty="0">
                        <a:effectLst/>
                        <a:latin typeface="+mn-lt"/>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0" marR="69850" indent="-1714500" algn="ctr">
                        <a:lnSpc>
                          <a:spcPct val="107000"/>
                        </a:lnSpc>
                        <a:spcBef>
                          <a:spcPts val="0"/>
                        </a:spcBef>
                        <a:spcAft>
                          <a:spcPts val="0"/>
                        </a:spcAft>
                      </a:pPr>
                      <a:r>
                        <a:rPr lang="en-US" sz="1500" b="0" i="0" dirty="0">
                          <a:effectLst/>
                          <a:latin typeface="+mn-lt"/>
                          <a:ea typeface="Times New Roman" panose="02020603050405020304" pitchFamily="18" charset="0"/>
                          <a:cs typeface="Times New Roman" panose="02020603050405020304" pitchFamily="18" charset="0"/>
                        </a:rPr>
                        <a:t>0.115</a:t>
                      </a: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0" marR="69850" indent="-1714500" algn="ctr">
                        <a:lnSpc>
                          <a:spcPct val="107000"/>
                        </a:lnSpc>
                        <a:spcBef>
                          <a:spcPts val="0"/>
                        </a:spcBef>
                        <a:spcAft>
                          <a:spcPts val="0"/>
                        </a:spcAft>
                      </a:pPr>
                      <a:r>
                        <a:rPr lang="en-US" sz="1500" b="0" i="0" dirty="0">
                          <a:effectLst/>
                          <a:latin typeface="+mn-lt"/>
                          <a:ea typeface="Times New Roman" panose="02020603050405020304" pitchFamily="18" charset="0"/>
                          <a:cs typeface="Times New Roman" panose="02020603050405020304" pitchFamily="18" charset="0"/>
                        </a:rPr>
                        <a:t>0.064</a:t>
                      </a: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0" marR="69850" indent="-1714500" algn="ctr">
                        <a:lnSpc>
                          <a:spcPct val="107000"/>
                        </a:lnSpc>
                        <a:spcBef>
                          <a:spcPts val="0"/>
                        </a:spcBef>
                        <a:spcAft>
                          <a:spcPts val="0"/>
                        </a:spcAft>
                      </a:pPr>
                      <a:r>
                        <a:rPr lang="en-US" sz="1500" b="0" i="0" dirty="0">
                          <a:effectLst/>
                          <a:latin typeface="+mn-lt"/>
                          <a:ea typeface="Times New Roman" panose="02020603050405020304" pitchFamily="18" charset="0"/>
                          <a:cs typeface="Times New Roman" panose="02020603050405020304" pitchFamily="18" charset="0"/>
                        </a:rPr>
                        <a:t>0.259</a:t>
                      </a: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8058168"/>
                  </a:ext>
                </a:extLst>
              </a:tr>
              <a:tr h="0">
                <a:tc>
                  <a:txBody>
                    <a:bodyPr/>
                    <a:lstStyle/>
                    <a:p>
                      <a:pPr marL="1714500" marR="0" indent="-1714500" algn="l">
                        <a:lnSpc>
                          <a:spcPct val="107000"/>
                        </a:lnSpc>
                        <a:spcBef>
                          <a:spcPts val="0"/>
                        </a:spcBef>
                        <a:spcAft>
                          <a:spcPts val="0"/>
                        </a:spcAft>
                      </a:pPr>
                      <a:endParaRPr lang="en-US" sz="800" b="0" i="0" dirty="0">
                        <a:effectLst/>
                        <a:latin typeface="+mn-lt"/>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0" marR="69850" indent="-1714500" algn="ctr">
                        <a:lnSpc>
                          <a:spcPct val="107000"/>
                        </a:lnSpc>
                        <a:spcBef>
                          <a:spcPts val="0"/>
                        </a:spcBef>
                        <a:spcAft>
                          <a:spcPts val="0"/>
                        </a:spcAft>
                      </a:pPr>
                      <a:endParaRPr lang="en-US" sz="800" b="0" i="0" dirty="0">
                        <a:effectLst/>
                        <a:latin typeface="+mn-lt"/>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0" marR="69850" indent="-1714500" algn="ctr">
                        <a:lnSpc>
                          <a:spcPct val="107000"/>
                        </a:lnSpc>
                        <a:spcBef>
                          <a:spcPts val="0"/>
                        </a:spcBef>
                        <a:spcAft>
                          <a:spcPts val="0"/>
                        </a:spcAft>
                      </a:pPr>
                      <a:endParaRPr lang="en-US" sz="800" b="0" i="0" dirty="0">
                        <a:effectLst/>
                        <a:latin typeface="+mn-lt"/>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0" marR="69850" indent="-1714500" algn="ctr">
                        <a:lnSpc>
                          <a:spcPct val="107000"/>
                        </a:lnSpc>
                        <a:spcBef>
                          <a:spcPts val="0"/>
                        </a:spcBef>
                        <a:spcAft>
                          <a:spcPts val="0"/>
                        </a:spcAft>
                      </a:pPr>
                      <a:endParaRPr lang="en-US" sz="800" b="0" i="0" dirty="0">
                        <a:effectLst/>
                        <a:latin typeface="+mn-lt"/>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9524735"/>
                  </a:ext>
                </a:extLst>
              </a:tr>
            </a:tbl>
          </a:graphicData>
        </a:graphic>
      </p:graphicFrame>
    </p:spTree>
    <p:extLst>
      <p:ext uri="{BB962C8B-B14F-4D97-AF65-F5344CB8AC3E}">
        <p14:creationId xmlns:p14="http://schemas.microsoft.com/office/powerpoint/2010/main" val="650599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FE03-528C-48E4-B9D4-2721BC7FEC04}"/>
              </a:ext>
            </a:extLst>
          </p:cNvPr>
          <p:cNvSpPr>
            <a:spLocks noGrp="1"/>
          </p:cNvSpPr>
          <p:nvPr>
            <p:ph type="title"/>
          </p:nvPr>
        </p:nvSpPr>
        <p:spPr/>
        <p:txBody>
          <a:bodyPr/>
          <a:lstStyle/>
          <a:p>
            <a:r>
              <a:rPr lang="en-US" dirty="0"/>
              <a:t>Do border state T-21 policies matter?</a:t>
            </a:r>
          </a:p>
        </p:txBody>
      </p:sp>
      <p:graphicFrame>
        <p:nvGraphicFramePr>
          <p:cNvPr id="5" name="Table 4">
            <a:extLst>
              <a:ext uri="{FF2B5EF4-FFF2-40B4-BE49-F238E27FC236}">
                <a16:creationId xmlns:a16="http://schemas.microsoft.com/office/drawing/2014/main" id="{29C80B36-18EB-47D7-BCDA-9E1E74A239AA}"/>
              </a:ext>
            </a:extLst>
          </p:cNvPr>
          <p:cNvGraphicFramePr>
            <a:graphicFrameLocks noGrp="1"/>
          </p:cNvGraphicFramePr>
          <p:nvPr>
            <p:extLst>
              <p:ext uri="{D42A27DB-BD31-4B8C-83A1-F6EECF244321}">
                <p14:modId xmlns:p14="http://schemas.microsoft.com/office/powerpoint/2010/main" val="1183196371"/>
              </p:ext>
            </p:extLst>
          </p:nvPr>
        </p:nvGraphicFramePr>
        <p:xfrm>
          <a:off x="450197" y="2329969"/>
          <a:ext cx="10762444" cy="2967335"/>
        </p:xfrm>
        <a:graphic>
          <a:graphicData uri="http://schemas.openxmlformats.org/drawingml/2006/table">
            <a:tbl>
              <a:tblPr firstRow="1" bandRow="1">
                <a:tableStyleId>{5C22544A-7EE6-4342-B048-85BDC9FD1C3A}</a:tableStyleId>
              </a:tblPr>
              <a:tblGrid>
                <a:gridCol w="5111826">
                  <a:extLst>
                    <a:ext uri="{9D8B030D-6E8A-4147-A177-3AD203B41FA5}">
                      <a16:colId xmlns:a16="http://schemas.microsoft.com/office/drawing/2014/main" val="3619056547"/>
                    </a:ext>
                  </a:extLst>
                </a:gridCol>
                <a:gridCol w="2291488">
                  <a:extLst>
                    <a:ext uri="{9D8B030D-6E8A-4147-A177-3AD203B41FA5}">
                      <a16:colId xmlns:a16="http://schemas.microsoft.com/office/drawing/2014/main" val="2697949196"/>
                    </a:ext>
                  </a:extLst>
                </a:gridCol>
                <a:gridCol w="1714702">
                  <a:extLst>
                    <a:ext uri="{9D8B030D-6E8A-4147-A177-3AD203B41FA5}">
                      <a16:colId xmlns:a16="http://schemas.microsoft.com/office/drawing/2014/main" val="4209148066"/>
                    </a:ext>
                  </a:extLst>
                </a:gridCol>
                <a:gridCol w="1644428">
                  <a:extLst>
                    <a:ext uri="{9D8B030D-6E8A-4147-A177-3AD203B41FA5}">
                      <a16:colId xmlns:a16="http://schemas.microsoft.com/office/drawing/2014/main" val="2253674674"/>
                    </a:ext>
                  </a:extLst>
                </a:gridCol>
              </a:tblGrid>
              <a:tr h="1230195">
                <a:tc>
                  <a:txBody>
                    <a:bodyPr/>
                    <a:lstStyle/>
                    <a:p>
                      <a:endParaRPr lang="en-US" sz="2500" b="0" i="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b="0" i="1" dirty="0">
                          <a:solidFill>
                            <a:schemeClr val="tx1"/>
                          </a:solidFill>
                          <a:latin typeface="+mn-lt"/>
                        </a:rPr>
                        <a:t>Smoking Participation</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b="0" i="1" dirty="0">
                          <a:solidFill>
                            <a:schemeClr val="tx1"/>
                          </a:solidFill>
                          <a:latin typeface="+mn-lt"/>
                        </a:rPr>
                        <a:t>Everyday Smoking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b="0" i="1" dirty="0">
                          <a:solidFill>
                            <a:schemeClr val="tx1"/>
                          </a:solidFill>
                          <a:latin typeface="+mn-lt"/>
                        </a:rPr>
                        <a:t>Quit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9167798"/>
                  </a:ext>
                </a:extLst>
              </a:tr>
              <a:tr h="380227">
                <a:tc>
                  <a:txBody>
                    <a:bodyPr/>
                    <a:lstStyle/>
                    <a:p>
                      <a:pPr marL="0" marR="0">
                        <a:lnSpc>
                          <a:spcPct val="107000"/>
                        </a:lnSpc>
                        <a:spcBef>
                          <a:spcPts val="0"/>
                        </a:spcBef>
                        <a:spcAft>
                          <a:spcPts val="0"/>
                        </a:spcAft>
                      </a:pPr>
                      <a:r>
                        <a:rPr lang="en-US" sz="2300" b="0" i="0" dirty="0">
                          <a:effectLst/>
                          <a:latin typeface="+mn-lt"/>
                          <a:ea typeface="Times New Roman" panose="02020603050405020304" pitchFamily="18" charset="0"/>
                          <a:cs typeface="Times" pitchFamily="2" charset="0"/>
                        </a:rPr>
                        <a:t>Tobacco 21 Law</a:t>
                      </a:r>
                      <a:endParaRPr lang="en-US" sz="23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-0.038***</a:t>
                      </a:r>
                    </a:p>
                  </a:txBody>
                  <a:tcPr marL="68580" marR="68580" marT="0" marB="0">
                    <a:lnT w="12700" cap="flat" cmpd="sng" algn="ctr">
                      <a:solidFill>
                        <a:schemeClr val="tx1"/>
                      </a:solidFill>
                      <a:prstDash val="solid"/>
                      <a:round/>
                      <a:headEnd type="none" w="med" len="med"/>
                      <a:tailEnd type="none" w="med" len="med"/>
                    </a:lnT>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-0.019**</a:t>
                      </a:r>
                    </a:p>
                  </a:txBody>
                  <a:tcPr marL="68580" marR="68580" marT="0" marB="0">
                    <a:lnT w="12700" cap="flat" cmpd="sng" algn="ctr">
                      <a:solidFill>
                        <a:schemeClr val="tx1"/>
                      </a:solidFill>
                      <a:prstDash val="solid"/>
                      <a:round/>
                      <a:headEnd type="none" w="med" len="med"/>
                      <a:tailEnd type="none" w="med" len="med"/>
                    </a:lnT>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0.066</a:t>
                      </a:r>
                    </a:p>
                  </a:txBody>
                  <a:tcPr marL="68580" marR="68580"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43550068"/>
                  </a:ext>
                </a:extLst>
              </a:tr>
              <a:tr h="380227">
                <a:tc>
                  <a:txBody>
                    <a:bodyPr/>
                    <a:lstStyle/>
                    <a:p>
                      <a:pPr marL="0" marR="0">
                        <a:lnSpc>
                          <a:spcPct val="107000"/>
                        </a:lnSpc>
                        <a:spcBef>
                          <a:spcPts val="0"/>
                        </a:spcBef>
                        <a:spcAft>
                          <a:spcPts val="0"/>
                        </a:spcAft>
                      </a:pPr>
                      <a:r>
                        <a:rPr lang="en-US" sz="2300" b="0" i="0" dirty="0">
                          <a:effectLst/>
                          <a:latin typeface="+mn-lt"/>
                          <a:ea typeface="Times New Roman" panose="02020603050405020304" pitchFamily="18" charset="0"/>
                          <a:cs typeface="Times" pitchFamily="2" charset="0"/>
                        </a:rPr>
                        <a:t> </a:t>
                      </a:r>
                      <a:endParaRPr lang="en-US" sz="2300" b="0" i="0" dirty="0">
                        <a:effectLst/>
                        <a:latin typeface="+mn-lt"/>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(0.011)</a:t>
                      </a: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(0.009)</a:t>
                      </a: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(0.056)</a:t>
                      </a:r>
                    </a:p>
                  </a:txBody>
                  <a:tcPr marL="68580" marR="68580" marT="0" marB="0">
                    <a:noFill/>
                  </a:tcPr>
                </a:tc>
                <a:extLst>
                  <a:ext uri="{0D108BD9-81ED-4DB2-BD59-A6C34878D82A}">
                    <a16:rowId xmlns:a16="http://schemas.microsoft.com/office/drawing/2014/main" val="243753149"/>
                  </a:ext>
                </a:extLst>
              </a:tr>
              <a:tr h="347100">
                <a:tc>
                  <a:txBody>
                    <a:bodyPr/>
                    <a:lstStyle/>
                    <a:p>
                      <a:pPr marL="0" marR="0">
                        <a:lnSpc>
                          <a:spcPct val="107000"/>
                        </a:lnSpc>
                        <a:spcBef>
                          <a:spcPts val="0"/>
                        </a:spcBef>
                        <a:spcAft>
                          <a:spcPts val="0"/>
                        </a:spcAft>
                      </a:pPr>
                      <a:r>
                        <a:rPr lang="en-US" sz="2300" b="0" i="0" dirty="0">
                          <a:effectLst/>
                          <a:latin typeface="+mn-lt"/>
                          <a:ea typeface="Times New Roman" panose="02020603050405020304" pitchFamily="18" charset="0"/>
                          <a:cs typeface="Times" pitchFamily="2" charset="0"/>
                        </a:rPr>
                        <a:t>Tobacco 21 Law * Border State T-21 Law</a:t>
                      </a:r>
                      <a:endParaRPr lang="en-US" sz="2300" b="0" i="0" dirty="0">
                        <a:effectLst/>
                        <a:latin typeface="+mn-lt"/>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-0.004</a:t>
                      </a: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-0.022</a:t>
                      </a: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-0.055</a:t>
                      </a:r>
                    </a:p>
                  </a:txBody>
                  <a:tcPr marL="68580" marR="68580" marT="0" marB="0">
                    <a:noFill/>
                  </a:tcPr>
                </a:tc>
                <a:extLst>
                  <a:ext uri="{0D108BD9-81ED-4DB2-BD59-A6C34878D82A}">
                    <a16:rowId xmlns:a16="http://schemas.microsoft.com/office/drawing/2014/main" val="2223220822"/>
                  </a:ext>
                </a:extLst>
              </a:tr>
              <a:tr h="380227">
                <a:tc>
                  <a:txBody>
                    <a:bodyPr/>
                    <a:lstStyle/>
                    <a:p>
                      <a:pPr marL="0" marR="0">
                        <a:lnSpc>
                          <a:spcPct val="107000"/>
                        </a:lnSpc>
                        <a:spcBef>
                          <a:spcPts val="0"/>
                        </a:spcBef>
                        <a:spcAft>
                          <a:spcPts val="0"/>
                        </a:spcAft>
                      </a:pPr>
                      <a:r>
                        <a:rPr lang="en-US" sz="2300" b="0" i="0" dirty="0">
                          <a:effectLst/>
                          <a:latin typeface="+mn-lt"/>
                          <a:ea typeface="Times New Roman" panose="02020603050405020304" pitchFamily="18" charset="0"/>
                          <a:cs typeface="Times" pitchFamily="2" charset="0"/>
                        </a:rPr>
                        <a:t> </a:t>
                      </a:r>
                      <a:endParaRPr lang="en-US" sz="2300" b="0" i="0" dirty="0">
                        <a:effectLst/>
                        <a:latin typeface="+mn-lt"/>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(0.016)</a:t>
                      </a: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(0.016)</a:t>
                      </a:r>
                    </a:p>
                  </a:txBody>
                  <a:tcPr marL="68580" marR="68580" marT="0" marB="0">
                    <a:noFill/>
                  </a:tcPr>
                </a:tc>
                <a:tc>
                  <a:txBody>
                    <a:bodyPr/>
                    <a:lstStyle/>
                    <a:p>
                      <a:pPr marL="0" marR="69850" algn="ctr">
                        <a:lnSpc>
                          <a:spcPct val="107000"/>
                        </a:lnSpc>
                        <a:spcBef>
                          <a:spcPts val="0"/>
                        </a:spcBef>
                        <a:spcAft>
                          <a:spcPts val="0"/>
                        </a:spcAft>
                      </a:pPr>
                      <a:r>
                        <a:rPr lang="en-US" sz="2300" b="0" i="0" dirty="0">
                          <a:effectLst/>
                          <a:latin typeface="+mn-lt"/>
                          <a:ea typeface="Times New Roman" panose="02020603050405020304" pitchFamily="18" charset="0"/>
                          <a:cs typeface="Times New Roman" panose="02020603050405020304" pitchFamily="18" charset="0"/>
                        </a:rPr>
                        <a:t>(0.040)</a:t>
                      </a:r>
                    </a:p>
                  </a:txBody>
                  <a:tcPr marL="68580" marR="68580" marT="0" marB="0">
                    <a:noFill/>
                  </a:tcPr>
                </a:tc>
                <a:extLst>
                  <a:ext uri="{0D108BD9-81ED-4DB2-BD59-A6C34878D82A}">
                    <a16:rowId xmlns:a16="http://schemas.microsoft.com/office/drawing/2014/main" val="2617824943"/>
                  </a:ext>
                </a:extLst>
              </a:tr>
              <a:tr h="238065">
                <a:tc>
                  <a:txBody>
                    <a:bodyPr/>
                    <a:lstStyle/>
                    <a:p>
                      <a:pPr marL="0" marR="0">
                        <a:lnSpc>
                          <a:spcPct val="107000"/>
                        </a:lnSpc>
                        <a:spcBef>
                          <a:spcPts val="0"/>
                        </a:spcBef>
                        <a:spcAft>
                          <a:spcPts val="0"/>
                        </a:spcAft>
                      </a:pPr>
                      <a:r>
                        <a:rPr lang="en-US" sz="1500" b="0" i="1" dirty="0">
                          <a:effectLst/>
                          <a:latin typeface="+mn-lt"/>
                          <a:ea typeface="Times New Roman" panose="02020603050405020304" pitchFamily="18" charset="0"/>
                          <a:cs typeface="Times" pitchFamily="2" charset="0"/>
                        </a:rPr>
                        <a:t>Pre-Treat DV Mean</a:t>
                      </a:r>
                      <a:endParaRPr lang="en-US" sz="1500" b="0" i="1" dirty="0">
                        <a:effectLst/>
                        <a:latin typeface="+mn-lt"/>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marL="0" marR="69850" algn="ctr">
                        <a:lnSpc>
                          <a:spcPct val="107000"/>
                        </a:lnSpc>
                        <a:spcBef>
                          <a:spcPts val="0"/>
                        </a:spcBef>
                        <a:spcAft>
                          <a:spcPts val="0"/>
                        </a:spcAft>
                      </a:pPr>
                      <a:r>
                        <a:rPr lang="en-US" sz="1500" b="0" i="1" dirty="0">
                          <a:effectLst/>
                          <a:latin typeface="+mn-lt"/>
                          <a:ea typeface="Times New Roman" panose="02020603050405020304" pitchFamily="18" charset="0"/>
                          <a:cs typeface="Times New Roman" panose="02020603050405020304" pitchFamily="18" charset="0"/>
                        </a:rPr>
                        <a:t>0.115</a:t>
                      </a:r>
                    </a:p>
                  </a:txBody>
                  <a:tcPr marL="68580" marR="68580" marT="0" marB="0">
                    <a:lnB w="12700" cap="flat" cmpd="sng" algn="ctr">
                      <a:solidFill>
                        <a:schemeClr val="tx1"/>
                      </a:solidFill>
                      <a:prstDash val="solid"/>
                      <a:round/>
                      <a:headEnd type="none" w="med" len="med"/>
                      <a:tailEnd type="none" w="med" len="med"/>
                    </a:lnB>
                    <a:noFill/>
                  </a:tcPr>
                </a:tc>
                <a:tc>
                  <a:txBody>
                    <a:bodyPr/>
                    <a:lstStyle/>
                    <a:p>
                      <a:pPr marL="0" marR="69850" algn="ctr">
                        <a:lnSpc>
                          <a:spcPct val="107000"/>
                        </a:lnSpc>
                        <a:spcBef>
                          <a:spcPts val="0"/>
                        </a:spcBef>
                        <a:spcAft>
                          <a:spcPts val="0"/>
                        </a:spcAft>
                      </a:pPr>
                      <a:r>
                        <a:rPr lang="en-US" sz="1500" b="0" i="1" dirty="0">
                          <a:effectLst/>
                          <a:latin typeface="+mn-lt"/>
                          <a:ea typeface="Times New Roman" panose="02020603050405020304" pitchFamily="18" charset="0"/>
                          <a:cs typeface="Times New Roman" panose="02020603050405020304" pitchFamily="18" charset="0"/>
                        </a:rPr>
                        <a:t>0.064</a:t>
                      </a:r>
                    </a:p>
                  </a:txBody>
                  <a:tcPr marL="68580" marR="68580" marT="0" marB="0">
                    <a:lnB w="12700" cap="flat" cmpd="sng" algn="ctr">
                      <a:solidFill>
                        <a:schemeClr val="tx1"/>
                      </a:solidFill>
                      <a:prstDash val="solid"/>
                      <a:round/>
                      <a:headEnd type="none" w="med" len="med"/>
                      <a:tailEnd type="none" w="med" len="med"/>
                    </a:lnB>
                    <a:noFill/>
                  </a:tcPr>
                </a:tc>
                <a:tc>
                  <a:txBody>
                    <a:bodyPr/>
                    <a:lstStyle/>
                    <a:p>
                      <a:pPr marL="0" marR="69850" algn="ctr">
                        <a:lnSpc>
                          <a:spcPct val="107000"/>
                        </a:lnSpc>
                        <a:spcBef>
                          <a:spcPts val="0"/>
                        </a:spcBef>
                        <a:spcAft>
                          <a:spcPts val="0"/>
                        </a:spcAft>
                      </a:pPr>
                      <a:r>
                        <a:rPr lang="en-US" sz="1500" b="0" i="1" dirty="0">
                          <a:effectLst/>
                          <a:latin typeface="+mn-lt"/>
                          <a:ea typeface="Times New Roman" panose="02020603050405020304" pitchFamily="18" charset="0"/>
                          <a:cs typeface="Times New Roman" panose="02020603050405020304" pitchFamily="18" charset="0"/>
                        </a:rPr>
                        <a:t>0.259</a:t>
                      </a:r>
                    </a:p>
                  </a:txBody>
                  <a:tcPr marL="68580" marR="68580"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9485756"/>
                  </a:ext>
                </a:extLst>
              </a:tr>
            </a:tbl>
          </a:graphicData>
        </a:graphic>
      </p:graphicFrame>
    </p:spTree>
    <p:extLst>
      <p:ext uri="{BB962C8B-B14F-4D97-AF65-F5344CB8AC3E}">
        <p14:creationId xmlns:p14="http://schemas.microsoft.com/office/powerpoint/2010/main" val="115930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2B8D-EC1C-42A9-87D7-8E221B4CC981}"/>
              </a:ext>
            </a:extLst>
          </p:cNvPr>
          <p:cNvSpPr>
            <a:spLocks noGrp="1"/>
          </p:cNvSpPr>
          <p:nvPr>
            <p:ph type="title"/>
          </p:nvPr>
        </p:nvSpPr>
        <p:spPr/>
        <p:txBody>
          <a:bodyPr/>
          <a:lstStyle/>
          <a:p>
            <a:r>
              <a:rPr lang="en-US" dirty="0"/>
              <a:t>Electronic Cigarettes and Age Heterogeneity</a:t>
            </a:r>
          </a:p>
        </p:txBody>
      </p:sp>
      <p:graphicFrame>
        <p:nvGraphicFramePr>
          <p:cNvPr id="4" name="Table 4">
            <a:extLst>
              <a:ext uri="{FF2B5EF4-FFF2-40B4-BE49-F238E27FC236}">
                <a16:creationId xmlns:a16="http://schemas.microsoft.com/office/drawing/2014/main" id="{86EC7868-19EC-D049-8482-D2DCDE63FC4F}"/>
              </a:ext>
            </a:extLst>
          </p:cNvPr>
          <p:cNvGraphicFramePr>
            <a:graphicFrameLocks noGrp="1"/>
          </p:cNvGraphicFramePr>
          <p:nvPr>
            <p:extLst>
              <p:ext uri="{D42A27DB-BD31-4B8C-83A1-F6EECF244321}">
                <p14:modId xmlns:p14="http://schemas.microsoft.com/office/powerpoint/2010/main" val="2933433940"/>
              </p:ext>
            </p:extLst>
          </p:nvPr>
        </p:nvGraphicFramePr>
        <p:xfrm>
          <a:off x="951875" y="2176758"/>
          <a:ext cx="10401925" cy="3769022"/>
        </p:xfrm>
        <a:graphic>
          <a:graphicData uri="http://schemas.openxmlformats.org/drawingml/2006/table">
            <a:tbl>
              <a:tblPr firstRow="1" bandRow="1">
                <a:tableStyleId>{5C22544A-7EE6-4342-B048-85BDC9FD1C3A}</a:tableStyleId>
              </a:tblPr>
              <a:tblGrid>
                <a:gridCol w="4345682">
                  <a:extLst>
                    <a:ext uri="{9D8B030D-6E8A-4147-A177-3AD203B41FA5}">
                      <a16:colId xmlns:a16="http://schemas.microsoft.com/office/drawing/2014/main" val="2313820425"/>
                    </a:ext>
                  </a:extLst>
                </a:gridCol>
                <a:gridCol w="3101008">
                  <a:extLst>
                    <a:ext uri="{9D8B030D-6E8A-4147-A177-3AD203B41FA5}">
                      <a16:colId xmlns:a16="http://schemas.microsoft.com/office/drawing/2014/main" val="3428400179"/>
                    </a:ext>
                  </a:extLst>
                </a:gridCol>
                <a:gridCol w="2955235">
                  <a:extLst>
                    <a:ext uri="{9D8B030D-6E8A-4147-A177-3AD203B41FA5}">
                      <a16:colId xmlns:a16="http://schemas.microsoft.com/office/drawing/2014/main" val="3143988181"/>
                    </a:ext>
                  </a:extLst>
                </a:gridCol>
              </a:tblGrid>
              <a:tr h="496994">
                <a:tc>
                  <a:txBody>
                    <a:bodyPr/>
                    <a:lstStyle/>
                    <a:p>
                      <a:endParaRPr lang="en-US" sz="2000" b="0" i="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i="1" dirty="0">
                          <a:solidFill>
                            <a:schemeClr val="tx1"/>
                          </a:solidFill>
                          <a:latin typeface="+mn-lt"/>
                        </a:rPr>
                        <a:t>Age 18</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i="1" dirty="0">
                          <a:solidFill>
                            <a:schemeClr val="tx1"/>
                          </a:solidFill>
                          <a:latin typeface="+mn-lt"/>
                        </a:rPr>
                        <a:t>Ages 19-to-20</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877304"/>
                  </a:ext>
                </a:extLst>
              </a:tr>
              <a:tr h="524773">
                <a:tc>
                  <a:txBody>
                    <a:bodyPr/>
                    <a:lstStyle/>
                    <a:p>
                      <a:endParaRPr lang="en-US" sz="2000" b="0" i="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endParaRPr lang="en-US" sz="2000" b="1" i="1" dirty="0">
                        <a:latin typeface="+mn-lt"/>
                      </a:endParaRPr>
                    </a:p>
                    <a:p>
                      <a:pPr algn="ctr"/>
                      <a:r>
                        <a:rPr lang="en-US" sz="2000" b="1" i="1" dirty="0">
                          <a:latin typeface="+mn-lt"/>
                        </a:rPr>
                        <a:t>Panel I: Smoking Participation</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1687498986"/>
                  </a:ext>
                </a:extLst>
              </a:tr>
              <a:tr h="197457">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marL="0" marR="6985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-0.074***</a:t>
                      </a:r>
                    </a:p>
                  </a:txBody>
                  <a:tcPr marL="68580" marR="68580" marT="0" marB="0">
                    <a:lnT w="12700" cap="flat" cmpd="sng" algn="ctr">
                      <a:solidFill>
                        <a:schemeClr val="tx1"/>
                      </a:solidFill>
                      <a:prstDash val="solid"/>
                      <a:round/>
                      <a:headEnd type="none" w="med" len="med"/>
                      <a:tailEnd type="none" w="med" len="med"/>
                    </a:lnT>
                    <a:noFill/>
                  </a:tcPr>
                </a:tc>
                <a:tc>
                  <a:txBody>
                    <a:bodyPr/>
                    <a:lstStyle/>
                    <a:p>
                      <a:pPr marL="0" marR="6985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-0.027**</a:t>
                      </a:r>
                    </a:p>
                  </a:txBody>
                  <a:tcPr marL="68580" marR="68580"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82721781"/>
                  </a:ext>
                </a:extLst>
              </a:tr>
              <a:tr h="188844">
                <a:tc>
                  <a:txBody>
                    <a:bodyPr/>
                    <a:lstStyle/>
                    <a:p>
                      <a:pPr marL="0" marR="0">
                        <a:lnSpc>
                          <a:spcPct val="107000"/>
                        </a:lnSpc>
                        <a:spcBef>
                          <a:spcPts val="0"/>
                        </a:spcBef>
                        <a:spcAft>
                          <a:spcPts val="0"/>
                        </a:spcAft>
                      </a:pPr>
                      <a:r>
                        <a:rPr lang="en-US" sz="2000" b="0" i="0">
                          <a:effectLst/>
                          <a:latin typeface="+mn-lt"/>
                          <a:ea typeface="Times New Roman" panose="02020603050405020304" pitchFamily="18" charset="0"/>
                          <a:cs typeface="Times" pitchFamily="2" charset="0"/>
                        </a:rPr>
                        <a:t> </a:t>
                      </a:r>
                      <a:endParaRPr lang="en-US" sz="2000" b="0" i="0">
                        <a:effectLst/>
                        <a:latin typeface="+mn-lt"/>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6985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(0.017)</a:t>
                      </a:r>
                    </a:p>
                  </a:txBody>
                  <a:tcPr marL="68580" marR="68580" marT="0" marB="0">
                    <a:noFill/>
                  </a:tcPr>
                </a:tc>
                <a:tc>
                  <a:txBody>
                    <a:bodyPr/>
                    <a:lstStyle/>
                    <a:p>
                      <a:pPr marL="0" marR="69850" algn="ctr">
                        <a:lnSpc>
                          <a:spcPct val="107000"/>
                        </a:lnSpc>
                        <a:spcBef>
                          <a:spcPts val="0"/>
                        </a:spcBef>
                        <a:spcAft>
                          <a:spcPts val="0"/>
                        </a:spcAft>
                      </a:pPr>
                      <a:r>
                        <a:rPr lang="en-US" sz="2000" b="0" i="0">
                          <a:effectLst/>
                          <a:latin typeface="+mn-lt"/>
                          <a:ea typeface="Times New Roman" panose="02020603050405020304" pitchFamily="18" charset="0"/>
                          <a:cs typeface="Times New Roman" panose="02020603050405020304" pitchFamily="18" charset="0"/>
                        </a:rPr>
                        <a:t>(0.014)</a:t>
                      </a:r>
                    </a:p>
                  </a:txBody>
                  <a:tcPr marL="68580" marR="68580" marT="0" marB="0">
                    <a:noFill/>
                  </a:tcPr>
                </a:tc>
                <a:extLst>
                  <a:ext uri="{0D108BD9-81ED-4DB2-BD59-A6C34878D82A}">
                    <a16:rowId xmlns:a16="http://schemas.microsoft.com/office/drawing/2014/main" val="955226159"/>
                  </a:ext>
                </a:extLst>
              </a:tr>
              <a:tr h="178905">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marL="0" marR="6985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0.094</a:t>
                      </a:r>
                    </a:p>
                  </a:txBody>
                  <a:tcPr marL="68580" marR="68580" marT="0" marB="0">
                    <a:lnB w="12700" cap="flat" cmpd="sng" algn="ctr">
                      <a:solidFill>
                        <a:schemeClr val="tx1"/>
                      </a:solidFill>
                      <a:prstDash val="solid"/>
                      <a:round/>
                      <a:headEnd type="none" w="med" len="med"/>
                      <a:tailEnd type="none" w="med" len="med"/>
                    </a:lnB>
                    <a:noFill/>
                  </a:tcPr>
                </a:tc>
                <a:tc>
                  <a:txBody>
                    <a:bodyPr/>
                    <a:lstStyle/>
                    <a:p>
                      <a:pPr marL="0" marR="6985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0.127</a:t>
                      </a:r>
                    </a:p>
                  </a:txBody>
                  <a:tcPr marL="68580" marR="68580"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518849"/>
                  </a:ext>
                </a:extLst>
              </a:tr>
              <a:tr h="493111">
                <a:tc>
                  <a:txBody>
                    <a:bodyPr/>
                    <a:lstStyle/>
                    <a:p>
                      <a:endParaRPr lang="en-US" sz="2000" b="0" i="0">
                        <a:latin typeface="+mn-lt"/>
                      </a:endParaRPr>
                    </a:p>
                  </a:txBody>
                  <a:tcPr>
                    <a:lnT w="12700" cap="flat" cmpd="sng" algn="ctr">
                      <a:solidFill>
                        <a:schemeClr val="tx1"/>
                      </a:solidFill>
                      <a:prstDash val="solid"/>
                      <a:round/>
                      <a:headEnd type="none" w="med" len="med"/>
                      <a:tailEnd type="none" w="med" len="med"/>
                    </a:lnT>
                    <a:noFill/>
                  </a:tcPr>
                </a:tc>
                <a:tc gridSpan="2">
                  <a:txBody>
                    <a:bodyPr/>
                    <a:lstStyle/>
                    <a:p>
                      <a:pPr algn="ctr"/>
                      <a:endParaRPr lang="en-US" sz="2000" b="1" i="1" dirty="0">
                        <a:latin typeface="+mn-lt"/>
                      </a:endParaRPr>
                    </a:p>
                    <a:p>
                      <a:pPr algn="ctr"/>
                      <a:r>
                        <a:rPr lang="en-US" sz="2000" b="1" i="1" dirty="0">
                          <a:latin typeface="+mn-lt"/>
                        </a:rPr>
                        <a:t>Panel II: E-Cigarette Participation</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314673387"/>
                  </a:ext>
                </a:extLst>
              </a:tr>
              <a:tr h="156818">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6985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-0.080***</a:t>
                      </a:r>
                    </a:p>
                  </a:txBody>
                  <a:tcPr marL="68580" marR="68580" marT="0" marB="0">
                    <a:lnT w="12700" cap="flat" cmpd="sng" algn="ctr">
                      <a:solidFill>
                        <a:schemeClr val="tx1"/>
                      </a:solidFill>
                      <a:prstDash val="solid"/>
                      <a:round/>
                      <a:headEnd type="none" w="med" len="med"/>
                      <a:tailEnd type="none" w="med" len="med"/>
                    </a:lnT>
                    <a:noFill/>
                  </a:tcPr>
                </a:tc>
                <a:tc>
                  <a:txBody>
                    <a:bodyPr/>
                    <a:lstStyle/>
                    <a:p>
                      <a:pPr marL="0" marR="6985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0.012</a:t>
                      </a:r>
                    </a:p>
                  </a:txBody>
                  <a:tcPr marL="68580" marR="68580"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744585128"/>
                  </a:ext>
                </a:extLst>
              </a:tr>
              <a:tr h="177579">
                <a:tc>
                  <a:txBody>
                    <a:bodyPr/>
                    <a:lstStyle/>
                    <a:p>
                      <a:pPr marL="0" marR="0">
                        <a:lnSpc>
                          <a:spcPct val="107000"/>
                        </a:lnSpc>
                        <a:spcBef>
                          <a:spcPts val="0"/>
                        </a:spcBef>
                        <a:spcAft>
                          <a:spcPts val="0"/>
                        </a:spcAft>
                      </a:pPr>
                      <a:r>
                        <a:rPr lang="en-US" sz="2000" b="0" i="0">
                          <a:effectLst/>
                          <a:latin typeface="+mn-lt"/>
                          <a:ea typeface="Times New Roman" panose="02020603050405020304" pitchFamily="18" charset="0"/>
                          <a:cs typeface="Times" pitchFamily="2" charset="0"/>
                        </a:rPr>
                        <a:t> </a:t>
                      </a:r>
                      <a:endParaRPr lang="en-US" sz="2000" b="0" i="0">
                        <a:effectLst/>
                        <a:latin typeface="+mn-lt"/>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6985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(0.024)</a:t>
                      </a:r>
                    </a:p>
                  </a:txBody>
                  <a:tcPr marL="68580" marR="68580" marT="0" marB="0">
                    <a:noFill/>
                  </a:tcPr>
                </a:tc>
                <a:tc>
                  <a:txBody>
                    <a:bodyPr/>
                    <a:lstStyle/>
                    <a:p>
                      <a:pPr marL="0" marR="6985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(0.033)</a:t>
                      </a:r>
                    </a:p>
                  </a:txBody>
                  <a:tcPr marL="68580" marR="68580" marT="0" marB="0">
                    <a:noFill/>
                  </a:tcPr>
                </a:tc>
                <a:extLst>
                  <a:ext uri="{0D108BD9-81ED-4DB2-BD59-A6C34878D82A}">
                    <a16:rowId xmlns:a16="http://schemas.microsoft.com/office/drawing/2014/main" val="451814472"/>
                  </a:ext>
                </a:extLst>
              </a:tr>
              <a:tr h="198783">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6985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0.095</a:t>
                      </a:r>
                    </a:p>
                  </a:txBody>
                  <a:tcPr marL="68580" marR="68580" marT="0" marB="0">
                    <a:noFill/>
                  </a:tcPr>
                </a:tc>
                <a:tc>
                  <a:txBody>
                    <a:bodyPr/>
                    <a:lstStyle/>
                    <a:p>
                      <a:pPr marL="0" marR="6985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0.105</a:t>
                      </a:r>
                    </a:p>
                  </a:txBody>
                  <a:tcPr marL="68580" marR="68580" marT="0" marB="0">
                    <a:noFill/>
                  </a:tcPr>
                </a:tc>
                <a:extLst>
                  <a:ext uri="{0D108BD9-81ED-4DB2-BD59-A6C34878D82A}">
                    <a16:rowId xmlns:a16="http://schemas.microsoft.com/office/drawing/2014/main" val="1608370796"/>
                  </a:ext>
                </a:extLst>
              </a:tr>
              <a:tr h="0">
                <a:tc>
                  <a:txBody>
                    <a:bodyPr/>
                    <a:lstStyle/>
                    <a:p>
                      <a:pPr marL="0" marR="0">
                        <a:lnSpc>
                          <a:spcPct val="107000"/>
                        </a:lnSpc>
                        <a:spcBef>
                          <a:spcPts val="0"/>
                        </a:spcBef>
                        <a:spcAft>
                          <a:spcPts val="0"/>
                        </a:spcAft>
                      </a:pPr>
                      <a:endParaRPr lang="en-US" sz="800" b="0" i="0" dirty="0">
                        <a:effectLst/>
                        <a:latin typeface="+mn-lt"/>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marL="0" marR="69850" algn="ctr">
                        <a:lnSpc>
                          <a:spcPct val="107000"/>
                        </a:lnSpc>
                        <a:spcBef>
                          <a:spcPts val="0"/>
                        </a:spcBef>
                        <a:spcAft>
                          <a:spcPts val="0"/>
                        </a:spcAft>
                      </a:pPr>
                      <a:endParaRPr lang="en-US" sz="800" b="0" i="0" dirty="0">
                        <a:effectLst/>
                        <a:latin typeface="+mn-lt"/>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marL="0" marR="69850" algn="ctr">
                        <a:lnSpc>
                          <a:spcPct val="107000"/>
                        </a:lnSpc>
                        <a:spcBef>
                          <a:spcPts val="0"/>
                        </a:spcBef>
                        <a:spcAft>
                          <a:spcPts val="0"/>
                        </a:spcAft>
                      </a:pPr>
                      <a:endParaRPr lang="en-US" sz="800" b="0" i="0" dirty="0">
                        <a:effectLst/>
                        <a:latin typeface="+mn-lt"/>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2289222"/>
                  </a:ext>
                </a:extLst>
              </a:tr>
            </a:tbl>
          </a:graphicData>
        </a:graphic>
      </p:graphicFrame>
    </p:spTree>
    <p:extLst>
      <p:ext uri="{BB962C8B-B14F-4D97-AF65-F5344CB8AC3E}">
        <p14:creationId xmlns:p14="http://schemas.microsoft.com/office/powerpoint/2010/main" val="4162996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A6F3-5E79-44DC-A08F-079A8DADBD04}"/>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D95E230-4B2B-47C4-BC89-1AEC116B2020}"/>
              </a:ext>
            </a:extLst>
          </p:cNvPr>
          <p:cNvSpPr>
            <a:spLocks noGrp="1"/>
          </p:cNvSpPr>
          <p:nvPr>
            <p:ph idx="1"/>
          </p:nvPr>
        </p:nvSpPr>
        <p:spPr>
          <a:xfrm>
            <a:off x="687279" y="1825625"/>
            <a:ext cx="11120022" cy="4667250"/>
          </a:xfrm>
        </p:spPr>
        <p:txBody>
          <a:bodyPr>
            <a:normAutofit fontScale="70000" lnSpcReduction="20000"/>
          </a:bodyPr>
          <a:lstStyle/>
          <a:p>
            <a:r>
              <a:rPr lang="en-US" dirty="0"/>
              <a:t>Tobacco use is leading cause of preventable death in US</a:t>
            </a:r>
          </a:p>
          <a:p>
            <a:pPr lvl="1"/>
            <a:r>
              <a:rPr lang="en-US" dirty="0"/>
              <a:t>480,000 deaths per year (CDC 2019)</a:t>
            </a:r>
          </a:p>
          <a:p>
            <a:pPr lvl="1"/>
            <a:r>
              <a:rPr lang="en-US" dirty="0"/>
              <a:t>Linked to increased risk of heart diseases, cancers (lung, liver, head, colon), diminished respiratory function, and stroke (DHHS 2019)</a:t>
            </a:r>
          </a:p>
          <a:p>
            <a:pPr lvl="1"/>
            <a:endParaRPr lang="en-US" dirty="0"/>
          </a:p>
          <a:p>
            <a:r>
              <a:rPr lang="en-US" dirty="0"/>
              <a:t>Substantial social costs of tobacco use</a:t>
            </a:r>
          </a:p>
          <a:p>
            <a:pPr lvl="1"/>
            <a:r>
              <a:rPr lang="en-US" dirty="0"/>
              <a:t>$200 billion per year in direct health care costs </a:t>
            </a:r>
          </a:p>
          <a:p>
            <a:pPr lvl="1"/>
            <a:r>
              <a:rPr lang="en-US" dirty="0"/>
              <a:t>Over $7 billion in external costs (secondhand, third hand) (DHHS 2014)</a:t>
            </a:r>
          </a:p>
          <a:p>
            <a:pPr lvl="1"/>
            <a:endParaRPr lang="en-US" dirty="0"/>
          </a:p>
          <a:p>
            <a:r>
              <a:rPr lang="en-US" dirty="0"/>
              <a:t>Majority of adult smokers initiate as youths (Everett 1999; </a:t>
            </a:r>
            <a:r>
              <a:rPr lang="en-US" dirty="0" err="1"/>
              <a:t>Gilliand</a:t>
            </a:r>
            <a:r>
              <a:rPr lang="en-US" dirty="0"/>
              <a:t> 2006)</a:t>
            </a:r>
          </a:p>
          <a:p>
            <a:pPr lvl="1"/>
            <a:r>
              <a:rPr lang="en-US" dirty="0"/>
              <a:t>Mean age of initiation: 15.3 (CDC 2014)</a:t>
            </a:r>
          </a:p>
          <a:p>
            <a:pPr lvl="1"/>
            <a:endParaRPr lang="en-US" dirty="0"/>
          </a:p>
          <a:p>
            <a:r>
              <a:rPr lang="en-US" dirty="0"/>
              <a:t>From a social welfare perspective why do we care about young adults?</a:t>
            </a:r>
          </a:p>
          <a:p>
            <a:pPr lvl="1"/>
            <a:r>
              <a:rPr lang="en-US" dirty="0"/>
              <a:t>Youth smokers are more likely to have time-inconsistent preferences and give insufficient weight to future addiction costs (</a:t>
            </a:r>
            <a:r>
              <a:rPr lang="en-US" dirty="0" err="1"/>
              <a:t>Crettez</a:t>
            </a:r>
            <a:r>
              <a:rPr lang="en-US" dirty="0"/>
              <a:t> and </a:t>
            </a:r>
            <a:r>
              <a:rPr lang="en-US" dirty="0" err="1"/>
              <a:t>Deloche</a:t>
            </a:r>
            <a:r>
              <a:rPr lang="en-US" dirty="0"/>
              <a:t> 2020)</a:t>
            </a:r>
          </a:p>
          <a:p>
            <a:pPr lvl="1"/>
            <a:r>
              <a:rPr lang="en-US" dirty="0"/>
              <a:t>Youths more often fail to account for external costs of private consumption (</a:t>
            </a:r>
            <a:r>
              <a:rPr lang="en-US" dirty="0" err="1"/>
              <a:t>O’Donoghue</a:t>
            </a:r>
            <a:r>
              <a:rPr lang="en-US" dirty="0"/>
              <a:t> and Rabin 2001)</a:t>
            </a:r>
          </a:p>
          <a:p>
            <a:pPr lvl="1"/>
            <a:endParaRPr lang="en-US" dirty="0"/>
          </a:p>
        </p:txBody>
      </p:sp>
    </p:spTree>
    <p:extLst>
      <p:ext uri="{BB962C8B-B14F-4D97-AF65-F5344CB8AC3E}">
        <p14:creationId xmlns:p14="http://schemas.microsoft.com/office/powerpoint/2010/main" val="1071219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9BEB-A387-4638-9E81-0091033644F5}"/>
              </a:ext>
            </a:extLst>
          </p:cNvPr>
          <p:cNvSpPr>
            <a:spLocks noGrp="1"/>
          </p:cNvSpPr>
          <p:nvPr>
            <p:ph type="title"/>
          </p:nvPr>
        </p:nvSpPr>
        <p:spPr>
          <a:xfrm>
            <a:off x="838200" y="365125"/>
            <a:ext cx="10515600" cy="1051445"/>
          </a:xfrm>
        </p:spPr>
        <p:txBody>
          <a:bodyPr>
            <a:normAutofit fontScale="90000"/>
          </a:bodyPr>
          <a:lstStyle/>
          <a:p>
            <a:br>
              <a:rPr lang="en-US" i="1" dirty="0"/>
            </a:br>
            <a:r>
              <a:rPr lang="en-US" dirty="0"/>
              <a:t>Demographic Heterogeneity in Effects of T-21 Laws on Smoking Participation</a:t>
            </a:r>
          </a:p>
        </p:txBody>
      </p:sp>
      <p:graphicFrame>
        <p:nvGraphicFramePr>
          <p:cNvPr id="4" name="Table 4">
            <a:extLst>
              <a:ext uri="{FF2B5EF4-FFF2-40B4-BE49-F238E27FC236}">
                <a16:creationId xmlns:a16="http://schemas.microsoft.com/office/drawing/2014/main" id="{43755746-B8C2-CF4E-88E9-3952AE3FE47E}"/>
              </a:ext>
            </a:extLst>
          </p:cNvPr>
          <p:cNvGraphicFramePr>
            <a:graphicFrameLocks noGrp="1"/>
          </p:cNvGraphicFramePr>
          <p:nvPr>
            <p:extLst>
              <p:ext uri="{D42A27DB-BD31-4B8C-83A1-F6EECF244321}">
                <p14:modId xmlns:p14="http://schemas.microsoft.com/office/powerpoint/2010/main" val="624217739"/>
              </p:ext>
            </p:extLst>
          </p:nvPr>
        </p:nvGraphicFramePr>
        <p:xfrm>
          <a:off x="227351" y="2488367"/>
          <a:ext cx="11737298" cy="2865872"/>
        </p:xfrm>
        <a:graphic>
          <a:graphicData uri="http://schemas.openxmlformats.org/drawingml/2006/table">
            <a:tbl>
              <a:tblPr firstRow="1" bandRow="1">
                <a:tableStyleId>{2D5ABB26-0587-4C30-8999-92F81FD0307C}</a:tableStyleId>
              </a:tblPr>
              <a:tblGrid>
                <a:gridCol w="1969602">
                  <a:extLst>
                    <a:ext uri="{9D8B030D-6E8A-4147-A177-3AD203B41FA5}">
                      <a16:colId xmlns:a16="http://schemas.microsoft.com/office/drawing/2014/main" val="673486376"/>
                    </a:ext>
                  </a:extLst>
                </a:gridCol>
                <a:gridCol w="1045882">
                  <a:extLst>
                    <a:ext uri="{9D8B030D-6E8A-4147-A177-3AD203B41FA5}">
                      <a16:colId xmlns:a16="http://schemas.microsoft.com/office/drawing/2014/main" val="2159095345"/>
                    </a:ext>
                  </a:extLst>
                </a:gridCol>
                <a:gridCol w="1135012">
                  <a:extLst>
                    <a:ext uri="{9D8B030D-6E8A-4147-A177-3AD203B41FA5}">
                      <a16:colId xmlns:a16="http://schemas.microsoft.com/office/drawing/2014/main" val="2245260014"/>
                    </a:ext>
                  </a:extLst>
                </a:gridCol>
                <a:gridCol w="1065431">
                  <a:extLst>
                    <a:ext uri="{9D8B030D-6E8A-4147-A177-3AD203B41FA5}">
                      <a16:colId xmlns:a16="http://schemas.microsoft.com/office/drawing/2014/main" val="22755456"/>
                    </a:ext>
                  </a:extLst>
                </a:gridCol>
                <a:gridCol w="1053722">
                  <a:extLst>
                    <a:ext uri="{9D8B030D-6E8A-4147-A177-3AD203B41FA5}">
                      <a16:colId xmlns:a16="http://schemas.microsoft.com/office/drawing/2014/main" val="2203933786"/>
                    </a:ext>
                  </a:extLst>
                </a:gridCol>
                <a:gridCol w="929963">
                  <a:extLst>
                    <a:ext uri="{9D8B030D-6E8A-4147-A177-3AD203B41FA5}">
                      <a16:colId xmlns:a16="http://schemas.microsoft.com/office/drawing/2014/main" val="1353306144"/>
                    </a:ext>
                  </a:extLst>
                </a:gridCol>
                <a:gridCol w="1148214">
                  <a:extLst>
                    <a:ext uri="{9D8B030D-6E8A-4147-A177-3AD203B41FA5}">
                      <a16:colId xmlns:a16="http://schemas.microsoft.com/office/drawing/2014/main" val="1219926977"/>
                    </a:ext>
                  </a:extLst>
                </a:gridCol>
                <a:gridCol w="962017">
                  <a:extLst>
                    <a:ext uri="{9D8B030D-6E8A-4147-A177-3AD203B41FA5}">
                      <a16:colId xmlns:a16="http://schemas.microsoft.com/office/drawing/2014/main" val="1135784364"/>
                    </a:ext>
                  </a:extLst>
                </a:gridCol>
                <a:gridCol w="113787">
                  <a:extLst>
                    <a:ext uri="{9D8B030D-6E8A-4147-A177-3AD203B41FA5}">
                      <a16:colId xmlns:a16="http://schemas.microsoft.com/office/drawing/2014/main" val="2994479017"/>
                    </a:ext>
                  </a:extLst>
                </a:gridCol>
                <a:gridCol w="985671">
                  <a:extLst>
                    <a:ext uri="{9D8B030D-6E8A-4147-A177-3AD203B41FA5}">
                      <a16:colId xmlns:a16="http://schemas.microsoft.com/office/drawing/2014/main" val="806032200"/>
                    </a:ext>
                  </a:extLst>
                </a:gridCol>
                <a:gridCol w="131510">
                  <a:extLst>
                    <a:ext uri="{9D8B030D-6E8A-4147-A177-3AD203B41FA5}">
                      <a16:colId xmlns:a16="http://schemas.microsoft.com/office/drawing/2014/main" val="2833538344"/>
                    </a:ext>
                  </a:extLst>
                </a:gridCol>
                <a:gridCol w="1196487">
                  <a:extLst>
                    <a:ext uri="{9D8B030D-6E8A-4147-A177-3AD203B41FA5}">
                      <a16:colId xmlns:a16="http://schemas.microsoft.com/office/drawing/2014/main" val="883224881"/>
                    </a:ext>
                  </a:extLst>
                </a:gridCol>
              </a:tblGrid>
              <a:tr h="1191904">
                <a:tc>
                  <a:txBody>
                    <a:bodyPr/>
                    <a:lstStyle/>
                    <a:p>
                      <a:endParaRPr lang="en-US" sz="1700" b="0" i="0" dirty="0">
                        <a:latin typeface="+mn-lt"/>
                      </a:endParaRPr>
                    </a:p>
                  </a:txBody>
                  <a:tcP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395"/>
                        </a:spcBef>
                        <a:spcAft>
                          <a:spcPts val="0"/>
                        </a:spcAft>
                      </a:pPr>
                      <a:r>
                        <a:rPr lang="en-US" sz="2000" i="1" dirty="0">
                          <a:effectLst/>
                        </a:rPr>
                        <a:t>Male</a:t>
                      </a:r>
                      <a:endParaRPr lang="en-US" sz="2000" b="0" i="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395"/>
                        </a:spcBef>
                        <a:spcAft>
                          <a:spcPts val="0"/>
                        </a:spcAft>
                      </a:pPr>
                      <a:r>
                        <a:rPr lang="en-US" sz="2000" i="1" dirty="0">
                          <a:effectLst/>
                        </a:rPr>
                        <a:t>Female</a:t>
                      </a:r>
                      <a:endParaRPr lang="en-US" sz="2000" b="0" i="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395"/>
                        </a:spcBef>
                        <a:spcAft>
                          <a:spcPts val="0"/>
                        </a:spcAft>
                      </a:pPr>
                      <a:r>
                        <a:rPr lang="en-US" sz="2000" i="1" dirty="0">
                          <a:effectLst/>
                        </a:rPr>
                        <a:t>White</a:t>
                      </a:r>
                      <a:endParaRPr lang="en-US" sz="2000" b="0" i="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395"/>
                        </a:spcBef>
                        <a:spcAft>
                          <a:spcPts val="0"/>
                        </a:spcAft>
                      </a:pPr>
                      <a:r>
                        <a:rPr lang="en-US" sz="2000" i="1" dirty="0">
                          <a:effectLst/>
                        </a:rPr>
                        <a:t>Black</a:t>
                      </a:r>
                      <a:endParaRPr lang="en-US" sz="2000" b="0" i="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395"/>
                        </a:spcBef>
                        <a:spcAft>
                          <a:spcPts val="0"/>
                        </a:spcAft>
                      </a:pPr>
                      <a:r>
                        <a:rPr lang="en-US" sz="2000" i="1" dirty="0">
                          <a:effectLst/>
                        </a:rPr>
                        <a:t>Other</a:t>
                      </a:r>
                      <a:endParaRPr lang="en-US" sz="2000" b="0" i="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395"/>
                        </a:spcBef>
                        <a:spcAft>
                          <a:spcPts val="0"/>
                        </a:spcAft>
                      </a:pPr>
                      <a:r>
                        <a:rPr lang="en-US" sz="2000" i="1" dirty="0">
                          <a:effectLst/>
                        </a:rPr>
                        <a:t>HSD</a:t>
                      </a:r>
                      <a:endParaRPr lang="en-US" sz="2000" b="0" i="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395"/>
                        </a:spcBef>
                        <a:spcAft>
                          <a:spcPts val="0"/>
                        </a:spcAft>
                      </a:pPr>
                      <a:r>
                        <a:rPr lang="en-US" sz="2000" i="1" dirty="0">
                          <a:effectLst/>
                        </a:rPr>
                        <a:t>No HSD</a:t>
                      </a:r>
                      <a:endParaRPr lang="en-US" sz="2000" b="0" i="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lnSpc>
                          <a:spcPct val="107000"/>
                        </a:lnSpc>
                        <a:spcBef>
                          <a:spcPts val="395"/>
                        </a:spcBef>
                        <a:spcAft>
                          <a:spcPts val="0"/>
                        </a:spcAft>
                      </a:pPr>
                      <a:r>
                        <a:rPr lang="en-US" sz="2000" i="1" dirty="0">
                          <a:effectLst/>
                        </a:rPr>
                        <a:t>Below Poverty Line</a:t>
                      </a:r>
                      <a:endParaRPr lang="en-US" sz="2000" b="0" i="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lnSpc>
                          <a:spcPct val="107000"/>
                        </a:lnSpc>
                        <a:spcBef>
                          <a:spcPts val="395"/>
                        </a:spcBef>
                        <a:spcAft>
                          <a:spcPts val="0"/>
                        </a:spcAft>
                      </a:pPr>
                      <a:r>
                        <a:rPr lang="en-US" sz="1800" b="0" i="1" dirty="0">
                          <a:solidFill>
                            <a:schemeClr val="tx1"/>
                          </a:solidFill>
                          <a:effectLst/>
                          <a:latin typeface="Garamond" panose="02020404030301010803" pitchFamily="18" charset="0"/>
                          <a:ea typeface="Times New Roman" panose="02020603050405020304" pitchFamily="18" charset="0"/>
                          <a:cs typeface="Times" pitchFamily="2" charset="0"/>
                        </a:rPr>
                        <a:t>Below Poverty Line</a:t>
                      </a:r>
                      <a:endParaRPr lang="en-US" sz="1800" b="0" i="1" dirty="0">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2">
                  <a:txBody>
                    <a:bodyPr/>
                    <a:lstStyle/>
                    <a:p>
                      <a:pPr marL="0" marR="0" algn="ctr">
                        <a:lnSpc>
                          <a:spcPct val="107000"/>
                        </a:lnSpc>
                        <a:spcBef>
                          <a:spcPts val="395"/>
                        </a:spcBef>
                        <a:spcAft>
                          <a:spcPts val="0"/>
                        </a:spcAft>
                      </a:pPr>
                      <a:r>
                        <a:rPr lang="en-US" sz="2000" i="1" dirty="0">
                          <a:effectLst/>
                        </a:rPr>
                        <a:t>Above Poverty    Line</a:t>
                      </a:r>
                      <a:endParaRPr lang="en-US" sz="2000" b="0" i="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lnSpc>
                          <a:spcPct val="107000"/>
                        </a:lnSpc>
                        <a:spcBef>
                          <a:spcPts val="395"/>
                        </a:spcBef>
                        <a:spcAft>
                          <a:spcPts val="0"/>
                        </a:spcAft>
                      </a:pPr>
                      <a:r>
                        <a:rPr lang="en-US" sz="1700" dirty="0">
                          <a:effectLst/>
                        </a:rPr>
                        <a:t>Above Poverty Line</a:t>
                      </a:r>
                      <a:endParaRPr lang="en-US" sz="1700" b="0" i="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395540"/>
                  </a:ext>
                </a:extLst>
              </a:tr>
              <a:tr h="344587">
                <a:tc>
                  <a:txBody>
                    <a:bodyPr/>
                    <a:lstStyle/>
                    <a:p>
                      <a:pPr marL="0" marR="0">
                        <a:lnSpc>
                          <a:spcPct val="107000"/>
                        </a:lnSpc>
                        <a:spcBef>
                          <a:spcPts val="0"/>
                        </a:spcBef>
                        <a:spcAft>
                          <a:spcPts val="0"/>
                        </a:spcAft>
                      </a:pP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69850" algn="ctr">
                        <a:lnSpc>
                          <a:spcPct val="107000"/>
                        </a:lnSpc>
                        <a:spcBef>
                          <a:spcPts val="0"/>
                        </a:spcBef>
                        <a:spcAft>
                          <a:spcPts val="0"/>
                        </a:spcAft>
                      </a:pPr>
                      <a:endParaRPr lang="en-US" sz="18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69850" algn="ctr">
                        <a:lnSpc>
                          <a:spcPct val="107000"/>
                        </a:lnSpc>
                        <a:spcBef>
                          <a:spcPts val="0"/>
                        </a:spcBef>
                        <a:spcAft>
                          <a:spcPts val="0"/>
                        </a:spcAft>
                      </a:pPr>
                      <a:endParaRPr lang="en-US" sz="18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69850" algn="ctr">
                        <a:lnSpc>
                          <a:spcPct val="107000"/>
                        </a:lnSpc>
                        <a:spcBef>
                          <a:spcPts val="0"/>
                        </a:spcBef>
                        <a:spcAft>
                          <a:spcPts val="0"/>
                        </a:spcAft>
                      </a:pP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69850" algn="ctr">
                        <a:lnSpc>
                          <a:spcPct val="107000"/>
                        </a:lnSpc>
                        <a:spcBef>
                          <a:spcPts val="0"/>
                        </a:spcBef>
                        <a:spcAft>
                          <a:spcPts val="0"/>
                        </a:spcAft>
                      </a:pP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69850" algn="ctr">
                        <a:lnSpc>
                          <a:spcPct val="107000"/>
                        </a:lnSpc>
                        <a:spcBef>
                          <a:spcPts val="0"/>
                        </a:spcBef>
                        <a:spcAft>
                          <a:spcPts val="0"/>
                        </a:spcAft>
                      </a:pP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69850" algn="ctr">
                        <a:lnSpc>
                          <a:spcPct val="107000"/>
                        </a:lnSpc>
                        <a:spcBef>
                          <a:spcPts val="0"/>
                        </a:spcBef>
                        <a:spcAft>
                          <a:spcPts val="0"/>
                        </a:spcAft>
                      </a:pP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69850" algn="ctr">
                        <a:lnSpc>
                          <a:spcPct val="107000"/>
                        </a:lnSpc>
                        <a:spcBef>
                          <a:spcPts val="0"/>
                        </a:spcBef>
                        <a:spcAft>
                          <a:spcPts val="0"/>
                        </a:spcAft>
                      </a:pP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69850" algn="ctr">
                        <a:lnSpc>
                          <a:spcPct val="107000"/>
                        </a:lnSpc>
                        <a:spcBef>
                          <a:spcPts val="0"/>
                        </a:spcBef>
                        <a:spcAft>
                          <a:spcPts val="0"/>
                        </a:spcAft>
                      </a:pP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56032212"/>
                  </a:ext>
                </a:extLst>
              </a:tr>
              <a:tr h="344587">
                <a:tc>
                  <a:txBody>
                    <a:bodyPr/>
                    <a:lstStyle/>
                    <a:p>
                      <a:pPr marL="0" marR="0">
                        <a:lnSpc>
                          <a:spcPct val="107000"/>
                        </a:lnSpc>
                        <a:spcBef>
                          <a:spcPts val="0"/>
                        </a:spcBef>
                        <a:spcAft>
                          <a:spcPts val="0"/>
                        </a:spcAft>
                      </a:pPr>
                      <a:r>
                        <a:rPr lang="en-US" sz="1800" dirty="0">
                          <a:effectLst/>
                        </a:rPr>
                        <a:t>Tobacco 21 Law</a:t>
                      </a: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R>
                      <a:noFill/>
                    </a:lnR>
                  </a:tcPr>
                </a:tc>
                <a:tc>
                  <a:txBody>
                    <a:bodyPr/>
                    <a:lstStyle/>
                    <a:p>
                      <a:pPr marL="0" marR="69850" algn="ctr">
                        <a:lnSpc>
                          <a:spcPct val="107000"/>
                        </a:lnSpc>
                        <a:spcBef>
                          <a:spcPts val="0"/>
                        </a:spcBef>
                        <a:spcAft>
                          <a:spcPts val="0"/>
                        </a:spcAft>
                      </a:pPr>
                      <a:r>
                        <a:rPr lang="en-US" sz="1800" dirty="0">
                          <a:effectLst/>
                        </a:rPr>
                        <a:t>-0.034**</a:t>
                      </a: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69850" algn="ctr">
                        <a:lnSpc>
                          <a:spcPct val="107000"/>
                        </a:lnSpc>
                        <a:spcBef>
                          <a:spcPts val="0"/>
                        </a:spcBef>
                        <a:spcAft>
                          <a:spcPts val="0"/>
                        </a:spcAft>
                      </a:pPr>
                      <a:r>
                        <a:rPr lang="en-US" sz="1800" dirty="0">
                          <a:effectLst/>
                        </a:rPr>
                        <a:t>-0.045**</a:t>
                      </a:r>
                      <a:endParaRPr lang="en-US" sz="18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69850" algn="ctr">
                        <a:lnSpc>
                          <a:spcPct val="107000"/>
                        </a:lnSpc>
                        <a:spcBef>
                          <a:spcPts val="0"/>
                        </a:spcBef>
                        <a:spcAft>
                          <a:spcPts val="0"/>
                        </a:spcAft>
                      </a:pPr>
                      <a:r>
                        <a:rPr lang="en-US" sz="1800" dirty="0">
                          <a:effectLst/>
                        </a:rPr>
                        <a:t>-0.056**</a:t>
                      </a:r>
                      <a:endParaRPr lang="en-US" sz="18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69850" algn="ctr">
                        <a:lnSpc>
                          <a:spcPct val="107000"/>
                        </a:lnSpc>
                        <a:spcBef>
                          <a:spcPts val="0"/>
                        </a:spcBef>
                        <a:spcAft>
                          <a:spcPts val="0"/>
                        </a:spcAft>
                      </a:pPr>
                      <a:r>
                        <a:rPr lang="en-US" sz="1800" dirty="0">
                          <a:effectLst/>
                        </a:rPr>
                        <a:t>-0.064**</a:t>
                      </a: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69850" algn="ctr">
                        <a:lnSpc>
                          <a:spcPct val="107000"/>
                        </a:lnSpc>
                        <a:spcBef>
                          <a:spcPts val="0"/>
                        </a:spcBef>
                        <a:spcAft>
                          <a:spcPts val="0"/>
                        </a:spcAft>
                      </a:pPr>
                      <a:r>
                        <a:rPr lang="en-US" sz="1800">
                          <a:effectLst/>
                        </a:rPr>
                        <a:t>-0.015</a:t>
                      </a: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69850" algn="ctr">
                        <a:lnSpc>
                          <a:spcPct val="107000"/>
                        </a:lnSpc>
                        <a:spcBef>
                          <a:spcPts val="0"/>
                        </a:spcBef>
                        <a:spcAft>
                          <a:spcPts val="0"/>
                        </a:spcAft>
                      </a:pPr>
                      <a:r>
                        <a:rPr lang="en-US" sz="1800" dirty="0">
                          <a:effectLst/>
                        </a:rPr>
                        <a:t>-0.033***</a:t>
                      </a: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69850" algn="ctr">
                        <a:lnSpc>
                          <a:spcPct val="107000"/>
                        </a:lnSpc>
                        <a:spcBef>
                          <a:spcPts val="0"/>
                        </a:spcBef>
                        <a:spcAft>
                          <a:spcPts val="0"/>
                        </a:spcAft>
                      </a:pPr>
                      <a:r>
                        <a:rPr lang="en-US" sz="1800" dirty="0">
                          <a:effectLst/>
                        </a:rPr>
                        <a:t>-0.084**</a:t>
                      </a: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69850" algn="ctr">
                        <a:lnSpc>
                          <a:spcPct val="107000"/>
                        </a:lnSpc>
                        <a:spcBef>
                          <a:spcPts val="0"/>
                        </a:spcBef>
                        <a:spcAft>
                          <a:spcPts val="0"/>
                        </a:spcAft>
                      </a:pPr>
                      <a:endParaRPr lang="en-US" sz="18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solidFill>
                      <a:schemeClr val="accent1"/>
                    </a:solidFill>
                  </a:tcPr>
                </a:tc>
                <a:tc gridSpan="2">
                  <a:txBody>
                    <a:bodyPr/>
                    <a:lstStyle/>
                    <a:p>
                      <a:pPr marL="0" marR="69850" algn="ctr">
                        <a:lnSpc>
                          <a:spcPct val="107000"/>
                        </a:lnSpc>
                        <a:spcBef>
                          <a:spcPts val="0"/>
                        </a:spcBef>
                        <a:spcAft>
                          <a:spcPts val="0"/>
                        </a:spcAft>
                      </a:pPr>
                      <a:r>
                        <a:rPr lang="en-US" sz="1800" dirty="0">
                          <a:effectLst/>
                        </a:rPr>
                        <a:t>-0.053**</a:t>
                      </a: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69850" algn="ctr">
                        <a:lnSpc>
                          <a:spcPct val="107000"/>
                        </a:lnSpc>
                        <a:spcBef>
                          <a:spcPts val="0"/>
                        </a:spcBef>
                        <a:spcAft>
                          <a:spcPts val="0"/>
                        </a:spcAft>
                      </a:pPr>
                      <a:endParaRPr lang="en-US" sz="17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69850" algn="ctr">
                        <a:lnSpc>
                          <a:spcPct val="107000"/>
                        </a:lnSpc>
                        <a:spcBef>
                          <a:spcPts val="0"/>
                        </a:spcBef>
                        <a:spcAft>
                          <a:spcPts val="0"/>
                        </a:spcAft>
                      </a:pPr>
                      <a:r>
                        <a:rPr lang="en-US" sz="1800" dirty="0">
                          <a:effectLst/>
                        </a:rPr>
                        <a:t>-0.034***</a:t>
                      </a: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2928708"/>
                  </a:ext>
                </a:extLst>
              </a:tr>
              <a:tr h="608048">
                <a:tc>
                  <a:txBody>
                    <a:bodyPr/>
                    <a:lstStyle/>
                    <a:p>
                      <a:pPr marL="0" marR="0">
                        <a:lnSpc>
                          <a:spcPct val="107000"/>
                        </a:lnSpc>
                        <a:spcBef>
                          <a:spcPts val="0"/>
                        </a:spcBef>
                        <a:spcAft>
                          <a:spcPts val="0"/>
                        </a:spcAft>
                      </a:pPr>
                      <a:r>
                        <a:rPr lang="en-US" sz="1800">
                          <a:effectLst/>
                        </a:rPr>
                        <a:t> </a:t>
                      </a:r>
                      <a:endParaRPr lang="en-US" sz="1800" b="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a:effectLst/>
                        </a:rPr>
                        <a:t>(0.015)</a:t>
                      </a:r>
                      <a:endParaRPr lang="en-US" sz="1800" b="0" i="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noFill/>
                      <a:prstDash val="solid"/>
                      <a:round/>
                      <a:headEnd type="none" w="med" len="med"/>
                      <a:tailEnd type="none" w="med" len="med"/>
                    </a:lnT>
                  </a:tcPr>
                </a:tc>
                <a:tc>
                  <a:txBody>
                    <a:bodyPr/>
                    <a:lstStyle/>
                    <a:p>
                      <a:pPr marL="0" marR="69850" algn="ctr">
                        <a:lnSpc>
                          <a:spcPct val="107000"/>
                        </a:lnSpc>
                        <a:spcBef>
                          <a:spcPts val="0"/>
                        </a:spcBef>
                        <a:spcAft>
                          <a:spcPts val="0"/>
                        </a:spcAft>
                      </a:pPr>
                      <a:r>
                        <a:rPr lang="en-US" sz="1800" dirty="0">
                          <a:effectLst/>
                        </a:rPr>
                        <a:t>(0.018)</a:t>
                      </a:r>
                      <a:endParaRPr lang="en-US" sz="18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lnT w="12700" cap="flat" cmpd="sng" algn="ctr">
                      <a:noFill/>
                      <a:prstDash val="solid"/>
                      <a:round/>
                      <a:headEnd type="none" w="med" len="med"/>
                      <a:tailEnd type="none" w="med" len="med"/>
                    </a:lnT>
                  </a:tcPr>
                </a:tc>
                <a:tc>
                  <a:txBody>
                    <a:bodyPr/>
                    <a:lstStyle/>
                    <a:p>
                      <a:pPr marL="0" marR="69850" algn="ctr">
                        <a:lnSpc>
                          <a:spcPct val="107000"/>
                        </a:lnSpc>
                        <a:spcBef>
                          <a:spcPts val="0"/>
                        </a:spcBef>
                        <a:spcAft>
                          <a:spcPts val="0"/>
                        </a:spcAft>
                      </a:pPr>
                      <a:r>
                        <a:rPr lang="en-US" sz="1800">
                          <a:effectLst/>
                        </a:rPr>
                        <a:t>(0.024)</a:t>
                      </a:r>
                      <a:endParaRPr lang="en-US" sz="18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lnT w="12700" cap="flat" cmpd="sng" algn="ctr">
                      <a:noFill/>
                      <a:prstDash val="solid"/>
                      <a:round/>
                      <a:headEnd type="none" w="med" len="med"/>
                      <a:tailEnd type="none" w="med" len="med"/>
                    </a:lnT>
                  </a:tcPr>
                </a:tc>
                <a:tc>
                  <a:txBody>
                    <a:bodyPr/>
                    <a:lstStyle/>
                    <a:p>
                      <a:pPr marL="0" marR="69850" algn="ctr">
                        <a:lnSpc>
                          <a:spcPct val="107000"/>
                        </a:lnSpc>
                        <a:spcBef>
                          <a:spcPts val="0"/>
                        </a:spcBef>
                        <a:spcAft>
                          <a:spcPts val="0"/>
                        </a:spcAft>
                      </a:pPr>
                      <a:r>
                        <a:rPr lang="en-US" sz="1800" dirty="0">
                          <a:effectLst/>
                        </a:rPr>
                        <a:t>(0.032)</a:t>
                      </a: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noFill/>
                      <a:prstDash val="solid"/>
                      <a:round/>
                      <a:headEnd type="none" w="med" len="med"/>
                      <a:tailEnd type="none" w="med" len="med"/>
                    </a:lnT>
                  </a:tcPr>
                </a:tc>
                <a:tc>
                  <a:txBody>
                    <a:bodyPr/>
                    <a:lstStyle/>
                    <a:p>
                      <a:pPr marL="0" marR="69850" algn="ctr">
                        <a:lnSpc>
                          <a:spcPct val="107000"/>
                        </a:lnSpc>
                        <a:spcBef>
                          <a:spcPts val="0"/>
                        </a:spcBef>
                        <a:spcAft>
                          <a:spcPts val="0"/>
                        </a:spcAft>
                      </a:pPr>
                      <a:r>
                        <a:rPr lang="en-US" sz="1800" dirty="0">
                          <a:effectLst/>
                        </a:rPr>
                        <a:t>(0.019)</a:t>
                      </a: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noFill/>
                      <a:prstDash val="solid"/>
                      <a:round/>
                      <a:headEnd type="none" w="med" len="med"/>
                      <a:tailEnd type="none" w="med" len="med"/>
                    </a:lnT>
                  </a:tcPr>
                </a:tc>
                <a:tc>
                  <a:txBody>
                    <a:bodyPr/>
                    <a:lstStyle/>
                    <a:p>
                      <a:pPr marL="0" marR="69850" algn="ctr">
                        <a:lnSpc>
                          <a:spcPct val="107000"/>
                        </a:lnSpc>
                        <a:spcBef>
                          <a:spcPts val="0"/>
                        </a:spcBef>
                        <a:spcAft>
                          <a:spcPts val="0"/>
                        </a:spcAft>
                      </a:pPr>
                      <a:r>
                        <a:rPr lang="en-US" sz="1800" dirty="0">
                          <a:effectLst/>
                        </a:rPr>
                        <a:t>(0.010)</a:t>
                      </a: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noFill/>
                      <a:prstDash val="solid"/>
                      <a:round/>
                      <a:headEnd type="none" w="med" len="med"/>
                      <a:tailEnd type="none" w="med" len="med"/>
                    </a:lnT>
                  </a:tcPr>
                </a:tc>
                <a:tc gridSpan="2">
                  <a:txBody>
                    <a:bodyPr/>
                    <a:lstStyle/>
                    <a:p>
                      <a:pPr marL="0" marR="69850" algn="ctr">
                        <a:lnSpc>
                          <a:spcPct val="107000"/>
                        </a:lnSpc>
                        <a:spcBef>
                          <a:spcPts val="0"/>
                        </a:spcBef>
                        <a:spcAft>
                          <a:spcPts val="0"/>
                        </a:spcAft>
                      </a:pPr>
                      <a:r>
                        <a:rPr lang="en-US" sz="1800" dirty="0">
                          <a:effectLst/>
                        </a:rPr>
                        <a:t>(0.034)</a:t>
                      </a: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noFill/>
                      <a:prstDash val="solid"/>
                      <a:round/>
                      <a:headEnd type="none" w="med" len="med"/>
                      <a:tailEnd type="none" w="med" len="med"/>
                    </a:lnT>
                  </a:tcPr>
                </a:tc>
                <a:tc hMerge="1">
                  <a:txBody>
                    <a:bodyPr/>
                    <a:lstStyle/>
                    <a:p>
                      <a:pPr marL="0" marR="69850" algn="ctr">
                        <a:lnSpc>
                          <a:spcPct val="107000"/>
                        </a:lnSpc>
                        <a:spcBef>
                          <a:spcPts val="0"/>
                        </a:spcBef>
                        <a:spcAft>
                          <a:spcPts val="0"/>
                        </a:spcAft>
                      </a:pPr>
                      <a:endParaRPr lang="en-US" sz="18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solidFill>
                      <a:schemeClr val="accent1"/>
                    </a:solidFill>
                  </a:tcPr>
                </a:tc>
                <a:tc gridSpan="2">
                  <a:txBody>
                    <a:bodyPr/>
                    <a:lstStyle/>
                    <a:p>
                      <a:pPr marL="0" marR="69850" algn="ctr">
                        <a:lnSpc>
                          <a:spcPct val="107000"/>
                        </a:lnSpc>
                        <a:spcBef>
                          <a:spcPts val="0"/>
                        </a:spcBef>
                        <a:spcAft>
                          <a:spcPts val="0"/>
                        </a:spcAft>
                      </a:pPr>
                      <a:r>
                        <a:rPr lang="en-US" sz="1800" dirty="0">
                          <a:effectLst/>
                        </a:rPr>
                        <a:t>(0.024)</a:t>
                      </a: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noFill/>
                      <a:prstDash val="solid"/>
                      <a:round/>
                      <a:headEnd type="none" w="med" len="med"/>
                      <a:tailEnd type="none" w="med" len="med"/>
                    </a:lnT>
                  </a:tcPr>
                </a:tc>
                <a:tc hMerge="1">
                  <a:txBody>
                    <a:bodyPr/>
                    <a:lstStyle/>
                    <a:p>
                      <a:pPr marL="0" marR="69850" algn="ctr">
                        <a:lnSpc>
                          <a:spcPct val="107000"/>
                        </a:lnSpc>
                        <a:spcBef>
                          <a:spcPts val="0"/>
                        </a:spcBef>
                        <a:spcAft>
                          <a:spcPts val="0"/>
                        </a:spcAft>
                      </a:pPr>
                      <a:endParaRPr lang="en-US" sz="1700" b="0" i="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69850" algn="ctr">
                        <a:lnSpc>
                          <a:spcPct val="107000"/>
                        </a:lnSpc>
                        <a:spcBef>
                          <a:spcPts val="0"/>
                        </a:spcBef>
                        <a:spcAft>
                          <a:spcPts val="0"/>
                        </a:spcAft>
                      </a:pPr>
                      <a:r>
                        <a:rPr lang="en-US" sz="1800" dirty="0">
                          <a:effectLst/>
                        </a:rPr>
                        <a:t>(0.010)</a:t>
                      </a:r>
                      <a:endParaRPr lang="en-US" sz="1800" b="0" i="0" dirty="0">
                        <a:effectLst/>
                        <a:latin typeface="+mn-lt"/>
                        <a:ea typeface="Times New Roman" panose="02020603050405020304" pitchFamily="18" charset="0"/>
                        <a:cs typeface="Times New Roman" panose="02020603050405020304" pitchFamily="18" charset="0"/>
                      </a:endParaRPr>
                    </a:p>
                  </a:txBody>
                  <a:tcPr marL="68580" marR="68580" marT="0" marB="0">
                    <a:lnT w="12700" cap="flat" cmpd="sng" algn="ctr">
                      <a:noFill/>
                      <a:prstDash val="solid"/>
                      <a:round/>
                      <a:headEnd type="none" w="med" len="med"/>
                      <a:tailEnd type="none" w="med" len="med"/>
                    </a:lnT>
                  </a:tcPr>
                </a:tc>
                <a:extLst>
                  <a:ext uri="{0D108BD9-81ED-4DB2-BD59-A6C34878D82A}">
                    <a16:rowId xmlns:a16="http://schemas.microsoft.com/office/drawing/2014/main" val="3525640492"/>
                  </a:ext>
                </a:extLst>
              </a:tr>
              <a:tr h="376746">
                <a:tc>
                  <a:txBody>
                    <a:bodyPr/>
                    <a:lstStyle/>
                    <a:p>
                      <a:pPr marL="0" marR="0">
                        <a:lnSpc>
                          <a:spcPct val="107000"/>
                        </a:lnSpc>
                        <a:spcBef>
                          <a:spcPts val="0"/>
                        </a:spcBef>
                        <a:spcAft>
                          <a:spcPts val="0"/>
                        </a:spcAft>
                      </a:pPr>
                      <a:r>
                        <a:rPr lang="en-US" sz="1500" i="1" dirty="0">
                          <a:effectLst/>
                        </a:rPr>
                        <a:t>Pre-Treat DV Mean</a:t>
                      </a:r>
                      <a:endParaRPr lang="en-US" sz="1500" b="0" i="1" dirty="0">
                        <a:effectLst/>
                        <a:latin typeface="+mn-lt"/>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69850" algn="ctr">
                        <a:lnSpc>
                          <a:spcPct val="107000"/>
                        </a:lnSpc>
                        <a:spcBef>
                          <a:spcPts val="0"/>
                        </a:spcBef>
                        <a:spcAft>
                          <a:spcPts val="0"/>
                        </a:spcAft>
                      </a:pPr>
                      <a:r>
                        <a:rPr lang="en-US" sz="1500" i="1" dirty="0">
                          <a:effectLst/>
                        </a:rPr>
                        <a:t>0.137</a:t>
                      </a:r>
                      <a:endParaRPr lang="en-US" sz="1500" b="0" i="1" dirty="0">
                        <a:effectLst/>
                        <a:latin typeface="+mn-lt"/>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69850" algn="ctr">
                        <a:lnSpc>
                          <a:spcPct val="107000"/>
                        </a:lnSpc>
                        <a:spcBef>
                          <a:spcPts val="0"/>
                        </a:spcBef>
                        <a:spcAft>
                          <a:spcPts val="0"/>
                        </a:spcAft>
                      </a:pPr>
                      <a:r>
                        <a:rPr lang="en-US" sz="1500" i="1" dirty="0">
                          <a:effectLst/>
                        </a:rPr>
                        <a:t>0.090</a:t>
                      </a:r>
                      <a:endParaRPr lang="en-US" sz="1500" b="0" i="1"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69850" algn="ctr">
                        <a:lnSpc>
                          <a:spcPct val="107000"/>
                        </a:lnSpc>
                        <a:spcBef>
                          <a:spcPts val="0"/>
                        </a:spcBef>
                        <a:spcAft>
                          <a:spcPts val="0"/>
                        </a:spcAft>
                      </a:pPr>
                      <a:r>
                        <a:rPr lang="en-US" sz="1500" i="1" dirty="0">
                          <a:effectLst/>
                        </a:rPr>
                        <a:t>0.146</a:t>
                      </a:r>
                      <a:endParaRPr lang="en-US" sz="1500" b="0" i="1"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69850" algn="ctr">
                        <a:lnSpc>
                          <a:spcPct val="107000"/>
                        </a:lnSpc>
                        <a:spcBef>
                          <a:spcPts val="0"/>
                        </a:spcBef>
                        <a:spcAft>
                          <a:spcPts val="0"/>
                        </a:spcAft>
                      </a:pPr>
                      <a:r>
                        <a:rPr lang="en-US" sz="1500" i="1" dirty="0">
                          <a:effectLst/>
                        </a:rPr>
                        <a:t>0.084</a:t>
                      </a:r>
                      <a:endParaRPr lang="en-US" sz="1500" b="0" i="1" dirty="0">
                        <a:effectLst/>
                        <a:latin typeface="+mn-lt"/>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69850" algn="ctr">
                        <a:lnSpc>
                          <a:spcPct val="107000"/>
                        </a:lnSpc>
                        <a:spcBef>
                          <a:spcPts val="0"/>
                        </a:spcBef>
                        <a:spcAft>
                          <a:spcPts val="0"/>
                        </a:spcAft>
                      </a:pPr>
                      <a:r>
                        <a:rPr lang="en-US" sz="1500" i="1" dirty="0">
                          <a:effectLst/>
                        </a:rPr>
                        <a:t>0.088</a:t>
                      </a:r>
                      <a:endParaRPr lang="en-US" sz="1500" b="0" i="1" dirty="0">
                        <a:effectLst/>
                        <a:latin typeface="+mn-lt"/>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69850" algn="ctr">
                        <a:lnSpc>
                          <a:spcPct val="107000"/>
                        </a:lnSpc>
                        <a:spcBef>
                          <a:spcPts val="0"/>
                        </a:spcBef>
                        <a:spcAft>
                          <a:spcPts val="0"/>
                        </a:spcAft>
                      </a:pPr>
                      <a:r>
                        <a:rPr lang="en-US" sz="1500" i="1" dirty="0">
                          <a:effectLst/>
                        </a:rPr>
                        <a:t>0.101</a:t>
                      </a:r>
                      <a:endParaRPr lang="en-US" sz="1500" b="0" i="1" dirty="0">
                        <a:effectLst/>
                        <a:latin typeface="+mn-lt"/>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gridSpan="2">
                  <a:txBody>
                    <a:bodyPr/>
                    <a:lstStyle/>
                    <a:p>
                      <a:pPr marL="0" marR="69850" algn="ctr">
                        <a:lnSpc>
                          <a:spcPct val="107000"/>
                        </a:lnSpc>
                        <a:spcBef>
                          <a:spcPts val="0"/>
                        </a:spcBef>
                        <a:spcAft>
                          <a:spcPts val="0"/>
                        </a:spcAft>
                      </a:pPr>
                      <a:r>
                        <a:rPr lang="en-US" sz="1500" i="1" dirty="0">
                          <a:effectLst/>
                        </a:rPr>
                        <a:t>0.193</a:t>
                      </a:r>
                      <a:endParaRPr lang="en-US" sz="1500" b="0" i="1" dirty="0">
                        <a:effectLst/>
                        <a:latin typeface="+mn-lt"/>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pPr marL="0" marR="69850" algn="ctr">
                        <a:lnSpc>
                          <a:spcPct val="107000"/>
                        </a:lnSpc>
                        <a:spcBef>
                          <a:spcPts val="0"/>
                        </a:spcBef>
                        <a:spcAft>
                          <a:spcPts val="0"/>
                        </a:spcAft>
                      </a:pPr>
                      <a:endParaRPr lang="en-US" sz="18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solidFill>
                      <a:schemeClr val="accent1"/>
                    </a:solidFill>
                  </a:tcPr>
                </a:tc>
                <a:tc gridSpan="2">
                  <a:txBody>
                    <a:bodyPr/>
                    <a:lstStyle/>
                    <a:p>
                      <a:pPr marL="0" marR="69850" algn="ctr">
                        <a:lnSpc>
                          <a:spcPct val="107000"/>
                        </a:lnSpc>
                        <a:spcBef>
                          <a:spcPts val="0"/>
                        </a:spcBef>
                        <a:spcAft>
                          <a:spcPts val="0"/>
                        </a:spcAft>
                      </a:pPr>
                      <a:r>
                        <a:rPr lang="en-US" sz="1500" i="1" dirty="0">
                          <a:effectLst/>
                        </a:rPr>
                        <a:t>0.152</a:t>
                      </a:r>
                      <a:endParaRPr lang="en-US" sz="1500" b="0" i="1" dirty="0">
                        <a:effectLst/>
                        <a:latin typeface="+mn-lt"/>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pPr marL="0" marR="69850" algn="ctr">
                        <a:lnSpc>
                          <a:spcPct val="107000"/>
                        </a:lnSpc>
                        <a:spcBef>
                          <a:spcPts val="0"/>
                        </a:spcBef>
                        <a:spcAft>
                          <a:spcPts val="0"/>
                        </a:spcAft>
                      </a:pPr>
                      <a:endParaRPr lang="en-US" sz="1500" b="0" i="1" dirty="0">
                        <a:effectLst/>
                        <a:latin typeface="+mn-lt"/>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69850" algn="ctr">
                        <a:lnSpc>
                          <a:spcPct val="107000"/>
                        </a:lnSpc>
                        <a:spcBef>
                          <a:spcPts val="0"/>
                        </a:spcBef>
                        <a:spcAft>
                          <a:spcPts val="0"/>
                        </a:spcAft>
                      </a:pPr>
                      <a:r>
                        <a:rPr lang="en-US" sz="1500" i="1" dirty="0">
                          <a:effectLst/>
                        </a:rPr>
                        <a:t>0.101</a:t>
                      </a:r>
                      <a:endParaRPr lang="en-US" sz="1500" b="0" i="1" dirty="0">
                        <a:effectLst/>
                        <a:latin typeface="+mn-lt"/>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7908544"/>
                  </a:ext>
                </a:extLst>
              </a:tr>
            </a:tbl>
          </a:graphicData>
        </a:graphic>
      </p:graphicFrame>
    </p:spTree>
    <p:extLst>
      <p:ext uri="{BB962C8B-B14F-4D97-AF65-F5344CB8AC3E}">
        <p14:creationId xmlns:p14="http://schemas.microsoft.com/office/powerpoint/2010/main" val="416653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CB24-5D94-43D2-80C8-6BF802B8209B}"/>
              </a:ext>
            </a:extLst>
          </p:cNvPr>
          <p:cNvSpPr>
            <a:spLocks noGrp="1"/>
          </p:cNvSpPr>
          <p:nvPr>
            <p:ph type="title"/>
          </p:nvPr>
        </p:nvSpPr>
        <p:spPr/>
        <p:txBody>
          <a:bodyPr/>
          <a:lstStyle/>
          <a:p>
            <a:r>
              <a:rPr lang="en-US" dirty="0"/>
              <a:t>State Youth Risk Behavior Surveys</a:t>
            </a:r>
          </a:p>
        </p:txBody>
      </p:sp>
      <p:sp>
        <p:nvSpPr>
          <p:cNvPr id="3" name="Content Placeholder 2">
            <a:extLst>
              <a:ext uri="{FF2B5EF4-FFF2-40B4-BE49-F238E27FC236}">
                <a16:creationId xmlns:a16="http://schemas.microsoft.com/office/drawing/2014/main" id="{7BE56A3E-EA0D-4EE6-9EC9-9A4E5A4F1F21}"/>
              </a:ext>
            </a:extLst>
          </p:cNvPr>
          <p:cNvSpPr>
            <a:spLocks noGrp="1"/>
          </p:cNvSpPr>
          <p:nvPr>
            <p:ph idx="1"/>
          </p:nvPr>
        </p:nvSpPr>
        <p:spPr/>
        <p:txBody>
          <a:bodyPr>
            <a:normAutofit fontScale="85000" lnSpcReduction="20000"/>
          </a:bodyPr>
          <a:lstStyle/>
          <a:p>
            <a:r>
              <a:rPr lang="en-US" dirty="0"/>
              <a:t>State Youth Risk Behavior Surveys, 2009-2019</a:t>
            </a:r>
          </a:p>
          <a:p>
            <a:pPr lvl="1"/>
            <a:r>
              <a:rPr lang="en-US" dirty="0"/>
              <a:t>Surveys designed to be representative of risky behaviors of state high school students </a:t>
            </a:r>
          </a:p>
          <a:p>
            <a:pPr lvl="1"/>
            <a:r>
              <a:rPr lang="en-US" dirty="0"/>
              <a:t>Can be weighted using SEER to produce nationally representative estimates</a:t>
            </a:r>
          </a:p>
          <a:p>
            <a:pPr lvl="1"/>
            <a:endParaRPr lang="en-US" dirty="0"/>
          </a:p>
          <a:p>
            <a:r>
              <a:rPr lang="en-US" dirty="0"/>
              <a:t>Explore the impact of T-21 laws on 18-year-old U.S. high school students who are directly bound by mandates</a:t>
            </a:r>
          </a:p>
          <a:p>
            <a:endParaRPr lang="en-US" dirty="0"/>
          </a:p>
          <a:p>
            <a:r>
              <a:rPr lang="en-US" dirty="0"/>
              <a:t>Two big advantages</a:t>
            </a:r>
          </a:p>
          <a:p>
            <a:pPr lvl="1"/>
            <a:r>
              <a:rPr lang="en-US" dirty="0"/>
              <a:t>Examine spillovers to the youths who depend heavily on social market for tobacco (16-to-17-year-olds in same high schools)</a:t>
            </a:r>
          </a:p>
          <a:p>
            <a:pPr lvl="1"/>
            <a:r>
              <a:rPr lang="en-US" dirty="0"/>
              <a:t>Descriptively explore whether T-21 affects usual sources of electronic cigarettes</a:t>
            </a:r>
          </a:p>
          <a:p>
            <a:pPr lvl="1"/>
            <a:endParaRPr lang="en-US" dirty="0"/>
          </a:p>
          <a:p>
            <a:r>
              <a:rPr lang="en-US" dirty="0"/>
              <a:t>Outcomes</a:t>
            </a:r>
          </a:p>
          <a:p>
            <a:pPr lvl="1"/>
            <a:r>
              <a:rPr lang="en-US" dirty="0"/>
              <a:t>Smoking Participation, Frequent Smoking (20 or more days in last month), Everyday Smoking</a:t>
            </a:r>
          </a:p>
          <a:p>
            <a:endParaRPr lang="en-US" dirty="0"/>
          </a:p>
        </p:txBody>
      </p:sp>
    </p:spTree>
    <p:extLst>
      <p:ext uri="{BB962C8B-B14F-4D97-AF65-F5344CB8AC3E}">
        <p14:creationId xmlns:p14="http://schemas.microsoft.com/office/powerpoint/2010/main" val="2078836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2468-E3EF-4FB9-95C0-84B1354B5DD1}"/>
              </a:ext>
            </a:extLst>
          </p:cNvPr>
          <p:cNvSpPr>
            <a:spLocks noGrp="1"/>
          </p:cNvSpPr>
          <p:nvPr>
            <p:ph type="title"/>
          </p:nvPr>
        </p:nvSpPr>
        <p:spPr>
          <a:xfrm>
            <a:off x="838200" y="202367"/>
            <a:ext cx="10515600" cy="659568"/>
          </a:xfrm>
        </p:spPr>
        <p:txBody>
          <a:bodyPr>
            <a:normAutofit fontScale="90000"/>
          </a:bodyPr>
          <a:lstStyle/>
          <a:p>
            <a:r>
              <a:rPr lang="en-US" dirty="0"/>
              <a:t>“TWFE” Logit Estimates, State YRBS (18-year-olds)</a:t>
            </a:r>
          </a:p>
        </p:txBody>
      </p:sp>
      <p:graphicFrame>
        <p:nvGraphicFramePr>
          <p:cNvPr id="4" name="Table 4">
            <a:extLst>
              <a:ext uri="{FF2B5EF4-FFF2-40B4-BE49-F238E27FC236}">
                <a16:creationId xmlns:a16="http://schemas.microsoft.com/office/drawing/2014/main" id="{28A8F60E-2527-B341-A3D0-3A189DFD7931}"/>
              </a:ext>
            </a:extLst>
          </p:cNvPr>
          <p:cNvGraphicFramePr>
            <a:graphicFrameLocks noGrp="1"/>
          </p:cNvGraphicFramePr>
          <p:nvPr>
            <p:extLst>
              <p:ext uri="{D42A27DB-BD31-4B8C-83A1-F6EECF244321}">
                <p14:modId xmlns:p14="http://schemas.microsoft.com/office/powerpoint/2010/main" val="2746544462"/>
              </p:ext>
            </p:extLst>
          </p:nvPr>
        </p:nvGraphicFramePr>
        <p:xfrm>
          <a:off x="181335" y="1117837"/>
          <a:ext cx="11601693" cy="5383192"/>
        </p:xfrm>
        <a:graphic>
          <a:graphicData uri="http://schemas.openxmlformats.org/drawingml/2006/table">
            <a:tbl>
              <a:tblPr firstRow="1" bandRow="1">
                <a:tableStyleId>{5C22544A-7EE6-4342-B048-85BDC9FD1C3A}</a:tableStyleId>
              </a:tblPr>
              <a:tblGrid>
                <a:gridCol w="4448538">
                  <a:extLst>
                    <a:ext uri="{9D8B030D-6E8A-4147-A177-3AD203B41FA5}">
                      <a16:colId xmlns:a16="http://schemas.microsoft.com/office/drawing/2014/main" val="3715451522"/>
                    </a:ext>
                  </a:extLst>
                </a:gridCol>
                <a:gridCol w="2085296">
                  <a:extLst>
                    <a:ext uri="{9D8B030D-6E8A-4147-A177-3AD203B41FA5}">
                      <a16:colId xmlns:a16="http://schemas.microsoft.com/office/drawing/2014/main" val="2139119840"/>
                    </a:ext>
                  </a:extLst>
                </a:gridCol>
                <a:gridCol w="2582008">
                  <a:extLst>
                    <a:ext uri="{9D8B030D-6E8A-4147-A177-3AD203B41FA5}">
                      <a16:colId xmlns:a16="http://schemas.microsoft.com/office/drawing/2014/main" val="3272269635"/>
                    </a:ext>
                  </a:extLst>
                </a:gridCol>
                <a:gridCol w="2485851">
                  <a:extLst>
                    <a:ext uri="{9D8B030D-6E8A-4147-A177-3AD203B41FA5}">
                      <a16:colId xmlns:a16="http://schemas.microsoft.com/office/drawing/2014/main" val="1588237377"/>
                    </a:ext>
                  </a:extLst>
                </a:gridCol>
              </a:tblGrid>
              <a:tr h="436442">
                <a:tc>
                  <a:txBody>
                    <a:bodyPr/>
                    <a:lstStyle/>
                    <a:p>
                      <a:endParaRPr lang="en-US" sz="2000" b="0" i="0" dirty="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gridSpan="3">
                  <a:txBody>
                    <a:bodyPr/>
                    <a:lstStyle/>
                    <a:p>
                      <a:pPr algn="ctr"/>
                      <a:r>
                        <a:rPr lang="en-US" sz="2000" b="1" i="1" kern="1200" dirty="0">
                          <a:solidFill>
                            <a:schemeClr val="tx1"/>
                          </a:solidFill>
                          <a:effectLst/>
                          <a:latin typeface="+mn-lt"/>
                          <a:ea typeface="+mn-ea"/>
                          <a:cs typeface="+mn-cs"/>
                        </a:rPr>
                        <a:t>Panel I: Smoking Participation</a:t>
                      </a:r>
                      <a:r>
                        <a:rPr lang="en-US" sz="2000" b="1" i="1" dirty="0">
                          <a:solidFill>
                            <a:schemeClr val="tx1"/>
                          </a:solidFill>
                          <a:effectLst/>
                          <a:latin typeface="+mn-lt"/>
                        </a:rPr>
                        <a:t> </a:t>
                      </a:r>
                      <a:endParaRPr lang="en-US" sz="2000" b="1" i="1" dirty="0">
                        <a:latin typeface="+mn-lt"/>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64880774"/>
                  </a:ext>
                </a:extLst>
              </a:tr>
              <a:tr h="191642">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noFill/>
                      <a:prstDash val="solid"/>
                      <a:round/>
                      <a:headEnd type="none" w="med" len="med"/>
                      <a:tailEnd type="none" w="med" len="med"/>
                    </a:lnT>
                    <a:noFill/>
                  </a:tcPr>
                </a:tc>
                <a:tc>
                  <a:txBody>
                    <a:bodyPr/>
                    <a:lstStyle/>
                    <a:p>
                      <a:pPr algn="ctr"/>
                      <a:r>
                        <a:rPr lang="en-US" sz="2000" b="0" i="0" dirty="0">
                          <a:effectLst/>
                          <a:latin typeface="+mn-lt"/>
                          <a:ea typeface="Times New Roman" panose="02020603050405020304" pitchFamily="18" charset="0"/>
                          <a:cs typeface="Times New Roman" panose="02020603050405020304" pitchFamily="18" charset="0"/>
                        </a:rPr>
                        <a:t>-0.021</a:t>
                      </a:r>
                      <a:endParaRPr lang="en-US" sz="2000" dirty="0">
                        <a:latin typeface="+mn-lt"/>
                      </a:endParaRP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-0.030*</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a:effectLst/>
                          <a:latin typeface="+mn-lt"/>
                          <a:ea typeface="Times New Roman" panose="02020603050405020304" pitchFamily="18" charset="0"/>
                          <a:cs typeface="Times New Roman" panose="02020603050405020304" pitchFamily="18" charset="0"/>
                        </a:rPr>
                        <a:t>-0.025</a:t>
                      </a:r>
                      <a:endParaRPr lang="en-US" sz="20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75916974"/>
                  </a:ext>
                </a:extLst>
              </a:tr>
              <a:tr h="187187">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 </a:t>
                      </a:r>
                      <a:endParaRPr lang="en-US" sz="20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algn="ctr"/>
                      <a:r>
                        <a:rPr lang="en-US" sz="2000" b="0" i="0" dirty="0">
                          <a:effectLst/>
                          <a:latin typeface="+mn-lt"/>
                          <a:ea typeface="Times New Roman" panose="02020603050405020304" pitchFamily="18" charset="0"/>
                          <a:cs typeface="Times New Roman" panose="02020603050405020304" pitchFamily="18" charset="0"/>
                        </a:rPr>
                        <a:t>(0.017)</a:t>
                      </a:r>
                      <a:endParaRPr lang="en-US" sz="2000" dirty="0">
                        <a:latin typeface="+mn-lt"/>
                      </a:endParaRP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(0.016)</a:t>
                      </a: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(0.016)</a:t>
                      </a:r>
                    </a:p>
                  </a:txBody>
                  <a:tcPr marT="0" marB="0">
                    <a:noFill/>
                  </a:tcPr>
                </a:tc>
                <a:extLst>
                  <a:ext uri="{0D108BD9-81ED-4DB2-BD59-A6C34878D82A}">
                    <a16:rowId xmlns:a16="http://schemas.microsoft.com/office/drawing/2014/main" val="179632118"/>
                  </a:ext>
                </a:extLst>
              </a:tr>
              <a:tr h="169848">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algn="ctr"/>
                      <a:r>
                        <a:rPr lang="en-US" sz="1600" b="0" i="1" dirty="0">
                          <a:effectLst/>
                          <a:latin typeface="+mn-lt"/>
                          <a:ea typeface="Times New Roman" panose="02020603050405020304" pitchFamily="18" charset="0"/>
                          <a:cs typeface="Times New Roman" panose="02020603050405020304" pitchFamily="18" charset="0"/>
                        </a:rPr>
                        <a:t>0.209</a:t>
                      </a:r>
                      <a:endParaRPr lang="en-US" sz="1600" i="1" dirty="0">
                        <a:latin typeface="+mn-lt"/>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0.209</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0.209</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4755181"/>
                  </a:ext>
                </a:extLst>
              </a:tr>
              <a:tr h="484099">
                <a:tc>
                  <a:txBody>
                    <a:bodyPr/>
                    <a:lstStyle/>
                    <a:p>
                      <a:endParaRPr lang="en-US" sz="2000" b="0" i="0" dirty="0">
                        <a:latin typeface="+mn-lt"/>
                      </a:endParaRPr>
                    </a:p>
                  </a:txBody>
                  <a:tcPr>
                    <a:lnT w="12700" cap="flat" cmpd="sng" algn="ctr">
                      <a:solidFill>
                        <a:schemeClr val="tx1"/>
                      </a:solidFill>
                      <a:prstDash val="solid"/>
                      <a:round/>
                      <a:headEnd type="none" w="med" len="med"/>
                      <a:tailEnd type="none" w="med" len="med"/>
                    </a:lnT>
                    <a:noFill/>
                  </a:tcPr>
                </a:tc>
                <a:tc gridSpan="3">
                  <a:txBody>
                    <a:bodyPr/>
                    <a:lstStyle/>
                    <a:p>
                      <a:pPr algn="ctr"/>
                      <a:r>
                        <a:rPr lang="en-US" sz="2000" b="1" i="1" dirty="0">
                          <a:latin typeface="+mn-lt"/>
                        </a:rPr>
                        <a:t>Panel II: Frequent Smoking</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T w="12700" cap="flat" cmpd="sng" algn="ctr">
                      <a:solidFill>
                        <a:schemeClr val="tx1"/>
                      </a:solidFill>
                      <a:prstDash val="solid"/>
                      <a:round/>
                      <a:headEnd type="none" w="med" len="med"/>
                      <a:tailEnd type="none" w="med" len="med"/>
                    </a:lnT>
                  </a:tcPr>
                </a:tc>
                <a:tc hMerge="1">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24033869"/>
                  </a:ext>
                </a:extLst>
              </a:tr>
              <a:tr h="195691">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algn="ctr"/>
                      <a:r>
                        <a:rPr lang="en-US" sz="2000" b="0" i="0">
                          <a:effectLst/>
                          <a:latin typeface="+mn-lt"/>
                          <a:ea typeface="Times New Roman" panose="02020603050405020304" pitchFamily="18" charset="0"/>
                          <a:cs typeface="Times New Roman" panose="02020603050405020304" pitchFamily="18" charset="0"/>
                        </a:rPr>
                        <a:t>-0.069**</a:t>
                      </a:r>
                      <a:endParaRPr lang="en-US" sz="2000">
                        <a:latin typeface="+mn-lt"/>
                      </a:endParaRP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-0.069***</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-0.065***</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938668678"/>
                  </a:ext>
                </a:extLst>
              </a:tr>
              <a:tr h="208721">
                <a:tc>
                  <a:txBody>
                    <a:bodyPr/>
                    <a:lstStyle/>
                    <a:p>
                      <a:pPr marL="0" marR="0">
                        <a:lnSpc>
                          <a:spcPct val="107000"/>
                        </a:lnSpc>
                        <a:spcBef>
                          <a:spcPts val="0"/>
                        </a:spcBef>
                        <a:spcAft>
                          <a:spcPts val="0"/>
                        </a:spcAft>
                      </a:pPr>
                      <a:r>
                        <a:rPr lang="en-US" sz="2000" b="0" i="0">
                          <a:effectLst/>
                          <a:latin typeface="+mn-lt"/>
                          <a:ea typeface="Times New Roman" panose="02020603050405020304" pitchFamily="18" charset="0"/>
                          <a:cs typeface="Times" pitchFamily="2" charset="0"/>
                        </a:rPr>
                        <a:t> </a:t>
                      </a:r>
                      <a:endParaRPr lang="en-US" sz="2000" b="0" i="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algn="ctr"/>
                      <a:r>
                        <a:rPr lang="en-US" sz="2000" b="0" i="0">
                          <a:effectLst/>
                          <a:latin typeface="+mn-lt"/>
                          <a:ea typeface="Times New Roman" panose="02020603050405020304" pitchFamily="18" charset="0"/>
                          <a:cs typeface="Times New Roman" panose="02020603050405020304" pitchFamily="18" charset="0"/>
                        </a:rPr>
                        <a:t>(0.027)</a:t>
                      </a:r>
                      <a:endParaRPr lang="en-US" sz="2000">
                        <a:latin typeface="+mn-lt"/>
                      </a:endParaRP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(0.026)</a:t>
                      </a:r>
                    </a:p>
                  </a:txBody>
                  <a:tcPr marT="0" marB="0">
                    <a:noFill/>
                  </a:tcPr>
                </a:tc>
                <a:tc>
                  <a:txBody>
                    <a:bodyPr/>
                    <a:lstStyle/>
                    <a:p>
                      <a:pPr marL="0" marR="0" algn="ctr">
                        <a:lnSpc>
                          <a:spcPct val="107000"/>
                        </a:lnSpc>
                        <a:spcBef>
                          <a:spcPts val="0"/>
                        </a:spcBef>
                        <a:spcAft>
                          <a:spcPts val="0"/>
                        </a:spcAft>
                      </a:pPr>
                      <a:r>
                        <a:rPr lang="en-US" sz="2000" b="0" i="0">
                          <a:effectLst/>
                          <a:latin typeface="+mn-lt"/>
                          <a:ea typeface="Times New Roman" panose="02020603050405020304" pitchFamily="18" charset="0"/>
                          <a:cs typeface="Times New Roman" panose="02020603050405020304" pitchFamily="18" charset="0"/>
                        </a:rPr>
                        <a:t>(0.024)</a:t>
                      </a:r>
                    </a:p>
                  </a:txBody>
                  <a:tcPr marT="0" marB="0">
                    <a:noFill/>
                  </a:tcPr>
                </a:tc>
                <a:extLst>
                  <a:ext uri="{0D108BD9-81ED-4DB2-BD59-A6C34878D82A}">
                    <a16:rowId xmlns:a16="http://schemas.microsoft.com/office/drawing/2014/main" val="2663896733"/>
                  </a:ext>
                </a:extLst>
              </a:tr>
              <a:tr h="313511">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algn="ctr"/>
                      <a:r>
                        <a:rPr lang="en-US" sz="1600" b="0" i="1">
                          <a:effectLst/>
                          <a:latin typeface="+mn-lt"/>
                          <a:ea typeface="Times New Roman" panose="02020603050405020304" pitchFamily="18" charset="0"/>
                          <a:cs typeface="Times New Roman" panose="02020603050405020304" pitchFamily="18" charset="0"/>
                        </a:rPr>
                        <a:t>0.077</a:t>
                      </a:r>
                      <a:endParaRPr lang="en-US" sz="1600" i="1">
                        <a:latin typeface="+mn-lt"/>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0.077</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0.077</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4800582"/>
                  </a:ext>
                </a:extLst>
              </a:tr>
              <a:tr h="449376">
                <a:tc>
                  <a:txBody>
                    <a:bodyPr/>
                    <a:lstStyle/>
                    <a:p>
                      <a:endParaRPr lang="en-US" sz="2000" b="0" i="0" dirty="0">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000" b="1" i="1" dirty="0">
                          <a:latin typeface="+mn-lt"/>
                        </a:rPr>
                        <a:t>Panel III: Everyday Smoking</a:t>
                      </a:r>
                    </a:p>
                  </a:txBody>
                  <a:tcPr anchor="b">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T w="12700" cap="flat" cmpd="sng" algn="ctr">
                      <a:solidFill>
                        <a:schemeClr val="tx1"/>
                      </a:solidFill>
                      <a:prstDash val="solid"/>
                      <a:round/>
                      <a:headEnd type="none" w="med" len="med"/>
                      <a:tailEnd type="none" w="med" len="med"/>
                    </a:lnT>
                  </a:tcPr>
                </a:tc>
                <a:tc hMerge="1">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57966491"/>
                  </a:ext>
                </a:extLst>
              </a:tr>
              <a:tr h="205630">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noFill/>
                      <a:prstDash val="solid"/>
                      <a:round/>
                      <a:headEnd type="none" w="med" len="med"/>
                      <a:tailEnd type="none" w="med" len="med"/>
                    </a:lnT>
                    <a:noFill/>
                  </a:tcPr>
                </a:tc>
                <a:tc>
                  <a:txBody>
                    <a:bodyPr/>
                    <a:lstStyle/>
                    <a:p>
                      <a:pPr algn="ctr"/>
                      <a:r>
                        <a:rPr lang="en-US" sz="2000" b="0" i="0">
                          <a:effectLst/>
                          <a:latin typeface="+mn-lt"/>
                          <a:ea typeface="Times New Roman" panose="02020603050405020304" pitchFamily="18" charset="0"/>
                          <a:cs typeface="Times New Roman" panose="02020603050405020304" pitchFamily="18" charset="0"/>
                        </a:rPr>
                        <a:t>-0.051**</a:t>
                      </a:r>
                      <a:endParaRPr lang="en-US" sz="2000">
                        <a:latin typeface="+mn-lt"/>
                      </a:endParaRP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-0.051**</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-0.048*</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61510115"/>
                  </a:ext>
                </a:extLst>
              </a:tr>
              <a:tr h="218661">
                <a:tc>
                  <a:txBody>
                    <a:bodyPr/>
                    <a:lstStyle/>
                    <a:p>
                      <a:pPr marL="0" marR="0">
                        <a:lnSpc>
                          <a:spcPct val="107000"/>
                        </a:lnSpc>
                        <a:spcBef>
                          <a:spcPts val="0"/>
                        </a:spcBef>
                        <a:spcAft>
                          <a:spcPts val="0"/>
                        </a:spcAft>
                      </a:pPr>
                      <a:r>
                        <a:rPr lang="en-US" sz="2000" b="0" i="0">
                          <a:effectLst/>
                          <a:latin typeface="+mn-lt"/>
                          <a:ea typeface="Times New Roman" panose="02020603050405020304" pitchFamily="18" charset="0"/>
                          <a:cs typeface="Times" pitchFamily="2" charset="0"/>
                        </a:rPr>
                        <a:t> </a:t>
                      </a:r>
                      <a:endParaRPr lang="en-US" sz="2000" b="0" i="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algn="ctr"/>
                      <a:r>
                        <a:rPr lang="en-US" sz="2000" b="0" i="0" dirty="0">
                          <a:effectLst/>
                          <a:latin typeface="+mn-lt"/>
                          <a:ea typeface="Times New Roman" panose="02020603050405020304" pitchFamily="18" charset="0"/>
                          <a:cs typeface="Times New Roman" panose="02020603050405020304" pitchFamily="18" charset="0"/>
                        </a:rPr>
                        <a:t>(0.026)</a:t>
                      </a:r>
                      <a:endParaRPr lang="en-US" sz="2000" dirty="0">
                        <a:latin typeface="+mn-lt"/>
                      </a:endParaRP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(0.026)</a:t>
                      </a: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(0.025)</a:t>
                      </a:r>
                    </a:p>
                  </a:txBody>
                  <a:tcPr marT="0" marB="0">
                    <a:noFill/>
                  </a:tcPr>
                </a:tc>
                <a:extLst>
                  <a:ext uri="{0D108BD9-81ED-4DB2-BD59-A6C34878D82A}">
                    <a16:rowId xmlns:a16="http://schemas.microsoft.com/office/drawing/2014/main" val="1420664609"/>
                  </a:ext>
                </a:extLst>
              </a:tr>
              <a:tr h="208721">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algn="ctr"/>
                      <a:r>
                        <a:rPr lang="en-US" sz="1600" b="0" i="1">
                          <a:effectLst/>
                          <a:latin typeface="+mn-lt"/>
                          <a:ea typeface="Times New Roman" panose="02020603050405020304" pitchFamily="18" charset="0"/>
                          <a:cs typeface="Times New Roman" panose="02020603050405020304" pitchFamily="18" charset="0"/>
                        </a:rPr>
                        <a:t>0.056</a:t>
                      </a:r>
                      <a:endParaRPr lang="en-US" sz="1600" i="1">
                        <a:latin typeface="+mn-lt"/>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0.056</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0.056</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4131589"/>
                  </a:ext>
                </a:extLst>
              </a:tr>
              <a:tr h="0">
                <a:tc>
                  <a:txBody>
                    <a:bodyPr/>
                    <a:lstStyle/>
                    <a:p>
                      <a:endParaRPr lang="en-US" sz="2000" b="0" i="0" dirty="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200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2000" b="0" i="0" dirty="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2000" b="0" i="0" dirty="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85867136"/>
                  </a:ext>
                </a:extLst>
              </a:tr>
              <a:tr h="164327">
                <a:tc>
                  <a:txBody>
                    <a:bodyPr/>
                    <a:lstStyle/>
                    <a:p>
                      <a:pPr marL="0" marR="0" algn="l">
                        <a:spcBef>
                          <a:spcPts val="0"/>
                        </a:spcBef>
                        <a:spcAft>
                          <a:spcPts val="0"/>
                        </a:spcAft>
                      </a:pPr>
                      <a:r>
                        <a:rPr lang="en-US" sz="2000" u="none" strike="noStrike" dirty="0" err="1">
                          <a:effectLst/>
                        </a:rPr>
                        <a:t>Socioecon</a:t>
                      </a:r>
                      <a:r>
                        <a:rPr lang="en-US" sz="2000" u="none" strike="noStrike" dirty="0">
                          <a:effectLst/>
                        </a:rPr>
                        <a:t> &amp; Cigarette Policy Controls</a:t>
                      </a:r>
                      <a:r>
                        <a:rPr lang="en-US" sz="2000" dirty="0">
                          <a:effectLst/>
                        </a:rPr>
                        <a: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000" b="0" i="0" dirty="0">
                          <a:effectLst/>
                          <a:latin typeface="+mn-lt"/>
                          <a:ea typeface="Times New Roman" panose="02020603050405020304" pitchFamily="18" charset="0"/>
                          <a:cs typeface="Times" pitchFamily="2" charset="0"/>
                        </a:rPr>
                        <a:t>Y</a:t>
                      </a:r>
                      <a:endParaRPr lang="en-US" sz="2000" dirty="0">
                        <a:latin typeface="+mn-lt"/>
                      </a:endParaRPr>
                    </a:p>
                  </a:txBody>
                  <a:tcPr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tabLst>
                          <a:tab pos="471805" algn="dec"/>
                        </a:tabLst>
                      </a:pPr>
                      <a:r>
                        <a:rPr lang="en-US" sz="2000" b="0" i="0" dirty="0">
                          <a:effectLst/>
                          <a:latin typeface="+mn-lt"/>
                          <a:ea typeface="Times New Roman" panose="02020603050405020304" pitchFamily="18" charset="0"/>
                          <a:cs typeface="Times" pitchFamily="2" charset="0"/>
                        </a:rPr>
                        <a:t>Y</a:t>
                      </a:r>
                      <a:endParaRPr lang="en-US" sz="2000" b="0" i="0" dirty="0">
                        <a:effectLst/>
                        <a:latin typeface="+mn-lt"/>
                        <a:ea typeface="Times New Roman" panose="02020603050405020304" pitchFamily="18" charset="0"/>
                        <a:cs typeface="Times New Roman" panose="02020603050405020304" pitchFamily="18" charset="0"/>
                      </a:endParaRPr>
                    </a:p>
                  </a:txBody>
                  <a:tcPr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tabLst>
                          <a:tab pos="427990" algn="dec"/>
                        </a:tabLst>
                      </a:pPr>
                      <a:r>
                        <a:rPr lang="en-US" sz="2000" b="0" i="0" dirty="0">
                          <a:effectLst/>
                          <a:latin typeface="+mn-lt"/>
                          <a:ea typeface="Times New Roman" panose="02020603050405020304" pitchFamily="18" charset="0"/>
                          <a:cs typeface="Times" pitchFamily="2" charset="0"/>
                        </a:rPr>
                        <a:t>Y</a:t>
                      </a:r>
                      <a:endParaRPr lang="en-US" sz="2000" b="0" i="0" dirty="0">
                        <a:effectLst/>
                        <a:latin typeface="+mn-lt"/>
                        <a:ea typeface="Times New Roman" panose="02020603050405020304" pitchFamily="18" charset="0"/>
                        <a:cs typeface="Times New Roman" panose="02020603050405020304" pitchFamily="18" charset="0"/>
                      </a:endParaRPr>
                    </a:p>
                  </a:txBody>
                  <a:tcPr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9574344"/>
                  </a:ext>
                </a:extLst>
              </a:tr>
              <a:tr h="129209">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E-cigarette Polices?</a:t>
                      </a:r>
                      <a:endParaRPr lang="en-US" sz="2000" b="0" i="0" dirty="0">
                        <a:effectLst/>
                        <a:latin typeface="+mn-lt"/>
                        <a:ea typeface="Times New Roman" panose="02020603050405020304" pitchFamily="18" charset="0"/>
                        <a:cs typeface="Times New Roman" panose="02020603050405020304" pitchFamily="18" charset="0"/>
                      </a:endParaRPr>
                    </a:p>
                  </a:txBody>
                  <a:tcPr marT="0" marB="0">
                    <a:lnT w="12700" cmpd="sng">
                      <a:noFill/>
                    </a:lnT>
                    <a:noFill/>
                  </a:tcPr>
                </a:tc>
                <a:tc>
                  <a:txBody>
                    <a:bodyPr/>
                    <a:lstStyle/>
                    <a:p>
                      <a:pPr algn="ctr"/>
                      <a:r>
                        <a:rPr lang="en-US" sz="2000" b="0" i="0" dirty="0">
                          <a:effectLst/>
                          <a:latin typeface="+mn-lt"/>
                          <a:ea typeface="Times New Roman" panose="02020603050405020304" pitchFamily="18" charset="0"/>
                          <a:cs typeface="Times" pitchFamily="2" charset="0"/>
                        </a:rPr>
                        <a:t> N</a:t>
                      </a:r>
                      <a:endParaRPr lang="en-US" sz="2000" dirty="0">
                        <a:latin typeface="+mn-lt"/>
                      </a:endParaRPr>
                    </a:p>
                  </a:txBody>
                  <a:tcPr marT="0" marB="0">
                    <a:lnT w="12700" cmpd="sng">
                      <a:noFill/>
                    </a:lnT>
                    <a:noFill/>
                  </a:tcPr>
                </a:tc>
                <a:tc>
                  <a:txBody>
                    <a:bodyPr/>
                    <a:lstStyle/>
                    <a:p>
                      <a:pPr marL="0" marR="0" algn="ctr">
                        <a:lnSpc>
                          <a:spcPct val="107000"/>
                        </a:lnSpc>
                        <a:spcBef>
                          <a:spcPts val="0"/>
                        </a:spcBef>
                        <a:spcAft>
                          <a:spcPts val="0"/>
                        </a:spcAft>
                        <a:tabLst>
                          <a:tab pos="471805" algn="dec"/>
                        </a:tabLst>
                      </a:pPr>
                      <a:r>
                        <a:rPr lang="en-US" sz="2000" b="0" i="0" dirty="0">
                          <a:effectLst/>
                          <a:latin typeface="+mn-lt"/>
                          <a:ea typeface="Times New Roman" panose="02020603050405020304" pitchFamily="18" charset="0"/>
                          <a:cs typeface="Times" pitchFamily="2" charset="0"/>
                        </a:rPr>
                        <a:t>Y</a:t>
                      </a:r>
                      <a:endParaRPr lang="en-US" sz="2000" b="0" i="0" dirty="0">
                        <a:effectLst/>
                        <a:latin typeface="+mn-lt"/>
                        <a:ea typeface="Times New Roman" panose="02020603050405020304" pitchFamily="18" charset="0"/>
                        <a:cs typeface="Times New Roman" panose="02020603050405020304" pitchFamily="18" charset="0"/>
                      </a:endParaRPr>
                    </a:p>
                  </a:txBody>
                  <a:tcPr marT="0" marB="0">
                    <a:lnT w="12700" cmpd="sng">
                      <a:noFill/>
                    </a:lnT>
                    <a:noFill/>
                  </a:tcPr>
                </a:tc>
                <a:tc>
                  <a:txBody>
                    <a:bodyPr/>
                    <a:lstStyle/>
                    <a:p>
                      <a:pPr marL="0" marR="0" algn="ctr">
                        <a:lnSpc>
                          <a:spcPct val="107000"/>
                        </a:lnSpc>
                        <a:spcBef>
                          <a:spcPts val="0"/>
                        </a:spcBef>
                        <a:spcAft>
                          <a:spcPts val="0"/>
                        </a:spcAft>
                        <a:tabLst>
                          <a:tab pos="427990" algn="dec"/>
                        </a:tabLst>
                      </a:pPr>
                      <a:r>
                        <a:rPr lang="en-US" sz="2000" b="0" i="0" dirty="0">
                          <a:effectLst/>
                          <a:latin typeface="+mn-lt"/>
                          <a:ea typeface="Times New Roman" panose="02020603050405020304" pitchFamily="18" charset="0"/>
                          <a:cs typeface="Times" pitchFamily="2" charset="0"/>
                        </a:rPr>
                        <a:t>Y</a:t>
                      </a:r>
                      <a:endParaRPr lang="en-US" sz="2000" b="0" i="0" dirty="0">
                        <a:effectLst/>
                        <a:latin typeface="+mn-lt"/>
                        <a:ea typeface="Times New Roman" panose="02020603050405020304" pitchFamily="18" charset="0"/>
                        <a:cs typeface="Times New Roman" panose="02020603050405020304" pitchFamily="18" charset="0"/>
                      </a:endParaRPr>
                    </a:p>
                  </a:txBody>
                  <a:tcPr marT="0" marB="0">
                    <a:lnT w="12700" cmpd="sng">
                      <a:noFill/>
                    </a:lnT>
                    <a:noFill/>
                  </a:tcPr>
                </a:tc>
                <a:extLst>
                  <a:ext uri="{0D108BD9-81ED-4DB2-BD59-A6C34878D82A}">
                    <a16:rowId xmlns:a16="http://schemas.microsoft.com/office/drawing/2014/main" val="2263667624"/>
                  </a:ext>
                </a:extLst>
              </a:tr>
              <a:tr h="169849">
                <a:tc>
                  <a:txBody>
                    <a:bodyPr/>
                    <a:lstStyle/>
                    <a:p>
                      <a:pPr marL="0" marR="0">
                        <a:lnSpc>
                          <a:spcPct val="107000"/>
                        </a:lnSpc>
                        <a:spcBef>
                          <a:spcPts val="0"/>
                        </a:spcBef>
                        <a:spcAft>
                          <a:spcPts val="0"/>
                        </a:spcAft>
                        <a:tabLst>
                          <a:tab pos="427990" algn="dec"/>
                        </a:tabLst>
                      </a:pPr>
                      <a:r>
                        <a:rPr lang="en-US" sz="2000" b="0" i="0" dirty="0">
                          <a:effectLst/>
                          <a:latin typeface="+mn-lt"/>
                          <a:ea typeface="Times New Roman" panose="02020603050405020304" pitchFamily="18" charset="0"/>
                          <a:cs typeface="Times" pitchFamily="2" charset="0"/>
                        </a:rPr>
                        <a:t>Alcohol and Marijuana Policies?</a:t>
                      </a:r>
                      <a:endParaRPr lang="en-US" sz="2000" b="0" i="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27990" algn="dec"/>
                        </a:tabLst>
                      </a:pPr>
                      <a:r>
                        <a:rPr lang="en-US" sz="2000" b="0" i="0" dirty="0">
                          <a:effectLst/>
                          <a:latin typeface="+mn-lt"/>
                          <a:ea typeface="Times New Roman" panose="02020603050405020304" pitchFamily="18" charset="0"/>
                          <a:cs typeface="Times New Roman" panose="02020603050405020304" pitchFamily="18" charset="0"/>
                        </a:rPr>
                        <a:t>N</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71805" algn="dec"/>
                        </a:tabLst>
                      </a:pPr>
                      <a:r>
                        <a:rPr lang="en-US" sz="2000" b="0" i="0" dirty="0">
                          <a:effectLst/>
                          <a:latin typeface="+mn-lt"/>
                          <a:ea typeface="Times New Roman" panose="02020603050405020304" pitchFamily="18" charset="0"/>
                          <a:cs typeface="Times" pitchFamily="2" charset="0"/>
                        </a:rPr>
                        <a:t> N</a:t>
                      </a:r>
                      <a:endParaRPr lang="en-US" sz="2000" b="0" i="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27990" algn="dec"/>
                        </a:tabLst>
                      </a:pPr>
                      <a:r>
                        <a:rPr lang="en-US" sz="2000" b="0" i="0" dirty="0">
                          <a:effectLst/>
                          <a:latin typeface="+mn-lt"/>
                          <a:ea typeface="Times New Roman" panose="02020603050405020304" pitchFamily="18" charset="0"/>
                          <a:cs typeface="Times" pitchFamily="2" charset="0"/>
                        </a:rPr>
                        <a:t>Y</a:t>
                      </a:r>
                      <a:endParaRPr lang="en-US" sz="2000" b="0" i="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7764368"/>
                  </a:ext>
                </a:extLst>
              </a:tr>
            </a:tbl>
          </a:graphicData>
        </a:graphic>
      </p:graphicFrame>
    </p:spTree>
    <p:extLst>
      <p:ext uri="{BB962C8B-B14F-4D97-AF65-F5344CB8AC3E}">
        <p14:creationId xmlns:p14="http://schemas.microsoft.com/office/powerpoint/2010/main" val="4247331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2468-E3EF-4FB9-95C0-84B1354B5DD1}"/>
              </a:ext>
            </a:extLst>
          </p:cNvPr>
          <p:cNvSpPr>
            <a:spLocks noGrp="1"/>
          </p:cNvSpPr>
          <p:nvPr>
            <p:ph type="title"/>
          </p:nvPr>
        </p:nvSpPr>
        <p:spPr>
          <a:xfrm>
            <a:off x="838200" y="202367"/>
            <a:ext cx="10515600" cy="659568"/>
          </a:xfrm>
        </p:spPr>
        <p:txBody>
          <a:bodyPr>
            <a:normAutofit fontScale="90000"/>
          </a:bodyPr>
          <a:lstStyle/>
          <a:p>
            <a:r>
              <a:rPr lang="en-US" dirty="0"/>
              <a:t>“Stacked DD” Logit Estimates, YRBS (18-year-olds)</a:t>
            </a:r>
          </a:p>
        </p:txBody>
      </p:sp>
      <p:graphicFrame>
        <p:nvGraphicFramePr>
          <p:cNvPr id="4" name="Table 4">
            <a:extLst>
              <a:ext uri="{FF2B5EF4-FFF2-40B4-BE49-F238E27FC236}">
                <a16:creationId xmlns:a16="http://schemas.microsoft.com/office/drawing/2014/main" id="{28A8F60E-2527-B341-A3D0-3A189DFD7931}"/>
              </a:ext>
            </a:extLst>
          </p:cNvPr>
          <p:cNvGraphicFramePr>
            <a:graphicFrameLocks noGrp="1"/>
          </p:cNvGraphicFramePr>
          <p:nvPr>
            <p:extLst>
              <p:ext uri="{D42A27DB-BD31-4B8C-83A1-F6EECF244321}">
                <p14:modId xmlns:p14="http://schemas.microsoft.com/office/powerpoint/2010/main" val="2495503029"/>
              </p:ext>
            </p:extLst>
          </p:nvPr>
        </p:nvGraphicFramePr>
        <p:xfrm>
          <a:off x="181335" y="1117837"/>
          <a:ext cx="11601693" cy="5383192"/>
        </p:xfrm>
        <a:graphic>
          <a:graphicData uri="http://schemas.openxmlformats.org/drawingml/2006/table">
            <a:tbl>
              <a:tblPr firstRow="1" bandRow="1">
                <a:tableStyleId>{5C22544A-7EE6-4342-B048-85BDC9FD1C3A}</a:tableStyleId>
              </a:tblPr>
              <a:tblGrid>
                <a:gridCol w="4448538">
                  <a:extLst>
                    <a:ext uri="{9D8B030D-6E8A-4147-A177-3AD203B41FA5}">
                      <a16:colId xmlns:a16="http://schemas.microsoft.com/office/drawing/2014/main" val="3715451522"/>
                    </a:ext>
                  </a:extLst>
                </a:gridCol>
                <a:gridCol w="2085296">
                  <a:extLst>
                    <a:ext uri="{9D8B030D-6E8A-4147-A177-3AD203B41FA5}">
                      <a16:colId xmlns:a16="http://schemas.microsoft.com/office/drawing/2014/main" val="2139119840"/>
                    </a:ext>
                  </a:extLst>
                </a:gridCol>
                <a:gridCol w="2582008">
                  <a:extLst>
                    <a:ext uri="{9D8B030D-6E8A-4147-A177-3AD203B41FA5}">
                      <a16:colId xmlns:a16="http://schemas.microsoft.com/office/drawing/2014/main" val="3272269635"/>
                    </a:ext>
                  </a:extLst>
                </a:gridCol>
                <a:gridCol w="2485851">
                  <a:extLst>
                    <a:ext uri="{9D8B030D-6E8A-4147-A177-3AD203B41FA5}">
                      <a16:colId xmlns:a16="http://schemas.microsoft.com/office/drawing/2014/main" val="1588237377"/>
                    </a:ext>
                  </a:extLst>
                </a:gridCol>
              </a:tblGrid>
              <a:tr h="436442">
                <a:tc>
                  <a:txBody>
                    <a:bodyPr/>
                    <a:lstStyle/>
                    <a:p>
                      <a:endParaRPr lang="en-US" sz="2000" b="0" i="0" dirty="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gridSpan="3">
                  <a:txBody>
                    <a:bodyPr/>
                    <a:lstStyle/>
                    <a:p>
                      <a:pPr algn="ctr"/>
                      <a:r>
                        <a:rPr lang="en-US" sz="2000" b="1" i="1" kern="1200" dirty="0">
                          <a:solidFill>
                            <a:schemeClr val="tx1"/>
                          </a:solidFill>
                          <a:effectLst/>
                          <a:latin typeface="+mn-lt"/>
                          <a:ea typeface="+mn-ea"/>
                          <a:cs typeface="+mn-cs"/>
                        </a:rPr>
                        <a:t>Panel I: Smoking Participation</a:t>
                      </a:r>
                      <a:r>
                        <a:rPr lang="en-US" sz="2000" b="1" i="1" dirty="0">
                          <a:solidFill>
                            <a:schemeClr val="tx1"/>
                          </a:solidFill>
                          <a:effectLst/>
                          <a:latin typeface="+mn-lt"/>
                        </a:rPr>
                        <a:t> </a:t>
                      </a:r>
                      <a:endParaRPr lang="en-US" sz="2000" b="1" i="1" dirty="0">
                        <a:latin typeface="+mn-lt"/>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64880774"/>
                  </a:ext>
                </a:extLst>
              </a:tr>
              <a:tr h="191642">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noFill/>
                      <a:prstDash val="solid"/>
                      <a:round/>
                      <a:headEnd type="none" w="med" len="med"/>
                      <a:tailEnd type="none" w="med" len="med"/>
                    </a:lnT>
                    <a:noFill/>
                  </a:tcPr>
                </a:tc>
                <a:tc>
                  <a:txBody>
                    <a:bodyPr/>
                    <a:lstStyle/>
                    <a:p>
                      <a:pPr algn="ctr"/>
                      <a:r>
                        <a:rPr lang="en-US" sz="2000" b="0" i="0" dirty="0">
                          <a:effectLst/>
                          <a:latin typeface="+mn-lt"/>
                          <a:ea typeface="Times New Roman" panose="02020603050405020304" pitchFamily="18" charset="0"/>
                          <a:cs typeface="Times New Roman" panose="02020603050405020304" pitchFamily="18" charset="0"/>
                        </a:rPr>
                        <a:t>-0.018</a:t>
                      </a:r>
                      <a:endParaRPr lang="en-US" sz="2000" dirty="0">
                        <a:latin typeface="+mn-lt"/>
                      </a:endParaRP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-0.022</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-0.009</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75916974"/>
                  </a:ext>
                </a:extLst>
              </a:tr>
              <a:tr h="187187">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 </a:t>
                      </a:r>
                      <a:endParaRPr lang="en-US" sz="20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algn="ctr"/>
                      <a:r>
                        <a:rPr lang="en-US" sz="2000" b="0" i="0" dirty="0">
                          <a:effectLst/>
                          <a:latin typeface="+mn-lt"/>
                          <a:ea typeface="Times New Roman" panose="02020603050405020304" pitchFamily="18" charset="0"/>
                          <a:cs typeface="Times New Roman" panose="02020603050405020304" pitchFamily="18" charset="0"/>
                        </a:rPr>
                        <a:t>(0.022)</a:t>
                      </a:r>
                      <a:endParaRPr lang="en-US" sz="2000" dirty="0">
                        <a:latin typeface="+mn-lt"/>
                      </a:endParaRP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(0.021)</a:t>
                      </a: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(0.019)</a:t>
                      </a:r>
                    </a:p>
                  </a:txBody>
                  <a:tcPr marT="0" marB="0">
                    <a:noFill/>
                  </a:tcPr>
                </a:tc>
                <a:extLst>
                  <a:ext uri="{0D108BD9-81ED-4DB2-BD59-A6C34878D82A}">
                    <a16:rowId xmlns:a16="http://schemas.microsoft.com/office/drawing/2014/main" val="179632118"/>
                  </a:ext>
                </a:extLst>
              </a:tr>
              <a:tr h="169848">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algn="ctr"/>
                      <a:r>
                        <a:rPr lang="en-US" sz="1600" b="0" i="1" dirty="0">
                          <a:effectLst/>
                          <a:latin typeface="+mn-lt"/>
                          <a:ea typeface="Times New Roman" panose="02020603050405020304" pitchFamily="18" charset="0"/>
                          <a:cs typeface="Times New Roman" panose="02020603050405020304" pitchFamily="18" charset="0"/>
                        </a:rPr>
                        <a:t>0.197</a:t>
                      </a:r>
                      <a:endParaRPr lang="en-US" sz="1600" i="1" dirty="0">
                        <a:latin typeface="+mn-lt"/>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0.197</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0.197</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4755181"/>
                  </a:ext>
                </a:extLst>
              </a:tr>
              <a:tr h="484099">
                <a:tc>
                  <a:txBody>
                    <a:bodyPr/>
                    <a:lstStyle/>
                    <a:p>
                      <a:endParaRPr lang="en-US" sz="2000" b="0" i="0" dirty="0">
                        <a:latin typeface="+mn-lt"/>
                      </a:endParaRPr>
                    </a:p>
                  </a:txBody>
                  <a:tcPr>
                    <a:lnT w="12700" cap="flat" cmpd="sng" algn="ctr">
                      <a:solidFill>
                        <a:schemeClr val="tx1"/>
                      </a:solidFill>
                      <a:prstDash val="solid"/>
                      <a:round/>
                      <a:headEnd type="none" w="med" len="med"/>
                      <a:tailEnd type="none" w="med" len="med"/>
                    </a:lnT>
                    <a:noFill/>
                  </a:tcPr>
                </a:tc>
                <a:tc gridSpan="3">
                  <a:txBody>
                    <a:bodyPr/>
                    <a:lstStyle/>
                    <a:p>
                      <a:pPr algn="ctr"/>
                      <a:r>
                        <a:rPr lang="en-US" sz="2000" b="1" i="1" dirty="0">
                          <a:latin typeface="+mn-lt"/>
                        </a:rPr>
                        <a:t>Panel II: Frequent Smoking</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T w="12700" cap="flat" cmpd="sng" algn="ctr">
                      <a:solidFill>
                        <a:schemeClr val="tx1"/>
                      </a:solidFill>
                      <a:prstDash val="solid"/>
                      <a:round/>
                      <a:headEnd type="none" w="med" len="med"/>
                      <a:tailEnd type="none" w="med" len="med"/>
                    </a:lnT>
                  </a:tcPr>
                </a:tc>
                <a:tc hMerge="1">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24033869"/>
                  </a:ext>
                </a:extLst>
              </a:tr>
              <a:tr h="195691">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algn="ctr"/>
                      <a:r>
                        <a:rPr lang="en-US" sz="2000" b="0" i="0" dirty="0">
                          <a:effectLst/>
                          <a:latin typeface="+mn-lt"/>
                          <a:ea typeface="Times New Roman" panose="02020603050405020304" pitchFamily="18" charset="0"/>
                          <a:cs typeface="Times New Roman" panose="02020603050405020304" pitchFamily="18" charset="0"/>
                        </a:rPr>
                        <a:t>-0.036*</a:t>
                      </a:r>
                      <a:endParaRPr lang="en-US" sz="2000" dirty="0">
                        <a:latin typeface="+mn-lt"/>
                      </a:endParaRP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-0.036*</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-0.034*</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938668678"/>
                  </a:ext>
                </a:extLst>
              </a:tr>
              <a:tr h="208721">
                <a:tc>
                  <a:txBody>
                    <a:bodyPr/>
                    <a:lstStyle/>
                    <a:p>
                      <a:pPr marL="0" marR="0">
                        <a:lnSpc>
                          <a:spcPct val="107000"/>
                        </a:lnSpc>
                        <a:spcBef>
                          <a:spcPts val="0"/>
                        </a:spcBef>
                        <a:spcAft>
                          <a:spcPts val="0"/>
                        </a:spcAft>
                      </a:pPr>
                      <a:r>
                        <a:rPr lang="en-US" sz="2000" b="0" i="0">
                          <a:effectLst/>
                          <a:latin typeface="+mn-lt"/>
                          <a:ea typeface="Times New Roman" panose="02020603050405020304" pitchFamily="18" charset="0"/>
                          <a:cs typeface="Times" pitchFamily="2" charset="0"/>
                        </a:rPr>
                        <a:t> </a:t>
                      </a:r>
                      <a:endParaRPr lang="en-US" sz="2000" b="0" i="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algn="ctr"/>
                      <a:r>
                        <a:rPr lang="en-US" sz="2000" b="0" i="0" dirty="0">
                          <a:effectLst/>
                          <a:latin typeface="+mn-lt"/>
                          <a:ea typeface="Times New Roman" panose="02020603050405020304" pitchFamily="18" charset="0"/>
                          <a:cs typeface="Times New Roman" panose="02020603050405020304" pitchFamily="18" charset="0"/>
                        </a:rPr>
                        <a:t>(0.019)</a:t>
                      </a:r>
                      <a:endParaRPr lang="en-US" sz="2000" dirty="0">
                        <a:latin typeface="+mn-lt"/>
                      </a:endParaRP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(0.019)</a:t>
                      </a: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(0.039)</a:t>
                      </a:r>
                    </a:p>
                  </a:txBody>
                  <a:tcPr marT="0" marB="0">
                    <a:noFill/>
                  </a:tcPr>
                </a:tc>
                <a:extLst>
                  <a:ext uri="{0D108BD9-81ED-4DB2-BD59-A6C34878D82A}">
                    <a16:rowId xmlns:a16="http://schemas.microsoft.com/office/drawing/2014/main" val="2663896733"/>
                  </a:ext>
                </a:extLst>
              </a:tr>
              <a:tr h="313511">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algn="ctr"/>
                      <a:r>
                        <a:rPr lang="en-US" sz="1600" b="0" i="1" dirty="0">
                          <a:effectLst/>
                          <a:latin typeface="+mn-lt"/>
                          <a:ea typeface="Times New Roman" panose="02020603050405020304" pitchFamily="18" charset="0"/>
                          <a:cs typeface="Times New Roman" panose="02020603050405020304" pitchFamily="18" charset="0"/>
                        </a:rPr>
                        <a:t>0.073</a:t>
                      </a:r>
                      <a:endParaRPr lang="en-US" sz="1600" i="1" dirty="0">
                        <a:latin typeface="+mn-lt"/>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0.073</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0.073</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4800582"/>
                  </a:ext>
                </a:extLst>
              </a:tr>
              <a:tr h="449376">
                <a:tc>
                  <a:txBody>
                    <a:bodyPr/>
                    <a:lstStyle/>
                    <a:p>
                      <a:endParaRPr lang="en-US" sz="2000" b="0" i="0">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000" b="1" i="1" dirty="0">
                          <a:latin typeface="+mn-lt"/>
                        </a:rPr>
                        <a:t>Panel III: Everyday Smoking</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T w="12700" cap="flat" cmpd="sng" algn="ctr">
                      <a:solidFill>
                        <a:schemeClr val="tx1"/>
                      </a:solidFill>
                      <a:prstDash val="solid"/>
                      <a:round/>
                      <a:headEnd type="none" w="med" len="med"/>
                      <a:tailEnd type="none" w="med" len="med"/>
                    </a:lnT>
                  </a:tcPr>
                </a:tc>
                <a:tc hMerge="1">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57966491"/>
                  </a:ext>
                </a:extLst>
              </a:tr>
              <a:tr h="205630">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noFill/>
                      <a:prstDash val="solid"/>
                      <a:round/>
                      <a:headEnd type="none" w="med" len="med"/>
                      <a:tailEnd type="none" w="med" len="med"/>
                    </a:lnT>
                    <a:noFill/>
                  </a:tcPr>
                </a:tc>
                <a:tc>
                  <a:txBody>
                    <a:bodyPr/>
                    <a:lstStyle/>
                    <a:p>
                      <a:pPr algn="ctr"/>
                      <a:r>
                        <a:rPr lang="en-US" sz="2000" b="0" i="0" dirty="0">
                          <a:effectLst/>
                          <a:latin typeface="+mn-lt"/>
                          <a:ea typeface="Times New Roman" panose="02020603050405020304" pitchFamily="18" charset="0"/>
                          <a:cs typeface="Times New Roman" panose="02020603050405020304" pitchFamily="18" charset="0"/>
                        </a:rPr>
                        <a:t>-0.038*</a:t>
                      </a:r>
                      <a:endParaRPr lang="en-US" sz="2000" dirty="0">
                        <a:latin typeface="+mn-lt"/>
                      </a:endParaRP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-0.039*</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-0.039</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61510115"/>
                  </a:ext>
                </a:extLst>
              </a:tr>
              <a:tr h="218661">
                <a:tc>
                  <a:txBody>
                    <a:bodyPr/>
                    <a:lstStyle/>
                    <a:p>
                      <a:pPr marL="0" marR="0">
                        <a:lnSpc>
                          <a:spcPct val="107000"/>
                        </a:lnSpc>
                        <a:spcBef>
                          <a:spcPts val="0"/>
                        </a:spcBef>
                        <a:spcAft>
                          <a:spcPts val="0"/>
                        </a:spcAft>
                      </a:pPr>
                      <a:r>
                        <a:rPr lang="en-US" sz="2000" b="0" i="0">
                          <a:effectLst/>
                          <a:latin typeface="+mn-lt"/>
                          <a:ea typeface="Times New Roman" panose="02020603050405020304" pitchFamily="18" charset="0"/>
                          <a:cs typeface="Times" pitchFamily="2" charset="0"/>
                        </a:rPr>
                        <a:t> </a:t>
                      </a:r>
                      <a:endParaRPr lang="en-US" sz="2000" b="0" i="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algn="ctr"/>
                      <a:r>
                        <a:rPr lang="en-US" sz="2000" b="0" i="0" dirty="0">
                          <a:effectLst/>
                          <a:latin typeface="+mn-lt"/>
                          <a:ea typeface="Times New Roman" panose="02020603050405020304" pitchFamily="18" charset="0"/>
                          <a:cs typeface="Times New Roman" panose="02020603050405020304" pitchFamily="18" charset="0"/>
                        </a:rPr>
                        <a:t>(0.023)</a:t>
                      </a:r>
                      <a:endParaRPr lang="en-US" sz="2000" dirty="0">
                        <a:latin typeface="+mn-lt"/>
                      </a:endParaRP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(0.023)</a:t>
                      </a: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(0.024)</a:t>
                      </a:r>
                    </a:p>
                  </a:txBody>
                  <a:tcPr marT="0" marB="0">
                    <a:noFill/>
                  </a:tcPr>
                </a:tc>
                <a:extLst>
                  <a:ext uri="{0D108BD9-81ED-4DB2-BD59-A6C34878D82A}">
                    <a16:rowId xmlns:a16="http://schemas.microsoft.com/office/drawing/2014/main" val="1420664609"/>
                  </a:ext>
                </a:extLst>
              </a:tr>
              <a:tr h="208721">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algn="ctr"/>
                      <a:r>
                        <a:rPr lang="en-US" sz="1600" b="0" i="1" dirty="0">
                          <a:effectLst/>
                          <a:latin typeface="+mn-lt"/>
                          <a:ea typeface="Times New Roman" panose="02020603050405020304" pitchFamily="18" charset="0"/>
                          <a:cs typeface="Times New Roman" panose="02020603050405020304" pitchFamily="18" charset="0"/>
                        </a:rPr>
                        <a:t>0.054</a:t>
                      </a:r>
                      <a:endParaRPr lang="en-US" sz="1600" i="1" dirty="0">
                        <a:latin typeface="+mn-lt"/>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0.054</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0.054</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4131589"/>
                  </a:ext>
                </a:extLst>
              </a:tr>
              <a:tr h="0">
                <a:tc>
                  <a:txBody>
                    <a:bodyPr/>
                    <a:lstStyle/>
                    <a:p>
                      <a:endParaRPr lang="en-US" sz="2000" b="0" i="0" dirty="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200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2000" b="0" i="0" dirty="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2000" b="0" i="0" dirty="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85867136"/>
                  </a:ext>
                </a:extLst>
              </a:tr>
              <a:tr h="164327">
                <a:tc>
                  <a:txBody>
                    <a:bodyPr/>
                    <a:lstStyle/>
                    <a:p>
                      <a:pPr marL="0" marR="0" algn="l">
                        <a:spcBef>
                          <a:spcPts val="0"/>
                        </a:spcBef>
                        <a:spcAft>
                          <a:spcPts val="0"/>
                        </a:spcAft>
                      </a:pPr>
                      <a:r>
                        <a:rPr lang="en-US" sz="2000" u="none" strike="noStrike" dirty="0" err="1">
                          <a:effectLst/>
                        </a:rPr>
                        <a:t>Socioecon</a:t>
                      </a:r>
                      <a:r>
                        <a:rPr lang="en-US" sz="2000" u="none" strike="noStrike" dirty="0">
                          <a:effectLst/>
                        </a:rPr>
                        <a:t> &amp; Cigarette Policy Controls</a:t>
                      </a:r>
                      <a:r>
                        <a:rPr lang="en-US" sz="2000" dirty="0">
                          <a:effectLst/>
                        </a:rPr>
                        <a: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000" b="0" i="0" dirty="0">
                          <a:effectLst/>
                          <a:latin typeface="+mn-lt"/>
                          <a:ea typeface="Times New Roman" panose="02020603050405020304" pitchFamily="18" charset="0"/>
                          <a:cs typeface="Times" pitchFamily="2" charset="0"/>
                        </a:rPr>
                        <a:t>Y</a:t>
                      </a:r>
                      <a:endParaRPr lang="en-US" sz="2000" dirty="0">
                        <a:latin typeface="+mn-lt"/>
                      </a:endParaRPr>
                    </a:p>
                  </a:txBody>
                  <a:tcPr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tabLst>
                          <a:tab pos="471805" algn="dec"/>
                        </a:tabLst>
                      </a:pPr>
                      <a:r>
                        <a:rPr lang="en-US" sz="2000" b="0" i="0" dirty="0">
                          <a:effectLst/>
                          <a:latin typeface="+mn-lt"/>
                          <a:ea typeface="Times New Roman" panose="02020603050405020304" pitchFamily="18" charset="0"/>
                          <a:cs typeface="Times" pitchFamily="2" charset="0"/>
                        </a:rPr>
                        <a:t>Y</a:t>
                      </a:r>
                      <a:endParaRPr lang="en-US" sz="2000" b="0" i="0" dirty="0">
                        <a:effectLst/>
                        <a:latin typeface="+mn-lt"/>
                        <a:ea typeface="Times New Roman" panose="02020603050405020304" pitchFamily="18" charset="0"/>
                        <a:cs typeface="Times New Roman" panose="02020603050405020304" pitchFamily="18" charset="0"/>
                      </a:endParaRPr>
                    </a:p>
                  </a:txBody>
                  <a:tcPr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tabLst>
                          <a:tab pos="427990" algn="dec"/>
                        </a:tabLst>
                      </a:pPr>
                      <a:r>
                        <a:rPr lang="en-US" sz="2000" b="0" i="0" dirty="0">
                          <a:effectLst/>
                          <a:latin typeface="+mn-lt"/>
                          <a:ea typeface="Times New Roman" panose="02020603050405020304" pitchFamily="18" charset="0"/>
                          <a:cs typeface="Times" pitchFamily="2" charset="0"/>
                        </a:rPr>
                        <a:t>Y</a:t>
                      </a:r>
                      <a:endParaRPr lang="en-US" sz="2000" b="0" i="0" dirty="0">
                        <a:effectLst/>
                        <a:latin typeface="+mn-lt"/>
                        <a:ea typeface="Times New Roman" panose="02020603050405020304" pitchFamily="18" charset="0"/>
                        <a:cs typeface="Times New Roman" panose="02020603050405020304" pitchFamily="18" charset="0"/>
                      </a:endParaRPr>
                    </a:p>
                  </a:txBody>
                  <a:tcPr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9574344"/>
                  </a:ext>
                </a:extLst>
              </a:tr>
              <a:tr h="129209">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E-cigarette Polices?</a:t>
                      </a:r>
                      <a:endParaRPr lang="en-US" sz="2000" b="0" i="0" dirty="0">
                        <a:effectLst/>
                        <a:latin typeface="+mn-lt"/>
                        <a:ea typeface="Times New Roman" panose="02020603050405020304" pitchFamily="18" charset="0"/>
                        <a:cs typeface="Times New Roman" panose="02020603050405020304" pitchFamily="18" charset="0"/>
                      </a:endParaRPr>
                    </a:p>
                  </a:txBody>
                  <a:tcPr marT="0" marB="0">
                    <a:lnT w="12700" cmpd="sng">
                      <a:noFill/>
                    </a:lnT>
                    <a:noFill/>
                  </a:tcPr>
                </a:tc>
                <a:tc>
                  <a:txBody>
                    <a:bodyPr/>
                    <a:lstStyle/>
                    <a:p>
                      <a:pPr algn="ctr"/>
                      <a:r>
                        <a:rPr lang="en-US" sz="2000" b="0" i="0" dirty="0">
                          <a:effectLst/>
                          <a:latin typeface="+mn-lt"/>
                          <a:ea typeface="Times New Roman" panose="02020603050405020304" pitchFamily="18" charset="0"/>
                          <a:cs typeface="Times" pitchFamily="2" charset="0"/>
                        </a:rPr>
                        <a:t> N</a:t>
                      </a:r>
                      <a:endParaRPr lang="en-US" sz="2000" dirty="0">
                        <a:latin typeface="+mn-lt"/>
                      </a:endParaRPr>
                    </a:p>
                  </a:txBody>
                  <a:tcPr marT="0" marB="0">
                    <a:lnT w="12700" cmpd="sng">
                      <a:noFill/>
                    </a:lnT>
                    <a:noFill/>
                  </a:tcPr>
                </a:tc>
                <a:tc>
                  <a:txBody>
                    <a:bodyPr/>
                    <a:lstStyle/>
                    <a:p>
                      <a:pPr marL="0" marR="0" algn="ctr">
                        <a:lnSpc>
                          <a:spcPct val="107000"/>
                        </a:lnSpc>
                        <a:spcBef>
                          <a:spcPts val="0"/>
                        </a:spcBef>
                        <a:spcAft>
                          <a:spcPts val="0"/>
                        </a:spcAft>
                        <a:tabLst>
                          <a:tab pos="471805" algn="dec"/>
                        </a:tabLst>
                      </a:pPr>
                      <a:r>
                        <a:rPr lang="en-US" sz="2000" b="0" i="0" dirty="0">
                          <a:effectLst/>
                          <a:latin typeface="+mn-lt"/>
                          <a:ea typeface="Times New Roman" panose="02020603050405020304" pitchFamily="18" charset="0"/>
                          <a:cs typeface="Times" pitchFamily="2" charset="0"/>
                        </a:rPr>
                        <a:t>Y</a:t>
                      </a:r>
                      <a:endParaRPr lang="en-US" sz="2000" b="0" i="0" dirty="0">
                        <a:effectLst/>
                        <a:latin typeface="+mn-lt"/>
                        <a:ea typeface="Times New Roman" panose="02020603050405020304" pitchFamily="18" charset="0"/>
                        <a:cs typeface="Times New Roman" panose="02020603050405020304" pitchFamily="18" charset="0"/>
                      </a:endParaRPr>
                    </a:p>
                  </a:txBody>
                  <a:tcPr marT="0" marB="0">
                    <a:lnT w="12700" cmpd="sng">
                      <a:noFill/>
                    </a:lnT>
                    <a:noFill/>
                  </a:tcPr>
                </a:tc>
                <a:tc>
                  <a:txBody>
                    <a:bodyPr/>
                    <a:lstStyle/>
                    <a:p>
                      <a:pPr marL="0" marR="0" algn="ctr">
                        <a:lnSpc>
                          <a:spcPct val="107000"/>
                        </a:lnSpc>
                        <a:spcBef>
                          <a:spcPts val="0"/>
                        </a:spcBef>
                        <a:spcAft>
                          <a:spcPts val="0"/>
                        </a:spcAft>
                        <a:tabLst>
                          <a:tab pos="427990" algn="dec"/>
                        </a:tabLst>
                      </a:pPr>
                      <a:r>
                        <a:rPr lang="en-US" sz="2000" b="0" i="0" dirty="0">
                          <a:effectLst/>
                          <a:latin typeface="+mn-lt"/>
                          <a:ea typeface="Times New Roman" panose="02020603050405020304" pitchFamily="18" charset="0"/>
                          <a:cs typeface="Times" pitchFamily="2" charset="0"/>
                        </a:rPr>
                        <a:t>Y</a:t>
                      </a:r>
                      <a:endParaRPr lang="en-US" sz="2000" b="0" i="0" dirty="0">
                        <a:effectLst/>
                        <a:latin typeface="+mn-lt"/>
                        <a:ea typeface="Times New Roman" panose="02020603050405020304" pitchFamily="18" charset="0"/>
                        <a:cs typeface="Times New Roman" panose="02020603050405020304" pitchFamily="18" charset="0"/>
                      </a:endParaRPr>
                    </a:p>
                  </a:txBody>
                  <a:tcPr marT="0" marB="0">
                    <a:lnT w="12700" cmpd="sng">
                      <a:noFill/>
                    </a:lnT>
                    <a:noFill/>
                  </a:tcPr>
                </a:tc>
                <a:extLst>
                  <a:ext uri="{0D108BD9-81ED-4DB2-BD59-A6C34878D82A}">
                    <a16:rowId xmlns:a16="http://schemas.microsoft.com/office/drawing/2014/main" val="2263667624"/>
                  </a:ext>
                </a:extLst>
              </a:tr>
              <a:tr h="169849">
                <a:tc>
                  <a:txBody>
                    <a:bodyPr/>
                    <a:lstStyle/>
                    <a:p>
                      <a:pPr marL="0" marR="0">
                        <a:lnSpc>
                          <a:spcPct val="107000"/>
                        </a:lnSpc>
                        <a:spcBef>
                          <a:spcPts val="0"/>
                        </a:spcBef>
                        <a:spcAft>
                          <a:spcPts val="0"/>
                        </a:spcAft>
                        <a:tabLst>
                          <a:tab pos="427990" algn="dec"/>
                        </a:tabLst>
                      </a:pPr>
                      <a:r>
                        <a:rPr lang="en-US" sz="2000" b="0" i="0" dirty="0">
                          <a:effectLst/>
                          <a:latin typeface="+mn-lt"/>
                          <a:ea typeface="Times New Roman" panose="02020603050405020304" pitchFamily="18" charset="0"/>
                          <a:cs typeface="Times" pitchFamily="2" charset="0"/>
                        </a:rPr>
                        <a:t>Alcohol and Marijuana Policies?</a:t>
                      </a:r>
                      <a:endParaRPr lang="en-US" sz="2000" b="0" i="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27990" algn="dec"/>
                        </a:tabLst>
                      </a:pPr>
                      <a:r>
                        <a:rPr lang="en-US" sz="2000" b="0" i="0" dirty="0">
                          <a:effectLst/>
                          <a:latin typeface="+mn-lt"/>
                          <a:ea typeface="Times New Roman" panose="02020603050405020304" pitchFamily="18" charset="0"/>
                          <a:cs typeface="Times New Roman" panose="02020603050405020304" pitchFamily="18" charset="0"/>
                        </a:rPr>
                        <a:t>N</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71805" algn="dec"/>
                        </a:tabLst>
                      </a:pPr>
                      <a:r>
                        <a:rPr lang="en-US" sz="2000" b="0" i="0" dirty="0">
                          <a:effectLst/>
                          <a:latin typeface="+mn-lt"/>
                          <a:ea typeface="Times New Roman" panose="02020603050405020304" pitchFamily="18" charset="0"/>
                          <a:cs typeface="Times" pitchFamily="2" charset="0"/>
                        </a:rPr>
                        <a:t> N</a:t>
                      </a:r>
                      <a:endParaRPr lang="en-US" sz="2000" b="0" i="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27990" algn="dec"/>
                        </a:tabLst>
                      </a:pPr>
                      <a:r>
                        <a:rPr lang="en-US" sz="2000" b="0" i="0" dirty="0">
                          <a:effectLst/>
                          <a:latin typeface="+mn-lt"/>
                          <a:ea typeface="Times New Roman" panose="02020603050405020304" pitchFamily="18" charset="0"/>
                          <a:cs typeface="Times" pitchFamily="2" charset="0"/>
                        </a:rPr>
                        <a:t>Y</a:t>
                      </a:r>
                      <a:endParaRPr lang="en-US" sz="2000" b="0" i="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7764368"/>
                  </a:ext>
                </a:extLst>
              </a:tr>
            </a:tbl>
          </a:graphicData>
        </a:graphic>
      </p:graphicFrame>
    </p:spTree>
    <p:extLst>
      <p:ext uri="{BB962C8B-B14F-4D97-AF65-F5344CB8AC3E}">
        <p14:creationId xmlns:p14="http://schemas.microsoft.com/office/powerpoint/2010/main" val="2749624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FBF6F-CC3F-413C-8FE1-F9A5F21AFC9C}"/>
              </a:ext>
            </a:extLst>
          </p:cNvPr>
          <p:cNvSpPr>
            <a:spLocks noGrp="1"/>
          </p:cNvSpPr>
          <p:nvPr>
            <p:ph type="title"/>
          </p:nvPr>
        </p:nvSpPr>
        <p:spPr>
          <a:xfrm>
            <a:off x="838200" y="365126"/>
            <a:ext cx="10515600" cy="738118"/>
          </a:xfrm>
        </p:spPr>
        <p:txBody>
          <a:bodyPr/>
          <a:lstStyle/>
          <a:p>
            <a:r>
              <a:rPr lang="en-US" dirty="0"/>
              <a:t>Heterogeneity in Effects by Gender and Race</a:t>
            </a:r>
          </a:p>
        </p:txBody>
      </p:sp>
      <p:graphicFrame>
        <p:nvGraphicFramePr>
          <p:cNvPr id="5" name="Table 5">
            <a:extLst>
              <a:ext uri="{FF2B5EF4-FFF2-40B4-BE49-F238E27FC236}">
                <a16:creationId xmlns:a16="http://schemas.microsoft.com/office/drawing/2014/main" id="{95899550-F680-484C-A0FF-35358F1CB962}"/>
              </a:ext>
            </a:extLst>
          </p:cNvPr>
          <p:cNvGraphicFramePr>
            <a:graphicFrameLocks noGrp="1"/>
          </p:cNvGraphicFramePr>
          <p:nvPr>
            <p:ph idx="1"/>
            <p:extLst>
              <p:ext uri="{D42A27DB-BD31-4B8C-83A1-F6EECF244321}">
                <p14:modId xmlns:p14="http://schemas.microsoft.com/office/powerpoint/2010/main" val="1649360232"/>
              </p:ext>
            </p:extLst>
          </p:nvPr>
        </p:nvGraphicFramePr>
        <p:xfrm>
          <a:off x="714253" y="1305490"/>
          <a:ext cx="10763493" cy="5187384"/>
        </p:xfrm>
        <a:graphic>
          <a:graphicData uri="http://schemas.openxmlformats.org/drawingml/2006/table">
            <a:tbl>
              <a:tblPr firstRow="1" bandRow="1">
                <a:tableStyleId>{2D5ABB26-0587-4C30-8999-92F81FD0307C}</a:tableStyleId>
              </a:tblPr>
              <a:tblGrid>
                <a:gridCol w="3059094">
                  <a:extLst>
                    <a:ext uri="{9D8B030D-6E8A-4147-A177-3AD203B41FA5}">
                      <a16:colId xmlns:a16="http://schemas.microsoft.com/office/drawing/2014/main" val="1668784682"/>
                    </a:ext>
                  </a:extLst>
                </a:gridCol>
                <a:gridCol w="1764592">
                  <a:extLst>
                    <a:ext uri="{9D8B030D-6E8A-4147-A177-3AD203B41FA5}">
                      <a16:colId xmlns:a16="http://schemas.microsoft.com/office/drawing/2014/main" val="1122529791"/>
                    </a:ext>
                  </a:extLst>
                </a:gridCol>
                <a:gridCol w="2210765">
                  <a:extLst>
                    <a:ext uri="{9D8B030D-6E8A-4147-A177-3AD203B41FA5}">
                      <a16:colId xmlns:a16="http://schemas.microsoft.com/office/drawing/2014/main" val="814554239"/>
                    </a:ext>
                  </a:extLst>
                </a:gridCol>
                <a:gridCol w="116840">
                  <a:extLst>
                    <a:ext uri="{9D8B030D-6E8A-4147-A177-3AD203B41FA5}">
                      <a16:colId xmlns:a16="http://schemas.microsoft.com/office/drawing/2014/main" val="4070084151"/>
                    </a:ext>
                  </a:extLst>
                </a:gridCol>
                <a:gridCol w="1801624">
                  <a:extLst>
                    <a:ext uri="{9D8B030D-6E8A-4147-A177-3AD203B41FA5}">
                      <a16:colId xmlns:a16="http://schemas.microsoft.com/office/drawing/2014/main" val="3178080472"/>
                    </a:ext>
                  </a:extLst>
                </a:gridCol>
                <a:gridCol w="129209">
                  <a:extLst>
                    <a:ext uri="{9D8B030D-6E8A-4147-A177-3AD203B41FA5}">
                      <a16:colId xmlns:a16="http://schemas.microsoft.com/office/drawing/2014/main" val="1540090779"/>
                    </a:ext>
                  </a:extLst>
                </a:gridCol>
                <a:gridCol w="1681369">
                  <a:extLst>
                    <a:ext uri="{9D8B030D-6E8A-4147-A177-3AD203B41FA5}">
                      <a16:colId xmlns:a16="http://schemas.microsoft.com/office/drawing/2014/main" val="2479507123"/>
                    </a:ext>
                  </a:extLst>
                </a:gridCol>
              </a:tblGrid>
              <a:tr h="0">
                <a:tc>
                  <a:txBody>
                    <a:bodyPr/>
                    <a:lstStyle/>
                    <a:p>
                      <a:pPr algn="l" fontAlgn="ctr"/>
                      <a:endParaRPr lang="en-US" sz="2200" b="0" i="0" u="none" strike="noStrike" dirty="0">
                        <a:solidFill>
                          <a:schemeClr val="tx1"/>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a:txBody>
                    <a:bodyPr/>
                    <a:lstStyle/>
                    <a:p>
                      <a:pPr algn="ctr" fontAlgn="ctr"/>
                      <a:r>
                        <a:rPr lang="en-US" sz="2200" i="1" u="none" strike="noStrike" dirty="0">
                          <a:effectLst/>
                        </a:rPr>
                        <a:t>Male</a:t>
                      </a:r>
                      <a:endParaRPr lang="en-US" sz="2200" b="0" i="1" u="none" strike="noStrike" dirty="0">
                        <a:solidFill>
                          <a:schemeClr val="tx1"/>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2200" i="1" dirty="0"/>
                        <a:t>Female</a:t>
                      </a:r>
                      <a:endParaRPr lang="en-US" sz="2200" b="0" i="1" u="none" strike="noStrike" dirty="0">
                        <a:solidFill>
                          <a:schemeClr val="tx1"/>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2200" i="1" dirty="0"/>
                        <a:t>White</a:t>
                      </a:r>
                      <a:endParaRPr lang="en-US" sz="2200" b="0" i="1" dirty="0">
                        <a:solidFill>
                          <a:schemeClr val="tx1"/>
                        </a:solidFill>
                        <a:latin typeface="+mn-lt"/>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2200" i="1" dirty="0"/>
                        <a:t>Black</a:t>
                      </a:r>
                      <a:endParaRPr lang="en-US" sz="2200" b="0" i="1" dirty="0">
                        <a:latin typeface="+mn-lt"/>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600" b="0" i="1" dirty="0">
                        <a:latin typeface="Garamond" panose="02020404030301010803" pitchFamily="18" charset="0"/>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8332747"/>
                  </a:ext>
                </a:extLst>
              </a:tr>
              <a:tr h="222202">
                <a:tc>
                  <a:txBody>
                    <a:bodyPr/>
                    <a:lstStyle/>
                    <a:p>
                      <a:pPr algn="l" fontAlgn="ctr"/>
                      <a:endParaRPr lang="en-US" sz="2200" b="0" i="0" u="none" strike="noStrike" dirty="0">
                        <a:solidFill>
                          <a:schemeClr val="tx1"/>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gridSpan="6">
                  <a:txBody>
                    <a:bodyPr/>
                    <a:lstStyle/>
                    <a:p>
                      <a:pPr algn="ctr" fontAlgn="ctr"/>
                      <a:endParaRPr lang="en-US" sz="2200" u="none" strike="noStrike" dirty="0">
                        <a:effectLst/>
                      </a:endParaRPr>
                    </a:p>
                    <a:p>
                      <a:pPr algn="ctr" fontAlgn="ctr"/>
                      <a:r>
                        <a:rPr lang="en-US" sz="2200" b="1" i="1" u="none" strike="noStrike" dirty="0">
                          <a:effectLst/>
                        </a:rPr>
                        <a:t>Panel I: Smoking Participation</a:t>
                      </a:r>
                      <a:endParaRPr lang="en-US" sz="2200" b="1" i="1" u="none" strike="noStrike" dirty="0">
                        <a:solidFill>
                          <a:schemeClr val="tx1"/>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ctr"/>
                      <a:endParaRPr lang="en-US" sz="1600" b="1" i="1" u="none" strike="noStrike" dirty="0">
                        <a:solidFill>
                          <a:schemeClr val="tx1"/>
                        </a:solidFill>
                        <a:effectLst/>
                        <a:latin typeface="Garamond" panose="02020404030301010803" pitchFamily="18" charset="0"/>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US" sz="1600" b="1" i="1" u="none" strike="noStrike" dirty="0">
                        <a:solidFill>
                          <a:schemeClr val="tx1"/>
                        </a:solidFill>
                        <a:effectLst/>
                        <a:latin typeface="Garamond" panose="02020404030301010803" pitchFamily="18" charset="0"/>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1650985"/>
                  </a:ext>
                </a:extLst>
              </a:tr>
              <a:tr h="243025">
                <a:tc>
                  <a:txBody>
                    <a:bodyPr/>
                    <a:lstStyle/>
                    <a:p>
                      <a:pPr algn="l" fontAlgn="ctr"/>
                      <a:r>
                        <a:rPr lang="en-US" sz="2200" u="none" strike="noStrike" dirty="0">
                          <a:effectLst/>
                        </a:rPr>
                        <a:t>  Tobacco 21 Law</a:t>
                      </a:r>
                      <a:endParaRPr lang="en-US" sz="2200" b="0" i="0" u="none" strike="noStrike" dirty="0">
                        <a:solidFill>
                          <a:schemeClr val="tx1"/>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200" dirty="0">
                          <a:effectLst/>
                        </a:rPr>
                        <a:t>-0.055**</a:t>
                      </a:r>
                      <a:endParaRPr lang="en-US" sz="22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200" dirty="0">
                          <a:effectLst/>
                        </a:rPr>
                        <a:t>0.009</a:t>
                      </a:r>
                      <a:endParaRPr lang="en-US" sz="22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tcPr>
                </a:tc>
                <a:tc gridSpan="2">
                  <a:txBody>
                    <a:bodyPr/>
                    <a:lstStyle/>
                    <a:p>
                      <a:pPr algn="ctr"/>
                      <a:r>
                        <a:rPr lang="en-US" sz="2200">
                          <a:effectLst/>
                        </a:rPr>
                        <a:t>-0.043</a:t>
                      </a:r>
                      <a:endParaRPr lang="en-US" sz="2200"/>
                    </a:p>
                  </a:txBody>
                  <a:tcPr marT="0" marB="0">
                    <a:lnT w="12700" cap="flat" cmpd="sng" algn="ctr">
                      <a:solidFill>
                        <a:schemeClr val="tx1"/>
                      </a:solidFill>
                      <a:prstDash val="solid"/>
                      <a:round/>
                      <a:headEnd type="none" w="med" len="med"/>
                      <a:tailEnd type="none" w="med" len="med"/>
                    </a:lnT>
                  </a:tcPr>
                </a:tc>
                <a:tc hMerge="1">
                  <a:txBody>
                    <a:bodyPr/>
                    <a:lstStyle/>
                    <a:p>
                      <a:pPr marL="0" marR="0" algn="ctr">
                        <a:lnSpc>
                          <a:spcPct val="107000"/>
                        </a:lnSpc>
                        <a:spcBef>
                          <a:spcPts val="0"/>
                        </a:spcBef>
                        <a:spcAft>
                          <a:spcPts val="0"/>
                        </a:spcAft>
                      </a:pPr>
                      <a:endParaRPr lang="en-US" sz="16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T="0" marB="0">
                    <a:noFill/>
                  </a:tcPr>
                </a:tc>
                <a:tc gridSpan="2">
                  <a:txBody>
                    <a:bodyPr/>
                    <a:lstStyle/>
                    <a:p>
                      <a:pPr marL="0" marR="0" algn="ctr">
                        <a:lnSpc>
                          <a:spcPct val="107000"/>
                        </a:lnSpc>
                        <a:spcBef>
                          <a:spcPts val="0"/>
                        </a:spcBef>
                        <a:spcAft>
                          <a:spcPts val="0"/>
                        </a:spcAft>
                      </a:pPr>
                      <a:r>
                        <a:rPr lang="en-US" sz="2200" dirty="0">
                          <a:effectLst/>
                        </a:rPr>
                        <a:t>-0.066*</a:t>
                      </a:r>
                      <a:endParaRPr lang="en-US" sz="22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tcPr>
                </a:tc>
                <a:tc hMerge="1">
                  <a:txBody>
                    <a:bodyPr/>
                    <a:lstStyle/>
                    <a:p>
                      <a:pPr marL="0" marR="0" algn="ctr">
                        <a:lnSpc>
                          <a:spcPct val="107000"/>
                        </a:lnSpc>
                        <a:spcBef>
                          <a:spcPts val="0"/>
                        </a:spcBef>
                        <a:spcAft>
                          <a:spcPts val="0"/>
                        </a:spcAft>
                      </a:pPr>
                      <a:endParaRPr lang="en-US" sz="16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644735257"/>
                  </a:ext>
                </a:extLst>
              </a:tr>
              <a:tr h="229976">
                <a:tc>
                  <a:txBody>
                    <a:bodyPr/>
                    <a:lstStyle/>
                    <a:p>
                      <a:pPr algn="l" fontAlgn="ctr"/>
                      <a:endParaRPr lang="en-US" sz="2200" b="0" i="0" u="none" strike="noStrike" dirty="0">
                        <a:solidFill>
                          <a:schemeClr val="tx1"/>
                        </a:solidFill>
                        <a:effectLst/>
                        <a:latin typeface="+mn-lt"/>
                      </a:endParaRPr>
                    </a:p>
                  </a:txBody>
                  <a:tcPr marL="4318" marR="4318" marT="4318" marB="0" anchor="ctr"/>
                </a:tc>
                <a:tc>
                  <a:txBody>
                    <a:bodyPr/>
                    <a:lstStyle/>
                    <a:p>
                      <a:pPr marL="0" marR="0" algn="ctr">
                        <a:lnSpc>
                          <a:spcPct val="107000"/>
                        </a:lnSpc>
                        <a:spcBef>
                          <a:spcPts val="0"/>
                        </a:spcBef>
                        <a:spcAft>
                          <a:spcPts val="0"/>
                        </a:spcAft>
                      </a:pPr>
                      <a:r>
                        <a:rPr lang="en-US" sz="2200" dirty="0">
                          <a:effectLst/>
                        </a:rPr>
                        <a:t>(0.023)</a:t>
                      </a:r>
                      <a:endParaRPr lang="en-US" sz="2200" b="0" i="0" dirty="0">
                        <a:effectLst/>
                        <a:latin typeface="+mn-lt"/>
                        <a:ea typeface="Times New Roman" panose="02020603050405020304" pitchFamily="18" charset="0"/>
                        <a:cs typeface="Times New Roman" panose="02020603050405020304" pitchFamily="18" charset="0"/>
                      </a:endParaRPr>
                    </a:p>
                  </a:txBody>
                  <a:tcPr marT="0" marB="0"/>
                </a:tc>
                <a:tc>
                  <a:txBody>
                    <a:bodyPr/>
                    <a:lstStyle/>
                    <a:p>
                      <a:pPr marL="0" marR="0" algn="ctr">
                        <a:lnSpc>
                          <a:spcPct val="107000"/>
                        </a:lnSpc>
                        <a:spcBef>
                          <a:spcPts val="0"/>
                        </a:spcBef>
                        <a:spcAft>
                          <a:spcPts val="0"/>
                        </a:spcAft>
                      </a:pPr>
                      <a:r>
                        <a:rPr lang="en-US" sz="2200" dirty="0">
                          <a:effectLst/>
                        </a:rPr>
                        <a:t>(0.024)</a:t>
                      </a:r>
                      <a:endParaRPr lang="en-US" sz="2200" b="0" i="0" dirty="0">
                        <a:effectLst/>
                        <a:latin typeface="+mn-lt"/>
                        <a:ea typeface="Times New Roman" panose="02020603050405020304" pitchFamily="18" charset="0"/>
                        <a:cs typeface="Times New Roman" panose="02020603050405020304" pitchFamily="18" charset="0"/>
                      </a:endParaRPr>
                    </a:p>
                  </a:txBody>
                  <a:tcPr marT="0" marB="0"/>
                </a:tc>
                <a:tc gridSpan="2">
                  <a:txBody>
                    <a:bodyPr/>
                    <a:lstStyle/>
                    <a:p>
                      <a:pPr algn="ctr"/>
                      <a:r>
                        <a:rPr lang="en-US" sz="2200">
                          <a:effectLst/>
                        </a:rPr>
                        <a:t>(0.031)</a:t>
                      </a:r>
                      <a:endParaRPr lang="en-US" sz="2200"/>
                    </a:p>
                  </a:txBody>
                  <a:tcPr marT="0" marB="0"/>
                </a:tc>
                <a:tc hMerge="1">
                  <a:txBody>
                    <a:bodyPr/>
                    <a:lstStyle/>
                    <a:p>
                      <a:pPr marL="0" marR="0" algn="ctr">
                        <a:lnSpc>
                          <a:spcPct val="107000"/>
                        </a:lnSpc>
                        <a:spcBef>
                          <a:spcPts val="0"/>
                        </a:spcBef>
                        <a:spcAft>
                          <a:spcPts val="0"/>
                        </a:spcAft>
                      </a:pPr>
                      <a:endParaRPr lang="en-US" sz="16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T="0" marB="0">
                    <a:noFill/>
                  </a:tcPr>
                </a:tc>
                <a:tc gridSpan="2">
                  <a:txBody>
                    <a:bodyPr/>
                    <a:lstStyle/>
                    <a:p>
                      <a:pPr marL="0" marR="0" algn="ctr">
                        <a:lnSpc>
                          <a:spcPct val="107000"/>
                        </a:lnSpc>
                        <a:spcBef>
                          <a:spcPts val="0"/>
                        </a:spcBef>
                        <a:spcAft>
                          <a:spcPts val="0"/>
                        </a:spcAft>
                      </a:pPr>
                      <a:r>
                        <a:rPr lang="en-US" sz="2200">
                          <a:effectLst/>
                        </a:rPr>
                        <a:t>(0.040)</a:t>
                      </a:r>
                      <a:endParaRPr lang="en-US" sz="2200" b="0" i="0" dirty="0">
                        <a:effectLst/>
                        <a:latin typeface="+mn-lt"/>
                        <a:ea typeface="Times New Roman" panose="02020603050405020304" pitchFamily="18" charset="0"/>
                        <a:cs typeface="Times New Roman" panose="02020603050405020304" pitchFamily="18" charset="0"/>
                      </a:endParaRPr>
                    </a:p>
                  </a:txBody>
                  <a:tcPr marT="0" marB="0"/>
                </a:tc>
                <a:tc hMerge="1">
                  <a:txBody>
                    <a:bodyPr/>
                    <a:lstStyle/>
                    <a:p>
                      <a:pPr marL="0" marR="0" algn="ctr">
                        <a:lnSpc>
                          <a:spcPct val="107000"/>
                        </a:lnSpc>
                        <a:spcBef>
                          <a:spcPts val="0"/>
                        </a:spcBef>
                        <a:spcAft>
                          <a:spcPts val="0"/>
                        </a:spcAft>
                      </a:pPr>
                      <a:endParaRPr lang="en-US" sz="16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T="0" marB="0">
                    <a:noFill/>
                  </a:tcPr>
                </a:tc>
                <a:extLst>
                  <a:ext uri="{0D108BD9-81ED-4DB2-BD59-A6C34878D82A}">
                    <a16:rowId xmlns:a16="http://schemas.microsoft.com/office/drawing/2014/main" val="1225088945"/>
                  </a:ext>
                </a:extLst>
              </a:tr>
              <a:tr h="229976">
                <a:tc>
                  <a:txBody>
                    <a:bodyPr/>
                    <a:lstStyle/>
                    <a:p>
                      <a:pPr algn="l" fontAlgn="ctr"/>
                      <a:r>
                        <a:rPr lang="en-US" sz="1600" i="1" u="none" strike="noStrike" dirty="0">
                          <a:effectLst/>
                        </a:rPr>
                        <a:t>  Pre-Treat DV Mean</a:t>
                      </a:r>
                      <a:endParaRPr lang="en-US" sz="1600" b="0" i="1" u="none" strike="noStrike" dirty="0">
                        <a:solidFill>
                          <a:schemeClr val="tx1"/>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i="1" dirty="0">
                          <a:effectLst/>
                        </a:rPr>
                        <a:t>0.249</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i="1" dirty="0">
                          <a:effectLst/>
                        </a:rPr>
                        <a:t>0.166</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tcPr>
                </a:tc>
                <a:tc gridSpan="2">
                  <a:txBody>
                    <a:bodyPr/>
                    <a:lstStyle/>
                    <a:p>
                      <a:pPr algn="ctr"/>
                      <a:r>
                        <a:rPr lang="en-US" sz="1600" i="1" dirty="0">
                          <a:effectLst/>
                        </a:rPr>
                        <a:t>0.252</a:t>
                      </a:r>
                      <a:endParaRPr lang="en-US" sz="1600" i="1" dirty="0"/>
                    </a:p>
                  </a:txBody>
                  <a:tcPr marT="0" marB="0">
                    <a:lnB w="12700" cap="flat" cmpd="sng" algn="ctr">
                      <a:solidFill>
                        <a:schemeClr val="tx1"/>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6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T="0" marB="0">
                    <a:noFill/>
                  </a:tcPr>
                </a:tc>
                <a:tc gridSpan="2">
                  <a:txBody>
                    <a:bodyPr/>
                    <a:lstStyle/>
                    <a:p>
                      <a:pPr marL="0" marR="0" algn="ctr">
                        <a:lnSpc>
                          <a:spcPct val="107000"/>
                        </a:lnSpc>
                        <a:spcBef>
                          <a:spcPts val="0"/>
                        </a:spcBef>
                        <a:spcAft>
                          <a:spcPts val="0"/>
                        </a:spcAft>
                      </a:pPr>
                      <a:r>
                        <a:rPr lang="en-US" sz="1600" i="1" dirty="0">
                          <a:effectLst/>
                        </a:rPr>
                        <a:t>0.130</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6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T="0" marB="0">
                    <a:noFill/>
                  </a:tcPr>
                </a:tc>
                <a:extLst>
                  <a:ext uri="{0D108BD9-81ED-4DB2-BD59-A6C34878D82A}">
                    <a16:rowId xmlns:a16="http://schemas.microsoft.com/office/drawing/2014/main" val="4004136338"/>
                  </a:ext>
                </a:extLst>
              </a:tr>
              <a:tr h="252680">
                <a:tc>
                  <a:txBody>
                    <a:bodyPr/>
                    <a:lstStyle/>
                    <a:p>
                      <a:pPr algn="l" fontAlgn="ctr"/>
                      <a:endParaRPr lang="en-US" sz="2200" b="0" i="0" u="none" strike="noStrike" dirty="0">
                        <a:solidFill>
                          <a:schemeClr val="tx1"/>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gridSpan="6">
                  <a:txBody>
                    <a:bodyPr/>
                    <a:lstStyle/>
                    <a:p>
                      <a:pPr algn="ctr" fontAlgn="ctr"/>
                      <a:endParaRPr lang="en-US" sz="2200" u="none" strike="noStrike" dirty="0">
                        <a:effectLst/>
                      </a:endParaRPr>
                    </a:p>
                    <a:p>
                      <a:pPr algn="ctr" fontAlgn="ctr"/>
                      <a:r>
                        <a:rPr lang="en-US" sz="2200" b="1" i="1" u="none" strike="noStrike" dirty="0">
                          <a:effectLst/>
                        </a:rPr>
                        <a:t>Panel II: Frequent Smoking</a:t>
                      </a:r>
                      <a:endParaRPr lang="en-US" sz="2200" b="1" i="1" u="none" strike="noStrike" dirty="0">
                        <a:solidFill>
                          <a:schemeClr val="tx1"/>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ctr"/>
                      <a:endParaRPr lang="en-US" sz="1600" b="1" i="1" u="none" strike="noStrike" dirty="0">
                        <a:solidFill>
                          <a:schemeClr val="tx1"/>
                        </a:solidFill>
                        <a:effectLst/>
                        <a:latin typeface="Garamond" panose="02020404030301010803" pitchFamily="18" charset="0"/>
                      </a:endParaRPr>
                    </a:p>
                  </a:txBody>
                  <a:tcPr marL="4318" marR="4318" marT="4318" marB="0" anchor="ctr">
                    <a:lnB w="12700" cap="flat" cmpd="sng" algn="ctr">
                      <a:solidFill>
                        <a:schemeClr val="tx1"/>
                      </a:solidFill>
                      <a:prstDash val="solid"/>
                      <a:round/>
                      <a:headEnd type="none" w="med" len="med"/>
                      <a:tailEnd type="none" w="med" len="med"/>
                    </a:lnB>
                    <a:noFill/>
                  </a:tcPr>
                </a:tc>
                <a:tc hMerge="1">
                  <a:txBody>
                    <a:bodyPr/>
                    <a:lstStyle/>
                    <a:p>
                      <a:pPr algn="ctr" fontAlgn="ctr"/>
                      <a:endParaRPr lang="en-US" sz="1600" b="1" i="1" u="none" strike="noStrike" dirty="0">
                        <a:solidFill>
                          <a:schemeClr val="tx1"/>
                        </a:solidFill>
                        <a:effectLst/>
                        <a:latin typeface="Garamond" panose="02020404030301010803" pitchFamily="18" charset="0"/>
                      </a:endParaRPr>
                    </a:p>
                  </a:txBody>
                  <a:tcPr marL="4318" marR="4318" marT="4318"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9181626"/>
                  </a:ext>
                </a:extLst>
              </a:tr>
              <a:tr h="229976">
                <a:tc>
                  <a:txBody>
                    <a:bodyPr/>
                    <a:lstStyle/>
                    <a:p>
                      <a:pPr algn="l" fontAlgn="ctr"/>
                      <a:r>
                        <a:rPr lang="en-US" sz="2200" u="none" strike="noStrike" dirty="0">
                          <a:effectLst/>
                        </a:rPr>
                        <a:t>  Tobacco 21 Law</a:t>
                      </a:r>
                      <a:endParaRPr lang="en-US" sz="2200" b="0" i="0" u="none" strike="noStrike" dirty="0">
                        <a:solidFill>
                          <a:schemeClr val="tx1"/>
                        </a:solidFill>
                        <a:effectLst/>
                        <a:latin typeface="+mn-lt"/>
                      </a:endParaRPr>
                    </a:p>
                  </a:txBody>
                  <a:tcPr marL="4318" marR="4318" marT="4318" marB="0" anchor="ctr"/>
                </a:tc>
                <a:tc>
                  <a:txBody>
                    <a:bodyPr/>
                    <a:lstStyle/>
                    <a:p>
                      <a:pPr marL="0" marR="0" algn="ctr">
                        <a:lnSpc>
                          <a:spcPct val="107000"/>
                        </a:lnSpc>
                        <a:spcBef>
                          <a:spcPts val="0"/>
                        </a:spcBef>
                        <a:spcAft>
                          <a:spcPts val="0"/>
                        </a:spcAft>
                      </a:pPr>
                      <a:r>
                        <a:rPr lang="en-US" sz="2200" dirty="0">
                          <a:effectLst/>
                        </a:rPr>
                        <a:t>-0.101**</a:t>
                      </a:r>
                      <a:endParaRPr lang="en-US" sz="22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200">
                          <a:effectLst/>
                        </a:rPr>
                        <a:t>-0.021</a:t>
                      </a:r>
                      <a:endParaRPr lang="en-US" sz="22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tcPr>
                </a:tc>
                <a:tc gridSpan="3">
                  <a:txBody>
                    <a:bodyPr/>
                    <a:lstStyle/>
                    <a:p>
                      <a:pPr marL="0" marR="0" algn="ctr">
                        <a:lnSpc>
                          <a:spcPct val="107000"/>
                        </a:lnSpc>
                        <a:spcBef>
                          <a:spcPts val="0"/>
                        </a:spcBef>
                        <a:spcAft>
                          <a:spcPts val="0"/>
                        </a:spcAft>
                      </a:pPr>
                      <a:r>
                        <a:rPr lang="en-US" sz="2200">
                          <a:effectLst/>
                        </a:rPr>
                        <a:t>-0.113**</a:t>
                      </a:r>
                      <a:endParaRPr lang="en-US" sz="22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tcPr>
                </a:tc>
                <a:tc hMerge="1">
                  <a:txBody>
                    <a:bodyPr/>
                    <a:lstStyle/>
                    <a:p>
                      <a:r>
                        <a:rPr lang="en-US" sz="2000">
                          <a:effectLst/>
                        </a:rPr>
                        <a:t>-0.113**</a:t>
                      </a:r>
                      <a:endParaRPr lang="en-US"/>
                    </a:p>
                  </a:txBody>
                  <a:tcPr marT="0" marB="0"/>
                </a:tc>
                <a:tc hMerge="1">
                  <a:txBody>
                    <a:bodyPr/>
                    <a:lstStyle/>
                    <a:p>
                      <a:pPr marL="0" marR="0" algn="ctr">
                        <a:lnSpc>
                          <a:spcPct val="107000"/>
                        </a:lnSpc>
                        <a:spcBef>
                          <a:spcPts val="0"/>
                        </a:spcBef>
                        <a:spcAft>
                          <a:spcPts val="0"/>
                        </a:spcAft>
                      </a:pPr>
                      <a:endParaRPr lang="en-US" sz="1600" b="0" i="0">
                        <a:effectLst/>
                        <a:latin typeface="Garamond" panose="02020404030301010803" pitchFamily="18" charset="0"/>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200">
                          <a:effectLst/>
                        </a:rPr>
                        <a:t>-0.045</a:t>
                      </a:r>
                      <a:endParaRPr lang="en-US" sz="2200" b="0" i="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52187182"/>
                  </a:ext>
                </a:extLst>
              </a:tr>
              <a:tr h="229976">
                <a:tc>
                  <a:txBody>
                    <a:bodyPr/>
                    <a:lstStyle/>
                    <a:p>
                      <a:pPr algn="l" fontAlgn="ctr"/>
                      <a:endParaRPr lang="en-US" sz="2200" b="0" i="0" u="none" strike="noStrike" dirty="0">
                        <a:solidFill>
                          <a:schemeClr val="tx1"/>
                        </a:solidFill>
                        <a:effectLst/>
                        <a:latin typeface="+mn-lt"/>
                      </a:endParaRPr>
                    </a:p>
                  </a:txBody>
                  <a:tcPr marL="4318" marR="4318" marT="4318" marB="0" anchor="ctr"/>
                </a:tc>
                <a:tc>
                  <a:txBody>
                    <a:bodyPr/>
                    <a:lstStyle/>
                    <a:p>
                      <a:pPr marL="0" marR="0" algn="ctr">
                        <a:lnSpc>
                          <a:spcPct val="107000"/>
                        </a:lnSpc>
                        <a:spcBef>
                          <a:spcPts val="0"/>
                        </a:spcBef>
                        <a:spcAft>
                          <a:spcPts val="0"/>
                        </a:spcAft>
                      </a:pPr>
                      <a:r>
                        <a:rPr lang="en-US" sz="2200" dirty="0">
                          <a:effectLst/>
                        </a:rPr>
                        <a:t>(0.041)</a:t>
                      </a:r>
                      <a:endParaRPr lang="en-US" sz="2200" b="0" i="0" dirty="0">
                        <a:effectLst/>
                        <a:latin typeface="+mn-lt"/>
                        <a:ea typeface="Times New Roman" panose="02020603050405020304" pitchFamily="18" charset="0"/>
                        <a:cs typeface="Times New Roman" panose="02020603050405020304" pitchFamily="18" charset="0"/>
                      </a:endParaRPr>
                    </a:p>
                  </a:txBody>
                  <a:tcPr marT="0" marB="0"/>
                </a:tc>
                <a:tc>
                  <a:txBody>
                    <a:bodyPr/>
                    <a:lstStyle/>
                    <a:p>
                      <a:pPr marL="0" marR="0" algn="ctr">
                        <a:lnSpc>
                          <a:spcPct val="107000"/>
                        </a:lnSpc>
                        <a:spcBef>
                          <a:spcPts val="0"/>
                        </a:spcBef>
                        <a:spcAft>
                          <a:spcPts val="0"/>
                        </a:spcAft>
                      </a:pPr>
                      <a:r>
                        <a:rPr lang="en-US" sz="2200">
                          <a:effectLst/>
                        </a:rPr>
                        <a:t>(0.031)</a:t>
                      </a:r>
                      <a:endParaRPr lang="en-US" sz="2200" b="0" i="0" dirty="0">
                        <a:effectLst/>
                        <a:latin typeface="+mn-lt"/>
                        <a:ea typeface="Times New Roman" panose="02020603050405020304" pitchFamily="18" charset="0"/>
                        <a:cs typeface="Times New Roman" panose="02020603050405020304" pitchFamily="18" charset="0"/>
                      </a:endParaRPr>
                    </a:p>
                  </a:txBody>
                  <a:tcPr marT="0" marB="0"/>
                </a:tc>
                <a:tc gridSpan="3">
                  <a:txBody>
                    <a:bodyPr/>
                    <a:lstStyle/>
                    <a:p>
                      <a:pPr marL="0" marR="0" algn="ctr">
                        <a:lnSpc>
                          <a:spcPct val="107000"/>
                        </a:lnSpc>
                        <a:spcBef>
                          <a:spcPts val="0"/>
                        </a:spcBef>
                        <a:spcAft>
                          <a:spcPts val="0"/>
                        </a:spcAft>
                      </a:pPr>
                      <a:r>
                        <a:rPr lang="en-US" sz="2200">
                          <a:effectLst/>
                        </a:rPr>
                        <a:t>(0.052)</a:t>
                      </a:r>
                      <a:endParaRPr lang="en-US" sz="2200" b="0" i="0" dirty="0">
                        <a:effectLst/>
                        <a:latin typeface="+mn-lt"/>
                        <a:ea typeface="Times New Roman" panose="02020603050405020304" pitchFamily="18" charset="0"/>
                        <a:cs typeface="Times New Roman" panose="02020603050405020304" pitchFamily="18" charset="0"/>
                      </a:endParaRPr>
                    </a:p>
                  </a:txBody>
                  <a:tcPr marT="0" marB="0"/>
                </a:tc>
                <a:tc hMerge="1">
                  <a:txBody>
                    <a:bodyPr/>
                    <a:lstStyle/>
                    <a:p>
                      <a:r>
                        <a:rPr lang="en-US" sz="2000">
                          <a:effectLst/>
                        </a:rPr>
                        <a:t>(0.052)</a:t>
                      </a:r>
                      <a:endParaRPr lang="en-US"/>
                    </a:p>
                  </a:txBody>
                  <a:tcPr marT="0" marB="0"/>
                </a:tc>
                <a:tc hMerge="1">
                  <a:txBody>
                    <a:bodyPr/>
                    <a:lstStyle/>
                    <a:p>
                      <a:pPr marL="0" marR="0" algn="ctr">
                        <a:lnSpc>
                          <a:spcPct val="107000"/>
                        </a:lnSpc>
                        <a:spcBef>
                          <a:spcPts val="0"/>
                        </a:spcBef>
                        <a:spcAft>
                          <a:spcPts val="0"/>
                        </a:spcAft>
                      </a:pPr>
                      <a:endParaRPr lang="en-US" sz="1600" b="0" i="0">
                        <a:effectLst/>
                        <a:latin typeface="Garamond" panose="02020404030301010803" pitchFamily="18" charset="0"/>
                        <a:ea typeface="Times New Roman" panose="02020603050405020304" pitchFamily="18" charset="0"/>
                        <a:cs typeface="Times New Roman" panose="02020603050405020304" pitchFamily="18" charset="0"/>
                      </a:endParaRPr>
                    </a:p>
                  </a:txBody>
                  <a:tcPr marT="0" marB="0">
                    <a:noFill/>
                  </a:tcPr>
                </a:tc>
                <a:tc>
                  <a:txBody>
                    <a:bodyPr/>
                    <a:lstStyle/>
                    <a:p>
                      <a:pPr marL="0" marR="0" algn="ctr">
                        <a:lnSpc>
                          <a:spcPct val="107000"/>
                        </a:lnSpc>
                        <a:spcBef>
                          <a:spcPts val="0"/>
                        </a:spcBef>
                        <a:spcAft>
                          <a:spcPts val="0"/>
                        </a:spcAft>
                      </a:pPr>
                      <a:r>
                        <a:rPr lang="en-US" sz="2200" dirty="0">
                          <a:effectLst/>
                        </a:rPr>
                        <a:t>(0.052)</a:t>
                      </a:r>
                      <a:endParaRPr lang="en-US" sz="2200" b="0" i="0" dirty="0">
                        <a:effectLst/>
                        <a:latin typeface="+mn-lt"/>
                        <a:ea typeface="Times New Roman" panose="02020603050405020304" pitchFamily="18" charset="0"/>
                        <a:cs typeface="Times New Roman" panose="02020603050405020304" pitchFamily="18" charset="0"/>
                      </a:endParaRPr>
                    </a:p>
                  </a:txBody>
                  <a:tcPr marT="0" marB="0"/>
                </a:tc>
                <a:extLst>
                  <a:ext uri="{0D108BD9-81ED-4DB2-BD59-A6C34878D82A}">
                    <a16:rowId xmlns:a16="http://schemas.microsoft.com/office/drawing/2014/main" val="2531001224"/>
                  </a:ext>
                </a:extLst>
              </a:tr>
              <a:tr h="229976">
                <a:tc>
                  <a:txBody>
                    <a:bodyPr/>
                    <a:lstStyle/>
                    <a:p>
                      <a:pPr algn="l" fontAlgn="ctr"/>
                      <a:r>
                        <a:rPr lang="en-US" sz="1600" i="1" u="none" strike="noStrike" dirty="0">
                          <a:effectLst/>
                        </a:rPr>
                        <a:t>  Pre-Treat DV Mean</a:t>
                      </a:r>
                      <a:endParaRPr lang="en-US" sz="1600" b="0" i="1" u="none" strike="noStrike" dirty="0">
                        <a:solidFill>
                          <a:schemeClr val="tx1"/>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i="1" dirty="0">
                          <a:effectLst/>
                        </a:rPr>
                        <a:t>0.096</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i="1" dirty="0">
                          <a:effectLst/>
                        </a:rPr>
                        <a:t>0.056</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tcPr>
                </a:tc>
                <a:tc gridSpan="3">
                  <a:txBody>
                    <a:bodyPr/>
                    <a:lstStyle/>
                    <a:p>
                      <a:pPr marL="0" marR="0" algn="ctr">
                        <a:lnSpc>
                          <a:spcPct val="107000"/>
                        </a:lnSpc>
                        <a:spcBef>
                          <a:spcPts val="0"/>
                        </a:spcBef>
                        <a:spcAft>
                          <a:spcPts val="0"/>
                        </a:spcAft>
                      </a:pPr>
                      <a:r>
                        <a:rPr lang="en-US" sz="1600" i="1" dirty="0">
                          <a:effectLst/>
                        </a:rPr>
                        <a:t>0.112</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tcPr>
                </a:tc>
                <a:tc hMerge="1">
                  <a:txBody>
                    <a:bodyPr/>
                    <a:lstStyle/>
                    <a:p>
                      <a:r>
                        <a:rPr lang="en-US" sz="2000" dirty="0">
                          <a:effectLst/>
                        </a:rPr>
                        <a:t>0.112</a:t>
                      </a:r>
                      <a:endParaRPr lang="en-US" dirty="0"/>
                    </a:p>
                  </a:txBody>
                  <a:tcPr marT="0" marB="0"/>
                </a:tc>
                <a:tc hMerge="1">
                  <a:txBody>
                    <a:bodyPr/>
                    <a:lstStyle/>
                    <a:p>
                      <a:pPr marL="0" marR="0" algn="ctr">
                        <a:lnSpc>
                          <a:spcPct val="107000"/>
                        </a:lnSpc>
                        <a:spcBef>
                          <a:spcPts val="0"/>
                        </a:spcBef>
                        <a:spcAft>
                          <a:spcPts val="0"/>
                        </a:spcAft>
                      </a:pPr>
                      <a:endParaRPr lang="en-US" sz="16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T="0" marB="0">
                    <a:noFill/>
                  </a:tcPr>
                </a:tc>
                <a:tc>
                  <a:txBody>
                    <a:bodyPr/>
                    <a:lstStyle/>
                    <a:p>
                      <a:pPr marL="0" marR="0" algn="ctr">
                        <a:lnSpc>
                          <a:spcPct val="107000"/>
                        </a:lnSpc>
                        <a:spcBef>
                          <a:spcPts val="0"/>
                        </a:spcBef>
                        <a:spcAft>
                          <a:spcPts val="0"/>
                        </a:spcAft>
                      </a:pPr>
                      <a:r>
                        <a:rPr lang="en-US" sz="1600" i="1" dirty="0">
                          <a:effectLst/>
                        </a:rPr>
                        <a:t>0.051</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8944813"/>
                  </a:ext>
                </a:extLst>
              </a:tr>
              <a:tr h="248506">
                <a:tc>
                  <a:txBody>
                    <a:bodyPr/>
                    <a:lstStyle/>
                    <a:p>
                      <a:pPr algn="l" fontAlgn="ctr"/>
                      <a:endParaRPr lang="en-US" sz="2200" b="0" i="0" u="none" strike="noStrike" dirty="0">
                        <a:solidFill>
                          <a:schemeClr val="tx1"/>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tcPr>
                </a:tc>
                <a:tc gridSpan="6">
                  <a:txBody>
                    <a:bodyPr/>
                    <a:lstStyle/>
                    <a:p>
                      <a:pPr algn="ctr" fontAlgn="ctr"/>
                      <a:endParaRPr lang="en-US" sz="2200" u="none" strike="noStrike" dirty="0">
                        <a:effectLst/>
                      </a:endParaRPr>
                    </a:p>
                    <a:p>
                      <a:pPr algn="ctr" fontAlgn="ctr"/>
                      <a:r>
                        <a:rPr lang="en-US" sz="2200" b="1" i="1" u="none" strike="noStrike" dirty="0">
                          <a:effectLst/>
                        </a:rPr>
                        <a:t>Panel III: Everyday Smoking</a:t>
                      </a:r>
                      <a:endParaRPr lang="en-US" sz="2200" b="1" i="1" u="none" strike="noStrike" dirty="0">
                        <a:solidFill>
                          <a:schemeClr val="tx1"/>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ctr"/>
                      <a:endParaRPr lang="en-US" sz="1600" b="1" i="1" u="none" strike="noStrike" dirty="0">
                        <a:solidFill>
                          <a:schemeClr val="tx1"/>
                        </a:solidFill>
                        <a:effectLst/>
                        <a:latin typeface="Garamond" panose="02020404030301010803" pitchFamily="18" charset="0"/>
                      </a:endParaRPr>
                    </a:p>
                  </a:txBody>
                  <a:tcPr marL="4318" marR="4318" marT="4318" marB="0" anchor="ctr">
                    <a:lnB w="12700" cap="flat" cmpd="sng" algn="ctr">
                      <a:solidFill>
                        <a:schemeClr val="tx1"/>
                      </a:solidFill>
                      <a:prstDash val="solid"/>
                      <a:round/>
                      <a:headEnd type="none" w="med" len="med"/>
                      <a:tailEnd type="none" w="med" len="med"/>
                    </a:lnB>
                    <a:noFill/>
                  </a:tcPr>
                </a:tc>
                <a:tc hMerge="1">
                  <a:txBody>
                    <a:bodyPr/>
                    <a:lstStyle/>
                    <a:p>
                      <a:pPr algn="ctr" fontAlgn="ctr"/>
                      <a:endParaRPr lang="en-US" sz="1600" b="1" i="1" u="none" strike="noStrike" dirty="0">
                        <a:solidFill>
                          <a:schemeClr val="tx1"/>
                        </a:solidFill>
                        <a:effectLst/>
                        <a:latin typeface="Garamond" panose="02020404030301010803" pitchFamily="18" charset="0"/>
                      </a:endParaRPr>
                    </a:p>
                  </a:txBody>
                  <a:tcPr marL="4318" marR="4318" marT="4318"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3217522"/>
                  </a:ext>
                </a:extLst>
              </a:tr>
              <a:tr h="229976">
                <a:tc>
                  <a:txBody>
                    <a:bodyPr/>
                    <a:lstStyle/>
                    <a:p>
                      <a:pPr algn="l" fontAlgn="ctr"/>
                      <a:r>
                        <a:rPr lang="en-US" sz="2200" u="none" strike="noStrike" dirty="0">
                          <a:effectLst/>
                        </a:rPr>
                        <a:t>  Tobacco 21 Law</a:t>
                      </a:r>
                      <a:endParaRPr lang="en-US" sz="2200" b="0" i="0" u="none" strike="noStrike" dirty="0">
                        <a:solidFill>
                          <a:schemeClr val="tx1"/>
                        </a:solidFill>
                        <a:effectLst/>
                        <a:latin typeface="+mn-lt"/>
                      </a:endParaRPr>
                    </a:p>
                  </a:txBody>
                  <a:tcPr marL="4318" marR="4318" marT="4318" marB="0" anchor="ctr"/>
                </a:tc>
                <a:tc>
                  <a:txBody>
                    <a:bodyPr/>
                    <a:lstStyle/>
                    <a:p>
                      <a:pPr marL="0" marR="0" algn="ctr">
                        <a:lnSpc>
                          <a:spcPct val="107000"/>
                        </a:lnSpc>
                        <a:spcBef>
                          <a:spcPts val="0"/>
                        </a:spcBef>
                        <a:spcAft>
                          <a:spcPts val="0"/>
                        </a:spcAft>
                      </a:pPr>
                      <a:r>
                        <a:rPr lang="en-US" sz="2200" dirty="0">
                          <a:effectLst/>
                        </a:rPr>
                        <a:t>-0.072**</a:t>
                      </a:r>
                      <a:endParaRPr lang="en-US" sz="22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tcPr>
                </a:tc>
                <a:tc gridSpan="2">
                  <a:txBody>
                    <a:bodyPr/>
                    <a:lstStyle/>
                    <a:p>
                      <a:pPr marL="0" marR="0" algn="ctr">
                        <a:lnSpc>
                          <a:spcPct val="107000"/>
                        </a:lnSpc>
                        <a:spcBef>
                          <a:spcPts val="0"/>
                        </a:spcBef>
                        <a:spcAft>
                          <a:spcPts val="0"/>
                        </a:spcAft>
                      </a:pPr>
                      <a:r>
                        <a:rPr lang="en-US" sz="2200">
                          <a:effectLst/>
                        </a:rPr>
                        <a:t>-0.021</a:t>
                      </a:r>
                      <a:endParaRPr lang="en-US" sz="22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algn="ctr"/>
                      <a:r>
                        <a:rPr lang="en-US" sz="2200">
                          <a:effectLst/>
                        </a:rPr>
                        <a:t>-0.074*</a:t>
                      </a:r>
                      <a:endParaRPr lang="en-US" sz="2200"/>
                    </a:p>
                  </a:txBody>
                  <a:tcPr marT="0" marB="0">
                    <a:lnT w="12700" cap="flat" cmpd="sng" algn="ctr">
                      <a:solidFill>
                        <a:schemeClr val="tx1"/>
                      </a:solidFill>
                      <a:prstDash val="solid"/>
                      <a:round/>
                      <a:headEnd type="none" w="med" len="med"/>
                      <a:tailEnd type="none" w="med" len="med"/>
                    </a:lnT>
                  </a:tcPr>
                </a:tc>
                <a:tc hMerge="1">
                  <a:txBody>
                    <a:bodyPr/>
                    <a:lstStyle/>
                    <a:p>
                      <a:pPr marL="0" marR="0" algn="ctr">
                        <a:lnSpc>
                          <a:spcPct val="107000"/>
                        </a:lnSpc>
                        <a:spcBef>
                          <a:spcPts val="0"/>
                        </a:spcBef>
                        <a:spcAft>
                          <a:spcPts val="0"/>
                        </a:spcAft>
                      </a:pPr>
                      <a:endParaRPr lang="en-US" sz="1600" b="0" i="0">
                        <a:effectLst/>
                        <a:latin typeface="Garamond" panose="02020404030301010803" pitchFamily="18" charset="0"/>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200" dirty="0">
                          <a:effectLst/>
                        </a:rPr>
                        <a:t>-0.076*</a:t>
                      </a:r>
                      <a:endParaRPr lang="en-US" sz="22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470020"/>
                  </a:ext>
                </a:extLst>
              </a:tr>
              <a:tr h="229976">
                <a:tc>
                  <a:txBody>
                    <a:bodyPr/>
                    <a:lstStyle/>
                    <a:p>
                      <a:pPr algn="l" fontAlgn="ctr"/>
                      <a:endParaRPr lang="en-US" sz="2200" b="0" i="0" u="none" strike="noStrike" dirty="0">
                        <a:solidFill>
                          <a:schemeClr val="tx1"/>
                        </a:solidFill>
                        <a:effectLst/>
                        <a:latin typeface="+mn-lt"/>
                      </a:endParaRPr>
                    </a:p>
                  </a:txBody>
                  <a:tcPr marL="4318" marR="4318" marT="4318" marB="0" anchor="ctr"/>
                </a:tc>
                <a:tc>
                  <a:txBody>
                    <a:bodyPr/>
                    <a:lstStyle/>
                    <a:p>
                      <a:pPr marL="0" marR="0" algn="ctr">
                        <a:lnSpc>
                          <a:spcPct val="107000"/>
                        </a:lnSpc>
                        <a:spcBef>
                          <a:spcPts val="0"/>
                        </a:spcBef>
                        <a:spcAft>
                          <a:spcPts val="0"/>
                        </a:spcAft>
                      </a:pPr>
                      <a:r>
                        <a:rPr lang="en-US" sz="2200" dirty="0">
                          <a:effectLst/>
                        </a:rPr>
                        <a:t>(0.034)</a:t>
                      </a:r>
                      <a:endParaRPr lang="en-US" sz="2200" b="0" i="0" dirty="0">
                        <a:effectLst/>
                        <a:latin typeface="+mn-lt"/>
                        <a:ea typeface="Times New Roman" panose="02020603050405020304" pitchFamily="18" charset="0"/>
                        <a:cs typeface="Times New Roman" panose="02020603050405020304" pitchFamily="18" charset="0"/>
                      </a:endParaRPr>
                    </a:p>
                  </a:txBody>
                  <a:tcPr marT="0" marB="0"/>
                </a:tc>
                <a:tc gridSpan="2">
                  <a:txBody>
                    <a:bodyPr/>
                    <a:lstStyle/>
                    <a:p>
                      <a:pPr marL="0" marR="0" algn="ctr">
                        <a:lnSpc>
                          <a:spcPct val="107000"/>
                        </a:lnSpc>
                        <a:spcBef>
                          <a:spcPts val="0"/>
                        </a:spcBef>
                        <a:spcAft>
                          <a:spcPts val="0"/>
                        </a:spcAft>
                      </a:pPr>
                      <a:r>
                        <a:rPr lang="en-US" sz="2200">
                          <a:effectLst/>
                        </a:rPr>
                        <a:t>(0.049)</a:t>
                      </a:r>
                      <a:endParaRPr lang="en-US" sz="2200" b="0" i="0" dirty="0">
                        <a:effectLst/>
                        <a:latin typeface="+mn-lt"/>
                        <a:ea typeface="Times New Roman" panose="02020603050405020304" pitchFamily="18" charset="0"/>
                        <a:cs typeface="Times New Roman" panose="02020603050405020304" pitchFamily="18" charset="0"/>
                      </a:endParaRPr>
                    </a:p>
                  </a:txBody>
                  <a:tcPr marT="0" marB="0"/>
                </a:tc>
                <a:tc hMerge="1">
                  <a:txBody>
                    <a:bodyPr/>
                    <a:lstStyle/>
                    <a:p>
                      <a:endParaRPr lang="en-US"/>
                    </a:p>
                  </a:txBody>
                  <a:tcPr/>
                </a:tc>
                <a:tc gridSpan="2">
                  <a:txBody>
                    <a:bodyPr/>
                    <a:lstStyle/>
                    <a:p>
                      <a:pPr algn="ctr"/>
                      <a:r>
                        <a:rPr lang="en-US" sz="2200">
                          <a:effectLst/>
                        </a:rPr>
                        <a:t>(0.043)</a:t>
                      </a:r>
                      <a:endParaRPr lang="en-US" sz="2200"/>
                    </a:p>
                  </a:txBody>
                  <a:tcPr marT="0" marB="0"/>
                </a:tc>
                <a:tc hMerge="1">
                  <a:txBody>
                    <a:bodyPr/>
                    <a:lstStyle/>
                    <a:p>
                      <a:pPr marL="0" marR="0" algn="ctr">
                        <a:lnSpc>
                          <a:spcPct val="107000"/>
                        </a:lnSpc>
                        <a:spcBef>
                          <a:spcPts val="0"/>
                        </a:spcBef>
                        <a:spcAft>
                          <a:spcPts val="0"/>
                        </a:spcAft>
                      </a:pPr>
                      <a:endParaRPr lang="en-US" sz="16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T="0" marB="0">
                    <a:noFill/>
                  </a:tcPr>
                </a:tc>
                <a:tc>
                  <a:txBody>
                    <a:bodyPr/>
                    <a:lstStyle/>
                    <a:p>
                      <a:pPr marL="0" marR="0" algn="ctr">
                        <a:lnSpc>
                          <a:spcPct val="107000"/>
                        </a:lnSpc>
                        <a:spcBef>
                          <a:spcPts val="0"/>
                        </a:spcBef>
                        <a:spcAft>
                          <a:spcPts val="0"/>
                        </a:spcAft>
                      </a:pPr>
                      <a:r>
                        <a:rPr lang="en-US" sz="2200" dirty="0">
                          <a:effectLst/>
                        </a:rPr>
                        <a:t>(0.043)</a:t>
                      </a:r>
                      <a:endParaRPr lang="en-US" sz="2200" b="0" i="0" dirty="0">
                        <a:effectLst/>
                        <a:latin typeface="+mn-lt"/>
                        <a:ea typeface="Times New Roman" panose="02020603050405020304" pitchFamily="18" charset="0"/>
                        <a:cs typeface="Times New Roman" panose="02020603050405020304" pitchFamily="18" charset="0"/>
                      </a:endParaRPr>
                    </a:p>
                  </a:txBody>
                  <a:tcPr marT="0" marB="0"/>
                </a:tc>
                <a:extLst>
                  <a:ext uri="{0D108BD9-81ED-4DB2-BD59-A6C34878D82A}">
                    <a16:rowId xmlns:a16="http://schemas.microsoft.com/office/drawing/2014/main" val="2818946345"/>
                  </a:ext>
                </a:extLst>
              </a:tr>
              <a:tr h="267150">
                <a:tc>
                  <a:txBody>
                    <a:bodyPr/>
                    <a:lstStyle/>
                    <a:p>
                      <a:pPr algn="l" fontAlgn="ctr"/>
                      <a:r>
                        <a:rPr lang="en-US" sz="1600" i="1" u="none" strike="noStrike" dirty="0">
                          <a:effectLst/>
                        </a:rPr>
                        <a:t>  Pre-Treat DV Mean</a:t>
                      </a:r>
                      <a:endParaRPr lang="en-US" sz="1600" b="0" i="1" u="none" strike="noStrike" dirty="0">
                        <a:solidFill>
                          <a:schemeClr val="tx1"/>
                        </a:solidFill>
                        <a:effectLst/>
                        <a:latin typeface="+mn-lt"/>
                      </a:endParaRPr>
                    </a:p>
                  </a:txBody>
                  <a:tcPr marL="4318" marR="4318" marT="4318"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i="1" dirty="0">
                          <a:effectLst/>
                        </a:rPr>
                        <a:t>0.070</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tcPr>
                </a:tc>
                <a:tc gridSpan="2">
                  <a:txBody>
                    <a:bodyPr/>
                    <a:lstStyle/>
                    <a:p>
                      <a:pPr marL="0" marR="0" algn="ctr">
                        <a:lnSpc>
                          <a:spcPct val="107000"/>
                        </a:lnSpc>
                        <a:spcBef>
                          <a:spcPts val="0"/>
                        </a:spcBef>
                        <a:spcAft>
                          <a:spcPts val="0"/>
                        </a:spcAft>
                      </a:pPr>
                      <a:r>
                        <a:rPr lang="en-US" sz="1600" i="1" dirty="0">
                          <a:effectLst/>
                        </a:rPr>
                        <a:t>0.041</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r>
                        <a:rPr lang="en-US" sz="1600" i="1" dirty="0">
                          <a:effectLst/>
                        </a:rPr>
                        <a:t>0.083</a:t>
                      </a:r>
                      <a:endParaRPr lang="en-US" sz="1600" i="1" dirty="0"/>
                    </a:p>
                  </a:txBody>
                  <a:tcPr marT="0" marB="0">
                    <a:lnB w="12700" cap="flat" cmpd="sng" algn="ctr">
                      <a:solidFill>
                        <a:schemeClr val="tx1"/>
                      </a:solidFill>
                      <a:prstDash val="solid"/>
                      <a:round/>
                      <a:headEnd type="none" w="med" len="med"/>
                      <a:tailEnd type="none" w="med" len="med"/>
                    </a:lnB>
                  </a:tcPr>
                </a:tc>
                <a:tc hMerge="1">
                  <a:txBody>
                    <a:bodyPr/>
                    <a:lstStyle/>
                    <a:p>
                      <a:pPr marL="0" marR="0" algn="ctr">
                        <a:lnSpc>
                          <a:spcPct val="107000"/>
                        </a:lnSpc>
                        <a:spcBef>
                          <a:spcPts val="0"/>
                        </a:spcBef>
                        <a:spcAft>
                          <a:spcPts val="0"/>
                        </a:spcAft>
                      </a:pPr>
                      <a:endParaRPr lang="en-US" sz="1600" b="0" i="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i="1" dirty="0">
                          <a:effectLst/>
                        </a:rPr>
                        <a:t>0.040</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6365820"/>
                  </a:ext>
                </a:extLst>
              </a:tr>
            </a:tbl>
          </a:graphicData>
        </a:graphic>
      </p:graphicFrame>
    </p:spTree>
    <p:extLst>
      <p:ext uri="{BB962C8B-B14F-4D97-AF65-F5344CB8AC3E}">
        <p14:creationId xmlns:p14="http://schemas.microsoft.com/office/powerpoint/2010/main" val="1822780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6A2A0-8783-4F30-B5B0-6210D3C2C486}"/>
              </a:ext>
            </a:extLst>
          </p:cNvPr>
          <p:cNvSpPr>
            <a:spLocks noGrp="1"/>
          </p:cNvSpPr>
          <p:nvPr>
            <p:ph type="title"/>
          </p:nvPr>
        </p:nvSpPr>
        <p:spPr>
          <a:xfrm>
            <a:off x="838199" y="336692"/>
            <a:ext cx="10515600" cy="847450"/>
          </a:xfrm>
        </p:spPr>
        <p:txBody>
          <a:bodyPr/>
          <a:lstStyle/>
          <a:p>
            <a:r>
              <a:rPr lang="en-US" dirty="0"/>
              <a:t>Spillover Effects to 16-to-17 Year-Olds</a:t>
            </a:r>
          </a:p>
        </p:txBody>
      </p:sp>
      <p:graphicFrame>
        <p:nvGraphicFramePr>
          <p:cNvPr id="5" name="Table 5">
            <a:extLst>
              <a:ext uri="{FF2B5EF4-FFF2-40B4-BE49-F238E27FC236}">
                <a16:creationId xmlns:a16="http://schemas.microsoft.com/office/drawing/2014/main" id="{21D0322E-FD3D-194B-8A02-6003614D40F4}"/>
              </a:ext>
            </a:extLst>
          </p:cNvPr>
          <p:cNvGraphicFramePr>
            <a:graphicFrameLocks noGrp="1"/>
          </p:cNvGraphicFramePr>
          <p:nvPr>
            <p:extLst>
              <p:ext uri="{D42A27DB-BD31-4B8C-83A1-F6EECF244321}">
                <p14:modId xmlns:p14="http://schemas.microsoft.com/office/powerpoint/2010/main" val="1727433673"/>
              </p:ext>
            </p:extLst>
          </p:nvPr>
        </p:nvGraphicFramePr>
        <p:xfrm>
          <a:off x="251792" y="1461935"/>
          <a:ext cx="11688414" cy="4811635"/>
        </p:xfrm>
        <a:graphic>
          <a:graphicData uri="http://schemas.openxmlformats.org/drawingml/2006/table">
            <a:tbl>
              <a:tblPr firstRow="1" bandRow="1">
                <a:tableStyleId>{5C22544A-7EE6-4342-B048-85BDC9FD1C3A}</a:tableStyleId>
              </a:tblPr>
              <a:tblGrid>
                <a:gridCol w="3077817">
                  <a:extLst>
                    <a:ext uri="{9D8B030D-6E8A-4147-A177-3AD203B41FA5}">
                      <a16:colId xmlns:a16="http://schemas.microsoft.com/office/drawing/2014/main" val="2830929814"/>
                    </a:ext>
                  </a:extLst>
                </a:gridCol>
                <a:gridCol w="1639956">
                  <a:extLst>
                    <a:ext uri="{9D8B030D-6E8A-4147-A177-3AD203B41FA5}">
                      <a16:colId xmlns:a16="http://schemas.microsoft.com/office/drawing/2014/main" val="2216571429"/>
                    </a:ext>
                  </a:extLst>
                </a:gridCol>
                <a:gridCol w="1590261">
                  <a:extLst>
                    <a:ext uri="{9D8B030D-6E8A-4147-A177-3AD203B41FA5}">
                      <a16:colId xmlns:a16="http://schemas.microsoft.com/office/drawing/2014/main" val="424454157"/>
                    </a:ext>
                  </a:extLst>
                </a:gridCol>
                <a:gridCol w="1967948">
                  <a:extLst>
                    <a:ext uri="{9D8B030D-6E8A-4147-A177-3AD203B41FA5}">
                      <a16:colId xmlns:a16="http://schemas.microsoft.com/office/drawing/2014/main" val="1774199326"/>
                    </a:ext>
                  </a:extLst>
                </a:gridCol>
                <a:gridCol w="1759226">
                  <a:extLst>
                    <a:ext uri="{9D8B030D-6E8A-4147-A177-3AD203B41FA5}">
                      <a16:colId xmlns:a16="http://schemas.microsoft.com/office/drawing/2014/main" val="1497039920"/>
                    </a:ext>
                  </a:extLst>
                </a:gridCol>
                <a:gridCol w="1653206">
                  <a:extLst>
                    <a:ext uri="{9D8B030D-6E8A-4147-A177-3AD203B41FA5}">
                      <a16:colId xmlns:a16="http://schemas.microsoft.com/office/drawing/2014/main" val="573792572"/>
                    </a:ext>
                  </a:extLst>
                </a:gridCol>
              </a:tblGrid>
              <a:tr h="300714">
                <a:tc>
                  <a:txBody>
                    <a:bodyPr/>
                    <a:lstStyle/>
                    <a:p>
                      <a:pPr algn="l" fontAlgn="ctr"/>
                      <a:endParaRPr lang="en-US" sz="2000" b="0" i="0" u="none" strike="noStrike" dirty="0">
                        <a:solidFill>
                          <a:schemeClr val="tx1"/>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1" u="none" strike="noStrike" dirty="0">
                          <a:solidFill>
                            <a:schemeClr val="tx1"/>
                          </a:solidFill>
                          <a:effectLst/>
                          <a:latin typeface="+mn-lt"/>
                        </a:rPr>
                        <a:t>All</a:t>
                      </a: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1" u="none" strike="noStrike" dirty="0">
                          <a:solidFill>
                            <a:schemeClr val="tx1"/>
                          </a:solidFill>
                          <a:effectLst/>
                          <a:latin typeface="+mn-lt"/>
                        </a:rPr>
                        <a:t>Male</a:t>
                      </a: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i="1" dirty="0">
                          <a:solidFill>
                            <a:schemeClr val="tx1"/>
                          </a:solidFill>
                          <a:latin typeface="+mn-lt"/>
                        </a:rPr>
                        <a:t>Female</a:t>
                      </a: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i="1" dirty="0">
                          <a:solidFill>
                            <a:schemeClr val="tx1"/>
                          </a:solidFill>
                          <a:latin typeface="+mn-lt"/>
                        </a:rPr>
                        <a:t>White</a:t>
                      </a: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i="1" dirty="0">
                          <a:solidFill>
                            <a:schemeClr val="tx1"/>
                          </a:solidFill>
                          <a:latin typeface="+mn-lt"/>
                        </a:rPr>
                        <a:t>Black</a:t>
                      </a:r>
                      <a:endParaRPr lang="en-US" sz="2000" b="0" i="1" dirty="0">
                        <a:latin typeface="+mn-lt"/>
                      </a:endParaRP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1703317"/>
                  </a:ext>
                </a:extLst>
              </a:tr>
              <a:tr h="294771">
                <a:tc>
                  <a:txBody>
                    <a:bodyPr/>
                    <a:lstStyle/>
                    <a:p>
                      <a:pPr algn="l" fontAlgn="ctr"/>
                      <a:endParaRPr lang="en-US" sz="2000" b="0" i="0" u="none" strike="noStrike" dirty="0">
                        <a:solidFill>
                          <a:schemeClr val="tx1"/>
                        </a:solidFill>
                        <a:effectLst/>
                        <a:latin typeface="+mn-lt"/>
                      </a:endParaRPr>
                    </a:p>
                  </a:txBody>
                  <a:tcPr marL="4318" marR="4318" marT="4318" marB="0" anchor="ctr">
                    <a:lnT w="12700" cap="flat" cmpd="sng" algn="ctr">
                      <a:solidFill>
                        <a:schemeClr val="tx1"/>
                      </a:solidFill>
                      <a:prstDash val="solid"/>
                      <a:round/>
                      <a:headEnd type="none" w="med" len="med"/>
                      <a:tailEnd type="none" w="med" len="med"/>
                    </a:lnT>
                    <a:noFill/>
                  </a:tcPr>
                </a:tc>
                <a:tc gridSpan="5">
                  <a:txBody>
                    <a:bodyPr/>
                    <a:lstStyle/>
                    <a:p>
                      <a:pPr algn="ctr" fontAlgn="ctr"/>
                      <a:endParaRPr lang="en-US" sz="2000" b="1" i="1" u="none" strike="noStrike" dirty="0">
                        <a:solidFill>
                          <a:schemeClr val="tx1"/>
                        </a:solidFill>
                        <a:effectLst/>
                        <a:latin typeface="+mn-lt"/>
                      </a:endParaRPr>
                    </a:p>
                    <a:p>
                      <a:pPr algn="ctr" fontAlgn="ctr"/>
                      <a:r>
                        <a:rPr lang="en-US" sz="2000" b="1" i="1" u="none" strike="noStrike" dirty="0">
                          <a:solidFill>
                            <a:schemeClr val="tx1"/>
                          </a:solidFill>
                          <a:effectLst/>
                          <a:latin typeface="+mn-lt"/>
                        </a:rPr>
                        <a:t>Panel I: Smoking Participation</a:t>
                      </a:r>
                    </a:p>
                  </a:txBody>
                  <a:tcPr marL="4318" marR="4318" marT="431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ctr"/>
                      <a:endParaRPr lang="en-US" sz="1400" b="1" i="0" u="none" strike="noStrike" dirty="0">
                        <a:solidFill>
                          <a:schemeClr val="tx1"/>
                        </a:solidFill>
                        <a:effectLst/>
                        <a:latin typeface="Garamond" panose="02020404030301010803" pitchFamily="18" charset="0"/>
                      </a:endParaRPr>
                    </a:p>
                  </a:txBody>
                  <a:tcPr marL="4318" marR="4318" marT="4318" marB="0" anchor="ctr"/>
                </a:tc>
                <a:extLst>
                  <a:ext uri="{0D108BD9-81ED-4DB2-BD59-A6C34878D82A}">
                    <a16:rowId xmlns:a16="http://schemas.microsoft.com/office/drawing/2014/main" val="170834231"/>
                  </a:ext>
                </a:extLst>
              </a:tr>
              <a:tr h="215095">
                <a:tc>
                  <a:txBody>
                    <a:bodyPr/>
                    <a:lstStyle/>
                    <a:p>
                      <a:pPr algn="l" fontAlgn="ctr"/>
                      <a:r>
                        <a:rPr lang="en-US" sz="2000" b="0" i="0" u="none" strike="noStrike" dirty="0">
                          <a:solidFill>
                            <a:schemeClr val="tx1"/>
                          </a:solidFill>
                          <a:effectLst/>
                          <a:latin typeface="+mn-lt"/>
                        </a:rPr>
                        <a:t>  Tobacco 21 Law</a:t>
                      </a:r>
                    </a:p>
                  </a:txBody>
                  <a:tcPr marL="4318" marR="4318" marT="4318" marB="0" anchor="ctr">
                    <a:noFill/>
                  </a:tcPr>
                </a:tc>
                <a:tc>
                  <a:txBody>
                    <a:bodyPr/>
                    <a:lstStyle/>
                    <a:p>
                      <a:pPr marL="40005" marR="0" indent="-40005" algn="ctr">
                        <a:lnSpc>
                          <a:spcPct val="107000"/>
                        </a:lnSpc>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-0.028*</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a:effectLst/>
                          <a:latin typeface="+mn-lt"/>
                          <a:ea typeface="Times New Roman" panose="02020603050405020304" pitchFamily="18" charset="0"/>
                          <a:cs typeface="Times New Roman" panose="02020603050405020304" pitchFamily="18" charset="0"/>
                        </a:rPr>
                        <a:t>-0.028</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a:effectLst/>
                          <a:latin typeface="+mn-lt"/>
                          <a:ea typeface="Times New Roman" panose="02020603050405020304" pitchFamily="18" charset="0"/>
                          <a:cs typeface="Times New Roman" panose="02020603050405020304" pitchFamily="18" charset="0"/>
                        </a:rPr>
                        <a:t>-0.028**</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-0.035**</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a:effectLst/>
                          <a:latin typeface="+mn-lt"/>
                          <a:ea typeface="Times New Roman" panose="02020603050405020304" pitchFamily="18" charset="0"/>
                          <a:cs typeface="Times New Roman" panose="02020603050405020304" pitchFamily="18" charset="0"/>
                        </a:rPr>
                        <a:t>-0.024</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385052737"/>
                  </a:ext>
                </a:extLst>
              </a:tr>
              <a:tr h="215095">
                <a:tc>
                  <a:txBody>
                    <a:bodyPr/>
                    <a:lstStyle/>
                    <a:p>
                      <a:pPr algn="l" fontAlgn="ctr"/>
                      <a:endParaRPr lang="en-US" sz="2000" b="0" i="0" u="none" strike="noStrike" dirty="0">
                        <a:solidFill>
                          <a:schemeClr val="tx1"/>
                        </a:solidFill>
                        <a:effectLst/>
                        <a:latin typeface="+mn-lt"/>
                      </a:endParaRPr>
                    </a:p>
                  </a:txBody>
                  <a:tcPr marL="4318" marR="4318" marT="4318" marB="0" anchor="ctr">
                    <a:noFill/>
                  </a:tcPr>
                </a:tc>
                <a:tc>
                  <a:txBody>
                    <a:bodyPr/>
                    <a:lstStyle/>
                    <a:p>
                      <a:pPr marL="40005" marR="0" indent="-40005" algn="ctr">
                        <a:lnSpc>
                          <a:spcPct val="107000"/>
                        </a:lnSpc>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(0.014)</a:t>
                      </a:r>
                    </a:p>
                  </a:txBody>
                  <a:tcPr marT="0" marB="0">
                    <a:noFill/>
                  </a:tcPr>
                </a:tc>
                <a:tc>
                  <a:txBody>
                    <a:bodyPr/>
                    <a:lstStyle/>
                    <a:p>
                      <a:pPr marL="0" marR="0" algn="ctr">
                        <a:lnSpc>
                          <a:spcPct val="107000"/>
                        </a:lnSpc>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(0.020)</a:t>
                      </a:r>
                    </a:p>
                  </a:txBody>
                  <a:tcPr marT="0" marB="0">
                    <a:noFill/>
                  </a:tcPr>
                </a:tc>
                <a:tc>
                  <a:txBody>
                    <a:bodyPr/>
                    <a:lstStyle/>
                    <a:p>
                      <a:pPr marL="0" marR="0" algn="ctr">
                        <a:lnSpc>
                          <a:spcPct val="107000"/>
                        </a:lnSpc>
                        <a:spcBef>
                          <a:spcPts val="0"/>
                        </a:spcBef>
                        <a:spcAft>
                          <a:spcPts val="0"/>
                        </a:spcAft>
                      </a:pPr>
                      <a:r>
                        <a:rPr lang="en-US" sz="2000">
                          <a:effectLst/>
                          <a:latin typeface="+mn-lt"/>
                          <a:ea typeface="Times New Roman" panose="02020603050405020304" pitchFamily="18" charset="0"/>
                          <a:cs typeface="Times New Roman" panose="02020603050405020304" pitchFamily="18" charset="0"/>
                        </a:rPr>
                        <a:t>(0.014)</a:t>
                      </a:r>
                    </a:p>
                  </a:txBody>
                  <a:tcPr marT="0" marB="0">
                    <a:noFill/>
                  </a:tcPr>
                </a:tc>
                <a:tc>
                  <a:txBody>
                    <a:bodyPr/>
                    <a:lstStyle/>
                    <a:p>
                      <a:pPr marL="0" marR="0" algn="ctr">
                        <a:lnSpc>
                          <a:spcPct val="107000"/>
                        </a:lnSpc>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(0.017)</a:t>
                      </a:r>
                    </a:p>
                  </a:txBody>
                  <a:tcPr marT="0" marB="0">
                    <a:noFill/>
                  </a:tcPr>
                </a:tc>
                <a:tc>
                  <a:txBody>
                    <a:bodyPr/>
                    <a:lstStyle/>
                    <a:p>
                      <a:pPr marL="0" marR="0" algn="ctr">
                        <a:lnSpc>
                          <a:spcPct val="107000"/>
                        </a:lnSpc>
                        <a:spcBef>
                          <a:spcPts val="0"/>
                        </a:spcBef>
                        <a:spcAft>
                          <a:spcPts val="0"/>
                        </a:spcAft>
                      </a:pPr>
                      <a:r>
                        <a:rPr lang="en-US" sz="2000">
                          <a:effectLst/>
                          <a:latin typeface="+mn-lt"/>
                          <a:ea typeface="Times New Roman" panose="02020603050405020304" pitchFamily="18" charset="0"/>
                          <a:cs typeface="Times New Roman" panose="02020603050405020304" pitchFamily="18" charset="0"/>
                        </a:rPr>
                        <a:t>(0.027)</a:t>
                      </a:r>
                    </a:p>
                  </a:txBody>
                  <a:tcPr marT="0" marB="0">
                    <a:noFill/>
                  </a:tcPr>
                </a:tc>
                <a:extLst>
                  <a:ext uri="{0D108BD9-81ED-4DB2-BD59-A6C34878D82A}">
                    <a16:rowId xmlns:a16="http://schemas.microsoft.com/office/drawing/2014/main" val="3862246696"/>
                  </a:ext>
                </a:extLst>
              </a:tr>
              <a:tr h="271757">
                <a:tc>
                  <a:txBody>
                    <a:bodyPr/>
                    <a:lstStyle/>
                    <a:p>
                      <a:pPr algn="l" fontAlgn="ctr"/>
                      <a:r>
                        <a:rPr lang="en-US" sz="1600" b="0" i="1" u="none" strike="noStrike" dirty="0">
                          <a:solidFill>
                            <a:schemeClr val="tx1"/>
                          </a:solidFill>
                          <a:effectLst/>
                          <a:latin typeface="+mn-lt"/>
                        </a:rPr>
                        <a:t>  Pre-Treat DV Mean</a:t>
                      </a:r>
                    </a:p>
                  </a:txBody>
                  <a:tcPr marL="4318" marR="4318" marT="4318" marB="0" anchor="ctr">
                    <a:noFill/>
                  </a:tcPr>
                </a:tc>
                <a:tc>
                  <a:txBody>
                    <a:bodyPr/>
                    <a:lstStyle/>
                    <a:p>
                      <a:pPr marL="40005" marR="0" indent="-40005" algn="ctr">
                        <a:lnSpc>
                          <a:spcPct val="107000"/>
                        </a:lnSpc>
                        <a:spcBef>
                          <a:spcPts val="0"/>
                        </a:spcBef>
                        <a:spcAft>
                          <a:spcPts val="0"/>
                        </a:spcAft>
                      </a:pPr>
                      <a:r>
                        <a:rPr lang="en-US" sz="1600" i="1" dirty="0">
                          <a:effectLst/>
                          <a:latin typeface="+mn-lt"/>
                          <a:ea typeface="Times New Roman" panose="02020603050405020304" pitchFamily="18" charset="0"/>
                          <a:cs typeface="Times New Roman" panose="02020603050405020304" pitchFamily="18" charset="0"/>
                        </a:rPr>
                        <a:t>0.135</a:t>
                      </a:r>
                    </a:p>
                  </a:txBody>
                  <a:tcPr marT="0" marB="0">
                    <a:noFill/>
                  </a:tcPr>
                </a:tc>
                <a:tc>
                  <a:txBody>
                    <a:bodyPr/>
                    <a:lstStyle/>
                    <a:p>
                      <a:pPr marL="0" marR="0" algn="ctr">
                        <a:lnSpc>
                          <a:spcPct val="107000"/>
                        </a:lnSpc>
                        <a:spcBef>
                          <a:spcPts val="0"/>
                        </a:spcBef>
                        <a:spcAft>
                          <a:spcPts val="0"/>
                        </a:spcAft>
                      </a:pPr>
                      <a:r>
                        <a:rPr lang="en-US" sz="1600" i="1" dirty="0">
                          <a:effectLst/>
                          <a:latin typeface="+mn-lt"/>
                          <a:ea typeface="Times New Roman" panose="02020603050405020304" pitchFamily="18" charset="0"/>
                          <a:cs typeface="Times New Roman" panose="02020603050405020304" pitchFamily="18" charset="0"/>
                        </a:rPr>
                        <a:t>0.151</a:t>
                      </a:r>
                    </a:p>
                  </a:txBody>
                  <a:tcPr marT="0" marB="0">
                    <a:noFill/>
                  </a:tcPr>
                </a:tc>
                <a:tc>
                  <a:txBody>
                    <a:bodyPr/>
                    <a:lstStyle/>
                    <a:p>
                      <a:pPr marL="0" marR="0" algn="ctr">
                        <a:lnSpc>
                          <a:spcPct val="107000"/>
                        </a:lnSpc>
                        <a:spcBef>
                          <a:spcPts val="0"/>
                        </a:spcBef>
                        <a:spcAft>
                          <a:spcPts val="0"/>
                        </a:spcAft>
                      </a:pPr>
                      <a:r>
                        <a:rPr lang="en-US" sz="1600" i="1" dirty="0">
                          <a:effectLst/>
                          <a:latin typeface="+mn-lt"/>
                          <a:ea typeface="Times New Roman" panose="02020603050405020304" pitchFamily="18" charset="0"/>
                          <a:cs typeface="Times New Roman" panose="02020603050405020304" pitchFamily="18" charset="0"/>
                        </a:rPr>
                        <a:t>0.118</a:t>
                      </a:r>
                    </a:p>
                  </a:txBody>
                  <a:tcPr marT="0" marB="0">
                    <a:noFill/>
                  </a:tcPr>
                </a:tc>
                <a:tc>
                  <a:txBody>
                    <a:bodyPr/>
                    <a:lstStyle/>
                    <a:p>
                      <a:pPr marL="0" marR="0" algn="ctr">
                        <a:lnSpc>
                          <a:spcPct val="107000"/>
                        </a:lnSpc>
                        <a:spcBef>
                          <a:spcPts val="0"/>
                        </a:spcBef>
                        <a:spcAft>
                          <a:spcPts val="0"/>
                        </a:spcAft>
                      </a:pPr>
                      <a:r>
                        <a:rPr lang="en-US" sz="1600" i="1">
                          <a:effectLst/>
                          <a:latin typeface="+mn-lt"/>
                          <a:ea typeface="Times New Roman" panose="02020603050405020304" pitchFamily="18" charset="0"/>
                          <a:cs typeface="Times New Roman" panose="02020603050405020304" pitchFamily="18" charset="0"/>
                        </a:rPr>
                        <a:t>0.164</a:t>
                      </a:r>
                    </a:p>
                  </a:txBody>
                  <a:tcPr marT="0" marB="0">
                    <a:noFill/>
                  </a:tcPr>
                </a:tc>
                <a:tc>
                  <a:txBody>
                    <a:bodyPr/>
                    <a:lstStyle/>
                    <a:p>
                      <a:pPr marL="0" marR="0" algn="ctr">
                        <a:lnSpc>
                          <a:spcPct val="107000"/>
                        </a:lnSpc>
                        <a:spcBef>
                          <a:spcPts val="0"/>
                        </a:spcBef>
                        <a:spcAft>
                          <a:spcPts val="0"/>
                        </a:spcAft>
                      </a:pPr>
                      <a:r>
                        <a:rPr lang="en-US" sz="1600" i="1" dirty="0">
                          <a:effectLst/>
                          <a:latin typeface="+mn-lt"/>
                          <a:ea typeface="Times New Roman" panose="02020603050405020304" pitchFamily="18" charset="0"/>
                          <a:cs typeface="Times New Roman" panose="02020603050405020304" pitchFamily="18" charset="0"/>
                        </a:rPr>
                        <a:t>0.068</a:t>
                      </a:r>
                    </a:p>
                  </a:txBody>
                  <a:tcPr marT="0" marB="0">
                    <a:noFill/>
                  </a:tcPr>
                </a:tc>
                <a:extLst>
                  <a:ext uri="{0D108BD9-81ED-4DB2-BD59-A6C34878D82A}">
                    <a16:rowId xmlns:a16="http://schemas.microsoft.com/office/drawing/2014/main" val="3148663395"/>
                  </a:ext>
                </a:extLst>
              </a:tr>
              <a:tr h="393349">
                <a:tc>
                  <a:txBody>
                    <a:bodyPr/>
                    <a:lstStyle/>
                    <a:p>
                      <a:pPr algn="l" fontAlgn="ctr"/>
                      <a:endParaRPr lang="en-US" sz="2000" b="0" i="0" u="none" strike="noStrike" dirty="0">
                        <a:solidFill>
                          <a:schemeClr val="tx1"/>
                        </a:solidFill>
                        <a:effectLst/>
                        <a:latin typeface="+mn-lt"/>
                      </a:endParaRPr>
                    </a:p>
                  </a:txBody>
                  <a:tcPr marL="4318" marR="4318" marT="4318" marB="0" anchor="ctr">
                    <a:noFill/>
                  </a:tcPr>
                </a:tc>
                <a:tc gridSpan="5">
                  <a:txBody>
                    <a:bodyPr/>
                    <a:lstStyle/>
                    <a:p>
                      <a:pPr algn="ctr" fontAlgn="ctr"/>
                      <a:endParaRPr lang="en-US" sz="2000" b="1" i="1" u="none" strike="noStrike" dirty="0">
                        <a:solidFill>
                          <a:schemeClr val="tx1"/>
                        </a:solidFill>
                        <a:effectLst/>
                        <a:latin typeface="+mn-lt"/>
                      </a:endParaRPr>
                    </a:p>
                    <a:p>
                      <a:pPr algn="ctr" fontAlgn="ctr"/>
                      <a:r>
                        <a:rPr lang="en-US" sz="2000" b="1" i="1" u="none" strike="noStrike" dirty="0">
                          <a:solidFill>
                            <a:schemeClr val="tx1"/>
                          </a:solidFill>
                          <a:effectLst/>
                          <a:latin typeface="+mn-lt"/>
                        </a:rPr>
                        <a:t>Panel II: Frequent Smoking</a:t>
                      </a:r>
                    </a:p>
                  </a:txBody>
                  <a:tcPr marL="4318" marR="4318" marT="4318" marB="0" anchor="ctr">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ctr"/>
                      <a:endParaRPr lang="en-US" sz="1400" b="1" i="0" u="none" strike="noStrike" dirty="0">
                        <a:solidFill>
                          <a:schemeClr val="tx1"/>
                        </a:solidFill>
                        <a:effectLst/>
                        <a:latin typeface="Garamond" panose="02020404030301010803" pitchFamily="18" charset="0"/>
                      </a:endParaRPr>
                    </a:p>
                  </a:txBody>
                  <a:tcPr marL="4318" marR="4318" marT="4318" marB="0" anchor="ctr"/>
                </a:tc>
                <a:extLst>
                  <a:ext uri="{0D108BD9-81ED-4DB2-BD59-A6C34878D82A}">
                    <a16:rowId xmlns:a16="http://schemas.microsoft.com/office/drawing/2014/main" val="4009308693"/>
                  </a:ext>
                </a:extLst>
              </a:tr>
              <a:tr h="215095">
                <a:tc>
                  <a:txBody>
                    <a:bodyPr/>
                    <a:lstStyle/>
                    <a:p>
                      <a:pPr algn="l" fontAlgn="ctr"/>
                      <a:r>
                        <a:rPr lang="en-US" sz="2000" b="0" i="0" u="none" strike="noStrike" dirty="0">
                          <a:solidFill>
                            <a:schemeClr val="tx1"/>
                          </a:solidFill>
                          <a:effectLst/>
                          <a:latin typeface="+mn-lt"/>
                        </a:rPr>
                        <a:t>  Tobacco 21 Law</a:t>
                      </a:r>
                    </a:p>
                  </a:txBody>
                  <a:tcPr marL="4318" marR="4318" marT="4318" marB="0" anchor="ctr">
                    <a:noFill/>
                  </a:tcPr>
                </a:tc>
                <a:tc>
                  <a:txBody>
                    <a:bodyPr/>
                    <a:lstStyle/>
                    <a:p>
                      <a:pPr marL="0" marR="0" algn="ctr">
                        <a:lnSpc>
                          <a:spcPct val="107000"/>
                        </a:lnSpc>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-0.011</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a:effectLst/>
                          <a:latin typeface="+mn-lt"/>
                          <a:ea typeface="Times New Roman" panose="02020603050405020304" pitchFamily="18" charset="0"/>
                          <a:cs typeface="Times New Roman" panose="02020603050405020304" pitchFamily="18" charset="0"/>
                        </a:rPr>
                        <a:t>-0.012</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a:effectLst/>
                          <a:latin typeface="+mn-lt"/>
                          <a:ea typeface="Times New Roman" panose="02020603050405020304" pitchFamily="18" charset="0"/>
                          <a:cs typeface="Times New Roman" panose="02020603050405020304" pitchFamily="18" charset="0"/>
                        </a:rPr>
                        <a:t>-0.014</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-0.053**</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a:effectLst/>
                          <a:latin typeface="+mn-lt"/>
                          <a:ea typeface="Times New Roman" panose="02020603050405020304" pitchFamily="18" charset="0"/>
                          <a:cs typeface="Times New Roman" panose="02020603050405020304" pitchFamily="18" charset="0"/>
                        </a:rPr>
                        <a:t>-0.028</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625872669"/>
                  </a:ext>
                </a:extLst>
              </a:tr>
              <a:tr h="215095">
                <a:tc>
                  <a:txBody>
                    <a:bodyPr/>
                    <a:lstStyle/>
                    <a:p>
                      <a:pPr algn="l" fontAlgn="ctr"/>
                      <a:endParaRPr lang="en-US" sz="2000" b="0" i="0" u="none" strike="noStrike" dirty="0">
                        <a:solidFill>
                          <a:schemeClr val="tx1"/>
                        </a:solidFill>
                        <a:effectLst/>
                        <a:latin typeface="+mn-lt"/>
                      </a:endParaRPr>
                    </a:p>
                  </a:txBody>
                  <a:tcPr marL="4318" marR="4318" marT="4318" marB="0" anchor="ctr">
                    <a:noFill/>
                  </a:tcPr>
                </a:tc>
                <a:tc>
                  <a:txBody>
                    <a:bodyPr/>
                    <a:lstStyle/>
                    <a:p>
                      <a:pPr marL="0" marR="0" algn="ctr">
                        <a:lnSpc>
                          <a:spcPct val="107000"/>
                        </a:lnSpc>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(0.008)</a:t>
                      </a:r>
                    </a:p>
                  </a:txBody>
                  <a:tcPr marT="0" marB="0">
                    <a:noFill/>
                  </a:tcPr>
                </a:tc>
                <a:tc>
                  <a:txBody>
                    <a:bodyPr/>
                    <a:lstStyle/>
                    <a:p>
                      <a:pPr marL="0" marR="0" algn="ctr">
                        <a:lnSpc>
                          <a:spcPct val="107000"/>
                        </a:lnSpc>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(0.015)</a:t>
                      </a:r>
                    </a:p>
                  </a:txBody>
                  <a:tcPr marT="0" marB="0">
                    <a:noFill/>
                  </a:tcPr>
                </a:tc>
                <a:tc>
                  <a:txBody>
                    <a:bodyPr/>
                    <a:lstStyle/>
                    <a:p>
                      <a:pPr marL="0" marR="0" algn="ctr">
                        <a:lnSpc>
                          <a:spcPct val="107000"/>
                        </a:lnSpc>
                        <a:spcBef>
                          <a:spcPts val="0"/>
                        </a:spcBef>
                        <a:spcAft>
                          <a:spcPts val="0"/>
                        </a:spcAft>
                      </a:pPr>
                      <a:r>
                        <a:rPr lang="en-US" sz="2000">
                          <a:effectLst/>
                          <a:latin typeface="+mn-lt"/>
                          <a:ea typeface="Times New Roman" panose="02020603050405020304" pitchFamily="18" charset="0"/>
                          <a:cs typeface="Times New Roman" panose="02020603050405020304" pitchFamily="18" charset="0"/>
                        </a:rPr>
                        <a:t>(0.009)</a:t>
                      </a:r>
                    </a:p>
                  </a:txBody>
                  <a:tcPr marT="0" marB="0">
                    <a:noFill/>
                  </a:tcPr>
                </a:tc>
                <a:tc>
                  <a:txBody>
                    <a:bodyPr/>
                    <a:lstStyle/>
                    <a:p>
                      <a:pPr marL="0" marR="0" algn="ctr">
                        <a:lnSpc>
                          <a:spcPct val="107000"/>
                        </a:lnSpc>
                        <a:spcBef>
                          <a:spcPts val="0"/>
                        </a:spcBef>
                        <a:spcAft>
                          <a:spcPts val="0"/>
                        </a:spcAft>
                      </a:pPr>
                      <a:r>
                        <a:rPr lang="en-US" sz="2000">
                          <a:effectLst/>
                          <a:latin typeface="+mn-lt"/>
                          <a:ea typeface="Times New Roman" panose="02020603050405020304" pitchFamily="18" charset="0"/>
                          <a:cs typeface="Times New Roman" panose="02020603050405020304" pitchFamily="18" charset="0"/>
                        </a:rPr>
                        <a:t>(0.027)</a:t>
                      </a:r>
                    </a:p>
                  </a:txBody>
                  <a:tcPr marT="0" marB="0">
                    <a:noFill/>
                  </a:tcPr>
                </a:tc>
                <a:tc>
                  <a:txBody>
                    <a:bodyPr/>
                    <a:lstStyle/>
                    <a:p>
                      <a:pPr marL="0" marR="0" algn="ctr">
                        <a:lnSpc>
                          <a:spcPct val="107000"/>
                        </a:lnSpc>
                        <a:spcBef>
                          <a:spcPts val="0"/>
                        </a:spcBef>
                        <a:spcAft>
                          <a:spcPts val="0"/>
                        </a:spcAft>
                      </a:pPr>
                      <a:r>
                        <a:rPr lang="en-US" sz="2000">
                          <a:effectLst/>
                          <a:latin typeface="+mn-lt"/>
                          <a:ea typeface="Times New Roman" panose="02020603050405020304" pitchFamily="18" charset="0"/>
                          <a:cs typeface="Times New Roman" panose="02020603050405020304" pitchFamily="18" charset="0"/>
                        </a:rPr>
                        <a:t>(0.029)</a:t>
                      </a:r>
                    </a:p>
                  </a:txBody>
                  <a:tcPr marT="0" marB="0">
                    <a:noFill/>
                  </a:tcPr>
                </a:tc>
                <a:extLst>
                  <a:ext uri="{0D108BD9-81ED-4DB2-BD59-A6C34878D82A}">
                    <a16:rowId xmlns:a16="http://schemas.microsoft.com/office/drawing/2014/main" val="3825557656"/>
                  </a:ext>
                </a:extLst>
              </a:tr>
              <a:tr h="269757">
                <a:tc>
                  <a:txBody>
                    <a:bodyPr/>
                    <a:lstStyle/>
                    <a:p>
                      <a:pPr algn="l" fontAlgn="ctr"/>
                      <a:r>
                        <a:rPr lang="en-US" sz="1600" b="0" i="1" u="none" strike="noStrike" dirty="0">
                          <a:solidFill>
                            <a:schemeClr val="tx1"/>
                          </a:solidFill>
                          <a:effectLst/>
                          <a:latin typeface="+mn-lt"/>
                        </a:rPr>
                        <a:t>  Pre-Treat DV Mean</a:t>
                      </a:r>
                    </a:p>
                  </a:txBody>
                  <a:tcPr marL="4318" marR="4318" marT="4318" marB="0" anchor="ctr">
                    <a:noFill/>
                  </a:tcPr>
                </a:tc>
                <a:tc>
                  <a:txBody>
                    <a:bodyPr/>
                    <a:lstStyle/>
                    <a:p>
                      <a:pPr marL="0" marR="0" algn="ctr">
                        <a:lnSpc>
                          <a:spcPct val="107000"/>
                        </a:lnSpc>
                        <a:spcBef>
                          <a:spcPts val="0"/>
                        </a:spcBef>
                        <a:spcAft>
                          <a:spcPts val="0"/>
                        </a:spcAft>
                      </a:pPr>
                      <a:r>
                        <a:rPr lang="en-US" sz="1600" i="1" dirty="0">
                          <a:effectLst/>
                          <a:latin typeface="+mn-lt"/>
                          <a:ea typeface="Times New Roman" panose="02020603050405020304" pitchFamily="18" charset="0"/>
                          <a:cs typeface="Times New Roman" panose="02020603050405020304" pitchFamily="18" charset="0"/>
                        </a:rPr>
                        <a:t>0.042</a:t>
                      </a:r>
                    </a:p>
                  </a:txBody>
                  <a:tcPr marT="0" marB="0">
                    <a:noFill/>
                  </a:tcPr>
                </a:tc>
                <a:tc>
                  <a:txBody>
                    <a:bodyPr/>
                    <a:lstStyle/>
                    <a:p>
                      <a:pPr marL="0" marR="0" algn="ctr">
                        <a:lnSpc>
                          <a:spcPct val="107000"/>
                        </a:lnSpc>
                        <a:spcBef>
                          <a:spcPts val="0"/>
                        </a:spcBef>
                        <a:spcAft>
                          <a:spcPts val="0"/>
                        </a:spcAft>
                      </a:pPr>
                      <a:r>
                        <a:rPr lang="en-US" sz="1600" i="1">
                          <a:effectLst/>
                          <a:latin typeface="+mn-lt"/>
                          <a:ea typeface="Times New Roman" panose="02020603050405020304" pitchFamily="18" charset="0"/>
                          <a:cs typeface="Times New Roman" panose="02020603050405020304" pitchFamily="18" charset="0"/>
                        </a:rPr>
                        <a:t>0.051</a:t>
                      </a:r>
                    </a:p>
                  </a:txBody>
                  <a:tcPr marT="0" marB="0">
                    <a:noFill/>
                  </a:tcPr>
                </a:tc>
                <a:tc>
                  <a:txBody>
                    <a:bodyPr/>
                    <a:lstStyle/>
                    <a:p>
                      <a:pPr marL="0" marR="0" algn="ctr">
                        <a:lnSpc>
                          <a:spcPct val="107000"/>
                        </a:lnSpc>
                        <a:spcBef>
                          <a:spcPts val="0"/>
                        </a:spcBef>
                        <a:spcAft>
                          <a:spcPts val="0"/>
                        </a:spcAft>
                      </a:pPr>
                      <a:r>
                        <a:rPr lang="en-US" sz="1600" i="1" dirty="0">
                          <a:effectLst/>
                          <a:latin typeface="+mn-lt"/>
                          <a:ea typeface="Times New Roman" panose="02020603050405020304" pitchFamily="18" charset="0"/>
                          <a:cs typeface="Times New Roman" panose="02020603050405020304" pitchFamily="18" charset="0"/>
                        </a:rPr>
                        <a:t>0.034</a:t>
                      </a:r>
                    </a:p>
                  </a:txBody>
                  <a:tcPr marT="0" marB="0">
                    <a:noFill/>
                  </a:tcPr>
                </a:tc>
                <a:tc>
                  <a:txBody>
                    <a:bodyPr/>
                    <a:lstStyle/>
                    <a:p>
                      <a:pPr marL="0" marR="0" algn="ctr">
                        <a:lnSpc>
                          <a:spcPct val="107000"/>
                        </a:lnSpc>
                        <a:spcBef>
                          <a:spcPts val="0"/>
                        </a:spcBef>
                        <a:spcAft>
                          <a:spcPts val="0"/>
                        </a:spcAft>
                      </a:pPr>
                      <a:r>
                        <a:rPr lang="en-US" sz="1600" i="1" dirty="0">
                          <a:effectLst/>
                          <a:latin typeface="+mn-lt"/>
                          <a:ea typeface="Times New Roman" panose="02020603050405020304" pitchFamily="18" charset="0"/>
                          <a:cs typeface="Times New Roman" panose="02020603050405020304" pitchFamily="18" charset="0"/>
                        </a:rPr>
                        <a:t>0.060</a:t>
                      </a:r>
                    </a:p>
                  </a:txBody>
                  <a:tcPr marT="0" marB="0">
                    <a:noFill/>
                  </a:tcPr>
                </a:tc>
                <a:tc>
                  <a:txBody>
                    <a:bodyPr/>
                    <a:lstStyle/>
                    <a:p>
                      <a:pPr marL="0" marR="0" algn="ctr">
                        <a:lnSpc>
                          <a:spcPct val="107000"/>
                        </a:lnSpc>
                        <a:spcBef>
                          <a:spcPts val="0"/>
                        </a:spcBef>
                        <a:spcAft>
                          <a:spcPts val="0"/>
                        </a:spcAft>
                      </a:pPr>
                      <a:r>
                        <a:rPr lang="en-US" sz="1600" i="1" dirty="0">
                          <a:effectLst/>
                          <a:latin typeface="+mn-lt"/>
                          <a:ea typeface="Times New Roman" panose="02020603050405020304" pitchFamily="18" charset="0"/>
                          <a:cs typeface="Times New Roman" panose="02020603050405020304" pitchFamily="18" charset="0"/>
                        </a:rPr>
                        <a:t>0.018</a:t>
                      </a:r>
                    </a:p>
                  </a:txBody>
                  <a:tcPr marT="0" marB="0">
                    <a:noFill/>
                  </a:tcPr>
                </a:tc>
                <a:extLst>
                  <a:ext uri="{0D108BD9-81ED-4DB2-BD59-A6C34878D82A}">
                    <a16:rowId xmlns:a16="http://schemas.microsoft.com/office/drawing/2014/main" val="771372373"/>
                  </a:ext>
                </a:extLst>
              </a:tr>
              <a:tr h="375056">
                <a:tc>
                  <a:txBody>
                    <a:bodyPr/>
                    <a:lstStyle/>
                    <a:p>
                      <a:pPr algn="l" fontAlgn="ctr"/>
                      <a:endParaRPr lang="en-US" sz="2000" b="0" i="0" u="none" strike="noStrike" dirty="0">
                        <a:solidFill>
                          <a:schemeClr val="tx1"/>
                        </a:solidFill>
                        <a:effectLst/>
                        <a:latin typeface="+mn-lt"/>
                      </a:endParaRPr>
                    </a:p>
                  </a:txBody>
                  <a:tcPr marL="4318" marR="4318" marT="4318" marB="0" anchor="ctr">
                    <a:noFill/>
                  </a:tcPr>
                </a:tc>
                <a:tc gridSpan="5">
                  <a:txBody>
                    <a:bodyPr/>
                    <a:lstStyle/>
                    <a:p>
                      <a:pPr algn="ctr" fontAlgn="ctr"/>
                      <a:endParaRPr lang="en-US" sz="2000" b="1" i="1" u="none" strike="noStrike" dirty="0">
                        <a:solidFill>
                          <a:schemeClr val="tx1"/>
                        </a:solidFill>
                        <a:effectLst/>
                        <a:latin typeface="+mn-lt"/>
                      </a:endParaRPr>
                    </a:p>
                    <a:p>
                      <a:pPr algn="ctr" fontAlgn="ctr"/>
                      <a:r>
                        <a:rPr lang="en-US" sz="2000" b="1" i="1" u="none" strike="noStrike" dirty="0">
                          <a:solidFill>
                            <a:schemeClr val="tx1"/>
                          </a:solidFill>
                          <a:effectLst/>
                          <a:latin typeface="+mn-lt"/>
                        </a:rPr>
                        <a:t>Panel III: Everyday Smoking</a:t>
                      </a:r>
                    </a:p>
                  </a:txBody>
                  <a:tcPr marL="4318" marR="4318" marT="4318" marB="0" anchor="ctr">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ctr"/>
                      <a:endParaRPr lang="en-US" sz="1400" b="1" i="0" u="none" strike="noStrike" dirty="0">
                        <a:solidFill>
                          <a:schemeClr val="tx1"/>
                        </a:solidFill>
                        <a:effectLst/>
                        <a:latin typeface="Garamond" panose="02020404030301010803" pitchFamily="18" charset="0"/>
                      </a:endParaRPr>
                    </a:p>
                  </a:txBody>
                  <a:tcPr marL="4318" marR="4318" marT="4318" marB="0" anchor="ctr"/>
                </a:tc>
                <a:extLst>
                  <a:ext uri="{0D108BD9-81ED-4DB2-BD59-A6C34878D82A}">
                    <a16:rowId xmlns:a16="http://schemas.microsoft.com/office/drawing/2014/main" val="1882772911"/>
                  </a:ext>
                </a:extLst>
              </a:tr>
              <a:tr h="215095">
                <a:tc>
                  <a:txBody>
                    <a:bodyPr/>
                    <a:lstStyle/>
                    <a:p>
                      <a:pPr algn="l" fontAlgn="ctr"/>
                      <a:r>
                        <a:rPr lang="en-US" sz="2000" b="0" i="0" u="none" strike="noStrike" dirty="0">
                          <a:solidFill>
                            <a:schemeClr val="tx1"/>
                          </a:solidFill>
                          <a:effectLst/>
                          <a:latin typeface="+mn-lt"/>
                        </a:rPr>
                        <a:t>  Tobacco 21 Law</a:t>
                      </a:r>
                    </a:p>
                  </a:txBody>
                  <a:tcPr marL="4318" marR="4318" marT="4318" marB="0" anchor="ctr">
                    <a:noFill/>
                  </a:tcPr>
                </a:tc>
                <a:tc>
                  <a:txBody>
                    <a:bodyPr/>
                    <a:lstStyle/>
                    <a:p>
                      <a:pPr marL="0" marR="0" algn="ctr">
                        <a:lnSpc>
                          <a:spcPct val="107000"/>
                        </a:lnSpc>
                        <a:spcBef>
                          <a:spcPts val="0"/>
                        </a:spcBef>
                        <a:spcAft>
                          <a:spcPts val="0"/>
                        </a:spcAft>
                      </a:pPr>
                      <a:r>
                        <a:rPr lang="en-US" sz="2000">
                          <a:effectLst/>
                          <a:latin typeface="+mn-lt"/>
                          <a:ea typeface="Times New Roman" panose="02020603050405020304" pitchFamily="18" charset="0"/>
                          <a:cs typeface="Times New Roman" panose="02020603050405020304" pitchFamily="18" charset="0"/>
                        </a:rPr>
                        <a:t>-0.005</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-0.006</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a:effectLst/>
                          <a:latin typeface="+mn-lt"/>
                          <a:ea typeface="Times New Roman" panose="02020603050405020304" pitchFamily="18" charset="0"/>
                          <a:cs typeface="Times New Roman" panose="02020603050405020304" pitchFamily="18" charset="0"/>
                        </a:rPr>
                        <a:t>-0.005</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-0.040**</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-0.006</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295693211"/>
                  </a:ext>
                </a:extLst>
              </a:tr>
              <a:tr h="215095">
                <a:tc>
                  <a:txBody>
                    <a:bodyPr/>
                    <a:lstStyle/>
                    <a:p>
                      <a:pPr algn="l" fontAlgn="ctr"/>
                      <a:endParaRPr lang="en-US" sz="2000" b="0" i="0" u="none" strike="noStrike" dirty="0">
                        <a:solidFill>
                          <a:schemeClr val="tx1"/>
                        </a:solidFill>
                        <a:effectLst/>
                        <a:latin typeface="+mn-lt"/>
                      </a:endParaRPr>
                    </a:p>
                  </a:txBody>
                  <a:tcPr marL="4318" marR="4318" marT="4318" marB="0" anchor="ctr">
                    <a:noFill/>
                  </a:tcPr>
                </a:tc>
                <a:tc>
                  <a:txBody>
                    <a:bodyPr/>
                    <a:lstStyle/>
                    <a:p>
                      <a:pPr marL="0" marR="0" algn="ctr">
                        <a:lnSpc>
                          <a:spcPct val="107000"/>
                        </a:lnSpc>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(0.005)</a:t>
                      </a:r>
                    </a:p>
                  </a:txBody>
                  <a:tcPr marT="0" marB="0">
                    <a:noFill/>
                  </a:tcPr>
                </a:tc>
                <a:tc>
                  <a:txBody>
                    <a:bodyPr/>
                    <a:lstStyle/>
                    <a:p>
                      <a:pPr marL="0" marR="0" algn="ctr">
                        <a:lnSpc>
                          <a:spcPct val="107000"/>
                        </a:lnSpc>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(0.011)</a:t>
                      </a:r>
                    </a:p>
                  </a:txBody>
                  <a:tcPr marT="0" marB="0">
                    <a:noFill/>
                  </a:tcPr>
                </a:tc>
                <a:tc>
                  <a:txBody>
                    <a:bodyPr/>
                    <a:lstStyle/>
                    <a:p>
                      <a:pPr marL="0" marR="0" algn="ctr">
                        <a:lnSpc>
                          <a:spcPct val="107000"/>
                        </a:lnSpc>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(0.007)</a:t>
                      </a:r>
                    </a:p>
                  </a:txBody>
                  <a:tcPr marT="0" marB="0">
                    <a:noFill/>
                  </a:tcPr>
                </a:tc>
                <a:tc>
                  <a:txBody>
                    <a:bodyPr/>
                    <a:lstStyle/>
                    <a:p>
                      <a:pPr marL="0" marR="0" algn="ctr">
                        <a:lnSpc>
                          <a:spcPct val="107000"/>
                        </a:lnSpc>
                        <a:spcBef>
                          <a:spcPts val="0"/>
                        </a:spcBef>
                        <a:spcAft>
                          <a:spcPts val="0"/>
                        </a:spcAft>
                      </a:pPr>
                      <a:r>
                        <a:rPr lang="en-US" sz="2000">
                          <a:effectLst/>
                          <a:latin typeface="+mn-lt"/>
                          <a:ea typeface="Times New Roman" panose="02020603050405020304" pitchFamily="18" charset="0"/>
                          <a:cs typeface="Times New Roman" panose="02020603050405020304" pitchFamily="18" charset="0"/>
                        </a:rPr>
                        <a:t>(0.019)</a:t>
                      </a:r>
                    </a:p>
                  </a:txBody>
                  <a:tcPr marT="0" marB="0">
                    <a:noFill/>
                  </a:tcPr>
                </a:tc>
                <a:tc>
                  <a:txBody>
                    <a:bodyPr/>
                    <a:lstStyle/>
                    <a:p>
                      <a:pPr marL="0" marR="0" algn="ctr">
                        <a:lnSpc>
                          <a:spcPct val="107000"/>
                        </a:lnSpc>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(0.025)</a:t>
                      </a:r>
                    </a:p>
                  </a:txBody>
                  <a:tcPr marT="0" marB="0">
                    <a:noFill/>
                  </a:tcPr>
                </a:tc>
                <a:extLst>
                  <a:ext uri="{0D108BD9-81ED-4DB2-BD59-A6C34878D82A}">
                    <a16:rowId xmlns:a16="http://schemas.microsoft.com/office/drawing/2014/main" val="2154864268"/>
                  </a:ext>
                </a:extLst>
              </a:tr>
              <a:tr h="63208">
                <a:tc>
                  <a:txBody>
                    <a:bodyPr/>
                    <a:lstStyle/>
                    <a:p>
                      <a:pPr algn="l" fontAlgn="ctr"/>
                      <a:r>
                        <a:rPr lang="en-US" sz="1600" b="0" i="1" u="none" strike="noStrike" dirty="0">
                          <a:solidFill>
                            <a:schemeClr val="tx1"/>
                          </a:solidFill>
                          <a:effectLst/>
                          <a:latin typeface="+mn-lt"/>
                        </a:rPr>
                        <a:t>  Pre-Treat DV Mean</a:t>
                      </a:r>
                    </a:p>
                  </a:txBody>
                  <a:tcPr marL="4318" marR="4318" marT="4318" marB="0" anchor="ctr">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i="1" dirty="0">
                          <a:effectLst/>
                          <a:latin typeface="+mn-lt"/>
                          <a:ea typeface="Times New Roman" panose="02020603050405020304" pitchFamily="18" charset="0"/>
                          <a:cs typeface="Times New Roman" panose="02020603050405020304" pitchFamily="18" charset="0"/>
                        </a:rPr>
                        <a:t>0.031</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i="1" dirty="0">
                          <a:effectLst/>
                          <a:latin typeface="+mn-lt"/>
                          <a:ea typeface="Times New Roman" panose="02020603050405020304" pitchFamily="18" charset="0"/>
                          <a:cs typeface="Times New Roman" panose="02020603050405020304" pitchFamily="18" charset="0"/>
                        </a:rPr>
                        <a:t>0.038</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i="1" dirty="0">
                          <a:effectLst/>
                          <a:latin typeface="+mn-lt"/>
                          <a:ea typeface="Times New Roman" panose="02020603050405020304" pitchFamily="18" charset="0"/>
                          <a:cs typeface="Times New Roman" panose="02020603050405020304" pitchFamily="18" charset="0"/>
                        </a:rPr>
                        <a:t>0.024</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i="1" dirty="0">
                          <a:effectLst/>
                          <a:latin typeface="+mn-lt"/>
                          <a:ea typeface="Times New Roman" panose="02020603050405020304" pitchFamily="18" charset="0"/>
                          <a:cs typeface="Times New Roman" panose="02020603050405020304" pitchFamily="18" charset="0"/>
                        </a:rPr>
                        <a:t>0.045</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i="1" dirty="0">
                          <a:effectLst/>
                          <a:latin typeface="+mn-lt"/>
                          <a:ea typeface="Times New Roman" panose="02020603050405020304" pitchFamily="18" charset="0"/>
                          <a:cs typeface="Times New Roman" panose="02020603050405020304" pitchFamily="18" charset="0"/>
                        </a:rPr>
                        <a:t>0.014</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0184476"/>
                  </a:ext>
                </a:extLst>
              </a:tr>
            </a:tbl>
          </a:graphicData>
        </a:graphic>
      </p:graphicFrame>
    </p:spTree>
    <p:extLst>
      <p:ext uri="{BB962C8B-B14F-4D97-AF65-F5344CB8AC3E}">
        <p14:creationId xmlns:p14="http://schemas.microsoft.com/office/powerpoint/2010/main" val="1660035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6F3E-2690-4C7C-97FC-FD4AB1FEDCCA}"/>
              </a:ext>
            </a:extLst>
          </p:cNvPr>
          <p:cNvSpPr>
            <a:spLocks noGrp="1"/>
          </p:cNvSpPr>
          <p:nvPr>
            <p:ph type="title"/>
          </p:nvPr>
        </p:nvSpPr>
        <p:spPr>
          <a:xfrm>
            <a:off x="838200" y="106533"/>
            <a:ext cx="10515600" cy="861134"/>
          </a:xfrm>
        </p:spPr>
        <p:txBody>
          <a:bodyPr>
            <a:normAutofit/>
          </a:bodyPr>
          <a:lstStyle/>
          <a:p>
            <a:r>
              <a:rPr lang="en-US" dirty="0"/>
              <a:t>What about Effects of 14-to-15-Year-Olds?</a:t>
            </a:r>
          </a:p>
        </p:txBody>
      </p:sp>
      <p:sp>
        <p:nvSpPr>
          <p:cNvPr id="3" name="Content Placeholder 2">
            <a:extLst>
              <a:ext uri="{FF2B5EF4-FFF2-40B4-BE49-F238E27FC236}">
                <a16:creationId xmlns:a16="http://schemas.microsoft.com/office/drawing/2014/main" id="{612227C6-F8CD-4FA8-BBFF-18E3E836546A}"/>
              </a:ext>
            </a:extLst>
          </p:cNvPr>
          <p:cNvSpPr>
            <a:spLocks noGrp="1"/>
          </p:cNvSpPr>
          <p:nvPr>
            <p:ph idx="1"/>
          </p:nvPr>
        </p:nvSpPr>
        <p:spPr/>
        <p:txBody>
          <a:bodyPr/>
          <a:lstStyle/>
          <a:p>
            <a:pPr marL="0" indent="0">
              <a:buNone/>
            </a:pPr>
            <a:r>
              <a:rPr lang="en-US" dirty="0"/>
              <a:t>  </a:t>
            </a:r>
          </a:p>
        </p:txBody>
      </p:sp>
      <p:graphicFrame>
        <p:nvGraphicFramePr>
          <p:cNvPr id="4" name="Table 4">
            <a:extLst>
              <a:ext uri="{FF2B5EF4-FFF2-40B4-BE49-F238E27FC236}">
                <a16:creationId xmlns:a16="http://schemas.microsoft.com/office/drawing/2014/main" id="{37DD139F-F95C-4B1D-B763-3F5E345C6D6E}"/>
              </a:ext>
            </a:extLst>
          </p:cNvPr>
          <p:cNvGraphicFramePr>
            <a:graphicFrameLocks noGrp="1"/>
          </p:cNvGraphicFramePr>
          <p:nvPr>
            <p:extLst>
              <p:ext uri="{D42A27DB-BD31-4B8C-83A1-F6EECF244321}">
                <p14:modId xmlns:p14="http://schemas.microsoft.com/office/powerpoint/2010/main" val="3547976326"/>
              </p:ext>
            </p:extLst>
          </p:nvPr>
        </p:nvGraphicFramePr>
        <p:xfrm>
          <a:off x="181335" y="1117837"/>
          <a:ext cx="11601693" cy="5383192"/>
        </p:xfrm>
        <a:graphic>
          <a:graphicData uri="http://schemas.openxmlformats.org/drawingml/2006/table">
            <a:tbl>
              <a:tblPr firstRow="1" bandRow="1">
                <a:tableStyleId>{5C22544A-7EE6-4342-B048-85BDC9FD1C3A}</a:tableStyleId>
              </a:tblPr>
              <a:tblGrid>
                <a:gridCol w="4448538">
                  <a:extLst>
                    <a:ext uri="{9D8B030D-6E8A-4147-A177-3AD203B41FA5}">
                      <a16:colId xmlns:a16="http://schemas.microsoft.com/office/drawing/2014/main" val="3715451522"/>
                    </a:ext>
                  </a:extLst>
                </a:gridCol>
                <a:gridCol w="2085296">
                  <a:extLst>
                    <a:ext uri="{9D8B030D-6E8A-4147-A177-3AD203B41FA5}">
                      <a16:colId xmlns:a16="http://schemas.microsoft.com/office/drawing/2014/main" val="2139119840"/>
                    </a:ext>
                  </a:extLst>
                </a:gridCol>
                <a:gridCol w="2582008">
                  <a:extLst>
                    <a:ext uri="{9D8B030D-6E8A-4147-A177-3AD203B41FA5}">
                      <a16:colId xmlns:a16="http://schemas.microsoft.com/office/drawing/2014/main" val="3272269635"/>
                    </a:ext>
                  </a:extLst>
                </a:gridCol>
                <a:gridCol w="2485851">
                  <a:extLst>
                    <a:ext uri="{9D8B030D-6E8A-4147-A177-3AD203B41FA5}">
                      <a16:colId xmlns:a16="http://schemas.microsoft.com/office/drawing/2014/main" val="1588237377"/>
                    </a:ext>
                  </a:extLst>
                </a:gridCol>
              </a:tblGrid>
              <a:tr h="436442">
                <a:tc>
                  <a:txBody>
                    <a:bodyPr/>
                    <a:lstStyle/>
                    <a:p>
                      <a:endParaRPr lang="en-US" sz="2000" b="0" i="0" dirty="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gridSpan="3">
                  <a:txBody>
                    <a:bodyPr/>
                    <a:lstStyle/>
                    <a:p>
                      <a:pPr algn="ctr"/>
                      <a:r>
                        <a:rPr lang="en-US" sz="2000" b="1" i="1" kern="1200" dirty="0">
                          <a:solidFill>
                            <a:schemeClr val="tx1"/>
                          </a:solidFill>
                          <a:effectLst/>
                          <a:latin typeface="+mn-lt"/>
                          <a:ea typeface="+mn-ea"/>
                          <a:cs typeface="+mn-cs"/>
                        </a:rPr>
                        <a:t>Panel I: Smoking Participation</a:t>
                      </a:r>
                      <a:r>
                        <a:rPr lang="en-US" sz="2000" b="1" i="1" dirty="0">
                          <a:solidFill>
                            <a:schemeClr val="tx1"/>
                          </a:solidFill>
                          <a:effectLst/>
                          <a:latin typeface="+mn-lt"/>
                        </a:rPr>
                        <a:t> </a:t>
                      </a:r>
                      <a:endParaRPr lang="en-US" sz="2000" b="1" i="1" dirty="0">
                        <a:latin typeface="+mn-lt"/>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64880774"/>
                  </a:ext>
                </a:extLst>
              </a:tr>
              <a:tr h="191642">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noFill/>
                      <a:prstDash val="solid"/>
                      <a:round/>
                      <a:headEnd type="none" w="med" len="med"/>
                      <a:tailEnd type="none" w="med" len="med"/>
                    </a:lnT>
                    <a:noFill/>
                  </a:tcPr>
                </a:tc>
                <a:tc>
                  <a:txBody>
                    <a:bodyPr/>
                    <a:lstStyle/>
                    <a:p>
                      <a:pPr algn="ctr"/>
                      <a:r>
                        <a:rPr lang="en-US" sz="2000" b="0" i="0" dirty="0">
                          <a:effectLst/>
                          <a:latin typeface="+mn-lt"/>
                          <a:ea typeface="Times New Roman" panose="02020603050405020304" pitchFamily="18" charset="0"/>
                          <a:cs typeface="Times New Roman" panose="02020603050405020304" pitchFamily="18" charset="0"/>
                        </a:rPr>
                        <a:t>-0.006</a:t>
                      </a:r>
                      <a:endParaRPr lang="en-US" sz="2000" dirty="0">
                        <a:latin typeface="+mn-lt"/>
                      </a:endParaRP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-0.010</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-0.009</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75916974"/>
                  </a:ext>
                </a:extLst>
              </a:tr>
              <a:tr h="187187">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 </a:t>
                      </a:r>
                      <a:endParaRPr lang="en-US" sz="20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algn="ctr"/>
                      <a:r>
                        <a:rPr lang="en-US" sz="2000" b="0" i="0" dirty="0">
                          <a:effectLst/>
                          <a:latin typeface="+mn-lt"/>
                          <a:ea typeface="Times New Roman" panose="02020603050405020304" pitchFamily="18" charset="0"/>
                          <a:cs typeface="Times New Roman" panose="02020603050405020304" pitchFamily="18" charset="0"/>
                        </a:rPr>
                        <a:t>(0.008)</a:t>
                      </a:r>
                      <a:endParaRPr lang="en-US" sz="2000" dirty="0">
                        <a:latin typeface="+mn-lt"/>
                      </a:endParaRP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(0.009)</a:t>
                      </a: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(0.009)</a:t>
                      </a:r>
                    </a:p>
                  </a:txBody>
                  <a:tcPr marT="0" marB="0">
                    <a:noFill/>
                  </a:tcPr>
                </a:tc>
                <a:extLst>
                  <a:ext uri="{0D108BD9-81ED-4DB2-BD59-A6C34878D82A}">
                    <a16:rowId xmlns:a16="http://schemas.microsoft.com/office/drawing/2014/main" val="179632118"/>
                  </a:ext>
                </a:extLst>
              </a:tr>
              <a:tr h="169848">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algn="ctr"/>
                      <a:r>
                        <a:rPr lang="en-US" sz="1600" b="0" i="1" dirty="0">
                          <a:effectLst/>
                          <a:latin typeface="+mn-lt"/>
                          <a:ea typeface="Times New Roman" panose="02020603050405020304" pitchFamily="18" charset="0"/>
                          <a:cs typeface="Times New Roman" panose="02020603050405020304" pitchFamily="18" charset="0"/>
                        </a:rPr>
                        <a:t>0.079</a:t>
                      </a:r>
                      <a:endParaRPr lang="en-US" sz="1600" i="1" dirty="0">
                        <a:latin typeface="+mn-lt"/>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0.079</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0.079</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4755181"/>
                  </a:ext>
                </a:extLst>
              </a:tr>
              <a:tr h="484099">
                <a:tc>
                  <a:txBody>
                    <a:bodyPr/>
                    <a:lstStyle/>
                    <a:p>
                      <a:endParaRPr lang="en-US" sz="2000" b="0" i="0" dirty="0">
                        <a:latin typeface="+mn-lt"/>
                      </a:endParaRPr>
                    </a:p>
                  </a:txBody>
                  <a:tcPr>
                    <a:lnT w="12700" cap="flat" cmpd="sng" algn="ctr">
                      <a:solidFill>
                        <a:schemeClr val="tx1"/>
                      </a:solidFill>
                      <a:prstDash val="solid"/>
                      <a:round/>
                      <a:headEnd type="none" w="med" len="med"/>
                      <a:tailEnd type="none" w="med" len="med"/>
                    </a:lnT>
                    <a:noFill/>
                  </a:tcPr>
                </a:tc>
                <a:tc gridSpan="3">
                  <a:txBody>
                    <a:bodyPr/>
                    <a:lstStyle/>
                    <a:p>
                      <a:pPr algn="ctr"/>
                      <a:r>
                        <a:rPr lang="en-US" sz="2000" b="1" i="1" dirty="0">
                          <a:latin typeface="+mn-lt"/>
                        </a:rPr>
                        <a:t>Panel II: Frequent Smoking</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T w="12700" cap="flat" cmpd="sng" algn="ctr">
                      <a:solidFill>
                        <a:schemeClr val="tx1"/>
                      </a:solidFill>
                      <a:prstDash val="solid"/>
                      <a:round/>
                      <a:headEnd type="none" w="med" len="med"/>
                      <a:tailEnd type="none" w="med" len="med"/>
                    </a:lnT>
                  </a:tcPr>
                </a:tc>
                <a:tc hMerge="1">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24033869"/>
                  </a:ext>
                </a:extLst>
              </a:tr>
              <a:tr h="195691">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algn="ctr"/>
                      <a:r>
                        <a:rPr lang="en-US" sz="2000" b="0" i="0" dirty="0">
                          <a:effectLst/>
                          <a:latin typeface="+mn-lt"/>
                          <a:ea typeface="Times New Roman" panose="02020603050405020304" pitchFamily="18" charset="0"/>
                          <a:cs typeface="Times New Roman" panose="02020603050405020304" pitchFamily="18" charset="0"/>
                        </a:rPr>
                        <a:t>-0.007</a:t>
                      </a:r>
                      <a:endParaRPr lang="en-US" sz="2000" dirty="0">
                        <a:latin typeface="+mn-lt"/>
                      </a:endParaRP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-0.009</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-0.007</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938668678"/>
                  </a:ext>
                </a:extLst>
              </a:tr>
              <a:tr h="208721">
                <a:tc>
                  <a:txBody>
                    <a:bodyPr/>
                    <a:lstStyle/>
                    <a:p>
                      <a:pPr marL="0" marR="0">
                        <a:lnSpc>
                          <a:spcPct val="107000"/>
                        </a:lnSpc>
                        <a:spcBef>
                          <a:spcPts val="0"/>
                        </a:spcBef>
                        <a:spcAft>
                          <a:spcPts val="0"/>
                        </a:spcAft>
                      </a:pPr>
                      <a:r>
                        <a:rPr lang="en-US" sz="2000" b="0" i="0">
                          <a:effectLst/>
                          <a:latin typeface="+mn-lt"/>
                          <a:ea typeface="Times New Roman" panose="02020603050405020304" pitchFamily="18" charset="0"/>
                          <a:cs typeface="Times" pitchFamily="2" charset="0"/>
                        </a:rPr>
                        <a:t> </a:t>
                      </a:r>
                      <a:endParaRPr lang="en-US" sz="2000" b="0" i="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algn="ctr"/>
                      <a:r>
                        <a:rPr lang="en-US" sz="2000" b="0" i="0" dirty="0">
                          <a:effectLst/>
                          <a:latin typeface="+mn-lt"/>
                          <a:ea typeface="Times New Roman" panose="02020603050405020304" pitchFamily="18" charset="0"/>
                          <a:cs typeface="Times New Roman" panose="02020603050405020304" pitchFamily="18" charset="0"/>
                        </a:rPr>
                        <a:t>(0.007)</a:t>
                      </a:r>
                      <a:endParaRPr lang="en-US" sz="2000" dirty="0">
                        <a:latin typeface="+mn-lt"/>
                      </a:endParaRP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(0.007)</a:t>
                      </a: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(0.007)</a:t>
                      </a:r>
                    </a:p>
                  </a:txBody>
                  <a:tcPr marT="0" marB="0">
                    <a:noFill/>
                  </a:tcPr>
                </a:tc>
                <a:extLst>
                  <a:ext uri="{0D108BD9-81ED-4DB2-BD59-A6C34878D82A}">
                    <a16:rowId xmlns:a16="http://schemas.microsoft.com/office/drawing/2014/main" val="2663896733"/>
                  </a:ext>
                </a:extLst>
              </a:tr>
              <a:tr h="313511">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algn="ctr"/>
                      <a:r>
                        <a:rPr lang="en-US" sz="1600" b="0" i="1" dirty="0">
                          <a:effectLst/>
                          <a:latin typeface="+mn-lt"/>
                          <a:ea typeface="Times New Roman" panose="02020603050405020304" pitchFamily="18" charset="0"/>
                          <a:cs typeface="Times New Roman" panose="02020603050405020304" pitchFamily="18" charset="0"/>
                        </a:rPr>
                        <a:t>0.019</a:t>
                      </a:r>
                      <a:endParaRPr lang="en-US" sz="1600" i="1" dirty="0">
                        <a:latin typeface="+mn-lt"/>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0.019</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0.019</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4800582"/>
                  </a:ext>
                </a:extLst>
              </a:tr>
              <a:tr h="449376">
                <a:tc>
                  <a:txBody>
                    <a:bodyPr/>
                    <a:lstStyle/>
                    <a:p>
                      <a:endParaRPr lang="en-US" sz="2000" b="0" i="0">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000" b="1" i="1" dirty="0">
                          <a:latin typeface="+mn-lt"/>
                        </a:rPr>
                        <a:t>Panel III: Everyday Smoking</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T w="12700" cap="flat" cmpd="sng" algn="ctr">
                      <a:solidFill>
                        <a:schemeClr val="tx1"/>
                      </a:solidFill>
                      <a:prstDash val="solid"/>
                      <a:round/>
                      <a:headEnd type="none" w="med" len="med"/>
                      <a:tailEnd type="none" w="med" len="med"/>
                    </a:lnT>
                  </a:tcPr>
                </a:tc>
                <a:tc hMerge="1">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57966491"/>
                  </a:ext>
                </a:extLst>
              </a:tr>
              <a:tr h="205630">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noFill/>
                      <a:prstDash val="solid"/>
                      <a:round/>
                      <a:headEnd type="none" w="med" len="med"/>
                      <a:tailEnd type="none" w="med" len="med"/>
                    </a:lnT>
                    <a:noFill/>
                  </a:tcPr>
                </a:tc>
                <a:tc>
                  <a:txBody>
                    <a:bodyPr/>
                    <a:lstStyle/>
                    <a:p>
                      <a:pPr algn="ctr"/>
                      <a:r>
                        <a:rPr lang="en-US" sz="2000" b="0" i="0" dirty="0">
                          <a:effectLst/>
                          <a:latin typeface="+mn-lt"/>
                          <a:ea typeface="Times New Roman" panose="02020603050405020304" pitchFamily="18" charset="0"/>
                          <a:cs typeface="Times New Roman" panose="02020603050405020304" pitchFamily="18" charset="0"/>
                        </a:rPr>
                        <a:t>-0.003</a:t>
                      </a:r>
                      <a:endParaRPr lang="en-US" sz="2000" dirty="0">
                        <a:latin typeface="+mn-lt"/>
                      </a:endParaRP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-0.004</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-0.002</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61510115"/>
                  </a:ext>
                </a:extLst>
              </a:tr>
              <a:tr h="218661">
                <a:tc>
                  <a:txBody>
                    <a:bodyPr/>
                    <a:lstStyle/>
                    <a:p>
                      <a:pPr marL="0" marR="0">
                        <a:lnSpc>
                          <a:spcPct val="107000"/>
                        </a:lnSpc>
                        <a:spcBef>
                          <a:spcPts val="0"/>
                        </a:spcBef>
                        <a:spcAft>
                          <a:spcPts val="0"/>
                        </a:spcAft>
                      </a:pPr>
                      <a:r>
                        <a:rPr lang="en-US" sz="2000" b="0" i="0">
                          <a:effectLst/>
                          <a:latin typeface="+mn-lt"/>
                          <a:ea typeface="Times New Roman" panose="02020603050405020304" pitchFamily="18" charset="0"/>
                          <a:cs typeface="Times" pitchFamily="2" charset="0"/>
                        </a:rPr>
                        <a:t> </a:t>
                      </a:r>
                      <a:endParaRPr lang="en-US" sz="2000" b="0" i="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algn="ctr"/>
                      <a:r>
                        <a:rPr lang="en-US" sz="2000" b="0" i="0" dirty="0">
                          <a:effectLst/>
                          <a:latin typeface="+mn-lt"/>
                          <a:ea typeface="Times New Roman" panose="02020603050405020304" pitchFamily="18" charset="0"/>
                          <a:cs typeface="Times New Roman" panose="02020603050405020304" pitchFamily="18" charset="0"/>
                        </a:rPr>
                        <a:t>(0.007)</a:t>
                      </a:r>
                      <a:endParaRPr lang="en-US" sz="2000" dirty="0">
                        <a:latin typeface="+mn-lt"/>
                      </a:endParaRP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(0.007)</a:t>
                      </a: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(0.006)</a:t>
                      </a:r>
                    </a:p>
                  </a:txBody>
                  <a:tcPr marT="0" marB="0">
                    <a:noFill/>
                  </a:tcPr>
                </a:tc>
                <a:extLst>
                  <a:ext uri="{0D108BD9-81ED-4DB2-BD59-A6C34878D82A}">
                    <a16:rowId xmlns:a16="http://schemas.microsoft.com/office/drawing/2014/main" val="1420664609"/>
                  </a:ext>
                </a:extLst>
              </a:tr>
              <a:tr h="208721">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algn="ctr"/>
                      <a:r>
                        <a:rPr lang="en-US" sz="1600" b="0" i="1" dirty="0">
                          <a:effectLst/>
                          <a:latin typeface="+mn-lt"/>
                          <a:ea typeface="Times New Roman" panose="02020603050405020304" pitchFamily="18" charset="0"/>
                          <a:cs typeface="Times New Roman" panose="02020603050405020304" pitchFamily="18" charset="0"/>
                        </a:rPr>
                        <a:t>0.013</a:t>
                      </a:r>
                      <a:endParaRPr lang="en-US" sz="1600" i="1" dirty="0">
                        <a:latin typeface="+mn-lt"/>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0.013</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0.013</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4131589"/>
                  </a:ext>
                </a:extLst>
              </a:tr>
              <a:tr h="0">
                <a:tc>
                  <a:txBody>
                    <a:bodyPr/>
                    <a:lstStyle/>
                    <a:p>
                      <a:endParaRPr lang="en-US" sz="2000" b="0" i="0" dirty="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200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2000" b="0" i="0" dirty="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2000" b="0" i="0" dirty="0">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85867136"/>
                  </a:ext>
                </a:extLst>
              </a:tr>
              <a:tr h="164327">
                <a:tc>
                  <a:txBody>
                    <a:bodyPr/>
                    <a:lstStyle/>
                    <a:p>
                      <a:pPr marL="0" marR="0" algn="l">
                        <a:spcBef>
                          <a:spcPts val="0"/>
                        </a:spcBef>
                        <a:spcAft>
                          <a:spcPts val="0"/>
                        </a:spcAft>
                      </a:pPr>
                      <a:r>
                        <a:rPr lang="en-US" sz="2000" u="none" strike="noStrike" dirty="0" err="1">
                          <a:effectLst/>
                        </a:rPr>
                        <a:t>Socioecon</a:t>
                      </a:r>
                      <a:r>
                        <a:rPr lang="en-US" sz="2000" u="none" strike="noStrike" dirty="0">
                          <a:effectLst/>
                        </a:rPr>
                        <a:t> &amp; Cigarette Policy Controls</a:t>
                      </a:r>
                      <a:r>
                        <a:rPr lang="en-US" sz="2000" dirty="0">
                          <a:effectLst/>
                        </a:rPr>
                        <a: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000" b="0" i="0" dirty="0">
                          <a:effectLst/>
                          <a:latin typeface="+mn-lt"/>
                          <a:ea typeface="Times New Roman" panose="02020603050405020304" pitchFamily="18" charset="0"/>
                          <a:cs typeface="Times" pitchFamily="2" charset="0"/>
                        </a:rPr>
                        <a:t>Y</a:t>
                      </a:r>
                      <a:endParaRPr lang="en-US" sz="2000" dirty="0">
                        <a:latin typeface="+mn-lt"/>
                      </a:endParaRPr>
                    </a:p>
                  </a:txBody>
                  <a:tcPr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tabLst>
                          <a:tab pos="471805" algn="dec"/>
                        </a:tabLst>
                      </a:pPr>
                      <a:r>
                        <a:rPr lang="en-US" sz="2000" b="0" i="0" dirty="0">
                          <a:effectLst/>
                          <a:latin typeface="+mn-lt"/>
                          <a:ea typeface="Times New Roman" panose="02020603050405020304" pitchFamily="18" charset="0"/>
                          <a:cs typeface="Times" pitchFamily="2" charset="0"/>
                        </a:rPr>
                        <a:t>Y</a:t>
                      </a:r>
                      <a:endParaRPr lang="en-US" sz="2000" b="0" i="0" dirty="0">
                        <a:effectLst/>
                        <a:latin typeface="+mn-lt"/>
                        <a:ea typeface="Times New Roman" panose="02020603050405020304" pitchFamily="18" charset="0"/>
                        <a:cs typeface="Times New Roman" panose="02020603050405020304" pitchFamily="18" charset="0"/>
                      </a:endParaRPr>
                    </a:p>
                  </a:txBody>
                  <a:tcPr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tabLst>
                          <a:tab pos="427990" algn="dec"/>
                        </a:tabLst>
                      </a:pPr>
                      <a:r>
                        <a:rPr lang="en-US" sz="2000" b="0" i="0" dirty="0">
                          <a:effectLst/>
                          <a:latin typeface="+mn-lt"/>
                          <a:ea typeface="Times New Roman" panose="02020603050405020304" pitchFamily="18" charset="0"/>
                          <a:cs typeface="Times" pitchFamily="2" charset="0"/>
                        </a:rPr>
                        <a:t>Y</a:t>
                      </a:r>
                      <a:endParaRPr lang="en-US" sz="2000" b="0" i="0" dirty="0">
                        <a:effectLst/>
                        <a:latin typeface="+mn-lt"/>
                        <a:ea typeface="Times New Roman" panose="02020603050405020304" pitchFamily="18" charset="0"/>
                        <a:cs typeface="Times New Roman" panose="02020603050405020304" pitchFamily="18" charset="0"/>
                      </a:endParaRPr>
                    </a:p>
                  </a:txBody>
                  <a:tcPr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9574344"/>
                  </a:ext>
                </a:extLst>
              </a:tr>
              <a:tr h="129209">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E-cigarette Polices?</a:t>
                      </a:r>
                      <a:endParaRPr lang="en-US" sz="2000" b="0" i="0" dirty="0">
                        <a:effectLst/>
                        <a:latin typeface="+mn-lt"/>
                        <a:ea typeface="Times New Roman" panose="02020603050405020304" pitchFamily="18" charset="0"/>
                        <a:cs typeface="Times New Roman" panose="02020603050405020304" pitchFamily="18" charset="0"/>
                      </a:endParaRPr>
                    </a:p>
                  </a:txBody>
                  <a:tcPr marT="0" marB="0">
                    <a:lnT w="12700" cmpd="sng">
                      <a:noFill/>
                    </a:lnT>
                    <a:noFill/>
                  </a:tcPr>
                </a:tc>
                <a:tc>
                  <a:txBody>
                    <a:bodyPr/>
                    <a:lstStyle/>
                    <a:p>
                      <a:pPr algn="ctr"/>
                      <a:r>
                        <a:rPr lang="en-US" sz="2000" b="0" i="0" dirty="0">
                          <a:effectLst/>
                          <a:latin typeface="+mn-lt"/>
                          <a:ea typeface="Times New Roman" panose="02020603050405020304" pitchFamily="18" charset="0"/>
                          <a:cs typeface="Times" pitchFamily="2" charset="0"/>
                        </a:rPr>
                        <a:t> N</a:t>
                      </a:r>
                      <a:endParaRPr lang="en-US" sz="2000" dirty="0">
                        <a:latin typeface="+mn-lt"/>
                      </a:endParaRPr>
                    </a:p>
                  </a:txBody>
                  <a:tcPr marT="0" marB="0">
                    <a:lnT w="12700" cmpd="sng">
                      <a:noFill/>
                    </a:lnT>
                    <a:noFill/>
                  </a:tcPr>
                </a:tc>
                <a:tc>
                  <a:txBody>
                    <a:bodyPr/>
                    <a:lstStyle/>
                    <a:p>
                      <a:pPr marL="0" marR="0" algn="ctr">
                        <a:lnSpc>
                          <a:spcPct val="107000"/>
                        </a:lnSpc>
                        <a:spcBef>
                          <a:spcPts val="0"/>
                        </a:spcBef>
                        <a:spcAft>
                          <a:spcPts val="0"/>
                        </a:spcAft>
                        <a:tabLst>
                          <a:tab pos="471805" algn="dec"/>
                        </a:tabLst>
                      </a:pPr>
                      <a:r>
                        <a:rPr lang="en-US" sz="2000" b="0" i="0" dirty="0">
                          <a:effectLst/>
                          <a:latin typeface="+mn-lt"/>
                          <a:ea typeface="Times New Roman" panose="02020603050405020304" pitchFamily="18" charset="0"/>
                          <a:cs typeface="Times" pitchFamily="2" charset="0"/>
                        </a:rPr>
                        <a:t>Y</a:t>
                      </a:r>
                      <a:endParaRPr lang="en-US" sz="2000" b="0" i="0" dirty="0">
                        <a:effectLst/>
                        <a:latin typeface="+mn-lt"/>
                        <a:ea typeface="Times New Roman" panose="02020603050405020304" pitchFamily="18" charset="0"/>
                        <a:cs typeface="Times New Roman" panose="02020603050405020304" pitchFamily="18" charset="0"/>
                      </a:endParaRPr>
                    </a:p>
                  </a:txBody>
                  <a:tcPr marT="0" marB="0">
                    <a:lnT w="12700" cmpd="sng">
                      <a:noFill/>
                    </a:lnT>
                    <a:noFill/>
                  </a:tcPr>
                </a:tc>
                <a:tc>
                  <a:txBody>
                    <a:bodyPr/>
                    <a:lstStyle/>
                    <a:p>
                      <a:pPr marL="0" marR="0" algn="ctr">
                        <a:lnSpc>
                          <a:spcPct val="107000"/>
                        </a:lnSpc>
                        <a:spcBef>
                          <a:spcPts val="0"/>
                        </a:spcBef>
                        <a:spcAft>
                          <a:spcPts val="0"/>
                        </a:spcAft>
                        <a:tabLst>
                          <a:tab pos="427990" algn="dec"/>
                        </a:tabLst>
                      </a:pPr>
                      <a:r>
                        <a:rPr lang="en-US" sz="2000" b="0" i="0" dirty="0">
                          <a:effectLst/>
                          <a:latin typeface="+mn-lt"/>
                          <a:ea typeface="Times New Roman" panose="02020603050405020304" pitchFamily="18" charset="0"/>
                          <a:cs typeface="Times" pitchFamily="2" charset="0"/>
                        </a:rPr>
                        <a:t>Y</a:t>
                      </a:r>
                      <a:endParaRPr lang="en-US" sz="2000" b="0" i="0" dirty="0">
                        <a:effectLst/>
                        <a:latin typeface="+mn-lt"/>
                        <a:ea typeface="Times New Roman" panose="02020603050405020304" pitchFamily="18" charset="0"/>
                        <a:cs typeface="Times New Roman" panose="02020603050405020304" pitchFamily="18" charset="0"/>
                      </a:endParaRPr>
                    </a:p>
                  </a:txBody>
                  <a:tcPr marT="0" marB="0">
                    <a:lnT w="12700" cmpd="sng">
                      <a:noFill/>
                    </a:lnT>
                    <a:noFill/>
                  </a:tcPr>
                </a:tc>
                <a:extLst>
                  <a:ext uri="{0D108BD9-81ED-4DB2-BD59-A6C34878D82A}">
                    <a16:rowId xmlns:a16="http://schemas.microsoft.com/office/drawing/2014/main" val="2263667624"/>
                  </a:ext>
                </a:extLst>
              </a:tr>
              <a:tr h="169849">
                <a:tc>
                  <a:txBody>
                    <a:bodyPr/>
                    <a:lstStyle/>
                    <a:p>
                      <a:pPr marL="0" marR="0">
                        <a:lnSpc>
                          <a:spcPct val="107000"/>
                        </a:lnSpc>
                        <a:spcBef>
                          <a:spcPts val="0"/>
                        </a:spcBef>
                        <a:spcAft>
                          <a:spcPts val="0"/>
                        </a:spcAft>
                        <a:tabLst>
                          <a:tab pos="427990" algn="dec"/>
                        </a:tabLst>
                      </a:pPr>
                      <a:r>
                        <a:rPr lang="en-US" sz="2000" b="0" i="0" dirty="0">
                          <a:effectLst/>
                          <a:latin typeface="+mn-lt"/>
                          <a:ea typeface="Times New Roman" panose="02020603050405020304" pitchFamily="18" charset="0"/>
                          <a:cs typeface="Times" pitchFamily="2" charset="0"/>
                        </a:rPr>
                        <a:t>Alcohol and Marijuana Policies?</a:t>
                      </a:r>
                      <a:endParaRPr lang="en-US" sz="2000" b="0" i="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27990" algn="dec"/>
                        </a:tabLst>
                      </a:pPr>
                      <a:r>
                        <a:rPr lang="en-US" sz="2000" b="0" i="0" dirty="0">
                          <a:effectLst/>
                          <a:latin typeface="+mn-lt"/>
                          <a:ea typeface="Times New Roman" panose="02020603050405020304" pitchFamily="18" charset="0"/>
                          <a:cs typeface="Times New Roman" panose="02020603050405020304" pitchFamily="18" charset="0"/>
                        </a:rPr>
                        <a:t>N</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71805" algn="dec"/>
                        </a:tabLst>
                      </a:pPr>
                      <a:r>
                        <a:rPr lang="en-US" sz="2000" b="0" i="0" dirty="0">
                          <a:effectLst/>
                          <a:latin typeface="+mn-lt"/>
                          <a:ea typeface="Times New Roman" panose="02020603050405020304" pitchFamily="18" charset="0"/>
                          <a:cs typeface="Times" pitchFamily="2" charset="0"/>
                        </a:rPr>
                        <a:t> N</a:t>
                      </a:r>
                      <a:endParaRPr lang="en-US" sz="2000" b="0" i="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27990" algn="dec"/>
                        </a:tabLst>
                      </a:pPr>
                      <a:r>
                        <a:rPr lang="en-US" sz="2000" b="0" i="0" dirty="0">
                          <a:effectLst/>
                          <a:latin typeface="+mn-lt"/>
                          <a:ea typeface="Times New Roman" panose="02020603050405020304" pitchFamily="18" charset="0"/>
                          <a:cs typeface="Times" pitchFamily="2" charset="0"/>
                        </a:rPr>
                        <a:t>Y</a:t>
                      </a:r>
                      <a:endParaRPr lang="en-US" sz="2000" b="0" i="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7764368"/>
                  </a:ext>
                </a:extLst>
              </a:tr>
            </a:tbl>
          </a:graphicData>
        </a:graphic>
      </p:graphicFrame>
    </p:spTree>
    <p:extLst>
      <p:ext uri="{BB962C8B-B14F-4D97-AF65-F5344CB8AC3E}">
        <p14:creationId xmlns:p14="http://schemas.microsoft.com/office/powerpoint/2010/main" val="2465661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0446-966B-425C-8F29-51E485E1B4C6}"/>
              </a:ext>
            </a:extLst>
          </p:cNvPr>
          <p:cNvSpPr>
            <a:spLocks noGrp="1"/>
          </p:cNvSpPr>
          <p:nvPr>
            <p:ph type="title"/>
          </p:nvPr>
        </p:nvSpPr>
        <p:spPr>
          <a:xfrm>
            <a:off x="805070" y="225977"/>
            <a:ext cx="10548730" cy="757997"/>
          </a:xfrm>
        </p:spPr>
        <p:txBody>
          <a:bodyPr/>
          <a:lstStyle/>
          <a:p>
            <a:r>
              <a:rPr lang="en-US" dirty="0"/>
              <a:t>E-Cigarette Consumption</a:t>
            </a:r>
          </a:p>
        </p:txBody>
      </p:sp>
      <p:graphicFrame>
        <p:nvGraphicFramePr>
          <p:cNvPr id="4" name="Table 4">
            <a:extLst>
              <a:ext uri="{FF2B5EF4-FFF2-40B4-BE49-F238E27FC236}">
                <a16:creationId xmlns:a16="http://schemas.microsoft.com/office/drawing/2014/main" id="{7C31EDBF-4845-9A4E-9F5B-E3E7894CD4FF}"/>
              </a:ext>
            </a:extLst>
          </p:cNvPr>
          <p:cNvGraphicFramePr>
            <a:graphicFrameLocks noGrp="1"/>
          </p:cNvGraphicFramePr>
          <p:nvPr>
            <p:extLst>
              <p:ext uri="{D42A27DB-BD31-4B8C-83A1-F6EECF244321}">
                <p14:modId xmlns:p14="http://schemas.microsoft.com/office/powerpoint/2010/main" val="492590724"/>
              </p:ext>
            </p:extLst>
          </p:nvPr>
        </p:nvGraphicFramePr>
        <p:xfrm>
          <a:off x="598003" y="1081410"/>
          <a:ext cx="10962863" cy="5668964"/>
        </p:xfrm>
        <a:graphic>
          <a:graphicData uri="http://schemas.openxmlformats.org/drawingml/2006/table">
            <a:tbl>
              <a:tblPr firstRow="1" bandRow="1">
                <a:tableStyleId>{5C22544A-7EE6-4342-B048-85BDC9FD1C3A}</a:tableStyleId>
              </a:tblPr>
              <a:tblGrid>
                <a:gridCol w="1321904">
                  <a:extLst>
                    <a:ext uri="{9D8B030D-6E8A-4147-A177-3AD203B41FA5}">
                      <a16:colId xmlns:a16="http://schemas.microsoft.com/office/drawing/2014/main" val="3538269992"/>
                    </a:ext>
                  </a:extLst>
                </a:gridCol>
                <a:gridCol w="1321904">
                  <a:extLst>
                    <a:ext uri="{9D8B030D-6E8A-4147-A177-3AD203B41FA5}">
                      <a16:colId xmlns:a16="http://schemas.microsoft.com/office/drawing/2014/main" val="3090174420"/>
                    </a:ext>
                  </a:extLst>
                </a:gridCol>
                <a:gridCol w="1699592">
                  <a:extLst>
                    <a:ext uri="{9D8B030D-6E8A-4147-A177-3AD203B41FA5}">
                      <a16:colId xmlns:a16="http://schemas.microsoft.com/office/drawing/2014/main" val="647490493"/>
                    </a:ext>
                  </a:extLst>
                </a:gridCol>
                <a:gridCol w="1580322">
                  <a:extLst>
                    <a:ext uri="{9D8B030D-6E8A-4147-A177-3AD203B41FA5}">
                      <a16:colId xmlns:a16="http://schemas.microsoft.com/office/drawing/2014/main" val="548221680"/>
                    </a:ext>
                  </a:extLst>
                </a:gridCol>
                <a:gridCol w="1630018">
                  <a:extLst>
                    <a:ext uri="{9D8B030D-6E8A-4147-A177-3AD203B41FA5}">
                      <a16:colId xmlns:a16="http://schemas.microsoft.com/office/drawing/2014/main" val="161800385"/>
                    </a:ext>
                  </a:extLst>
                </a:gridCol>
                <a:gridCol w="276877">
                  <a:extLst>
                    <a:ext uri="{9D8B030D-6E8A-4147-A177-3AD203B41FA5}">
                      <a16:colId xmlns:a16="http://schemas.microsoft.com/office/drawing/2014/main" val="2397459199"/>
                    </a:ext>
                  </a:extLst>
                </a:gridCol>
                <a:gridCol w="1566123">
                  <a:extLst>
                    <a:ext uri="{9D8B030D-6E8A-4147-A177-3AD203B41FA5}">
                      <a16:colId xmlns:a16="http://schemas.microsoft.com/office/drawing/2014/main" val="2190633939"/>
                    </a:ext>
                  </a:extLst>
                </a:gridCol>
                <a:gridCol w="1566123">
                  <a:extLst>
                    <a:ext uri="{9D8B030D-6E8A-4147-A177-3AD203B41FA5}">
                      <a16:colId xmlns:a16="http://schemas.microsoft.com/office/drawing/2014/main" val="1990027373"/>
                    </a:ext>
                  </a:extLst>
                </a:gridCol>
              </a:tblGrid>
              <a:tr h="310760">
                <a:tc gridSpan="2">
                  <a:txBody>
                    <a:bodyPr/>
                    <a:lstStyle/>
                    <a:p>
                      <a:endParaRPr lang="en-US" sz="1800" b="0" i="0" dirty="0">
                        <a:solidFill>
                          <a:schemeClr val="tx1"/>
                        </a:solidFill>
                        <a:latin typeface="+mn-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a:txBody>
                    <a:bodyPr/>
                    <a:lstStyle/>
                    <a:p>
                      <a:pPr algn="ctr"/>
                      <a:r>
                        <a:rPr lang="en-US" sz="1800" b="0" i="0" dirty="0">
                          <a:solidFill>
                            <a:schemeClr val="tx1"/>
                          </a:solidFill>
                          <a:latin typeface="+mn-lt"/>
                        </a:rPr>
                        <a:t>(1)</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solidFill>
                            <a:schemeClr val="tx1"/>
                          </a:solidFill>
                          <a:latin typeface="+mn-lt"/>
                        </a:rPr>
                        <a:t>(2)</a:t>
                      </a:r>
                      <a:endParaRPr lang="en-US" sz="1800" dirty="0">
                        <a:solidFill>
                          <a:schemeClr val="tx1"/>
                        </a:solidFill>
                        <a:latin typeface="+mn-lt"/>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solidFill>
                            <a:schemeClr val="tx1"/>
                          </a:solidFill>
                          <a:latin typeface="+mn-lt"/>
                        </a:rPr>
                        <a:t>(3)</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b="0" i="0" dirty="0">
                        <a:solidFill>
                          <a:schemeClr val="tx1"/>
                        </a:solidFill>
                        <a:latin typeface="+mn-lt"/>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solidFill>
                            <a:schemeClr val="tx1"/>
                          </a:solidFill>
                          <a:latin typeface="+mn-lt"/>
                        </a:rPr>
                        <a:t>(4)</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solidFill>
                            <a:schemeClr val="tx1"/>
                          </a:solidFill>
                          <a:latin typeface="+mn-lt"/>
                        </a:rPr>
                        <a:t>(5)</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224018"/>
                  </a:ext>
                </a:extLst>
              </a:tr>
              <a:tr h="310760">
                <a:tc>
                  <a:txBody>
                    <a:bodyPr/>
                    <a:lstStyle/>
                    <a:p>
                      <a:endParaRPr lang="en-US" sz="1800" b="0" i="0" dirty="0">
                        <a:latin typeface="+mn-lt"/>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b="0" i="0" dirty="0">
                        <a:latin typeface="+mn-lt"/>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800" b="0" i="1" dirty="0">
                          <a:latin typeface="+mn-lt"/>
                        </a:rPr>
                        <a:t>18-Year-Olds</a:t>
                      </a:r>
                    </a:p>
                  </a:txBody>
                  <a:tcPr anchor="ctr">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T w="12700" cap="flat" cmpd="sng" algn="ctr">
                      <a:solidFill>
                        <a:schemeClr val="tx1"/>
                      </a:solidFill>
                      <a:prstDash val="solid"/>
                      <a:round/>
                      <a:headEnd type="none" w="med" len="med"/>
                      <a:tailEnd type="none" w="med" len="med"/>
                    </a:lnT>
                  </a:tcPr>
                </a:tc>
                <a:tc hMerge="1">
                  <a:txBody>
                    <a:bodyPr/>
                    <a:lstStyle/>
                    <a:p>
                      <a:pPr algn="ctr"/>
                      <a:endParaRPr lang="en-US" b="0" i="1" dirty="0">
                        <a:latin typeface="Garamond" panose="02020404030301010803"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i="1" dirty="0">
                        <a:latin typeface="+mn-lt"/>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800" b="0" i="1" dirty="0">
                          <a:latin typeface="+mn-lt"/>
                        </a:rPr>
                        <a:t>16-to-17-Year-Olds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70053106"/>
                  </a:ext>
                </a:extLst>
              </a:tr>
              <a:tr h="501089">
                <a:tc gridSpan="2">
                  <a:txBody>
                    <a:bodyPr/>
                    <a:lstStyle/>
                    <a:p>
                      <a:endParaRPr lang="en-US" sz="1800" b="0" i="0" dirty="0">
                        <a:latin typeface="+mn-lt"/>
                      </a:endParaRPr>
                    </a:p>
                  </a:txBody>
                  <a:tcPr>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6">
                  <a:txBody>
                    <a:bodyPr/>
                    <a:lstStyle/>
                    <a:p>
                      <a:pPr algn="ctr"/>
                      <a:r>
                        <a:rPr lang="en-US" sz="1800" b="1" i="1" kern="1200" dirty="0">
                          <a:solidFill>
                            <a:schemeClr val="dk1"/>
                          </a:solidFill>
                          <a:effectLst/>
                          <a:latin typeface="+mn-lt"/>
                          <a:ea typeface="+mn-ea"/>
                          <a:cs typeface="+mn-cs"/>
                        </a:rPr>
                        <a:t>Panel I: E-Cigarette Participation</a:t>
                      </a:r>
                      <a:r>
                        <a:rPr lang="en-US" sz="1800" b="1" i="1" dirty="0">
                          <a:effectLst/>
                          <a:latin typeface="+mn-lt"/>
                        </a:rPr>
                        <a:t> </a:t>
                      </a:r>
                      <a:endParaRPr lang="en-US" sz="1800" b="1" i="1" dirty="0">
                        <a:latin typeface="+mn-lt"/>
                      </a:endParaRP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3306027"/>
                  </a:ext>
                </a:extLst>
              </a:tr>
              <a:tr h="0">
                <a:tc gridSpan="2">
                  <a:txBody>
                    <a:bodyPr/>
                    <a:lstStyle/>
                    <a:p>
                      <a:pPr marL="0" marR="0" indent="-457200">
                        <a:lnSpc>
                          <a:spcPct val="100000"/>
                        </a:lnSpc>
                        <a:spcBef>
                          <a:spcPts val="0"/>
                        </a:spcBef>
                        <a:spcAft>
                          <a:spcPts val="0"/>
                        </a:spcAft>
                      </a:pPr>
                      <a:r>
                        <a:rPr lang="en-US" sz="1800" b="0" i="0" dirty="0">
                          <a:effectLst/>
                          <a:latin typeface="+mn-lt"/>
                          <a:ea typeface="Times New Roman" panose="02020603050405020304" pitchFamily="18" charset="0"/>
                          <a:cs typeface="Times" pitchFamily="2" charset="0"/>
                        </a:rPr>
                        <a:t>  Tobacco 21 Law</a:t>
                      </a: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lnT w="12700" cap="flat" cmpd="sng" algn="ctr">
                      <a:solidFill>
                        <a:schemeClr val="tx1"/>
                      </a:solidFill>
                      <a:prstDash val="solid"/>
                      <a:round/>
                      <a:headEnd type="none" w="med" len="med"/>
                      <a:tailEnd type="none" w="med" len="med"/>
                    </a:lnT>
                    <a:noFill/>
                  </a:tcPr>
                </a:tc>
                <a:tc hMerge="1">
                  <a:txBody>
                    <a:bodyPr/>
                    <a:lstStyle/>
                    <a:p>
                      <a:endParaRPr lang="en-US"/>
                    </a:p>
                  </a:txBody>
                  <a:tcPr/>
                </a:tc>
                <a:tc rowSpan="3">
                  <a:txBody>
                    <a:bodyPr/>
                    <a:lstStyle/>
                    <a:p>
                      <a:pPr marL="0" marR="0" indent="-457200" algn="ctr">
                        <a:lnSpc>
                          <a:spcPct val="100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-0.081*</a:t>
                      </a:r>
                    </a:p>
                    <a:p>
                      <a:pPr marL="0" marR="0" indent="-457200" algn="ctr">
                        <a:lnSpc>
                          <a:spcPct val="100000"/>
                        </a:lnSpc>
                        <a:spcBef>
                          <a:spcPts val="0"/>
                        </a:spcBef>
                        <a:spcAft>
                          <a:spcPts val="0"/>
                        </a:spcAft>
                      </a:pPr>
                      <a:r>
                        <a:rPr lang="en-US" sz="1800" b="0" i="0" dirty="0">
                          <a:effectLst/>
                          <a:latin typeface="+mn-lt"/>
                          <a:cs typeface="Times New Roman" panose="02020603050405020304" pitchFamily="18" charset="0"/>
                        </a:rPr>
                        <a:t>(0.042)</a:t>
                      </a:r>
                    </a:p>
                    <a:p>
                      <a:pPr marL="0" marR="0" indent="-457200" algn="ctr">
                        <a:lnSpc>
                          <a:spcPct val="100000"/>
                        </a:lnSpc>
                        <a:spcBef>
                          <a:spcPts val="0"/>
                        </a:spcBef>
                        <a:spcAft>
                          <a:spcPts val="0"/>
                        </a:spcAft>
                      </a:pPr>
                      <a:r>
                        <a:rPr lang="en-US" sz="1600" b="0" i="1" dirty="0">
                          <a:effectLst/>
                          <a:latin typeface="+mn-lt"/>
                          <a:cs typeface="Times New Roman" panose="02020603050405020304" pitchFamily="18" charset="0"/>
                        </a:rPr>
                        <a:t>0.243</a:t>
                      </a:r>
                    </a:p>
                  </a:txBody>
                  <a:tcPr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indent="-457200" algn="ctr">
                        <a:lnSpc>
                          <a:spcPct val="100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-0.117**</a:t>
                      </a:r>
                    </a:p>
                    <a:p>
                      <a:pPr marL="0" marR="0" indent="-457200" algn="ctr">
                        <a:lnSpc>
                          <a:spcPct val="100000"/>
                        </a:lnSpc>
                        <a:spcBef>
                          <a:spcPts val="0"/>
                        </a:spcBef>
                        <a:spcAft>
                          <a:spcPts val="0"/>
                        </a:spcAft>
                      </a:pPr>
                      <a:r>
                        <a:rPr lang="en-US" sz="1800" b="0" i="0" dirty="0">
                          <a:effectLst/>
                          <a:latin typeface="+mn-lt"/>
                          <a:cs typeface="Times New Roman" panose="02020603050405020304" pitchFamily="18" charset="0"/>
                        </a:rPr>
                        <a:t>(0.047)</a:t>
                      </a:r>
                    </a:p>
                    <a:p>
                      <a:pPr marL="0" marR="0" indent="-457200" algn="ctr">
                        <a:lnSpc>
                          <a:spcPct val="100000"/>
                        </a:lnSpc>
                        <a:spcBef>
                          <a:spcPts val="0"/>
                        </a:spcBef>
                        <a:spcAft>
                          <a:spcPts val="0"/>
                        </a:spcAft>
                      </a:pPr>
                      <a:r>
                        <a:rPr lang="en-US" sz="1600" b="0" i="1" dirty="0">
                          <a:effectLst/>
                          <a:latin typeface="+mn-lt"/>
                          <a:cs typeface="Times New Roman" panose="02020603050405020304" pitchFamily="18" charset="0"/>
                        </a:rPr>
                        <a:t>0.176</a:t>
                      </a:r>
                    </a:p>
                  </a:txBody>
                  <a:tcPr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indent="-457200" algn="ctr">
                        <a:lnSpc>
                          <a:spcPct val="100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-0.063</a:t>
                      </a:r>
                    </a:p>
                    <a:p>
                      <a:pPr marL="0" marR="0" indent="-457200" algn="ctr">
                        <a:lnSpc>
                          <a:spcPct val="100000"/>
                        </a:lnSpc>
                        <a:spcBef>
                          <a:spcPts val="0"/>
                        </a:spcBef>
                        <a:spcAft>
                          <a:spcPts val="0"/>
                        </a:spcAft>
                      </a:pPr>
                      <a:r>
                        <a:rPr lang="en-US" sz="1800" b="0" i="0" dirty="0">
                          <a:effectLst/>
                          <a:latin typeface="+mn-lt"/>
                          <a:cs typeface="Times New Roman" panose="02020603050405020304" pitchFamily="18" charset="0"/>
                        </a:rPr>
                        <a:t>(0.047)</a:t>
                      </a:r>
                    </a:p>
                    <a:p>
                      <a:pPr marL="0" marR="0" indent="-457200" algn="ctr">
                        <a:lnSpc>
                          <a:spcPct val="100000"/>
                        </a:lnSpc>
                        <a:spcBef>
                          <a:spcPts val="0"/>
                        </a:spcBef>
                        <a:spcAft>
                          <a:spcPts val="0"/>
                        </a:spcAft>
                      </a:pPr>
                      <a:r>
                        <a:rPr lang="en-US" sz="1600" b="0" i="0" dirty="0">
                          <a:effectLst/>
                          <a:latin typeface="+mn-lt"/>
                          <a:cs typeface="Times New Roman" panose="02020603050405020304" pitchFamily="18" charset="0"/>
                        </a:rPr>
                        <a:t>0.176</a:t>
                      </a:r>
                    </a:p>
                  </a:txBody>
                  <a:tcPr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indent="-457200" algn="ctr">
                        <a:lnSpc>
                          <a:spcPct val="100000"/>
                        </a:lnSpc>
                      </a:pPr>
                      <a:endParaRPr lang="en-US" sz="1800" b="0" i="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457200" algn="ctr">
                        <a:lnSpc>
                          <a:spcPct val="100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0.090</a:t>
                      </a:r>
                    </a:p>
                  </a:txBody>
                  <a:tcPr marT="0" marB="0">
                    <a:lnT w="12700" cap="flat" cmpd="sng" algn="ctr">
                      <a:solidFill>
                        <a:schemeClr val="tx1"/>
                      </a:solidFill>
                      <a:prstDash val="solid"/>
                      <a:round/>
                      <a:headEnd type="none" w="med" len="med"/>
                      <a:tailEnd type="none" w="med" len="med"/>
                    </a:lnT>
                    <a:noFill/>
                  </a:tcPr>
                </a:tc>
                <a:tc>
                  <a:txBody>
                    <a:bodyPr/>
                    <a:lstStyle/>
                    <a:p>
                      <a:pPr marL="0" marR="0" indent="-457200" algn="ctr">
                        <a:lnSpc>
                          <a:spcPct val="100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0.083</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303737250"/>
                  </a:ext>
                </a:extLst>
              </a:tr>
              <a:tr h="0">
                <a:tc gridSpan="2">
                  <a:txBody>
                    <a:bodyPr/>
                    <a:lstStyle/>
                    <a:p>
                      <a:pPr marL="0" marR="0" indent="-457200">
                        <a:lnSpc>
                          <a:spcPct val="100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 </a:t>
                      </a:r>
                    </a:p>
                  </a:txBody>
                  <a:tcPr marT="0" marB="0" anchor="ctr">
                    <a:noFill/>
                  </a:tcPr>
                </a:tc>
                <a:tc hMerge="1">
                  <a:txBody>
                    <a:bodyPr/>
                    <a:lstStyle/>
                    <a:p>
                      <a:endParaRPr lang="en-US"/>
                    </a:p>
                  </a:txBody>
                  <a:tcPr/>
                </a:tc>
                <a:tc vMerge="1">
                  <a:txBody>
                    <a:bodyPr/>
                    <a:lstStyle/>
                    <a:p>
                      <a:pPr marL="0" marR="0" indent="-457200" algn="ctr">
                        <a:lnSpc>
                          <a:spcPct val="100000"/>
                        </a:lnSpc>
                        <a:spcBef>
                          <a:spcPts val="0"/>
                        </a:spcBef>
                        <a:spcAft>
                          <a:spcPts val="0"/>
                        </a:spcAft>
                      </a:pPr>
                      <a:r>
                        <a:rPr lang="en-US" sz="1600" b="0" i="0" dirty="0">
                          <a:effectLst/>
                          <a:latin typeface="Garamond" panose="02020404030301010803" pitchFamily="18" charset="0"/>
                          <a:ea typeface="Times New Roman" panose="02020603050405020304" pitchFamily="18" charset="0"/>
                          <a:cs typeface="Times New Roman" panose="02020603050405020304" pitchFamily="18" charset="0"/>
                        </a:rPr>
                        <a:t>(0.042)</a:t>
                      </a:r>
                    </a:p>
                  </a:txBody>
                  <a:tcPr marT="0" marB="0">
                    <a:solidFill>
                      <a:schemeClr val="accent1"/>
                    </a:solidFill>
                  </a:tcPr>
                </a:tc>
                <a:tc vMerge="1">
                  <a:txBody>
                    <a:bodyPr/>
                    <a:lstStyle/>
                    <a:p>
                      <a:pPr marL="0" marR="0" indent="-457200" algn="ctr">
                        <a:lnSpc>
                          <a:spcPct val="100000"/>
                        </a:lnSpc>
                        <a:spcBef>
                          <a:spcPts val="0"/>
                        </a:spcBef>
                        <a:spcAft>
                          <a:spcPts val="0"/>
                        </a:spcAft>
                      </a:pPr>
                      <a:r>
                        <a:rPr lang="en-US" sz="1600" b="0" i="0" dirty="0">
                          <a:effectLst/>
                          <a:latin typeface="Garamond" panose="02020404030301010803" pitchFamily="18" charset="0"/>
                          <a:ea typeface="Times New Roman" panose="02020603050405020304" pitchFamily="18" charset="0"/>
                          <a:cs typeface="Times New Roman" panose="02020603050405020304" pitchFamily="18" charset="0"/>
                        </a:rPr>
                        <a:t>(0.047)</a:t>
                      </a:r>
                    </a:p>
                  </a:txBody>
                  <a:tcPr marT="0" marB="0">
                    <a:solidFill>
                      <a:schemeClr val="accent1"/>
                    </a:solidFill>
                  </a:tcPr>
                </a:tc>
                <a:tc vMerge="1">
                  <a:txBody>
                    <a:bodyPr/>
                    <a:lstStyle/>
                    <a:p>
                      <a:pPr marL="0" marR="0" indent="-457200" algn="ctr">
                        <a:lnSpc>
                          <a:spcPct val="100000"/>
                        </a:lnSpc>
                        <a:spcBef>
                          <a:spcPts val="0"/>
                        </a:spcBef>
                        <a:spcAft>
                          <a:spcPts val="0"/>
                        </a:spcAft>
                      </a:pPr>
                      <a:r>
                        <a:rPr lang="en-US" sz="1600" b="0" i="0" dirty="0">
                          <a:effectLst/>
                          <a:latin typeface="Garamond" panose="02020404030301010803" pitchFamily="18" charset="0"/>
                          <a:ea typeface="Times New Roman" panose="02020603050405020304" pitchFamily="18" charset="0"/>
                          <a:cs typeface="Times New Roman" panose="02020603050405020304" pitchFamily="18" charset="0"/>
                        </a:rPr>
                        <a:t>(0.047)</a:t>
                      </a:r>
                    </a:p>
                  </a:txBody>
                  <a:tcPr marT="0" marB="0">
                    <a:solidFill>
                      <a:schemeClr val="accent1"/>
                    </a:solidFill>
                  </a:tcPr>
                </a:tc>
                <a:tc vMerge="1">
                  <a:txBody>
                    <a:bodyPr/>
                    <a:lstStyle/>
                    <a:p>
                      <a:pPr marL="0" indent="-457200" algn="ctr">
                        <a:lnSpc>
                          <a:spcPct val="100000"/>
                        </a:lnSpc>
                      </a:pPr>
                      <a:endParaRPr lang="en-US" sz="1600" b="0" i="0" dirty="0">
                        <a:latin typeface="Garamond" panose="02020404030301010803" pitchFamily="18" charset="0"/>
                      </a:endParaRPr>
                    </a:p>
                  </a:txBody>
                  <a:tcPr>
                    <a:solidFill>
                      <a:schemeClr val="accent1"/>
                    </a:solidFill>
                  </a:tcPr>
                </a:tc>
                <a:tc>
                  <a:txBody>
                    <a:bodyPr/>
                    <a:lstStyle/>
                    <a:p>
                      <a:pPr marL="0" marR="0" indent="-457200" algn="ctr">
                        <a:lnSpc>
                          <a:spcPct val="100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(0.062)</a:t>
                      </a:r>
                    </a:p>
                  </a:txBody>
                  <a:tcPr marT="0" marB="0">
                    <a:noFill/>
                  </a:tcPr>
                </a:tc>
                <a:tc>
                  <a:txBody>
                    <a:bodyPr/>
                    <a:lstStyle/>
                    <a:p>
                      <a:pPr marL="0" marR="0" indent="-457200" algn="ctr">
                        <a:lnSpc>
                          <a:spcPct val="100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(0.064)</a:t>
                      </a:r>
                    </a:p>
                  </a:txBody>
                  <a:tcPr marT="0" marB="0">
                    <a:noFill/>
                  </a:tcPr>
                </a:tc>
                <a:extLst>
                  <a:ext uri="{0D108BD9-81ED-4DB2-BD59-A6C34878D82A}">
                    <a16:rowId xmlns:a16="http://schemas.microsoft.com/office/drawing/2014/main" val="3016113423"/>
                  </a:ext>
                </a:extLst>
              </a:tr>
              <a:tr h="0">
                <a:tc gridSpan="2">
                  <a:txBody>
                    <a:bodyPr/>
                    <a:lstStyle/>
                    <a:p>
                      <a:pPr marL="0" marR="0" indent="-457200">
                        <a:lnSpc>
                          <a:spcPct val="100000"/>
                        </a:lnSpc>
                        <a:spcBef>
                          <a:spcPts val="0"/>
                        </a:spcBef>
                        <a:spcAft>
                          <a:spcPts val="0"/>
                        </a:spcAft>
                      </a:pPr>
                      <a:r>
                        <a:rPr lang="en-US" sz="1600" b="0" i="0" dirty="0">
                          <a:effectLst/>
                          <a:latin typeface="+mn-lt"/>
                          <a:ea typeface="Times New Roman" panose="02020603050405020304" pitchFamily="18" charset="0"/>
                          <a:cs typeface="Times" pitchFamily="2" charset="0"/>
                        </a:rPr>
                        <a:t>  Pre-Treat DV Mean</a:t>
                      </a:r>
                      <a:endParaRPr lang="en-US" sz="1600" b="0" i="0" dirty="0">
                        <a:effectLst/>
                        <a:latin typeface="+mn-lt"/>
                        <a:ea typeface="Times New Roman" panose="02020603050405020304" pitchFamily="18" charset="0"/>
                        <a:cs typeface="Times New Roman" panose="02020603050405020304" pitchFamily="18" charset="0"/>
                      </a:endParaRPr>
                    </a:p>
                  </a:txBody>
                  <a:tcPr marT="0" marB="0" anchor="ctr">
                    <a:lnB w="12700" cap="flat" cmpd="sng" algn="ctr">
                      <a:solidFill>
                        <a:schemeClr val="tx1"/>
                      </a:solidFill>
                      <a:prstDash val="solid"/>
                      <a:round/>
                      <a:headEnd type="none" w="med" len="med"/>
                      <a:tailEnd type="none" w="med" len="med"/>
                    </a:lnB>
                    <a:noFill/>
                  </a:tcPr>
                </a:tc>
                <a:tc hMerge="1">
                  <a:txBody>
                    <a:bodyPr/>
                    <a:lstStyle/>
                    <a:p>
                      <a:endParaRPr lang="en-US"/>
                    </a:p>
                  </a:txBody>
                  <a:tcPr/>
                </a:tc>
                <a:tc vMerge="1">
                  <a:txBody>
                    <a:bodyPr/>
                    <a:lstStyle/>
                    <a:p>
                      <a:pPr marL="0" marR="0" indent="-457200" algn="ctr">
                        <a:lnSpc>
                          <a:spcPct val="100000"/>
                        </a:lnSpc>
                        <a:spcBef>
                          <a:spcPts val="0"/>
                        </a:spcBef>
                        <a:spcAft>
                          <a:spcPts val="0"/>
                        </a:spcAft>
                      </a:pPr>
                      <a:r>
                        <a:rPr lang="en-US" sz="1600" b="0" i="0" dirty="0">
                          <a:effectLst/>
                          <a:latin typeface="Garamond" panose="02020404030301010803" pitchFamily="18" charset="0"/>
                          <a:ea typeface="Times New Roman" panose="02020603050405020304" pitchFamily="18" charset="0"/>
                          <a:cs typeface="Times New Roman" panose="02020603050405020304" pitchFamily="18" charset="0"/>
                        </a:rPr>
                        <a:t>0.243</a:t>
                      </a:r>
                    </a:p>
                  </a:txBody>
                  <a:tcPr marT="0" marB="0">
                    <a:solidFill>
                      <a:schemeClr val="accent1"/>
                    </a:solidFill>
                  </a:tcPr>
                </a:tc>
                <a:tc vMerge="1">
                  <a:txBody>
                    <a:bodyPr/>
                    <a:lstStyle/>
                    <a:p>
                      <a:pPr marL="0" marR="0" indent="-457200" algn="ctr">
                        <a:lnSpc>
                          <a:spcPct val="100000"/>
                        </a:lnSpc>
                        <a:spcBef>
                          <a:spcPts val="0"/>
                        </a:spcBef>
                        <a:spcAft>
                          <a:spcPts val="0"/>
                        </a:spcAft>
                      </a:pPr>
                      <a:r>
                        <a:rPr lang="en-US" sz="1600" b="0" i="0" dirty="0">
                          <a:effectLst/>
                          <a:latin typeface="Garamond" panose="02020404030301010803" pitchFamily="18" charset="0"/>
                          <a:ea typeface="Times New Roman" panose="02020603050405020304" pitchFamily="18" charset="0"/>
                          <a:cs typeface="Times New Roman" panose="02020603050405020304" pitchFamily="18" charset="0"/>
                        </a:rPr>
                        <a:t>0.176</a:t>
                      </a:r>
                    </a:p>
                  </a:txBody>
                  <a:tcPr marT="0" marB="0">
                    <a:solidFill>
                      <a:schemeClr val="accent1"/>
                    </a:solidFill>
                  </a:tcPr>
                </a:tc>
                <a:tc vMerge="1">
                  <a:txBody>
                    <a:bodyPr/>
                    <a:lstStyle/>
                    <a:p>
                      <a:pPr marL="0" marR="0" indent="-457200" algn="ctr">
                        <a:lnSpc>
                          <a:spcPct val="100000"/>
                        </a:lnSpc>
                        <a:spcBef>
                          <a:spcPts val="0"/>
                        </a:spcBef>
                        <a:spcAft>
                          <a:spcPts val="0"/>
                        </a:spcAft>
                      </a:pPr>
                      <a:r>
                        <a:rPr lang="en-US" sz="1600" b="0" i="0" dirty="0">
                          <a:effectLst/>
                          <a:latin typeface="Garamond" panose="02020404030301010803" pitchFamily="18" charset="0"/>
                          <a:ea typeface="Times New Roman" panose="02020603050405020304" pitchFamily="18" charset="0"/>
                          <a:cs typeface="Times New Roman" panose="02020603050405020304" pitchFamily="18" charset="0"/>
                        </a:rPr>
                        <a:t>0.176</a:t>
                      </a:r>
                    </a:p>
                  </a:txBody>
                  <a:tcPr marT="0" marB="0">
                    <a:solidFill>
                      <a:schemeClr val="accent1"/>
                    </a:solidFill>
                  </a:tcPr>
                </a:tc>
                <a:tc vMerge="1">
                  <a:txBody>
                    <a:bodyPr/>
                    <a:lstStyle/>
                    <a:p>
                      <a:pPr marL="0" indent="-457200" algn="ctr">
                        <a:lnSpc>
                          <a:spcPct val="100000"/>
                        </a:lnSpc>
                      </a:pPr>
                      <a:endParaRPr lang="en-US" sz="1600" b="0" i="0" dirty="0">
                        <a:latin typeface="Garamond" panose="02020404030301010803" pitchFamily="18" charset="0"/>
                      </a:endParaRPr>
                    </a:p>
                  </a:txBody>
                  <a:tcPr>
                    <a:solidFill>
                      <a:schemeClr val="accent1"/>
                    </a:solidFill>
                  </a:tcPr>
                </a:tc>
                <a:tc>
                  <a:txBody>
                    <a:bodyPr/>
                    <a:lstStyle/>
                    <a:p>
                      <a:pPr marL="0" marR="0" indent="-457200" algn="ctr">
                        <a:lnSpc>
                          <a:spcPct val="100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0.126</a:t>
                      </a:r>
                    </a:p>
                  </a:txBody>
                  <a:tcPr marT="0" marB="0">
                    <a:lnB w="12700" cap="flat" cmpd="sng" algn="ctr">
                      <a:solidFill>
                        <a:schemeClr val="tx1"/>
                      </a:solidFill>
                      <a:prstDash val="solid"/>
                      <a:round/>
                      <a:headEnd type="none" w="med" len="med"/>
                      <a:tailEnd type="none" w="med" len="med"/>
                    </a:lnB>
                    <a:noFill/>
                  </a:tcPr>
                </a:tc>
                <a:tc>
                  <a:txBody>
                    <a:bodyPr/>
                    <a:lstStyle/>
                    <a:p>
                      <a:pPr marL="0" marR="0" indent="-457200" algn="ctr">
                        <a:lnSpc>
                          <a:spcPct val="100000"/>
                        </a:lnSpc>
                        <a:spcBef>
                          <a:spcPts val="0"/>
                        </a:spcBef>
                        <a:spcAft>
                          <a:spcPts val="0"/>
                        </a:spcAft>
                      </a:pPr>
                      <a:r>
                        <a:rPr lang="en-US" sz="1600" b="0" i="0" dirty="0">
                          <a:effectLst/>
                          <a:latin typeface="+mn-lt"/>
                          <a:ea typeface="Times New Roman" panose="02020603050405020304" pitchFamily="18" charset="0"/>
                          <a:cs typeface="Times New Roman" panose="02020603050405020304" pitchFamily="18" charset="0"/>
                        </a:rPr>
                        <a:t>0.126</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0751938"/>
                  </a:ext>
                </a:extLst>
              </a:tr>
              <a:tr h="390607">
                <a:tc gridSpan="2">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 </a:t>
                      </a:r>
                    </a:p>
                  </a:txBody>
                  <a:tcPr marT="0" marB="0" anchor="ctr">
                    <a:lnT w="12700" cap="flat" cmpd="sng" algn="ctr">
                      <a:solidFill>
                        <a:schemeClr val="tx1"/>
                      </a:solidFill>
                      <a:prstDash val="solid"/>
                      <a:round/>
                      <a:headEnd type="none" w="med" len="med"/>
                      <a:tailEnd type="none" w="med" len="med"/>
                    </a:lnT>
                    <a:noFill/>
                  </a:tcPr>
                </a:tc>
                <a:tc hMerge="1">
                  <a:txBody>
                    <a:bodyPr/>
                    <a:lstStyle/>
                    <a:p>
                      <a:endParaRPr lang="en-US"/>
                    </a:p>
                  </a:txBody>
                  <a:tcPr/>
                </a:tc>
                <a:tc gridSpan="6">
                  <a:txBody>
                    <a:bodyPr/>
                    <a:lstStyle/>
                    <a:p>
                      <a:pPr algn="ctr"/>
                      <a:r>
                        <a:rPr lang="en-US" sz="1800" b="1" i="1" kern="1200" dirty="0">
                          <a:solidFill>
                            <a:schemeClr val="dk1"/>
                          </a:solidFill>
                          <a:effectLst/>
                          <a:latin typeface="+mn-lt"/>
                          <a:ea typeface="+mn-ea"/>
                          <a:cs typeface="+mn-cs"/>
                        </a:rPr>
                        <a:t>Panel II: Frequent E-Cigarette Use</a:t>
                      </a:r>
                      <a:r>
                        <a:rPr lang="en-US" sz="1800" b="1" i="1" dirty="0">
                          <a:effectLst/>
                          <a:latin typeface="+mn-lt"/>
                        </a:rPr>
                        <a:t> </a:t>
                      </a:r>
                      <a:endParaRPr lang="en-US" sz="1800" b="1" i="1" dirty="0">
                        <a:latin typeface="+mn-lt"/>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72106862"/>
                  </a:ext>
                </a:extLst>
              </a:tr>
              <a:tr h="162996">
                <a:tc gridSpan="2">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pitchFamily="2" charset="0"/>
                        </a:rPr>
                        <a:t>  Tobacco 21 Law</a:t>
                      </a: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noFill/>
                  </a:tcPr>
                </a:tc>
                <a:tc hMerge="1">
                  <a:txBody>
                    <a:bodyPr/>
                    <a:lstStyle/>
                    <a:p>
                      <a:endParaRPr lang="en-US"/>
                    </a:p>
                  </a:txBody>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-0.053*</a:t>
                      </a:r>
                    </a:p>
                  </a:txBody>
                  <a:tcPr marT="0" marB="0" anchor="ctr">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-0.069</a:t>
                      </a:r>
                    </a:p>
                  </a:txBody>
                  <a:tcPr marT="0" marB="0" anchor="ctr">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-0.073*</a:t>
                      </a:r>
                    </a:p>
                  </a:txBody>
                  <a:tcPr marT="0" marB="0" anchor="ctr">
                    <a:lnT w="12700" cap="flat" cmpd="sng" algn="ctr">
                      <a:solidFill>
                        <a:schemeClr val="tx1"/>
                      </a:solidFill>
                      <a:prstDash val="solid"/>
                      <a:round/>
                      <a:headEnd type="none" w="med" len="med"/>
                      <a:tailEnd type="none" w="med" len="med"/>
                    </a:lnT>
                    <a:noFill/>
                  </a:tcPr>
                </a:tc>
                <a:tc rowSpan="3">
                  <a:txBody>
                    <a:bodyPr/>
                    <a:lstStyle/>
                    <a:p>
                      <a:pPr algn="ctr"/>
                      <a:endParaRPr lang="en-US" sz="1800" b="0" i="1" dirty="0">
                        <a:latin typeface="+mn-lt"/>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0.029</a:t>
                      </a:r>
                    </a:p>
                  </a:txBody>
                  <a:tcPr marT="0" marB="0" anchor="ctr">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0.027</a:t>
                      </a:r>
                    </a:p>
                  </a:txBody>
                  <a:tcPr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638471350"/>
                  </a:ext>
                </a:extLst>
              </a:tr>
              <a:tr h="310760">
                <a:tc gridSpan="2">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 </a:t>
                      </a:r>
                    </a:p>
                  </a:txBody>
                  <a:tcPr marT="0" marB="0" anchor="ctr">
                    <a:noFill/>
                  </a:tcPr>
                </a:tc>
                <a:tc hMerge="1">
                  <a:txBody>
                    <a:bodyPr/>
                    <a:lstStyle/>
                    <a:p>
                      <a:endParaRPr lang="en-US"/>
                    </a:p>
                  </a:txBody>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(0.030)</a:t>
                      </a:r>
                    </a:p>
                  </a:txBody>
                  <a:tcPr marT="0" marB="0" anchor="ctr">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(0.042)</a:t>
                      </a:r>
                    </a:p>
                  </a:txBody>
                  <a:tcPr marT="0" marB="0" anchor="ctr">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(0.041)</a:t>
                      </a:r>
                    </a:p>
                  </a:txBody>
                  <a:tcPr marT="0" marB="0" anchor="ctr">
                    <a:noFill/>
                  </a:tcPr>
                </a:tc>
                <a:tc vMerge="1">
                  <a:txBody>
                    <a:bodyPr/>
                    <a:lstStyle/>
                    <a:p>
                      <a:pPr algn="ctr"/>
                      <a:endParaRPr lang="en-US" sz="1600" b="0" i="0" dirty="0">
                        <a:latin typeface="Garamond" panose="02020404030301010803" pitchFamily="18" charset="0"/>
                      </a:endParaRPr>
                    </a:p>
                  </a:txBody>
                  <a:tcPr anchor="ctr">
                    <a:solidFill>
                      <a:schemeClr val="accent1"/>
                    </a:solidFill>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(0.037)</a:t>
                      </a:r>
                    </a:p>
                  </a:txBody>
                  <a:tcPr marT="0" marB="0" anchor="ctr">
                    <a:noFill/>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(0.039)</a:t>
                      </a:r>
                    </a:p>
                  </a:txBody>
                  <a:tcPr marT="0" marB="0" anchor="ctr">
                    <a:noFill/>
                  </a:tcPr>
                </a:tc>
                <a:extLst>
                  <a:ext uri="{0D108BD9-81ED-4DB2-BD59-A6C34878D82A}">
                    <a16:rowId xmlns:a16="http://schemas.microsoft.com/office/drawing/2014/main" val="3514946063"/>
                  </a:ext>
                </a:extLst>
              </a:tr>
              <a:tr h="310760">
                <a:tc gridSpan="2">
                  <a:txBody>
                    <a:bodyPr/>
                    <a:lstStyle/>
                    <a:p>
                      <a:pPr marL="0" marR="0">
                        <a:lnSpc>
                          <a:spcPct val="107000"/>
                        </a:lnSpc>
                        <a:spcBef>
                          <a:spcPts val="0"/>
                        </a:spcBef>
                        <a:spcAft>
                          <a:spcPts val="0"/>
                        </a:spcAft>
                      </a:pPr>
                      <a:r>
                        <a:rPr lang="en-US" sz="1800" b="0" i="1" dirty="0">
                          <a:effectLst/>
                          <a:latin typeface="+mn-lt"/>
                          <a:ea typeface="Times New Roman" panose="02020603050405020304" pitchFamily="18" charset="0"/>
                          <a:cs typeface="Times" pitchFamily="2" charset="0"/>
                        </a:rPr>
                        <a:t>  </a:t>
                      </a:r>
                      <a:r>
                        <a:rPr lang="en-US" sz="1600" b="0" i="1" dirty="0">
                          <a:effectLst/>
                          <a:latin typeface="+mn-lt"/>
                          <a:ea typeface="Times New Roman" panose="02020603050405020304" pitchFamily="18" charset="0"/>
                          <a:cs typeface="Times" pitchFamily="2" charset="0"/>
                        </a:rPr>
                        <a:t>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nchor="ctr">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0.054</a:t>
                      </a:r>
                    </a:p>
                  </a:txBody>
                  <a:tcPr marT="0" marB="0" anchor="ctr">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0.048</a:t>
                      </a:r>
                    </a:p>
                  </a:txBody>
                  <a:tcPr marT="0" marB="0" anchor="ctr">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0.048</a:t>
                      </a:r>
                    </a:p>
                  </a:txBody>
                  <a:tcPr marT="0" marB="0" anchor="ctr">
                    <a:lnB w="12700" cap="flat" cmpd="sng" algn="ctr">
                      <a:solidFill>
                        <a:schemeClr val="tx1"/>
                      </a:solidFill>
                      <a:prstDash val="solid"/>
                      <a:round/>
                      <a:headEnd type="none" w="med" len="med"/>
                      <a:tailEnd type="none" w="med" len="med"/>
                    </a:lnB>
                    <a:noFill/>
                  </a:tcPr>
                </a:tc>
                <a:tc vMerge="1">
                  <a:txBody>
                    <a:bodyPr/>
                    <a:lstStyle/>
                    <a:p>
                      <a:pPr algn="ctr"/>
                      <a:endParaRPr lang="en-US" sz="1600" b="0" i="0" dirty="0">
                        <a:latin typeface="Garamond" panose="02020404030301010803" pitchFamily="18" charset="0"/>
                      </a:endParaRPr>
                    </a:p>
                  </a:txBody>
                  <a:tcPr anchor="ctr">
                    <a:solidFill>
                      <a:schemeClr val="accent1"/>
                    </a:solid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0.024</a:t>
                      </a:r>
                    </a:p>
                  </a:txBody>
                  <a:tcPr marT="0" marB="0" anchor="ctr">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0.024</a:t>
                      </a:r>
                    </a:p>
                  </a:txBody>
                  <a:tcPr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6647991"/>
                  </a:ext>
                </a:extLst>
              </a:tr>
              <a:tr h="433737">
                <a:tc gridSpan="2">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pitchFamily="2" charset="0"/>
                        </a:rPr>
                        <a:t> </a:t>
                      </a: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lnT w="12700" cap="flat" cmpd="sng" algn="ctr">
                      <a:solidFill>
                        <a:schemeClr val="tx1"/>
                      </a:solidFill>
                      <a:prstDash val="solid"/>
                      <a:round/>
                      <a:headEnd type="none" w="med" len="med"/>
                      <a:tailEnd type="none" w="med" len="med"/>
                    </a:lnT>
                    <a:noFill/>
                  </a:tcPr>
                </a:tc>
                <a:tc hMerge="1">
                  <a:txBody>
                    <a:bodyPr/>
                    <a:lstStyle/>
                    <a:p>
                      <a:endParaRPr lang="en-US"/>
                    </a:p>
                  </a:txBody>
                  <a:tcPr/>
                </a:tc>
                <a:tc gridSpan="6">
                  <a:txBody>
                    <a:bodyPr/>
                    <a:lstStyle/>
                    <a:p>
                      <a:pPr algn="ctr"/>
                      <a:r>
                        <a:rPr lang="en-US" sz="1800" b="1" i="1" kern="1200" dirty="0">
                          <a:solidFill>
                            <a:schemeClr val="dk1"/>
                          </a:solidFill>
                          <a:effectLst/>
                          <a:latin typeface="+mn-lt"/>
                          <a:ea typeface="+mn-ea"/>
                          <a:cs typeface="+mn-cs"/>
                        </a:rPr>
                        <a:t>Panel III: Everyday E-Cigarette Use</a:t>
                      </a:r>
                      <a:r>
                        <a:rPr lang="en-US" sz="1800" b="1" i="1" dirty="0">
                          <a:effectLst/>
                          <a:latin typeface="+mn-lt"/>
                        </a:rPr>
                        <a:t> </a:t>
                      </a:r>
                      <a:endParaRPr lang="en-US" sz="1800" b="1" i="1" dirty="0">
                        <a:latin typeface="+mn-lt"/>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44849911"/>
                  </a:ext>
                </a:extLst>
              </a:tr>
              <a:tr h="310760">
                <a:tc gridSpan="2">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pitchFamily="2" charset="0"/>
                        </a:rPr>
                        <a:t>  Tobacco 21 Law</a:t>
                      </a: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noFill/>
                  </a:tcPr>
                </a:tc>
                <a:tc hMerge="1">
                  <a:txBody>
                    <a:bodyPr/>
                    <a:lstStyle/>
                    <a:p>
                      <a:endParaRPr lang="en-US"/>
                    </a:p>
                  </a:txBody>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-0.052**</a:t>
                      </a:r>
                    </a:p>
                  </a:txBody>
                  <a:tcPr marT="0" marB="0" anchor="ctr">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-0.058</a:t>
                      </a:r>
                    </a:p>
                  </a:txBody>
                  <a:tcPr marT="0" marB="0" anchor="ctr">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-0.067*</a:t>
                      </a:r>
                    </a:p>
                  </a:txBody>
                  <a:tcPr marT="0" marB="0" anchor="ctr">
                    <a:lnT w="12700" cap="flat" cmpd="sng" algn="ctr">
                      <a:solidFill>
                        <a:schemeClr val="tx1"/>
                      </a:solidFill>
                      <a:prstDash val="solid"/>
                      <a:round/>
                      <a:headEnd type="none" w="med" len="med"/>
                      <a:tailEnd type="none" w="med" len="med"/>
                    </a:lnT>
                    <a:noFill/>
                  </a:tcPr>
                </a:tc>
                <a:tc rowSpan="3">
                  <a:txBody>
                    <a:bodyPr/>
                    <a:lstStyle/>
                    <a:p>
                      <a:pPr algn="ctr"/>
                      <a:endParaRPr lang="en-US" sz="1800" b="0" i="0" dirty="0">
                        <a:latin typeface="+mn-lt"/>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0.034</a:t>
                      </a:r>
                    </a:p>
                  </a:txBody>
                  <a:tcPr marT="0" marB="0" anchor="ctr">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0.029</a:t>
                      </a:r>
                    </a:p>
                  </a:txBody>
                  <a:tcPr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58164747"/>
                  </a:ext>
                </a:extLst>
              </a:tr>
              <a:tr h="310760">
                <a:tc gridSpan="2">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pitchFamily="2" charset="0"/>
                        </a:rPr>
                        <a:t> </a:t>
                      </a: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noFill/>
                  </a:tcPr>
                </a:tc>
                <a:tc hMerge="1">
                  <a:txBody>
                    <a:bodyPr/>
                    <a:lstStyle/>
                    <a:p>
                      <a:endParaRPr lang="en-US"/>
                    </a:p>
                  </a:txBody>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(0.024)</a:t>
                      </a:r>
                    </a:p>
                  </a:txBody>
                  <a:tcPr marT="0" marB="0" anchor="ctr">
                    <a:noFill/>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(0.036)</a:t>
                      </a:r>
                    </a:p>
                  </a:txBody>
                  <a:tcPr marT="0" marB="0" anchor="ctr">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(0.037)</a:t>
                      </a:r>
                    </a:p>
                  </a:txBody>
                  <a:tcPr marT="0" marB="0" anchor="ctr">
                    <a:noFill/>
                  </a:tcPr>
                </a:tc>
                <a:tc vMerge="1">
                  <a:txBody>
                    <a:bodyPr/>
                    <a:lstStyle/>
                    <a:p>
                      <a:pPr algn="ctr"/>
                      <a:endParaRPr lang="en-US" sz="1600" b="0" i="0" dirty="0">
                        <a:latin typeface="Garamond" panose="02020404030301010803" pitchFamily="18" charset="0"/>
                      </a:endParaRPr>
                    </a:p>
                  </a:txBody>
                  <a:tcPr anchor="ctr">
                    <a:solidFill>
                      <a:schemeClr val="accent1"/>
                    </a:solid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(0.035)</a:t>
                      </a:r>
                    </a:p>
                  </a:txBody>
                  <a:tcPr marT="0" marB="0" anchor="ctr">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(0.035)</a:t>
                      </a:r>
                    </a:p>
                  </a:txBody>
                  <a:tcPr marT="0" marB="0" anchor="ctr">
                    <a:noFill/>
                  </a:tcPr>
                </a:tc>
                <a:extLst>
                  <a:ext uri="{0D108BD9-81ED-4DB2-BD59-A6C34878D82A}">
                    <a16:rowId xmlns:a16="http://schemas.microsoft.com/office/drawing/2014/main" val="3173005186"/>
                  </a:ext>
                </a:extLst>
              </a:tr>
              <a:tr h="255283">
                <a:tc gridSpan="2">
                  <a:txBody>
                    <a:bodyPr/>
                    <a:lstStyle/>
                    <a:p>
                      <a:pPr marL="0" marR="0">
                        <a:lnSpc>
                          <a:spcPct val="107000"/>
                        </a:lnSpc>
                        <a:spcBef>
                          <a:spcPts val="0"/>
                        </a:spcBef>
                        <a:spcAft>
                          <a:spcPts val="0"/>
                        </a:spcAft>
                      </a:pPr>
                      <a:r>
                        <a:rPr lang="en-US" sz="1800" b="0" i="1" dirty="0">
                          <a:effectLst/>
                          <a:latin typeface="+mn-lt"/>
                          <a:ea typeface="Times New Roman" panose="02020603050405020304" pitchFamily="18" charset="0"/>
                          <a:cs typeface="Times" pitchFamily="2" charset="0"/>
                        </a:rPr>
                        <a:t>  </a:t>
                      </a:r>
                      <a:r>
                        <a:rPr lang="en-US" sz="1600" b="0" i="1" dirty="0">
                          <a:effectLst/>
                          <a:latin typeface="+mn-lt"/>
                          <a:ea typeface="Times New Roman" panose="02020603050405020304" pitchFamily="18" charset="0"/>
                          <a:cs typeface="Times" pitchFamily="2" charset="0"/>
                        </a:rPr>
                        <a:t>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nchor="ctr">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0.043</a:t>
                      </a:r>
                    </a:p>
                  </a:txBody>
                  <a:tcPr marT="0" marB="0" anchor="ctr">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0.037</a:t>
                      </a:r>
                    </a:p>
                  </a:txBody>
                  <a:tcPr marT="0" marB="0" anchor="ctr">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0.037</a:t>
                      </a:r>
                    </a:p>
                  </a:txBody>
                  <a:tcPr marT="0" marB="0" anchor="ctr">
                    <a:lnB w="12700" cap="flat" cmpd="sng" algn="ctr">
                      <a:solidFill>
                        <a:schemeClr val="tx1"/>
                      </a:solidFill>
                      <a:prstDash val="solid"/>
                      <a:round/>
                      <a:headEnd type="none" w="med" len="med"/>
                      <a:tailEnd type="none" w="med" len="med"/>
                    </a:lnB>
                    <a:noFill/>
                  </a:tcPr>
                </a:tc>
                <a:tc vMerge="1">
                  <a:txBody>
                    <a:bodyPr/>
                    <a:lstStyle/>
                    <a:p>
                      <a:pPr algn="ctr"/>
                      <a:endParaRPr lang="en-US" sz="1600" b="0" i="0" dirty="0">
                        <a:latin typeface="Garamond" panose="02020404030301010803" pitchFamily="18" charset="0"/>
                      </a:endParaRPr>
                    </a:p>
                  </a:txBody>
                  <a:tcPr anchor="ctr">
                    <a:lnB w="12700" cap="flat" cmpd="sng" algn="ctr">
                      <a:solidFill>
                        <a:schemeClr val="tx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0.014</a:t>
                      </a:r>
                    </a:p>
                  </a:txBody>
                  <a:tcPr marT="0" marB="0" anchor="ctr">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0.014</a:t>
                      </a:r>
                    </a:p>
                  </a:txBody>
                  <a:tcPr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0306087"/>
                  </a:ext>
                </a:extLst>
              </a:tr>
              <a:tr h="0">
                <a:tc gridSpan="2">
                  <a:txBody>
                    <a:bodyPr/>
                    <a:lstStyle/>
                    <a:p>
                      <a:pPr marL="0" marR="0">
                        <a:lnSpc>
                          <a:spcPct val="107000"/>
                        </a:lnSpc>
                        <a:spcBef>
                          <a:spcPts val="0"/>
                        </a:spcBef>
                        <a:spcAft>
                          <a:spcPts val="0"/>
                        </a:spcAft>
                      </a:pP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algn="ctr">
                        <a:lnSpc>
                          <a:spcPct val="107000"/>
                        </a:lnSpc>
                        <a:spcBef>
                          <a:spcPts val="0"/>
                        </a:spcBef>
                        <a:spcAft>
                          <a:spcPts val="0"/>
                        </a:spcAft>
                        <a:tabLst>
                          <a:tab pos="427990" algn="dec"/>
                        </a:tabLst>
                      </a:pP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tabLst>
                          <a:tab pos="471805" algn="dec"/>
                        </a:tabLst>
                      </a:pP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tabLst>
                          <a:tab pos="471805" algn="dec"/>
                        </a:tabLst>
                      </a:pP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b="0" i="0" dirty="0">
                        <a:latin typeface="+mn-lt"/>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tabLst>
                          <a:tab pos="471805" algn="dec"/>
                        </a:tabLst>
                      </a:pP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tabLst>
                          <a:tab pos="471805" algn="dec"/>
                        </a:tabLst>
                      </a:pP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1789960"/>
                  </a:ext>
                </a:extLst>
              </a:tr>
              <a:tr h="310760">
                <a:tc gridSpan="2">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pitchFamily="2" charset="0"/>
                        </a:rPr>
                        <a:t>  Years</a:t>
                      </a: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lnT w="12700" cap="flat" cmpd="sng" algn="ctr">
                      <a:noFill/>
                      <a:prstDash val="solid"/>
                      <a:round/>
                      <a:headEnd type="none" w="med" len="med"/>
                      <a:tailEnd type="none" w="med" len="med"/>
                    </a:lnT>
                    <a:noFill/>
                  </a:tcPr>
                </a:tc>
                <a:tc hMerge="1">
                  <a:txBody>
                    <a:bodyPr/>
                    <a:lstStyle/>
                    <a:p>
                      <a:endParaRPr lang="en-US"/>
                    </a:p>
                  </a:txBody>
                  <a:tcPr/>
                </a:tc>
                <a:tc>
                  <a:txBody>
                    <a:bodyPr/>
                    <a:lstStyle/>
                    <a:p>
                      <a:pPr marL="0" marR="0" algn="ctr">
                        <a:lnSpc>
                          <a:spcPct val="107000"/>
                        </a:lnSpc>
                        <a:spcBef>
                          <a:spcPts val="0"/>
                        </a:spcBef>
                        <a:spcAft>
                          <a:spcPts val="0"/>
                        </a:spcAft>
                        <a:tabLst>
                          <a:tab pos="427990" algn="dec"/>
                        </a:tabLst>
                      </a:pPr>
                      <a:r>
                        <a:rPr lang="en-US" sz="1800" b="0" i="0" dirty="0">
                          <a:effectLst/>
                          <a:latin typeface="+mn-lt"/>
                          <a:ea typeface="Times New Roman" panose="02020603050405020304" pitchFamily="18" charset="0"/>
                          <a:cs typeface="Times" pitchFamily="2" charset="0"/>
                        </a:rPr>
                        <a:t>2015-19</a:t>
                      </a: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lnT w="12700" cap="flat" cmpd="sng" algn="ctr">
                      <a:noFill/>
                      <a:prstDash val="solid"/>
                      <a:round/>
                      <a:headEnd type="none" w="med" len="med"/>
                      <a:tailEnd type="none" w="med" len="med"/>
                    </a:lnT>
                    <a:noFill/>
                  </a:tcPr>
                </a:tc>
                <a:tc>
                  <a:txBody>
                    <a:bodyPr/>
                    <a:lstStyle/>
                    <a:p>
                      <a:pPr marL="0" marR="0" algn="ctr">
                        <a:lnSpc>
                          <a:spcPct val="107000"/>
                        </a:lnSpc>
                        <a:spcBef>
                          <a:spcPts val="0"/>
                        </a:spcBef>
                        <a:spcAft>
                          <a:spcPts val="0"/>
                        </a:spcAft>
                        <a:tabLst>
                          <a:tab pos="471805" algn="dec"/>
                        </a:tabLst>
                      </a:pPr>
                      <a:r>
                        <a:rPr lang="en-US" sz="1800" b="0" i="0" dirty="0">
                          <a:effectLst/>
                          <a:latin typeface="+mn-lt"/>
                          <a:ea typeface="Times New Roman" panose="02020603050405020304" pitchFamily="18" charset="0"/>
                          <a:cs typeface="Times" pitchFamily="2" charset="0"/>
                        </a:rPr>
                        <a:t>2017-19</a:t>
                      </a: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lnT w="12700" cap="flat" cmpd="sng" algn="ctr">
                      <a:noFill/>
                      <a:prstDash val="solid"/>
                      <a:round/>
                      <a:headEnd type="none" w="med" len="med"/>
                      <a:tailEnd type="none" w="med" len="med"/>
                    </a:lnT>
                    <a:noFill/>
                  </a:tcPr>
                </a:tc>
                <a:tc>
                  <a:txBody>
                    <a:bodyPr/>
                    <a:lstStyle/>
                    <a:p>
                      <a:pPr marL="0" marR="0" algn="ctr">
                        <a:lnSpc>
                          <a:spcPct val="107000"/>
                        </a:lnSpc>
                        <a:spcBef>
                          <a:spcPts val="0"/>
                        </a:spcBef>
                        <a:spcAft>
                          <a:spcPts val="0"/>
                        </a:spcAft>
                        <a:tabLst>
                          <a:tab pos="471805" algn="dec"/>
                        </a:tabLst>
                      </a:pPr>
                      <a:r>
                        <a:rPr lang="en-US" sz="1800" b="0" i="0" dirty="0">
                          <a:effectLst/>
                          <a:latin typeface="+mn-lt"/>
                          <a:ea typeface="Times New Roman" panose="02020603050405020304" pitchFamily="18" charset="0"/>
                          <a:cs typeface="Times" pitchFamily="2" charset="0"/>
                        </a:rPr>
                        <a:t>2017-19</a:t>
                      </a: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lnT w="12700" cap="flat" cmpd="sng" algn="ctr">
                      <a:noFill/>
                      <a:prstDash val="solid"/>
                      <a:round/>
                      <a:headEnd type="none" w="med" len="med"/>
                      <a:tailEnd type="none" w="med" len="med"/>
                    </a:lnT>
                    <a:noFill/>
                  </a:tcPr>
                </a:tc>
                <a:tc rowSpan="2">
                  <a:txBody>
                    <a:bodyPr/>
                    <a:lstStyle/>
                    <a:p>
                      <a:pPr algn="ctr"/>
                      <a:endParaRPr lang="en-US" sz="1800" b="0" i="0" dirty="0">
                        <a:latin typeface="+mn-lt"/>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71805" algn="dec"/>
                        </a:tabLst>
                      </a:pPr>
                      <a:r>
                        <a:rPr lang="en-US" sz="1800" b="0" i="0" dirty="0">
                          <a:effectLst/>
                          <a:latin typeface="+mn-lt"/>
                          <a:ea typeface="Times New Roman" panose="02020603050405020304" pitchFamily="18" charset="0"/>
                          <a:cs typeface="Times" pitchFamily="2" charset="0"/>
                        </a:rPr>
                        <a:t>2017-19</a:t>
                      </a: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lnT w="12700" cap="flat" cmpd="sng" algn="ctr">
                      <a:noFill/>
                      <a:prstDash val="solid"/>
                      <a:round/>
                      <a:headEnd type="none" w="med" len="med"/>
                      <a:tailEnd type="none" w="med" len="med"/>
                    </a:lnT>
                    <a:noFill/>
                  </a:tcPr>
                </a:tc>
                <a:tc>
                  <a:txBody>
                    <a:bodyPr/>
                    <a:lstStyle/>
                    <a:p>
                      <a:pPr marL="0" marR="0" algn="ctr">
                        <a:lnSpc>
                          <a:spcPct val="107000"/>
                        </a:lnSpc>
                        <a:spcBef>
                          <a:spcPts val="0"/>
                        </a:spcBef>
                        <a:spcAft>
                          <a:spcPts val="0"/>
                        </a:spcAft>
                        <a:tabLst>
                          <a:tab pos="471805" algn="dec"/>
                        </a:tabLst>
                      </a:pPr>
                      <a:r>
                        <a:rPr lang="en-US" sz="1800" b="0" i="0" dirty="0">
                          <a:effectLst/>
                          <a:latin typeface="+mn-lt"/>
                          <a:ea typeface="Times New Roman" panose="02020603050405020304" pitchFamily="18" charset="0"/>
                          <a:cs typeface="Times" pitchFamily="2" charset="0"/>
                        </a:rPr>
                        <a:t>2017-19</a:t>
                      </a:r>
                      <a:endParaRPr lang="en-US" sz="1800" b="0" i="0" dirty="0">
                        <a:effectLst/>
                        <a:latin typeface="+mn-lt"/>
                        <a:ea typeface="Times New Roman" panose="02020603050405020304" pitchFamily="18" charset="0"/>
                        <a:cs typeface="Times New Roman" panose="02020603050405020304" pitchFamily="18" charset="0"/>
                      </a:endParaRPr>
                    </a:p>
                  </a:txBody>
                  <a:tcPr marT="0" marB="0" anchor="ctr">
                    <a:lnT w="12700" cap="flat" cmpd="sng" algn="ctr">
                      <a:noFill/>
                      <a:prstDash val="solid"/>
                      <a:round/>
                      <a:headEnd type="none" w="med" len="med"/>
                      <a:tailEnd type="none" w="med" len="med"/>
                    </a:lnT>
                    <a:noFill/>
                  </a:tcPr>
                </a:tc>
                <a:extLst>
                  <a:ext uri="{0D108BD9-81ED-4DB2-BD59-A6C34878D82A}">
                    <a16:rowId xmlns:a16="http://schemas.microsoft.com/office/drawing/2014/main" val="102013625"/>
                  </a:ext>
                </a:extLst>
              </a:tr>
              <a:tr h="339011">
                <a:tc gridSpan="2">
                  <a:txBody>
                    <a:bodyPr/>
                    <a:lstStyle/>
                    <a:p>
                      <a:pPr marL="0" marR="0">
                        <a:lnSpc>
                          <a:spcPct val="107000"/>
                        </a:lnSpc>
                        <a:spcBef>
                          <a:spcPts val="0"/>
                        </a:spcBef>
                        <a:spcAft>
                          <a:spcPts val="0"/>
                        </a:spcAft>
                      </a:pPr>
                      <a:r>
                        <a:rPr lang="en-US" sz="1800" dirty="0">
                          <a:effectLst/>
                          <a:latin typeface="+mn-lt"/>
                          <a:ea typeface="Times New Roman" panose="02020603050405020304" pitchFamily="18" charset="0"/>
                          <a:cs typeface="Times" pitchFamily="2" charset="0"/>
                        </a:rPr>
                        <a:t>  Policy Controls?</a:t>
                      </a:r>
                      <a:endParaRPr lang="en-US" sz="180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marL="0" marR="0" algn="ctr">
                        <a:lnSpc>
                          <a:spcPct val="107000"/>
                        </a:lnSpc>
                        <a:spcBef>
                          <a:spcPts val="0"/>
                        </a:spcBef>
                        <a:spcAft>
                          <a:spcPts val="0"/>
                        </a:spcAft>
                        <a:tabLst>
                          <a:tab pos="427990" algn="dec"/>
                        </a:tabLst>
                      </a:pPr>
                      <a:r>
                        <a:rPr lang="en-US" sz="1800" dirty="0">
                          <a:effectLst/>
                          <a:latin typeface="+mn-lt"/>
                          <a:ea typeface="Times New Roman" panose="02020603050405020304" pitchFamily="18" charset="0"/>
                          <a:cs typeface="Times" pitchFamily="2" charset="0"/>
                        </a:rPr>
                        <a:t>Y</a:t>
                      </a:r>
                      <a:endParaRPr lang="en-US" sz="180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71805" algn="dec"/>
                        </a:tabLst>
                      </a:pPr>
                      <a:r>
                        <a:rPr lang="en-US" sz="1800" dirty="0">
                          <a:effectLst/>
                          <a:latin typeface="+mn-lt"/>
                          <a:ea typeface="Times New Roman" panose="02020603050405020304" pitchFamily="18" charset="0"/>
                          <a:cs typeface="Times" pitchFamily="2" charset="0"/>
                        </a:rPr>
                        <a:t>N</a:t>
                      </a:r>
                      <a:endParaRPr lang="en-US" sz="180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71805" algn="dec"/>
                        </a:tabLst>
                      </a:pPr>
                      <a:r>
                        <a:rPr lang="en-US" sz="1800" dirty="0">
                          <a:effectLst/>
                          <a:latin typeface="+mn-lt"/>
                          <a:ea typeface="Times New Roman" panose="02020603050405020304" pitchFamily="18" charset="0"/>
                          <a:cs typeface="Times" pitchFamily="2" charset="0"/>
                        </a:rPr>
                        <a:t>Y</a:t>
                      </a:r>
                      <a:endParaRPr lang="en-US" sz="180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vMerge="1">
                  <a:txBody>
                    <a:bodyPr/>
                    <a:lstStyle/>
                    <a:p>
                      <a:pPr algn="ctr"/>
                      <a:endParaRPr lang="en-US" sz="1600" dirty="0"/>
                    </a:p>
                  </a:txBody>
                  <a:tcPr>
                    <a:solidFill>
                      <a:schemeClr val="accent1"/>
                    </a:solidFill>
                  </a:tcPr>
                </a:tc>
                <a:tc>
                  <a:txBody>
                    <a:bodyPr/>
                    <a:lstStyle/>
                    <a:p>
                      <a:pPr marL="0" marR="0" algn="ctr">
                        <a:lnSpc>
                          <a:spcPct val="107000"/>
                        </a:lnSpc>
                        <a:spcBef>
                          <a:spcPts val="0"/>
                        </a:spcBef>
                        <a:spcAft>
                          <a:spcPts val="0"/>
                        </a:spcAft>
                        <a:tabLst>
                          <a:tab pos="471805" algn="dec"/>
                        </a:tabLst>
                      </a:pPr>
                      <a:r>
                        <a:rPr lang="en-US" sz="1800" dirty="0">
                          <a:effectLst/>
                          <a:latin typeface="+mn-lt"/>
                          <a:ea typeface="Times New Roman" panose="02020603050405020304" pitchFamily="18" charset="0"/>
                          <a:cs typeface="Times" pitchFamily="2" charset="0"/>
                        </a:rPr>
                        <a:t>N</a:t>
                      </a:r>
                      <a:endParaRPr lang="en-US" sz="180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71805" algn="dec"/>
                        </a:tabLst>
                      </a:pPr>
                      <a:r>
                        <a:rPr lang="en-US" sz="1800" dirty="0">
                          <a:effectLst/>
                          <a:latin typeface="+mn-lt"/>
                          <a:ea typeface="Times New Roman" panose="02020603050405020304" pitchFamily="18" charset="0"/>
                          <a:cs typeface="Times" pitchFamily="2" charset="0"/>
                        </a:rPr>
                        <a:t>Y</a:t>
                      </a:r>
                      <a:endParaRPr lang="en-US" sz="180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3831804"/>
                  </a:ext>
                </a:extLst>
              </a:tr>
            </a:tbl>
          </a:graphicData>
        </a:graphic>
      </p:graphicFrame>
    </p:spTree>
    <p:extLst>
      <p:ext uri="{BB962C8B-B14F-4D97-AF65-F5344CB8AC3E}">
        <p14:creationId xmlns:p14="http://schemas.microsoft.com/office/powerpoint/2010/main" val="662202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339F-FE2D-471D-B204-6F84190FA91A}"/>
              </a:ext>
            </a:extLst>
          </p:cNvPr>
          <p:cNvSpPr>
            <a:spLocks noGrp="1"/>
          </p:cNvSpPr>
          <p:nvPr>
            <p:ph type="title"/>
          </p:nvPr>
        </p:nvSpPr>
        <p:spPr/>
        <p:txBody>
          <a:bodyPr/>
          <a:lstStyle/>
          <a:p>
            <a:r>
              <a:rPr lang="en-US" dirty="0"/>
              <a:t>Usual Sources of Electronic Cigarettes</a:t>
            </a:r>
          </a:p>
        </p:txBody>
      </p:sp>
      <p:sp>
        <p:nvSpPr>
          <p:cNvPr id="3" name="Content Placeholder 2">
            <a:extLst>
              <a:ext uri="{FF2B5EF4-FFF2-40B4-BE49-F238E27FC236}">
                <a16:creationId xmlns:a16="http://schemas.microsoft.com/office/drawing/2014/main" id="{F62DF641-3F97-485E-A00C-83A603CCAAD6}"/>
              </a:ext>
            </a:extLst>
          </p:cNvPr>
          <p:cNvSpPr>
            <a:spLocks noGrp="1"/>
          </p:cNvSpPr>
          <p:nvPr>
            <p:ph idx="1"/>
          </p:nvPr>
        </p:nvSpPr>
        <p:spPr>
          <a:xfrm>
            <a:off x="744681" y="1774188"/>
            <a:ext cx="10515600" cy="4351338"/>
          </a:xfrm>
        </p:spPr>
        <p:txBody>
          <a:bodyPr/>
          <a:lstStyle/>
          <a:p>
            <a:pPr marL="0" indent="0">
              <a:buNone/>
            </a:pPr>
            <a:r>
              <a:rPr lang="en-US" dirty="0"/>
              <a:t>  </a:t>
            </a:r>
          </a:p>
        </p:txBody>
      </p:sp>
      <p:pic>
        <p:nvPicPr>
          <p:cNvPr id="4" name="Picture 3" descr="Chart&#10;&#10;Description automatically generated">
            <a:extLst>
              <a:ext uri="{FF2B5EF4-FFF2-40B4-BE49-F238E27FC236}">
                <a16:creationId xmlns:a16="http://schemas.microsoft.com/office/drawing/2014/main" id="{1FC5EA6D-53EB-40F4-B8BA-EF04DBD17D51}"/>
              </a:ext>
            </a:extLst>
          </p:cNvPr>
          <p:cNvPicPr/>
          <p:nvPr/>
        </p:nvPicPr>
        <p:blipFill>
          <a:blip r:embed="rId2">
            <a:extLst>
              <a:ext uri="{28A0092B-C50C-407E-A947-70E740481C1C}">
                <a14:useLocalDpi xmlns:a14="http://schemas.microsoft.com/office/drawing/2010/main" val="0"/>
              </a:ext>
            </a:extLst>
          </a:blip>
          <a:stretch>
            <a:fillRect/>
          </a:stretch>
        </p:blipFill>
        <p:spPr>
          <a:xfrm>
            <a:off x="1122217" y="1774189"/>
            <a:ext cx="9954491" cy="4351337"/>
          </a:xfrm>
          <a:prstGeom prst="rect">
            <a:avLst/>
          </a:prstGeom>
        </p:spPr>
      </p:pic>
    </p:spTree>
    <p:extLst>
      <p:ext uri="{BB962C8B-B14F-4D97-AF65-F5344CB8AC3E}">
        <p14:creationId xmlns:p14="http://schemas.microsoft.com/office/powerpoint/2010/main" val="155626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D1F2-8072-435A-8E59-2F01BD2E46DD}"/>
              </a:ext>
            </a:extLst>
          </p:cNvPr>
          <p:cNvSpPr>
            <a:spLocks noGrp="1"/>
          </p:cNvSpPr>
          <p:nvPr>
            <p:ph type="title"/>
          </p:nvPr>
        </p:nvSpPr>
        <p:spPr/>
        <p:txBody>
          <a:bodyPr/>
          <a:lstStyle/>
          <a:p>
            <a:r>
              <a:rPr lang="en-US" dirty="0"/>
              <a:t>Even More Striking Among Males</a:t>
            </a:r>
          </a:p>
        </p:txBody>
      </p:sp>
      <p:sp>
        <p:nvSpPr>
          <p:cNvPr id="3" name="Content Placeholder 2">
            <a:extLst>
              <a:ext uri="{FF2B5EF4-FFF2-40B4-BE49-F238E27FC236}">
                <a16:creationId xmlns:a16="http://schemas.microsoft.com/office/drawing/2014/main" id="{F5721754-6987-4745-9DD5-3310808C8F6D}"/>
              </a:ext>
            </a:extLst>
          </p:cNvPr>
          <p:cNvSpPr>
            <a:spLocks noGrp="1"/>
          </p:cNvSpPr>
          <p:nvPr>
            <p:ph idx="1"/>
          </p:nvPr>
        </p:nvSpPr>
        <p:spPr/>
        <p:txBody>
          <a:bodyPr/>
          <a:lstStyle/>
          <a:p>
            <a:pPr marL="0" indent="0">
              <a:buNone/>
            </a:pPr>
            <a:r>
              <a:rPr lang="en-US" dirty="0"/>
              <a:t>  </a:t>
            </a:r>
          </a:p>
        </p:txBody>
      </p:sp>
      <p:pic>
        <p:nvPicPr>
          <p:cNvPr id="4" name="Picture 3" descr="Chart&#10;&#10;Description automatically generated">
            <a:extLst>
              <a:ext uri="{FF2B5EF4-FFF2-40B4-BE49-F238E27FC236}">
                <a16:creationId xmlns:a16="http://schemas.microsoft.com/office/drawing/2014/main" id="{3FDDDFA4-BEA8-4D21-9A82-CF2DC795E836}"/>
              </a:ext>
            </a:extLst>
          </p:cNvPr>
          <p:cNvPicPr/>
          <p:nvPr/>
        </p:nvPicPr>
        <p:blipFill>
          <a:blip r:embed="rId2">
            <a:extLst>
              <a:ext uri="{28A0092B-C50C-407E-A947-70E740481C1C}">
                <a14:useLocalDpi xmlns:a14="http://schemas.microsoft.com/office/drawing/2010/main" val="0"/>
              </a:ext>
            </a:extLst>
          </a:blip>
          <a:stretch>
            <a:fillRect/>
          </a:stretch>
        </p:blipFill>
        <p:spPr>
          <a:xfrm>
            <a:off x="1080654" y="1778635"/>
            <a:ext cx="9850581" cy="4398328"/>
          </a:xfrm>
          <a:prstGeom prst="rect">
            <a:avLst/>
          </a:prstGeom>
        </p:spPr>
      </p:pic>
    </p:spTree>
    <p:extLst>
      <p:ext uri="{BB962C8B-B14F-4D97-AF65-F5344CB8AC3E}">
        <p14:creationId xmlns:p14="http://schemas.microsoft.com/office/powerpoint/2010/main" val="370009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9221-3054-42F1-830B-B43F647CC3AE}"/>
              </a:ext>
            </a:extLst>
          </p:cNvPr>
          <p:cNvSpPr>
            <a:spLocks noGrp="1"/>
          </p:cNvSpPr>
          <p:nvPr>
            <p:ph type="title"/>
          </p:nvPr>
        </p:nvSpPr>
        <p:spPr/>
        <p:txBody>
          <a:bodyPr/>
          <a:lstStyle/>
          <a:p>
            <a:r>
              <a:rPr lang="en-US" dirty="0"/>
              <a:t>Policy Strategies to Curb Youth Smoking</a:t>
            </a:r>
          </a:p>
        </p:txBody>
      </p:sp>
      <p:sp>
        <p:nvSpPr>
          <p:cNvPr id="3" name="Content Placeholder 2">
            <a:extLst>
              <a:ext uri="{FF2B5EF4-FFF2-40B4-BE49-F238E27FC236}">
                <a16:creationId xmlns:a16="http://schemas.microsoft.com/office/drawing/2014/main" id="{E31B8732-4865-4443-B3C1-99C5CB5BD437}"/>
              </a:ext>
            </a:extLst>
          </p:cNvPr>
          <p:cNvSpPr>
            <a:spLocks noGrp="1"/>
          </p:cNvSpPr>
          <p:nvPr>
            <p:ph idx="1"/>
          </p:nvPr>
        </p:nvSpPr>
        <p:spPr>
          <a:xfrm>
            <a:off x="838200" y="1825624"/>
            <a:ext cx="10515600" cy="4507719"/>
          </a:xfrm>
        </p:spPr>
        <p:txBody>
          <a:bodyPr>
            <a:normAutofit fontScale="85000" lnSpcReduction="20000"/>
          </a:bodyPr>
          <a:lstStyle/>
          <a:p>
            <a:r>
              <a:rPr lang="en-US" dirty="0"/>
              <a:t>Clean indoor air laws (</a:t>
            </a:r>
            <a:r>
              <a:rPr lang="en-US" dirty="0" err="1"/>
              <a:t>Chaloupka</a:t>
            </a:r>
            <a:r>
              <a:rPr lang="en-US" dirty="0"/>
              <a:t> and Eriksen 2008)</a:t>
            </a:r>
          </a:p>
          <a:p>
            <a:endParaRPr lang="en-US" dirty="0"/>
          </a:p>
          <a:p>
            <a:r>
              <a:rPr lang="en-US" dirty="0"/>
              <a:t>Restrictions or bans on tobacco advertising (Schroeder 2004)</a:t>
            </a:r>
          </a:p>
          <a:p>
            <a:endParaRPr lang="en-US" dirty="0"/>
          </a:p>
          <a:p>
            <a:r>
              <a:rPr lang="en-US" dirty="0"/>
              <a:t>Increases in excise taxes on cigarettes (Carpenter and Cook 2008)</a:t>
            </a:r>
          </a:p>
          <a:p>
            <a:pPr lvl="1"/>
            <a:r>
              <a:rPr lang="en-US" dirty="0"/>
              <a:t>Evidence that recent tax increases have been less effective at deterring youth smoking than they were in the past (Hansen et al. 2017; Anderson et al. 2020; Carpenter and Simone 2020)</a:t>
            </a:r>
          </a:p>
          <a:p>
            <a:pPr lvl="1"/>
            <a:endParaRPr lang="en-US" dirty="0"/>
          </a:p>
          <a:p>
            <a:r>
              <a:rPr lang="en-US" dirty="0"/>
              <a:t>Regulation of electronic cigarette (e-cigarette) market</a:t>
            </a:r>
          </a:p>
          <a:p>
            <a:pPr lvl="1"/>
            <a:r>
              <a:rPr lang="en-US" dirty="0"/>
              <a:t>Explosion in the market for electronic cigarettes (e-cigarettes) as an alternative source of nicotine for youths</a:t>
            </a:r>
          </a:p>
          <a:p>
            <a:pPr lvl="2"/>
            <a:r>
              <a:rPr lang="en-US" dirty="0"/>
              <a:t>Raising the minimum legal purchasing age to 18</a:t>
            </a:r>
          </a:p>
          <a:p>
            <a:pPr lvl="2"/>
            <a:r>
              <a:rPr lang="en-US" dirty="0"/>
              <a:t>Imposition of electronic cigarette taxes</a:t>
            </a:r>
          </a:p>
          <a:p>
            <a:pPr lvl="3"/>
            <a:r>
              <a:rPr lang="en-US" dirty="0"/>
              <a:t>Evidence that there may be unintended consequences of such policies for both adults (</a:t>
            </a:r>
            <a:r>
              <a:rPr lang="en-US" dirty="0" err="1"/>
              <a:t>Pesko</a:t>
            </a:r>
            <a:r>
              <a:rPr lang="en-US" dirty="0"/>
              <a:t> et al. 2019) and youths (</a:t>
            </a:r>
            <a:r>
              <a:rPr lang="en-US" dirty="0" err="1"/>
              <a:t>Abouk</a:t>
            </a:r>
            <a:r>
              <a:rPr lang="en-US" dirty="0"/>
              <a:t> et al. 2021) due to tobacco product substitution</a:t>
            </a:r>
          </a:p>
          <a:p>
            <a:endParaRPr lang="en-US" dirty="0"/>
          </a:p>
        </p:txBody>
      </p:sp>
    </p:spTree>
    <p:extLst>
      <p:ext uri="{BB962C8B-B14F-4D97-AF65-F5344CB8AC3E}">
        <p14:creationId xmlns:p14="http://schemas.microsoft.com/office/powerpoint/2010/main" val="3222526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A925-E0FA-4DD4-8C04-E3BCF8B75072}"/>
              </a:ext>
            </a:extLst>
          </p:cNvPr>
          <p:cNvSpPr>
            <a:spLocks noGrp="1"/>
          </p:cNvSpPr>
          <p:nvPr>
            <p:ph type="title"/>
          </p:nvPr>
        </p:nvSpPr>
        <p:spPr>
          <a:xfrm>
            <a:off x="259465" y="181567"/>
            <a:ext cx="12345365" cy="605417"/>
          </a:xfrm>
        </p:spPr>
        <p:txBody>
          <a:bodyPr>
            <a:normAutofit/>
          </a:bodyPr>
          <a:lstStyle/>
          <a:p>
            <a:r>
              <a:rPr lang="en-US" sz="3400" dirty="0"/>
              <a:t>Multinomial Logit Estimates: </a:t>
            </a:r>
            <a:r>
              <a:rPr lang="en-US" sz="3400" dirty="0">
                <a:solidFill>
                  <a:schemeClr val="dk1"/>
                </a:solidFill>
              </a:rPr>
              <a:t>Usual Source of E-Cigarettes</a:t>
            </a:r>
            <a:r>
              <a:rPr lang="en-US" sz="3400" dirty="0"/>
              <a:t> </a:t>
            </a:r>
          </a:p>
        </p:txBody>
      </p:sp>
      <p:graphicFrame>
        <p:nvGraphicFramePr>
          <p:cNvPr id="6" name="Table 6">
            <a:extLst>
              <a:ext uri="{FF2B5EF4-FFF2-40B4-BE49-F238E27FC236}">
                <a16:creationId xmlns:a16="http://schemas.microsoft.com/office/drawing/2014/main" id="{4DE01FCE-43AC-8F40-A0EB-26F0F30C38E9}"/>
              </a:ext>
            </a:extLst>
          </p:cNvPr>
          <p:cNvGraphicFramePr>
            <a:graphicFrameLocks noGrp="1"/>
          </p:cNvGraphicFramePr>
          <p:nvPr>
            <p:extLst>
              <p:ext uri="{D42A27DB-BD31-4B8C-83A1-F6EECF244321}">
                <p14:modId xmlns:p14="http://schemas.microsoft.com/office/powerpoint/2010/main" val="375556795"/>
              </p:ext>
            </p:extLst>
          </p:nvPr>
        </p:nvGraphicFramePr>
        <p:xfrm>
          <a:off x="504023" y="909508"/>
          <a:ext cx="10884233" cy="5875514"/>
        </p:xfrm>
        <a:graphic>
          <a:graphicData uri="http://schemas.openxmlformats.org/drawingml/2006/table">
            <a:tbl>
              <a:tblPr firstRow="1" bandRow="1">
                <a:tableStyleId>{5C22544A-7EE6-4342-B048-85BDC9FD1C3A}</a:tableStyleId>
              </a:tblPr>
              <a:tblGrid>
                <a:gridCol w="3028121">
                  <a:extLst>
                    <a:ext uri="{9D8B030D-6E8A-4147-A177-3AD203B41FA5}">
                      <a16:colId xmlns:a16="http://schemas.microsoft.com/office/drawing/2014/main" val="871389401"/>
                    </a:ext>
                  </a:extLst>
                </a:gridCol>
                <a:gridCol w="1808922">
                  <a:extLst>
                    <a:ext uri="{9D8B030D-6E8A-4147-A177-3AD203B41FA5}">
                      <a16:colId xmlns:a16="http://schemas.microsoft.com/office/drawing/2014/main" val="3056954160"/>
                    </a:ext>
                  </a:extLst>
                </a:gridCol>
                <a:gridCol w="2047462">
                  <a:extLst>
                    <a:ext uri="{9D8B030D-6E8A-4147-A177-3AD203B41FA5}">
                      <a16:colId xmlns:a16="http://schemas.microsoft.com/office/drawing/2014/main" val="4206476239"/>
                    </a:ext>
                  </a:extLst>
                </a:gridCol>
                <a:gridCol w="116840">
                  <a:extLst>
                    <a:ext uri="{9D8B030D-6E8A-4147-A177-3AD203B41FA5}">
                      <a16:colId xmlns:a16="http://schemas.microsoft.com/office/drawing/2014/main" val="2360997093"/>
                    </a:ext>
                  </a:extLst>
                </a:gridCol>
                <a:gridCol w="2070653">
                  <a:extLst>
                    <a:ext uri="{9D8B030D-6E8A-4147-A177-3AD203B41FA5}">
                      <a16:colId xmlns:a16="http://schemas.microsoft.com/office/drawing/2014/main" val="3780595624"/>
                    </a:ext>
                  </a:extLst>
                </a:gridCol>
                <a:gridCol w="1812235">
                  <a:extLst>
                    <a:ext uri="{9D8B030D-6E8A-4147-A177-3AD203B41FA5}">
                      <a16:colId xmlns:a16="http://schemas.microsoft.com/office/drawing/2014/main" val="3721097886"/>
                    </a:ext>
                  </a:extLst>
                </a:gridCol>
              </a:tblGrid>
              <a:tr h="372151">
                <a:tc>
                  <a:txBody>
                    <a:bodyPr/>
                    <a:lstStyle/>
                    <a:p>
                      <a:pPr algn="ctr"/>
                      <a:endParaRPr lang="en-US" sz="1800" b="0" i="0" dirty="0">
                        <a:latin typeface="+mn-lt"/>
                      </a:endParaRPr>
                    </a:p>
                  </a:txBody>
                  <a:tcPr>
                    <a:lnT w="12700" cap="flat" cmpd="sng" algn="ctr">
                      <a:solidFill>
                        <a:schemeClr val="tx1"/>
                      </a:solidFill>
                      <a:prstDash val="solid"/>
                      <a:round/>
                      <a:headEnd type="none" w="med" len="med"/>
                      <a:tailEnd type="none" w="med" len="med"/>
                    </a:lnT>
                    <a:noFill/>
                  </a:tcPr>
                </a:tc>
                <a:tc gridSpan="3">
                  <a:txBody>
                    <a:bodyPr/>
                    <a:lstStyle/>
                    <a:p>
                      <a:pPr algn="ctr"/>
                      <a:r>
                        <a:rPr lang="en-US" sz="1800" b="1" i="1" dirty="0">
                          <a:solidFill>
                            <a:schemeClr val="tx1"/>
                          </a:solidFill>
                          <a:latin typeface="+mn-lt"/>
                        </a:rPr>
                        <a:t>Age 18</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2">
                  <a:txBody>
                    <a:bodyPr/>
                    <a:lstStyle/>
                    <a:p>
                      <a:pPr algn="ctr"/>
                      <a:r>
                        <a:rPr lang="en-US" sz="1800" b="1" i="1" dirty="0">
                          <a:solidFill>
                            <a:schemeClr val="tx1"/>
                          </a:solidFill>
                          <a:latin typeface="+mn-lt"/>
                        </a:rPr>
                        <a:t>Age 16-17</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990622329"/>
                  </a:ext>
                </a:extLst>
              </a:tr>
              <a:tr h="505259">
                <a:tc>
                  <a:txBody>
                    <a:bodyPr/>
                    <a:lstStyle/>
                    <a:p>
                      <a:pPr algn="ctr"/>
                      <a:endParaRPr lang="en-US" sz="1800" b="0" i="0" dirty="0">
                        <a:latin typeface="+mn-lt"/>
                      </a:endParaRPr>
                    </a:p>
                  </a:txBody>
                  <a:tcPr>
                    <a:noFill/>
                  </a:tcPr>
                </a:tc>
                <a:tc gridSpan="5">
                  <a:txBody>
                    <a:bodyPr/>
                    <a:lstStyle/>
                    <a:p>
                      <a:pPr algn="ctr"/>
                      <a:r>
                        <a:rPr lang="en-US" sz="1800" b="1" i="1" kern="1200" dirty="0">
                          <a:solidFill>
                            <a:schemeClr val="dk1"/>
                          </a:solidFill>
                          <a:effectLst/>
                          <a:latin typeface="+mn-lt"/>
                          <a:ea typeface="+mn-ea"/>
                          <a:cs typeface="+mn-cs"/>
                        </a:rPr>
                        <a:t>Panel I. Direct Purchase</a:t>
                      </a:r>
                      <a:endParaRPr lang="en-US" sz="1800" b="1" i="1" dirty="0">
                        <a:latin typeface="+mn-lt"/>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1600" b="0" i="1" dirty="0">
                        <a:latin typeface="Garamond" panose="02020404030301010803"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510708371"/>
                  </a:ext>
                </a:extLst>
              </a:tr>
              <a:tr h="215275">
                <a:tc>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pitchFamily="2" charset="0"/>
                        </a:rPr>
                        <a:t>  Tobacco 21 Law</a:t>
                      </a:r>
                      <a:endParaRPr lang="en-US" sz="18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-0.157***</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-0.170***</a:t>
                      </a:r>
                    </a:p>
                  </a:txBody>
                  <a:tcPr marT="0" marB="0">
                    <a:lnT w="12700" cap="flat" cmpd="sng" algn="ctr">
                      <a:solidFill>
                        <a:schemeClr val="tx1"/>
                      </a:solidFill>
                      <a:prstDash val="solid"/>
                      <a:round/>
                      <a:headEnd type="none" w="med" len="med"/>
                      <a:tailEnd type="none" w="med" len="med"/>
                    </a:lnT>
                    <a:noFill/>
                  </a:tcPr>
                </a:tc>
                <a:tc gridSpan="2">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0.030</a:t>
                      </a:r>
                    </a:p>
                  </a:txBody>
                  <a:tcPr marT="0" marB="0">
                    <a:lnT w="12700" cap="flat" cmpd="sng" algn="ctr">
                      <a:solidFill>
                        <a:schemeClr val="tx1"/>
                      </a:solidFill>
                      <a:prstDash val="solid"/>
                      <a:round/>
                      <a:headEnd type="none" w="med" len="med"/>
                      <a:tailEnd type="none" w="med" len="med"/>
                    </a:lnT>
                    <a:noFill/>
                  </a:tcPr>
                </a:tc>
                <a:tc hMerge="1">
                  <a:txBody>
                    <a:bodyPr/>
                    <a:lstStyle/>
                    <a:p>
                      <a:endParaRPr lang="en-US"/>
                    </a:p>
                  </a:txBody>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0.047</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755296543"/>
                  </a:ext>
                </a:extLst>
              </a:tr>
              <a:tr h="228600">
                <a:tc>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pitchFamily="2" charset="0"/>
                        </a:rPr>
                        <a:t> </a:t>
                      </a:r>
                      <a:endParaRPr lang="en-US" sz="18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(0.029)</a:t>
                      </a:r>
                    </a:p>
                  </a:txBody>
                  <a:tcPr marT="0" marB="0">
                    <a:noFill/>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(0.041)</a:t>
                      </a:r>
                    </a:p>
                  </a:txBody>
                  <a:tcPr marT="0" marB="0">
                    <a:noFill/>
                  </a:tcPr>
                </a:tc>
                <a:tc gridSpan="2">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(0.029)</a:t>
                      </a:r>
                    </a:p>
                  </a:txBody>
                  <a:tcPr marT="0" marB="0">
                    <a:noFill/>
                  </a:tcPr>
                </a:tc>
                <a:tc hMerge="1">
                  <a:txBody>
                    <a:bodyPr/>
                    <a:lstStyle/>
                    <a:p>
                      <a:endParaRPr lang="en-US"/>
                    </a:p>
                  </a:txBody>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(0.035)</a:t>
                      </a:r>
                    </a:p>
                  </a:txBody>
                  <a:tcPr marT="0" marB="0">
                    <a:noFill/>
                  </a:tcPr>
                </a:tc>
                <a:extLst>
                  <a:ext uri="{0D108BD9-81ED-4DB2-BD59-A6C34878D82A}">
                    <a16:rowId xmlns:a16="http://schemas.microsoft.com/office/drawing/2014/main" val="1769113025"/>
                  </a:ext>
                </a:extLst>
              </a:tr>
              <a:tr h="228600">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  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0.109</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0.109</a:t>
                      </a:r>
                    </a:p>
                  </a:txBody>
                  <a:tcPr marT="0" marB="0">
                    <a:lnB w="12700" cap="flat" cmpd="sng" algn="ctr">
                      <a:solidFill>
                        <a:schemeClr val="tx1"/>
                      </a:solidFill>
                      <a:prstDash val="solid"/>
                      <a:round/>
                      <a:headEnd type="none" w="med" len="med"/>
                      <a:tailEnd type="none" w="med" len="med"/>
                    </a:lnB>
                    <a:noFill/>
                  </a:tcPr>
                </a:tc>
                <a:tc gridSpan="2">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0.018</a:t>
                      </a:r>
                    </a:p>
                  </a:txBody>
                  <a:tcPr marT="0" marB="0">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0.018</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560750"/>
                  </a:ext>
                </a:extLst>
              </a:tr>
              <a:tr h="478822">
                <a:tc>
                  <a:txBody>
                    <a:bodyPr/>
                    <a:lstStyle/>
                    <a:p>
                      <a:endParaRPr lang="en-US" sz="1800" b="0" i="0" dirty="0">
                        <a:latin typeface="+mn-lt"/>
                      </a:endParaRPr>
                    </a:p>
                  </a:txBody>
                  <a:tcPr>
                    <a:lnT w="12700" cap="flat" cmpd="sng" algn="ctr">
                      <a:solidFill>
                        <a:schemeClr val="tx1"/>
                      </a:solidFill>
                      <a:prstDash val="solid"/>
                      <a:round/>
                      <a:headEnd type="none" w="med" len="med"/>
                      <a:tailEnd type="none" w="med" len="med"/>
                    </a:lnT>
                    <a:noFill/>
                  </a:tcPr>
                </a:tc>
                <a:tc gridSpan="5">
                  <a:txBody>
                    <a:bodyPr/>
                    <a:lstStyle/>
                    <a:p>
                      <a:pPr algn="ctr"/>
                      <a:r>
                        <a:rPr lang="en-US" sz="1800" b="1" i="1" kern="1200" dirty="0">
                          <a:solidFill>
                            <a:schemeClr val="dk1"/>
                          </a:solidFill>
                          <a:effectLst/>
                          <a:latin typeface="+mn-lt"/>
                          <a:ea typeface="+mn-ea"/>
                          <a:cs typeface="+mn-cs"/>
                        </a:rPr>
                        <a:t>Panel II: Third-Party Purchase</a:t>
                      </a:r>
                      <a:r>
                        <a:rPr lang="en-US" sz="1800" b="1" i="1" dirty="0">
                          <a:effectLst/>
                          <a:latin typeface="+mn-lt"/>
                        </a:rPr>
                        <a:t> </a:t>
                      </a:r>
                      <a:endParaRPr lang="en-US" sz="1800" b="1" i="1" dirty="0">
                        <a:latin typeface="+mn-lt"/>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1600" b="0" i="1" dirty="0">
                        <a:latin typeface="Garamond" panose="02020404030301010803" pitchFamily="18" charset="0"/>
                      </a:endParaRPr>
                    </a:p>
                  </a:txBody>
                  <a:tcPr>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805083243"/>
                  </a:ext>
                </a:extLst>
              </a:tr>
              <a:tr h="223741">
                <a:tc>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pitchFamily="2" charset="0"/>
                        </a:rPr>
                        <a:t>  Tobacco 21 Law</a:t>
                      </a:r>
                      <a:endParaRPr lang="en-US" sz="18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-0.018</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-0.028</a:t>
                      </a:r>
                    </a:p>
                  </a:txBody>
                  <a:tcPr marT="0" marB="0">
                    <a:lnT w="12700" cap="flat" cmpd="sng" algn="ctr">
                      <a:solidFill>
                        <a:schemeClr val="tx1"/>
                      </a:solidFill>
                      <a:prstDash val="solid"/>
                      <a:round/>
                      <a:headEnd type="none" w="med" len="med"/>
                      <a:tailEnd type="none" w="med" len="med"/>
                    </a:lnT>
                    <a:noFill/>
                  </a:tcPr>
                </a:tc>
                <a:tc gridSpan="2">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0.020</a:t>
                      </a:r>
                    </a:p>
                  </a:txBody>
                  <a:tcPr marT="0" marB="0">
                    <a:lnT w="12700" cap="flat" cmpd="sng" algn="ctr">
                      <a:solidFill>
                        <a:schemeClr val="tx1"/>
                      </a:solidFill>
                      <a:prstDash val="solid"/>
                      <a:round/>
                      <a:headEnd type="none" w="med" len="med"/>
                      <a:tailEnd type="none" w="med" len="med"/>
                    </a:lnT>
                    <a:noFill/>
                  </a:tcPr>
                </a:tc>
                <a:tc hMerge="1">
                  <a:txBody>
                    <a:bodyPr/>
                    <a:lstStyle/>
                    <a:p>
                      <a:endParaRPr lang="en-US"/>
                    </a:p>
                  </a:txBody>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0.002</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393169457"/>
                  </a:ext>
                </a:extLst>
              </a:tr>
              <a:tr h="188843">
                <a:tc>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pitchFamily="2" charset="0"/>
                        </a:rPr>
                        <a:t> </a:t>
                      </a:r>
                      <a:endParaRPr lang="en-US" sz="18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(0.014)</a:t>
                      </a:r>
                    </a:p>
                  </a:txBody>
                  <a:tcPr marT="0" marB="0">
                    <a:noFill/>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(0.016)</a:t>
                      </a:r>
                    </a:p>
                  </a:txBody>
                  <a:tcPr marT="0" marB="0">
                    <a:noFill/>
                  </a:tcPr>
                </a:tc>
                <a:tc gridSpan="2">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(0.021)</a:t>
                      </a:r>
                    </a:p>
                  </a:txBody>
                  <a:tcPr marT="0" marB="0">
                    <a:noFill/>
                  </a:tcPr>
                </a:tc>
                <a:tc hMerge="1">
                  <a:txBody>
                    <a:bodyPr/>
                    <a:lstStyle/>
                    <a:p>
                      <a:endParaRPr lang="en-US"/>
                    </a:p>
                  </a:txBody>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(0.023)</a:t>
                      </a:r>
                    </a:p>
                  </a:txBody>
                  <a:tcPr marT="0" marB="0">
                    <a:noFill/>
                  </a:tcPr>
                </a:tc>
                <a:extLst>
                  <a:ext uri="{0D108BD9-81ED-4DB2-BD59-A6C34878D82A}">
                    <a16:rowId xmlns:a16="http://schemas.microsoft.com/office/drawing/2014/main" val="3645231661"/>
                  </a:ext>
                </a:extLst>
              </a:tr>
              <a:tr h="198783">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  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0.007</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0.007</a:t>
                      </a:r>
                    </a:p>
                  </a:txBody>
                  <a:tcPr marT="0" marB="0">
                    <a:lnB w="12700" cap="flat" cmpd="sng" algn="ctr">
                      <a:solidFill>
                        <a:schemeClr val="tx1"/>
                      </a:solidFill>
                      <a:prstDash val="solid"/>
                      <a:round/>
                      <a:headEnd type="none" w="med" len="med"/>
                      <a:tailEnd type="none" w="med" len="med"/>
                    </a:lnB>
                    <a:noFill/>
                  </a:tcPr>
                </a:tc>
                <a:tc gridSpan="2">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0.014</a:t>
                      </a:r>
                    </a:p>
                  </a:txBody>
                  <a:tcPr marT="0" marB="0">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0.014</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4151443"/>
                  </a:ext>
                </a:extLst>
              </a:tr>
              <a:tr h="351499">
                <a:tc>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pitchFamily="2" charset="0"/>
                        </a:rPr>
                        <a:t> </a:t>
                      </a:r>
                      <a:endParaRPr lang="en-US" sz="18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noFill/>
                  </a:tcPr>
                </a:tc>
                <a:tc gridSpan="5">
                  <a:txBody>
                    <a:bodyPr/>
                    <a:lstStyle/>
                    <a:p>
                      <a:pPr algn="ctr"/>
                      <a:r>
                        <a:rPr lang="en-US" sz="1800" b="1" i="1" kern="1200" dirty="0">
                          <a:solidFill>
                            <a:schemeClr val="dk1"/>
                          </a:solidFill>
                          <a:effectLst/>
                          <a:latin typeface="+mn-lt"/>
                          <a:ea typeface="+mn-ea"/>
                          <a:cs typeface="+mn-cs"/>
                        </a:rPr>
                        <a:t>Panel III: Borrowing</a:t>
                      </a:r>
                      <a:r>
                        <a:rPr lang="en-US" sz="1800" b="1" i="1" dirty="0">
                          <a:effectLst/>
                          <a:latin typeface="+mn-lt"/>
                        </a:rPr>
                        <a:t> </a:t>
                      </a:r>
                      <a:endParaRPr lang="en-US" sz="1800" b="1" i="1" dirty="0">
                        <a:latin typeface="+mn-lt"/>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1600" b="0" i="1" dirty="0">
                        <a:latin typeface="Garamond" panose="02020404030301010803" pitchFamily="18" charset="0"/>
                      </a:endParaRPr>
                    </a:p>
                  </a:txBody>
                  <a:tcPr>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585712116"/>
                  </a:ext>
                </a:extLst>
              </a:tr>
              <a:tr h="195690">
                <a:tc>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pitchFamily="2" charset="0"/>
                        </a:rPr>
                        <a:t>  Tobacco 21 Law</a:t>
                      </a:r>
                      <a:endParaRPr lang="en-US" sz="18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0.105</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0.176**</a:t>
                      </a:r>
                      <a:endParaRPr lang="en-US" sz="18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noFill/>
                  </a:tcPr>
                </a:tc>
                <a:tc gridSpan="2">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0.063*</a:t>
                      </a:r>
                    </a:p>
                  </a:txBody>
                  <a:tcPr marT="0" marB="0">
                    <a:lnT w="12700" cap="flat" cmpd="sng" algn="ctr">
                      <a:solidFill>
                        <a:schemeClr val="tx1"/>
                      </a:solidFill>
                      <a:prstDash val="solid"/>
                      <a:round/>
                      <a:headEnd type="none" w="med" len="med"/>
                      <a:tailEnd type="none" w="med" len="med"/>
                    </a:lnT>
                    <a:noFill/>
                  </a:tcPr>
                </a:tc>
                <a:tc hMerge="1">
                  <a:txBody>
                    <a:bodyPr/>
                    <a:lstStyle/>
                    <a:p>
                      <a:endParaRPr lang="en-US"/>
                    </a:p>
                  </a:txBody>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0.045</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420134358"/>
                  </a:ext>
                </a:extLst>
              </a:tr>
              <a:tr h="159026">
                <a:tc>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pitchFamily="2" charset="0"/>
                        </a:rPr>
                        <a:t> </a:t>
                      </a:r>
                      <a:endParaRPr lang="en-US" sz="18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(0.064)</a:t>
                      </a:r>
                    </a:p>
                  </a:txBody>
                  <a:tcPr marT="0" marB="0">
                    <a:noFill/>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(0.072)</a:t>
                      </a:r>
                      <a:endParaRPr lang="en-US" sz="1800" b="0" i="0" dirty="0">
                        <a:effectLst/>
                        <a:latin typeface="+mn-lt"/>
                        <a:ea typeface="Times New Roman" panose="02020603050405020304" pitchFamily="18" charset="0"/>
                        <a:cs typeface="Times New Roman" panose="02020603050405020304" pitchFamily="18" charset="0"/>
                      </a:endParaRPr>
                    </a:p>
                  </a:txBody>
                  <a:tcPr marT="0" marB="0">
                    <a:noFill/>
                  </a:tcPr>
                </a:tc>
                <a:tc gridSpan="2">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(0.033)</a:t>
                      </a:r>
                    </a:p>
                  </a:txBody>
                  <a:tcPr marT="0" marB="0">
                    <a:noFill/>
                  </a:tcPr>
                </a:tc>
                <a:tc hMerge="1">
                  <a:txBody>
                    <a:bodyPr/>
                    <a:lstStyle/>
                    <a:p>
                      <a:endParaRPr lang="en-US"/>
                    </a:p>
                  </a:txBody>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(0.032)</a:t>
                      </a:r>
                    </a:p>
                  </a:txBody>
                  <a:tcPr marT="0" marB="0">
                    <a:noFill/>
                  </a:tcPr>
                </a:tc>
                <a:extLst>
                  <a:ext uri="{0D108BD9-81ED-4DB2-BD59-A6C34878D82A}">
                    <a16:rowId xmlns:a16="http://schemas.microsoft.com/office/drawing/2014/main" val="1962298178"/>
                  </a:ext>
                </a:extLst>
              </a:tr>
              <a:tr h="189727">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  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0.035</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0.035</a:t>
                      </a:r>
                    </a:p>
                  </a:txBody>
                  <a:tcPr marT="0" marB="0">
                    <a:lnB w="12700" cap="flat" cmpd="sng" algn="ctr">
                      <a:solidFill>
                        <a:schemeClr val="tx1"/>
                      </a:solidFill>
                      <a:prstDash val="solid"/>
                      <a:round/>
                      <a:headEnd type="none" w="med" len="med"/>
                      <a:tailEnd type="none" w="med" len="med"/>
                    </a:lnB>
                    <a:noFill/>
                  </a:tcPr>
                </a:tc>
                <a:tc gridSpan="2">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0.059</a:t>
                      </a:r>
                    </a:p>
                  </a:txBody>
                  <a:tcPr marT="0" marB="0">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0.059</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2263311"/>
                  </a:ext>
                </a:extLst>
              </a:tr>
              <a:tr h="413876">
                <a:tc>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pitchFamily="2" charset="0"/>
                        </a:rPr>
                        <a:t> </a:t>
                      </a:r>
                      <a:endParaRPr lang="en-US" sz="18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noFill/>
                  </a:tcPr>
                </a:tc>
                <a:tc gridSpan="5">
                  <a:txBody>
                    <a:bodyPr/>
                    <a:lstStyle/>
                    <a:p>
                      <a:pPr algn="ctr"/>
                      <a:r>
                        <a:rPr lang="en-US" sz="1800" b="1" i="1" kern="1200" dirty="0">
                          <a:solidFill>
                            <a:schemeClr val="dk1"/>
                          </a:solidFill>
                          <a:effectLst/>
                          <a:latin typeface="+mn-lt"/>
                          <a:ea typeface="+mn-ea"/>
                          <a:cs typeface="+mn-cs"/>
                        </a:rPr>
                        <a:t>Panel IV: Internet, Stole, or Some Other Way</a:t>
                      </a:r>
                      <a:r>
                        <a:rPr lang="en-US" sz="1800" b="1" i="1" dirty="0">
                          <a:effectLst/>
                          <a:latin typeface="+mn-lt"/>
                        </a:rPr>
                        <a:t> </a:t>
                      </a:r>
                      <a:endParaRPr lang="en-US" sz="1800" b="1" i="1" dirty="0">
                        <a:latin typeface="+mn-lt"/>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1600" b="0" i="1" dirty="0">
                        <a:latin typeface="Garamond" panose="02020404030301010803" pitchFamily="18" charset="0"/>
                      </a:endParaRPr>
                    </a:p>
                  </a:txBody>
                  <a:tcPr>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875403949"/>
                  </a:ext>
                </a:extLst>
              </a:tr>
              <a:tr h="195690">
                <a:tc>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pitchFamily="2" charset="0"/>
                        </a:rPr>
                        <a:t>  Tobacco 21 Law</a:t>
                      </a:r>
                      <a:endParaRPr lang="en-US" sz="18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0.007</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-0.001</a:t>
                      </a:r>
                    </a:p>
                  </a:txBody>
                  <a:tcPr marT="0" marB="0">
                    <a:lnT w="12700" cap="flat" cmpd="sng" algn="ctr">
                      <a:solidFill>
                        <a:schemeClr val="tx1"/>
                      </a:solidFill>
                      <a:prstDash val="solid"/>
                      <a:round/>
                      <a:headEnd type="none" w="med" len="med"/>
                      <a:tailEnd type="none" w="med" len="med"/>
                    </a:lnT>
                    <a:noFill/>
                  </a:tcPr>
                </a:tc>
                <a:tc gridSpan="2">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0.003</a:t>
                      </a:r>
                    </a:p>
                  </a:txBody>
                  <a:tcPr marT="0" marB="0">
                    <a:lnT w="12700" cap="flat" cmpd="sng" algn="ctr">
                      <a:solidFill>
                        <a:schemeClr val="tx1"/>
                      </a:solidFill>
                      <a:prstDash val="solid"/>
                      <a:round/>
                      <a:headEnd type="none" w="med" len="med"/>
                      <a:tailEnd type="none" w="med" len="med"/>
                    </a:lnT>
                    <a:noFill/>
                  </a:tcPr>
                </a:tc>
                <a:tc hMerge="1">
                  <a:txBody>
                    <a:bodyPr/>
                    <a:lstStyle/>
                    <a:p>
                      <a:endParaRPr lang="en-US"/>
                    </a:p>
                  </a:txBody>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-0.007</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750910093"/>
                  </a:ext>
                </a:extLst>
              </a:tr>
              <a:tr h="248479">
                <a:tc>
                  <a:txBody>
                    <a:bodyPr/>
                    <a:lstStyle/>
                    <a:p>
                      <a:pPr marL="0" marR="0">
                        <a:lnSpc>
                          <a:spcPct val="107000"/>
                        </a:lnSpc>
                        <a:spcBef>
                          <a:spcPts val="0"/>
                        </a:spcBef>
                        <a:spcAft>
                          <a:spcPts val="0"/>
                        </a:spcAft>
                      </a:pPr>
                      <a:r>
                        <a:rPr lang="en-US" sz="1800" b="0" i="0" dirty="0">
                          <a:effectLst/>
                          <a:latin typeface="+mn-lt"/>
                          <a:ea typeface="Times New Roman" panose="02020603050405020304" pitchFamily="18" charset="0"/>
                          <a:cs typeface="Times" pitchFamily="2" charset="0"/>
                        </a:rPr>
                        <a:t> </a:t>
                      </a:r>
                      <a:endParaRPr lang="en-US" sz="18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(0.047)</a:t>
                      </a:r>
                    </a:p>
                  </a:txBody>
                  <a:tcPr marT="0" marB="0">
                    <a:noFill/>
                  </a:tcPr>
                </a:tc>
                <a:tc>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(0.050)</a:t>
                      </a:r>
                      <a:endParaRPr lang="en-US" sz="1800" b="0" i="0" dirty="0">
                        <a:effectLst/>
                        <a:latin typeface="+mn-lt"/>
                        <a:ea typeface="Times New Roman" panose="02020603050405020304" pitchFamily="18" charset="0"/>
                        <a:cs typeface="Times New Roman" panose="02020603050405020304" pitchFamily="18" charset="0"/>
                      </a:endParaRPr>
                    </a:p>
                  </a:txBody>
                  <a:tcPr marT="0" marB="0">
                    <a:noFill/>
                  </a:tcPr>
                </a:tc>
                <a:tc gridSpan="2">
                  <a:txBody>
                    <a:bodyPr/>
                    <a:lstStyle/>
                    <a:p>
                      <a:pPr marL="0" marR="0" algn="ctr">
                        <a:lnSpc>
                          <a:spcPct val="107000"/>
                        </a:lnSpc>
                        <a:spcBef>
                          <a:spcPts val="0"/>
                        </a:spcBef>
                        <a:spcAft>
                          <a:spcPts val="0"/>
                        </a:spcAft>
                      </a:pPr>
                      <a:r>
                        <a:rPr lang="en-US" sz="1800" b="0" i="0">
                          <a:effectLst/>
                          <a:latin typeface="+mn-lt"/>
                          <a:ea typeface="Times New Roman" panose="02020603050405020304" pitchFamily="18" charset="0"/>
                          <a:cs typeface="Times New Roman" panose="02020603050405020304" pitchFamily="18" charset="0"/>
                        </a:rPr>
                        <a:t>(0.007)</a:t>
                      </a:r>
                    </a:p>
                  </a:txBody>
                  <a:tcPr marT="0" marB="0">
                    <a:noFill/>
                  </a:tcPr>
                </a:tc>
                <a:tc hMerge="1">
                  <a:txBody>
                    <a:bodyPr/>
                    <a:lstStyle/>
                    <a:p>
                      <a:endParaRPr lang="en-US"/>
                    </a:p>
                  </a:txBody>
                  <a:tcPr/>
                </a:tc>
                <a:tc>
                  <a:txBody>
                    <a:bodyPr/>
                    <a:lstStyle/>
                    <a:p>
                      <a:pPr marL="0" marR="0" algn="ctr">
                        <a:lnSpc>
                          <a:spcPct val="107000"/>
                        </a:lnSpc>
                        <a:spcBef>
                          <a:spcPts val="0"/>
                        </a:spcBef>
                        <a:spcAft>
                          <a:spcPts val="0"/>
                        </a:spcAft>
                      </a:pPr>
                      <a:r>
                        <a:rPr lang="en-US" sz="1800" b="0" i="0" dirty="0">
                          <a:effectLst/>
                          <a:latin typeface="+mn-lt"/>
                          <a:ea typeface="Times New Roman" panose="02020603050405020304" pitchFamily="18" charset="0"/>
                          <a:cs typeface="Times New Roman" panose="02020603050405020304" pitchFamily="18" charset="0"/>
                        </a:rPr>
                        <a:t>(0.010)</a:t>
                      </a:r>
                    </a:p>
                  </a:txBody>
                  <a:tcPr marT="0" marB="0">
                    <a:noFill/>
                  </a:tcPr>
                </a:tc>
                <a:extLst>
                  <a:ext uri="{0D108BD9-81ED-4DB2-BD59-A6C34878D82A}">
                    <a16:rowId xmlns:a16="http://schemas.microsoft.com/office/drawing/2014/main" val="227166984"/>
                  </a:ext>
                </a:extLst>
              </a:tr>
              <a:tr h="198783">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  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a:effectLst/>
                          <a:latin typeface="+mn-lt"/>
                          <a:ea typeface="Times New Roman" panose="02020603050405020304" pitchFamily="18" charset="0"/>
                          <a:cs typeface="Times New Roman" panose="02020603050405020304" pitchFamily="18" charset="0"/>
                        </a:rPr>
                        <a:t>0.026</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0.026</a:t>
                      </a:r>
                    </a:p>
                  </a:txBody>
                  <a:tcPr marT="0" marB="0">
                    <a:lnB w="12700" cap="flat" cmpd="sng" algn="ctr">
                      <a:solidFill>
                        <a:schemeClr val="tx1"/>
                      </a:solidFill>
                      <a:prstDash val="solid"/>
                      <a:round/>
                      <a:headEnd type="none" w="med" len="med"/>
                      <a:tailEnd type="none" w="med" len="med"/>
                    </a:lnB>
                    <a:noFill/>
                  </a:tcPr>
                </a:tc>
                <a:tc gridSpan="2">
                  <a:txBody>
                    <a:bodyPr/>
                    <a:lstStyle/>
                    <a:p>
                      <a:pPr marL="0" marR="0" algn="ctr">
                        <a:lnSpc>
                          <a:spcPct val="107000"/>
                        </a:lnSpc>
                        <a:spcBef>
                          <a:spcPts val="0"/>
                        </a:spcBef>
                        <a:spcAft>
                          <a:spcPts val="0"/>
                        </a:spcAft>
                      </a:pPr>
                      <a:r>
                        <a:rPr lang="en-US" sz="1600" b="0" i="1">
                          <a:effectLst/>
                          <a:latin typeface="+mn-lt"/>
                          <a:ea typeface="Times New Roman" panose="02020603050405020304" pitchFamily="18" charset="0"/>
                          <a:cs typeface="Times New Roman" panose="02020603050405020304" pitchFamily="18" charset="0"/>
                        </a:rPr>
                        <a:t>0.025</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0.025</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5231197"/>
                  </a:ext>
                </a:extLst>
              </a:tr>
              <a:tr h="188843">
                <a:tc>
                  <a:txBody>
                    <a:bodyPr/>
                    <a:lstStyle/>
                    <a:p>
                      <a:pPr marL="0" marR="0">
                        <a:lnSpc>
                          <a:spcPct val="107000"/>
                        </a:lnSpc>
                        <a:spcBef>
                          <a:spcPts val="0"/>
                        </a:spcBef>
                        <a:spcAft>
                          <a:spcPts val="0"/>
                        </a:spcAft>
                      </a:pPr>
                      <a:r>
                        <a:rPr lang="en-US" sz="1600" b="0" i="0" dirty="0">
                          <a:effectLst/>
                          <a:latin typeface="+mn-lt"/>
                          <a:ea typeface="Times New Roman" panose="02020603050405020304" pitchFamily="18" charset="0"/>
                          <a:cs typeface="Times" pitchFamily="2" charset="0"/>
                        </a:rPr>
                        <a:t>  Years</a:t>
                      </a:r>
                      <a:endParaRPr lang="en-US" sz="16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tabLst>
                          <a:tab pos="471805" algn="dec"/>
                        </a:tabLst>
                      </a:pPr>
                      <a:r>
                        <a:rPr lang="en-US" sz="1600" b="0" i="0" dirty="0">
                          <a:effectLst/>
                          <a:latin typeface="+mn-lt"/>
                          <a:ea typeface="Times New Roman" panose="02020603050405020304" pitchFamily="18" charset="0"/>
                          <a:cs typeface="Times" pitchFamily="2" charset="0"/>
                        </a:rPr>
                        <a:t>2017-19</a:t>
                      </a:r>
                      <a:endParaRPr lang="en-US" sz="16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tabLst>
                          <a:tab pos="471805" algn="dec"/>
                        </a:tabLst>
                      </a:pPr>
                      <a:r>
                        <a:rPr lang="en-US" sz="1600" b="0" i="0">
                          <a:effectLst/>
                          <a:latin typeface="+mn-lt"/>
                          <a:ea typeface="Times New Roman" panose="02020603050405020304" pitchFamily="18" charset="0"/>
                          <a:cs typeface="Times" pitchFamily="2" charset="0"/>
                        </a:rPr>
                        <a:t>2017-19</a:t>
                      </a:r>
                      <a:endParaRPr lang="en-US" sz="1600" b="0" i="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noFill/>
                  </a:tcPr>
                </a:tc>
                <a:tc gridSpan="2">
                  <a:txBody>
                    <a:bodyPr/>
                    <a:lstStyle/>
                    <a:p>
                      <a:pPr marL="0" marR="0" algn="ctr">
                        <a:lnSpc>
                          <a:spcPct val="107000"/>
                        </a:lnSpc>
                        <a:spcBef>
                          <a:spcPts val="0"/>
                        </a:spcBef>
                        <a:spcAft>
                          <a:spcPts val="0"/>
                        </a:spcAft>
                        <a:tabLst>
                          <a:tab pos="471805" algn="dec"/>
                        </a:tabLst>
                      </a:pPr>
                      <a:r>
                        <a:rPr lang="en-US" sz="1600" b="0" i="0">
                          <a:effectLst/>
                          <a:latin typeface="+mn-lt"/>
                          <a:ea typeface="Times New Roman" panose="02020603050405020304" pitchFamily="18" charset="0"/>
                          <a:cs typeface="Times" pitchFamily="2" charset="0"/>
                        </a:rPr>
                        <a:t>2017-19</a:t>
                      </a:r>
                      <a:endParaRPr lang="en-US" sz="16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noFill/>
                  </a:tcPr>
                </a:tc>
                <a:tc hMerge="1">
                  <a:txBody>
                    <a:bodyPr/>
                    <a:lstStyle/>
                    <a:p>
                      <a:endParaRPr lang="en-US"/>
                    </a:p>
                  </a:txBody>
                  <a:tcPr/>
                </a:tc>
                <a:tc>
                  <a:txBody>
                    <a:bodyPr/>
                    <a:lstStyle/>
                    <a:p>
                      <a:pPr marL="0" marR="0" algn="ctr">
                        <a:lnSpc>
                          <a:spcPct val="107000"/>
                        </a:lnSpc>
                        <a:spcBef>
                          <a:spcPts val="0"/>
                        </a:spcBef>
                        <a:spcAft>
                          <a:spcPts val="0"/>
                        </a:spcAft>
                        <a:tabLst>
                          <a:tab pos="471805" algn="dec"/>
                        </a:tabLst>
                      </a:pPr>
                      <a:r>
                        <a:rPr lang="en-US" sz="1600" b="0" i="0" dirty="0">
                          <a:effectLst/>
                          <a:latin typeface="+mn-lt"/>
                          <a:ea typeface="Times New Roman" panose="02020603050405020304" pitchFamily="18" charset="0"/>
                          <a:cs typeface="Times" pitchFamily="2" charset="0"/>
                        </a:rPr>
                        <a:t>2017-19</a:t>
                      </a:r>
                      <a:endParaRPr lang="en-US" sz="16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848634970"/>
                  </a:ext>
                </a:extLst>
              </a:tr>
              <a:tr h="232649">
                <a:tc>
                  <a:txBody>
                    <a:bodyPr/>
                    <a:lstStyle/>
                    <a:p>
                      <a:pPr marL="0" marR="0">
                        <a:lnSpc>
                          <a:spcPct val="107000"/>
                        </a:lnSpc>
                        <a:spcBef>
                          <a:spcPts val="0"/>
                        </a:spcBef>
                        <a:spcAft>
                          <a:spcPts val="0"/>
                        </a:spcAft>
                      </a:pPr>
                      <a:r>
                        <a:rPr lang="en-US" sz="1600" b="0" i="0" dirty="0">
                          <a:effectLst/>
                          <a:latin typeface="+mn-lt"/>
                          <a:ea typeface="Times New Roman" panose="02020603050405020304" pitchFamily="18" charset="0"/>
                          <a:cs typeface="Times" pitchFamily="2" charset="0"/>
                        </a:rPr>
                        <a:t>  Policy Controls?</a:t>
                      </a:r>
                      <a:endParaRPr lang="en-US" sz="1600" b="0" i="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71805" algn="dec"/>
                        </a:tabLst>
                      </a:pPr>
                      <a:r>
                        <a:rPr lang="en-US" sz="1600" b="0" i="0">
                          <a:effectLst/>
                          <a:latin typeface="+mn-lt"/>
                          <a:ea typeface="Times New Roman" panose="02020603050405020304" pitchFamily="18" charset="0"/>
                          <a:cs typeface="Times" pitchFamily="2" charset="0"/>
                        </a:rPr>
                        <a:t>N</a:t>
                      </a:r>
                      <a:endParaRPr lang="en-US" sz="1600" b="0" i="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71805" algn="dec"/>
                        </a:tabLst>
                      </a:pPr>
                      <a:r>
                        <a:rPr lang="en-US" sz="1600" b="0" i="0" dirty="0">
                          <a:effectLst/>
                          <a:latin typeface="+mn-lt"/>
                          <a:ea typeface="Times New Roman" panose="02020603050405020304" pitchFamily="18" charset="0"/>
                          <a:cs typeface="Times" pitchFamily="2" charset="0"/>
                        </a:rPr>
                        <a:t>Y</a:t>
                      </a:r>
                      <a:endParaRPr lang="en-US" sz="1600" b="0" i="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gridSpan="2">
                  <a:txBody>
                    <a:bodyPr/>
                    <a:lstStyle/>
                    <a:p>
                      <a:pPr marL="0" marR="0" algn="ctr">
                        <a:lnSpc>
                          <a:spcPct val="107000"/>
                        </a:lnSpc>
                        <a:spcBef>
                          <a:spcPts val="0"/>
                        </a:spcBef>
                        <a:spcAft>
                          <a:spcPts val="0"/>
                        </a:spcAft>
                        <a:tabLst>
                          <a:tab pos="471805" algn="dec"/>
                        </a:tabLst>
                      </a:pPr>
                      <a:r>
                        <a:rPr lang="en-US" sz="1600" b="0" i="0" dirty="0">
                          <a:effectLst/>
                          <a:latin typeface="+mn-lt"/>
                          <a:ea typeface="Times New Roman" panose="02020603050405020304" pitchFamily="18" charset="0"/>
                          <a:cs typeface="Times" pitchFamily="2" charset="0"/>
                        </a:rPr>
                        <a:t>N</a:t>
                      </a:r>
                      <a:endParaRPr lang="en-US" sz="1600" b="0" i="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marL="0" marR="0" algn="ctr">
                        <a:lnSpc>
                          <a:spcPct val="107000"/>
                        </a:lnSpc>
                        <a:spcBef>
                          <a:spcPts val="0"/>
                        </a:spcBef>
                        <a:spcAft>
                          <a:spcPts val="0"/>
                        </a:spcAft>
                        <a:tabLst>
                          <a:tab pos="471805" algn="dec"/>
                        </a:tabLst>
                      </a:pPr>
                      <a:r>
                        <a:rPr lang="en-US" sz="1600" b="0" i="0" dirty="0">
                          <a:effectLst/>
                          <a:latin typeface="+mn-lt"/>
                          <a:ea typeface="Times New Roman" panose="02020603050405020304" pitchFamily="18" charset="0"/>
                          <a:cs typeface="Times" pitchFamily="2" charset="0"/>
                        </a:rPr>
                        <a:t>Y</a:t>
                      </a:r>
                      <a:endParaRPr lang="en-US" sz="1600" b="0" i="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3122964"/>
                  </a:ext>
                </a:extLst>
              </a:tr>
            </a:tbl>
          </a:graphicData>
        </a:graphic>
      </p:graphicFrame>
    </p:spTree>
    <p:extLst>
      <p:ext uri="{BB962C8B-B14F-4D97-AF65-F5344CB8AC3E}">
        <p14:creationId xmlns:p14="http://schemas.microsoft.com/office/powerpoint/2010/main" val="212610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0218-E48B-435D-8515-DCE0DD6C84A7}"/>
              </a:ext>
            </a:extLst>
          </p:cNvPr>
          <p:cNvSpPr>
            <a:spLocks noGrp="1"/>
          </p:cNvSpPr>
          <p:nvPr>
            <p:ph type="title"/>
          </p:nvPr>
        </p:nvSpPr>
        <p:spPr>
          <a:xfrm>
            <a:off x="838200" y="133631"/>
            <a:ext cx="10515600" cy="1325563"/>
          </a:xfrm>
        </p:spPr>
        <p:txBody>
          <a:bodyPr>
            <a:normAutofit/>
          </a:bodyPr>
          <a:lstStyle/>
          <a:p>
            <a:r>
              <a:rPr lang="en-US" sz="4200" dirty="0"/>
              <a:t>Spillover Effects to Youth Marijuana Use (YRBS)</a:t>
            </a:r>
          </a:p>
        </p:txBody>
      </p:sp>
      <p:graphicFrame>
        <p:nvGraphicFramePr>
          <p:cNvPr id="6" name="Table 6">
            <a:extLst>
              <a:ext uri="{FF2B5EF4-FFF2-40B4-BE49-F238E27FC236}">
                <a16:creationId xmlns:a16="http://schemas.microsoft.com/office/drawing/2014/main" id="{0BEF2F56-E387-0146-9C26-B294F9B4F099}"/>
              </a:ext>
            </a:extLst>
          </p:cNvPr>
          <p:cNvGraphicFramePr>
            <a:graphicFrameLocks noGrp="1"/>
          </p:cNvGraphicFramePr>
          <p:nvPr>
            <p:extLst>
              <p:ext uri="{D42A27DB-BD31-4B8C-83A1-F6EECF244321}">
                <p14:modId xmlns:p14="http://schemas.microsoft.com/office/powerpoint/2010/main" val="3140520383"/>
              </p:ext>
            </p:extLst>
          </p:nvPr>
        </p:nvGraphicFramePr>
        <p:xfrm>
          <a:off x="462987" y="1703047"/>
          <a:ext cx="11551534" cy="4268027"/>
        </p:xfrm>
        <a:graphic>
          <a:graphicData uri="http://schemas.openxmlformats.org/drawingml/2006/table">
            <a:tbl>
              <a:tblPr firstRow="1" bandRow="1">
                <a:tableStyleId>{5C22544A-7EE6-4342-B048-85BDC9FD1C3A}</a:tableStyleId>
              </a:tblPr>
              <a:tblGrid>
                <a:gridCol w="4720778">
                  <a:extLst>
                    <a:ext uri="{9D8B030D-6E8A-4147-A177-3AD203B41FA5}">
                      <a16:colId xmlns:a16="http://schemas.microsoft.com/office/drawing/2014/main" val="825215791"/>
                    </a:ext>
                  </a:extLst>
                </a:gridCol>
                <a:gridCol w="1996690">
                  <a:extLst>
                    <a:ext uri="{9D8B030D-6E8A-4147-A177-3AD203B41FA5}">
                      <a16:colId xmlns:a16="http://schemas.microsoft.com/office/drawing/2014/main" val="2694104240"/>
                    </a:ext>
                  </a:extLst>
                </a:gridCol>
                <a:gridCol w="2471965">
                  <a:extLst>
                    <a:ext uri="{9D8B030D-6E8A-4147-A177-3AD203B41FA5}">
                      <a16:colId xmlns:a16="http://schemas.microsoft.com/office/drawing/2014/main" val="2982260675"/>
                    </a:ext>
                  </a:extLst>
                </a:gridCol>
                <a:gridCol w="2362101">
                  <a:extLst>
                    <a:ext uri="{9D8B030D-6E8A-4147-A177-3AD203B41FA5}">
                      <a16:colId xmlns:a16="http://schemas.microsoft.com/office/drawing/2014/main" val="1979251170"/>
                    </a:ext>
                  </a:extLst>
                </a:gridCol>
              </a:tblGrid>
              <a:tr h="496927">
                <a:tc>
                  <a:txBody>
                    <a:bodyPr/>
                    <a:lstStyle/>
                    <a:p>
                      <a:endParaRPr lang="en-US" sz="2100" b="0" i="0" dirty="0">
                        <a:latin typeface="+mn-lt"/>
                      </a:endParaRPr>
                    </a:p>
                  </a:txBody>
                  <a:tcPr>
                    <a:lnT w="12700" cap="flat" cmpd="sng" algn="ctr">
                      <a:solidFill>
                        <a:schemeClr val="tx1"/>
                      </a:solidFill>
                      <a:prstDash val="solid"/>
                      <a:round/>
                      <a:headEnd type="none" w="med" len="med"/>
                      <a:tailEnd type="none" w="med" len="med"/>
                    </a:lnT>
                    <a:noFill/>
                  </a:tcPr>
                </a:tc>
                <a:tc gridSpan="3">
                  <a:txBody>
                    <a:bodyPr/>
                    <a:lstStyle/>
                    <a:p>
                      <a:pPr algn="ctr"/>
                      <a:endParaRPr lang="en-US" sz="2100" b="1" i="1" kern="1200" dirty="0">
                        <a:solidFill>
                          <a:schemeClr val="dk1"/>
                        </a:solidFill>
                        <a:effectLst/>
                        <a:latin typeface="+mn-lt"/>
                        <a:ea typeface="+mn-ea"/>
                        <a:cs typeface="+mn-cs"/>
                      </a:endParaRPr>
                    </a:p>
                    <a:p>
                      <a:pPr algn="ctr"/>
                      <a:r>
                        <a:rPr lang="en-US" sz="2100" b="1" i="1" kern="1200" dirty="0">
                          <a:solidFill>
                            <a:schemeClr val="dk1"/>
                          </a:solidFill>
                          <a:effectLst/>
                          <a:latin typeface="+mn-lt"/>
                          <a:ea typeface="+mn-ea"/>
                          <a:cs typeface="+mn-cs"/>
                        </a:rPr>
                        <a:t>Panel I: Marijuana Use </a:t>
                      </a:r>
                      <a:endParaRPr lang="en-US" sz="2100" b="1" i="1" dirty="0">
                        <a:latin typeface="+mn-lt"/>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600653597"/>
                  </a:ext>
                </a:extLst>
              </a:tr>
              <a:tr h="198489">
                <a:tc>
                  <a:txBody>
                    <a:bodyPr/>
                    <a:lstStyle/>
                    <a:p>
                      <a:pPr marL="0" marR="0">
                        <a:lnSpc>
                          <a:spcPct val="107000"/>
                        </a:lnSpc>
                        <a:spcBef>
                          <a:spcPts val="0"/>
                        </a:spcBef>
                        <a:spcAft>
                          <a:spcPts val="0"/>
                        </a:spcAft>
                      </a:pPr>
                      <a:r>
                        <a:rPr lang="en-US" sz="2100" b="0" i="0" dirty="0">
                          <a:effectLst/>
                          <a:latin typeface="+mn-lt"/>
                          <a:ea typeface="Times New Roman" panose="02020603050405020304" pitchFamily="18" charset="0"/>
                          <a:cs typeface="Times" pitchFamily="2" charset="0"/>
                        </a:rPr>
                        <a:t>Tobacco 21 Law</a:t>
                      </a:r>
                      <a:endParaRPr lang="en-US" sz="21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40005" marR="0" indent="-40005" algn="ctr">
                        <a:lnSpc>
                          <a:spcPct val="107000"/>
                        </a:lnSpc>
                        <a:spcBef>
                          <a:spcPts val="0"/>
                        </a:spcBef>
                        <a:spcAft>
                          <a:spcPts val="0"/>
                        </a:spcAft>
                      </a:pPr>
                      <a:r>
                        <a:rPr lang="en-US" sz="2100" b="0" i="0" dirty="0">
                          <a:effectLst/>
                          <a:latin typeface="+mn-lt"/>
                          <a:ea typeface="Times New Roman" panose="02020603050405020304" pitchFamily="18" charset="0"/>
                          <a:cs typeface="Times New Roman" panose="02020603050405020304" pitchFamily="18" charset="0"/>
                        </a:rPr>
                        <a:t>-0.035</a:t>
                      </a:r>
                    </a:p>
                  </a:txBody>
                  <a:tcPr marT="0" marB="0">
                    <a:lnT w="12700" cap="flat" cmpd="sng" algn="ctr">
                      <a:solidFill>
                        <a:schemeClr val="tx1"/>
                      </a:solidFill>
                      <a:prstDash val="solid"/>
                      <a:round/>
                      <a:headEnd type="none" w="med" len="med"/>
                      <a:tailEnd type="none" w="med" len="med"/>
                    </a:lnT>
                    <a:noFill/>
                  </a:tcPr>
                </a:tc>
                <a:tc>
                  <a:txBody>
                    <a:bodyPr/>
                    <a:lstStyle/>
                    <a:p>
                      <a:pPr marL="40005" marR="0" indent="-40005" algn="ctr">
                        <a:lnSpc>
                          <a:spcPct val="107000"/>
                        </a:lnSpc>
                        <a:spcBef>
                          <a:spcPts val="0"/>
                        </a:spcBef>
                        <a:spcAft>
                          <a:spcPts val="0"/>
                        </a:spcAft>
                      </a:pPr>
                      <a:r>
                        <a:rPr lang="en-US" sz="2100" b="0" i="0">
                          <a:effectLst/>
                          <a:latin typeface="+mn-lt"/>
                          <a:ea typeface="Times New Roman" panose="02020603050405020304" pitchFamily="18" charset="0"/>
                          <a:cs typeface="Times New Roman" panose="02020603050405020304" pitchFamily="18" charset="0"/>
                        </a:rPr>
                        <a:t>-0.052***</a:t>
                      </a:r>
                    </a:p>
                  </a:txBody>
                  <a:tcPr marT="0" marB="0">
                    <a:lnT w="12700" cap="flat" cmpd="sng" algn="ctr">
                      <a:solidFill>
                        <a:schemeClr val="tx1"/>
                      </a:solidFill>
                      <a:prstDash val="solid"/>
                      <a:round/>
                      <a:headEnd type="none" w="med" len="med"/>
                      <a:tailEnd type="none" w="med" len="med"/>
                    </a:lnT>
                    <a:noFill/>
                  </a:tcPr>
                </a:tc>
                <a:tc>
                  <a:txBody>
                    <a:bodyPr/>
                    <a:lstStyle/>
                    <a:p>
                      <a:pPr marL="40005" marR="0" indent="-40005" algn="ctr">
                        <a:lnSpc>
                          <a:spcPct val="107000"/>
                        </a:lnSpc>
                        <a:spcBef>
                          <a:spcPts val="0"/>
                        </a:spcBef>
                        <a:spcAft>
                          <a:spcPts val="0"/>
                        </a:spcAft>
                      </a:pPr>
                      <a:r>
                        <a:rPr lang="en-US" sz="2100" b="0" i="0">
                          <a:effectLst/>
                          <a:latin typeface="+mn-lt"/>
                          <a:ea typeface="Times New Roman" panose="02020603050405020304" pitchFamily="18" charset="0"/>
                          <a:cs typeface="Times New Roman" panose="02020603050405020304" pitchFamily="18" charset="0"/>
                        </a:rPr>
                        <a:t>-0.052***</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79417491"/>
                  </a:ext>
                </a:extLst>
              </a:tr>
              <a:tr h="218661">
                <a:tc>
                  <a:txBody>
                    <a:bodyPr/>
                    <a:lstStyle/>
                    <a:p>
                      <a:pPr marL="0" marR="0">
                        <a:lnSpc>
                          <a:spcPct val="107000"/>
                        </a:lnSpc>
                        <a:spcBef>
                          <a:spcPts val="0"/>
                        </a:spcBef>
                        <a:spcAft>
                          <a:spcPts val="0"/>
                        </a:spcAft>
                      </a:pPr>
                      <a:r>
                        <a:rPr lang="en-US" sz="2100" b="0" i="0" dirty="0">
                          <a:effectLst/>
                          <a:latin typeface="+mn-lt"/>
                          <a:ea typeface="Times New Roman" panose="02020603050405020304" pitchFamily="18" charset="0"/>
                          <a:cs typeface="Times" pitchFamily="2" charset="0"/>
                        </a:rPr>
                        <a:t> </a:t>
                      </a:r>
                      <a:endParaRPr lang="en-US" sz="21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40005" marR="0" indent="-40005" algn="ctr">
                        <a:lnSpc>
                          <a:spcPct val="107000"/>
                        </a:lnSpc>
                        <a:spcBef>
                          <a:spcPts val="0"/>
                        </a:spcBef>
                        <a:spcAft>
                          <a:spcPts val="0"/>
                        </a:spcAft>
                      </a:pPr>
                      <a:r>
                        <a:rPr lang="en-US" sz="2100" b="0" i="0" dirty="0">
                          <a:effectLst/>
                          <a:latin typeface="+mn-lt"/>
                          <a:ea typeface="Times New Roman" panose="02020603050405020304" pitchFamily="18" charset="0"/>
                          <a:cs typeface="Times New Roman" panose="02020603050405020304" pitchFamily="18" charset="0"/>
                        </a:rPr>
                        <a:t>(0.022)</a:t>
                      </a:r>
                    </a:p>
                  </a:txBody>
                  <a:tcPr marT="0" marB="0">
                    <a:noFill/>
                  </a:tcPr>
                </a:tc>
                <a:tc>
                  <a:txBody>
                    <a:bodyPr/>
                    <a:lstStyle/>
                    <a:p>
                      <a:pPr marL="40005" marR="0" indent="-40005" algn="ctr">
                        <a:lnSpc>
                          <a:spcPct val="107000"/>
                        </a:lnSpc>
                        <a:spcBef>
                          <a:spcPts val="0"/>
                        </a:spcBef>
                        <a:spcAft>
                          <a:spcPts val="0"/>
                        </a:spcAft>
                      </a:pPr>
                      <a:r>
                        <a:rPr lang="en-US" sz="2100" b="0" i="0">
                          <a:effectLst/>
                          <a:latin typeface="+mn-lt"/>
                          <a:ea typeface="Times New Roman" panose="02020603050405020304" pitchFamily="18" charset="0"/>
                          <a:cs typeface="Times New Roman" panose="02020603050405020304" pitchFamily="18" charset="0"/>
                        </a:rPr>
                        <a:t>(0.020)</a:t>
                      </a:r>
                    </a:p>
                  </a:txBody>
                  <a:tcPr marT="0" marB="0">
                    <a:noFill/>
                  </a:tcPr>
                </a:tc>
                <a:tc>
                  <a:txBody>
                    <a:bodyPr/>
                    <a:lstStyle/>
                    <a:p>
                      <a:pPr marL="40005" marR="0" indent="-40005" algn="ctr">
                        <a:lnSpc>
                          <a:spcPct val="107000"/>
                        </a:lnSpc>
                        <a:spcBef>
                          <a:spcPts val="0"/>
                        </a:spcBef>
                        <a:spcAft>
                          <a:spcPts val="0"/>
                        </a:spcAft>
                      </a:pPr>
                      <a:r>
                        <a:rPr lang="en-US" sz="2100" b="0" i="0">
                          <a:effectLst/>
                          <a:latin typeface="+mn-lt"/>
                          <a:ea typeface="Times New Roman" panose="02020603050405020304" pitchFamily="18" charset="0"/>
                          <a:cs typeface="Times New Roman" panose="02020603050405020304" pitchFamily="18" charset="0"/>
                        </a:rPr>
                        <a:t>(0.019)</a:t>
                      </a:r>
                    </a:p>
                  </a:txBody>
                  <a:tcPr marT="0" marB="0">
                    <a:noFill/>
                  </a:tcPr>
                </a:tc>
                <a:extLst>
                  <a:ext uri="{0D108BD9-81ED-4DB2-BD59-A6C34878D82A}">
                    <a16:rowId xmlns:a16="http://schemas.microsoft.com/office/drawing/2014/main" val="4042433892"/>
                  </a:ext>
                </a:extLst>
              </a:tr>
              <a:tr h="208721">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40005" marR="0" indent="-40005"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0.276</a:t>
                      </a:r>
                    </a:p>
                  </a:txBody>
                  <a:tcPr marT="0" marB="0">
                    <a:lnB w="12700" cap="flat" cmpd="sng" algn="ctr">
                      <a:solidFill>
                        <a:schemeClr val="tx1"/>
                      </a:solidFill>
                      <a:prstDash val="solid"/>
                      <a:round/>
                      <a:headEnd type="none" w="med" len="med"/>
                      <a:tailEnd type="none" w="med" len="med"/>
                    </a:lnB>
                    <a:noFill/>
                  </a:tcPr>
                </a:tc>
                <a:tc>
                  <a:txBody>
                    <a:bodyPr/>
                    <a:lstStyle/>
                    <a:p>
                      <a:pPr marL="40005" marR="0" indent="-40005" algn="ctr">
                        <a:lnSpc>
                          <a:spcPct val="107000"/>
                        </a:lnSpc>
                        <a:spcBef>
                          <a:spcPts val="0"/>
                        </a:spcBef>
                        <a:spcAft>
                          <a:spcPts val="0"/>
                        </a:spcAft>
                      </a:pPr>
                      <a:r>
                        <a:rPr lang="en-US" sz="1600" b="0" i="1">
                          <a:effectLst/>
                          <a:latin typeface="+mn-lt"/>
                          <a:ea typeface="Times New Roman" panose="02020603050405020304" pitchFamily="18" charset="0"/>
                          <a:cs typeface="Times New Roman" panose="02020603050405020304" pitchFamily="18" charset="0"/>
                        </a:rPr>
                        <a:t>0.276</a:t>
                      </a:r>
                    </a:p>
                  </a:txBody>
                  <a:tcPr marT="0" marB="0">
                    <a:lnB w="12700" cap="flat" cmpd="sng" algn="ctr">
                      <a:solidFill>
                        <a:schemeClr val="tx1"/>
                      </a:solidFill>
                      <a:prstDash val="solid"/>
                      <a:round/>
                      <a:headEnd type="none" w="med" len="med"/>
                      <a:tailEnd type="none" w="med" len="med"/>
                    </a:lnB>
                    <a:noFill/>
                  </a:tcPr>
                </a:tc>
                <a:tc>
                  <a:txBody>
                    <a:bodyPr/>
                    <a:lstStyle/>
                    <a:p>
                      <a:pPr marL="40005" marR="0" indent="-40005"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0.276</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9178033"/>
                  </a:ext>
                </a:extLst>
              </a:tr>
              <a:tr h="521685">
                <a:tc>
                  <a:txBody>
                    <a:bodyPr/>
                    <a:lstStyle/>
                    <a:p>
                      <a:endParaRPr lang="en-US" sz="2100" b="0" i="0" dirty="0">
                        <a:latin typeface="+mn-lt"/>
                      </a:endParaRPr>
                    </a:p>
                  </a:txBody>
                  <a:tcPr>
                    <a:lnT w="12700" cap="flat" cmpd="sng" algn="ctr">
                      <a:solidFill>
                        <a:schemeClr val="tx1"/>
                      </a:solidFill>
                      <a:prstDash val="solid"/>
                      <a:round/>
                      <a:headEnd type="none" w="med" len="med"/>
                      <a:tailEnd type="none" w="med" len="med"/>
                    </a:lnT>
                    <a:noFill/>
                  </a:tcPr>
                </a:tc>
                <a:tc gridSpan="3">
                  <a:txBody>
                    <a:bodyPr/>
                    <a:lstStyle/>
                    <a:p>
                      <a:pPr algn="ctr"/>
                      <a:endParaRPr lang="en-US" sz="2100" b="1" i="1" kern="1200" dirty="0">
                        <a:solidFill>
                          <a:schemeClr val="dk1"/>
                        </a:solidFill>
                        <a:effectLst/>
                        <a:latin typeface="+mn-lt"/>
                        <a:ea typeface="+mn-ea"/>
                        <a:cs typeface="+mn-cs"/>
                      </a:endParaRPr>
                    </a:p>
                    <a:p>
                      <a:pPr algn="ctr"/>
                      <a:r>
                        <a:rPr lang="en-US" sz="2100" b="1" i="1" kern="1200" dirty="0">
                          <a:solidFill>
                            <a:schemeClr val="dk1"/>
                          </a:solidFill>
                          <a:effectLst/>
                          <a:latin typeface="+mn-lt"/>
                          <a:ea typeface="+mn-ea"/>
                          <a:cs typeface="+mn-cs"/>
                        </a:rPr>
                        <a:t>Panel II: Frequent Marijuana Use </a:t>
                      </a:r>
                      <a:endParaRPr lang="en-US" sz="2100" b="1" i="1" dirty="0">
                        <a:latin typeface="+mn-lt"/>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306915784"/>
                  </a:ext>
                </a:extLst>
              </a:tr>
              <a:tr h="175812">
                <a:tc>
                  <a:txBody>
                    <a:bodyPr/>
                    <a:lstStyle/>
                    <a:p>
                      <a:pPr marL="0" marR="0">
                        <a:lnSpc>
                          <a:spcPct val="107000"/>
                        </a:lnSpc>
                        <a:spcBef>
                          <a:spcPts val="0"/>
                        </a:spcBef>
                        <a:spcAft>
                          <a:spcPts val="0"/>
                        </a:spcAft>
                      </a:pPr>
                      <a:r>
                        <a:rPr lang="en-US" sz="2100" b="0" i="0" dirty="0">
                          <a:effectLst/>
                          <a:latin typeface="+mn-lt"/>
                          <a:ea typeface="Times New Roman" panose="02020603050405020304" pitchFamily="18" charset="0"/>
                          <a:cs typeface="Times" pitchFamily="2" charset="0"/>
                        </a:rPr>
                        <a:t>Tobacco 21 Law</a:t>
                      </a:r>
                      <a:endParaRPr lang="en-US" sz="21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40005" marR="0" indent="-40005" algn="ctr">
                        <a:lnSpc>
                          <a:spcPct val="107000"/>
                        </a:lnSpc>
                        <a:spcBef>
                          <a:spcPts val="0"/>
                        </a:spcBef>
                        <a:spcAft>
                          <a:spcPts val="0"/>
                        </a:spcAft>
                      </a:pPr>
                      <a:r>
                        <a:rPr lang="en-US" sz="2100" b="0" i="0" dirty="0">
                          <a:effectLst/>
                          <a:latin typeface="+mn-lt"/>
                          <a:ea typeface="Times New Roman" panose="02020603050405020304" pitchFamily="18" charset="0"/>
                          <a:cs typeface="Times New Roman" panose="02020603050405020304" pitchFamily="18" charset="0"/>
                        </a:rPr>
                        <a:t>-0.035**</a:t>
                      </a:r>
                    </a:p>
                  </a:txBody>
                  <a:tcPr marT="0" marB="0">
                    <a:lnT w="12700" cap="flat" cmpd="sng" algn="ctr">
                      <a:solidFill>
                        <a:schemeClr val="tx1"/>
                      </a:solidFill>
                      <a:prstDash val="solid"/>
                      <a:round/>
                      <a:headEnd type="none" w="med" len="med"/>
                      <a:tailEnd type="none" w="med" len="med"/>
                    </a:lnT>
                    <a:noFill/>
                  </a:tcPr>
                </a:tc>
                <a:tc>
                  <a:txBody>
                    <a:bodyPr/>
                    <a:lstStyle/>
                    <a:p>
                      <a:pPr algn="ctr"/>
                      <a:r>
                        <a:rPr lang="en-US" sz="2100" b="0" i="0">
                          <a:effectLst/>
                          <a:latin typeface="+mn-lt"/>
                          <a:ea typeface="Times New Roman" panose="02020603050405020304" pitchFamily="18" charset="0"/>
                          <a:cs typeface="Times New Roman" panose="02020603050405020304" pitchFamily="18" charset="0"/>
                        </a:rPr>
                        <a:t>-0.041**</a:t>
                      </a:r>
                      <a:endParaRPr lang="en-US" sz="2100" b="0" i="0">
                        <a:latin typeface="+mn-lt"/>
                      </a:endParaRPr>
                    </a:p>
                  </a:txBody>
                  <a:tcPr marT="0" marB="0">
                    <a:lnT w="12700" cap="flat" cmpd="sng" algn="ctr">
                      <a:solidFill>
                        <a:schemeClr val="tx1"/>
                      </a:solidFill>
                      <a:prstDash val="solid"/>
                      <a:round/>
                      <a:headEnd type="none" w="med" len="med"/>
                      <a:tailEnd type="none" w="med" len="med"/>
                    </a:lnT>
                    <a:noFill/>
                  </a:tcPr>
                </a:tc>
                <a:tc>
                  <a:txBody>
                    <a:bodyPr/>
                    <a:lstStyle/>
                    <a:p>
                      <a:pPr marL="40005" marR="0" indent="-40005" algn="ctr">
                        <a:lnSpc>
                          <a:spcPct val="107000"/>
                        </a:lnSpc>
                        <a:spcBef>
                          <a:spcPts val="0"/>
                        </a:spcBef>
                        <a:spcAft>
                          <a:spcPts val="0"/>
                        </a:spcAft>
                      </a:pPr>
                      <a:r>
                        <a:rPr lang="en-US" sz="2100" b="0" i="0" dirty="0">
                          <a:effectLst/>
                          <a:latin typeface="+mn-lt"/>
                          <a:ea typeface="Times New Roman" panose="02020603050405020304" pitchFamily="18" charset="0"/>
                          <a:cs typeface="Times New Roman" panose="02020603050405020304" pitchFamily="18" charset="0"/>
                        </a:rPr>
                        <a:t>-0.049***</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294169093"/>
                  </a:ext>
                </a:extLst>
              </a:tr>
              <a:tr h="206513">
                <a:tc>
                  <a:txBody>
                    <a:bodyPr/>
                    <a:lstStyle/>
                    <a:p>
                      <a:pPr marL="0" marR="0">
                        <a:lnSpc>
                          <a:spcPct val="107000"/>
                        </a:lnSpc>
                        <a:spcBef>
                          <a:spcPts val="0"/>
                        </a:spcBef>
                        <a:spcAft>
                          <a:spcPts val="0"/>
                        </a:spcAft>
                      </a:pPr>
                      <a:r>
                        <a:rPr lang="en-US" sz="2100" b="0" i="0">
                          <a:effectLst/>
                          <a:latin typeface="+mn-lt"/>
                          <a:ea typeface="Times New Roman" panose="02020603050405020304" pitchFamily="18" charset="0"/>
                          <a:cs typeface="Times" pitchFamily="2" charset="0"/>
                        </a:rPr>
                        <a:t> </a:t>
                      </a:r>
                      <a:endParaRPr lang="en-US" sz="2100" b="0" i="0">
                        <a:effectLst/>
                        <a:latin typeface="+mn-lt"/>
                        <a:ea typeface="Times New Roman" panose="02020603050405020304" pitchFamily="18" charset="0"/>
                        <a:cs typeface="Times New Roman" panose="02020603050405020304" pitchFamily="18" charset="0"/>
                      </a:endParaRPr>
                    </a:p>
                  </a:txBody>
                  <a:tcPr marT="0" marB="0">
                    <a:lnB w="12700" cmpd="sng">
                      <a:noFill/>
                    </a:lnB>
                    <a:noFill/>
                  </a:tcPr>
                </a:tc>
                <a:tc>
                  <a:txBody>
                    <a:bodyPr/>
                    <a:lstStyle/>
                    <a:p>
                      <a:pPr marL="40005" marR="0" indent="-40005" algn="ctr">
                        <a:lnSpc>
                          <a:spcPct val="107000"/>
                        </a:lnSpc>
                        <a:spcBef>
                          <a:spcPts val="0"/>
                        </a:spcBef>
                        <a:spcAft>
                          <a:spcPts val="0"/>
                        </a:spcAft>
                      </a:pPr>
                      <a:r>
                        <a:rPr lang="en-US" sz="2100" b="0" i="0" dirty="0">
                          <a:effectLst/>
                          <a:latin typeface="+mn-lt"/>
                          <a:ea typeface="Times New Roman" panose="02020603050405020304" pitchFamily="18" charset="0"/>
                          <a:cs typeface="Times New Roman" panose="02020603050405020304" pitchFamily="18" charset="0"/>
                        </a:rPr>
                        <a:t>(0.018)</a:t>
                      </a:r>
                    </a:p>
                  </a:txBody>
                  <a:tcPr marT="0" marB="0">
                    <a:lnB w="12700" cmpd="sng">
                      <a:noFill/>
                    </a:lnB>
                    <a:noFill/>
                  </a:tcPr>
                </a:tc>
                <a:tc>
                  <a:txBody>
                    <a:bodyPr/>
                    <a:lstStyle/>
                    <a:p>
                      <a:pPr algn="ctr"/>
                      <a:r>
                        <a:rPr lang="en-US" sz="2100" b="0" i="0" dirty="0">
                          <a:effectLst/>
                          <a:latin typeface="+mn-lt"/>
                          <a:ea typeface="Times New Roman" panose="02020603050405020304" pitchFamily="18" charset="0"/>
                          <a:cs typeface="Times New Roman" panose="02020603050405020304" pitchFamily="18" charset="0"/>
                        </a:rPr>
                        <a:t>(0.019)</a:t>
                      </a:r>
                      <a:endParaRPr lang="en-US" sz="2100" b="0" i="0" dirty="0">
                        <a:latin typeface="+mn-lt"/>
                      </a:endParaRPr>
                    </a:p>
                  </a:txBody>
                  <a:tcPr marT="0" marB="0">
                    <a:lnB w="12700" cmpd="sng">
                      <a:noFill/>
                    </a:lnB>
                    <a:noFill/>
                  </a:tcPr>
                </a:tc>
                <a:tc>
                  <a:txBody>
                    <a:bodyPr/>
                    <a:lstStyle/>
                    <a:p>
                      <a:pPr marL="40005" marR="0" indent="-40005" algn="ctr">
                        <a:lnSpc>
                          <a:spcPct val="107000"/>
                        </a:lnSpc>
                        <a:spcBef>
                          <a:spcPts val="0"/>
                        </a:spcBef>
                        <a:spcAft>
                          <a:spcPts val="0"/>
                        </a:spcAft>
                      </a:pPr>
                      <a:r>
                        <a:rPr lang="en-US" sz="2100" b="0" i="0" dirty="0">
                          <a:effectLst/>
                          <a:latin typeface="+mn-lt"/>
                          <a:ea typeface="Times New Roman" panose="02020603050405020304" pitchFamily="18" charset="0"/>
                          <a:cs typeface="Times New Roman" panose="02020603050405020304" pitchFamily="18" charset="0"/>
                        </a:rPr>
                        <a:t>(0.019)</a:t>
                      </a:r>
                    </a:p>
                  </a:txBody>
                  <a:tcPr marT="0" marB="0">
                    <a:lnB w="12700" cmpd="sng">
                      <a:noFill/>
                    </a:lnB>
                    <a:noFill/>
                  </a:tcPr>
                </a:tc>
                <a:extLst>
                  <a:ext uri="{0D108BD9-81ED-4DB2-BD59-A6C34878D82A}">
                    <a16:rowId xmlns:a16="http://schemas.microsoft.com/office/drawing/2014/main" val="2576285407"/>
                  </a:ext>
                </a:extLst>
              </a:tr>
              <a:tr h="208722">
                <a:tc>
                  <a:txBody>
                    <a:bodyPr/>
                    <a:lstStyle/>
                    <a:p>
                      <a:pPr marL="0" marR="0">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0005" marR="0" indent="-40005"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0.129</a:t>
                      </a:r>
                    </a:p>
                  </a:txBody>
                  <a:tcPr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1" dirty="0">
                          <a:effectLst/>
                          <a:latin typeface="+mn-lt"/>
                          <a:ea typeface="Times New Roman" panose="02020603050405020304" pitchFamily="18" charset="0"/>
                          <a:cs typeface="Times New Roman" panose="02020603050405020304" pitchFamily="18" charset="0"/>
                        </a:rPr>
                        <a:t>0.129</a:t>
                      </a:r>
                      <a:endParaRPr lang="en-US" sz="1600" b="0" i="1" dirty="0">
                        <a:latin typeface="+mn-lt"/>
                      </a:endParaRPr>
                    </a:p>
                  </a:txBody>
                  <a:tcPr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0005" marR="0" indent="-40005"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0.129</a:t>
                      </a:r>
                    </a:p>
                  </a:txBody>
                  <a:tcPr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5271422"/>
                  </a:ext>
                </a:extLst>
              </a:tr>
              <a:tr h="152831">
                <a:tc>
                  <a:txBody>
                    <a:bodyPr/>
                    <a:lstStyle/>
                    <a:p>
                      <a:pPr marL="0" marR="0">
                        <a:lnSpc>
                          <a:spcPct val="107000"/>
                        </a:lnSpc>
                        <a:spcBef>
                          <a:spcPts val="0"/>
                        </a:spcBef>
                        <a:spcAft>
                          <a:spcPts val="0"/>
                        </a:spcAft>
                      </a:pPr>
                      <a:endParaRPr lang="en-US" sz="1000" b="0" i="0" dirty="0">
                        <a:effectLst/>
                        <a:latin typeface="+mn-lt"/>
                        <a:ea typeface="Times New Roman" panose="02020603050405020304" pitchFamily="18" charset="0"/>
                        <a:cs typeface="Times New Roman" panose="02020603050405020304" pitchFamily="18" charset="0"/>
                      </a:endParaRPr>
                    </a:p>
                  </a:txBody>
                  <a:tcPr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0005" marR="0" indent="-40005" algn="ctr">
                        <a:lnSpc>
                          <a:spcPct val="107000"/>
                        </a:lnSpc>
                        <a:spcBef>
                          <a:spcPts val="0"/>
                        </a:spcBef>
                        <a:spcAft>
                          <a:spcPts val="0"/>
                        </a:spcAft>
                      </a:pPr>
                      <a:endParaRPr lang="en-US" sz="1000" b="0" i="0" dirty="0">
                        <a:effectLst/>
                        <a:latin typeface="+mn-lt"/>
                        <a:ea typeface="Times New Roman" panose="02020603050405020304" pitchFamily="18" charset="0"/>
                        <a:cs typeface="Times New Roman" panose="02020603050405020304" pitchFamily="18" charset="0"/>
                      </a:endParaRPr>
                    </a:p>
                  </a:txBody>
                  <a:tcPr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i="0" dirty="0">
                        <a:latin typeface="+mn-lt"/>
                      </a:endParaRPr>
                    </a:p>
                  </a:txBody>
                  <a:tcPr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0005" marR="0" indent="-40005" algn="ctr">
                        <a:lnSpc>
                          <a:spcPct val="107000"/>
                        </a:lnSpc>
                        <a:spcBef>
                          <a:spcPts val="0"/>
                        </a:spcBef>
                        <a:spcAft>
                          <a:spcPts val="0"/>
                        </a:spcAft>
                      </a:pPr>
                      <a:endParaRPr lang="en-US" sz="1000" b="0" i="0" dirty="0">
                        <a:effectLst/>
                        <a:latin typeface="+mn-lt"/>
                        <a:ea typeface="Times New Roman" panose="02020603050405020304" pitchFamily="18" charset="0"/>
                        <a:cs typeface="Times New Roman" panose="02020603050405020304" pitchFamily="18" charset="0"/>
                      </a:endParaRPr>
                    </a:p>
                  </a:txBody>
                  <a:tcPr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9956452"/>
                  </a:ext>
                </a:extLst>
              </a:tr>
              <a:tr h="218661">
                <a:tc>
                  <a:txBody>
                    <a:bodyPr/>
                    <a:lstStyle/>
                    <a:p>
                      <a:pPr marL="0" marR="0" algn="l">
                        <a:spcBef>
                          <a:spcPts val="0"/>
                        </a:spcBef>
                        <a:spcAft>
                          <a:spcPts val="0"/>
                        </a:spcAft>
                      </a:pPr>
                      <a:r>
                        <a:rPr lang="en-US" sz="1800" u="none" strike="noStrike" dirty="0" err="1">
                          <a:effectLst/>
                          <a:latin typeface="+mn-lt"/>
                        </a:rPr>
                        <a:t>Socioecon</a:t>
                      </a:r>
                      <a:r>
                        <a:rPr lang="en-US" sz="1800" u="none" strike="noStrike" dirty="0">
                          <a:effectLst/>
                          <a:latin typeface="+mn-lt"/>
                        </a:rPr>
                        <a:t> &amp; Cigarette Policy Controls</a:t>
                      </a:r>
                      <a:r>
                        <a:rPr lang="en-US" sz="1800" dirty="0">
                          <a:effectLst/>
                          <a:latin typeface="+mn-lt"/>
                        </a:rPr>
                        <a:t>?</a:t>
                      </a:r>
                      <a:endParaRPr lang="en-US" sz="1800" dirty="0">
                        <a:effectLst/>
                        <a:latin typeface="+mn-lt"/>
                        <a:ea typeface="Times New Roman" panose="02020603050405020304" pitchFamily="18" charset="0"/>
                        <a:cs typeface="Times New Roman" panose="02020603050405020304" pitchFamily="18" charset="0"/>
                      </a:endParaRPr>
                    </a:p>
                  </a:txBody>
                  <a:tcPr marT="0" marB="0">
                    <a:lnT w="12700" cap="flat" cmpd="sng" algn="ctr">
                      <a:noFill/>
                      <a:prstDash val="solid"/>
                      <a:round/>
                      <a:headEnd type="none" w="med" len="med"/>
                      <a:tailEnd type="none" w="med" len="med"/>
                    </a:lnT>
                    <a:noFill/>
                  </a:tcPr>
                </a:tc>
                <a:tc>
                  <a:txBody>
                    <a:bodyPr/>
                    <a:lstStyle/>
                    <a:p>
                      <a:pPr marL="0" marR="0" algn="ctr">
                        <a:lnSpc>
                          <a:spcPct val="107000"/>
                        </a:lnSpc>
                        <a:spcBef>
                          <a:spcPts val="0"/>
                        </a:spcBef>
                        <a:spcAft>
                          <a:spcPts val="0"/>
                        </a:spcAft>
                        <a:tabLst>
                          <a:tab pos="427990" algn="dec"/>
                        </a:tabLst>
                      </a:pPr>
                      <a:r>
                        <a:rPr lang="en-US" sz="1800" b="0" i="0" dirty="0">
                          <a:effectLst/>
                          <a:latin typeface="+mn-lt"/>
                          <a:ea typeface="Times New Roman" panose="02020603050405020304" pitchFamily="18" charset="0"/>
                          <a:cs typeface="Times" pitchFamily="2" charset="0"/>
                        </a:rPr>
                        <a:t>Y</a:t>
                      </a:r>
                      <a:endParaRPr lang="en-US" sz="18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noFill/>
                      <a:prstDash val="solid"/>
                      <a:round/>
                      <a:headEnd type="none" w="med" len="med"/>
                      <a:tailEnd type="none" w="med" len="med"/>
                    </a:lnT>
                    <a:noFill/>
                  </a:tcPr>
                </a:tc>
                <a:tc>
                  <a:txBody>
                    <a:bodyPr/>
                    <a:lstStyle/>
                    <a:p>
                      <a:pPr algn="ctr"/>
                      <a:r>
                        <a:rPr lang="en-US" sz="1800" b="0" i="0" dirty="0">
                          <a:effectLst/>
                          <a:latin typeface="+mn-lt"/>
                          <a:ea typeface="Times New Roman" panose="02020603050405020304" pitchFamily="18" charset="0"/>
                          <a:cs typeface="Times" pitchFamily="2" charset="0"/>
                        </a:rPr>
                        <a:t>Y</a:t>
                      </a:r>
                      <a:endParaRPr lang="en-US" sz="1800" b="0" i="0" dirty="0">
                        <a:latin typeface="+mn-lt"/>
                      </a:endParaRPr>
                    </a:p>
                  </a:txBody>
                  <a:tcPr marT="0" marB="0">
                    <a:lnT w="12700" cap="flat" cmpd="sng" algn="ctr">
                      <a:noFill/>
                      <a:prstDash val="solid"/>
                      <a:round/>
                      <a:headEnd type="none" w="med" len="med"/>
                      <a:tailEnd type="none" w="med" len="med"/>
                    </a:lnT>
                    <a:noFill/>
                  </a:tcPr>
                </a:tc>
                <a:tc>
                  <a:txBody>
                    <a:bodyPr/>
                    <a:lstStyle/>
                    <a:p>
                      <a:pPr marL="0" marR="0" algn="ctr">
                        <a:lnSpc>
                          <a:spcPct val="107000"/>
                        </a:lnSpc>
                        <a:spcBef>
                          <a:spcPts val="0"/>
                        </a:spcBef>
                        <a:spcAft>
                          <a:spcPts val="0"/>
                        </a:spcAft>
                        <a:tabLst>
                          <a:tab pos="427990" algn="dec"/>
                        </a:tabLst>
                      </a:pPr>
                      <a:r>
                        <a:rPr lang="en-US" sz="1800" b="0" i="0" dirty="0">
                          <a:effectLst/>
                          <a:latin typeface="+mn-lt"/>
                          <a:ea typeface="Times New Roman" panose="02020603050405020304" pitchFamily="18" charset="0"/>
                          <a:cs typeface="Times" pitchFamily="2" charset="0"/>
                        </a:rPr>
                        <a:t>Y</a:t>
                      </a:r>
                      <a:endParaRPr lang="en-US" sz="1800" b="0" i="0" dirty="0">
                        <a:effectLst/>
                        <a:latin typeface="+mn-lt"/>
                        <a:ea typeface="Times New Roman" panose="02020603050405020304" pitchFamily="18" charset="0"/>
                        <a:cs typeface="Times New Roman" panose="02020603050405020304" pitchFamily="18" charset="0"/>
                      </a:endParaRPr>
                    </a:p>
                  </a:txBody>
                  <a:tcPr marT="0" marB="0">
                    <a:lnT w="12700" cap="flat" cmpd="sng" algn="ctr">
                      <a:noFill/>
                      <a:prstDash val="solid"/>
                      <a:round/>
                      <a:headEnd type="none" w="med" len="med"/>
                      <a:tailEnd type="none" w="med" len="med"/>
                    </a:lnT>
                    <a:noFill/>
                  </a:tcPr>
                </a:tc>
                <a:extLst>
                  <a:ext uri="{0D108BD9-81ED-4DB2-BD59-A6C34878D82A}">
                    <a16:rowId xmlns:a16="http://schemas.microsoft.com/office/drawing/2014/main" val="2826784879"/>
                  </a:ext>
                </a:extLst>
              </a:tr>
              <a:tr h="208721">
                <a:tc>
                  <a:txBody>
                    <a:bodyPr/>
                    <a:lstStyle/>
                    <a:p>
                      <a:pPr marL="0" marR="0">
                        <a:lnSpc>
                          <a:spcPct val="107000"/>
                        </a:lnSpc>
                        <a:spcBef>
                          <a:spcPts val="0"/>
                        </a:spcBef>
                        <a:spcAft>
                          <a:spcPts val="0"/>
                        </a:spcAft>
                      </a:pPr>
                      <a:r>
                        <a:rPr lang="en-US" sz="1800" b="0" i="0">
                          <a:effectLst/>
                          <a:latin typeface="+mn-lt"/>
                          <a:ea typeface="Times New Roman" panose="02020603050405020304" pitchFamily="18" charset="0"/>
                          <a:cs typeface="Times" pitchFamily="2" charset="0"/>
                        </a:rPr>
                        <a:t>Marijuana Polices?</a:t>
                      </a:r>
                      <a:endParaRPr lang="en-US" sz="1800" b="0" i="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0" marR="0" algn="ctr">
                        <a:lnSpc>
                          <a:spcPct val="107000"/>
                        </a:lnSpc>
                        <a:spcBef>
                          <a:spcPts val="0"/>
                        </a:spcBef>
                        <a:spcAft>
                          <a:spcPts val="0"/>
                        </a:spcAft>
                        <a:tabLst>
                          <a:tab pos="427990" algn="dec"/>
                        </a:tabLst>
                      </a:pPr>
                      <a:r>
                        <a:rPr lang="en-US" sz="1800" b="0" i="0" dirty="0">
                          <a:effectLst/>
                          <a:latin typeface="+mn-lt"/>
                          <a:ea typeface="Times New Roman" panose="02020603050405020304" pitchFamily="18" charset="0"/>
                          <a:cs typeface="Times" pitchFamily="2" charset="0"/>
                        </a:rPr>
                        <a:t> N</a:t>
                      </a:r>
                      <a:endParaRPr lang="en-US" sz="18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algn="ctr"/>
                      <a:r>
                        <a:rPr lang="en-US" sz="1800" b="0" i="0" dirty="0">
                          <a:effectLst/>
                          <a:latin typeface="+mn-lt"/>
                          <a:ea typeface="Times New Roman" panose="02020603050405020304" pitchFamily="18" charset="0"/>
                          <a:cs typeface="Times" pitchFamily="2" charset="0"/>
                        </a:rPr>
                        <a:t>Y</a:t>
                      </a:r>
                      <a:endParaRPr lang="en-US" sz="1800" b="0" i="0" dirty="0">
                        <a:latin typeface="+mn-lt"/>
                      </a:endParaRPr>
                    </a:p>
                  </a:txBody>
                  <a:tcPr marT="0" marB="0">
                    <a:noFill/>
                  </a:tcPr>
                </a:tc>
                <a:tc>
                  <a:txBody>
                    <a:bodyPr/>
                    <a:lstStyle/>
                    <a:p>
                      <a:pPr marL="0" marR="0" algn="ctr">
                        <a:lnSpc>
                          <a:spcPct val="107000"/>
                        </a:lnSpc>
                        <a:spcBef>
                          <a:spcPts val="0"/>
                        </a:spcBef>
                        <a:spcAft>
                          <a:spcPts val="0"/>
                        </a:spcAft>
                        <a:tabLst>
                          <a:tab pos="427990" algn="dec"/>
                        </a:tabLst>
                      </a:pPr>
                      <a:r>
                        <a:rPr lang="en-US" sz="1800" b="0" i="0" dirty="0">
                          <a:effectLst/>
                          <a:latin typeface="+mn-lt"/>
                          <a:ea typeface="Times New Roman" panose="02020603050405020304" pitchFamily="18" charset="0"/>
                          <a:cs typeface="Times" pitchFamily="2" charset="0"/>
                        </a:rPr>
                        <a:t>Y</a:t>
                      </a:r>
                      <a:endParaRPr lang="en-US" sz="1800" b="0" i="0" dirty="0">
                        <a:effectLst/>
                        <a:latin typeface="+mn-lt"/>
                        <a:ea typeface="Times New Roman" panose="02020603050405020304" pitchFamily="18" charset="0"/>
                        <a:cs typeface="Times New Roman" panose="02020603050405020304" pitchFamily="18" charset="0"/>
                      </a:endParaRPr>
                    </a:p>
                  </a:txBody>
                  <a:tcPr marT="0" marB="0">
                    <a:noFill/>
                  </a:tcPr>
                </a:tc>
                <a:extLst>
                  <a:ext uri="{0D108BD9-81ED-4DB2-BD59-A6C34878D82A}">
                    <a16:rowId xmlns:a16="http://schemas.microsoft.com/office/drawing/2014/main" val="959873203"/>
                  </a:ext>
                </a:extLst>
              </a:tr>
              <a:tr h="208722">
                <a:tc>
                  <a:txBody>
                    <a:bodyPr/>
                    <a:lstStyle/>
                    <a:p>
                      <a:pPr marL="0" marR="0">
                        <a:lnSpc>
                          <a:spcPct val="107000"/>
                        </a:lnSpc>
                        <a:spcBef>
                          <a:spcPts val="0"/>
                        </a:spcBef>
                        <a:spcAft>
                          <a:spcPts val="0"/>
                        </a:spcAft>
                      </a:pPr>
                      <a:r>
                        <a:rPr lang="en-US" sz="1800" b="0" i="0">
                          <a:effectLst/>
                          <a:latin typeface="+mn-lt"/>
                          <a:ea typeface="Times New Roman" panose="02020603050405020304" pitchFamily="18" charset="0"/>
                          <a:cs typeface="Times" pitchFamily="2" charset="0"/>
                        </a:rPr>
                        <a:t>Alcohol Policies?</a:t>
                      </a:r>
                      <a:endParaRPr lang="en-US" sz="1800" b="0" i="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27990" algn="dec"/>
                        </a:tabLst>
                      </a:pPr>
                      <a:r>
                        <a:rPr lang="en-US" sz="1800" b="0" i="0" dirty="0">
                          <a:effectLst/>
                          <a:latin typeface="+mn-lt"/>
                          <a:ea typeface="Times New Roman" panose="02020603050405020304" pitchFamily="18" charset="0"/>
                          <a:cs typeface="Times" pitchFamily="2" charset="0"/>
                        </a:rPr>
                        <a:t> N</a:t>
                      </a:r>
                      <a:endParaRPr lang="en-US" sz="1800" b="0" i="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algn="ctr"/>
                      <a:r>
                        <a:rPr lang="en-US" sz="1800" b="0" i="0" dirty="0">
                          <a:effectLst/>
                          <a:latin typeface="+mn-lt"/>
                          <a:ea typeface="Times New Roman" panose="02020603050405020304" pitchFamily="18" charset="0"/>
                          <a:cs typeface="Times" pitchFamily="2" charset="0"/>
                        </a:rPr>
                        <a:t>N</a:t>
                      </a:r>
                      <a:endParaRPr lang="en-US" sz="1800" b="0" i="0" dirty="0">
                        <a:latin typeface="+mn-lt"/>
                      </a:endParaRP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tabLst>
                          <a:tab pos="427990" algn="dec"/>
                        </a:tabLst>
                      </a:pPr>
                      <a:r>
                        <a:rPr lang="en-US" sz="1800" b="0" i="0" dirty="0">
                          <a:effectLst/>
                          <a:latin typeface="+mn-lt"/>
                          <a:ea typeface="Times New Roman" panose="02020603050405020304" pitchFamily="18" charset="0"/>
                          <a:cs typeface="Times" pitchFamily="2" charset="0"/>
                        </a:rPr>
                        <a:t>Y</a:t>
                      </a:r>
                      <a:endParaRPr lang="en-US" sz="1800" b="0" i="0"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6146965"/>
                  </a:ext>
                </a:extLst>
              </a:tr>
            </a:tbl>
          </a:graphicData>
        </a:graphic>
      </p:graphicFrame>
    </p:spTree>
    <p:extLst>
      <p:ext uri="{BB962C8B-B14F-4D97-AF65-F5344CB8AC3E}">
        <p14:creationId xmlns:p14="http://schemas.microsoft.com/office/powerpoint/2010/main" val="24115066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E83E-2E0D-4C2D-8ED4-2A9F45B42ADA}"/>
              </a:ext>
            </a:extLst>
          </p:cNvPr>
          <p:cNvSpPr>
            <a:spLocks noGrp="1"/>
          </p:cNvSpPr>
          <p:nvPr>
            <p:ph type="title"/>
          </p:nvPr>
        </p:nvSpPr>
        <p:spPr>
          <a:xfrm>
            <a:off x="571479" y="239559"/>
            <a:ext cx="10515600" cy="1325563"/>
          </a:xfrm>
        </p:spPr>
        <p:txBody>
          <a:bodyPr/>
          <a:lstStyle/>
          <a:p>
            <a:r>
              <a:rPr lang="en-US" dirty="0"/>
              <a:t>Spillover Effects to Alcohol (YRBS)</a:t>
            </a:r>
          </a:p>
        </p:txBody>
      </p:sp>
      <p:graphicFrame>
        <p:nvGraphicFramePr>
          <p:cNvPr id="6" name="Table 6">
            <a:extLst>
              <a:ext uri="{FF2B5EF4-FFF2-40B4-BE49-F238E27FC236}">
                <a16:creationId xmlns:a16="http://schemas.microsoft.com/office/drawing/2014/main" id="{89779B45-3529-D84F-BCF6-8C87B86D102E}"/>
              </a:ext>
            </a:extLst>
          </p:cNvPr>
          <p:cNvGraphicFramePr>
            <a:graphicFrameLocks noGrp="1"/>
          </p:cNvGraphicFramePr>
          <p:nvPr>
            <p:extLst>
              <p:ext uri="{D42A27DB-BD31-4B8C-83A1-F6EECF244321}">
                <p14:modId xmlns:p14="http://schemas.microsoft.com/office/powerpoint/2010/main" val="3624885905"/>
              </p:ext>
            </p:extLst>
          </p:nvPr>
        </p:nvGraphicFramePr>
        <p:xfrm>
          <a:off x="725473" y="1565122"/>
          <a:ext cx="10515600" cy="4647181"/>
        </p:xfrm>
        <a:graphic>
          <a:graphicData uri="http://schemas.openxmlformats.org/drawingml/2006/table">
            <a:tbl>
              <a:tblPr firstRow="1" bandRow="1">
                <a:tableStyleId>{5C22544A-7EE6-4342-B048-85BDC9FD1C3A}</a:tableStyleId>
              </a:tblPr>
              <a:tblGrid>
                <a:gridCol w="3594652">
                  <a:extLst>
                    <a:ext uri="{9D8B030D-6E8A-4147-A177-3AD203B41FA5}">
                      <a16:colId xmlns:a16="http://schemas.microsoft.com/office/drawing/2014/main" val="1774044056"/>
                    </a:ext>
                  </a:extLst>
                </a:gridCol>
                <a:gridCol w="2335696">
                  <a:extLst>
                    <a:ext uri="{9D8B030D-6E8A-4147-A177-3AD203B41FA5}">
                      <a16:colId xmlns:a16="http://schemas.microsoft.com/office/drawing/2014/main" val="1550328838"/>
                    </a:ext>
                  </a:extLst>
                </a:gridCol>
                <a:gridCol w="2186609">
                  <a:extLst>
                    <a:ext uri="{9D8B030D-6E8A-4147-A177-3AD203B41FA5}">
                      <a16:colId xmlns:a16="http://schemas.microsoft.com/office/drawing/2014/main" val="3974649055"/>
                    </a:ext>
                  </a:extLst>
                </a:gridCol>
                <a:gridCol w="2398643">
                  <a:extLst>
                    <a:ext uri="{9D8B030D-6E8A-4147-A177-3AD203B41FA5}">
                      <a16:colId xmlns:a16="http://schemas.microsoft.com/office/drawing/2014/main" val="350647060"/>
                    </a:ext>
                  </a:extLst>
                </a:gridCol>
              </a:tblGrid>
              <a:tr h="0">
                <a:tc>
                  <a:txBody>
                    <a:bodyPr/>
                    <a:lstStyle/>
                    <a:p>
                      <a:endParaRPr lang="en-US" sz="2000" b="0" i="0" dirty="0">
                        <a:solidFill>
                          <a:schemeClr val="tx1"/>
                        </a:solidFill>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i="1" dirty="0">
                          <a:solidFill>
                            <a:schemeClr val="tx1"/>
                          </a:solidFill>
                          <a:latin typeface="+mn-lt"/>
                        </a:rPr>
                        <a:t>All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i="1" dirty="0">
                          <a:solidFill>
                            <a:schemeClr val="tx1"/>
                          </a:solidFill>
                          <a:latin typeface="+mn-lt"/>
                        </a:rPr>
                        <a:t>Males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i="1" dirty="0">
                          <a:solidFill>
                            <a:schemeClr val="tx1"/>
                          </a:solidFill>
                          <a:latin typeface="+mn-lt"/>
                        </a:rPr>
                        <a:t>Females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8522135"/>
                  </a:ext>
                </a:extLst>
              </a:tr>
              <a:tr h="553431">
                <a:tc>
                  <a:txBody>
                    <a:bodyPr/>
                    <a:lstStyle/>
                    <a:p>
                      <a:endParaRPr lang="en-US" sz="2000" b="0" i="0">
                        <a:latin typeface="+mn-lt"/>
                      </a:endParaRPr>
                    </a:p>
                  </a:txBody>
                  <a:tcPr>
                    <a:lnT w="12700" cap="flat" cmpd="sng" algn="ctr">
                      <a:solidFill>
                        <a:schemeClr val="tx1"/>
                      </a:solidFill>
                      <a:prstDash val="solid"/>
                      <a:round/>
                      <a:headEnd type="none" w="med" len="med"/>
                      <a:tailEnd type="none" w="med" len="med"/>
                    </a:lnT>
                    <a:noFill/>
                  </a:tcPr>
                </a:tc>
                <a:tc gridSpan="3">
                  <a:txBody>
                    <a:bodyPr/>
                    <a:lstStyle/>
                    <a:p>
                      <a:pPr algn="ctr"/>
                      <a:r>
                        <a:rPr lang="en-US" sz="2000" b="1" i="1" dirty="0">
                          <a:latin typeface="+mn-lt"/>
                        </a:rPr>
                        <a:t>Panel I: Alcohol Use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842762673"/>
                  </a:ext>
                </a:extLst>
              </a:tr>
              <a:tr h="182807">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40005" marR="0" indent="-40005" algn="ctr">
                        <a:lnSpc>
                          <a:spcPct val="107000"/>
                        </a:lnSpc>
                        <a:spcBef>
                          <a:spcPts val="0"/>
                        </a:spcBef>
                        <a:spcAft>
                          <a:spcPts val="0"/>
                        </a:spcAft>
                        <a:tabLst>
                          <a:tab pos="341630" algn="ctr"/>
                        </a:tabLst>
                      </a:pPr>
                      <a:r>
                        <a:rPr lang="en-US" sz="2000" b="0" i="0" dirty="0">
                          <a:effectLst/>
                          <a:latin typeface="+mn-lt"/>
                          <a:ea typeface="Times New Roman" panose="02020603050405020304" pitchFamily="18" charset="0"/>
                          <a:cs typeface="Times New Roman" panose="02020603050405020304" pitchFamily="18" charset="0"/>
                        </a:rPr>
                        <a:t>0.052</a:t>
                      </a:r>
                    </a:p>
                  </a:txBody>
                  <a:tcPr marT="0" marB="0">
                    <a:lnT w="12700" cap="flat" cmpd="sng" algn="ctr">
                      <a:solidFill>
                        <a:schemeClr val="tx1"/>
                      </a:solidFill>
                      <a:prstDash val="solid"/>
                      <a:round/>
                      <a:headEnd type="none" w="med" len="med"/>
                      <a:tailEnd type="none" w="med" len="med"/>
                    </a:lnT>
                    <a:noFill/>
                  </a:tcPr>
                </a:tc>
                <a:tc>
                  <a:txBody>
                    <a:bodyPr/>
                    <a:lstStyle/>
                    <a:p>
                      <a:pPr marL="40005" marR="0" indent="-40005"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0.045</a:t>
                      </a:r>
                    </a:p>
                  </a:txBody>
                  <a:tcPr marT="0" marB="0">
                    <a:lnT w="12700" cap="flat" cmpd="sng" algn="ctr">
                      <a:solidFill>
                        <a:schemeClr val="tx1"/>
                      </a:solidFill>
                      <a:prstDash val="solid"/>
                      <a:round/>
                      <a:headEnd type="none" w="med" len="med"/>
                      <a:tailEnd type="none" w="med" len="med"/>
                    </a:lnT>
                    <a:noFill/>
                  </a:tcPr>
                </a:tc>
                <a:tc>
                  <a:txBody>
                    <a:bodyPr/>
                    <a:lstStyle/>
                    <a:p>
                      <a:pPr marL="40005" marR="0" indent="-40005" algn="ctr">
                        <a:lnSpc>
                          <a:spcPct val="107000"/>
                        </a:lnSpc>
                        <a:spcBef>
                          <a:spcPts val="0"/>
                        </a:spcBef>
                        <a:spcAft>
                          <a:spcPts val="0"/>
                        </a:spcAft>
                      </a:pPr>
                      <a:r>
                        <a:rPr lang="en-US" sz="2000" b="0" i="0">
                          <a:effectLst/>
                          <a:latin typeface="+mn-lt"/>
                          <a:ea typeface="Times New Roman" panose="02020603050405020304" pitchFamily="18" charset="0"/>
                          <a:cs typeface="Times New Roman" panose="02020603050405020304" pitchFamily="18" charset="0"/>
                        </a:rPr>
                        <a:t>0.060</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31336599"/>
                  </a:ext>
                </a:extLst>
              </a:tr>
              <a:tr h="268007">
                <a:tc>
                  <a:txBody>
                    <a:bodyPr/>
                    <a:lstStyle/>
                    <a:p>
                      <a:pPr marL="0" marR="0">
                        <a:lnSpc>
                          <a:spcPct val="107000"/>
                        </a:lnSpc>
                        <a:spcBef>
                          <a:spcPts val="0"/>
                        </a:spcBef>
                        <a:spcAft>
                          <a:spcPts val="0"/>
                        </a:spcAft>
                      </a:pPr>
                      <a:r>
                        <a:rPr lang="en-US" sz="2000" b="0" i="0">
                          <a:effectLst/>
                          <a:latin typeface="+mn-lt"/>
                          <a:ea typeface="Times New Roman" panose="02020603050405020304" pitchFamily="18" charset="0"/>
                          <a:cs typeface="Times" pitchFamily="2" charset="0"/>
                        </a:rPr>
                        <a:t> </a:t>
                      </a:r>
                      <a:endParaRPr lang="en-US" sz="2000" b="0" i="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40005" marR="0" indent="-40005"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(0.049)</a:t>
                      </a:r>
                    </a:p>
                  </a:txBody>
                  <a:tcPr marT="0" marB="0">
                    <a:noFill/>
                  </a:tcPr>
                </a:tc>
                <a:tc>
                  <a:txBody>
                    <a:bodyPr/>
                    <a:lstStyle/>
                    <a:p>
                      <a:pPr marL="40005" marR="0" indent="-40005"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(0.045)</a:t>
                      </a:r>
                    </a:p>
                  </a:txBody>
                  <a:tcPr marT="0" marB="0">
                    <a:noFill/>
                  </a:tcPr>
                </a:tc>
                <a:tc>
                  <a:txBody>
                    <a:bodyPr/>
                    <a:lstStyle/>
                    <a:p>
                      <a:pPr marL="40005" marR="0" indent="-40005" algn="ctr">
                        <a:lnSpc>
                          <a:spcPct val="107000"/>
                        </a:lnSpc>
                        <a:spcBef>
                          <a:spcPts val="0"/>
                        </a:spcBef>
                        <a:spcAft>
                          <a:spcPts val="0"/>
                        </a:spcAft>
                      </a:pPr>
                      <a:r>
                        <a:rPr lang="en-US" sz="2000" b="0" i="0">
                          <a:effectLst/>
                          <a:latin typeface="+mn-lt"/>
                          <a:ea typeface="Times New Roman" panose="02020603050405020304" pitchFamily="18" charset="0"/>
                          <a:cs typeface="Times New Roman" panose="02020603050405020304" pitchFamily="18" charset="0"/>
                        </a:rPr>
                        <a:t>(0.064)</a:t>
                      </a:r>
                    </a:p>
                  </a:txBody>
                  <a:tcPr marT="0" marB="0">
                    <a:noFill/>
                  </a:tcPr>
                </a:tc>
                <a:extLst>
                  <a:ext uri="{0D108BD9-81ED-4DB2-BD59-A6C34878D82A}">
                    <a16:rowId xmlns:a16="http://schemas.microsoft.com/office/drawing/2014/main" val="820283032"/>
                  </a:ext>
                </a:extLst>
              </a:tr>
              <a:tr h="208722">
                <a:tc>
                  <a:txBody>
                    <a:bodyPr/>
                    <a:lstStyle/>
                    <a:p>
                      <a:pPr marL="0" marR="0">
                        <a:lnSpc>
                          <a:spcPct val="107000"/>
                        </a:lnSpc>
                        <a:spcBef>
                          <a:spcPts val="0"/>
                        </a:spcBef>
                        <a:spcAft>
                          <a:spcPts val="0"/>
                        </a:spcAft>
                      </a:pPr>
                      <a:r>
                        <a:rPr lang="en-US" sz="1600" b="0" i="1">
                          <a:effectLst/>
                          <a:latin typeface="+mn-lt"/>
                          <a:ea typeface="Times New Roman" panose="02020603050405020304" pitchFamily="18" charset="0"/>
                          <a:cs typeface="Times" pitchFamily="2" charset="0"/>
                        </a:rPr>
                        <a:t>Pre-Treat DV Mean</a:t>
                      </a:r>
                      <a:endParaRPr lang="en-US" sz="1600" b="0" i="1">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40005" marR="0" indent="-40005"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0.460</a:t>
                      </a:r>
                    </a:p>
                  </a:txBody>
                  <a:tcPr marT="0" marB="0">
                    <a:lnB w="12700" cap="flat" cmpd="sng" algn="ctr">
                      <a:solidFill>
                        <a:schemeClr val="tx1"/>
                      </a:solidFill>
                      <a:prstDash val="solid"/>
                      <a:round/>
                      <a:headEnd type="none" w="med" len="med"/>
                      <a:tailEnd type="none" w="med" len="med"/>
                    </a:lnB>
                    <a:noFill/>
                  </a:tcPr>
                </a:tc>
                <a:tc>
                  <a:txBody>
                    <a:bodyPr/>
                    <a:lstStyle/>
                    <a:p>
                      <a:pPr marL="40005" marR="0" indent="-40005"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0.477</a:t>
                      </a:r>
                    </a:p>
                  </a:txBody>
                  <a:tcPr marT="0" marB="0">
                    <a:lnB w="12700" cap="flat" cmpd="sng" algn="ctr">
                      <a:solidFill>
                        <a:schemeClr val="tx1"/>
                      </a:solidFill>
                      <a:prstDash val="solid"/>
                      <a:round/>
                      <a:headEnd type="none" w="med" len="med"/>
                      <a:tailEnd type="none" w="med" len="med"/>
                    </a:lnB>
                    <a:noFill/>
                  </a:tcPr>
                </a:tc>
                <a:tc>
                  <a:txBody>
                    <a:bodyPr/>
                    <a:lstStyle/>
                    <a:p>
                      <a:pPr marL="40005" marR="0" indent="-40005"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0.442</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4230578"/>
                  </a:ext>
                </a:extLst>
              </a:tr>
              <a:tr h="518053">
                <a:tc>
                  <a:txBody>
                    <a:bodyPr/>
                    <a:lstStyle/>
                    <a:p>
                      <a:endParaRPr lang="en-US" sz="2000" b="0" i="0" dirty="0">
                        <a:latin typeface="+mn-lt"/>
                      </a:endParaRPr>
                    </a:p>
                  </a:txBody>
                  <a:tcPr>
                    <a:lnT w="12700" cap="flat" cmpd="sng" algn="ctr">
                      <a:solidFill>
                        <a:schemeClr val="tx1"/>
                      </a:solidFill>
                      <a:prstDash val="solid"/>
                      <a:round/>
                      <a:headEnd type="none" w="med" len="med"/>
                      <a:tailEnd type="none" w="med" len="med"/>
                    </a:lnT>
                    <a:noFill/>
                  </a:tcPr>
                </a:tc>
                <a:tc gridSpan="3">
                  <a:txBody>
                    <a:bodyPr/>
                    <a:lstStyle/>
                    <a:p>
                      <a:pPr algn="ctr"/>
                      <a:r>
                        <a:rPr lang="en-US" sz="2000" b="1" i="1" kern="1200" dirty="0">
                          <a:solidFill>
                            <a:schemeClr val="dk1"/>
                          </a:solidFill>
                          <a:effectLst/>
                          <a:latin typeface="+mn-lt"/>
                          <a:ea typeface="+mn-ea"/>
                          <a:cs typeface="+mn-cs"/>
                        </a:rPr>
                        <a:t>Panel II: Alcohol Use &gt; 2 Days in Last 30 Days | Drinking = 1</a:t>
                      </a:r>
                      <a:r>
                        <a:rPr lang="en-US" sz="2000" b="1" i="1" dirty="0">
                          <a:effectLst/>
                          <a:latin typeface="+mn-lt"/>
                        </a:rPr>
                        <a:t> </a:t>
                      </a:r>
                      <a:endParaRPr lang="en-US" sz="2000" b="1" i="1" dirty="0">
                        <a:latin typeface="+mn-lt"/>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26540645"/>
                  </a:ext>
                </a:extLst>
              </a:tr>
              <a:tr h="236883">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40005" marR="0" indent="-40005"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-0.085*</a:t>
                      </a:r>
                    </a:p>
                  </a:txBody>
                  <a:tcPr marT="0" marB="0" anchor="ctr">
                    <a:lnT w="12700" cap="flat" cmpd="sng" algn="ctr">
                      <a:solidFill>
                        <a:schemeClr val="tx1"/>
                      </a:solidFill>
                      <a:prstDash val="solid"/>
                      <a:round/>
                      <a:headEnd type="none" w="med" len="med"/>
                      <a:tailEnd type="none" w="med" len="med"/>
                    </a:lnT>
                    <a:noFill/>
                  </a:tcPr>
                </a:tc>
                <a:tc>
                  <a:txBody>
                    <a:bodyPr/>
                    <a:lstStyle/>
                    <a:p>
                      <a:pPr marL="40005" marR="0" indent="-40005" algn="ctr">
                        <a:lnSpc>
                          <a:spcPct val="107000"/>
                        </a:lnSpc>
                        <a:spcBef>
                          <a:spcPts val="0"/>
                        </a:spcBef>
                        <a:spcAft>
                          <a:spcPts val="0"/>
                        </a:spcAft>
                      </a:pPr>
                      <a:r>
                        <a:rPr lang="en-US" sz="2000" b="0" i="0">
                          <a:effectLst/>
                          <a:latin typeface="+mn-lt"/>
                          <a:ea typeface="Times New Roman" panose="02020603050405020304" pitchFamily="18" charset="0"/>
                          <a:cs typeface="Times New Roman" panose="02020603050405020304" pitchFamily="18" charset="0"/>
                        </a:rPr>
                        <a:t>-0.147**</a:t>
                      </a:r>
                    </a:p>
                  </a:txBody>
                  <a:tcPr marT="0" marB="0" anchor="ctr">
                    <a:lnT w="12700" cap="flat" cmpd="sng" algn="ctr">
                      <a:solidFill>
                        <a:schemeClr val="tx1"/>
                      </a:solidFill>
                      <a:prstDash val="solid"/>
                      <a:round/>
                      <a:headEnd type="none" w="med" len="med"/>
                      <a:tailEnd type="none" w="med" len="med"/>
                    </a:lnT>
                    <a:noFill/>
                  </a:tcPr>
                </a:tc>
                <a:tc>
                  <a:txBody>
                    <a:bodyPr/>
                    <a:lstStyle/>
                    <a:p>
                      <a:pPr marL="40005" marR="0" indent="-40005"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-0.021</a:t>
                      </a:r>
                    </a:p>
                  </a:txBody>
                  <a:tcPr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700406782"/>
                  </a:ext>
                </a:extLst>
              </a:tr>
              <a:tr h="282327">
                <a:tc>
                  <a:txBody>
                    <a:bodyPr/>
                    <a:lstStyle/>
                    <a:p>
                      <a:pPr marL="0" marR="0">
                        <a:lnSpc>
                          <a:spcPct val="107000"/>
                        </a:lnSpc>
                        <a:spcBef>
                          <a:spcPts val="0"/>
                        </a:spcBef>
                        <a:spcAft>
                          <a:spcPts val="0"/>
                        </a:spcAft>
                      </a:pPr>
                      <a:r>
                        <a:rPr lang="en-US" sz="2000" b="0" i="0">
                          <a:effectLst/>
                          <a:latin typeface="+mn-lt"/>
                          <a:ea typeface="Times New Roman" panose="02020603050405020304" pitchFamily="18" charset="0"/>
                          <a:cs typeface="Times" pitchFamily="2" charset="0"/>
                        </a:rPr>
                        <a:t> </a:t>
                      </a:r>
                      <a:endParaRPr lang="en-US" sz="2000" b="0" i="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40005" marR="0" indent="-40005"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(0.047)</a:t>
                      </a:r>
                    </a:p>
                  </a:txBody>
                  <a:tcPr marT="0" marB="0" anchor="ctr">
                    <a:noFill/>
                  </a:tcPr>
                </a:tc>
                <a:tc>
                  <a:txBody>
                    <a:bodyPr/>
                    <a:lstStyle/>
                    <a:p>
                      <a:pPr marL="40005" marR="0" indent="-40005"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(0.069)</a:t>
                      </a:r>
                    </a:p>
                  </a:txBody>
                  <a:tcPr marT="0" marB="0" anchor="ctr">
                    <a:noFill/>
                  </a:tcPr>
                </a:tc>
                <a:tc>
                  <a:txBody>
                    <a:bodyPr/>
                    <a:lstStyle/>
                    <a:p>
                      <a:pPr marL="40005" marR="0" indent="-40005" algn="ctr">
                        <a:lnSpc>
                          <a:spcPct val="107000"/>
                        </a:lnSpc>
                        <a:spcBef>
                          <a:spcPts val="0"/>
                        </a:spcBef>
                        <a:spcAft>
                          <a:spcPts val="0"/>
                        </a:spcAft>
                      </a:pPr>
                      <a:r>
                        <a:rPr lang="en-US" sz="2000" b="0" i="0">
                          <a:effectLst/>
                          <a:latin typeface="+mn-lt"/>
                          <a:ea typeface="Times New Roman" panose="02020603050405020304" pitchFamily="18" charset="0"/>
                          <a:cs typeface="Times New Roman" panose="02020603050405020304" pitchFamily="18" charset="0"/>
                        </a:rPr>
                        <a:t>(0.053)</a:t>
                      </a:r>
                    </a:p>
                  </a:txBody>
                  <a:tcPr marT="0" marB="0" anchor="ctr">
                    <a:noFill/>
                  </a:tcPr>
                </a:tc>
                <a:extLst>
                  <a:ext uri="{0D108BD9-81ED-4DB2-BD59-A6C34878D82A}">
                    <a16:rowId xmlns:a16="http://schemas.microsoft.com/office/drawing/2014/main" val="913825809"/>
                  </a:ext>
                </a:extLst>
              </a:tr>
              <a:tr h="188843">
                <a:tc>
                  <a:txBody>
                    <a:bodyPr/>
                    <a:lstStyle/>
                    <a:p>
                      <a:pPr marL="0" marR="0">
                        <a:lnSpc>
                          <a:spcPct val="107000"/>
                        </a:lnSpc>
                        <a:spcBef>
                          <a:spcPts val="0"/>
                        </a:spcBef>
                        <a:spcAft>
                          <a:spcPts val="0"/>
                        </a:spcAft>
                      </a:pPr>
                      <a:r>
                        <a:rPr lang="en-US" sz="1600" b="0" i="1">
                          <a:effectLst/>
                          <a:latin typeface="+mn-lt"/>
                          <a:ea typeface="Times New Roman" panose="02020603050405020304" pitchFamily="18" charset="0"/>
                          <a:cs typeface="Times" pitchFamily="2" charset="0"/>
                        </a:rPr>
                        <a:t>Pre-Treat DV Mean</a:t>
                      </a:r>
                      <a:endParaRPr lang="en-US" sz="1600" b="0" i="1">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40005" marR="0" indent="-40005"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0.598</a:t>
                      </a:r>
                    </a:p>
                  </a:txBody>
                  <a:tcPr marT="0" marB="0" anchor="ctr">
                    <a:lnB w="12700" cap="flat" cmpd="sng" algn="ctr">
                      <a:solidFill>
                        <a:schemeClr val="tx1"/>
                      </a:solidFill>
                      <a:prstDash val="solid"/>
                      <a:round/>
                      <a:headEnd type="none" w="med" len="med"/>
                      <a:tailEnd type="none" w="med" len="med"/>
                    </a:lnB>
                    <a:noFill/>
                  </a:tcPr>
                </a:tc>
                <a:tc>
                  <a:txBody>
                    <a:bodyPr/>
                    <a:lstStyle/>
                    <a:p>
                      <a:pPr marL="40005" marR="0" indent="-40005"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0.661</a:t>
                      </a:r>
                    </a:p>
                  </a:txBody>
                  <a:tcPr marT="0" marB="0" anchor="ctr">
                    <a:lnB w="12700" cap="flat" cmpd="sng" algn="ctr">
                      <a:solidFill>
                        <a:schemeClr val="tx1"/>
                      </a:solidFill>
                      <a:prstDash val="solid"/>
                      <a:round/>
                      <a:headEnd type="none" w="med" len="med"/>
                      <a:tailEnd type="none" w="med" len="med"/>
                    </a:lnB>
                    <a:noFill/>
                  </a:tcPr>
                </a:tc>
                <a:tc>
                  <a:txBody>
                    <a:bodyPr/>
                    <a:lstStyle/>
                    <a:p>
                      <a:pPr marL="40005" marR="0" indent="-40005"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0.522</a:t>
                      </a:r>
                    </a:p>
                  </a:txBody>
                  <a:tcPr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5209352"/>
                  </a:ext>
                </a:extLst>
              </a:tr>
              <a:tr h="561606">
                <a:tc>
                  <a:txBody>
                    <a:bodyPr/>
                    <a:lstStyle/>
                    <a:p>
                      <a:endParaRPr lang="en-US" sz="2000" b="0" i="0">
                        <a:latin typeface="+mn-lt"/>
                      </a:endParaRPr>
                    </a:p>
                  </a:txBody>
                  <a:tcPr>
                    <a:lnT w="12700" cap="flat" cmpd="sng" algn="ctr">
                      <a:solidFill>
                        <a:schemeClr val="tx1"/>
                      </a:solidFill>
                      <a:prstDash val="solid"/>
                      <a:round/>
                      <a:headEnd type="none" w="med" len="med"/>
                      <a:tailEnd type="none" w="med" len="med"/>
                    </a:lnT>
                    <a:noFill/>
                  </a:tcPr>
                </a:tc>
                <a:tc gridSpan="3">
                  <a:txBody>
                    <a:bodyPr/>
                    <a:lstStyle/>
                    <a:p>
                      <a:pPr algn="ctr"/>
                      <a:r>
                        <a:rPr lang="en-US" sz="2000" b="1" i="1" kern="1200" dirty="0">
                          <a:solidFill>
                            <a:schemeClr val="dk1"/>
                          </a:solidFill>
                          <a:effectLst/>
                          <a:latin typeface="+mn-lt"/>
                          <a:ea typeface="+mn-ea"/>
                          <a:cs typeface="+mn-cs"/>
                        </a:rPr>
                        <a:t>Panel III: Frequent Binge Drinking | Binge Drinking = 1</a:t>
                      </a:r>
                      <a:r>
                        <a:rPr lang="en-US" sz="2000" b="1" i="1" dirty="0">
                          <a:effectLst/>
                          <a:latin typeface="+mn-lt"/>
                        </a:rPr>
                        <a:t> </a:t>
                      </a:r>
                      <a:endParaRPr lang="en-US" sz="2000" b="1" i="1" dirty="0">
                        <a:latin typeface="+mn-lt"/>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668155811"/>
                  </a:ext>
                </a:extLst>
              </a:tr>
              <a:tr h="217004">
                <a:tc>
                  <a:txBody>
                    <a:bodyPr/>
                    <a:lstStyle/>
                    <a:p>
                      <a:pPr marL="0" marR="0">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40005" marR="0" indent="-40005" algn="ctr">
                        <a:lnSpc>
                          <a:spcPct val="107000"/>
                        </a:lnSpc>
                        <a:spcBef>
                          <a:spcPts val="0"/>
                        </a:spcBef>
                        <a:spcAft>
                          <a:spcPts val="0"/>
                        </a:spcAft>
                      </a:pPr>
                      <a:r>
                        <a:rPr lang="en-US" sz="2000" b="0" i="0">
                          <a:effectLst/>
                          <a:latin typeface="+mn-lt"/>
                          <a:ea typeface="Times New Roman" panose="02020603050405020304" pitchFamily="18" charset="0"/>
                          <a:cs typeface="Times New Roman" panose="02020603050405020304" pitchFamily="18" charset="0"/>
                        </a:rPr>
                        <a:t>-0.100**</a:t>
                      </a:r>
                    </a:p>
                  </a:txBody>
                  <a:tcPr marT="0" marB="0" anchor="ctr">
                    <a:lnT w="12700" cap="flat" cmpd="sng" algn="ctr">
                      <a:solidFill>
                        <a:schemeClr val="tx1"/>
                      </a:solidFill>
                      <a:prstDash val="solid"/>
                      <a:round/>
                      <a:headEnd type="none" w="med" len="med"/>
                      <a:tailEnd type="none" w="med" len="med"/>
                    </a:lnT>
                    <a:noFill/>
                  </a:tcPr>
                </a:tc>
                <a:tc>
                  <a:txBody>
                    <a:bodyPr/>
                    <a:lstStyle/>
                    <a:p>
                      <a:pPr marL="40005" marR="0" indent="-40005"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-0.097</a:t>
                      </a:r>
                    </a:p>
                  </a:txBody>
                  <a:tcPr marT="0" marB="0" anchor="ctr">
                    <a:lnT w="12700" cap="flat" cmpd="sng" algn="ctr">
                      <a:solidFill>
                        <a:schemeClr val="tx1"/>
                      </a:solidFill>
                      <a:prstDash val="solid"/>
                      <a:round/>
                      <a:headEnd type="none" w="med" len="med"/>
                      <a:tailEnd type="none" w="med" len="med"/>
                    </a:lnT>
                    <a:noFill/>
                  </a:tcPr>
                </a:tc>
                <a:tc>
                  <a:txBody>
                    <a:bodyPr/>
                    <a:lstStyle/>
                    <a:p>
                      <a:pPr marL="40005" marR="0" indent="-40005"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-0.109*</a:t>
                      </a:r>
                    </a:p>
                  </a:txBody>
                  <a:tcPr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68211862"/>
                  </a:ext>
                </a:extLst>
              </a:tr>
              <a:tr h="262448">
                <a:tc>
                  <a:txBody>
                    <a:bodyPr/>
                    <a:lstStyle/>
                    <a:p>
                      <a:pPr marL="0" marR="0">
                        <a:lnSpc>
                          <a:spcPct val="107000"/>
                        </a:lnSpc>
                        <a:spcBef>
                          <a:spcPts val="0"/>
                        </a:spcBef>
                        <a:spcAft>
                          <a:spcPts val="0"/>
                        </a:spcAft>
                      </a:pPr>
                      <a:r>
                        <a:rPr lang="en-US" sz="2000" b="0" i="0">
                          <a:effectLst/>
                          <a:latin typeface="+mn-lt"/>
                          <a:ea typeface="Times New Roman" panose="02020603050405020304" pitchFamily="18" charset="0"/>
                          <a:cs typeface="Times" pitchFamily="2" charset="0"/>
                        </a:rPr>
                        <a:t> </a:t>
                      </a:r>
                      <a:endParaRPr lang="en-US" sz="2000" b="0" i="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40005" marR="0" indent="-40005" algn="ctr">
                        <a:lnSpc>
                          <a:spcPct val="107000"/>
                        </a:lnSpc>
                        <a:spcBef>
                          <a:spcPts val="0"/>
                        </a:spcBef>
                        <a:spcAft>
                          <a:spcPts val="0"/>
                        </a:spcAft>
                      </a:pPr>
                      <a:r>
                        <a:rPr lang="en-US" sz="2000" b="0" i="0">
                          <a:effectLst/>
                          <a:latin typeface="+mn-lt"/>
                          <a:ea typeface="Times New Roman" panose="02020603050405020304" pitchFamily="18" charset="0"/>
                          <a:cs typeface="Times New Roman" panose="02020603050405020304" pitchFamily="18" charset="0"/>
                        </a:rPr>
                        <a:t>(0.045)</a:t>
                      </a:r>
                    </a:p>
                  </a:txBody>
                  <a:tcPr marT="0" marB="0" anchor="ctr">
                    <a:noFill/>
                  </a:tcPr>
                </a:tc>
                <a:tc>
                  <a:txBody>
                    <a:bodyPr/>
                    <a:lstStyle/>
                    <a:p>
                      <a:pPr marL="40005" marR="0" indent="-40005"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(0.065)</a:t>
                      </a:r>
                    </a:p>
                  </a:txBody>
                  <a:tcPr marT="0" marB="0" anchor="ctr">
                    <a:noFill/>
                  </a:tcPr>
                </a:tc>
                <a:tc>
                  <a:txBody>
                    <a:bodyPr/>
                    <a:lstStyle/>
                    <a:p>
                      <a:pPr marL="40005" marR="0" indent="-40005"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(0.060)</a:t>
                      </a:r>
                    </a:p>
                  </a:txBody>
                  <a:tcPr marT="0" marB="0" anchor="ctr">
                    <a:noFill/>
                  </a:tcPr>
                </a:tc>
                <a:extLst>
                  <a:ext uri="{0D108BD9-81ED-4DB2-BD59-A6C34878D82A}">
                    <a16:rowId xmlns:a16="http://schemas.microsoft.com/office/drawing/2014/main" val="1907380245"/>
                  </a:ext>
                </a:extLst>
              </a:tr>
              <a:tr h="198783">
                <a:tc>
                  <a:txBody>
                    <a:bodyPr/>
                    <a:lstStyle/>
                    <a:p>
                      <a:pPr marL="0" marR="0">
                        <a:lnSpc>
                          <a:spcPct val="107000"/>
                        </a:lnSpc>
                        <a:spcBef>
                          <a:spcPts val="0"/>
                        </a:spcBef>
                        <a:spcAft>
                          <a:spcPts val="0"/>
                        </a:spcAft>
                      </a:pPr>
                      <a:r>
                        <a:rPr lang="en-US" sz="1600" b="0" i="1">
                          <a:effectLst/>
                          <a:latin typeface="+mn-lt"/>
                          <a:ea typeface="Times New Roman" panose="02020603050405020304" pitchFamily="18" charset="0"/>
                          <a:cs typeface="Times" pitchFamily="2" charset="0"/>
                        </a:rPr>
                        <a:t>Pre-Treat DV Mean</a:t>
                      </a:r>
                      <a:endParaRPr lang="en-US" sz="1600" b="0" i="1">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40005" marR="0" indent="-40005"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0.222</a:t>
                      </a:r>
                    </a:p>
                  </a:txBody>
                  <a:tcPr marT="0" marB="0" anchor="ctr">
                    <a:lnB w="12700" cap="flat" cmpd="sng" algn="ctr">
                      <a:solidFill>
                        <a:schemeClr val="tx1"/>
                      </a:solidFill>
                      <a:prstDash val="solid"/>
                      <a:round/>
                      <a:headEnd type="none" w="med" len="med"/>
                      <a:tailEnd type="none" w="med" len="med"/>
                    </a:lnB>
                    <a:noFill/>
                  </a:tcPr>
                </a:tc>
                <a:tc>
                  <a:txBody>
                    <a:bodyPr/>
                    <a:lstStyle/>
                    <a:p>
                      <a:pPr marL="40005" marR="0" indent="-40005"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0.244</a:t>
                      </a:r>
                    </a:p>
                  </a:txBody>
                  <a:tcPr marT="0" marB="0" anchor="ctr">
                    <a:lnB w="12700" cap="flat" cmpd="sng" algn="ctr">
                      <a:solidFill>
                        <a:schemeClr val="tx1"/>
                      </a:solidFill>
                      <a:prstDash val="solid"/>
                      <a:round/>
                      <a:headEnd type="none" w="med" len="med"/>
                      <a:tailEnd type="none" w="med" len="med"/>
                    </a:lnB>
                    <a:noFill/>
                  </a:tcPr>
                </a:tc>
                <a:tc>
                  <a:txBody>
                    <a:bodyPr/>
                    <a:lstStyle/>
                    <a:p>
                      <a:pPr marL="40005" marR="0" indent="-40005"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0.188</a:t>
                      </a:r>
                    </a:p>
                  </a:txBody>
                  <a:tcPr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7905865"/>
                  </a:ext>
                </a:extLst>
              </a:tr>
            </a:tbl>
          </a:graphicData>
        </a:graphic>
      </p:graphicFrame>
    </p:spTree>
    <p:extLst>
      <p:ext uri="{BB962C8B-B14F-4D97-AF65-F5344CB8AC3E}">
        <p14:creationId xmlns:p14="http://schemas.microsoft.com/office/powerpoint/2010/main" val="6791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3455-7A50-4C3E-AE4F-67144B653C85}"/>
              </a:ext>
            </a:extLst>
          </p:cNvPr>
          <p:cNvSpPr>
            <a:spLocks noGrp="1"/>
          </p:cNvSpPr>
          <p:nvPr>
            <p:ph type="title"/>
          </p:nvPr>
        </p:nvSpPr>
        <p:spPr>
          <a:xfrm>
            <a:off x="838200" y="51752"/>
            <a:ext cx="10515600" cy="1325563"/>
          </a:xfrm>
        </p:spPr>
        <p:txBody>
          <a:bodyPr/>
          <a:lstStyle/>
          <a:p>
            <a:r>
              <a:rPr lang="en-US" dirty="0"/>
              <a:t>Spillover Effects to Alcohol (BRFSS)</a:t>
            </a:r>
          </a:p>
        </p:txBody>
      </p:sp>
      <p:graphicFrame>
        <p:nvGraphicFramePr>
          <p:cNvPr id="6" name="Table 6">
            <a:extLst>
              <a:ext uri="{FF2B5EF4-FFF2-40B4-BE49-F238E27FC236}">
                <a16:creationId xmlns:a16="http://schemas.microsoft.com/office/drawing/2014/main" id="{DAF76A64-2DCC-0E48-B312-9A5489107FB4}"/>
              </a:ext>
            </a:extLst>
          </p:cNvPr>
          <p:cNvGraphicFramePr>
            <a:graphicFrameLocks noGrp="1"/>
          </p:cNvGraphicFramePr>
          <p:nvPr>
            <p:ph idx="1"/>
            <p:extLst>
              <p:ext uri="{D42A27DB-BD31-4B8C-83A1-F6EECF244321}">
                <p14:modId xmlns:p14="http://schemas.microsoft.com/office/powerpoint/2010/main" val="3699959769"/>
              </p:ext>
            </p:extLst>
          </p:nvPr>
        </p:nvGraphicFramePr>
        <p:xfrm>
          <a:off x="647595" y="1491150"/>
          <a:ext cx="10515600" cy="4706058"/>
        </p:xfrm>
        <a:graphic>
          <a:graphicData uri="http://schemas.openxmlformats.org/drawingml/2006/table">
            <a:tbl>
              <a:tblPr firstRow="1" bandRow="1">
                <a:tableStyleId>{5C22544A-7EE6-4342-B048-85BDC9FD1C3A}</a:tableStyleId>
              </a:tblPr>
              <a:tblGrid>
                <a:gridCol w="3326296">
                  <a:extLst>
                    <a:ext uri="{9D8B030D-6E8A-4147-A177-3AD203B41FA5}">
                      <a16:colId xmlns:a16="http://schemas.microsoft.com/office/drawing/2014/main" val="3654596487"/>
                    </a:ext>
                  </a:extLst>
                </a:gridCol>
                <a:gridCol w="2365513">
                  <a:extLst>
                    <a:ext uri="{9D8B030D-6E8A-4147-A177-3AD203B41FA5}">
                      <a16:colId xmlns:a16="http://schemas.microsoft.com/office/drawing/2014/main" val="2188969772"/>
                    </a:ext>
                  </a:extLst>
                </a:gridCol>
                <a:gridCol w="2405269">
                  <a:extLst>
                    <a:ext uri="{9D8B030D-6E8A-4147-A177-3AD203B41FA5}">
                      <a16:colId xmlns:a16="http://schemas.microsoft.com/office/drawing/2014/main" val="942788631"/>
                    </a:ext>
                  </a:extLst>
                </a:gridCol>
                <a:gridCol w="2418522">
                  <a:extLst>
                    <a:ext uri="{9D8B030D-6E8A-4147-A177-3AD203B41FA5}">
                      <a16:colId xmlns:a16="http://schemas.microsoft.com/office/drawing/2014/main" val="3045059982"/>
                    </a:ext>
                  </a:extLst>
                </a:gridCol>
              </a:tblGrid>
              <a:tr h="154912">
                <a:tc>
                  <a:txBody>
                    <a:bodyPr/>
                    <a:lstStyle/>
                    <a:p>
                      <a:endParaRPr lang="en-US" sz="2000" b="0" i="0" dirty="0">
                        <a:solidFill>
                          <a:schemeClr val="tx1"/>
                        </a:solidFill>
                        <a:latin typeface="+mn-lt"/>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2000" b="0" i="1" dirty="0">
                          <a:solidFill>
                            <a:schemeClr val="tx1"/>
                          </a:solidFill>
                          <a:latin typeface="+mn-lt"/>
                        </a:rPr>
                        <a:t>All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i="1" dirty="0">
                          <a:solidFill>
                            <a:schemeClr val="tx1"/>
                          </a:solidFill>
                          <a:latin typeface="+mn-lt"/>
                        </a:rPr>
                        <a:t>Males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i="1" dirty="0">
                          <a:solidFill>
                            <a:schemeClr val="tx1"/>
                          </a:solidFill>
                          <a:latin typeface="+mn-lt"/>
                        </a:rPr>
                        <a:t>Females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2612480"/>
                  </a:ext>
                </a:extLst>
              </a:tr>
              <a:tr h="620072">
                <a:tc>
                  <a:txBody>
                    <a:bodyPr/>
                    <a:lstStyle/>
                    <a:p>
                      <a:endParaRPr lang="en-US" sz="2000" b="0" i="0" dirty="0">
                        <a:latin typeface="+mn-lt"/>
                      </a:endParaRPr>
                    </a:p>
                  </a:txBody>
                  <a:tcPr>
                    <a:noFill/>
                  </a:tcPr>
                </a:tc>
                <a:tc gridSpan="3">
                  <a:txBody>
                    <a:bodyPr/>
                    <a:lstStyle/>
                    <a:p>
                      <a:pPr algn="ctr"/>
                      <a:r>
                        <a:rPr lang="en-US" sz="2000" b="1" i="1" dirty="0">
                          <a:latin typeface="+mn-lt"/>
                        </a:rPr>
                        <a:t>Panel I: Alcohol Use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980786313"/>
                  </a:ext>
                </a:extLst>
              </a:tr>
              <a:tr h="170152">
                <a:tc>
                  <a:txBody>
                    <a:bodyPr/>
                    <a:lstStyle/>
                    <a:p>
                      <a:pPr marL="0" marR="0" algn="l">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  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40005" marR="0" indent="-40005"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-0.018</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-0.016</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-0.017</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963239747"/>
                  </a:ext>
                </a:extLst>
              </a:tr>
              <a:tr h="215596">
                <a:tc>
                  <a:txBody>
                    <a:bodyPr/>
                    <a:lstStyle/>
                    <a:p>
                      <a:pPr marL="0" marR="0" algn="l">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 </a:t>
                      </a:r>
                      <a:endParaRPr lang="en-US" sz="20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40005" marR="0" indent="-40005"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(0.016)</a:t>
                      </a: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(0.018)</a:t>
                      </a:r>
                    </a:p>
                  </a:txBody>
                  <a:tcPr marT="0" marB="0">
                    <a:noFill/>
                  </a:tcPr>
                </a:tc>
                <a:tc>
                  <a:txBody>
                    <a:bodyPr/>
                    <a:lstStyle/>
                    <a:p>
                      <a:pPr marL="0" marR="0" algn="ctr">
                        <a:lnSpc>
                          <a:spcPct val="107000"/>
                        </a:lnSpc>
                        <a:spcBef>
                          <a:spcPts val="0"/>
                        </a:spcBef>
                        <a:spcAft>
                          <a:spcPts val="0"/>
                        </a:spcAft>
                      </a:pPr>
                      <a:r>
                        <a:rPr lang="en-US" sz="2000" b="0" i="0">
                          <a:effectLst/>
                          <a:latin typeface="+mn-lt"/>
                          <a:ea typeface="Times New Roman" panose="02020603050405020304" pitchFamily="18" charset="0"/>
                          <a:cs typeface="Times New Roman" panose="02020603050405020304" pitchFamily="18" charset="0"/>
                        </a:rPr>
                        <a:t>(0.029)</a:t>
                      </a:r>
                    </a:p>
                  </a:txBody>
                  <a:tcPr marT="0" marB="0">
                    <a:noFill/>
                  </a:tcPr>
                </a:tc>
                <a:extLst>
                  <a:ext uri="{0D108BD9-81ED-4DB2-BD59-A6C34878D82A}">
                    <a16:rowId xmlns:a16="http://schemas.microsoft.com/office/drawing/2014/main" val="744210710"/>
                  </a:ext>
                </a:extLst>
              </a:tr>
              <a:tr h="241162">
                <a:tc>
                  <a:txBody>
                    <a:bodyPr/>
                    <a:lstStyle/>
                    <a:p>
                      <a:pPr marL="0" marR="0" algn="l">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  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40005" marR="0" indent="-40005"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0.353</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a:effectLst/>
                          <a:latin typeface="+mn-lt"/>
                          <a:ea typeface="Times New Roman" panose="02020603050405020304" pitchFamily="18" charset="0"/>
                          <a:cs typeface="Times New Roman" panose="02020603050405020304" pitchFamily="18" charset="0"/>
                        </a:rPr>
                        <a:t>0.370</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0.334</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3477065"/>
                  </a:ext>
                </a:extLst>
              </a:tr>
              <a:tr h="512798">
                <a:tc>
                  <a:txBody>
                    <a:bodyPr/>
                    <a:lstStyle/>
                    <a:p>
                      <a:pPr algn="ctr"/>
                      <a:endParaRPr lang="en-US" sz="2000" b="0" i="0" dirty="0">
                        <a:latin typeface="+mn-lt"/>
                      </a:endParaRPr>
                    </a:p>
                  </a:txBody>
                  <a:tcPr>
                    <a:lnT w="12700" cap="flat" cmpd="sng" algn="ctr">
                      <a:solidFill>
                        <a:schemeClr val="tx1"/>
                      </a:solidFill>
                      <a:prstDash val="solid"/>
                      <a:round/>
                      <a:headEnd type="none" w="med" len="med"/>
                      <a:tailEnd type="none" w="med" len="med"/>
                    </a:lnT>
                    <a:noFill/>
                  </a:tcPr>
                </a:tc>
                <a:tc gridSpan="3">
                  <a:txBody>
                    <a:bodyPr/>
                    <a:lstStyle/>
                    <a:p>
                      <a:pPr algn="ctr"/>
                      <a:r>
                        <a:rPr lang="en-US" sz="2000" b="1" i="1" dirty="0">
                          <a:latin typeface="+mn-lt"/>
                        </a:rPr>
                        <a:t>Panel II: Number of Days of Alcohol Use</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280329722"/>
                  </a:ext>
                </a:extLst>
              </a:tr>
              <a:tr h="159992">
                <a:tc>
                  <a:txBody>
                    <a:bodyPr/>
                    <a:lstStyle/>
                    <a:p>
                      <a:pPr marL="0" marR="0" algn="l">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  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40005" marR="0" indent="-40005"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-0.214</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-0.385**</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-0.005</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906546740"/>
                  </a:ext>
                </a:extLst>
              </a:tr>
              <a:tr h="195497">
                <a:tc>
                  <a:txBody>
                    <a:bodyPr/>
                    <a:lstStyle/>
                    <a:p>
                      <a:pPr marL="0" marR="0" algn="l">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 </a:t>
                      </a:r>
                      <a:endParaRPr lang="en-US" sz="20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40005" marR="0" indent="-40005"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(0.143)</a:t>
                      </a: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(0.189)</a:t>
                      </a: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(0.232)</a:t>
                      </a:r>
                    </a:p>
                  </a:txBody>
                  <a:tcPr marT="0" marB="0">
                    <a:noFill/>
                  </a:tcPr>
                </a:tc>
                <a:extLst>
                  <a:ext uri="{0D108BD9-81ED-4DB2-BD59-A6C34878D82A}">
                    <a16:rowId xmlns:a16="http://schemas.microsoft.com/office/drawing/2014/main" val="1081596722"/>
                  </a:ext>
                </a:extLst>
              </a:tr>
              <a:tr h="191245">
                <a:tc>
                  <a:txBody>
                    <a:bodyPr/>
                    <a:lstStyle/>
                    <a:p>
                      <a:pPr marL="0" marR="0" algn="l">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  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40005" marR="0" indent="-40005" algn="ctr">
                        <a:lnSpc>
                          <a:spcPct val="107000"/>
                        </a:lnSpc>
                        <a:spcBef>
                          <a:spcPts val="0"/>
                        </a:spcBef>
                        <a:spcAft>
                          <a:spcPts val="0"/>
                        </a:spcAft>
                      </a:pPr>
                      <a:r>
                        <a:rPr lang="en-US" sz="1600" b="0" i="1">
                          <a:effectLst/>
                          <a:latin typeface="+mn-lt"/>
                          <a:ea typeface="Times New Roman" panose="02020603050405020304" pitchFamily="18" charset="0"/>
                          <a:cs typeface="Times New Roman" panose="02020603050405020304" pitchFamily="18" charset="0"/>
                        </a:rPr>
                        <a:t>1.989</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2.316</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1.608</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0150669"/>
                  </a:ext>
                </a:extLst>
              </a:tr>
              <a:tr h="559097">
                <a:tc>
                  <a:txBody>
                    <a:bodyPr/>
                    <a:lstStyle/>
                    <a:p>
                      <a:endParaRPr lang="en-US" sz="2000" b="0" i="0" dirty="0">
                        <a:latin typeface="+mn-lt"/>
                      </a:endParaRPr>
                    </a:p>
                  </a:txBody>
                  <a:tcPr>
                    <a:lnT w="12700" cap="flat" cmpd="sng" algn="ctr">
                      <a:solidFill>
                        <a:schemeClr val="tx1"/>
                      </a:solidFill>
                      <a:prstDash val="solid"/>
                      <a:round/>
                      <a:headEnd type="none" w="med" len="med"/>
                      <a:tailEnd type="none" w="med" len="med"/>
                    </a:lnT>
                    <a:noFill/>
                  </a:tcPr>
                </a:tc>
                <a:tc gridSpan="3">
                  <a:txBody>
                    <a:bodyPr/>
                    <a:lstStyle/>
                    <a:p>
                      <a:pPr algn="ctr"/>
                      <a:r>
                        <a:rPr lang="en-US" sz="2000" b="1" i="1" dirty="0">
                          <a:latin typeface="+mn-lt"/>
                        </a:rPr>
                        <a:t>Panel III: Number of Days of Alcohol Use | Drinking = 1</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146605444"/>
                  </a:ext>
                </a:extLst>
              </a:tr>
              <a:tr h="179650">
                <a:tc>
                  <a:txBody>
                    <a:bodyPr/>
                    <a:lstStyle/>
                    <a:p>
                      <a:pPr marL="0" marR="0" algn="l">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  Tobacco 21 Law</a:t>
                      </a:r>
                      <a:endParaRPr lang="en-US" sz="20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40005" marR="0" indent="-40005"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-0.329</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-0.820*</a:t>
                      </a:r>
                    </a:p>
                  </a:txBody>
                  <a:tcPr marT="0" marB="0">
                    <a:lnT w="12700" cap="flat" cmpd="sng" algn="ctr">
                      <a:solidFill>
                        <a:schemeClr val="tx1"/>
                      </a:solidFill>
                      <a:prstDash val="solid"/>
                      <a:round/>
                      <a:headEnd type="none" w="med" len="med"/>
                      <a:tailEnd type="none" w="med" len="med"/>
                    </a:lnT>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0.190</a:t>
                      </a:r>
                    </a:p>
                  </a:txBody>
                  <a:tcPr marT="0" marB="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718272646"/>
                  </a:ext>
                </a:extLst>
              </a:tr>
              <a:tr h="235033">
                <a:tc>
                  <a:txBody>
                    <a:bodyPr/>
                    <a:lstStyle/>
                    <a:p>
                      <a:pPr marL="0" marR="0" algn="l">
                        <a:lnSpc>
                          <a:spcPct val="107000"/>
                        </a:lnSpc>
                        <a:spcBef>
                          <a:spcPts val="0"/>
                        </a:spcBef>
                        <a:spcAft>
                          <a:spcPts val="0"/>
                        </a:spcAft>
                      </a:pPr>
                      <a:r>
                        <a:rPr lang="en-US" sz="2000" b="0" i="0" dirty="0">
                          <a:effectLst/>
                          <a:latin typeface="+mn-lt"/>
                          <a:ea typeface="Times New Roman" panose="02020603050405020304" pitchFamily="18" charset="0"/>
                          <a:cs typeface="Times" pitchFamily="2" charset="0"/>
                        </a:rPr>
                        <a:t> </a:t>
                      </a:r>
                      <a:endParaRPr lang="en-US" sz="2000" b="0" i="0" dirty="0">
                        <a:effectLst/>
                        <a:latin typeface="+mn-lt"/>
                        <a:ea typeface="Times New Roman" panose="02020603050405020304" pitchFamily="18" charset="0"/>
                        <a:cs typeface="Times New Roman" panose="02020603050405020304" pitchFamily="18" charset="0"/>
                      </a:endParaRPr>
                    </a:p>
                  </a:txBody>
                  <a:tcPr marT="0" marB="0">
                    <a:noFill/>
                  </a:tcPr>
                </a:tc>
                <a:tc>
                  <a:txBody>
                    <a:bodyPr/>
                    <a:lstStyle/>
                    <a:p>
                      <a:pPr marL="40005" marR="0" indent="-40005" algn="ctr">
                        <a:lnSpc>
                          <a:spcPct val="107000"/>
                        </a:lnSpc>
                        <a:spcBef>
                          <a:spcPts val="0"/>
                        </a:spcBef>
                        <a:spcAft>
                          <a:spcPts val="0"/>
                        </a:spcAft>
                      </a:pPr>
                      <a:r>
                        <a:rPr lang="en-US" sz="2000" b="0" i="0">
                          <a:effectLst/>
                          <a:latin typeface="+mn-lt"/>
                          <a:ea typeface="Times New Roman" panose="02020603050405020304" pitchFamily="18" charset="0"/>
                          <a:cs typeface="Times New Roman" panose="02020603050405020304" pitchFamily="18" charset="0"/>
                        </a:rPr>
                        <a:t>(0.337)</a:t>
                      </a: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(0.475)</a:t>
                      </a:r>
                    </a:p>
                  </a:txBody>
                  <a:tcPr marT="0" marB="0">
                    <a:noFill/>
                  </a:tcPr>
                </a:tc>
                <a:tc>
                  <a:txBody>
                    <a:bodyPr/>
                    <a:lstStyle/>
                    <a:p>
                      <a:pPr marL="0" marR="0" algn="ctr">
                        <a:lnSpc>
                          <a:spcPct val="107000"/>
                        </a:lnSpc>
                        <a:spcBef>
                          <a:spcPts val="0"/>
                        </a:spcBef>
                        <a:spcAft>
                          <a:spcPts val="0"/>
                        </a:spcAft>
                      </a:pPr>
                      <a:r>
                        <a:rPr lang="en-US" sz="2000" b="0" i="0" dirty="0">
                          <a:effectLst/>
                          <a:latin typeface="+mn-lt"/>
                          <a:ea typeface="Times New Roman" panose="02020603050405020304" pitchFamily="18" charset="0"/>
                          <a:cs typeface="Times New Roman" panose="02020603050405020304" pitchFamily="18" charset="0"/>
                        </a:rPr>
                        <a:t>(0.408)</a:t>
                      </a:r>
                    </a:p>
                  </a:txBody>
                  <a:tcPr marT="0" marB="0">
                    <a:noFill/>
                  </a:tcPr>
                </a:tc>
                <a:extLst>
                  <a:ext uri="{0D108BD9-81ED-4DB2-BD59-A6C34878D82A}">
                    <a16:rowId xmlns:a16="http://schemas.microsoft.com/office/drawing/2014/main" val="1429661775"/>
                  </a:ext>
                </a:extLst>
              </a:tr>
              <a:tr h="220842">
                <a:tc>
                  <a:txBody>
                    <a:bodyPr/>
                    <a:lstStyle/>
                    <a:p>
                      <a:pPr marL="0" marR="0" algn="l">
                        <a:lnSpc>
                          <a:spcPct val="107000"/>
                        </a:lnSpc>
                        <a:spcBef>
                          <a:spcPts val="0"/>
                        </a:spcBef>
                        <a:spcAft>
                          <a:spcPts val="0"/>
                        </a:spcAft>
                      </a:pPr>
                      <a:r>
                        <a:rPr lang="en-US" sz="1600" b="0" i="1" dirty="0">
                          <a:effectLst/>
                          <a:latin typeface="+mn-lt"/>
                          <a:ea typeface="Times New Roman" panose="02020603050405020304" pitchFamily="18" charset="0"/>
                          <a:cs typeface="Times" pitchFamily="2" charset="0"/>
                        </a:rPr>
                        <a:t>  Pre-Treat DV Mean</a:t>
                      </a:r>
                      <a:endParaRPr lang="en-US" sz="1600" b="0" i="1" dirty="0">
                        <a:effectLst/>
                        <a:latin typeface="+mn-lt"/>
                        <a:ea typeface="Times New Roman" panose="02020603050405020304" pitchFamily="18" charset="0"/>
                        <a:cs typeface="Times New Roman" panose="02020603050405020304" pitchFamily="18" charset="0"/>
                      </a:endParaRPr>
                    </a:p>
                  </a:txBody>
                  <a:tcPr marT="0" marB="0">
                    <a:lnB w="12700" cap="flat" cmpd="sng" algn="ctr">
                      <a:solidFill>
                        <a:schemeClr val="tx1"/>
                      </a:solidFill>
                      <a:prstDash val="solid"/>
                      <a:round/>
                      <a:headEnd type="none" w="med" len="med"/>
                      <a:tailEnd type="none" w="med" len="med"/>
                    </a:lnB>
                    <a:noFill/>
                  </a:tcPr>
                </a:tc>
                <a:tc>
                  <a:txBody>
                    <a:bodyPr/>
                    <a:lstStyle/>
                    <a:p>
                      <a:pPr marL="40005" marR="0" indent="-40005"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5.644</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6.269</a:t>
                      </a:r>
                    </a:p>
                  </a:txBody>
                  <a:tcPr marT="0" marB="0">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0" i="1" dirty="0">
                          <a:effectLst/>
                          <a:latin typeface="+mn-lt"/>
                          <a:ea typeface="Times New Roman" panose="02020603050405020304" pitchFamily="18" charset="0"/>
                          <a:cs typeface="Times New Roman" panose="02020603050405020304" pitchFamily="18" charset="0"/>
                        </a:rPr>
                        <a:t>4.832</a:t>
                      </a:r>
                    </a:p>
                  </a:txBody>
                  <a:tcPr marT="0" marB="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6420195"/>
                  </a:ext>
                </a:extLst>
              </a:tr>
            </a:tbl>
          </a:graphicData>
        </a:graphic>
      </p:graphicFrame>
    </p:spTree>
    <p:extLst>
      <p:ext uri="{BB962C8B-B14F-4D97-AF65-F5344CB8AC3E}">
        <p14:creationId xmlns:p14="http://schemas.microsoft.com/office/powerpoint/2010/main" val="370158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CDA2-F8E0-4357-95F8-B7089DEA8430}"/>
              </a:ext>
            </a:extLst>
          </p:cNvPr>
          <p:cNvSpPr>
            <a:spLocks noGrp="1"/>
          </p:cNvSpPr>
          <p:nvPr>
            <p:ph type="title"/>
          </p:nvPr>
        </p:nvSpPr>
        <p:spPr/>
        <p:txBody>
          <a:bodyPr/>
          <a:lstStyle/>
          <a:p>
            <a:r>
              <a:rPr lang="en-US" dirty="0"/>
              <a:t>Conclusions: Who Cares?</a:t>
            </a:r>
          </a:p>
        </p:txBody>
      </p:sp>
      <p:sp>
        <p:nvSpPr>
          <p:cNvPr id="3" name="Content Placeholder 2">
            <a:extLst>
              <a:ext uri="{FF2B5EF4-FFF2-40B4-BE49-F238E27FC236}">
                <a16:creationId xmlns:a16="http://schemas.microsoft.com/office/drawing/2014/main" id="{BEAAEF14-0AF8-4A95-8CD4-96ADF4F4010B}"/>
              </a:ext>
            </a:extLst>
          </p:cNvPr>
          <p:cNvSpPr>
            <a:spLocks noGrp="1"/>
          </p:cNvSpPr>
          <p:nvPr>
            <p:ph idx="1"/>
          </p:nvPr>
        </p:nvSpPr>
        <p:spPr>
          <a:xfrm>
            <a:off x="838200" y="1545538"/>
            <a:ext cx="10515600" cy="4525748"/>
          </a:xfrm>
        </p:spPr>
        <p:txBody>
          <a:bodyPr>
            <a:normAutofit fontScale="70000" lnSpcReduction="20000"/>
          </a:bodyPr>
          <a:lstStyle/>
          <a:p>
            <a:pPr marL="457200" lvl="1" indent="0">
              <a:buNone/>
            </a:pPr>
            <a:endParaRPr lang="en-US" dirty="0"/>
          </a:p>
          <a:p>
            <a:r>
              <a:rPr lang="en-US" dirty="0"/>
              <a:t>The Federal Tobacco to 21 Act was passed in December 2019</a:t>
            </a:r>
          </a:p>
          <a:p>
            <a:endParaRPr lang="en-US" dirty="0"/>
          </a:p>
          <a:p>
            <a:r>
              <a:rPr lang="en-US" dirty="0"/>
              <a:t>It will be at least somewhat difficult to disentangle the effects of the Federal T-21 law (which has not yet been fully implemented) from heterogeneous effects of the COVID-19 pandemic across states where it did and did not bind</a:t>
            </a:r>
          </a:p>
          <a:p>
            <a:endParaRPr lang="en-US" dirty="0"/>
          </a:p>
          <a:p>
            <a:r>
              <a:rPr lang="en-US" dirty="0"/>
              <a:t>This study provides important — and perhaps the best evidence we will have — on the effects of T-21 laws</a:t>
            </a:r>
          </a:p>
          <a:p>
            <a:endParaRPr lang="en-US" dirty="0"/>
          </a:p>
          <a:p>
            <a:r>
              <a:rPr lang="en-US" dirty="0"/>
              <a:t>Our results provide strong evidence that statewide T-21 laws are associated with important reductions in tobacco use among 18-to-20-year-olds</a:t>
            </a:r>
          </a:p>
          <a:p>
            <a:pPr lvl="1"/>
            <a:r>
              <a:rPr lang="en-US" dirty="0"/>
              <a:t>Includes both traditional cigarettes and e-cigarettes</a:t>
            </a:r>
          </a:p>
          <a:p>
            <a:pPr lvl="1"/>
            <a:r>
              <a:rPr lang="en-US" dirty="0"/>
              <a:t>Spillover effects to minors</a:t>
            </a:r>
          </a:p>
          <a:p>
            <a:pPr lvl="1"/>
            <a:r>
              <a:rPr lang="en-US" dirty="0"/>
              <a:t>Some suggestive evidence that access to the informal social market blunts the impact of T-21 laws on e-cigarette use among some 18-year-olds</a:t>
            </a:r>
          </a:p>
        </p:txBody>
      </p:sp>
    </p:spTree>
    <p:extLst>
      <p:ext uri="{BB962C8B-B14F-4D97-AF65-F5344CB8AC3E}">
        <p14:creationId xmlns:p14="http://schemas.microsoft.com/office/powerpoint/2010/main" val="340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B484-84B1-480B-B055-146F650F17B8}"/>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023C44F-1F0E-4886-B19F-7E5C6D03B363}"/>
              </a:ext>
            </a:extLst>
          </p:cNvPr>
          <p:cNvSpPr>
            <a:spLocks noGrp="1"/>
          </p:cNvSpPr>
          <p:nvPr>
            <p:ph idx="1"/>
          </p:nvPr>
        </p:nvSpPr>
        <p:spPr/>
        <p:txBody>
          <a:bodyPr>
            <a:normAutofit fontScale="92500" lnSpcReduction="10000"/>
          </a:bodyPr>
          <a:lstStyle/>
          <a:p>
            <a:r>
              <a:rPr lang="en-US" dirty="0"/>
              <a:t>At present, the US is one of only a handful of counties to have a nationwide T-21 law</a:t>
            </a:r>
          </a:p>
          <a:p>
            <a:pPr lvl="1"/>
            <a:r>
              <a:rPr lang="en-US" dirty="0"/>
              <a:t>Ethiopia, Honduras, Philippines, Sri Lanka, Uganda, and US</a:t>
            </a:r>
          </a:p>
          <a:p>
            <a:pPr lvl="1"/>
            <a:r>
              <a:rPr lang="en-US" dirty="0"/>
              <a:t>US has far lower smoking rates than most OECD counties, so not clear on generalizability of this study internationally</a:t>
            </a:r>
          </a:p>
          <a:p>
            <a:pPr lvl="1"/>
            <a:endParaRPr lang="en-US" dirty="0"/>
          </a:p>
          <a:p>
            <a:r>
              <a:rPr lang="en-US" dirty="0"/>
              <a:t>Effects of T-21 laws are likely to vary with a number of factors</a:t>
            </a:r>
          </a:p>
          <a:p>
            <a:pPr lvl="1"/>
            <a:r>
              <a:rPr lang="en-US" dirty="0"/>
              <a:t>Local prices</a:t>
            </a:r>
          </a:p>
          <a:p>
            <a:pPr lvl="1"/>
            <a:r>
              <a:rPr lang="en-US" dirty="0"/>
              <a:t>Auditing programs to verify compliance with age requirements</a:t>
            </a:r>
          </a:p>
          <a:p>
            <a:pPr lvl="1"/>
            <a:r>
              <a:rPr lang="en-US" dirty="0"/>
              <a:t>Magnitudes of fines</a:t>
            </a:r>
          </a:p>
          <a:p>
            <a:pPr lvl="1"/>
            <a:r>
              <a:rPr lang="en-US" dirty="0"/>
              <a:t>Internet purchases (where age verification less) and cross-state border shopping (Merriman 2010; </a:t>
            </a:r>
            <a:r>
              <a:rPr lang="en-US" dirty="0" err="1"/>
              <a:t>Goolsbee</a:t>
            </a:r>
            <a:r>
              <a:rPr lang="en-US" dirty="0"/>
              <a:t> et al. 2010)</a:t>
            </a:r>
          </a:p>
        </p:txBody>
      </p:sp>
    </p:spTree>
    <p:extLst>
      <p:ext uri="{BB962C8B-B14F-4D97-AF65-F5344CB8AC3E}">
        <p14:creationId xmlns:p14="http://schemas.microsoft.com/office/powerpoint/2010/main" val="2029103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4249-2AA9-4B48-A81B-C14DBB4D5627}"/>
              </a:ext>
            </a:extLst>
          </p:cNvPr>
          <p:cNvSpPr>
            <a:spLocks noGrp="1"/>
          </p:cNvSpPr>
          <p:nvPr>
            <p:ph type="title"/>
          </p:nvPr>
        </p:nvSpPr>
        <p:spPr/>
        <p:txBody>
          <a:bodyPr>
            <a:normAutofit/>
          </a:bodyPr>
          <a:lstStyle/>
          <a:p>
            <a:r>
              <a:rPr lang="en-US" sz="4000" dirty="0"/>
              <a:t>Will T-21 will be a long-run public health success?</a:t>
            </a:r>
          </a:p>
        </p:txBody>
      </p:sp>
      <p:sp>
        <p:nvSpPr>
          <p:cNvPr id="3" name="Content Placeholder 2">
            <a:extLst>
              <a:ext uri="{FF2B5EF4-FFF2-40B4-BE49-F238E27FC236}">
                <a16:creationId xmlns:a16="http://schemas.microsoft.com/office/drawing/2014/main" id="{820D4F44-DA88-4DB0-AF17-6E90145FB22A}"/>
              </a:ext>
            </a:extLst>
          </p:cNvPr>
          <p:cNvSpPr>
            <a:spLocks noGrp="1"/>
          </p:cNvSpPr>
          <p:nvPr>
            <p:ph idx="1"/>
          </p:nvPr>
        </p:nvSpPr>
        <p:spPr/>
        <p:txBody>
          <a:bodyPr>
            <a:normAutofit fontScale="77500" lnSpcReduction="20000"/>
          </a:bodyPr>
          <a:lstStyle/>
          <a:p>
            <a:r>
              <a:rPr lang="en-US" dirty="0"/>
              <a:t>U.S.-based tobacco companies endorsed T-21 in the end</a:t>
            </a:r>
          </a:p>
          <a:p>
            <a:endParaRPr lang="en-US" dirty="0"/>
          </a:p>
          <a:p>
            <a:r>
              <a:rPr lang="en-US" dirty="0"/>
              <a:t>Why? Perhaps to avoid regulation of flavored tobacco products (Myers 2019)</a:t>
            </a:r>
          </a:p>
          <a:p>
            <a:pPr lvl="1"/>
            <a:r>
              <a:rPr lang="en-US" dirty="0"/>
              <a:t>Revealed preference might suggest greater profits associated with less regulation of e-cigarettes </a:t>
            </a:r>
          </a:p>
          <a:p>
            <a:pPr lvl="2"/>
            <a:r>
              <a:rPr lang="en-US" dirty="0"/>
              <a:t>Losing sales to 18-20-year-olds may be worth retaining current and future smokers through flavored e-cigarettes </a:t>
            </a:r>
          </a:p>
          <a:p>
            <a:pPr lvl="2"/>
            <a:r>
              <a:rPr lang="en-US" dirty="0"/>
              <a:t>Some attribute to </a:t>
            </a:r>
            <a:r>
              <a:rPr lang="en-US" dirty="0" err="1"/>
              <a:t>JuuL</a:t>
            </a:r>
            <a:r>
              <a:rPr lang="en-US" dirty="0"/>
              <a:t> products having high nicotine content, appealing flavors, and more easily concealed (FDA 2018)</a:t>
            </a:r>
          </a:p>
          <a:p>
            <a:pPr lvl="2"/>
            <a:endParaRPr lang="en-US" dirty="0"/>
          </a:p>
          <a:p>
            <a:r>
              <a:rPr lang="en-US" dirty="0"/>
              <a:t>Dramatic tobacco market changes matters for designing optimal future policy</a:t>
            </a:r>
          </a:p>
          <a:p>
            <a:pPr lvl="1"/>
            <a:r>
              <a:rPr lang="en-US" dirty="0"/>
              <a:t>Master Settlement Agreement is 25 years old</a:t>
            </a:r>
          </a:p>
          <a:p>
            <a:pPr lvl="1"/>
            <a:r>
              <a:rPr lang="en-US" dirty="0"/>
              <a:t>Dramatic shift from traditional cigarettes to e-cigarettes</a:t>
            </a:r>
          </a:p>
          <a:p>
            <a:pPr lvl="1"/>
            <a:r>
              <a:rPr lang="en-US" dirty="0"/>
              <a:t>Advertising and targeting youths has moved to social media and distribution to online markets</a:t>
            </a:r>
          </a:p>
          <a:p>
            <a:pPr lvl="1"/>
            <a:r>
              <a:rPr lang="en-US" dirty="0"/>
              <a:t>Long-run impacts of T-21 will depend, in part, on how policy responds to changing markets and technological developments (both for evasion and enforcement)</a:t>
            </a:r>
          </a:p>
        </p:txBody>
      </p:sp>
    </p:spTree>
    <p:extLst>
      <p:ext uri="{BB962C8B-B14F-4D97-AF65-F5344CB8AC3E}">
        <p14:creationId xmlns:p14="http://schemas.microsoft.com/office/powerpoint/2010/main" val="191431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07B4-4D04-4AF6-9D0D-BB396DF8D9FA}"/>
              </a:ext>
            </a:extLst>
          </p:cNvPr>
          <p:cNvSpPr>
            <a:spLocks noGrp="1"/>
          </p:cNvSpPr>
          <p:nvPr>
            <p:ph type="title"/>
          </p:nvPr>
        </p:nvSpPr>
        <p:spPr/>
        <p:txBody>
          <a:bodyPr/>
          <a:lstStyle/>
          <a:p>
            <a:r>
              <a:rPr lang="en-US" dirty="0"/>
              <a:t>Tobacco-21 Laws</a:t>
            </a:r>
          </a:p>
        </p:txBody>
      </p:sp>
      <p:sp>
        <p:nvSpPr>
          <p:cNvPr id="3" name="Content Placeholder 2">
            <a:extLst>
              <a:ext uri="{FF2B5EF4-FFF2-40B4-BE49-F238E27FC236}">
                <a16:creationId xmlns:a16="http://schemas.microsoft.com/office/drawing/2014/main" id="{0A7D52BF-B474-495F-B6C1-FE5983C9112E}"/>
              </a:ext>
            </a:extLst>
          </p:cNvPr>
          <p:cNvSpPr>
            <a:spLocks noGrp="1"/>
          </p:cNvSpPr>
          <p:nvPr>
            <p:ph idx="1"/>
          </p:nvPr>
        </p:nvSpPr>
        <p:spPr/>
        <p:txBody>
          <a:bodyPr>
            <a:normAutofit fontScale="92500" lnSpcReduction="20000"/>
          </a:bodyPr>
          <a:lstStyle/>
          <a:p>
            <a:r>
              <a:rPr lang="en-US" dirty="0"/>
              <a:t>T-21 laws raise the minimum legal purchasing age (MLPA) for </a:t>
            </a:r>
            <a:r>
              <a:rPr lang="en-US" i="1" dirty="0"/>
              <a:t>all</a:t>
            </a:r>
            <a:r>
              <a:rPr lang="en-US" dirty="0"/>
              <a:t> tobacco products (i.e., cigarettes, chew, cigars, e-cigarettes) to age 21</a:t>
            </a:r>
          </a:p>
          <a:p>
            <a:pPr lvl="1"/>
            <a:r>
              <a:rPr lang="en-US" dirty="0"/>
              <a:t>Could circumvent problems with tobacco product substitution </a:t>
            </a:r>
          </a:p>
          <a:p>
            <a:endParaRPr lang="en-US" dirty="0"/>
          </a:p>
          <a:p>
            <a:r>
              <a:rPr lang="en-US" dirty="0"/>
              <a:t>Laws enjoy the support of American Medical Association (Parks 2016), American Academy of Pediatrics (2015), American Public Health Association (Lowry 2019), Institutes of Medicine (2015), American Heart Association (AHA 2019), American Cancer Society (ACS 2020), American Lung Association (ALA 2020)</a:t>
            </a:r>
          </a:p>
          <a:p>
            <a:endParaRPr lang="en-US" dirty="0"/>
          </a:p>
          <a:p>
            <a:r>
              <a:rPr lang="en-US" dirty="0"/>
              <a:t>Wide public support for T-21 laws</a:t>
            </a:r>
          </a:p>
          <a:p>
            <a:pPr lvl="1"/>
            <a:r>
              <a:rPr lang="en-US" dirty="0"/>
              <a:t>74% of all adults, including 64% of smokers and 74% of former smokers</a:t>
            </a:r>
          </a:p>
        </p:txBody>
      </p:sp>
    </p:spTree>
    <p:extLst>
      <p:ext uri="{BB962C8B-B14F-4D97-AF65-F5344CB8AC3E}">
        <p14:creationId xmlns:p14="http://schemas.microsoft.com/office/powerpoint/2010/main" val="3360925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35A57-5A7E-4B4C-B71C-074010D83E11}"/>
              </a:ext>
            </a:extLst>
          </p:cNvPr>
          <p:cNvSpPr>
            <a:spLocks noGrp="1"/>
          </p:cNvSpPr>
          <p:nvPr>
            <p:ph type="title"/>
          </p:nvPr>
        </p:nvSpPr>
        <p:spPr/>
        <p:txBody>
          <a:bodyPr/>
          <a:lstStyle/>
          <a:p>
            <a:r>
              <a:rPr lang="en-US" dirty="0"/>
              <a:t>Ages 18-to-20 are critical for addiction</a:t>
            </a:r>
          </a:p>
        </p:txBody>
      </p:sp>
      <p:sp>
        <p:nvSpPr>
          <p:cNvPr id="3" name="Content Placeholder 2">
            <a:extLst>
              <a:ext uri="{FF2B5EF4-FFF2-40B4-BE49-F238E27FC236}">
                <a16:creationId xmlns:a16="http://schemas.microsoft.com/office/drawing/2014/main" id="{2A0B73EC-C471-49CF-A060-78B0F75A48DC}"/>
              </a:ext>
            </a:extLst>
          </p:cNvPr>
          <p:cNvSpPr>
            <a:spLocks noGrp="1"/>
          </p:cNvSpPr>
          <p:nvPr>
            <p:ph idx="1"/>
          </p:nvPr>
        </p:nvSpPr>
        <p:spPr/>
        <p:txBody>
          <a:bodyPr>
            <a:normAutofit/>
          </a:bodyPr>
          <a:lstStyle/>
          <a:p>
            <a:r>
              <a:rPr lang="en-US" dirty="0"/>
              <a:t>While most adult smokers began experimenting with tobacco prior to age 14 (CDC 2020), ages 18 to 20 seem to be a critical time on the path from experimental use from addiction</a:t>
            </a:r>
          </a:p>
          <a:p>
            <a:endParaRPr lang="en-US" dirty="0"/>
          </a:p>
          <a:p>
            <a:r>
              <a:rPr lang="en-US" dirty="0"/>
              <a:t>Only 46% of adult smokers became everyday smokers before age 18 while nearly 80% did so before age 21 (DHHS 2014)</a:t>
            </a:r>
          </a:p>
          <a:p>
            <a:endParaRPr lang="en-US" dirty="0"/>
          </a:p>
          <a:p>
            <a:r>
              <a:rPr lang="en-US" dirty="0"/>
              <a:t>T-21 laws could be an effective strategy to curtail everyday use and increase successful quit attempts (</a:t>
            </a:r>
            <a:r>
              <a:rPr lang="en-US" dirty="0" err="1"/>
              <a:t>Khudar</a:t>
            </a:r>
            <a:r>
              <a:rPr lang="en-US" dirty="0"/>
              <a:t> et al. 1999)</a:t>
            </a:r>
          </a:p>
        </p:txBody>
      </p:sp>
    </p:spTree>
    <p:extLst>
      <p:ext uri="{BB962C8B-B14F-4D97-AF65-F5344CB8AC3E}">
        <p14:creationId xmlns:p14="http://schemas.microsoft.com/office/powerpoint/2010/main" val="88555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7C72-6CD4-344A-A7EF-6E89ECDB7A3E}"/>
              </a:ext>
            </a:extLst>
          </p:cNvPr>
          <p:cNvSpPr>
            <a:spLocks noGrp="1"/>
          </p:cNvSpPr>
          <p:nvPr>
            <p:ph type="title"/>
          </p:nvPr>
        </p:nvSpPr>
        <p:spPr/>
        <p:txBody>
          <a:bodyPr/>
          <a:lstStyle/>
          <a:p>
            <a:r>
              <a:rPr lang="en-US" dirty="0"/>
              <a:t>Timeline of Tobacco MLPA Laws</a:t>
            </a:r>
          </a:p>
        </p:txBody>
      </p:sp>
      <p:pic>
        <p:nvPicPr>
          <p:cNvPr id="6" name="Content Placeholder 5" descr="A picture containing diagram&#10;&#10;Description automatically generated">
            <a:extLst>
              <a:ext uri="{FF2B5EF4-FFF2-40B4-BE49-F238E27FC236}">
                <a16:creationId xmlns:a16="http://schemas.microsoft.com/office/drawing/2014/main" id="{318EC0F6-7DEC-3F45-9637-83EFCC04B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32" y="0"/>
            <a:ext cx="12192000" cy="6858000"/>
          </a:xfrm>
        </p:spPr>
      </p:pic>
      <p:sp>
        <p:nvSpPr>
          <p:cNvPr id="3" name="TextBox 2">
            <a:extLst>
              <a:ext uri="{FF2B5EF4-FFF2-40B4-BE49-F238E27FC236}">
                <a16:creationId xmlns:a16="http://schemas.microsoft.com/office/drawing/2014/main" id="{672F9AB7-1B72-4704-AB48-192122015F88}"/>
              </a:ext>
            </a:extLst>
          </p:cNvPr>
          <p:cNvSpPr txBox="1"/>
          <p:nvPr/>
        </p:nvSpPr>
        <p:spPr>
          <a:xfrm>
            <a:off x="657225" y="6286500"/>
            <a:ext cx="5753100" cy="292388"/>
          </a:xfrm>
          <a:prstGeom prst="rect">
            <a:avLst/>
          </a:prstGeom>
          <a:noFill/>
        </p:spPr>
        <p:txBody>
          <a:bodyPr wrap="square" rtlCol="0">
            <a:spAutoFit/>
          </a:bodyPr>
          <a:lstStyle/>
          <a:p>
            <a:r>
              <a:rPr lang="en-US" sz="1300" i="1" dirty="0"/>
              <a:t>Sources: Alston et al. 2002; Appolonio and </a:t>
            </a:r>
            <a:r>
              <a:rPr lang="en-US" sz="1300" i="1" dirty="0" err="1"/>
              <a:t>Glants</a:t>
            </a:r>
            <a:r>
              <a:rPr lang="en-US" sz="1300" i="1" dirty="0"/>
              <a:t> (2016) </a:t>
            </a:r>
          </a:p>
        </p:txBody>
      </p:sp>
    </p:spTree>
    <p:extLst>
      <p:ext uri="{BB962C8B-B14F-4D97-AF65-F5344CB8AC3E}">
        <p14:creationId xmlns:p14="http://schemas.microsoft.com/office/powerpoint/2010/main" val="3276315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D48F-2C83-4B2A-B960-1BDE6B781AD5}"/>
              </a:ext>
            </a:extLst>
          </p:cNvPr>
          <p:cNvSpPr>
            <a:spLocks noGrp="1"/>
          </p:cNvSpPr>
          <p:nvPr>
            <p:ph type="title"/>
          </p:nvPr>
        </p:nvSpPr>
        <p:spPr>
          <a:xfrm>
            <a:off x="838200" y="365126"/>
            <a:ext cx="10515600" cy="987814"/>
          </a:xfrm>
        </p:spPr>
        <p:txBody>
          <a:bodyPr/>
          <a:lstStyle/>
          <a:p>
            <a:r>
              <a:rPr lang="en-US" dirty="0"/>
              <a:t>Toward Statewide T-21 Laws</a:t>
            </a:r>
          </a:p>
        </p:txBody>
      </p:sp>
      <p:sp>
        <p:nvSpPr>
          <p:cNvPr id="3" name="Content Placeholder 2">
            <a:extLst>
              <a:ext uri="{FF2B5EF4-FFF2-40B4-BE49-F238E27FC236}">
                <a16:creationId xmlns:a16="http://schemas.microsoft.com/office/drawing/2014/main" id="{596546B5-5D34-4965-A2B8-FFE8C98180C5}"/>
              </a:ext>
            </a:extLst>
          </p:cNvPr>
          <p:cNvSpPr>
            <a:spLocks noGrp="1"/>
          </p:cNvSpPr>
          <p:nvPr>
            <p:ph idx="1"/>
          </p:nvPr>
        </p:nvSpPr>
        <p:spPr>
          <a:xfrm>
            <a:off x="838200" y="1567543"/>
            <a:ext cx="10913918" cy="5141167"/>
          </a:xfrm>
        </p:spPr>
        <p:txBody>
          <a:bodyPr>
            <a:normAutofit fontScale="62500" lnSpcReduction="20000"/>
          </a:bodyPr>
          <a:lstStyle/>
          <a:p>
            <a:r>
              <a:rPr lang="en-US" dirty="0"/>
              <a:t>Local Mandates</a:t>
            </a:r>
          </a:p>
          <a:p>
            <a:pPr lvl="1"/>
            <a:r>
              <a:rPr lang="en-US" dirty="0"/>
              <a:t>While over 500 municipalities raised their MLPAs throughout the 2000s and 2010s, the localized nature of laws left young adults with a (relatively) low cost means of evasion (Friedman and Wu 2019)</a:t>
            </a:r>
          </a:p>
          <a:p>
            <a:pPr lvl="1"/>
            <a:r>
              <a:rPr lang="en-US" dirty="0"/>
              <a:t>One of the rationale for statewide or even nationwide T-21 laws</a:t>
            </a:r>
          </a:p>
          <a:p>
            <a:endParaRPr lang="en-US" dirty="0"/>
          </a:p>
          <a:p>
            <a:r>
              <a:rPr lang="en-US" dirty="0"/>
              <a:t>Between 2016 and 2019, 16 states and the District of Columbia adopted “statewide” T-21 laws</a:t>
            </a:r>
          </a:p>
          <a:p>
            <a:endParaRPr lang="en-US" dirty="0"/>
          </a:p>
          <a:p>
            <a:r>
              <a:rPr lang="en-US" dirty="0"/>
              <a:t>Opponents argue that T-21 laws will:</a:t>
            </a:r>
          </a:p>
          <a:p>
            <a:pPr lvl="1"/>
            <a:r>
              <a:rPr lang="en-US" dirty="0"/>
              <a:t>Be ineffective (Males 2016)</a:t>
            </a:r>
          </a:p>
          <a:p>
            <a:pPr lvl="1"/>
            <a:r>
              <a:rPr lang="en-US" dirty="0"/>
              <a:t>Limit freedom (Bengal 2017), perhaps of those who are rationally addicted</a:t>
            </a:r>
          </a:p>
          <a:p>
            <a:pPr lvl="1"/>
            <a:r>
              <a:rPr lang="en-US" dirty="0"/>
              <a:t>Unfair encroachment on freedoms of those able to serve in war, vote, make other important decisions</a:t>
            </a:r>
          </a:p>
          <a:p>
            <a:pPr lvl="1"/>
            <a:endParaRPr lang="en-US" dirty="0"/>
          </a:p>
          <a:p>
            <a:r>
              <a:rPr lang="en-US" dirty="0"/>
              <a:t>Advocates argue that T-21 laws will:</a:t>
            </a:r>
          </a:p>
          <a:p>
            <a:pPr lvl="1"/>
            <a:r>
              <a:rPr lang="en-US" dirty="0"/>
              <a:t>Improve public health (NAM argued national T-21 law will reduce premature deaths by 223,000, lung cancer deaths by 50,000, and reduce years of life cut short for those born 2000-2019)</a:t>
            </a:r>
          </a:p>
          <a:p>
            <a:pPr lvl="1"/>
            <a:r>
              <a:rPr lang="en-US" dirty="0"/>
              <a:t>Statewide laws will avoid spillovers, both in terms of tobacco product substitution and evasion</a:t>
            </a:r>
          </a:p>
          <a:p>
            <a:pPr lvl="1"/>
            <a:r>
              <a:rPr lang="en-US" dirty="0"/>
              <a:t>Reduce tobacco use among those under age 18</a:t>
            </a:r>
          </a:p>
          <a:p>
            <a:pPr lvl="2"/>
            <a:r>
              <a:rPr lang="en-US" dirty="0"/>
              <a:t>Over three-quarters of 16-17-year-old smokers obtain cigarettes via the social market (i.e., third party purchase, bumming, borrowing, stealing, or another way), including 18yo peers</a:t>
            </a:r>
          </a:p>
          <a:p>
            <a:pPr lvl="2"/>
            <a:r>
              <a:rPr lang="en-US" dirty="0"/>
              <a:t>Role modeling effects</a:t>
            </a:r>
          </a:p>
          <a:p>
            <a:pPr lvl="2"/>
            <a:r>
              <a:rPr lang="en-US" dirty="0"/>
              <a:t>Fake IDs more difficult to pull off for 16-17 year-olds</a:t>
            </a:r>
          </a:p>
          <a:p>
            <a:endParaRPr lang="en-US" dirty="0"/>
          </a:p>
          <a:p>
            <a:endParaRPr lang="en-US" dirty="0"/>
          </a:p>
        </p:txBody>
      </p:sp>
    </p:spTree>
    <p:extLst>
      <p:ext uri="{BB962C8B-B14F-4D97-AF65-F5344CB8AC3E}">
        <p14:creationId xmlns:p14="http://schemas.microsoft.com/office/powerpoint/2010/main" val="2939345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7D53-8EF7-4CD9-A0E9-E643B8A58E24}"/>
              </a:ext>
            </a:extLst>
          </p:cNvPr>
          <p:cNvSpPr>
            <a:spLocks noGrp="1"/>
          </p:cNvSpPr>
          <p:nvPr>
            <p:ph type="title"/>
          </p:nvPr>
        </p:nvSpPr>
        <p:spPr>
          <a:xfrm>
            <a:off x="838200" y="514782"/>
            <a:ext cx="10515600" cy="991900"/>
          </a:xfrm>
        </p:spPr>
        <p:txBody>
          <a:bodyPr>
            <a:normAutofit/>
          </a:bodyPr>
          <a:lstStyle/>
          <a:p>
            <a:r>
              <a:rPr lang="en-US" sz="3500" dirty="0"/>
              <a:t>Spillover argument echoed by proponents and opponents </a:t>
            </a:r>
          </a:p>
        </p:txBody>
      </p:sp>
      <p:sp>
        <p:nvSpPr>
          <p:cNvPr id="3" name="Content Placeholder 2">
            <a:extLst>
              <a:ext uri="{FF2B5EF4-FFF2-40B4-BE49-F238E27FC236}">
                <a16:creationId xmlns:a16="http://schemas.microsoft.com/office/drawing/2014/main" id="{1ADD7883-C0F4-438E-B8A7-CB204D0A24F0}"/>
              </a:ext>
            </a:extLst>
          </p:cNvPr>
          <p:cNvSpPr>
            <a:spLocks noGrp="1"/>
          </p:cNvSpPr>
          <p:nvPr>
            <p:ph idx="1"/>
          </p:nvPr>
        </p:nvSpPr>
        <p:spPr>
          <a:xfrm>
            <a:off x="734291" y="1991880"/>
            <a:ext cx="10515600" cy="4351338"/>
          </a:xfrm>
        </p:spPr>
        <p:txBody>
          <a:bodyPr>
            <a:normAutofit fontScale="85000" lnSpcReduction="20000"/>
          </a:bodyPr>
          <a:lstStyle/>
          <a:p>
            <a:pPr marL="0" indent="0">
              <a:buNone/>
            </a:pPr>
            <a:r>
              <a:rPr lang="en-US" i="1" dirty="0"/>
              <a:t>“The most serious threat involves the use of vaping devices for teens under 18 years old. Far too often, 18-year-olds, who are still in high school and can legally buy vaping devices, are sharing them with their younger classmates and the problem isn’t only high schoolers. In 2018, there was a nearly 50% increase of middle school students vaping throughout the country. Raising the age limit to 21 presents fewer opportunities for children to get their hands on vaping devices.”</a:t>
            </a:r>
            <a:endParaRPr lang="en-US" dirty="0"/>
          </a:p>
          <a:p>
            <a:pPr marL="0" lvl="0" indent="0">
              <a:buNone/>
            </a:pPr>
            <a:endParaRPr lang="en-US" sz="1300" dirty="0"/>
          </a:p>
          <a:p>
            <a:pPr marL="0" lvl="0" indent="0">
              <a:buNone/>
            </a:pPr>
            <a:r>
              <a:rPr lang="en-US" dirty="0"/>
              <a:t>            - Senate Minority Leader Mitch McConnell (R- Kentucky, 2019)</a:t>
            </a:r>
          </a:p>
          <a:p>
            <a:pPr marL="0" indent="0">
              <a:buNone/>
            </a:pPr>
            <a:endParaRPr lang="en-US" dirty="0"/>
          </a:p>
          <a:p>
            <a:pPr marL="0" indent="0">
              <a:buNone/>
            </a:pPr>
            <a:r>
              <a:rPr lang="en-US" i="1" dirty="0"/>
              <a:t>“Raising the legal minimum wage for cigarette purchase to 21 could gut our key young adult market (17-20) where we sell about 25 billion cigarettes and enjoy a 70 percent market share.”</a:t>
            </a:r>
          </a:p>
          <a:p>
            <a:pPr marL="0" indent="0">
              <a:buNone/>
            </a:pPr>
            <a:endParaRPr lang="en-US" sz="1300" dirty="0"/>
          </a:p>
          <a:p>
            <a:pPr marL="0" indent="0">
              <a:buNone/>
            </a:pPr>
            <a:r>
              <a:rPr lang="en-US" dirty="0"/>
              <a:t>	- Philip Morris Strategy Brief (1986)</a:t>
            </a:r>
          </a:p>
        </p:txBody>
      </p:sp>
    </p:spTree>
    <p:extLst>
      <p:ext uri="{BB962C8B-B14F-4D97-AF65-F5344CB8AC3E}">
        <p14:creationId xmlns:p14="http://schemas.microsoft.com/office/powerpoint/2010/main" val="995403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{C11F97E8-F408-E447-8A12-94A8610DACCB}tf10001123</Template>
  <TotalTime>13598</TotalTime>
  <Words>4327</Words>
  <Application>Microsoft Office PowerPoint</Application>
  <PresentationFormat>Widescreen</PresentationFormat>
  <Paragraphs>1096</Paragraphs>
  <Slides>46</Slides>
  <Notes>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Cambria Math</vt:lpstr>
      <vt:lpstr>Garamond</vt:lpstr>
      <vt:lpstr>Times</vt:lpstr>
      <vt:lpstr>Times New Roman</vt:lpstr>
      <vt:lpstr>Office Theme</vt:lpstr>
      <vt:lpstr>Do State Tobacco-21 Laws Work?</vt:lpstr>
      <vt:lpstr>Disclosures</vt:lpstr>
      <vt:lpstr>Motivation</vt:lpstr>
      <vt:lpstr>Policy Strategies to Curb Youth Smoking</vt:lpstr>
      <vt:lpstr>Tobacco-21 Laws</vt:lpstr>
      <vt:lpstr>Ages 18-to-20 are critical for addiction</vt:lpstr>
      <vt:lpstr>Timeline of Tobacco MLPA Laws</vt:lpstr>
      <vt:lpstr>Toward Statewide T-21 Laws</vt:lpstr>
      <vt:lpstr>Spillover argument echoed by proponents and opponents </vt:lpstr>
      <vt:lpstr>Prior Research on T-21 Laws</vt:lpstr>
      <vt:lpstr>Contributions</vt:lpstr>
      <vt:lpstr>Data </vt:lpstr>
      <vt:lpstr>Trends in Smoking in BRFSS</vt:lpstr>
      <vt:lpstr>Empirical Approach: “TWFE” Logit</vt:lpstr>
      <vt:lpstr>Statewide T-21 Policy Variation</vt:lpstr>
      <vt:lpstr>“TWFE” Logit Estimates, Ages 18 to 20</vt:lpstr>
      <vt:lpstr>Event-Study Analyses</vt:lpstr>
      <vt:lpstr>“More Balanced” TWFE Event Study</vt:lpstr>
      <vt:lpstr>Stacked Difference-in-Differences</vt:lpstr>
      <vt:lpstr>“Stacked DD” Logit Estimates, Ages 18 to 20</vt:lpstr>
      <vt:lpstr>“Stacked DD” Event Study</vt:lpstr>
      <vt:lpstr>Unbalanced Stacked DD event study</vt:lpstr>
      <vt:lpstr>Older Individuals (Less Affected)</vt:lpstr>
      <vt:lpstr> “Triple Differences” Logit Estimates, Ages 18-20 vs Ages 21-23 </vt:lpstr>
      <vt:lpstr>Event-Study Analysis of Triple-Difference </vt:lpstr>
      <vt:lpstr>Sensitivity of Estimates to Use of Birth Cohort Rather than Age to Define Treatment</vt:lpstr>
      <vt:lpstr>Including Local Laws in Definition of Treatment</vt:lpstr>
      <vt:lpstr>Do border state T-21 policies matter?</vt:lpstr>
      <vt:lpstr>Electronic Cigarettes and Age Heterogeneity</vt:lpstr>
      <vt:lpstr> Demographic Heterogeneity in Effects of T-21 Laws on Smoking Participation</vt:lpstr>
      <vt:lpstr>State Youth Risk Behavior Surveys</vt:lpstr>
      <vt:lpstr>“TWFE” Logit Estimates, State YRBS (18-year-olds)</vt:lpstr>
      <vt:lpstr>“Stacked DD” Logit Estimates, YRBS (18-year-olds)</vt:lpstr>
      <vt:lpstr>Heterogeneity in Effects by Gender and Race</vt:lpstr>
      <vt:lpstr>Spillover Effects to 16-to-17 Year-Olds</vt:lpstr>
      <vt:lpstr>What about Effects of 14-to-15-Year-Olds?</vt:lpstr>
      <vt:lpstr>E-Cigarette Consumption</vt:lpstr>
      <vt:lpstr>Usual Sources of Electronic Cigarettes</vt:lpstr>
      <vt:lpstr>Even More Striking Among Males</vt:lpstr>
      <vt:lpstr>Multinomial Logit Estimates: Usual Source of E-Cigarettes </vt:lpstr>
      <vt:lpstr>Spillover Effects to Youth Marijuana Use (YRBS)</vt:lpstr>
      <vt:lpstr>Spillover Effects to Alcohol (YRBS)</vt:lpstr>
      <vt:lpstr>Spillover Effects to Alcohol (BRFSS)</vt:lpstr>
      <vt:lpstr>Conclusions: Who Cares?</vt:lpstr>
      <vt:lpstr>Discussion</vt:lpstr>
      <vt:lpstr>Will T-21 will be a long-run public health success?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Statewide Tobacco-21 Laws Work?</dc:title>
  <dc:creator>Joseph Sabia</dc:creator>
  <cp:lastModifiedBy>Joseph Sabia</cp:lastModifiedBy>
  <cp:revision>103</cp:revision>
  <dcterms:created xsi:type="dcterms:W3CDTF">2021-08-07T00:48:32Z</dcterms:created>
  <dcterms:modified xsi:type="dcterms:W3CDTF">2021-08-19T15:50:49Z</dcterms:modified>
</cp:coreProperties>
</file>