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8" r:id="rId1"/>
  </p:sldMasterIdLst>
  <p:notesMasterIdLst>
    <p:notesMasterId r:id="rId44"/>
  </p:notesMasterIdLst>
  <p:handoutMasterIdLst>
    <p:handoutMasterId r:id="rId45"/>
  </p:handoutMasterIdLst>
  <p:sldIdLst>
    <p:sldId id="438" r:id="rId2"/>
    <p:sldId id="439" r:id="rId3"/>
    <p:sldId id="542" r:id="rId4"/>
    <p:sldId id="518" r:id="rId5"/>
    <p:sldId id="523" r:id="rId6"/>
    <p:sldId id="521" r:id="rId7"/>
    <p:sldId id="520" r:id="rId8"/>
    <p:sldId id="519" r:id="rId9"/>
    <p:sldId id="522" r:id="rId10"/>
    <p:sldId id="524" r:id="rId11"/>
    <p:sldId id="525" r:id="rId12"/>
    <p:sldId id="526" r:id="rId13"/>
    <p:sldId id="527" r:id="rId14"/>
    <p:sldId id="493" r:id="rId15"/>
    <p:sldId id="465" r:id="rId16"/>
    <p:sldId id="444" r:id="rId17"/>
    <p:sldId id="528" r:id="rId18"/>
    <p:sldId id="346" r:id="rId19"/>
    <p:sldId id="504" r:id="rId20"/>
    <p:sldId id="533" r:id="rId21"/>
    <p:sldId id="468" r:id="rId22"/>
    <p:sldId id="531" r:id="rId23"/>
    <p:sldId id="478" r:id="rId24"/>
    <p:sldId id="536" r:id="rId25"/>
    <p:sldId id="537" r:id="rId26"/>
    <p:sldId id="497" r:id="rId27"/>
    <p:sldId id="477" r:id="rId28"/>
    <p:sldId id="503" r:id="rId29"/>
    <p:sldId id="507" r:id="rId30"/>
    <p:sldId id="508" r:id="rId31"/>
    <p:sldId id="479" r:id="rId32"/>
    <p:sldId id="529" r:id="rId33"/>
    <p:sldId id="517" r:id="rId34"/>
    <p:sldId id="472" r:id="rId35"/>
    <p:sldId id="534" r:id="rId36"/>
    <p:sldId id="535" r:id="rId37"/>
    <p:sldId id="541" r:id="rId38"/>
    <p:sldId id="538" r:id="rId39"/>
    <p:sldId id="539" r:id="rId40"/>
    <p:sldId id="540" r:id="rId41"/>
    <p:sldId id="543" r:id="rId42"/>
    <p:sldId id="530" r:id="rId43"/>
  </p:sldIdLst>
  <p:sldSz cx="12188825" cy="6858000"/>
  <p:notesSz cx="7315200" cy="9601200"/>
  <p:custDataLst>
    <p:tags r:id="rId46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79450" indent="-22225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360488" indent="-446088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2039938" indent="-668338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720975" indent="-892175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584DB94D-C6C2-B843-BFEF-51CDA65DAFB4}">
          <p14:sldIdLst>
            <p14:sldId id="438"/>
            <p14:sldId id="439"/>
            <p14:sldId id="542"/>
            <p14:sldId id="518"/>
            <p14:sldId id="523"/>
            <p14:sldId id="521"/>
            <p14:sldId id="520"/>
            <p14:sldId id="519"/>
            <p14:sldId id="522"/>
            <p14:sldId id="524"/>
            <p14:sldId id="525"/>
            <p14:sldId id="526"/>
            <p14:sldId id="527"/>
            <p14:sldId id="493"/>
            <p14:sldId id="465"/>
            <p14:sldId id="444"/>
            <p14:sldId id="528"/>
            <p14:sldId id="346"/>
            <p14:sldId id="504"/>
            <p14:sldId id="533"/>
            <p14:sldId id="468"/>
            <p14:sldId id="531"/>
            <p14:sldId id="478"/>
            <p14:sldId id="536"/>
            <p14:sldId id="537"/>
            <p14:sldId id="497"/>
            <p14:sldId id="477"/>
            <p14:sldId id="503"/>
            <p14:sldId id="507"/>
            <p14:sldId id="508"/>
            <p14:sldId id="479"/>
            <p14:sldId id="529"/>
            <p14:sldId id="517"/>
            <p14:sldId id="472"/>
            <p14:sldId id="534"/>
            <p14:sldId id="535"/>
            <p14:sldId id="541"/>
            <p14:sldId id="538"/>
            <p14:sldId id="539"/>
            <p14:sldId id="540"/>
            <p14:sldId id="543"/>
            <p14:sldId id="5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265">
          <p15:clr>
            <a:srgbClr val="A4A3A4"/>
          </p15:clr>
        </p15:guide>
        <p15:guide id="2" pos="206">
          <p15:clr>
            <a:srgbClr val="A4A3A4"/>
          </p15:clr>
        </p15:guide>
        <p15:guide id="3" pos="2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8BFD"/>
    <a:srgbClr val="E9BFFF"/>
    <a:srgbClr val="00649D"/>
    <a:srgbClr val="E7EDF4"/>
    <a:srgbClr val="EEF6E2"/>
    <a:srgbClr val="5BA448"/>
    <a:srgbClr val="0B427B"/>
    <a:srgbClr val="496E7E"/>
    <a:srgbClr val="BADD8C"/>
    <a:srgbClr val="14C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 autoAdjust="0"/>
    <p:restoredTop sz="85619" autoAdjust="0"/>
  </p:normalViewPr>
  <p:slideViewPr>
    <p:cSldViewPr snapToGrid="0">
      <p:cViewPr varScale="1">
        <p:scale>
          <a:sx n="69" d="100"/>
          <a:sy n="69" d="100"/>
        </p:scale>
        <p:origin x="1608" y="67"/>
      </p:cViewPr>
      <p:guideLst>
        <p:guide orient="horz" pos="4265"/>
        <p:guide pos="206"/>
        <p:guide pos="275"/>
      </p:guideLst>
    </p:cSldViewPr>
  </p:slideViewPr>
  <p:outlineViewPr>
    <p:cViewPr>
      <p:scale>
        <a:sx n="33" d="100"/>
        <a:sy n="33" d="100"/>
      </p:scale>
      <p:origin x="0" y="-8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1334"/>
    </p:cViewPr>
  </p:sorterViewPr>
  <p:notesViewPr>
    <p:cSldViewPr snapToGrid="0">
      <p:cViewPr varScale="1">
        <p:scale>
          <a:sx n="52" d="100"/>
          <a:sy n="52" d="100"/>
        </p:scale>
        <p:origin x="174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43" tIns="46023" rIns="92043" bIns="46023" numCol="1" anchor="t" anchorCtr="0" compatLnSpc="1">
            <a:prstTxWarp prst="textNoShape">
              <a:avLst/>
            </a:prstTxWarp>
          </a:bodyPr>
          <a:lstStyle>
            <a:lvl1pPr algn="l" defTabSz="922338" eaLnBrk="1" hangingPunct="1">
              <a:buFontTx/>
              <a:buNone/>
              <a:defRPr sz="1786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7062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43" tIns="46023" rIns="92043" bIns="46023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buFontTx/>
              <a:buNone/>
              <a:defRPr sz="1786"/>
            </a:lvl1pPr>
          </a:lstStyle>
          <a:p>
            <a:pPr>
              <a:defRPr/>
            </a:pPr>
            <a:fld id="{FB9A41D6-B4F7-4E1F-98A6-B52CB0459AC1}" type="datetime4">
              <a:rPr lang="en-US"/>
              <a:pPr>
                <a:defRPr/>
              </a:pPr>
              <a:t>October 19, 2018</a:t>
            </a:fld>
            <a:endParaRPr lang="en-US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43" tIns="46023" rIns="92043" bIns="46023" numCol="1" anchor="b" anchorCtr="0" compatLnSpc="1">
            <a:prstTxWarp prst="textNoShape">
              <a:avLst/>
            </a:prstTxWarp>
          </a:bodyPr>
          <a:lstStyle>
            <a:lvl1pPr algn="l" defTabSz="922338" eaLnBrk="1" hangingPunct="1">
              <a:buFontTx/>
              <a:buNone/>
              <a:defRPr sz="1786"/>
            </a:lvl1pPr>
          </a:lstStyle>
          <a:p>
            <a:pPr>
              <a:defRPr/>
            </a:pPr>
            <a:r>
              <a:rPr lang="en-US"/>
              <a:t>© Copyright IBM Corporation 2012</a:t>
            </a:r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43" tIns="46023" rIns="92043" bIns="46023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786"/>
            </a:lvl1pPr>
          </a:lstStyle>
          <a:p>
            <a:pPr>
              <a:defRPr/>
            </a:pPr>
            <a:fld id="{E050F059-04F2-47CB-87A1-BD280F7C87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021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gray">
          <a:xfrm>
            <a:off x="741363" y="0"/>
            <a:ext cx="4752975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2841" rIns="0" bIns="0" numCol="1" anchor="t" anchorCtr="0" compatLnSpc="1">
            <a:prstTxWarp prst="textNoShape">
              <a:avLst/>
            </a:prstTxWarp>
          </a:bodyPr>
          <a:lstStyle>
            <a:lvl1pPr algn="l" defTabSz="922338" eaLnBrk="1" hangingPunct="1">
              <a:buFontTx/>
              <a:buNone/>
              <a:defRPr sz="9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gray">
          <a:xfrm>
            <a:off x="-188913" y="274638"/>
            <a:ext cx="7697788" cy="43322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731838" y="4630738"/>
            <a:ext cx="5851525" cy="454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023" rIns="92043" bIns="46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gray">
          <a:xfrm>
            <a:off x="727075" y="9331325"/>
            <a:ext cx="5270500" cy="1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22338" eaLnBrk="1" hangingPunct="1">
              <a:buFontTx/>
              <a:buNone/>
              <a:defRPr sz="900"/>
            </a:lvl1pPr>
          </a:lstStyle>
          <a:p>
            <a:pPr>
              <a:defRPr/>
            </a:pPr>
            <a:r>
              <a:rPr lang="en-US" dirty="0"/>
              <a:t>© Copyright IBM Corporation 2016</a:t>
            </a:r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gray">
          <a:xfrm>
            <a:off x="6116638" y="9323388"/>
            <a:ext cx="700087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000"/>
            </a:lvl1pPr>
          </a:lstStyle>
          <a:p>
            <a:pPr>
              <a:defRPr/>
            </a:pPr>
            <a:fld id="{45275DD5-0764-482C-9A5A-1DB6DE378B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27" name="Line 10"/>
          <p:cNvSpPr>
            <a:spLocks noChangeShapeType="1"/>
          </p:cNvSpPr>
          <p:nvPr/>
        </p:nvSpPr>
        <p:spPr bwMode="gray">
          <a:xfrm>
            <a:off x="725488" y="9264650"/>
            <a:ext cx="6100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 sz="1786"/>
          </a:p>
        </p:txBody>
      </p:sp>
      <p:sp>
        <p:nvSpPr>
          <p:cNvPr id="111627" name="Rectangle 11"/>
          <p:cNvSpPr>
            <a:spLocks noGrp="1" noChangeArrowheads="1"/>
          </p:cNvSpPr>
          <p:nvPr>
            <p:ph type="dt" idx="1"/>
          </p:nvPr>
        </p:nvSpPr>
        <p:spPr bwMode="gray">
          <a:xfrm>
            <a:off x="5537200" y="0"/>
            <a:ext cx="127952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440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Tx/>
              <a:buNone/>
              <a:defRPr sz="900"/>
            </a:lvl1pPr>
          </a:lstStyle>
          <a:p>
            <a:pPr>
              <a:defRPr/>
            </a:pPr>
            <a:fld id="{EA8B60DD-9923-4BD1-9FF3-C1FEABD2F26C}" type="datetime4">
              <a:rPr lang="en-US"/>
              <a:pPr>
                <a:defRPr/>
              </a:pPr>
              <a:t>October 18,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1486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271463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538163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804863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071563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401351" algn="l" defTabSz="1360539" rtl="0" eaLnBrk="1" latinLnBrk="0" hangingPunct="1">
      <a:defRPr sz="1786" kern="1200">
        <a:solidFill>
          <a:schemeClr val="tx1"/>
        </a:solidFill>
        <a:latin typeface="+mn-lt"/>
        <a:ea typeface="+mn-ea"/>
        <a:cs typeface="+mn-cs"/>
      </a:defRPr>
    </a:lvl6pPr>
    <a:lvl7pPr marL="4081621" algn="l" defTabSz="1360539" rtl="0" eaLnBrk="1" latinLnBrk="0" hangingPunct="1">
      <a:defRPr sz="1786" kern="1200">
        <a:solidFill>
          <a:schemeClr val="tx1"/>
        </a:solidFill>
        <a:latin typeface="+mn-lt"/>
        <a:ea typeface="+mn-ea"/>
        <a:cs typeface="+mn-cs"/>
      </a:defRPr>
    </a:lvl7pPr>
    <a:lvl8pPr marL="4761890" algn="l" defTabSz="1360539" rtl="0" eaLnBrk="1" latinLnBrk="0" hangingPunct="1">
      <a:defRPr sz="1786" kern="1200">
        <a:solidFill>
          <a:schemeClr val="tx1"/>
        </a:solidFill>
        <a:latin typeface="+mn-lt"/>
        <a:ea typeface="+mn-ea"/>
        <a:cs typeface="+mn-cs"/>
      </a:defRPr>
    </a:lvl8pPr>
    <a:lvl9pPr marL="5442161" algn="l" defTabSz="1360539" rtl="0" eaLnBrk="1" latinLnBrk="0" hangingPunct="1">
      <a:defRPr sz="17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IBM Corporation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275DD5-0764-482C-9A5A-1DB6DE378BB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62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IBM Corporation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275DD5-0764-482C-9A5A-1DB6DE378BB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63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kubernetes.io</a:t>
            </a:r>
            <a:r>
              <a:rPr lang="en-US" dirty="0"/>
              <a:t>/docs/concepts/workloads/controllers/deployment/</a:t>
            </a:r>
          </a:p>
          <a:p>
            <a:r>
              <a:rPr lang="en-US" dirty="0"/>
              <a:t>https://</a:t>
            </a:r>
            <a:r>
              <a:rPr lang="en-US" dirty="0" err="1"/>
              <a:t>kubernetes.io</a:t>
            </a:r>
            <a:r>
              <a:rPr lang="en-US" dirty="0"/>
              <a:t>/docs/concepts/workloads/controllers/</a:t>
            </a:r>
            <a:r>
              <a:rPr lang="en-US" dirty="0" err="1"/>
              <a:t>replicaset</a:t>
            </a:r>
            <a:r>
              <a:rPr lang="en-US" dirty="0"/>
              <a:t>/</a:t>
            </a:r>
          </a:p>
          <a:p>
            <a:r>
              <a:rPr lang="en-US" dirty="0"/>
              <a:t>https://</a:t>
            </a:r>
            <a:r>
              <a:rPr lang="en-US" dirty="0" err="1"/>
              <a:t>kubernetes.io</a:t>
            </a:r>
            <a:r>
              <a:rPr lang="en-US" dirty="0"/>
              <a:t>/docs/user-guide/</a:t>
            </a:r>
            <a:r>
              <a:rPr lang="en-US" dirty="0" err="1"/>
              <a:t>kubectl</a:t>
            </a:r>
            <a:r>
              <a:rPr lang="en-US" dirty="0"/>
              <a:t>/v1.6/#rollout</a:t>
            </a:r>
          </a:p>
          <a:p>
            <a:r>
              <a:rPr lang="en-US" dirty="0"/>
              <a:t>https://</a:t>
            </a:r>
            <a:r>
              <a:rPr lang="en-US" dirty="0" err="1"/>
              <a:t>kubernetes.io</a:t>
            </a:r>
            <a:r>
              <a:rPr lang="en-US" dirty="0"/>
              <a:t>/docs/user-guide/</a:t>
            </a:r>
            <a:r>
              <a:rPr lang="en-US" dirty="0" err="1"/>
              <a:t>kubectl</a:t>
            </a:r>
            <a:r>
              <a:rPr lang="en-US" dirty="0"/>
              <a:t>/v1.6/#rolling-update</a:t>
            </a:r>
          </a:p>
          <a:p>
            <a:r>
              <a:rPr lang="en-US" dirty="0"/>
              <a:t>https://</a:t>
            </a:r>
            <a:r>
              <a:rPr lang="en-US" dirty="0" err="1"/>
              <a:t>kubernetes.io</a:t>
            </a:r>
            <a:r>
              <a:rPr lang="en-US" dirty="0"/>
              <a:t>/docs/concepts/cluster-administration/manage-deployment/#canary-deployments</a:t>
            </a:r>
          </a:p>
          <a:p>
            <a:endParaRPr lang="en-US" dirty="0"/>
          </a:p>
          <a:p>
            <a:r>
              <a:rPr lang="en-US" dirty="0"/>
              <a:t>Blue-green deployment isn’t built-in to Kubernetes (as</a:t>
            </a:r>
            <a:r>
              <a:rPr lang="en-US" baseline="0" dirty="0"/>
              <a:t> of July 2017). Some examples others have built:</a:t>
            </a:r>
          </a:p>
          <a:p>
            <a:r>
              <a:rPr lang="en-US" baseline="0" dirty="0"/>
              <a:t>https://</a:t>
            </a:r>
            <a:r>
              <a:rPr lang="en-US" baseline="0" dirty="0" err="1"/>
              <a:t>techbeacon.com</a:t>
            </a:r>
            <a:r>
              <a:rPr lang="en-US" baseline="0" dirty="0"/>
              <a:t>/one-year-using-</a:t>
            </a:r>
            <a:r>
              <a:rPr lang="en-US" baseline="0" dirty="0" err="1"/>
              <a:t>kubernetes</a:t>
            </a:r>
            <a:r>
              <a:rPr lang="en-US" baseline="0" dirty="0"/>
              <a:t>-production-lessons-learned</a:t>
            </a:r>
          </a:p>
          <a:p>
            <a:r>
              <a:rPr lang="en-US" baseline="0" dirty="0"/>
              <a:t>http://</a:t>
            </a:r>
            <a:r>
              <a:rPr lang="en-US" baseline="0" dirty="0" err="1"/>
              <a:t>www.devoperandi.com</a:t>
            </a:r>
            <a:r>
              <a:rPr lang="en-US" baseline="0" dirty="0"/>
              <a:t>/</a:t>
            </a:r>
            <a:r>
              <a:rPr lang="en-US" baseline="0" dirty="0" err="1"/>
              <a:t>kubernetes</a:t>
            </a:r>
            <a:r>
              <a:rPr lang="en-US" baseline="0" dirty="0"/>
              <a:t>-deployment-resource-</a:t>
            </a:r>
            <a:r>
              <a:rPr lang="en-US" baseline="0" dirty="0" err="1"/>
              <a:t>bluegreen</a:t>
            </a:r>
            <a:r>
              <a:rPr lang="en-US" baseline="0" dirty="0"/>
              <a:t>-deploys-for-everyone/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IBM Corporation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275DD5-0764-482C-9A5A-1DB6DE378BB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22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kubernetes.io</a:t>
            </a:r>
            <a:r>
              <a:rPr lang="en-US" dirty="0"/>
              <a:t>/docs/tasks/run-application/horizontal-pod-</a:t>
            </a:r>
            <a:r>
              <a:rPr lang="en-US" dirty="0" err="1"/>
              <a:t>autoscale</a:t>
            </a:r>
            <a:r>
              <a:rPr lang="en-US" dirty="0"/>
              <a:t>/</a:t>
            </a:r>
          </a:p>
          <a:p>
            <a:r>
              <a:rPr lang="en-US" dirty="0"/>
              <a:t>https://</a:t>
            </a:r>
            <a:r>
              <a:rPr lang="en-US" dirty="0" err="1"/>
              <a:t>kubernetes.io</a:t>
            </a:r>
            <a:r>
              <a:rPr lang="en-US" dirty="0"/>
              <a:t>/docs/tasks/run-application/horizontal-pod-</a:t>
            </a:r>
            <a:r>
              <a:rPr lang="en-US" dirty="0" err="1"/>
              <a:t>autoscale</a:t>
            </a:r>
            <a:r>
              <a:rPr lang="en-US" dirty="0"/>
              <a:t>-walkthrough/</a:t>
            </a:r>
          </a:p>
          <a:p>
            <a:r>
              <a:rPr lang="en-US" dirty="0"/>
              <a:t>https://</a:t>
            </a:r>
            <a:r>
              <a:rPr lang="en-US" dirty="0" err="1"/>
              <a:t>kubernetes.io</a:t>
            </a:r>
            <a:r>
              <a:rPr lang="en-US" dirty="0"/>
              <a:t>/docs/user-guide/</a:t>
            </a:r>
            <a:r>
              <a:rPr lang="en-US" dirty="0" err="1"/>
              <a:t>kubectl</a:t>
            </a:r>
            <a:r>
              <a:rPr lang="en-US" dirty="0"/>
              <a:t>/v1.6/#</a:t>
            </a:r>
            <a:r>
              <a:rPr lang="en-US" dirty="0" err="1"/>
              <a:t>autoscale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kubernetes</a:t>
            </a:r>
            <a:r>
              <a:rPr lang="en-US" dirty="0"/>
              <a:t>/community/blob/master/contributors/design-proposals/horizontal-pod-</a:t>
            </a:r>
            <a:r>
              <a:rPr lang="en-US" dirty="0" err="1"/>
              <a:t>autoscaler.md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IBM Corporation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275DD5-0764-482C-9A5A-1DB6DE378BB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96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IBM Corporation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275DD5-0764-482C-9A5A-1DB6DE378BB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02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IBM Corporation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275DD5-0764-482C-9A5A-1DB6DE378BB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22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C:\!!Templates\Cross-brand_Ppt_template\Diagonal45Feath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5925"/>
            <a:ext cx="4114800" cy="6408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5120641" y="6477002"/>
            <a:ext cx="1894115" cy="174627"/>
          </a:xfrm>
        </p:spPr>
        <p:txBody>
          <a:bodyPr>
            <a:noAutofit/>
          </a:bodyPr>
          <a:lstStyle>
            <a:lvl1pPr algn="ctr">
              <a:defRPr sz="900"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© Copyright IBM Corporation 2018</a:t>
            </a: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ctrTitle"/>
          </p:nvPr>
        </p:nvSpPr>
        <p:spPr bwMode="auto">
          <a:xfrm>
            <a:off x="4619566" y="1481328"/>
            <a:ext cx="6622627" cy="2165318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30724" rIns="61448" bIns="30724" anchor="t"/>
          <a:lstStyle>
            <a:lvl1pPr>
              <a:defRPr sz="2799">
                <a:solidFill>
                  <a:srgbClr val="00649D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0" y="6858000"/>
            <a:ext cx="12188952" cy="0"/>
          </a:xfrm>
          <a:prstGeom prst="line">
            <a:avLst/>
          </a:prstGeom>
          <a:solidFill>
            <a:srgbClr val="FDFDFD"/>
          </a:solidFill>
          <a:ln w="12700" cap="flat" cmpd="sng" algn="ctr">
            <a:solidFill>
              <a:srgbClr val="008AB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" name="Picture 3" descr="C:\!!Templates\Cross-brand_Ppt_template\Diagonal45Feath3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862" cy="6824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/>
          <p:cNvCxnSpPr/>
          <p:nvPr userDrawn="1"/>
        </p:nvCxnSpPr>
        <p:spPr bwMode="auto">
          <a:xfrm>
            <a:off x="0" y="6858000"/>
            <a:ext cx="12188952" cy="0"/>
          </a:xfrm>
          <a:prstGeom prst="line">
            <a:avLst/>
          </a:prstGeom>
          <a:solidFill>
            <a:srgbClr val="FDFDFD"/>
          </a:solidFill>
          <a:ln w="12700" cap="flat" cmpd="sng" algn="ctr">
            <a:solidFill>
              <a:srgbClr val="008AB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548640"/>
            <a:ext cx="11795760" cy="457200"/>
          </a:xfrm>
        </p:spPr>
        <p:txBody>
          <a:bodyPr anchor="b"/>
          <a:lstStyle>
            <a:lvl1pPr>
              <a:defRPr sz="2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205" y="1284058"/>
            <a:ext cx="6169416" cy="4873705"/>
          </a:xfrm>
        </p:spPr>
        <p:txBody>
          <a:bodyPr/>
          <a:lstStyle>
            <a:lvl1pPr marL="0" indent="0">
              <a:buNone/>
              <a:defRPr sz="3599"/>
            </a:lvl1pPr>
            <a:lvl2pPr marL="668180" indent="0">
              <a:buNone/>
              <a:defRPr sz="4092"/>
            </a:lvl2pPr>
            <a:lvl3pPr marL="1336360" indent="0">
              <a:buNone/>
              <a:defRPr sz="3508"/>
            </a:lvl3pPr>
            <a:lvl4pPr marL="2004540" indent="0">
              <a:buNone/>
              <a:defRPr sz="2923"/>
            </a:lvl4pPr>
            <a:lvl5pPr marL="2672721" indent="0">
              <a:buNone/>
              <a:defRPr sz="2923"/>
            </a:lvl5pPr>
            <a:lvl6pPr marL="3340900" indent="0">
              <a:buNone/>
              <a:defRPr sz="2923"/>
            </a:lvl6pPr>
            <a:lvl7pPr marL="4009081" indent="0">
              <a:buNone/>
              <a:defRPr sz="2923"/>
            </a:lvl7pPr>
            <a:lvl8pPr marL="4677261" indent="0">
              <a:buNone/>
              <a:defRPr sz="2923"/>
            </a:lvl8pPr>
            <a:lvl9pPr marL="5345441" indent="0">
              <a:buNone/>
              <a:defRPr sz="2923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400" y="2323270"/>
            <a:ext cx="3932085" cy="3810773"/>
          </a:xfrm>
        </p:spPr>
        <p:txBody>
          <a:bodyPr/>
          <a:lstStyle>
            <a:lvl1pPr marL="0" indent="0">
              <a:buNone/>
              <a:defRPr sz="1999"/>
            </a:lvl1pPr>
            <a:lvl2pPr marL="668180" indent="0">
              <a:buNone/>
              <a:defRPr sz="2046"/>
            </a:lvl2pPr>
            <a:lvl3pPr marL="1336360" indent="0">
              <a:buNone/>
              <a:defRPr sz="1753"/>
            </a:lvl3pPr>
            <a:lvl4pPr marL="2004540" indent="0">
              <a:buNone/>
              <a:defRPr sz="1462"/>
            </a:lvl4pPr>
            <a:lvl5pPr marL="2672721" indent="0">
              <a:buNone/>
              <a:defRPr sz="1462"/>
            </a:lvl5pPr>
            <a:lvl6pPr marL="3340900" indent="0">
              <a:buNone/>
              <a:defRPr sz="1462"/>
            </a:lvl6pPr>
            <a:lvl7pPr marL="4009081" indent="0">
              <a:buNone/>
              <a:defRPr sz="1462"/>
            </a:lvl7pPr>
            <a:lvl8pPr marL="4677261" indent="0">
              <a:buNone/>
              <a:defRPr sz="1462"/>
            </a:lvl8pPr>
            <a:lvl9pPr marL="5345441" indent="0">
              <a:buNone/>
              <a:defRPr sz="14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53D35-9699-4B1B-B89E-F519F54DD4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7C73D-9F9A-4C0A-88F8-EFE21963CF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5289" y="508258"/>
            <a:ext cx="2913957" cy="6078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3423" y="508258"/>
            <a:ext cx="8435469" cy="6078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A3CFC-1F6A-4639-BC10-5512BC8EFF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6032" y="1239313"/>
            <a:ext cx="11795760" cy="2515126"/>
          </a:xfrm>
        </p:spPr>
        <p:txBody>
          <a:bodyPr/>
          <a:lstStyle>
            <a:lvl4pPr marL="67978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" y="3906843"/>
            <a:ext cx="11795760" cy="2679699"/>
          </a:xfrm>
        </p:spPr>
        <p:txBody>
          <a:bodyPr/>
          <a:lstStyle>
            <a:lvl4pPr marL="67978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6032" y="548640"/>
            <a:ext cx="11795760" cy="457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FAB30-862A-4B6A-9A26-7B9166A3E49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/>
          <p:cNvSpPr>
            <a:spLocks noGrp="1"/>
          </p:cNvSpPr>
          <p:nvPr>
            <p:ph type="clipArt" sz="half" idx="1"/>
          </p:nvPr>
        </p:nvSpPr>
        <p:spPr>
          <a:xfrm>
            <a:off x="256033" y="1239316"/>
            <a:ext cx="5594924" cy="5347151"/>
          </a:xfrm>
        </p:spPr>
        <p:txBody>
          <a:bodyPr/>
          <a:lstStyle/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65167" y="1239316"/>
            <a:ext cx="5744929" cy="5347151"/>
          </a:xfrm>
        </p:spPr>
        <p:txBody>
          <a:bodyPr/>
          <a:lstStyle>
            <a:lvl4pPr marL="67978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6032" y="548640"/>
            <a:ext cx="11795760" cy="457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C1FD9-979D-4EE3-A78E-68716199577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548640"/>
            <a:ext cx="11795760" cy="457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56032" y="1170432"/>
            <a:ext cx="11795760" cy="5513832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A1FD4-ADD9-410C-BF6D-441AD369666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5485"/>
            <a:ext cx="4381862" cy="6824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7" descr="C:\!!Templates\Cross-brand_Ppt_template\!!Cover_title_illustration_Final-1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47" y="566739"/>
            <a:ext cx="2819400" cy="3177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5146767" y="6477000"/>
            <a:ext cx="1881051" cy="162720"/>
          </a:xfrm>
        </p:spPr>
        <p:txBody>
          <a:bodyPr>
            <a:noAutofit/>
          </a:bodyPr>
          <a:lstStyle>
            <a:lvl1pPr algn="l"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Copyright IBM Corporation 2018</a:t>
            </a: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4616398" y="1481328"/>
            <a:ext cx="7385276" cy="27108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30724" rIns="61448" bIns="30724" anchor="t"/>
          <a:lstStyle>
            <a:lvl1pPr>
              <a:defRPr sz="2799">
                <a:solidFill>
                  <a:srgbClr val="00649D"/>
                </a:solidFill>
              </a:defRPr>
            </a:lvl1pPr>
          </a:lstStyle>
          <a:p>
            <a:pPr lvl="0"/>
            <a:r>
              <a:rPr lang="en-US" noProof="0" dirty="0"/>
              <a:t>Course title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0" y="6858000"/>
            <a:ext cx="12188952" cy="0"/>
          </a:xfrm>
          <a:prstGeom prst="line">
            <a:avLst/>
          </a:prstGeom>
          <a:solidFill>
            <a:srgbClr val="FDFDFD"/>
          </a:solidFill>
          <a:ln w="12700" cap="flat" cmpd="sng" algn="ctr">
            <a:solidFill>
              <a:srgbClr val="008AB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" name="Picture 7" descr="C:\!!Templates\Cross-brand_Ppt_template\!!Cover_title_illustration_Final-1a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47" y="566739"/>
            <a:ext cx="2819400" cy="3177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 userDrawn="1"/>
        </p:nvCxnSpPr>
        <p:spPr bwMode="auto">
          <a:xfrm>
            <a:off x="0" y="6858000"/>
            <a:ext cx="12188952" cy="0"/>
          </a:xfrm>
          <a:prstGeom prst="line">
            <a:avLst/>
          </a:prstGeom>
          <a:solidFill>
            <a:srgbClr val="FDFDFD"/>
          </a:solidFill>
          <a:ln w="12700" cap="flat" cmpd="sng" algn="ctr">
            <a:solidFill>
              <a:srgbClr val="008AB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!!Templates\Cross-brand_Ppt_template\Topic_diagonals_footer-ro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4406967" cy="665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0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4619566" y="1481328"/>
            <a:ext cx="6622627" cy="2165318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30724" rIns="61448" bIns="30724" anchor="t"/>
          <a:lstStyle>
            <a:lvl1pPr>
              <a:defRPr sz="2799">
                <a:solidFill>
                  <a:srgbClr val="00649D"/>
                </a:solidFill>
              </a:defRPr>
            </a:lvl1pPr>
          </a:lstStyle>
          <a:p>
            <a:pPr lvl="0"/>
            <a:r>
              <a:rPr lang="en-US" noProof="0" dirty="0"/>
              <a:t>Topic/lesson title</a:t>
            </a:r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573848" y="6681674"/>
            <a:ext cx="1102497" cy="1651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ftr" sz="quarter" idx="11"/>
          </p:nvPr>
        </p:nvSpPr>
        <p:spPr>
          <a:xfrm>
            <a:off x="10123713" y="6681674"/>
            <a:ext cx="1906403" cy="176326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IBM Corporation 2018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0" y="6858000"/>
            <a:ext cx="12188952" cy="0"/>
          </a:xfrm>
          <a:prstGeom prst="line">
            <a:avLst/>
          </a:prstGeom>
          <a:solidFill>
            <a:srgbClr val="FDFDFD"/>
          </a:solidFill>
          <a:ln w="12700" cap="flat" cmpd="sng" algn="ctr">
            <a:solidFill>
              <a:srgbClr val="008AB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0" y="6858000"/>
            <a:ext cx="12188952" cy="0"/>
          </a:xfrm>
          <a:prstGeom prst="line">
            <a:avLst/>
          </a:prstGeom>
          <a:solidFill>
            <a:srgbClr val="FDFDFD"/>
          </a:solidFill>
          <a:ln w="12700" cap="flat" cmpd="sng" algn="ctr">
            <a:solidFill>
              <a:srgbClr val="008AB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-Co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993" y="768006"/>
            <a:ext cx="7248673" cy="551433"/>
          </a:xfrm>
        </p:spPr>
        <p:txBody>
          <a:bodyPr>
            <a:spAutoFit/>
          </a:bodyPr>
          <a:lstStyle>
            <a:lvl1pPr>
              <a:lnSpc>
                <a:spcPts val="4200"/>
              </a:lnSpc>
              <a:defRPr sz="40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99898" y="2035863"/>
            <a:ext cx="1814550" cy="1398331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926858" y="2035863"/>
            <a:ext cx="1814550" cy="1398331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079222" y="2035863"/>
            <a:ext cx="1814550" cy="1398331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206186" y="2035863"/>
            <a:ext cx="1814550" cy="1398331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9345848" y="2035863"/>
            <a:ext cx="1814550" cy="1398331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3722515" y="6490232"/>
            <a:ext cx="410642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fld id="{655362CE-4ABE-4CB4-8947-B1242CDD9D94}" type="slidenum">
              <a:rPr lang="en-US" sz="600" baseline="0" smtClean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600" baseline="0" dirty="0">
              <a:solidFill>
                <a:srgbClr val="5A5A5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3454034" y="6490232"/>
            <a:ext cx="261459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600" baseline="0" dirty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17351" y="6490232"/>
            <a:ext cx="1589202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600" baseline="0" dirty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04938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531" indent="-228531">
              <a:buFont typeface="Arial" panose="020B0604020202020204" pitchFamily="34" charset="0"/>
              <a:buChar char="•"/>
              <a:defRPr/>
            </a:lvl1pPr>
            <a:lvl2pPr marL="457063" indent="-228531">
              <a:buFont typeface="Wingdings" panose="05000000000000000000" pitchFamily="2" charset="2"/>
              <a:buChar char="§"/>
              <a:defRPr/>
            </a:lvl2pPr>
            <a:lvl3pPr marL="685594" indent="-228531">
              <a:buFont typeface="Arial" panose="020B0604020202020204" pitchFamily="34" charset="0"/>
              <a:buChar char="−"/>
              <a:defRPr/>
            </a:lvl3pPr>
            <a:lvl4pPr marL="67978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032" y="1170432"/>
            <a:ext cx="11795760" cy="5513832"/>
          </a:xfrm>
        </p:spPr>
        <p:txBody>
          <a:bodyPr/>
          <a:lstStyle>
            <a:lvl1pPr marL="301661" indent="-301661">
              <a:buClr>
                <a:srgbClr val="00649D"/>
              </a:buClr>
              <a:buSzPct val="90000"/>
              <a:buFont typeface="+mj-lt"/>
              <a:buAutoNum type="arabicPeriod"/>
              <a:defRPr/>
            </a:lvl1pPr>
            <a:lvl2pPr marL="603323" indent="-301661">
              <a:buSzPct val="90000"/>
              <a:buFont typeface="+mj-lt"/>
              <a:buAutoNum type="alphaLcPeriod"/>
              <a:defRPr/>
            </a:lvl2pPr>
            <a:lvl3pPr marL="507448" indent="0">
              <a:buNone/>
              <a:defRPr/>
            </a:lvl3pPr>
            <a:lvl4pPr marL="67978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262"/>
            <a:ext cx="4387272" cy="68327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720" y="1481328"/>
            <a:ext cx="6620256" cy="2167128"/>
          </a:xfrm>
        </p:spPr>
        <p:txBody>
          <a:bodyPr anchor="b"/>
          <a:lstStyle>
            <a:lvl1pPr>
              <a:defRPr sz="2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7720" y="3688171"/>
            <a:ext cx="6655870" cy="1499245"/>
          </a:xfrm>
        </p:spPr>
        <p:txBody>
          <a:bodyPr/>
          <a:lstStyle>
            <a:lvl1pPr marL="0" indent="0">
              <a:buNone/>
              <a:defRPr sz="1999"/>
            </a:lvl1pPr>
            <a:lvl2pPr marL="668180" indent="0">
              <a:buNone/>
              <a:defRPr sz="2923"/>
            </a:lvl2pPr>
            <a:lvl3pPr marL="1336360" indent="0">
              <a:buNone/>
              <a:defRPr sz="2630"/>
            </a:lvl3pPr>
            <a:lvl4pPr marL="2004540" indent="0">
              <a:buNone/>
              <a:defRPr sz="2338"/>
            </a:lvl4pPr>
            <a:lvl5pPr marL="2672721" indent="0">
              <a:buNone/>
              <a:defRPr sz="2338"/>
            </a:lvl5pPr>
            <a:lvl6pPr marL="3340900" indent="0">
              <a:buNone/>
              <a:defRPr sz="2338"/>
            </a:lvl6pPr>
            <a:lvl7pPr marL="4009081" indent="0">
              <a:buNone/>
              <a:defRPr sz="2338"/>
            </a:lvl7pPr>
            <a:lvl8pPr marL="4677261" indent="0">
              <a:buNone/>
              <a:defRPr sz="2338"/>
            </a:lvl8pPr>
            <a:lvl9pPr marL="5345441" indent="0">
              <a:buNone/>
              <a:defRPr sz="23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FEF3C-BFF5-4598-9D1B-1BD302EA27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" y="1170432"/>
            <a:ext cx="5674712" cy="5368037"/>
          </a:xfrm>
        </p:spPr>
        <p:txBody>
          <a:bodyPr/>
          <a:lstStyle>
            <a:lvl4pPr marL="67978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4055" y="1170432"/>
            <a:ext cx="5674712" cy="5368037"/>
          </a:xfrm>
        </p:spPr>
        <p:txBody>
          <a:bodyPr/>
          <a:lstStyle>
            <a:lvl4pPr marL="67978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548640"/>
            <a:ext cx="11795760" cy="457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3" y="1600200"/>
            <a:ext cx="5486400" cy="914400"/>
          </a:xfrm>
        </p:spPr>
        <p:txBody>
          <a:bodyPr anchor="b"/>
          <a:lstStyle>
            <a:lvl1pPr marL="0" indent="0">
              <a:buNone/>
              <a:defRPr sz="1999" b="1"/>
            </a:lvl1pPr>
            <a:lvl2pPr marL="668180" indent="0">
              <a:buNone/>
              <a:defRPr sz="2923" b="1"/>
            </a:lvl2pPr>
            <a:lvl3pPr marL="1336360" indent="0">
              <a:buNone/>
              <a:defRPr sz="2630" b="1"/>
            </a:lvl3pPr>
            <a:lvl4pPr marL="2004540" indent="0">
              <a:buNone/>
              <a:defRPr sz="2338" b="1"/>
            </a:lvl4pPr>
            <a:lvl5pPr marL="2672721" indent="0">
              <a:buNone/>
              <a:defRPr sz="2338" b="1"/>
            </a:lvl5pPr>
            <a:lvl6pPr marL="3340900" indent="0">
              <a:buNone/>
              <a:defRPr sz="2338" b="1"/>
            </a:lvl6pPr>
            <a:lvl7pPr marL="4009081" indent="0">
              <a:buNone/>
              <a:defRPr sz="2338" b="1"/>
            </a:lvl7pPr>
            <a:lvl8pPr marL="4677261" indent="0">
              <a:buNone/>
              <a:defRPr sz="2338" b="1"/>
            </a:lvl8pPr>
            <a:lvl9pPr marL="5345441" indent="0">
              <a:buNone/>
              <a:defRPr sz="23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3" y="2514600"/>
            <a:ext cx="5486400" cy="3657600"/>
          </a:xfrm>
        </p:spPr>
        <p:txBody>
          <a:bodyPr/>
          <a:lstStyle>
            <a:lvl1pPr>
              <a:defRPr sz="1999"/>
            </a:lvl1pPr>
            <a:lvl2pPr marL="644459" indent="-342797">
              <a:buFont typeface="Wingdings" panose="05000000000000000000" pitchFamily="2" charset="2"/>
              <a:buChar char="§"/>
              <a:defRPr sz="1799"/>
            </a:lvl2pPr>
            <a:lvl3pPr>
              <a:defRPr sz="1600"/>
            </a:lvl3pPr>
            <a:lvl4pPr marL="679780" indent="0">
              <a:buNone/>
              <a:defRPr sz="1753"/>
            </a:lvl4pPr>
            <a:lvl5pPr>
              <a:defRPr sz="160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9417" y="1600200"/>
            <a:ext cx="5486400" cy="914400"/>
          </a:xfrm>
        </p:spPr>
        <p:txBody>
          <a:bodyPr anchor="b"/>
          <a:lstStyle>
            <a:lvl1pPr marL="0" indent="0">
              <a:buNone/>
              <a:defRPr sz="1999" b="1"/>
            </a:lvl1pPr>
            <a:lvl2pPr marL="668180" indent="0">
              <a:buNone/>
              <a:defRPr sz="2923" b="1"/>
            </a:lvl2pPr>
            <a:lvl3pPr marL="1336360" indent="0">
              <a:buNone/>
              <a:defRPr sz="2630" b="1"/>
            </a:lvl3pPr>
            <a:lvl4pPr marL="2004540" indent="0">
              <a:buNone/>
              <a:defRPr sz="2338" b="1"/>
            </a:lvl4pPr>
            <a:lvl5pPr marL="2672721" indent="0">
              <a:buNone/>
              <a:defRPr sz="2338" b="1"/>
            </a:lvl5pPr>
            <a:lvl6pPr marL="3340900" indent="0">
              <a:buNone/>
              <a:defRPr sz="2338" b="1"/>
            </a:lvl6pPr>
            <a:lvl7pPr marL="4009081" indent="0">
              <a:buNone/>
              <a:defRPr sz="2338" b="1"/>
            </a:lvl7pPr>
            <a:lvl8pPr marL="4677261" indent="0">
              <a:buNone/>
              <a:defRPr sz="2338" b="1"/>
            </a:lvl8pPr>
            <a:lvl9pPr marL="5345441" indent="0">
              <a:buNone/>
              <a:defRPr sz="23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417" y="2514600"/>
            <a:ext cx="5486400" cy="3657600"/>
          </a:xfrm>
        </p:spPr>
        <p:txBody>
          <a:bodyPr/>
          <a:lstStyle>
            <a:lvl1pPr>
              <a:defRPr sz="1999"/>
            </a:lvl1pPr>
            <a:lvl2pPr marL="644459" indent="-342797">
              <a:buFont typeface="Wingdings" panose="05000000000000000000" pitchFamily="2" charset="2"/>
              <a:buChar char="§"/>
              <a:defRPr sz="1799"/>
            </a:lvl2pPr>
            <a:lvl3pPr>
              <a:defRPr sz="1600"/>
            </a:lvl3pPr>
            <a:lvl4pPr marL="679780" indent="0">
              <a:buNone/>
              <a:defRPr sz="1753"/>
            </a:lvl4pPr>
            <a:lvl5pPr>
              <a:defRPr sz="160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031B8-DB9D-417A-AA11-302E152BB2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8E78C-0F93-4A43-ACD8-0787B77EB95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ADBCB-90C9-40AA-B762-FAACEAF55A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548640"/>
            <a:ext cx="11795760" cy="457200"/>
          </a:xfrm>
        </p:spPr>
        <p:txBody>
          <a:bodyPr anchor="b"/>
          <a:lstStyle>
            <a:lvl1pPr>
              <a:defRPr sz="2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205" y="1287147"/>
            <a:ext cx="6169416" cy="4873705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 marL="679780" indent="0">
              <a:buNone/>
              <a:defRPr sz="1535"/>
            </a:lvl4pPr>
            <a:lvl5pPr>
              <a:defRPr sz="1535"/>
            </a:lvl5pPr>
            <a:lvl6pPr>
              <a:defRPr sz="2923"/>
            </a:lvl6pPr>
            <a:lvl7pPr>
              <a:defRPr sz="2923"/>
            </a:lvl7pPr>
            <a:lvl8pPr>
              <a:defRPr sz="2923"/>
            </a:lvl8pPr>
            <a:lvl9pPr>
              <a:defRPr sz="29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400" y="2359366"/>
            <a:ext cx="3932085" cy="3810773"/>
          </a:xfrm>
        </p:spPr>
        <p:txBody>
          <a:bodyPr/>
          <a:lstStyle>
            <a:lvl1pPr marL="0" indent="0">
              <a:buNone/>
              <a:defRPr sz="2399"/>
            </a:lvl1pPr>
            <a:lvl2pPr marL="668180" indent="0">
              <a:buNone/>
              <a:defRPr sz="2046"/>
            </a:lvl2pPr>
            <a:lvl3pPr marL="1336360" indent="0">
              <a:buNone/>
              <a:defRPr sz="1753"/>
            </a:lvl3pPr>
            <a:lvl4pPr marL="2004540" indent="0">
              <a:buNone/>
              <a:defRPr sz="1462"/>
            </a:lvl4pPr>
            <a:lvl5pPr marL="2672721" indent="0">
              <a:buNone/>
              <a:defRPr sz="1462"/>
            </a:lvl5pPr>
            <a:lvl6pPr marL="3340900" indent="0">
              <a:buNone/>
              <a:defRPr sz="1462"/>
            </a:lvl6pPr>
            <a:lvl7pPr marL="4009081" indent="0">
              <a:buNone/>
              <a:defRPr sz="1462"/>
            </a:lvl7pPr>
            <a:lvl8pPr marL="4677261" indent="0">
              <a:buNone/>
              <a:defRPr sz="1462"/>
            </a:lvl8pPr>
            <a:lvl9pPr marL="5345441" indent="0">
              <a:buNone/>
              <a:defRPr sz="14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6EA12-0A65-48B3-8B6B-D991D308EF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58540" y="550122"/>
            <a:ext cx="11795760" cy="46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6032" y="1165722"/>
            <a:ext cx="11795760" cy="5513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799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73848" y="6681674"/>
            <a:ext cx="1102497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35998" bIns="35998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 b="1">
                <a:solidFill>
                  <a:srgbClr val="008AB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10110651" y="6681674"/>
            <a:ext cx="1919466" cy="176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22" bIns="0" numCol="1" anchor="t" anchorCtr="0" compatLnSpc="1">
            <a:prstTxWarp prst="textNoShape">
              <a:avLst/>
            </a:prstTxWarp>
            <a:normAutofit/>
          </a:bodyPr>
          <a:lstStyle>
            <a:lvl1pPr algn="r" eaLnBrk="1" hangingPunct="1">
              <a:buFontTx/>
              <a:buNone/>
              <a:defRPr sz="900">
                <a:solidFill>
                  <a:srgbClr val="008AB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Copyright IBM Corporation 2018</a:t>
            </a:r>
          </a:p>
        </p:txBody>
      </p:sp>
      <p:sp>
        <p:nvSpPr>
          <p:cNvPr id="7" name="Text Box 2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14421" y="6681676"/>
            <a:ext cx="5044819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14363">
              <a:spcAft>
                <a:spcPct val="25000"/>
              </a:spcAft>
              <a:buClr>
                <a:srgbClr val="008AB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07975" indent="-228600" defTabSz="614363">
              <a:spcAft>
                <a:spcPct val="25000"/>
              </a:spcAft>
              <a:buClr>
                <a:srgbClr val="008ABF"/>
              </a:buClr>
              <a:buFont typeface="Arial" panose="020B0604020202020204" pitchFamily="34" charset="0"/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14363" indent="-223838" defTabSz="614363">
              <a:spcAft>
                <a:spcPct val="25000"/>
              </a:spcAft>
              <a:buClr>
                <a:srgbClr val="008ABF"/>
              </a:buClr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22338" indent="-214313" defTabSz="614363"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28725" indent="-223838" defTabSz="614363"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Char char="&gt;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685925" indent="-223838" defTabSz="614363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Char char="&gt;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43125" indent="-223838" defTabSz="614363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Char char="&gt;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600325" indent="-223838" defTabSz="614363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Char char="&gt;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57525" indent="-223838" defTabSz="614363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Char char="&gt;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sz="900" dirty="0">
                <a:solidFill>
                  <a:srgbClr val="008AB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Introduction to Containers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0" y="6858000"/>
            <a:ext cx="12188952" cy="0"/>
          </a:xfrm>
          <a:prstGeom prst="line">
            <a:avLst/>
          </a:prstGeom>
          <a:solidFill>
            <a:srgbClr val="FDFDFD"/>
          </a:solidFill>
          <a:ln w="12700" cap="flat" cmpd="sng" algn="ctr">
            <a:solidFill>
              <a:srgbClr val="008AB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1181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300" r:id="rId2"/>
    <p:sldLayoutId id="2147484301" r:id="rId3"/>
    <p:sldLayoutId id="2147484302" r:id="rId4"/>
    <p:sldLayoutId id="2147484303" r:id="rId5"/>
    <p:sldLayoutId id="2147484304" r:id="rId6"/>
    <p:sldLayoutId id="2147484305" r:id="rId7"/>
    <p:sldLayoutId id="2147484306" r:id="rId8"/>
    <p:sldLayoutId id="2147484307" r:id="rId9"/>
    <p:sldLayoutId id="2147484308" r:id="rId10"/>
    <p:sldLayoutId id="2147484309" r:id="rId11"/>
    <p:sldLayoutId id="2147484310" r:id="rId12"/>
    <p:sldLayoutId id="2147484311" r:id="rId13"/>
    <p:sldLayoutId id="2147484312" r:id="rId14"/>
    <p:sldLayoutId id="2147484313" r:id="rId15"/>
    <p:sldLayoutId id="2147484314" r:id="rId16"/>
    <p:sldLayoutId id="2147484315" r:id="rId17"/>
    <p:sldLayoutId id="2147484316" r:id="rId18"/>
  </p:sldLayoutIdLst>
  <p:hf hdr="0" dt="0"/>
  <p:txStyles>
    <p:titleStyle>
      <a:lvl1pPr algn="l" defTabSz="89666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99" b="1" i="0" u="none" kern="1200">
          <a:solidFill>
            <a:srgbClr val="00649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896669" rtl="0" eaLnBrk="1" fontAlgn="base" hangingPunct="1">
        <a:spcBef>
          <a:spcPct val="0"/>
        </a:spcBef>
        <a:spcAft>
          <a:spcPct val="0"/>
        </a:spcAft>
        <a:defRPr sz="2299" b="1">
          <a:solidFill>
            <a:srgbClr val="008ABF"/>
          </a:solidFill>
          <a:latin typeface="Arial" panose="020B0604020202020204" pitchFamily="34" charset="0"/>
        </a:defRPr>
      </a:lvl2pPr>
      <a:lvl3pPr algn="l" defTabSz="896669" rtl="0" eaLnBrk="1" fontAlgn="base" hangingPunct="1">
        <a:spcBef>
          <a:spcPct val="0"/>
        </a:spcBef>
        <a:spcAft>
          <a:spcPct val="0"/>
        </a:spcAft>
        <a:defRPr sz="2299" b="1">
          <a:solidFill>
            <a:srgbClr val="008ABF"/>
          </a:solidFill>
          <a:latin typeface="Arial" panose="020B0604020202020204" pitchFamily="34" charset="0"/>
        </a:defRPr>
      </a:lvl3pPr>
      <a:lvl4pPr algn="l" defTabSz="896669" rtl="0" eaLnBrk="1" fontAlgn="base" hangingPunct="1">
        <a:spcBef>
          <a:spcPct val="0"/>
        </a:spcBef>
        <a:spcAft>
          <a:spcPct val="0"/>
        </a:spcAft>
        <a:defRPr sz="2299" b="1">
          <a:solidFill>
            <a:srgbClr val="008ABF"/>
          </a:solidFill>
          <a:latin typeface="Arial" panose="020B0604020202020204" pitchFamily="34" charset="0"/>
        </a:defRPr>
      </a:lvl4pPr>
      <a:lvl5pPr algn="l" defTabSz="896669" rtl="0" eaLnBrk="1" fontAlgn="base" hangingPunct="1">
        <a:spcBef>
          <a:spcPct val="0"/>
        </a:spcBef>
        <a:spcAft>
          <a:spcPct val="0"/>
        </a:spcAft>
        <a:defRPr sz="2299" b="1">
          <a:solidFill>
            <a:srgbClr val="008ABF"/>
          </a:solidFill>
          <a:latin typeface="Arial" panose="020B0604020202020204" pitchFamily="34" charset="0"/>
        </a:defRPr>
      </a:lvl5pPr>
      <a:lvl6pPr marL="668180" algn="l" defTabSz="897868" rtl="0" eaLnBrk="1" fontAlgn="base" hangingPunct="1">
        <a:spcBef>
          <a:spcPct val="0"/>
        </a:spcBef>
        <a:spcAft>
          <a:spcPct val="0"/>
        </a:spcAft>
        <a:defRPr sz="2338" b="1">
          <a:solidFill>
            <a:srgbClr val="1966B2"/>
          </a:solidFill>
          <a:latin typeface="Arial" panose="020B0604020202020204" pitchFamily="34" charset="0"/>
        </a:defRPr>
      </a:lvl6pPr>
      <a:lvl7pPr marL="1336360" algn="l" defTabSz="897868" rtl="0" eaLnBrk="1" fontAlgn="base" hangingPunct="1">
        <a:spcBef>
          <a:spcPct val="0"/>
        </a:spcBef>
        <a:spcAft>
          <a:spcPct val="0"/>
        </a:spcAft>
        <a:defRPr sz="2338" b="1">
          <a:solidFill>
            <a:srgbClr val="1966B2"/>
          </a:solidFill>
          <a:latin typeface="Arial" panose="020B0604020202020204" pitchFamily="34" charset="0"/>
        </a:defRPr>
      </a:lvl7pPr>
      <a:lvl8pPr marL="2004540" algn="l" defTabSz="897868" rtl="0" eaLnBrk="1" fontAlgn="base" hangingPunct="1">
        <a:spcBef>
          <a:spcPct val="0"/>
        </a:spcBef>
        <a:spcAft>
          <a:spcPct val="0"/>
        </a:spcAft>
        <a:defRPr sz="2338" b="1">
          <a:solidFill>
            <a:srgbClr val="1966B2"/>
          </a:solidFill>
          <a:latin typeface="Arial" panose="020B0604020202020204" pitchFamily="34" charset="0"/>
        </a:defRPr>
      </a:lvl8pPr>
      <a:lvl9pPr marL="2672721" algn="l" defTabSz="897868" rtl="0" eaLnBrk="1" fontAlgn="base" hangingPunct="1">
        <a:spcBef>
          <a:spcPct val="0"/>
        </a:spcBef>
        <a:spcAft>
          <a:spcPct val="0"/>
        </a:spcAft>
        <a:defRPr sz="2338" b="1">
          <a:solidFill>
            <a:srgbClr val="1966B2"/>
          </a:solidFill>
          <a:latin typeface="Arial" panose="020B0604020202020204" pitchFamily="34" charset="0"/>
        </a:defRPr>
      </a:lvl9pPr>
    </p:titleStyle>
    <p:bodyStyle>
      <a:lvl1pPr marL="228531" indent="-228531" algn="l" defTabSz="896669" rtl="0" eaLnBrk="1" fontAlgn="base" hangingPunct="1">
        <a:lnSpc>
          <a:spcPct val="100000"/>
        </a:lnSpc>
        <a:spcBef>
          <a:spcPts val="900"/>
        </a:spcBef>
        <a:spcAft>
          <a:spcPts val="0"/>
        </a:spcAft>
        <a:buClr>
          <a:srgbClr val="00649D"/>
        </a:buClr>
        <a:buSzPct val="100000"/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063" indent="-228531" algn="l" defTabSz="896669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00649D"/>
        </a:buClr>
        <a:buSzPct val="80000"/>
        <a:buFont typeface="Wingdings" panose="05000000000000000000" pitchFamily="2" charset="2"/>
        <a:buChar char="§"/>
        <a:defRPr sz="1799" b="0" i="0" u="none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5594" indent="-228531" algn="l" defTabSz="896669" rtl="0" eaLnBrk="1" fontAlgn="base" hangingPunct="1">
        <a:lnSpc>
          <a:spcPct val="100000"/>
        </a:lnSpc>
        <a:spcBef>
          <a:spcPts val="200"/>
        </a:spcBef>
        <a:spcAft>
          <a:spcPts val="0"/>
        </a:spcAft>
        <a:buClr>
          <a:srgbClr val="00649D"/>
        </a:buClr>
        <a:buSzPct val="80000"/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0833" indent="0" algn="l" defTabSz="896669" rtl="0" eaLnBrk="1" fontAlgn="base" hangingPunct="1">
        <a:spcBef>
          <a:spcPct val="0"/>
        </a:spcBef>
        <a:spcAft>
          <a:spcPct val="25000"/>
        </a:spcAft>
        <a:buClr>
          <a:srgbClr val="1966B2"/>
        </a:buClr>
        <a:buFont typeface="Arial" panose="020B0604020202020204" pitchFamily="34" charset="0"/>
        <a:buNone/>
        <a:defRPr sz="1699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22026" indent="-223771" algn="l" defTabSz="896669" rtl="0" eaLnBrk="1" fontAlgn="base" hangingPunct="1">
        <a:spcBef>
          <a:spcPct val="0"/>
        </a:spcBef>
        <a:spcAft>
          <a:spcPct val="25000"/>
        </a:spcAft>
        <a:buClr>
          <a:srgbClr val="1966B2"/>
        </a:buClr>
        <a:buFont typeface="Arial" panose="020B0604020202020204" pitchFamily="34" charset="0"/>
        <a:buChar char="&gt;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674991" indent="-334090" algn="l" defTabSz="1336360" rtl="0" eaLnBrk="1" latinLnBrk="0" hangingPunct="1">
        <a:lnSpc>
          <a:spcPct val="90000"/>
        </a:lnSpc>
        <a:spcBef>
          <a:spcPts val="731"/>
        </a:spcBef>
        <a:buFont typeface="Arial" panose="020B0604020202020204" pitchFamily="34" charset="0"/>
        <a:buChar char="•"/>
        <a:defRPr sz="2630" kern="1200">
          <a:solidFill>
            <a:schemeClr val="tx1"/>
          </a:solidFill>
          <a:latin typeface="+mn-lt"/>
          <a:ea typeface="+mn-ea"/>
          <a:cs typeface="+mn-cs"/>
        </a:defRPr>
      </a:lvl6pPr>
      <a:lvl7pPr marL="4343171" indent="-334090" algn="l" defTabSz="1336360" rtl="0" eaLnBrk="1" latinLnBrk="0" hangingPunct="1">
        <a:lnSpc>
          <a:spcPct val="90000"/>
        </a:lnSpc>
        <a:spcBef>
          <a:spcPts val="731"/>
        </a:spcBef>
        <a:buFont typeface="Arial" panose="020B0604020202020204" pitchFamily="34" charset="0"/>
        <a:buChar char="•"/>
        <a:defRPr sz="2630" kern="1200">
          <a:solidFill>
            <a:schemeClr val="tx1"/>
          </a:solidFill>
          <a:latin typeface="+mn-lt"/>
          <a:ea typeface="+mn-ea"/>
          <a:cs typeface="+mn-cs"/>
        </a:defRPr>
      </a:lvl7pPr>
      <a:lvl8pPr marL="5011351" indent="-334090" algn="l" defTabSz="1336360" rtl="0" eaLnBrk="1" latinLnBrk="0" hangingPunct="1">
        <a:lnSpc>
          <a:spcPct val="90000"/>
        </a:lnSpc>
        <a:spcBef>
          <a:spcPts val="731"/>
        </a:spcBef>
        <a:buFont typeface="Arial" panose="020B0604020202020204" pitchFamily="34" charset="0"/>
        <a:buChar char="•"/>
        <a:defRPr sz="2630" kern="1200">
          <a:solidFill>
            <a:schemeClr val="tx1"/>
          </a:solidFill>
          <a:latin typeface="+mn-lt"/>
          <a:ea typeface="+mn-ea"/>
          <a:cs typeface="+mn-cs"/>
        </a:defRPr>
      </a:lvl8pPr>
      <a:lvl9pPr marL="5679532" indent="-334090" algn="l" defTabSz="1336360" rtl="0" eaLnBrk="1" latinLnBrk="0" hangingPunct="1">
        <a:lnSpc>
          <a:spcPct val="90000"/>
        </a:lnSpc>
        <a:spcBef>
          <a:spcPts val="731"/>
        </a:spcBef>
        <a:buFont typeface="Arial" panose="020B0604020202020204" pitchFamily="34" charset="0"/>
        <a:buChar char="•"/>
        <a:defRPr sz="2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36360" rtl="0" eaLnBrk="1" latinLnBrk="0" hangingPunct="1">
        <a:defRPr sz="2630" kern="1200">
          <a:solidFill>
            <a:schemeClr val="tx1"/>
          </a:solidFill>
          <a:latin typeface="+mn-lt"/>
          <a:ea typeface="+mn-ea"/>
          <a:cs typeface="+mn-cs"/>
        </a:defRPr>
      </a:lvl1pPr>
      <a:lvl2pPr marL="668180" algn="l" defTabSz="1336360" rtl="0" eaLnBrk="1" latinLnBrk="0" hangingPunct="1">
        <a:defRPr sz="2630" kern="1200">
          <a:solidFill>
            <a:schemeClr val="tx1"/>
          </a:solidFill>
          <a:latin typeface="+mn-lt"/>
          <a:ea typeface="+mn-ea"/>
          <a:cs typeface="+mn-cs"/>
        </a:defRPr>
      </a:lvl2pPr>
      <a:lvl3pPr marL="1336360" algn="l" defTabSz="1336360" rtl="0" eaLnBrk="1" latinLnBrk="0" hangingPunct="1">
        <a:defRPr sz="2630" kern="1200">
          <a:solidFill>
            <a:schemeClr val="tx1"/>
          </a:solidFill>
          <a:latin typeface="+mn-lt"/>
          <a:ea typeface="+mn-ea"/>
          <a:cs typeface="+mn-cs"/>
        </a:defRPr>
      </a:lvl3pPr>
      <a:lvl4pPr marL="2004540" algn="l" defTabSz="1336360" rtl="0" eaLnBrk="1" latinLnBrk="0" hangingPunct="1">
        <a:defRPr sz="2630" kern="1200">
          <a:solidFill>
            <a:schemeClr val="tx1"/>
          </a:solidFill>
          <a:latin typeface="+mn-lt"/>
          <a:ea typeface="+mn-ea"/>
          <a:cs typeface="+mn-cs"/>
        </a:defRPr>
      </a:lvl4pPr>
      <a:lvl5pPr marL="2672721" algn="l" defTabSz="1336360" rtl="0" eaLnBrk="1" latinLnBrk="0" hangingPunct="1">
        <a:defRPr sz="2630" kern="1200">
          <a:solidFill>
            <a:schemeClr val="tx1"/>
          </a:solidFill>
          <a:latin typeface="+mn-lt"/>
          <a:ea typeface="+mn-ea"/>
          <a:cs typeface="+mn-cs"/>
        </a:defRPr>
      </a:lvl5pPr>
      <a:lvl6pPr marL="3340900" algn="l" defTabSz="1336360" rtl="0" eaLnBrk="1" latinLnBrk="0" hangingPunct="1">
        <a:defRPr sz="2630" kern="1200">
          <a:solidFill>
            <a:schemeClr val="tx1"/>
          </a:solidFill>
          <a:latin typeface="+mn-lt"/>
          <a:ea typeface="+mn-ea"/>
          <a:cs typeface="+mn-cs"/>
        </a:defRPr>
      </a:lvl6pPr>
      <a:lvl7pPr marL="4009081" algn="l" defTabSz="1336360" rtl="0" eaLnBrk="1" latinLnBrk="0" hangingPunct="1">
        <a:defRPr sz="2630" kern="1200">
          <a:solidFill>
            <a:schemeClr val="tx1"/>
          </a:solidFill>
          <a:latin typeface="+mn-lt"/>
          <a:ea typeface="+mn-ea"/>
          <a:cs typeface="+mn-cs"/>
        </a:defRPr>
      </a:lvl7pPr>
      <a:lvl8pPr marL="4677261" algn="l" defTabSz="1336360" rtl="0" eaLnBrk="1" latinLnBrk="0" hangingPunct="1">
        <a:defRPr sz="2630" kern="1200">
          <a:solidFill>
            <a:schemeClr val="tx1"/>
          </a:solidFill>
          <a:latin typeface="+mn-lt"/>
          <a:ea typeface="+mn-ea"/>
          <a:cs typeface="+mn-cs"/>
        </a:defRPr>
      </a:lvl8pPr>
      <a:lvl9pPr marL="5345441" algn="l" defTabSz="1336360" rtl="0" eaLnBrk="1" latinLnBrk="0" hangingPunct="1">
        <a:defRPr sz="26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-I-Beam/containers-o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t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sevenbridges.com/docs/install-dock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virtualbox.org/wiki/VirtualBox" TargetMode="External"/><Relationship Id="rId7" Type="http://schemas.openxmlformats.org/officeDocument/2006/relationships/hyperlink" Target="https://download.virtualbox.org/virtualbox/5.2.18/VirtualBox-5.2.18-124319-SunOS.tar.gz" TargetMode="External"/><Relationship Id="rId2" Type="http://schemas.openxmlformats.org/officeDocument/2006/relationships/hyperlink" Target="https://www.virtualbox.org/wiki/Download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virtualbox.org/wiki/Linux_Downloads" TargetMode="External"/><Relationship Id="rId5" Type="http://schemas.openxmlformats.org/officeDocument/2006/relationships/hyperlink" Target="https://download.virtualbox.org/virtualbox/5.2.18/VirtualBox-5.2.18-124319-OSX.dmg" TargetMode="External"/><Relationship Id="rId4" Type="http://schemas.openxmlformats.org/officeDocument/2006/relationships/hyperlink" Target="https://download.virtualbox.org/virtualbox/5.2.18/VirtualBox-5.2.18-124319-Win.ex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kubernetes.io/docs/tasks/tools/install-kubectl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kubernetes/minikube/releas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 with Kubernetes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IBM Corporation 2017</a:t>
            </a:r>
            <a:endParaRPr lang="en-US" dirty="0"/>
          </a:p>
        </p:txBody>
      </p:sp>
      <p:pic>
        <p:nvPicPr>
          <p:cNvPr id="1030" name="Picture 6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620" y="2943759"/>
            <a:ext cx="2548128" cy="251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097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0A702-F8EE-4A4F-9093-014900E5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B62FE-ED58-4A03-A45D-3CCD4DEAD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2348389-339D-49BC-B7EF-473A4170C651}"/>
              </a:ext>
            </a:extLst>
          </p:cNvPr>
          <p:cNvSpPr txBox="1">
            <a:spLocks/>
          </p:cNvSpPr>
          <p:nvPr/>
        </p:nvSpPr>
        <p:spPr bwMode="gray">
          <a:xfrm>
            <a:off x="929035" y="1166782"/>
            <a:ext cx="9289625" cy="5513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7996" rIns="0" bIns="0" numCol="1" anchor="t" anchorCtr="0" compatLnSpc="1">
            <a:prstTxWarp prst="textNoShape">
              <a:avLst/>
            </a:prstTxWarp>
          </a:bodyPr>
          <a:lstStyle>
            <a:lvl1pPr marL="228531" indent="-228531" algn="l" defTabSz="896669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49D"/>
              </a:buClr>
              <a:buSzPct val="100000"/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063" indent="-228531" algn="l" defTabSz="896669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649D"/>
              </a:buClr>
              <a:buSzPct val="80000"/>
              <a:buFont typeface="Wingdings" panose="05000000000000000000" pitchFamily="2" charset="2"/>
              <a:buChar char="§"/>
              <a:defRPr sz="1799" b="0" i="0" u="none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594" indent="-228531" algn="l" defTabSz="896669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649D"/>
              </a:buClr>
              <a:buSzPct val="80000"/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79780" indent="0" algn="l" defTabSz="896669" rtl="0" eaLnBrk="1" fontAlgn="base" hangingPunct="1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None/>
              <a:defRPr sz="169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22026" indent="-223771" algn="l" defTabSz="896669" rtl="0" eaLnBrk="1" fontAlgn="base" hangingPunct="1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Char char="&gt;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74991" indent="-334090" algn="l" defTabSz="1336360" rtl="0" eaLnBrk="1" latinLnBrk="0" hangingPunct="1">
              <a:lnSpc>
                <a:spcPct val="90000"/>
              </a:lnSpc>
              <a:spcBef>
                <a:spcPts val="731"/>
              </a:spcBef>
              <a:buFont typeface="Arial" panose="020B0604020202020204" pitchFamily="34" charset="0"/>
              <a:buChar char="•"/>
              <a:defRPr sz="2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43171" indent="-334090" algn="l" defTabSz="1336360" rtl="0" eaLnBrk="1" latinLnBrk="0" hangingPunct="1">
              <a:lnSpc>
                <a:spcPct val="90000"/>
              </a:lnSpc>
              <a:spcBef>
                <a:spcPts val="731"/>
              </a:spcBef>
              <a:buFont typeface="Arial" panose="020B0604020202020204" pitchFamily="34" charset="0"/>
              <a:buChar char="•"/>
              <a:defRPr sz="2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11351" indent="-334090" algn="l" defTabSz="1336360" rtl="0" eaLnBrk="1" latinLnBrk="0" hangingPunct="1">
              <a:lnSpc>
                <a:spcPct val="90000"/>
              </a:lnSpc>
              <a:spcBef>
                <a:spcPts val="731"/>
              </a:spcBef>
              <a:buFont typeface="Arial" panose="020B0604020202020204" pitchFamily="34" charset="0"/>
              <a:buChar char="•"/>
              <a:defRPr sz="2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79532" indent="-334090" algn="l" defTabSz="1336360" rtl="0" eaLnBrk="1" latinLnBrk="0" hangingPunct="1">
              <a:lnSpc>
                <a:spcPct val="90000"/>
              </a:lnSpc>
              <a:spcBef>
                <a:spcPts val="731"/>
              </a:spcBef>
              <a:buFont typeface="Arial" panose="020B0604020202020204" pitchFamily="34" charset="0"/>
              <a:buChar char="•"/>
              <a:defRPr sz="2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Docker is an </a:t>
            </a:r>
            <a:r>
              <a:rPr lang="en-US" b="1"/>
              <a:t>open platform</a:t>
            </a:r>
            <a:r>
              <a:rPr lang="en-US"/>
              <a:t> for building distributed applications for </a:t>
            </a:r>
            <a:r>
              <a:rPr lang="en-US" b="1"/>
              <a:t>developers</a:t>
            </a:r>
            <a:r>
              <a:rPr lang="en-US"/>
              <a:t> and </a:t>
            </a:r>
            <a:r>
              <a:rPr lang="en-US" b="1"/>
              <a:t>system administrators</a:t>
            </a:r>
          </a:p>
          <a:p>
            <a:endParaRPr lang="en-US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6BD11520-E82B-48B1-830C-5478DF046B27}"/>
              </a:ext>
            </a:extLst>
          </p:cNvPr>
          <p:cNvSpPr txBox="1">
            <a:spLocks/>
          </p:cNvSpPr>
          <p:nvPr/>
        </p:nvSpPr>
        <p:spPr bwMode="gray">
          <a:xfrm>
            <a:off x="5573848" y="6681674"/>
            <a:ext cx="1102497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35998" bIns="35998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rgbClr val="008AB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79450" indent="-222250" algn="l" rtl="0" eaLnBrk="0" fontAlgn="base" hangingPunct="0">
              <a:spcBef>
                <a:spcPct val="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360488" indent="-446088" algn="l" rtl="0" eaLnBrk="0" fontAlgn="base" hangingPunct="0">
              <a:spcBef>
                <a:spcPct val="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2039938" indent="-668338" algn="l" rtl="0" eaLnBrk="0" fontAlgn="base" hangingPunct="0">
              <a:spcBef>
                <a:spcPct val="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720975" indent="-892175" algn="l" rtl="0" eaLnBrk="0" fontAlgn="base" hangingPunct="0">
              <a:spcBef>
                <a:spcPct val="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A6CADBCB-90C9-40AA-B762-FAACEAF55A59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66D4570-B471-41F5-93EF-D6F0EDB6F738}"/>
              </a:ext>
            </a:extLst>
          </p:cNvPr>
          <p:cNvGrpSpPr/>
          <p:nvPr/>
        </p:nvGrpSpPr>
        <p:grpSpPr>
          <a:xfrm>
            <a:off x="229598" y="1924991"/>
            <a:ext cx="11790996" cy="4754563"/>
            <a:chOff x="203147" y="1457325"/>
            <a:chExt cx="11790996" cy="4754563"/>
          </a:xfrm>
        </p:grpSpPr>
        <p:sp>
          <p:nvSpPr>
            <p:cNvPr id="8" name="Shape 778">
              <a:extLst>
                <a:ext uri="{FF2B5EF4-FFF2-40B4-BE49-F238E27FC236}">
                  <a16:creationId xmlns:a16="http://schemas.microsoft.com/office/drawing/2014/main" id="{8D0141EB-FF08-4AC8-AFE5-510C0BB7BC98}"/>
                </a:ext>
              </a:extLst>
            </p:cNvPr>
            <p:cNvSpPr/>
            <p:nvPr/>
          </p:nvSpPr>
          <p:spPr>
            <a:xfrm>
              <a:off x="203147" y="1457325"/>
              <a:ext cx="11790996" cy="475456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50800">
              <a:solidFill>
                <a:srgbClr val="A6A6A6"/>
              </a:solidFill>
            </a:ln>
          </p:spPr>
          <p:txBody>
            <a:bodyPr lIns="45709" tIns="45709" rIns="45709" bIns="45709" anchor="ctr"/>
            <a:lstStyle/>
            <a:p>
              <a:pPr algn="ctr" defTabSz="914217">
                <a:defRPr sz="4800"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1800"/>
            </a:p>
          </p:txBody>
        </p:sp>
        <p:pic>
          <p:nvPicPr>
            <p:cNvPr id="9" name="image16.png">
              <a:extLst>
                <a:ext uri="{FF2B5EF4-FFF2-40B4-BE49-F238E27FC236}">
                  <a16:creationId xmlns:a16="http://schemas.microsoft.com/office/drawing/2014/main" id="{F1734D97-52A3-45DD-944D-05D887C7A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436844" y="1530350"/>
              <a:ext cx="1635758" cy="1214439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0" name="Shape 782">
              <a:extLst>
                <a:ext uri="{FF2B5EF4-FFF2-40B4-BE49-F238E27FC236}">
                  <a16:creationId xmlns:a16="http://schemas.microsoft.com/office/drawing/2014/main" id="{C29B187E-8089-47FD-B207-A1A256794C83}"/>
                </a:ext>
              </a:extLst>
            </p:cNvPr>
            <p:cNvSpPr/>
            <p:nvPr/>
          </p:nvSpPr>
          <p:spPr>
            <a:xfrm>
              <a:off x="1461707" y="2717799"/>
              <a:ext cx="1523604" cy="36931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09" tIns="45709" rIns="45709" bIns="45709">
              <a:spAutoFit/>
            </a:bodyPr>
            <a:lstStyle>
              <a:lvl1pPr algn="ctr" defTabSz="1828800">
                <a:lnSpc>
                  <a:spcPct val="100000"/>
                </a:lnSpc>
                <a:defRPr sz="5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1800"/>
                <a:t>Build</a:t>
              </a:r>
            </a:p>
          </p:txBody>
        </p:sp>
        <p:pic>
          <p:nvPicPr>
            <p:cNvPr id="11" name="image17.png">
              <a:extLst>
                <a:ext uri="{FF2B5EF4-FFF2-40B4-BE49-F238E27FC236}">
                  <a16:creationId xmlns:a16="http://schemas.microsoft.com/office/drawing/2014/main" id="{EF70CA4A-E66D-474A-B8B7-8C60F7E7E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78678" y="1577975"/>
              <a:ext cx="2149973" cy="111760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2" name="Shape 784">
              <a:extLst>
                <a:ext uri="{FF2B5EF4-FFF2-40B4-BE49-F238E27FC236}">
                  <a16:creationId xmlns:a16="http://schemas.microsoft.com/office/drawing/2014/main" id="{09D5A639-807F-4A61-8070-5A92A0B59C34}"/>
                </a:ext>
              </a:extLst>
            </p:cNvPr>
            <p:cNvSpPr/>
            <p:nvPr/>
          </p:nvSpPr>
          <p:spPr>
            <a:xfrm>
              <a:off x="5519890" y="2741081"/>
              <a:ext cx="1523604" cy="36931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09" tIns="45709" rIns="45709" bIns="45709">
              <a:spAutoFit/>
            </a:bodyPr>
            <a:lstStyle>
              <a:lvl1pPr algn="ctr" defTabSz="1828800">
                <a:lnSpc>
                  <a:spcPct val="100000"/>
                </a:lnSpc>
                <a:defRPr sz="5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1800"/>
                <a:t>Ship</a:t>
              </a:r>
            </a:p>
          </p:txBody>
        </p:sp>
        <p:pic>
          <p:nvPicPr>
            <p:cNvPr id="13" name="image18.png">
              <a:extLst>
                <a:ext uri="{FF2B5EF4-FFF2-40B4-BE49-F238E27FC236}">
                  <a16:creationId xmlns:a16="http://schemas.microsoft.com/office/drawing/2014/main" id="{205B948D-964E-4F0D-954C-0ECB46002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446339" y="1598613"/>
              <a:ext cx="1982801" cy="127476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4" name="Shape 786">
              <a:extLst>
                <a:ext uri="{FF2B5EF4-FFF2-40B4-BE49-F238E27FC236}">
                  <a16:creationId xmlns:a16="http://schemas.microsoft.com/office/drawing/2014/main" id="{D71A1943-3FA9-4094-9A36-8B07EEDB41E5}"/>
                </a:ext>
              </a:extLst>
            </p:cNvPr>
            <p:cNvSpPr/>
            <p:nvPr/>
          </p:nvSpPr>
          <p:spPr>
            <a:xfrm>
              <a:off x="9751060" y="2797175"/>
              <a:ext cx="1523603" cy="36931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09" tIns="45709" rIns="45709" bIns="45709">
              <a:spAutoFit/>
            </a:bodyPr>
            <a:lstStyle>
              <a:lvl1pPr algn="ctr" defTabSz="1828800">
                <a:lnSpc>
                  <a:spcPct val="100000"/>
                </a:lnSpc>
                <a:defRPr sz="5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1800"/>
                <a:t>Run</a:t>
              </a:r>
            </a:p>
          </p:txBody>
        </p:sp>
        <p:sp>
          <p:nvSpPr>
            <p:cNvPr id="15" name="Shape 787">
              <a:extLst>
                <a:ext uri="{FF2B5EF4-FFF2-40B4-BE49-F238E27FC236}">
                  <a16:creationId xmlns:a16="http://schemas.microsoft.com/office/drawing/2014/main" id="{8BABFA9A-0CAB-447D-B5D6-7D63A85AB10F}"/>
                </a:ext>
              </a:extLst>
            </p:cNvPr>
            <p:cNvSpPr/>
            <p:nvPr/>
          </p:nvSpPr>
          <p:spPr>
            <a:xfrm>
              <a:off x="9141619" y="5049837"/>
              <a:ext cx="2640912" cy="36931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09" tIns="45709" rIns="45709" bIns="45709">
              <a:spAutoFit/>
            </a:bodyPr>
            <a:lstStyle>
              <a:lvl1pPr algn="ctr" defTabSz="1828800">
                <a:lnSpc>
                  <a:spcPct val="100000"/>
                </a:lnSpc>
                <a:defRPr sz="5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1800"/>
                <a:t>Anywhere</a:t>
              </a:r>
            </a:p>
          </p:txBody>
        </p:sp>
        <p:sp>
          <p:nvSpPr>
            <p:cNvPr id="16" name="Shape 788">
              <a:extLst>
                <a:ext uri="{FF2B5EF4-FFF2-40B4-BE49-F238E27FC236}">
                  <a16:creationId xmlns:a16="http://schemas.microsoft.com/office/drawing/2014/main" id="{F6782574-EE58-45B3-9B4C-D78678354818}"/>
                </a:ext>
              </a:extLst>
            </p:cNvPr>
            <p:cNvSpPr/>
            <p:nvPr/>
          </p:nvSpPr>
          <p:spPr>
            <a:xfrm>
              <a:off x="9446342" y="3906837"/>
              <a:ext cx="2173251" cy="36931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09" tIns="45709" rIns="45709" bIns="45709">
              <a:spAutoFit/>
            </a:bodyPr>
            <a:lstStyle>
              <a:lvl1pPr algn="ctr" defTabSz="1828800">
                <a:lnSpc>
                  <a:spcPct val="100000"/>
                </a:lnSpc>
                <a:defRPr sz="5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1800"/>
                <a:t>Any App</a:t>
              </a:r>
            </a:p>
          </p:txBody>
        </p:sp>
        <p:sp>
          <p:nvSpPr>
            <p:cNvPr id="17" name="Shape 789">
              <a:extLst>
                <a:ext uri="{FF2B5EF4-FFF2-40B4-BE49-F238E27FC236}">
                  <a16:creationId xmlns:a16="http://schemas.microsoft.com/office/drawing/2014/main" id="{63E8E908-3846-4A8C-9F90-691F69E75C03}"/>
                </a:ext>
              </a:extLst>
            </p:cNvPr>
            <p:cNvSpPr/>
            <p:nvPr/>
          </p:nvSpPr>
          <p:spPr>
            <a:xfrm>
              <a:off x="3453500" y="1883521"/>
              <a:ext cx="1422030" cy="38100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 w="12700">
              <a:miter lim="400000"/>
            </a:ln>
            <a:effectLst>
              <a:outerShdw blurRad="101600" dist="50800" dir="5400000" rotWithShape="0">
                <a:srgbClr val="000000">
                  <a:alpha val="32000"/>
                </a:srgbClr>
              </a:outerShdw>
            </a:effectLst>
          </p:spPr>
          <p:txBody>
            <a:bodyPr lIns="45709" tIns="45709" rIns="45709" bIns="45709" anchor="ctr"/>
            <a:lstStyle/>
            <a:p>
              <a:pPr algn="ctr" defTabSz="914217">
                <a:defRPr sz="4800"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1800"/>
            </a:p>
          </p:txBody>
        </p:sp>
        <p:sp>
          <p:nvSpPr>
            <p:cNvPr id="18" name="Shape 790">
              <a:extLst>
                <a:ext uri="{FF2B5EF4-FFF2-40B4-BE49-F238E27FC236}">
                  <a16:creationId xmlns:a16="http://schemas.microsoft.com/office/drawing/2014/main" id="{CAE614FD-3B61-4DD3-B7C5-254F9CF30AC4}"/>
                </a:ext>
              </a:extLst>
            </p:cNvPr>
            <p:cNvSpPr/>
            <p:nvPr/>
          </p:nvSpPr>
          <p:spPr>
            <a:xfrm>
              <a:off x="7719589" y="1883521"/>
              <a:ext cx="1422030" cy="38100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 w="12700">
              <a:miter lim="400000"/>
            </a:ln>
            <a:effectLst>
              <a:outerShdw blurRad="101600" dist="50800" dir="5400000" rotWithShape="0">
                <a:srgbClr val="000000">
                  <a:alpha val="32000"/>
                </a:srgbClr>
              </a:outerShdw>
            </a:effectLst>
          </p:spPr>
          <p:txBody>
            <a:bodyPr lIns="45709" tIns="45709" rIns="45709" bIns="45709" anchor="ctr"/>
            <a:lstStyle/>
            <a:p>
              <a:pPr algn="ctr" defTabSz="914217">
                <a:defRPr sz="4800"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1800"/>
            </a:p>
          </p:txBody>
        </p:sp>
        <p:sp>
          <p:nvSpPr>
            <p:cNvPr id="19" name="Shape 791">
              <a:extLst>
                <a:ext uri="{FF2B5EF4-FFF2-40B4-BE49-F238E27FC236}">
                  <a16:creationId xmlns:a16="http://schemas.microsoft.com/office/drawing/2014/main" id="{A7A0D451-2C8E-44C3-A870-4B09C14E7652}"/>
                </a:ext>
              </a:extLst>
            </p:cNvPr>
            <p:cNvSpPr/>
            <p:nvPr/>
          </p:nvSpPr>
          <p:spPr>
            <a:xfrm rot="5400000">
              <a:off x="10208062" y="3272650"/>
              <a:ext cx="609600" cy="50786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 w="12700">
              <a:miter lim="400000"/>
            </a:ln>
            <a:effectLst>
              <a:outerShdw blurRad="101600" dist="50800" dir="5400000" rotWithShape="0">
                <a:srgbClr val="000000">
                  <a:alpha val="32000"/>
                </a:srgbClr>
              </a:outerShdw>
            </a:effectLst>
          </p:spPr>
          <p:txBody>
            <a:bodyPr lIns="45709" tIns="45709" rIns="45709" bIns="45709" anchor="ctr"/>
            <a:lstStyle/>
            <a:p>
              <a:pPr algn="ctr" defTabSz="914217">
                <a:defRPr sz="3200"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1800"/>
            </a:p>
          </p:txBody>
        </p:sp>
        <p:sp>
          <p:nvSpPr>
            <p:cNvPr id="20" name="Shape 792">
              <a:extLst>
                <a:ext uri="{FF2B5EF4-FFF2-40B4-BE49-F238E27FC236}">
                  <a16:creationId xmlns:a16="http://schemas.microsoft.com/office/drawing/2014/main" id="{E250098B-ACB5-45CA-A25D-311182D5E408}"/>
                </a:ext>
              </a:extLst>
            </p:cNvPr>
            <p:cNvSpPr/>
            <p:nvPr/>
          </p:nvSpPr>
          <p:spPr>
            <a:xfrm rot="5400000">
              <a:off x="10208062" y="4568050"/>
              <a:ext cx="609600" cy="50786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 w="12700">
              <a:miter lim="400000"/>
            </a:ln>
            <a:effectLst>
              <a:outerShdw blurRad="101600" dist="50800" dir="5400000" rotWithShape="0">
                <a:srgbClr val="000000">
                  <a:alpha val="32000"/>
                </a:srgbClr>
              </a:outerShdw>
            </a:effectLst>
          </p:spPr>
          <p:txBody>
            <a:bodyPr lIns="45709" tIns="45709" rIns="45709" bIns="45709" anchor="ctr"/>
            <a:lstStyle/>
            <a:p>
              <a:pPr algn="ctr" defTabSz="914217">
                <a:defRPr sz="3200"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1800"/>
            </a:p>
          </p:txBody>
        </p:sp>
        <p:grpSp>
          <p:nvGrpSpPr>
            <p:cNvPr id="21" name="Group 803">
              <a:extLst>
                <a:ext uri="{FF2B5EF4-FFF2-40B4-BE49-F238E27FC236}">
                  <a16:creationId xmlns:a16="http://schemas.microsoft.com/office/drawing/2014/main" id="{510B28CD-2994-49EC-9612-A26099E453B3}"/>
                </a:ext>
              </a:extLst>
            </p:cNvPr>
            <p:cNvGrpSpPr/>
            <p:nvPr/>
          </p:nvGrpSpPr>
          <p:grpSpPr>
            <a:xfrm>
              <a:off x="643300" y="3228975"/>
              <a:ext cx="8430604" cy="1143001"/>
              <a:chOff x="0" y="0"/>
              <a:chExt cx="16865600" cy="2286000"/>
            </a:xfrm>
          </p:grpSpPr>
          <p:pic>
            <p:nvPicPr>
              <p:cNvPr id="33" name="image19.png">
                <a:extLst>
                  <a:ext uri="{FF2B5EF4-FFF2-40B4-BE49-F238E27FC236}">
                    <a16:creationId xmlns:a16="http://schemas.microsoft.com/office/drawing/2014/main" id="{755D9CC2-D8EF-4B25-A3EC-6EF4C5C8D3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6908800" y="1219200"/>
                <a:ext cx="2508136" cy="10668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4" name="image20.png">
                <a:extLst>
                  <a:ext uri="{FF2B5EF4-FFF2-40B4-BE49-F238E27FC236}">
                    <a16:creationId xmlns:a16="http://schemas.microsoft.com/office/drawing/2014/main" id="{0830A4F7-5665-4023-8BC9-425D7E33B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0" y="914400"/>
                <a:ext cx="1469211" cy="8769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5" name="image21.png">
                <a:extLst>
                  <a:ext uri="{FF2B5EF4-FFF2-40B4-BE49-F238E27FC236}">
                    <a16:creationId xmlns:a16="http://schemas.microsoft.com/office/drawing/2014/main" id="{14B728AF-6272-4B90-833C-63C3D2E613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10160000" y="762000"/>
                <a:ext cx="1828800" cy="115443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6" name="image22.png">
                <a:extLst>
                  <a:ext uri="{FF2B5EF4-FFF2-40B4-BE49-F238E27FC236}">
                    <a16:creationId xmlns:a16="http://schemas.microsoft.com/office/drawing/2014/main" id="{679ABE54-E881-4DD3-ADBA-52B14405F1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2438400" y="304800"/>
                <a:ext cx="1828801" cy="10287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7" name="image23.png">
                <a:extLst>
                  <a:ext uri="{FF2B5EF4-FFF2-40B4-BE49-F238E27FC236}">
                    <a16:creationId xmlns:a16="http://schemas.microsoft.com/office/drawing/2014/main" id="{873E0B27-B4AF-4BEB-A009-3328B1AFB5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12192000" y="457200"/>
                <a:ext cx="2641600" cy="47548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8" name="image24.png">
                <a:extLst>
                  <a:ext uri="{FF2B5EF4-FFF2-40B4-BE49-F238E27FC236}">
                    <a16:creationId xmlns:a16="http://schemas.microsoft.com/office/drawing/2014/main" id="{19F1D82D-39DE-414A-845C-B20B93B8C5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5283200" y="914400"/>
                <a:ext cx="1185334" cy="8890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9" name="image25.png">
                <a:extLst>
                  <a:ext uri="{FF2B5EF4-FFF2-40B4-BE49-F238E27FC236}">
                    <a16:creationId xmlns:a16="http://schemas.microsoft.com/office/drawing/2014/main" id="{7B80522C-40D9-43EF-92C8-13FB4260D5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6705600" y="457200"/>
                <a:ext cx="2743200" cy="60628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" name="image26.png">
                <a:extLst>
                  <a:ext uri="{FF2B5EF4-FFF2-40B4-BE49-F238E27FC236}">
                    <a16:creationId xmlns:a16="http://schemas.microsoft.com/office/drawing/2014/main" id="{6F44A8D3-2D4B-4927-8359-5674FE9FF7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/>
              </a:blip>
              <a:stretch>
                <a:fillRect/>
              </a:stretch>
            </p:blipFill>
            <p:spPr>
              <a:xfrm>
                <a:off x="2438400" y="1676400"/>
                <a:ext cx="2269067" cy="45591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1" name="image27.png">
                <a:extLst>
                  <a:ext uri="{FF2B5EF4-FFF2-40B4-BE49-F238E27FC236}">
                    <a16:creationId xmlns:a16="http://schemas.microsoft.com/office/drawing/2014/main" id="{D6DB486E-0738-4979-AEEB-6920A185DF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/>
              </a:blip>
              <a:stretch>
                <a:fillRect/>
              </a:stretch>
            </p:blipFill>
            <p:spPr>
              <a:xfrm>
                <a:off x="13004800" y="1371600"/>
                <a:ext cx="1219200" cy="9144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2" name="Shape 802">
                <a:extLst>
                  <a:ext uri="{FF2B5EF4-FFF2-40B4-BE49-F238E27FC236}">
                    <a16:creationId xmlns:a16="http://schemas.microsoft.com/office/drawing/2014/main" id="{AA50C30D-81F2-40C5-82CA-2BFE86AE0F01}"/>
                  </a:ext>
                </a:extLst>
              </p:cNvPr>
              <p:cNvSpPr/>
              <p:nvPr/>
            </p:nvSpPr>
            <p:spPr>
              <a:xfrm>
                <a:off x="0" y="-1"/>
                <a:ext cx="16865600" cy="1"/>
              </a:xfrm>
              <a:prstGeom prst="line">
                <a:avLst/>
              </a:prstGeom>
              <a:noFill/>
              <a:ln w="12700" cap="flat">
                <a:solidFill>
                  <a:srgbClr val="A6A6A6"/>
                </a:solidFill>
                <a:prstDash val="sysDash"/>
                <a:round/>
              </a:ln>
              <a:effectLst/>
            </p:spPr>
            <p:txBody>
              <a:bodyPr wrap="square" lIns="91437" tIns="91437" rIns="91437" bIns="91437" numCol="1" anchor="t">
                <a:noAutofit/>
              </a:bodyPr>
              <a:lstStyle/>
              <a:p>
                <a:pPr defTabSz="914217">
                  <a:defRPr sz="3600" b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sz="1800"/>
              </a:p>
            </p:txBody>
          </p:sp>
        </p:grpSp>
        <p:grpSp>
          <p:nvGrpSpPr>
            <p:cNvPr id="22" name="Group 815">
              <a:extLst>
                <a:ext uri="{FF2B5EF4-FFF2-40B4-BE49-F238E27FC236}">
                  <a16:creationId xmlns:a16="http://schemas.microsoft.com/office/drawing/2014/main" id="{7B109540-C0A9-4E01-A55B-1C28989368C6}"/>
                </a:ext>
              </a:extLst>
            </p:cNvPr>
            <p:cNvGrpSpPr/>
            <p:nvPr/>
          </p:nvGrpSpPr>
          <p:grpSpPr>
            <a:xfrm>
              <a:off x="406294" y="4530725"/>
              <a:ext cx="9243193" cy="1593852"/>
              <a:chOff x="0" y="0"/>
              <a:chExt cx="18491200" cy="3187701"/>
            </a:xfrm>
          </p:grpSpPr>
          <p:sp>
            <p:nvSpPr>
              <p:cNvPr id="23" name="Shape 805">
                <a:extLst>
                  <a:ext uri="{FF2B5EF4-FFF2-40B4-BE49-F238E27FC236}">
                    <a16:creationId xmlns:a16="http://schemas.microsoft.com/office/drawing/2014/main" id="{D83B3099-2493-4FB6-9492-CB4BD8DD40E7}"/>
                  </a:ext>
                </a:extLst>
              </p:cNvPr>
              <p:cNvSpPr/>
              <p:nvPr/>
            </p:nvSpPr>
            <p:spPr>
              <a:xfrm>
                <a:off x="0" y="-1"/>
                <a:ext cx="16865601" cy="1"/>
              </a:xfrm>
              <a:prstGeom prst="line">
                <a:avLst/>
              </a:prstGeom>
              <a:noFill/>
              <a:ln w="12700" cap="flat">
                <a:solidFill>
                  <a:srgbClr val="A6A6A6"/>
                </a:solidFill>
                <a:prstDash val="sysDash"/>
                <a:round/>
              </a:ln>
              <a:effectLst/>
            </p:spPr>
            <p:txBody>
              <a:bodyPr wrap="square" lIns="91437" tIns="91437" rIns="91437" bIns="91437" numCol="1" anchor="t">
                <a:noAutofit/>
              </a:bodyPr>
              <a:lstStyle/>
              <a:p>
                <a:pPr defTabSz="914217">
                  <a:defRPr sz="3600" b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sz="1800"/>
              </a:p>
            </p:txBody>
          </p:sp>
          <p:grpSp>
            <p:nvGrpSpPr>
              <p:cNvPr id="24" name="Group 814">
                <a:extLst>
                  <a:ext uri="{FF2B5EF4-FFF2-40B4-BE49-F238E27FC236}">
                    <a16:creationId xmlns:a16="http://schemas.microsoft.com/office/drawing/2014/main" id="{DEA8355C-C7FB-4106-967F-020BBDEEDF86}"/>
                  </a:ext>
                </a:extLst>
              </p:cNvPr>
              <p:cNvGrpSpPr/>
              <p:nvPr/>
            </p:nvGrpSpPr>
            <p:grpSpPr>
              <a:xfrm>
                <a:off x="376765" y="174149"/>
                <a:ext cx="18114436" cy="3013553"/>
                <a:chOff x="0" y="0"/>
                <a:chExt cx="18114434" cy="3013551"/>
              </a:xfrm>
            </p:grpSpPr>
            <p:pic>
              <p:nvPicPr>
                <p:cNvPr id="25" name="image29.png">
                  <a:extLst>
                    <a:ext uri="{FF2B5EF4-FFF2-40B4-BE49-F238E27FC236}">
                      <a16:creationId xmlns:a16="http://schemas.microsoft.com/office/drawing/2014/main" id="{059B6EE0-281E-42A0-9B1B-14B7BEF392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/>
                </a:blip>
                <a:stretch>
                  <a:fillRect/>
                </a:stretch>
              </p:blipFill>
              <p:spPr>
                <a:xfrm>
                  <a:off x="12649199" y="164459"/>
                  <a:ext cx="3251201" cy="161195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26" name="image30.png">
                  <a:extLst>
                    <a:ext uri="{FF2B5EF4-FFF2-40B4-BE49-F238E27FC236}">
                      <a16:creationId xmlns:a16="http://schemas.microsoft.com/office/drawing/2014/main" id="{5D7ACE0D-44B5-48BA-8D67-818B445255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/>
                </a:blip>
                <a:stretch>
                  <a:fillRect/>
                </a:stretch>
              </p:blipFill>
              <p:spPr>
                <a:xfrm>
                  <a:off x="10617199" y="1687949"/>
                  <a:ext cx="3454401" cy="83927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27" name="image31.png">
                  <a:extLst>
                    <a:ext uri="{FF2B5EF4-FFF2-40B4-BE49-F238E27FC236}">
                      <a16:creationId xmlns:a16="http://schemas.microsoft.com/office/drawing/2014/main" id="{5604BD67-F5D1-4D64-9BDE-13BBE163AE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/>
                </a:blip>
                <a:stretch>
                  <a:fillRect/>
                </a:stretch>
              </p:blipFill>
              <p:spPr>
                <a:xfrm>
                  <a:off x="-1" y="1066855"/>
                  <a:ext cx="2235201" cy="167584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28" name="image32.png">
                  <a:extLst>
                    <a:ext uri="{FF2B5EF4-FFF2-40B4-BE49-F238E27FC236}">
                      <a16:creationId xmlns:a16="http://schemas.microsoft.com/office/drawing/2014/main" id="{B8A22E68-BDDF-4BCD-B94D-C56F8BADEE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/>
                </a:blip>
                <a:stretch>
                  <a:fillRect/>
                </a:stretch>
              </p:blipFill>
              <p:spPr>
                <a:xfrm>
                  <a:off x="4961466" y="0"/>
                  <a:ext cx="2709334" cy="156316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29" name="image33.png">
                  <a:extLst>
                    <a:ext uri="{FF2B5EF4-FFF2-40B4-BE49-F238E27FC236}">
                      <a16:creationId xmlns:a16="http://schemas.microsoft.com/office/drawing/2014/main" id="{5E59FE7E-AF31-4164-B447-094F58A71E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/>
                </a:blip>
                <a:stretch>
                  <a:fillRect/>
                </a:stretch>
              </p:blipFill>
              <p:spPr>
                <a:xfrm>
                  <a:off x="2489199" y="389584"/>
                  <a:ext cx="1849721" cy="1386826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30" name="image34.png">
                  <a:extLst>
                    <a:ext uri="{FF2B5EF4-FFF2-40B4-BE49-F238E27FC236}">
                      <a16:creationId xmlns:a16="http://schemas.microsoft.com/office/drawing/2014/main" id="{95DA3798-F9FB-4881-826C-77A732A26C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/>
                </a:blip>
                <a:stretch>
                  <a:fillRect/>
                </a:stretch>
              </p:blipFill>
              <p:spPr>
                <a:xfrm>
                  <a:off x="3977716" y="1779074"/>
                  <a:ext cx="2338417" cy="123447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31" name="image35.png">
                  <a:extLst>
                    <a:ext uri="{FF2B5EF4-FFF2-40B4-BE49-F238E27FC236}">
                      <a16:creationId xmlns:a16="http://schemas.microsoft.com/office/drawing/2014/main" id="{817F5A56-FAD2-4823-A6C1-3E9C33FC18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/>
                </a:blip>
                <a:stretch>
                  <a:fillRect/>
                </a:stretch>
              </p:blipFill>
              <p:spPr>
                <a:xfrm>
                  <a:off x="14681200" y="1923108"/>
                  <a:ext cx="3433235" cy="60314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32" name="image36.png" descr="http://www.extremenetworks.com/blog/wp-content/uploads/2011/02/openstack-logo.png">
                  <a:extLst>
                    <a:ext uri="{FF2B5EF4-FFF2-40B4-BE49-F238E27FC236}">
                      <a16:creationId xmlns:a16="http://schemas.microsoft.com/office/drawing/2014/main" id="{C87B36D8-9F08-40C1-B081-E2425413F4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/>
                </a:blip>
                <a:stretch>
                  <a:fillRect/>
                </a:stretch>
              </p:blipFill>
              <p:spPr>
                <a:xfrm>
                  <a:off x="7975599" y="657105"/>
                  <a:ext cx="2781299" cy="208559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</p:grpSp>
      <p:pic>
        <p:nvPicPr>
          <p:cNvPr id="43" name="image28.png" descr="\\psf\Home\Desktop\Graphic Tank\vector_v-trans-01.png">
            <a:extLst>
              <a:ext uri="{FF2B5EF4-FFF2-40B4-BE49-F238E27FC236}">
                <a16:creationId xmlns:a16="http://schemas.microsoft.com/office/drawing/2014/main" id="{B7B2449A-4959-4F03-B927-4EE6C39108F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10693790" y="549796"/>
            <a:ext cx="1326804" cy="83343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8576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D83CF-60E5-4943-A919-EDD2EF68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93B7E-B6E2-43B0-874A-81A011F9D3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Shape 818">
            <a:extLst>
              <a:ext uri="{FF2B5EF4-FFF2-40B4-BE49-F238E27FC236}">
                <a16:creationId xmlns:a16="http://schemas.microsoft.com/office/drawing/2014/main" id="{FDF571B7-7418-48B7-9CA3-5BEE604648B6}"/>
              </a:ext>
            </a:extLst>
          </p:cNvPr>
          <p:cNvSpPr/>
          <p:nvPr/>
        </p:nvSpPr>
        <p:spPr>
          <a:xfrm>
            <a:off x="543577" y="2133600"/>
            <a:ext cx="1744210" cy="1123950"/>
          </a:xfrm>
          <a:prstGeom prst="rect">
            <a:avLst/>
          </a:prstGeom>
          <a:solidFill>
            <a:srgbClr val="FFFFFF"/>
          </a:solidFill>
          <a:ln w="12700">
            <a:solidFill>
              <a:srgbClr val="5698D3"/>
            </a:solidFill>
          </a:ln>
        </p:spPr>
        <p:txBody>
          <a:bodyPr lIns="45709" tIns="45709" rIns="45709" bIns="45709" anchor="ctr"/>
          <a:lstStyle/>
          <a:p>
            <a:pPr defTabSz="1364989">
              <a:defRPr sz="5400" b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800"/>
          </a:p>
        </p:txBody>
      </p:sp>
      <p:sp>
        <p:nvSpPr>
          <p:cNvPr id="6" name="Shape 819">
            <a:extLst>
              <a:ext uri="{FF2B5EF4-FFF2-40B4-BE49-F238E27FC236}">
                <a16:creationId xmlns:a16="http://schemas.microsoft.com/office/drawing/2014/main" id="{0F0AC3DB-BAB5-4902-92BB-11E92FDB1CFF}"/>
              </a:ext>
            </a:extLst>
          </p:cNvPr>
          <p:cNvSpPr/>
          <p:nvPr/>
        </p:nvSpPr>
        <p:spPr>
          <a:xfrm>
            <a:off x="556274" y="990600"/>
            <a:ext cx="1718816" cy="957263"/>
          </a:xfrm>
          <a:prstGeom prst="rect">
            <a:avLst/>
          </a:prstGeom>
          <a:solidFill>
            <a:srgbClr val="FFFFFF"/>
          </a:solidFill>
          <a:ln w="12700">
            <a:solidFill>
              <a:srgbClr val="5698D3"/>
            </a:solidFill>
          </a:ln>
        </p:spPr>
        <p:txBody>
          <a:bodyPr lIns="45709" tIns="45709" rIns="45709" bIns="45709" anchor="ctr"/>
          <a:lstStyle/>
          <a:p>
            <a:pPr defTabSz="1364989">
              <a:defRPr sz="5400" b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800"/>
          </a:p>
        </p:txBody>
      </p:sp>
      <p:sp>
        <p:nvSpPr>
          <p:cNvPr id="7" name="Shape 821">
            <a:extLst>
              <a:ext uri="{FF2B5EF4-FFF2-40B4-BE49-F238E27FC236}">
                <a16:creationId xmlns:a16="http://schemas.microsoft.com/office/drawing/2014/main" id="{08FDD6FB-BBC2-43AD-BDA0-4B0D0FB84150}"/>
              </a:ext>
            </a:extLst>
          </p:cNvPr>
          <p:cNvSpPr txBox="1">
            <a:spLocks/>
          </p:cNvSpPr>
          <p:nvPr/>
        </p:nvSpPr>
        <p:spPr bwMode="gray">
          <a:xfrm>
            <a:off x="2513946" y="1010922"/>
            <a:ext cx="9537846" cy="566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7996" rIns="0" bIns="0" numCol="1" anchor="t" anchorCtr="0" compatLnSpc="1">
            <a:prstTxWarp prst="textNoShape">
              <a:avLst/>
            </a:prstTxWarp>
          </a:bodyPr>
          <a:lstStyle>
            <a:lvl1pPr marL="228531" indent="-228531" algn="l" defTabSz="896669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49D"/>
              </a:buClr>
              <a:buSzPct val="100000"/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063" indent="-228531" algn="l" defTabSz="896669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649D"/>
              </a:buClr>
              <a:buSzPct val="80000"/>
              <a:buFont typeface="Wingdings" panose="05000000000000000000" pitchFamily="2" charset="2"/>
              <a:buChar char="§"/>
              <a:defRPr sz="1799" b="0" i="0" u="none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594" indent="-228531" algn="l" defTabSz="896669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649D"/>
              </a:buClr>
              <a:buSzPct val="80000"/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79780" indent="0" algn="l" defTabSz="896669" rtl="0" eaLnBrk="1" fontAlgn="base" hangingPunct="1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None/>
              <a:defRPr sz="169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22026" indent="-223771" algn="l" defTabSz="896669" rtl="0" eaLnBrk="1" fontAlgn="base" hangingPunct="1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Char char="&gt;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74991" indent="-334090" algn="l" defTabSz="1336360" rtl="0" eaLnBrk="1" latinLnBrk="0" hangingPunct="1">
              <a:lnSpc>
                <a:spcPct val="90000"/>
              </a:lnSpc>
              <a:spcBef>
                <a:spcPts val="731"/>
              </a:spcBef>
              <a:buFont typeface="Arial" panose="020B0604020202020204" pitchFamily="34" charset="0"/>
              <a:buChar char="•"/>
              <a:defRPr sz="2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43171" indent="-334090" algn="l" defTabSz="1336360" rtl="0" eaLnBrk="1" latinLnBrk="0" hangingPunct="1">
              <a:lnSpc>
                <a:spcPct val="90000"/>
              </a:lnSpc>
              <a:spcBef>
                <a:spcPts val="731"/>
              </a:spcBef>
              <a:buFont typeface="Arial" panose="020B0604020202020204" pitchFamily="34" charset="0"/>
              <a:buChar char="•"/>
              <a:defRPr sz="2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11351" indent="-334090" algn="l" defTabSz="1336360" rtl="0" eaLnBrk="1" latinLnBrk="0" hangingPunct="1">
              <a:lnSpc>
                <a:spcPct val="90000"/>
              </a:lnSpc>
              <a:spcBef>
                <a:spcPts val="731"/>
              </a:spcBef>
              <a:buFont typeface="Arial" panose="020B0604020202020204" pitchFamily="34" charset="0"/>
              <a:buChar char="•"/>
              <a:defRPr sz="2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79532" indent="-334090" algn="l" defTabSz="1336360" rtl="0" eaLnBrk="1" latinLnBrk="0" hangingPunct="1">
              <a:lnSpc>
                <a:spcPct val="90000"/>
              </a:lnSpc>
              <a:spcBef>
                <a:spcPts val="731"/>
              </a:spcBef>
              <a:buFont typeface="Arial" panose="020B0604020202020204" pitchFamily="34" charset="0"/>
              <a:buChar char="•"/>
              <a:defRPr sz="2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/>
              <a:t>Image</a:t>
            </a:r>
          </a:p>
          <a:p>
            <a:r>
              <a:rPr lang="en-US" sz="1800"/>
              <a:t>A read-only snapshot of a container stored in Docker Hub to be used as a template for building containers</a:t>
            </a:r>
          </a:p>
          <a:p>
            <a:endParaRPr lang="en-US" sz="8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/>
              <a:t>Container</a:t>
            </a:r>
          </a:p>
          <a:p>
            <a:r>
              <a:rPr lang="en-US" sz="1800"/>
              <a:t>The standard unit in which the application service resides or transported</a:t>
            </a:r>
          </a:p>
          <a:p>
            <a:endParaRPr lang="en-US" sz="18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/>
              <a:t>Docker Hub/Registry</a:t>
            </a:r>
          </a:p>
          <a:p>
            <a:r>
              <a:rPr lang="en-US" sz="1800"/>
              <a:t>Available in SaaS or Enterprise to deploy anywhere you choose </a:t>
            </a:r>
          </a:p>
          <a:p>
            <a:r>
              <a:rPr lang="en-US" sz="1800"/>
              <a:t>Stores, distributes, and shares container images</a:t>
            </a:r>
          </a:p>
          <a:p>
            <a:endParaRPr lang="en-US" sz="8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/>
              <a:t>Docker Engine</a:t>
            </a:r>
          </a:p>
          <a:p>
            <a:r>
              <a:rPr lang="en-US" sz="1800"/>
              <a:t>A program that creates, ships, and runs application containers</a:t>
            </a:r>
          </a:p>
          <a:p>
            <a:r>
              <a:rPr lang="en-US" sz="1800"/>
              <a:t>Runs on any physical and virtual machine or server locally, in private or public cloud</a:t>
            </a:r>
          </a:p>
          <a:p>
            <a:r>
              <a:rPr lang="en-US" sz="1800"/>
              <a:t>Client communicates with Engine to execute commands</a:t>
            </a:r>
            <a:endParaRPr lang="en-US" sz="1800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A8079783-B85E-44AC-97FE-B15D5FA67C16}"/>
              </a:ext>
            </a:extLst>
          </p:cNvPr>
          <p:cNvSpPr txBox="1">
            <a:spLocks/>
          </p:cNvSpPr>
          <p:nvPr/>
        </p:nvSpPr>
        <p:spPr bwMode="gray">
          <a:xfrm>
            <a:off x="5573848" y="6681674"/>
            <a:ext cx="1102497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35998" bIns="35998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rgbClr val="008AB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79450" indent="-222250" algn="l" rtl="0" eaLnBrk="0" fontAlgn="base" hangingPunct="0">
              <a:spcBef>
                <a:spcPct val="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360488" indent="-446088" algn="l" rtl="0" eaLnBrk="0" fontAlgn="base" hangingPunct="0">
              <a:spcBef>
                <a:spcPct val="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2039938" indent="-668338" algn="l" rtl="0" eaLnBrk="0" fontAlgn="base" hangingPunct="0">
              <a:spcBef>
                <a:spcPct val="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720975" indent="-892175" algn="l" rtl="0" eaLnBrk="0" fontAlgn="base" hangingPunct="0">
              <a:spcBef>
                <a:spcPct val="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A6CADBCB-90C9-40AA-B762-FAACEAF55A5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image38.png">
            <a:extLst>
              <a:ext uri="{FF2B5EF4-FFF2-40B4-BE49-F238E27FC236}">
                <a16:creationId xmlns:a16="http://schemas.microsoft.com/office/drawing/2014/main" id="{1667351A-3060-4C69-A898-05A1F378A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6240" y="1062038"/>
            <a:ext cx="1062556" cy="825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image17.png">
            <a:extLst>
              <a:ext uri="{FF2B5EF4-FFF2-40B4-BE49-F238E27FC236}">
                <a16:creationId xmlns:a16="http://schemas.microsoft.com/office/drawing/2014/main" id="{6C5A8D6B-6F64-43AD-A9F8-5145BEAD7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6429" y="2274888"/>
            <a:ext cx="1654539" cy="91757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824">
            <a:extLst>
              <a:ext uri="{FF2B5EF4-FFF2-40B4-BE49-F238E27FC236}">
                <a16:creationId xmlns:a16="http://schemas.microsoft.com/office/drawing/2014/main" id="{0A330EE4-2F9B-4857-8408-0EFFE34A5DC5}"/>
              </a:ext>
            </a:extLst>
          </p:cNvPr>
          <p:cNvSpPr/>
          <p:nvPr/>
        </p:nvSpPr>
        <p:spPr>
          <a:xfrm>
            <a:off x="501519" y="4943475"/>
            <a:ext cx="1811661" cy="1135063"/>
          </a:xfrm>
          <a:prstGeom prst="rect">
            <a:avLst/>
          </a:prstGeom>
          <a:solidFill>
            <a:srgbClr val="FFFFFF"/>
          </a:solidFill>
          <a:ln w="12700">
            <a:solidFill>
              <a:srgbClr val="5698D3"/>
            </a:solidFill>
          </a:ln>
        </p:spPr>
        <p:txBody>
          <a:bodyPr lIns="45709" tIns="45709" rIns="45709" bIns="45709" anchor="ctr"/>
          <a:lstStyle/>
          <a:p>
            <a:pPr defTabSz="1364989">
              <a:defRPr sz="5400" b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800"/>
          </a:p>
        </p:txBody>
      </p:sp>
      <p:sp>
        <p:nvSpPr>
          <p:cNvPr id="12" name="Shape 825">
            <a:extLst>
              <a:ext uri="{FF2B5EF4-FFF2-40B4-BE49-F238E27FC236}">
                <a16:creationId xmlns:a16="http://schemas.microsoft.com/office/drawing/2014/main" id="{3D4BE363-B65D-4570-AB2D-7D96D2C3C5DD}"/>
              </a:ext>
            </a:extLst>
          </p:cNvPr>
          <p:cNvSpPr/>
          <p:nvPr/>
        </p:nvSpPr>
        <p:spPr>
          <a:xfrm>
            <a:off x="472159" y="3505200"/>
            <a:ext cx="1828324" cy="1114425"/>
          </a:xfrm>
          <a:prstGeom prst="rect">
            <a:avLst/>
          </a:prstGeom>
          <a:solidFill>
            <a:srgbClr val="FFFFFF"/>
          </a:solidFill>
          <a:ln w="12700">
            <a:solidFill>
              <a:srgbClr val="5698D3"/>
            </a:solidFill>
          </a:ln>
        </p:spPr>
        <p:txBody>
          <a:bodyPr lIns="45709" tIns="45709" rIns="45709" bIns="45709" anchor="ctr"/>
          <a:lstStyle/>
          <a:p>
            <a:pPr defTabSz="1364989">
              <a:defRPr sz="5400" b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800"/>
          </a:p>
        </p:txBody>
      </p:sp>
      <p:grpSp>
        <p:nvGrpSpPr>
          <p:cNvPr id="13" name="Group 828">
            <a:extLst>
              <a:ext uri="{FF2B5EF4-FFF2-40B4-BE49-F238E27FC236}">
                <a16:creationId xmlns:a16="http://schemas.microsoft.com/office/drawing/2014/main" id="{F02A1338-3087-42A8-9718-E08B456E84EC}"/>
              </a:ext>
            </a:extLst>
          </p:cNvPr>
          <p:cNvGrpSpPr/>
          <p:nvPr/>
        </p:nvGrpSpPr>
        <p:grpSpPr>
          <a:xfrm>
            <a:off x="342811" y="3898900"/>
            <a:ext cx="973679" cy="414339"/>
            <a:chOff x="0" y="0"/>
            <a:chExt cx="1947865" cy="828676"/>
          </a:xfrm>
        </p:grpSpPr>
        <p:sp>
          <p:nvSpPr>
            <p:cNvPr id="14" name="Shape 826">
              <a:extLst>
                <a:ext uri="{FF2B5EF4-FFF2-40B4-BE49-F238E27FC236}">
                  <a16:creationId xmlns:a16="http://schemas.microsoft.com/office/drawing/2014/main" id="{1B191E88-E19B-4B5C-B7F2-7D699F4B027D}"/>
                </a:ext>
              </a:extLst>
            </p:cNvPr>
            <p:cNvSpPr/>
            <p:nvPr/>
          </p:nvSpPr>
          <p:spPr>
            <a:xfrm>
              <a:off x="0" y="0"/>
              <a:ext cx="1947865" cy="828676"/>
            </a:xfrm>
            <a:prstGeom prst="roundRect">
              <a:avLst>
                <a:gd name="adj" fmla="val 16667"/>
              </a:avLst>
            </a:prstGeom>
            <a:solidFill>
              <a:srgbClr val="0CC5EA"/>
            </a:solidFill>
            <a:ln w="12700" cap="flat">
              <a:solidFill>
                <a:srgbClr val="5698D3"/>
              </a:solidFill>
              <a:prstDash val="solid"/>
              <a:round/>
            </a:ln>
            <a:effectLst/>
          </p:spPr>
          <p:txBody>
            <a:bodyPr wrap="square" lIns="91437" tIns="91437" rIns="91437" bIns="91437" numCol="1" anchor="ctr">
              <a:noAutofit/>
            </a:bodyPr>
            <a:lstStyle/>
            <a:p>
              <a:pPr algn="ctr" defTabSz="1364989">
                <a:defRPr sz="3600"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1600"/>
            </a:p>
          </p:txBody>
        </p:sp>
        <p:sp>
          <p:nvSpPr>
            <p:cNvPr id="15" name="Shape 827">
              <a:extLst>
                <a:ext uri="{FF2B5EF4-FFF2-40B4-BE49-F238E27FC236}">
                  <a16:creationId xmlns:a16="http://schemas.microsoft.com/office/drawing/2014/main" id="{64408214-5D5E-4D35-9758-D34BEE04D2DF}"/>
                </a:ext>
              </a:extLst>
            </p:cNvPr>
            <p:cNvSpPr/>
            <p:nvPr/>
          </p:nvSpPr>
          <p:spPr>
            <a:xfrm>
              <a:off x="40451" y="168118"/>
              <a:ext cx="1866964" cy="49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2730525">
                <a:lnSpc>
                  <a:spcPct val="100000"/>
                </a:lnSpc>
                <a:defRPr sz="3800">
                  <a:solidFill>
                    <a:srgbClr val="FFFFFF"/>
                  </a:solidFill>
                </a:defRPr>
              </a:lvl1pPr>
            </a:lstStyle>
            <a:p>
              <a:r>
                <a:rPr sz="1600"/>
                <a:t>SaaS</a:t>
              </a:r>
            </a:p>
          </p:txBody>
        </p:sp>
      </p:grpSp>
      <p:pic>
        <p:nvPicPr>
          <p:cNvPr id="16" name="image39.pdf">
            <a:extLst>
              <a:ext uri="{FF2B5EF4-FFF2-40B4-BE49-F238E27FC236}">
                <a16:creationId xmlns:a16="http://schemas.microsoft.com/office/drawing/2014/main" id="{BFE7571D-C991-4E1B-A840-7CD27F041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4982" y="5187950"/>
            <a:ext cx="1449804" cy="59213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" name="Group 832">
            <a:extLst>
              <a:ext uri="{FF2B5EF4-FFF2-40B4-BE49-F238E27FC236}">
                <a16:creationId xmlns:a16="http://schemas.microsoft.com/office/drawing/2014/main" id="{BB4288E9-B25B-456C-818E-CAB837CD3A90}"/>
              </a:ext>
            </a:extLst>
          </p:cNvPr>
          <p:cNvGrpSpPr/>
          <p:nvPr/>
        </p:nvGrpSpPr>
        <p:grpSpPr>
          <a:xfrm>
            <a:off x="1445043" y="3898900"/>
            <a:ext cx="1037161" cy="420688"/>
            <a:chOff x="0" y="0"/>
            <a:chExt cx="2074862" cy="841376"/>
          </a:xfrm>
        </p:grpSpPr>
        <p:sp>
          <p:nvSpPr>
            <p:cNvPr id="18" name="Shape 830">
              <a:extLst>
                <a:ext uri="{FF2B5EF4-FFF2-40B4-BE49-F238E27FC236}">
                  <a16:creationId xmlns:a16="http://schemas.microsoft.com/office/drawing/2014/main" id="{31BC6992-2DD5-46A2-9530-2D5CD2E04174}"/>
                </a:ext>
              </a:extLst>
            </p:cNvPr>
            <p:cNvSpPr/>
            <p:nvPr/>
          </p:nvSpPr>
          <p:spPr>
            <a:xfrm>
              <a:off x="0" y="0"/>
              <a:ext cx="2074862" cy="841376"/>
            </a:xfrm>
            <a:prstGeom prst="roundRect">
              <a:avLst>
                <a:gd name="adj" fmla="val 16667"/>
              </a:avLst>
            </a:prstGeom>
            <a:solidFill>
              <a:srgbClr val="0CC5EA"/>
            </a:solidFill>
            <a:ln w="12700" cap="flat">
              <a:solidFill>
                <a:srgbClr val="5698D3"/>
              </a:solidFill>
              <a:prstDash val="solid"/>
              <a:round/>
            </a:ln>
            <a:effectLst/>
          </p:spPr>
          <p:txBody>
            <a:bodyPr wrap="square" lIns="91437" tIns="91437" rIns="91437" bIns="91437" numCol="1" anchor="ctr">
              <a:noAutofit/>
            </a:bodyPr>
            <a:lstStyle/>
            <a:p>
              <a:pPr algn="ctr" defTabSz="1364989">
                <a:defRPr sz="3600"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1600"/>
            </a:p>
          </p:txBody>
        </p:sp>
        <p:sp>
          <p:nvSpPr>
            <p:cNvPr id="19" name="Shape 831">
              <a:extLst>
                <a:ext uri="{FF2B5EF4-FFF2-40B4-BE49-F238E27FC236}">
                  <a16:creationId xmlns:a16="http://schemas.microsoft.com/office/drawing/2014/main" id="{EE0D1791-9E83-4EAB-B251-70E332324E0C}"/>
                </a:ext>
              </a:extLst>
            </p:cNvPr>
            <p:cNvSpPr/>
            <p:nvPr/>
          </p:nvSpPr>
          <p:spPr>
            <a:xfrm>
              <a:off x="41073" y="174469"/>
              <a:ext cx="1992717" cy="492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2730525">
                <a:lnSpc>
                  <a:spcPct val="100000"/>
                </a:lnSpc>
                <a:defRPr sz="3000">
                  <a:solidFill>
                    <a:srgbClr val="FFFFFF"/>
                  </a:solidFill>
                </a:defRPr>
              </a:lvl1pPr>
            </a:lstStyle>
            <a:p>
              <a:r>
                <a:rPr sz="1600" dirty="0"/>
                <a:t>Enterprise</a:t>
              </a:r>
            </a:p>
          </p:txBody>
        </p:sp>
      </p:grpSp>
      <p:pic>
        <p:nvPicPr>
          <p:cNvPr id="20" name="image28.png" descr="\\psf\Home\Desktop\Graphic Tank\vector_v-trans-01.png">
            <a:extLst>
              <a:ext uri="{FF2B5EF4-FFF2-40B4-BE49-F238E27FC236}">
                <a16:creationId xmlns:a16="http://schemas.microsoft.com/office/drawing/2014/main" id="{55856CA8-2688-48A3-AE39-CE3EE7156B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693790" y="549796"/>
            <a:ext cx="1326804" cy="83343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28666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3E73-5BE7-47A0-81F7-C5D6035E8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Need for container Orchestration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BADB2-5C5A-4B61-9C26-F215BFD1D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/>
              <a:t>The unit of deployment is changing from machine to a container</a:t>
            </a:r>
          </a:p>
          <a:p>
            <a:r>
              <a:rPr lang="en-AU" sz="2800" dirty="0"/>
              <a:t>Infrastructure has become immutable</a:t>
            </a:r>
          </a:p>
          <a:p>
            <a:r>
              <a:rPr lang="en-AU" sz="2800" dirty="0"/>
              <a:t>Emphasis on treating the datacentre as a large server (cluster)</a:t>
            </a:r>
          </a:p>
          <a:p>
            <a:r>
              <a:rPr lang="en-AU" sz="2800" dirty="0"/>
              <a:t>Tools are evolving to manage the new datacentre infrastructure</a:t>
            </a:r>
          </a:p>
          <a:p>
            <a:pPr lvl="1"/>
            <a:r>
              <a:rPr lang="en-AU" sz="2200" dirty="0"/>
              <a:t>Docker Swarm</a:t>
            </a:r>
          </a:p>
          <a:p>
            <a:pPr lvl="1"/>
            <a:r>
              <a:rPr lang="en-AU" sz="2200" dirty="0"/>
              <a:t>Kubernetes</a:t>
            </a:r>
          </a:p>
          <a:p>
            <a:pPr lvl="1"/>
            <a:r>
              <a:rPr lang="en-AU" sz="2200" dirty="0"/>
              <a:t>Mesosphere DC/OS</a:t>
            </a:r>
          </a:p>
          <a:p>
            <a:r>
              <a:rPr lang="en-AU" sz="2800" dirty="0"/>
              <a:t>Manage the </a:t>
            </a:r>
            <a:r>
              <a:rPr lang="en-AU" sz="2800" dirty="0" err="1"/>
              <a:t>lifeclycle</a:t>
            </a:r>
            <a:r>
              <a:rPr lang="en-AU" sz="2800" dirty="0"/>
              <a:t> of the containerised application running in production</a:t>
            </a:r>
          </a:p>
          <a:p>
            <a:r>
              <a:rPr lang="en-AU" sz="2800" dirty="0"/>
              <a:t>Automate the distribution of application</a:t>
            </a:r>
          </a:p>
          <a:p>
            <a:r>
              <a:rPr lang="en-AU" sz="2800" dirty="0"/>
              <a:t>Ensure higher levels of utilization and efficiency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EFE43-8AF5-4816-AE91-1054701803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458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AAE42-A4A1-4BB5-AC8C-9B1F86FCC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Changing Face of the Datacentre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C38C9-0300-44DD-A040-7DE5972B15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2E74F9-FB80-4E4C-B5E7-C31A2F6A5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36186"/>
            <a:ext cx="11626920" cy="465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77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container orchestration?</a:t>
            </a:r>
            <a:endParaRPr lang="en-US" dirty="0"/>
          </a:p>
        </p:txBody>
      </p:sp>
      <p:sp>
        <p:nvSpPr>
          <p:cNvPr id="65" name="Content Placeholder 6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Container orchestration </a:t>
            </a:r>
          </a:p>
          <a:p>
            <a:pPr lvl="1"/>
            <a:r>
              <a:rPr lang="en-US" dirty="0"/>
              <a:t>Manages the deployment, placement, and lifecycle of workload containers</a:t>
            </a:r>
          </a:p>
          <a:p>
            <a:r>
              <a:rPr lang="en-US" dirty="0"/>
              <a:t>Cluster management</a:t>
            </a:r>
          </a:p>
          <a:p>
            <a:pPr lvl="1"/>
            <a:r>
              <a:rPr lang="en-US" dirty="0"/>
              <a:t>Federates multiple hosts into one target</a:t>
            </a:r>
          </a:p>
          <a:p>
            <a:r>
              <a:rPr lang="en-US" dirty="0"/>
              <a:t>Scheduling</a:t>
            </a:r>
          </a:p>
          <a:p>
            <a:pPr lvl="1"/>
            <a:r>
              <a:rPr lang="en-US" dirty="0"/>
              <a:t>Distributes containers across nodes</a:t>
            </a:r>
          </a:p>
          <a:p>
            <a:r>
              <a:rPr lang="en-US" dirty="0"/>
              <a:t>Service discovery</a:t>
            </a:r>
          </a:p>
          <a:p>
            <a:pPr lvl="1"/>
            <a:r>
              <a:rPr lang="en-US" dirty="0"/>
              <a:t>Knows where the containers are located</a:t>
            </a:r>
          </a:p>
          <a:p>
            <a:pPr lvl="1"/>
            <a:r>
              <a:rPr lang="en-US" dirty="0"/>
              <a:t>Distributes client requests across the containers</a:t>
            </a:r>
          </a:p>
          <a:p>
            <a:r>
              <a:rPr lang="en-US" dirty="0"/>
              <a:t>Replication</a:t>
            </a:r>
          </a:p>
          <a:p>
            <a:pPr lvl="1"/>
            <a:r>
              <a:rPr lang="en-US" dirty="0"/>
              <a:t>Ensures the right number of nodes and containers</a:t>
            </a:r>
          </a:p>
          <a:p>
            <a:r>
              <a:rPr lang="en-US" dirty="0"/>
              <a:t>Health management</a:t>
            </a:r>
          </a:p>
          <a:p>
            <a:pPr lvl="1"/>
            <a:r>
              <a:rPr lang="en-US" dirty="0"/>
              <a:t>Replaces unhealthy containers and nodes</a:t>
            </a:r>
          </a:p>
          <a:p>
            <a:endParaRPr lang="en-US" dirty="0"/>
          </a:p>
        </p:txBody>
      </p:sp>
      <p:sp>
        <p:nvSpPr>
          <p:cNvPr id="66" name="Content Placeholder 6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Container Orchestrator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8DD8-55F1-4DDB-A894-47428CF8036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0110651" y="6681674"/>
            <a:ext cx="1919466" cy="176326"/>
          </a:xfrm>
        </p:spPr>
        <p:txBody>
          <a:bodyPr/>
          <a:lstStyle/>
          <a:p>
            <a:r>
              <a:rPr lang="en-US"/>
              <a:t>© Copyright IBM Corporation 2017</a:t>
            </a: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6169916" y="1730626"/>
            <a:ext cx="5731355" cy="4247648"/>
            <a:chOff x="5930744" y="1722474"/>
            <a:chExt cx="5731355" cy="4247648"/>
          </a:xfrm>
        </p:grpSpPr>
        <p:sp>
          <p:nvSpPr>
            <p:cNvPr id="9" name="Rectangle 8"/>
            <p:cNvSpPr/>
            <p:nvPr/>
          </p:nvSpPr>
          <p:spPr bwMode="auto">
            <a:xfrm>
              <a:off x="7685289" y="1722474"/>
              <a:ext cx="1499017" cy="170037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Manager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60801" y="2174834"/>
              <a:ext cx="1139252" cy="50966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Scheduler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860801" y="2795389"/>
              <a:ext cx="1139252" cy="50966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Replicator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954547" y="4177884"/>
              <a:ext cx="1499017" cy="1792238"/>
            </a:xfrm>
            <a:prstGeom prst="rect">
              <a:avLst/>
            </a:prstGeom>
            <a:solidFill>
              <a:srgbClr val="D48B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Node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133809" y="4610365"/>
              <a:ext cx="1139252" cy="509666"/>
            </a:xfrm>
            <a:prstGeom prst="rect">
              <a:avLst/>
            </a:prstGeom>
            <a:solidFill>
              <a:srgbClr val="E9B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Daemon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6081346" y="5233370"/>
              <a:ext cx="1244178" cy="603751"/>
              <a:chOff x="5748109" y="3235641"/>
              <a:chExt cx="1244178" cy="603751"/>
            </a:xfrm>
            <a:solidFill>
              <a:srgbClr val="E9BFFF"/>
            </a:solidFill>
          </p:grpSpPr>
          <p:sp>
            <p:nvSpPr>
              <p:cNvPr id="19" name="Rectangle 18"/>
              <p:cNvSpPr/>
              <p:nvPr/>
            </p:nvSpPr>
            <p:spPr bwMode="auto">
              <a:xfrm>
                <a:off x="5853035" y="3329726"/>
                <a:ext cx="1139252" cy="50966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6143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5796822" y="3285608"/>
                <a:ext cx="1139252" cy="50966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6143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5748109" y="3235641"/>
                <a:ext cx="1139252" cy="50966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6143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Containers</a:t>
                </a:r>
              </a:p>
            </p:txBody>
          </p:sp>
        </p:grpSp>
        <p:sp>
          <p:nvSpPr>
            <p:cNvPr id="23" name="Rectangle 22"/>
            <p:cNvSpPr/>
            <p:nvPr/>
          </p:nvSpPr>
          <p:spPr bwMode="auto">
            <a:xfrm>
              <a:off x="7685289" y="4159602"/>
              <a:ext cx="1499017" cy="1792238"/>
            </a:xfrm>
            <a:prstGeom prst="rect">
              <a:avLst/>
            </a:prstGeom>
            <a:solidFill>
              <a:srgbClr val="D48B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Node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7864551" y="4592083"/>
              <a:ext cx="1139252" cy="509666"/>
            </a:xfrm>
            <a:prstGeom prst="rect">
              <a:avLst/>
            </a:prstGeom>
            <a:solidFill>
              <a:srgbClr val="E9B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Daemon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7812088" y="5215088"/>
              <a:ext cx="1244178" cy="603751"/>
              <a:chOff x="5748109" y="3235641"/>
              <a:chExt cx="1244178" cy="603751"/>
            </a:xfrm>
            <a:solidFill>
              <a:srgbClr val="E9BFFF"/>
            </a:solidFill>
          </p:grpSpPr>
          <p:sp>
            <p:nvSpPr>
              <p:cNvPr id="26" name="Rectangle 25"/>
              <p:cNvSpPr/>
              <p:nvPr/>
            </p:nvSpPr>
            <p:spPr bwMode="auto">
              <a:xfrm>
                <a:off x="5853035" y="3329726"/>
                <a:ext cx="1139252" cy="50966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6143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5796822" y="3285608"/>
                <a:ext cx="1139252" cy="50966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6143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5748109" y="3235641"/>
                <a:ext cx="1139252" cy="50966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6143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Containers</a:t>
                </a:r>
              </a:p>
            </p:txBody>
          </p:sp>
        </p:grpSp>
        <p:sp>
          <p:nvSpPr>
            <p:cNvPr id="30" name="Rectangle 29"/>
            <p:cNvSpPr/>
            <p:nvPr/>
          </p:nvSpPr>
          <p:spPr bwMode="auto">
            <a:xfrm>
              <a:off x="9416031" y="4154484"/>
              <a:ext cx="1499017" cy="1792238"/>
            </a:xfrm>
            <a:prstGeom prst="rect">
              <a:avLst/>
            </a:prstGeom>
            <a:solidFill>
              <a:srgbClr val="D48B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Node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9595293" y="4586965"/>
              <a:ext cx="1139252" cy="509666"/>
            </a:xfrm>
            <a:prstGeom prst="rect">
              <a:avLst/>
            </a:prstGeom>
            <a:solidFill>
              <a:srgbClr val="E9B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Daemon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9542830" y="5209970"/>
              <a:ext cx="1244178" cy="603751"/>
              <a:chOff x="5748109" y="3235641"/>
              <a:chExt cx="1244178" cy="603751"/>
            </a:xfrm>
            <a:solidFill>
              <a:srgbClr val="E9BFFF"/>
            </a:solidFill>
          </p:grpSpPr>
          <p:sp>
            <p:nvSpPr>
              <p:cNvPr id="33" name="Rectangle 32"/>
              <p:cNvSpPr/>
              <p:nvPr/>
            </p:nvSpPr>
            <p:spPr bwMode="auto">
              <a:xfrm>
                <a:off x="5853035" y="3329726"/>
                <a:ext cx="1139252" cy="50966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6143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 bwMode="auto">
              <a:xfrm>
                <a:off x="5796822" y="3285608"/>
                <a:ext cx="1139252" cy="50966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6143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5748109" y="3235641"/>
                <a:ext cx="1139252" cy="50966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6143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Containers</a:t>
                </a:r>
              </a:p>
            </p:txBody>
          </p:sp>
        </p:grpSp>
        <p:sp>
          <p:nvSpPr>
            <p:cNvPr id="36" name="Rectangle 35"/>
            <p:cNvSpPr/>
            <p:nvPr/>
          </p:nvSpPr>
          <p:spPr bwMode="auto">
            <a:xfrm>
              <a:off x="10522847" y="2226669"/>
              <a:ext cx="1139252" cy="6919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Discovery DB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43" name="Elbow Connector 42"/>
            <p:cNvCxnSpPr>
              <a:stCxn id="9" idx="2"/>
              <a:endCxn id="30" idx="0"/>
            </p:cNvCxnSpPr>
            <p:nvPr/>
          </p:nvCxnSpPr>
          <p:spPr bwMode="auto">
            <a:xfrm rot="16200000" flipH="1">
              <a:off x="8934352" y="2923296"/>
              <a:ext cx="731634" cy="1730742"/>
            </a:xfrm>
            <a:prstGeom prst="bentConnector3">
              <a:avLst>
                <a:gd name="adj1" fmla="val 51615"/>
              </a:avLst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Elbow Connector 44"/>
            <p:cNvCxnSpPr>
              <a:stCxn id="9" idx="2"/>
              <a:endCxn id="12" idx="0"/>
            </p:cNvCxnSpPr>
            <p:nvPr/>
          </p:nvCxnSpPr>
          <p:spPr bwMode="auto">
            <a:xfrm rot="5400000">
              <a:off x="7191910" y="2934996"/>
              <a:ext cx="755034" cy="1730742"/>
            </a:xfrm>
            <a:prstGeom prst="bentConnector3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/>
            <p:cNvCxnSpPr>
              <a:stCxn id="9" idx="2"/>
              <a:endCxn id="23" idx="0"/>
            </p:cNvCxnSpPr>
            <p:nvPr/>
          </p:nvCxnSpPr>
          <p:spPr bwMode="auto">
            <a:xfrm>
              <a:off x="8434798" y="3422850"/>
              <a:ext cx="0" cy="736752"/>
            </a:xfrm>
            <a:prstGeom prst="line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Elbow Connector 54"/>
            <p:cNvCxnSpPr>
              <a:stCxn id="30" idx="3"/>
              <a:endCxn id="36" idx="2"/>
            </p:cNvCxnSpPr>
            <p:nvPr/>
          </p:nvCxnSpPr>
          <p:spPr bwMode="auto">
            <a:xfrm flipV="1">
              <a:off x="10915048" y="2918655"/>
              <a:ext cx="177425" cy="2131948"/>
            </a:xfrm>
            <a:prstGeom prst="bentConnector2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arrow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Straight Arrow Connector 56"/>
            <p:cNvCxnSpPr>
              <a:stCxn id="9" idx="3"/>
              <a:endCxn id="36" idx="1"/>
            </p:cNvCxnSpPr>
            <p:nvPr/>
          </p:nvCxnSpPr>
          <p:spPr bwMode="auto">
            <a:xfrm>
              <a:off x="9184306" y="2572662"/>
              <a:ext cx="1338541" cy="0"/>
            </a:xfrm>
            <a:prstGeom prst="straightConnector1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arrow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7" name="Rectangle 66"/>
            <p:cNvSpPr/>
            <p:nvPr/>
          </p:nvSpPr>
          <p:spPr bwMode="auto">
            <a:xfrm>
              <a:off x="5930744" y="2226669"/>
              <a:ext cx="1139252" cy="69198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Image Repository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68" name="Straight Arrow Connector 67"/>
            <p:cNvCxnSpPr>
              <a:stCxn id="9" idx="1"/>
              <a:endCxn id="67" idx="3"/>
            </p:cNvCxnSpPr>
            <p:nvPr/>
          </p:nvCxnSpPr>
          <p:spPr bwMode="auto">
            <a:xfrm flipH="1">
              <a:off x="7069996" y="2572662"/>
              <a:ext cx="615293" cy="0"/>
            </a:xfrm>
            <a:prstGeom prst="straightConnector1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arrow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36176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Orchestration in IBM Cloud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June 2015 when IBM Container Service launched, open source orchestration projects were not available for production</a:t>
            </a:r>
          </a:p>
          <a:p>
            <a:endParaRPr lang="en-US" dirty="0"/>
          </a:p>
          <a:p>
            <a:pPr lvl="1"/>
            <a:r>
              <a:rPr lang="en-US" dirty="0"/>
              <a:t>Kubernetes – July 21, 2015</a:t>
            </a:r>
          </a:p>
          <a:p>
            <a:pPr lvl="1"/>
            <a:r>
              <a:rPr lang="en-US" dirty="0"/>
              <a:t>Docker Swarm – November 3, 2015</a:t>
            </a:r>
          </a:p>
          <a:p>
            <a:pPr lvl="1"/>
            <a:r>
              <a:rPr lang="en-US" dirty="0"/>
              <a:t>Apache </a:t>
            </a:r>
            <a:r>
              <a:rPr lang="en-US" dirty="0" err="1"/>
              <a:t>Mesos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July 27, 2016</a:t>
            </a:r>
          </a:p>
          <a:p>
            <a:endParaRPr lang="en-US" dirty="0"/>
          </a:p>
          <a:p>
            <a:r>
              <a:rPr lang="en-US" dirty="0"/>
              <a:t>IBM developed custom orchestration to ensure anti co-location of containers within a group and container placement to the least utilized hosts</a:t>
            </a:r>
          </a:p>
          <a:p>
            <a:endParaRPr lang="en-US" dirty="0"/>
          </a:p>
          <a:p>
            <a:r>
              <a:rPr lang="en-US" dirty="0"/>
              <a:t>IBM Research runs rigorous performance and scalability testing (</a:t>
            </a:r>
            <a:r>
              <a:rPr lang="en-US" dirty="0">
                <a:hlinkClick r:id="rId3"/>
              </a:rPr>
              <a:t>https://github.com/Open-I-Beam/containers-os</a:t>
            </a:r>
            <a:r>
              <a:rPr lang="en-US" dirty="0"/>
              <a:t>) on various open source projects; then work with those communities to make improvements</a:t>
            </a:r>
          </a:p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4294967295"/>
          </p:nvPr>
        </p:nvSpPr>
        <p:spPr>
          <a:xfrm>
            <a:off x="10110651" y="6681674"/>
            <a:ext cx="1919466" cy="176326"/>
          </a:xfrm>
        </p:spPr>
        <p:txBody>
          <a:bodyPr/>
          <a:lstStyle/>
          <a:p>
            <a:pPr>
              <a:defRPr/>
            </a:pPr>
            <a:r>
              <a:rPr lang="en-US"/>
              <a:t>© Copyright IBM Corporation 2017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1" name="image48.t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49779" y="1868245"/>
            <a:ext cx="1623741" cy="16241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image4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71220" y="1957773"/>
            <a:ext cx="1685700" cy="14451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image4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366380" y="2177410"/>
            <a:ext cx="2217369" cy="10058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86275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8E78C-0F93-4A43-ACD8-0787B77EB95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048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266B-9DB9-4881-9DFD-DC27EE75C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Kubernetes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2B9DA-D230-451A-9592-69EFA141A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/>
              <a:t>Kubernetes is inspired from an internal Google project called Borg</a:t>
            </a:r>
          </a:p>
          <a:p>
            <a:r>
              <a:rPr lang="en-AU" sz="2400" dirty="0"/>
              <a:t>Open source project managed by the Linux Foundation</a:t>
            </a:r>
          </a:p>
          <a:p>
            <a:r>
              <a:rPr lang="en-AU" sz="2400" dirty="0"/>
              <a:t>Unified API for deploying web application, batch jobs and databases</a:t>
            </a:r>
          </a:p>
          <a:p>
            <a:r>
              <a:rPr lang="en-AU" sz="2400" dirty="0"/>
              <a:t>Decouple applications from machines through containers</a:t>
            </a:r>
          </a:p>
          <a:p>
            <a:r>
              <a:rPr lang="en-AU" sz="2400" dirty="0"/>
              <a:t>Declarative approach to deploying applications</a:t>
            </a:r>
          </a:p>
          <a:p>
            <a:r>
              <a:rPr lang="en-AU" sz="2400" dirty="0"/>
              <a:t>Automates application configuration through services discovery</a:t>
            </a:r>
          </a:p>
          <a:p>
            <a:r>
              <a:rPr lang="en-AU" sz="2400" dirty="0"/>
              <a:t>Maintains and tracks the global view of the cluster</a:t>
            </a:r>
          </a:p>
          <a:p>
            <a:r>
              <a:rPr lang="en-AU" sz="2400" dirty="0"/>
              <a:t>APIs for deployment workflow</a:t>
            </a:r>
          </a:p>
          <a:p>
            <a:pPr lvl="1"/>
            <a:r>
              <a:rPr lang="en-AU" sz="2000" dirty="0"/>
              <a:t>Rolling updates, canary deploys, and blue-green deployments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D11DA-2FEF-42A1-BDD9-E38A23C477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83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Kubernetes?</a:t>
            </a:r>
            <a:endParaRPr lang="en-US" dirty="0"/>
          </a:p>
        </p:txBody>
      </p:sp>
      <p:sp>
        <p:nvSpPr>
          <p:cNvPr id="976" name="Shape 97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 orchestrator</a:t>
            </a:r>
          </a:p>
          <a:p>
            <a:pPr lvl="1"/>
            <a:r>
              <a:rPr lang="en-US" dirty="0"/>
              <a:t>Runs and manages containers</a:t>
            </a:r>
          </a:p>
          <a:p>
            <a:pPr lvl="1"/>
            <a:r>
              <a:rPr lang="en-US" dirty="0"/>
              <a:t>Unified API for deploying web applications, batch jobs, and databases</a:t>
            </a:r>
          </a:p>
          <a:p>
            <a:pPr lvl="1"/>
            <a:r>
              <a:rPr lang="en-US" dirty="0"/>
              <a:t>Maintains and tracks the global view of the cluster </a:t>
            </a:r>
          </a:p>
          <a:p>
            <a:pPr lvl="1"/>
            <a:r>
              <a:rPr lang="en-US" dirty="0"/>
              <a:t>Supports multiple cloud and bare-metal environments</a:t>
            </a:r>
          </a:p>
          <a:p>
            <a:r>
              <a:rPr lang="en-US" dirty="0"/>
              <a:t>Manage applications, not machines</a:t>
            </a:r>
          </a:p>
          <a:p>
            <a:pPr lvl="1"/>
            <a:r>
              <a:rPr lang="en-US" dirty="0"/>
              <a:t>Rolling updates, canary deploys, and blue-green deployments </a:t>
            </a:r>
          </a:p>
          <a:p>
            <a:r>
              <a:rPr lang="en-US" dirty="0"/>
              <a:t>Designed for extensibility</a:t>
            </a:r>
          </a:p>
          <a:p>
            <a:pPr lvl="1"/>
            <a:r>
              <a:rPr lang="en-US" dirty="0"/>
              <a:t>Rich ecosystem of plug-ins for scheduling, storage, networking</a:t>
            </a:r>
          </a:p>
          <a:p>
            <a:r>
              <a:rPr lang="en-US" dirty="0"/>
              <a:t>Open source project managed by the Linux Foundation </a:t>
            </a:r>
          </a:p>
          <a:p>
            <a:pPr lvl="1"/>
            <a:r>
              <a:rPr lang="en-US" dirty="0"/>
              <a:t>Inspired and informed by Google's experiences and internal systems</a:t>
            </a:r>
          </a:p>
          <a:p>
            <a:pPr lvl="1"/>
            <a:r>
              <a:rPr lang="en-US" dirty="0"/>
              <a:t>100% open source, written in Go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8DD8-55F1-4DDB-A894-47428CF8036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10110651" y="6681674"/>
            <a:ext cx="1919466" cy="176326"/>
          </a:xfrm>
        </p:spPr>
        <p:txBody>
          <a:bodyPr/>
          <a:lstStyle/>
          <a:p>
            <a:r>
              <a:rPr lang="en-US"/>
              <a:t>© Copyright IBM Corporation 2017</a:t>
            </a:r>
            <a:endParaRPr lang="en-US" dirty="0"/>
          </a:p>
        </p:txBody>
      </p:sp>
      <p:pic>
        <p:nvPicPr>
          <p:cNvPr id="977" name="image49.png" descr="ttps://avatars3.githubusercontent.com/u/13629408?v=3&amp;s=40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44242" y="550122"/>
            <a:ext cx="1285875" cy="128587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46955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Group 1012"/>
          <p:cNvGrpSpPr/>
          <p:nvPr/>
        </p:nvGrpSpPr>
        <p:grpSpPr>
          <a:xfrm>
            <a:off x="7647217" y="4398750"/>
            <a:ext cx="4340988" cy="2126375"/>
            <a:chOff x="7647217" y="4398750"/>
            <a:chExt cx="4340988" cy="2126375"/>
          </a:xfrm>
        </p:grpSpPr>
        <p:sp>
          <p:nvSpPr>
            <p:cNvPr id="161" name="Rectangle 160"/>
            <p:cNvSpPr/>
            <p:nvPr/>
          </p:nvSpPr>
          <p:spPr bwMode="auto">
            <a:xfrm>
              <a:off x="7647217" y="4398750"/>
              <a:ext cx="4340988" cy="21263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Worker node</a:t>
              </a:r>
            </a:p>
          </p:txBody>
        </p:sp>
        <p:sp>
          <p:nvSpPr>
            <p:cNvPr id="162" name="Rounded Rectangle 161"/>
            <p:cNvSpPr/>
            <p:nvPr/>
          </p:nvSpPr>
          <p:spPr bwMode="auto">
            <a:xfrm>
              <a:off x="10154381" y="4468014"/>
              <a:ext cx="761040" cy="242421"/>
            </a:xfrm>
            <a:prstGeom prst="roundRect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kube</a:t>
              </a: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-proxy</a:t>
              </a: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7856382" y="5080773"/>
              <a:ext cx="3987017" cy="129197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docker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8046243" y="4720608"/>
              <a:ext cx="868841" cy="22856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kubelet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65" name="Group 164"/>
            <p:cNvGrpSpPr/>
            <p:nvPr/>
          </p:nvGrpSpPr>
          <p:grpSpPr>
            <a:xfrm>
              <a:off x="8079126" y="5372388"/>
              <a:ext cx="3508605" cy="880601"/>
              <a:chOff x="8079126" y="3119228"/>
              <a:chExt cx="3508605" cy="880601"/>
            </a:xfrm>
          </p:grpSpPr>
          <p:grpSp>
            <p:nvGrpSpPr>
              <p:cNvPr id="172" name="Group 171"/>
              <p:cNvGrpSpPr/>
              <p:nvPr/>
            </p:nvGrpSpPr>
            <p:grpSpPr>
              <a:xfrm>
                <a:off x="9270663" y="3119231"/>
                <a:ext cx="1008032" cy="707737"/>
                <a:chOff x="9270663" y="3119231"/>
                <a:chExt cx="1008032" cy="707737"/>
              </a:xfrm>
            </p:grpSpPr>
            <p:sp>
              <p:nvSpPr>
                <p:cNvPr id="188" name="Rounded Rectangle 187"/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6143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6143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container</a:t>
                  </a:r>
                </a:p>
              </p:txBody>
            </p:sp>
          </p:grpSp>
          <p:grpSp>
            <p:nvGrpSpPr>
              <p:cNvPr id="173" name="Group 172"/>
              <p:cNvGrpSpPr/>
              <p:nvPr/>
            </p:nvGrpSpPr>
            <p:grpSpPr>
              <a:xfrm>
                <a:off x="9354330" y="3201844"/>
                <a:ext cx="1008032" cy="707737"/>
                <a:chOff x="9270663" y="3119231"/>
                <a:chExt cx="1008032" cy="707737"/>
              </a:xfrm>
            </p:grpSpPr>
            <p:sp>
              <p:nvSpPr>
                <p:cNvPr id="186" name="Rounded Rectangle 185"/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6143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187" name="Rectangle 186"/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6143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container</a:t>
                  </a:r>
                </a:p>
              </p:txBody>
            </p:sp>
          </p:grpSp>
          <p:grpSp>
            <p:nvGrpSpPr>
              <p:cNvPr id="174" name="Group 173"/>
              <p:cNvGrpSpPr/>
              <p:nvPr/>
            </p:nvGrpSpPr>
            <p:grpSpPr>
              <a:xfrm>
                <a:off x="9429950" y="3292092"/>
                <a:ext cx="1008032" cy="707737"/>
                <a:chOff x="9270663" y="3119231"/>
                <a:chExt cx="1008032" cy="707737"/>
              </a:xfrm>
            </p:grpSpPr>
            <p:sp>
              <p:nvSpPr>
                <p:cNvPr id="184" name="Rounded Rectangle 183"/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6143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185" name="Rectangle 184"/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6143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container</a:t>
                  </a:r>
                </a:p>
              </p:txBody>
            </p:sp>
          </p:grpSp>
          <p:grpSp>
            <p:nvGrpSpPr>
              <p:cNvPr id="175" name="Group 174"/>
              <p:cNvGrpSpPr/>
              <p:nvPr/>
            </p:nvGrpSpPr>
            <p:grpSpPr>
              <a:xfrm>
                <a:off x="8079126" y="3119231"/>
                <a:ext cx="1008032" cy="707737"/>
                <a:chOff x="9270663" y="3119231"/>
                <a:chExt cx="1008032" cy="707737"/>
              </a:xfrm>
            </p:grpSpPr>
            <p:sp>
              <p:nvSpPr>
                <p:cNvPr id="182" name="Rounded Rectangle 181"/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6143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183" name="Rectangle 182"/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14363" eaLnBrk="1" hangingPunct="1"/>
                  <a:r>
                    <a:rPr lang="en-US" sz="1200" dirty="0" err="1"/>
                    <a:t>cAdvisor</a:t>
                  </a:r>
                  <a:endPara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76" name="Group 175"/>
              <p:cNvGrpSpPr/>
              <p:nvPr/>
            </p:nvGrpSpPr>
            <p:grpSpPr>
              <a:xfrm>
                <a:off x="10496032" y="3119228"/>
                <a:ext cx="1008032" cy="707737"/>
                <a:chOff x="9270663" y="3119231"/>
                <a:chExt cx="1008032" cy="707737"/>
              </a:xfrm>
            </p:grpSpPr>
            <p:sp>
              <p:nvSpPr>
                <p:cNvPr id="180" name="Rounded Rectangle 179"/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6143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181" name="Rectangle 180"/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6143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container</a:t>
                  </a:r>
                </a:p>
              </p:txBody>
            </p:sp>
          </p:grpSp>
          <p:grpSp>
            <p:nvGrpSpPr>
              <p:cNvPr id="177" name="Group 176"/>
              <p:cNvGrpSpPr/>
              <p:nvPr/>
            </p:nvGrpSpPr>
            <p:grpSpPr>
              <a:xfrm>
                <a:off x="10579699" y="3201841"/>
                <a:ext cx="1008032" cy="707737"/>
                <a:chOff x="9270663" y="3119231"/>
                <a:chExt cx="1008032" cy="707737"/>
              </a:xfrm>
            </p:grpSpPr>
            <p:sp>
              <p:nvSpPr>
                <p:cNvPr id="178" name="Rounded Rectangle 177"/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6143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179" name="Rectangle 178"/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6143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container</a:t>
                  </a:r>
                </a:p>
              </p:txBody>
            </p:sp>
          </p:grpSp>
        </p:grpSp>
        <p:cxnSp>
          <p:nvCxnSpPr>
            <p:cNvPr id="166" name="Curved Connector 165"/>
            <p:cNvCxnSpPr>
              <a:stCxn id="164" idx="3"/>
              <a:endCxn id="182" idx="0"/>
            </p:cNvCxnSpPr>
            <p:nvPr/>
          </p:nvCxnSpPr>
          <p:spPr bwMode="auto">
            <a:xfrm flipH="1">
              <a:off x="8583142" y="4834892"/>
              <a:ext cx="331942" cy="537499"/>
            </a:xfrm>
            <a:prstGeom prst="curvedConnector4">
              <a:avLst>
                <a:gd name="adj1" fmla="val -68867"/>
                <a:gd name="adj2" fmla="val 60631"/>
              </a:avLst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7" name="Curved Connector 166"/>
            <p:cNvCxnSpPr>
              <a:stCxn id="164" idx="3"/>
              <a:endCxn id="188" idx="0"/>
            </p:cNvCxnSpPr>
            <p:nvPr/>
          </p:nvCxnSpPr>
          <p:spPr bwMode="auto">
            <a:xfrm>
              <a:off x="8915084" y="4834892"/>
              <a:ext cx="859595" cy="537499"/>
            </a:xfrm>
            <a:prstGeom prst="curvedConnector2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8" name="Curved Connector 167"/>
            <p:cNvCxnSpPr>
              <a:stCxn id="164" idx="3"/>
              <a:endCxn id="180" idx="0"/>
            </p:cNvCxnSpPr>
            <p:nvPr/>
          </p:nvCxnSpPr>
          <p:spPr bwMode="auto">
            <a:xfrm>
              <a:off x="8915084" y="4834892"/>
              <a:ext cx="2084964" cy="537496"/>
            </a:xfrm>
            <a:prstGeom prst="curvedConnector2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9" name="Straight Arrow Connector 168"/>
            <p:cNvCxnSpPr>
              <a:stCxn id="162" idx="2"/>
              <a:endCxn id="188" idx="0"/>
            </p:cNvCxnSpPr>
            <p:nvPr/>
          </p:nvCxnSpPr>
          <p:spPr bwMode="auto">
            <a:xfrm flipH="1">
              <a:off x="9774679" y="4710435"/>
              <a:ext cx="760222" cy="661956"/>
            </a:xfrm>
            <a:prstGeom prst="straightConnector1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0" name="Straight Arrow Connector 169"/>
            <p:cNvCxnSpPr>
              <a:stCxn id="162" idx="2"/>
              <a:endCxn id="180" idx="0"/>
            </p:cNvCxnSpPr>
            <p:nvPr/>
          </p:nvCxnSpPr>
          <p:spPr bwMode="auto">
            <a:xfrm>
              <a:off x="10534901" y="4710435"/>
              <a:ext cx="465147" cy="661953"/>
            </a:xfrm>
            <a:prstGeom prst="straightConnector1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" name="Curved Connector 170"/>
            <p:cNvCxnSpPr>
              <a:stCxn id="164" idx="2"/>
              <a:endCxn id="183" idx="0"/>
            </p:cNvCxnSpPr>
            <p:nvPr/>
          </p:nvCxnSpPr>
          <p:spPr bwMode="auto">
            <a:xfrm rot="16200000" flipH="1">
              <a:off x="8169601" y="5260239"/>
              <a:ext cx="735062" cy="112936"/>
            </a:xfrm>
            <a:prstGeom prst="curvedConnector3">
              <a:avLst>
                <a:gd name="adj1" fmla="val 50000"/>
              </a:avLst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" name="Straight Arrow Connector 194"/>
            <p:cNvCxnSpPr>
              <a:stCxn id="162" idx="2"/>
              <a:endCxn id="182" idx="0"/>
            </p:cNvCxnSpPr>
            <p:nvPr/>
          </p:nvCxnSpPr>
          <p:spPr bwMode="auto">
            <a:xfrm flipH="1">
              <a:off x="8583142" y="4710435"/>
              <a:ext cx="1951759" cy="661956"/>
            </a:xfrm>
            <a:prstGeom prst="straightConnector1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Rectangle 14"/>
          <p:cNvSpPr/>
          <p:nvPr/>
        </p:nvSpPr>
        <p:spPr bwMode="auto">
          <a:xfrm>
            <a:off x="4226560" y="1882393"/>
            <a:ext cx="7887145" cy="475837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614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Kubernetes </a:t>
            </a:r>
            <a:b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</a:t>
            </a:r>
          </a:p>
        </p:txBody>
      </p:sp>
      <p:cxnSp>
        <p:nvCxnSpPr>
          <p:cNvPr id="18" name="Straight Arrow Connector 17"/>
          <p:cNvCxnSpPr>
            <a:stCxn id="162" idx="0"/>
            <a:endCxn id="22" idx="2"/>
          </p:cNvCxnSpPr>
          <p:nvPr/>
        </p:nvCxnSpPr>
        <p:spPr bwMode="auto">
          <a:xfrm flipH="1" flipV="1">
            <a:off x="10320113" y="2000138"/>
            <a:ext cx="214788" cy="2467876"/>
          </a:xfrm>
          <a:prstGeom prst="straightConnector1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Architecture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56032" y="1165722"/>
            <a:ext cx="3941566" cy="5513832"/>
          </a:xfrm>
        </p:spPr>
        <p:txBody>
          <a:bodyPr/>
          <a:lstStyle/>
          <a:p>
            <a:r>
              <a:rPr lang="en-US" dirty="0"/>
              <a:t>Master nodes</a:t>
            </a:r>
          </a:p>
          <a:p>
            <a:pPr lvl="1"/>
            <a:r>
              <a:rPr lang="en-US" dirty="0"/>
              <a:t>Computer with processes that manage the cluster</a:t>
            </a:r>
          </a:p>
          <a:p>
            <a:pPr lvl="1"/>
            <a:r>
              <a:rPr lang="en-US" dirty="0"/>
              <a:t>Multiple nodes for HA</a:t>
            </a:r>
          </a:p>
          <a:p>
            <a:endParaRPr lang="en-AU" dirty="0"/>
          </a:p>
          <a:p>
            <a:r>
              <a:rPr lang="en-AU" dirty="0"/>
              <a:t>A</a:t>
            </a:r>
            <a:r>
              <a:rPr lang="en-US" dirty="0" err="1"/>
              <a:t>ccess</a:t>
            </a:r>
            <a:r>
              <a:rPr lang="en-US" dirty="0"/>
              <a:t> mode</a:t>
            </a:r>
          </a:p>
          <a:p>
            <a:pPr lvl="1"/>
            <a:r>
              <a:rPr lang="en-AU" dirty="0"/>
              <a:t>A</a:t>
            </a:r>
            <a:r>
              <a:rPr lang="en-US" dirty="0"/>
              <a:t>PI</a:t>
            </a:r>
          </a:p>
          <a:p>
            <a:pPr lvl="1"/>
            <a:r>
              <a:rPr lang="en-AU" dirty="0"/>
              <a:t>U</a:t>
            </a:r>
            <a:r>
              <a:rPr lang="en-US" dirty="0"/>
              <a:t>I</a:t>
            </a:r>
          </a:p>
          <a:p>
            <a:pPr lvl="1"/>
            <a:r>
              <a:rPr lang="en-AU" dirty="0"/>
              <a:t>C</a:t>
            </a:r>
            <a:r>
              <a:rPr lang="en-US" dirty="0"/>
              <a:t>LI</a:t>
            </a:r>
          </a:p>
          <a:p>
            <a:pPr lvl="1"/>
            <a:endParaRPr lang="en-US" dirty="0"/>
          </a:p>
          <a:p>
            <a:r>
              <a:rPr lang="en-AU" dirty="0"/>
              <a:t>Registry </a:t>
            </a:r>
          </a:p>
          <a:p>
            <a:endParaRPr lang="en-US" dirty="0"/>
          </a:p>
          <a:p>
            <a:r>
              <a:rPr lang="en-US" dirty="0"/>
              <a:t>Worker nodes</a:t>
            </a:r>
          </a:p>
          <a:p>
            <a:pPr lvl="1"/>
            <a:r>
              <a:rPr lang="en-US" dirty="0"/>
              <a:t>Computers that host pods</a:t>
            </a:r>
          </a:p>
          <a:p>
            <a:pPr lvl="1"/>
            <a:r>
              <a:rPr lang="en-US" dirty="0"/>
              <a:t>Pods host application containers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03ADA-2D06-4A19-9D78-9198AF6FF26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983" name="image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3603" y="8305800"/>
            <a:ext cx="3585901" cy="3586835"/>
          </a:xfrm>
          <a:prstGeom prst="rect">
            <a:avLst/>
          </a:prstGeom>
          <a:ln w="12700">
            <a:miter lim="400000"/>
          </a:ln>
        </p:spPr>
      </p:pic>
      <p:pic>
        <p:nvPicPr>
          <p:cNvPr id="984" name="image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5963" y="8458200"/>
            <a:ext cx="3585901" cy="3586835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Footer Placeholder 12"/>
          <p:cNvSpPr>
            <a:spLocks noGrp="1"/>
          </p:cNvSpPr>
          <p:nvPr>
            <p:ph type="ftr" sz="quarter" idx="4294967295"/>
          </p:nvPr>
        </p:nvSpPr>
        <p:spPr>
          <a:xfrm>
            <a:off x="10110651" y="6681674"/>
            <a:ext cx="1919466" cy="176326"/>
          </a:xfrm>
        </p:spPr>
        <p:txBody>
          <a:bodyPr/>
          <a:lstStyle/>
          <a:p>
            <a:pPr>
              <a:defRPr/>
            </a:pPr>
            <a:r>
              <a:rPr lang="en-US"/>
              <a:t>© Copyright IBM Corporation 2017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361713" y="3208778"/>
            <a:ext cx="3079559" cy="2251049"/>
            <a:chOff x="6242858" y="2410691"/>
            <a:chExt cx="2651760" cy="2701636"/>
          </a:xfrm>
        </p:grpSpPr>
        <p:sp>
          <p:nvSpPr>
            <p:cNvPr id="72" name="Rectangle 71"/>
            <p:cNvSpPr/>
            <p:nvPr/>
          </p:nvSpPr>
          <p:spPr bwMode="auto">
            <a:xfrm>
              <a:off x="6242858" y="2410691"/>
              <a:ext cx="2651760" cy="25520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Master node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6375862" y="3035330"/>
              <a:ext cx="2272145" cy="1054529"/>
            </a:xfrm>
            <a:prstGeom prst="rect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APIs</a:t>
              </a:r>
            </a:p>
          </p:txBody>
        </p:sp>
        <p:sp>
          <p:nvSpPr>
            <p:cNvPr id="74" name="Rounded Rectangle 73"/>
            <p:cNvSpPr/>
            <p:nvPr/>
          </p:nvSpPr>
          <p:spPr bwMode="auto">
            <a:xfrm>
              <a:off x="6600305" y="3404660"/>
              <a:ext cx="814648" cy="42750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scheduling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sz="1200" dirty="0"/>
                <a:t>actuator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 bwMode="auto">
            <a:xfrm>
              <a:off x="7567353" y="3404660"/>
              <a:ext cx="814648" cy="427504"/>
            </a:xfrm>
            <a:prstGeom prst="roundRect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sz="1200" dirty="0"/>
                <a:t>REST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" name="Rounded Rectangle 75"/>
            <p:cNvSpPr/>
            <p:nvPr/>
          </p:nvSpPr>
          <p:spPr bwMode="auto">
            <a:xfrm>
              <a:off x="7567353" y="2821578"/>
              <a:ext cx="814648" cy="42750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sz="1100" dirty="0"/>
                <a:t>authentication</a:t>
              </a:r>
              <a:br>
                <a:rPr lang="en-US" sz="1100" dirty="0"/>
              </a:br>
              <a:r>
                <a:rPr lang="en-US" sz="1100" dirty="0"/>
                <a:t>authorization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7" name="Rounded Rectangle 76"/>
            <p:cNvSpPr/>
            <p:nvPr/>
          </p:nvSpPr>
          <p:spPr bwMode="auto">
            <a:xfrm>
              <a:off x="6600305" y="4133804"/>
              <a:ext cx="814648" cy="42750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controller</a:t>
              </a:r>
              <a:b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</a:b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manager</a:t>
              </a: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7567353" y="4347556"/>
              <a:ext cx="1080654" cy="764771"/>
            </a:xfrm>
            <a:prstGeom prst="rect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Distributed</a:t>
              </a:r>
              <a:b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</a:b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watchable</a:t>
              </a:r>
              <a:b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</a:b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storage</a:t>
              </a:r>
              <a:b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</a:b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(</a:t>
              </a:r>
              <a:r>
                <a:rPr kumimoji="0" lang="en-US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etcd</a:t>
              </a: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)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 bwMode="auto">
            <a:xfrm>
              <a:off x="7974677" y="3249082"/>
              <a:ext cx="0" cy="155578"/>
            </a:xfrm>
            <a:prstGeom prst="straightConnector1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Straight Arrow Connector 79"/>
            <p:cNvCxnSpPr/>
            <p:nvPr/>
          </p:nvCxnSpPr>
          <p:spPr bwMode="auto">
            <a:xfrm>
              <a:off x="7414953" y="3618412"/>
              <a:ext cx="152400" cy="0"/>
            </a:xfrm>
            <a:prstGeom prst="straightConnector1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 flipH="1" flipV="1">
              <a:off x="7974677" y="3832164"/>
              <a:ext cx="133003" cy="515392"/>
            </a:xfrm>
            <a:prstGeom prst="straightConnector1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Straight Arrow Connector 81"/>
            <p:cNvCxnSpPr/>
            <p:nvPr/>
          </p:nvCxnSpPr>
          <p:spPr bwMode="auto">
            <a:xfrm flipV="1">
              <a:off x="7007629" y="3832164"/>
              <a:ext cx="706582" cy="301640"/>
            </a:xfrm>
            <a:prstGeom prst="straightConnector1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" name="Rounded Rectangle 21"/>
          <p:cNvSpPr/>
          <p:nvPr/>
        </p:nvSpPr>
        <p:spPr bwMode="auto">
          <a:xfrm>
            <a:off x="9733846" y="1736941"/>
            <a:ext cx="1172533" cy="263197"/>
          </a:xfrm>
          <a:prstGeom prst="roundRect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14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firewall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5874141" y="1556857"/>
            <a:ext cx="997558" cy="1800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14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kubect</a:t>
            </a:r>
            <a:r>
              <a:rPr lang="en-US" sz="1200" dirty="0" err="1"/>
              <a:t>l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6372920" y="1736941"/>
            <a:ext cx="0" cy="1814195"/>
          </a:xfrm>
          <a:prstGeom prst="straightConnector1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Cloud 25"/>
          <p:cNvSpPr/>
          <p:nvPr/>
        </p:nvSpPr>
        <p:spPr bwMode="auto">
          <a:xfrm>
            <a:off x="9349303" y="703206"/>
            <a:ext cx="1941618" cy="752559"/>
          </a:xfrm>
          <a:prstGeom prst="cloud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14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sz="1200" dirty="0"/>
              <a:t>internet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7" name="Straight Arrow Connector 26"/>
          <p:cNvCxnSpPr>
            <a:stCxn id="26" idx="1"/>
            <a:endCxn id="22" idx="0"/>
          </p:cNvCxnSpPr>
          <p:nvPr/>
        </p:nvCxnSpPr>
        <p:spPr bwMode="auto">
          <a:xfrm>
            <a:off x="10320112" y="1454964"/>
            <a:ext cx="1" cy="281977"/>
          </a:xfrm>
          <a:prstGeom prst="straightConnector1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3" name="image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30902" y="703206"/>
            <a:ext cx="684035" cy="68403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15" name="Group 1014"/>
          <p:cNvGrpSpPr/>
          <p:nvPr/>
        </p:nvGrpSpPr>
        <p:grpSpPr>
          <a:xfrm>
            <a:off x="7647217" y="2145590"/>
            <a:ext cx="4340988" cy="2126375"/>
            <a:chOff x="7647217" y="2145590"/>
            <a:chExt cx="4340988" cy="2126375"/>
          </a:xfrm>
        </p:grpSpPr>
        <p:sp>
          <p:nvSpPr>
            <p:cNvPr id="28" name="Rectangle 27"/>
            <p:cNvSpPr/>
            <p:nvPr/>
          </p:nvSpPr>
          <p:spPr bwMode="auto">
            <a:xfrm>
              <a:off x="7647217" y="2145590"/>
              <a:ext cx="4340988" cy="21263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Worker node</a:t>
              </a: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10154381" y="2214854"/>
              <a:ext cx="761040" cy="242421"/>
            </a:xfrm>
            <a:prstGeom prst="roundRect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kube</a:t>
              </a: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-proxy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7856382" y="2827613"/>
              <a:ext cx="3987017" cy="129197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docker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8046243" y="2467448"/>
              <a:ext cx="868841" cy="22856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kubelet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979" name="Group 978"/>
            <p:cNvGrpSpPr/>
            <p:nvPr/>
          </p:nvGrpSpPr>
          <p:grpSpPr>
            <a:xfrm>
              <a:off x="8079126" y="3119228"/>
              <a:ext cx="3508605" cy="880601"/>
              <a:chOff x="8079126" y="3119228"/>
              <a:chExt cx="3508605" cy="880601"/>
            </a:xfrm>
          </p:grpSpPr>
          <p:grpSp>
            <p:nvGrpSpPr>
              <p:cNvPr id="973" name="Group 972"/>
              <p:cNvGrpSpPr/>
              <p:nvPr/>
            </p:nvGrpSpPr>
            <p:grpSpPr>
              <a:xfrm>
                <a:off x="9270663" y="3119231"/>
                <a:ext cx="1008032" cy="707737"/>
                <a:chOff x="9270663" y="3119231"/>
                <a:chExt cx="1008032" cy="707737"/>
              </a:xfrm>
            </p:grpSpPr>
            <p:sp>
              <p:nvSpPr>
                <p:cNvPr id="40" name="Rounded Rectangle 39"/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6143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45" name="Rectangle 44"/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6143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container</a:t>
                  </a: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9354330" y="3201844"/>
                <a:ext cx="1008032" cy="707737"/>
                <a:chOff x="9270663" y="3119231"/>
                <a:chExt cx="1008032" cy="707737"/>
              </a:xfrm>
            </p:grpSpPr>
            <p:sp>
              <p:nvSpPr>
                <p:cNvPr id="87" name="Rounded Rectangle 86"/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6143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88" name="Rectangle 87"/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6143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container</a:t>
                  </a: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9429950" y="3292092"/>
                <a:ext cx="1008032" cy="707737"/>
                <a:chOff x="9270663" y="3119231"/>
                <a:chExt cx="1008032" cy="707737"/>
              </a:xfrm>
            </p:grpSpPr>
            <p:sp>
              <p:nvSpPr>
                <p:cNvPr id="90" name="Rounded Rectangle 89"/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6143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91" name="Rectangle 90"/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6143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container</a:t>
                  </a:r>
                </a:p>
              </p:txBody>
            </p:sp>
          </p:grpSp>
          <p:grpSp>
            <p:nvGrpSpPr>
              <p:cNvPr id="96" name="Group 95"/>
              <p:cNvGrpSpPr/>
              <p:nvPr/>
            </p:nvGrpSpPr>
            <p:grpSpPr>
              <a:xfrm>
                <a:off x="8079126" y="3119231"/>
                <a:ext cx="1008032" cy="707737"/>
                <a:chOff x="9270663" y="3119231"/>
                <a:chExt cx="1008032" cy="707737"/>
              </a:xfrm>
            </p:grpSpPr>
            <p:sp>
              <p:nvSpPr>
                <p:cNvPr id="97" name="Rounded Rectangle 96"/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6143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98" name="Rectangle 97"/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14363" eaLnBrk="1" hangingPunct="1"/>
                  <a:r>
                    <a:rPr lang="en-US" sz="1200" dirty="0" err="1"/>
                    <a:t>cAdvisor</a:t>
                  </a:r>
                  <a:endPara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10496032" y="3119228"/>
                <a:ext cx="1008032" cy="707737"/>
                <a:chOff x="9270663" y="3119231"/>
                <a:chExt cx="1008032" cy="707737"/>
              </a:xfrm>
            </p:grpSpPr>
            <p:sp>
              <p:nvSpPr>
                <p:cNvPr id="108" name="Rounded Rectangle 107"/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6143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109" name="Rectangle 108"/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6143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container</a:t>
                  </a:r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10579699" y="3201841"/>
                <a:ext cx="1008032" cy="707737"/>
                <a:chOff x="9270663" y="3119231"/>
                <a:chExt cx="1008032" cy="707737"/>
              </a:xfrm>
            </p:grpSpPr>
            <p:sp>
              <p:nvSpPr>
                <p:cNvPr id="111" name="Rounded Rectangle 110"/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6143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112" name="Rectangle 111"/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6143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container</a:t>
                  </a:r>
                </a:p>
              </p:txBody>
            </p:sp>
          </p:grpSp>
        </p:grpSp>
        <p:cxnSp>
          <p:nvCxnSpPr>
            <p:cNvPr id="33" name="Curved Connector 32"/>
            <p:cNvCxnSpPr>
              <a:stCxn id="31" idx="3"/>
              <a:endCxn id="97" idx="0"/>
            </p:cNvCxnSpPr>
            <p:nvPr/>
          </p:nvCxnSpPr>
          <p:spPr bwMode="auto">
            <a:xfrm flipH="1">
              <a:off x="8583142" y="2581732"/>
              <a:ext cx="331942" cy="537499"/>
            </a:xfrm>
            <a:prstGeom prst="curvedConnector4">
              <a:avLst>
                <a:gd name="adj1" fmla="val -68867"/>
                <a:gd name="adj2" fmla="val 60631"/>
              </a:avLst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Curved Connector 33"/>
            <p:cNvCxnSpPr>
              <a:stCxn id="31" idx="3"/>
              <a:endCxn id="40" idx="0"/>
            </p:cNvCxnSpPr>
            <p:nvPr/>
          </p:nvCxnSpPr>
          <p:spPr bwMode="auto">
            <a:xfrm>
              <a:off x="8915084" y="2581732"/>
              <a:ext cx="859595" cy="537499"/>
            </a:xfrm>
            <a:prstGeom prst="curvedConnector2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Curved Connector 34"/>
            <p:cNvCxnSpPr>
              <a:stCxn id="31" idx="3"/>
              <a:endCxn id="108" idx="0"/>
            </p:cNvCxnSpPr>
            <p:nvPr/>
          </p:nvCxnSpPr>
          <p:spPr bwMode="auto">
            <a:xfrm>
              <a:off x="8915084" y="2581732"/>
              <a:ext cx="2084964" cy="537496"/>
            </a:xfrm>
            <a:prstGeom prst="curvedConnector2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Arrow Connector 36"/>
            <p:cNvCxnSpPr>
              <a:stCxn id="29" idx="2"/>
              <a:endCxn id="40" idx="0"/>
            </p:cNvCxnSpPr>
            <p:nvPr/>
          </p:nvCxnSpPr>
          <p:spPr bwMode="auto">
            <a:xfrm flipH="1">
              <a:off x="9774679" y="2457275"/>
              <a:ext cx="760222" cy="661956"/>
            </a:xfrm>
            <a:prstGeom prst="straightConnector1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Straight Arrow Connector 37"/>
            <p:cNvCxnSpPr>
              <a:stCxn id="29" idx="2"/>
              <a:endCxn id="108" idx="0"/>
            </p:cNvCxnSpPr>
            <p:nvPr/>
          </p:nvCxnSpPr>
          <p:spPr bwMode="auto">
            <a:xfrm>
              <a:off x="10534901" y="2457275"/>
              <a:ext cx="465147" cy="661953"/>
            </a:xfrm>
            <a:prstGeom prst="straightConnector1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Curved Connector 35"/>
            <p:cNvCxnSpPr>
              <a:stCxn id="31" idx="2"/>
              <a:endCxn id="98" idx="0"/>
            </p:cNvCxnSpPr>
            <p:nvPr/>
          </p:nvCxnSpPr>
          <p:spPr bwMode="auto">
            <a:xfrm rot="16200000" flipH="1">
              <a:off x="8169601" y="3007079"/>
              <a:ext cx="735062" cy="112936"/>
            </a:xfrm>
            <a:prstGeom prst="curvedConnector3">
              <a:avLst>
                <a:gd name="adj1" fmla="val 50000"/>
              </a:avLst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9" name="Straight Arrow Connector 198"/>
            <p:cNvCxnSpPr>
              <a:stCxn id="29" idx="2"/>
              <a:endCxn id="97" idx="0"/>
            </p:cNvCxnSpPr>
            <p:nvPr/>
          </p:nvCxnSpPr>
          <p:spPr bwMode="auto">
            <a:xfrm flipH="1">
              <a:off x="8583142" y="2457275"/>
              <a:ext cx="1951759" cy="661956"/>
            </a:xfrm>
            <a:prstGeom prst="straightConnector1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0" name="Curved Connector 19"/>
          <p:cNvCxnSpPr>
            <a:stCxn id="75" idx="3"/>
            <a:endCxn id="31" idx="1"/>
          </p:cNvCxnSpPr>
          <p:nvPr/>
        </p:nvCxnSpPr>
        <p:spPr bwMode="auto">
          <a:xfrm flipV="1">
            <a:off x="6845956" y="2581732"/>
            <a:ext cx="1200287" cy="1633340"/>
          </a:xfrm>
          <a:prstGeom prst="curvedConnector3">
            <a:avLst>
              <a:gd name="adj1" fmla="val 50000"/>
            </a:avLst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Curved Connector 20"/>
          <p:cNvCxnSpPr>
            <a:stCxn id="75" idx="3"/>
            <a:endCxn id="164" idx="1"/>
          </p:cNvCxnSpPr>
          <p:nvPr/>
        </p:nvCxnSpPr>
        <p:spPr bwMode="auto">
          <a:xfrm>
            <a:off x="6845956" y="4215072"/>
            <a:ext cx="1200287" cy="619820"/>
          </a:xfrm>
          <a:prstGeom prst="curvedConnector3">
            <a:avLst>
              <a:gd name="adj1" fmla="val 50000"/>
            </a:avLst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stCxn id="22" idx="2"/>
          </p:cNvCxnSpPr>
          <p:nvPr/>
        </p:nvCxnSpPr>
        <p:spPr bwMode="auto">
          <a:xfrm>
            <a:off x="10320113" y="2000138"/>
            <a:ext cx="214787" cy="214717"/>
          </a:xfrm>
          <a:prstGeom prst="straightConnector1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810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Setting up your </a:t>
            </a:r>
            <a:r>
              <a:rPr lang="en-AU" dirty="0" err="1"/>
              <a:t>Minikube</a:t>
            </a:r>
            <a:r>
              <a:rPr lang="en-AU" dirty="0"/>
              <a:t> environment </a:t>
            </a:r>
            <a:endParaRPr lang="en-US" dirty="0"/>
          </a:p>
          <a:p>
            <a:r>
              <a:rPr lang="en-US" dirty="0"/>
              <a:t>Kubernetes Architecture/ICP</a:t>
            </a:r>
          </a:p>
          <a:p>
            <a:pPr lvl="1"/>
            <a:r>
              <a:rPr lang="en-AU" dirty="0"/>
              <a:t> A closer look at Kubernetes cluster</a:t>
            </a:r>
          </a:p>
          <a:p>
            <a:pPr lvl="1"/>
            <a:r>
              <a:rPr lang="en-US" dirty="0"/>
              <a:t>Master components</a:t>
            </a:r>
          </a:p>
          <a:p>
            <a:pPr lvl="1"/>
            <a:r>
              <a:rPr lang="en-US" dirty="0"/>
              <a:t>Node components</a:t>
            </a:r>
          </a:p>
          <a:p>
            <a:pPr lvl="1"/>
            <a:r>
              <a:rPr lang="en-US" dirty="0"/>
              <a:t>Pods</a:t>
            </a:r>
          </a:p>
          <a:p>
            <a:pPr lvl="1"/>
            <a:r>
              <a:rPr lang="en-US" dirty="0"/>
              <a:t>Labels &amp; Selectors</a:t>
            </a:r>
          </a:p>
          <a:p>
            <a:pPr lvl="1"/>
            <a:r>
              <a:rPr lang="en-US" dirty="0"/>
              <a:t>Replication Controllers</a:t>
            </a:r>
          </a:p>
          <a:p>
            <a:pPr lvl="1"/>
            <a:r>
              <a:rPr lang="en-US" dirty="0"/>
              <a:t>Services</a:t>
            </a:r>
          </a:p>
          <a:p>
            <a:r>
              <a:rPr lang="en-AU" dirty="0"/>
              <a:t>Kubernetes/ICP A Closer Look at Pods and Replicas</a:t>
            </a:r>
            <a:endParaRPr lang="en-US" dirty="0"/>
          </a:p>
          <a:p>
            <a:pPr lvl="1"/>
            <a:r>
              <a:rPr lang="en-AU" dirty="0"/>
              <a:t>Understand the concept of Pods</a:t>
            </a:r>
          </a:p>
          <a:p>
            <a:pPr lvl="1"/>
            <a:r>
              <a:rPr lang="en-US" dirty="0"/>
              <a:t>Explore multi-container Pods</a:t>
            </a:r>
          </a:p>
          <a:p>
            <a:pPr lvl="1"/>
            <a:r>
              <a:rPr lang="en-AU" dirty="0"/>
              <a:t>Closer look at the use cases and scenarios for multi-container pods</a:t>
            </a:r>
          </a:p>
          <a:p>
            <a:pPr lvl="1"/>
            <a:r>
              <a:rPr lang="en-AU" dirty="0"/>
              <a:t>Scaling Pods through Replica 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8DD8-55F1-4DDB-A894-47428CF8036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0110651" y="6681674"/>
            <a:ext cx="1919466" cy="176326"/>
          </a:xfrm>
        </p:spPr>
        <p:txBody>
          <a:bodyPr/>
          <a:lstStyle/>
          <a:p>
            <a:r>
              <a:rPr lang="en-US"/>
              <a:t>© Copyright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989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FE903-3071-4A98-91C2-0F23D06C0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Terminology: Topology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0AAC4B-CF08-4917-89C4-E4C806FE03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8E78C-0F93-4A43-ACD8-0787B77EB95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E9585ABD-E5FF-4EE6-A1D2-2E8291DA8C7D}"/>
              </a:ext>
            </a:extLst>
          </p:cNvPr>
          <p:cNvSpPr txBox="1">
            <a:spLocks/>
          </p:cNvSpPr>
          <p:nvPr/>
        </p:nvSpPr>
        <p:spPr>
          <a:xfrm>
            <a:off x="256032" y="1165722"/>
            <a:ext cx="11795760" cy="5513832"/>
          </a:xfrm>
          <a:prstGeom prst="rect">
            <a:avLst/>
          </a:prstGeom>
        </p:spPr>
        <p:txBody>
          <a:bodyPr/>
          <a:lstStyle>
            <a:lvl1pPr marL="228531" indent="-228531" algn="l" defTabSz="896669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49D"/>
              </a:buClr>
              <a:buSzPct val="100000"/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063" indent="-228531" algn="l" defTabSz="896669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649D"/>
              </a:buClr>
              <a:buSzPct val="80000"/>
              <a:buFont typeface="Wingdings" panose="05000000000000000000" pitchFamily="2" charset="2"/>
              <a:buChar char="§"/>
              <a:defRPr sz="1799" b="0" i="0" u="none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594" indent="-228531" algn="l" defTabSz="896669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649D"/>
              </a:buClr>
              <a:buSzPct val="80000"/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0833" indent="0" algn="l" defTabSz="896669" rtl="0" eaLnBrk="1" fontAlgn="base" hangingPunct="1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None/>
              <a:defRPr sz="169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22026" indent="-223771" algn="l" defTabSz="896669" rtl="0" eaLnBrk="1" fontAlgn="base" hangingPunct="1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Char char="&gt;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74991" indent="-334090" algn="l" defTabSz="1336360" rtl="0" eaLnBrk="1" latinLnBrk="0" hangingPunct="1">
              <a:lnSpc>
                <a:spcPct val="90000"/>
              </a:lnSpc>
              <a:spcBef>
                <a:spcPts val="731"/>
              </a:spcBef>
              <a:buFont typeface="Arial" panose="020B0604020202020204" pitchFamily="34" charset="0"/>
              <a:buChar char="•"/>
              <a:defRPr sz="2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43171" indent="-334090" algn="l" defTabSz="1336360" rtl="0" eaLnBrk="1" latinLnBrk="0" hangingPunct="1">
              <a:lnSpc>
                <a:spcPct val="90000"/>
              </a:lnSpc>
              <a:spcBef>
                <a:spcPts val="731"/>
              </a:spcBef>
              <a:buFont typeface="Arial" panose="020B0604020202020204" pitchFamily="34" charset="0"/>
              <a:buChar char="•"/>
              <a:defRPr sz="2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11351" indent="-334090" algn="l" defTabSz="1336360" rtl="0" eaLnBrk="1" latinLnBrk="0" hangingPunct="1">
              <a:lnSpc>
                <a:spcPct val="90000"/>
              </a:lnSpc>
              <a:spcBef>
                <a:spcPts val="731"/>
              </a:spcBef>
              <a:buFont typeface="Arial" panose="020B0604020202020204" pitchFamily="34" charset="0"/>
              <a:buChar char="•"/>
              <a:defRPr sz="2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79532" indent="-334090" algn="l" defTabSz="1336360" rtl="0" eaLnBrk="1" latinLnBrk="0" hangingPunct="1">
              <a:lnSpc>
                <a:spcPct val="90000"/>
              </a:lnSpc>
              <a:spcBef>
                <a:spcPts val="731"/>
              </a:spcBef>
              <a:buFont typeface="Arial" panose="020B0604020202020204" pitchFamily="34" charset="0"/>
              <a:buChar char="•"/>
              <a:defRPr sz="2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Cluster</a:t>
            </a:r>
          </a:p>
          <a:p>
            <a:pPr lvl="1"/>
            <a:r>
              <a:rPr lang="en-US"/>
              <a:t>Collection of worker nodes managed by the same master node</a:t>
            </a:r>
          </a:p>
          <a:p>
            <a:pPr lvl="1"/>
            <a:r>
              <a:rPr lang="en-US"/>
              <a:t>Makes the worker nodes behave like one big computer</a:t>
            </a:r>
          </a:p>
          <a:p>
            <a:r>
              <a:rPr lang="en-US"/>
              <a:t>Master node</a:t>
            </a:r>
          </a:p>
          <a:p>
            <a:pPr lvl="1"/>
            <a:r>
              <a:rPr lang="en-US"/>
              <a:t>Controls and manages the cluster</a:t>
            </a:r>
          </a:p>
          <a:p>
            <a:pPr lvl="1"/>
            <a:r>
              <a:rPr lang="en-US"/>
              <a:t>Scheduling and replication logic</a:t>
            </a:r>
          </a:p>
          <a:p>
            <a:pPr lvl="1"/>
            <a:r>
              <a:rPr lang="en-US"/>
              <a:t>Generally two or more master nodes for resiliency, but are not used for scaling out the cluster</a:t>
            </a:r>
          </a:p>
          <a:p>
            <a:r>
              <a:rPr lang="en-US"/>
              <a:t>Worker node</a:t>
            </a:r>
          </a:p>
          <a:p>
            <a:pPr lvl="1"/>
            <a:r>
              <a:rPr lang="en-US"/>
              <a:t>Node where pods are run</a:t>
            </a:r>
          </a:p>
          <a:p>
            <a:pPr lvl="1"/>
            <a:r>
              <a:rPr lang="en-US"/>
              <a:t>Docker </a:t>
            </a:r>
            <a:r>
              <a:rPr lang="mr-IN"/>
              <a:t>–</a:t>
            </a:r>
            <a:r>
              <a:rPr lang="en-US"/>
              <a:t> Docker engine for running containers (including the kubelet)</a:t>
            </a:r>
          </a:p>
          <a:p>
            <a:pPr lvl="1"/>
            <a:r>
              <a:rPr lang="en-US"/>
              <a:t>kubelet</a:t>
            </a:r>
          </a:p>
          <a:p>
            <a:pPr lvl="2"/>
            <a:r>
              <a:rPr lang="en-US"/>
              <a:t>Kubernetes agent that accepts commands from the master</a:t>
            </a:r>
          </a:p>
          <a:p>
            <a:pPr lvl="2"/>
            <a:r>
              <a:rPr lang="en-US"/>
              <a:t>Manages pods in the node</a:t>
            </a:r>
          </a:p>
          <a:p>
            <a:pPr lvl="1"/>
            <a:r>
              <a:rPr lang="en-US">
                <a:sym typeface="Helvetica Light"/>
              </a:rPr>
              <a:t>cAdvisor </a:t>
            </a:r>
            <a:r>
              <a:rPr lang="mr-IN">
                <a:sym typeface="Helvetica Light"/>
              </a:rPr>
              <a:t>–</a:t>
            </a:r>
            <a:r>
              <a:rPr lang="en-US">
                <a:sym typeface="Helvetica Light"/>
              </a:rPr>
              <a:t> Container Advisor provides resources usage and performance statistics</a:t>
            </a:r>
          </a:p>
          <a:p>
            <a:pPr lvl="1"/>
            <a:r>
              <a:rPr lang="en-US"/>
              <a:t>kube-proxy – network proxy service responsible for routing activities for inbound or ingress traffic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982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Title 77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Kubernetes Architecture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87284" y="1643212"/>
            <a:ext cx="1817243" cy="3659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r>
              <a:rPr lang="en-US" sz="2400">
                <a:solidFill>
                  <a:srgbClr val="FFFFFF"/>
                </a:solidFill>
              </a:rPr>
              <a:t>Kubernetes Master</a:t>
            </a:r>
          </a:p>
        </p:txBody>
      </p:sp>
      <p:cxnSp>
        <p:nvCxnSpPr>
          <p:cNvPr id="11" name="Straight Arrow Connector 10"/>
          <p:cNvCxnSpPr>
            <a:stCxn id="6" idx="6"/>
            <a:endCxn id="10" idx="1"/>
          </p:cNvCxnSpPr>
          <p:nvPr/>
        </p:nvCxnSpPr>
        <p:spPr>
          <a:xfrm flipV="1">
            <a:off x="2833252" y="3473152"/>
            <a:ext cx="554032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570048" y="2869252"/>
            <a:ext cx="1263204" cy="12078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r>
              <a:rPr lang="en-US" sz="240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7" name="Oval 6"/>
          <p:cNvSpPr/>
          <p:nvPr/>
        </p:nvSpPr>
        <p:spPr>
          <a:xfrm>
            <a:off x="218199" y="1678405"/>
            <a:ext cx="1263204" cy="12078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r>
              <a:rPr lang="en-US" sz="2400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9" name="Oval 8"/>
          <p:cNvSpPr/>
          <p:nvPr/>
        </p:nvSpPr>
        <p:spPr>
          <a:xfrm>
            <a:off x="249983" y="4060099"/>
            <a:ext cx="1263204" cy="12078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r>
              <a:rPr lang="en-US" sz="2400" dirty="0">
                <a:solidFill>
                  <a:schemeClr val="tx1"/>
                </a:solidFill>
              </a:rPr>
              <a:t>CLI</a:t>
            </a:r>
          </a:p>
        </p:txBody>
      </p:sp>
      <p:cxnSp>
        <p:nvCxnSpPr>
          <p:cNvPr id="12" name="Straight Arrow Connector 11"/>
          <p:cNvCxnSpPr>
            <a:stCxn id="7" idx="5"/>
            <a:endCxn id="6" idx="1"/>
          </p:cNvCxnSpPr>
          <p:nvPr/>
        </p:nvCxnSpPr>
        <p:spPr>
          <a:xfrm>
            <a:off x="1296411" y="2709328"/>
            <a:ext cx="458629" cy="336802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7"/>
            <a:endCxn id="6" idx="3"/>
          </p:cNvCxnSpPr>
          <p:nvPr/>
        </p:nvCxnSpPr>
        <p:spPr>
          <a:xfrm flipV="1">
            <a:off x="1328195" y="3900175"/>
            <a:ext cx="426845" cy="336802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862625" y="1670555"/>
            <a:ext cx="1817243" cy="7521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r>
              <a:rPr lang="en-US" sz="1800">
                <a:solidFill>
                  <a:srgbClr val="FFFFFF"/>
                </a:solidFill>
              </a:rPr>
              <a:t>Worker Node 1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62625" y="2616933"/>
            <a:ext cx="1817243" cy="6575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r>
              <a:rPr lang="en-US" sz="1800" dirty="0">
                <a:solidFill>
                  <a:srgbClr val="FFFFFF"/>
                </a:solidFill>
              </a:rPr>
              <a:t>Worker Node 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862625" y="3515855"/>
            <a:ext cx="1817243" cy="7172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r>
              <a:rPr lang="en-US" sz="1800" dirty="0">
                <a:solidFill>
                  <a:srgbClr val="FFFFFF"/>
                </a:solidFill>
              </a:rPr>
              <a:t>Worker Node 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62625" y="4444336"/>
            <a:ext cx="1817243" cy="7100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r>
              <a:rPr lang="en-US" sz="1800" dirty="0">
                <a:solidFill>
                  <a:srgbClr val="FFFFFF"/>
                </a:solidFill>
              </a:rPr>
              <a:t>Worker Node 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662684" y="1670556"/>
            <a:ext cx="1817243" cy="36598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endCxn id="30" idx="1"/>
          </p:cNvCxnSpPr>
          <p:nvPr/>
        </p:nvCxnSpPr>
        <p:spPr>
          <a:xfrm>
            <a:off x="5204529" y="2046608"/>
            <a:ext cx="1658097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5" idx="1"/>
          </p:cNvCxnSpPr>
          <p:nvPr/>
        </p:nvCxnSpPr>
        <p:spPr>
          <a:xfrm flipV="1">
            <a:off x="5230380" y="2945703"/>
            <a:ext cx="1632245" cy="243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6" idx="1"/>
          </p:cNvCxnSpPr>
          <p:nvPr/>
        </p:nvCxnSpPr>
        <p:spPr>
          <a:xfrm>
            <a:off x="5222994" y="3871238"/>
            <a:ext cx="1639631" cy="323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7" idx="1"/>
          </p:cNvCxnSpPr>
          <p:nvPr/>
        </p:nvCxnSpPr>
        <p:spPr>
          <a:xfrm>
            <a:off x="5215608" y="4783553"/>
            <a:ext cx="1647017" cy="1582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49834" y="4928792"/>
            <a:ext cx="1440498" cy="4205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hangingPunct="1"/>
            <a:r>
              <a:rPr lang="en-US" sz="2133">
                <a:solidFill>
                  <a:srgbClr val="FFFFFF"/>
                </a:solidFill>
              </a:rPr>
              <a:t>Registry</a:t>
            </a:r>
            <a:endParaRPr lang="en-US" sz="2133" dirty="0">
              <a:solidFill>
                <a:srgbClr val="FFFFFF"/>
              </a:solidFill>
            </a:endParaRPr>
          </a:p>
        </p:txBody>
      </p:sp>
      <p:sp>
        <p:nvSpPr>
          <p:cNvPr id="24" name="Cube 23"/>
          <p:cNvSpPr/>
          <p:nvPr/>
        </p:nvSpPr>
        <p:spPr>
          <a:xfrm>
            <a:off x="10213024" y="2046609"/>
            <a:ext cx="716557" cy="570324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5" name="Cube 24"/>
          <p:cNvSpPr/>
          <p:nvPr/>
        </p:nvSpPr>
        <p:spPr>
          <a:xfrm>
            <a:off x="10216716" y="3041567"/>
            <a:ext cx="716557" cy="570324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6" name="Cube 25"/>
          <p:cNvSpPr/>
          <p:nvPr/>
        </p:nvSpPr>
        <p:spPr>
          <a:xfrm>
            <a:off x="10213024" y="3987945"/>
            <a:ext cx="716557" cy="570324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endParaRPr lang="en-US" sz="240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stCxn id="30" idx="3"/>
          </p:cNvCxnSpPr>
          <p:nvPr/>
        </p:nvCxnSpPr>
        <p:spPr>
          <a:xfrm>
            <a:off x="8679867" y="2046608"/>
            <a:ext cx="982816" cy="14538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3"/>
            <a:endCxn id="18" idx="1"/>
          </p:cNvCxnSpPr>
          <p:nvPr/>
        </p:nvCxnSpPr>
        <p:spPr>
          <a:xfrm>
            <a:off x="8679868" y="2945703"/>
            <a:ext cx="982816" cy="55479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3"/>
            <a:endCxn id="18" idx="1"/>
          </p:cNvCxnSpPr>
          <p:nvPr/>
        </p:nvCxnSpPr>
        <p:spPr>
          <a:xfrm flipV="1">
            <a:off x="8679868" y="3500496"/>
            <a:ext cx="982816" cy="37397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8679867" y="3500496"/>
            <a:ext cx="982816" cy="129888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98637" y="5307198"/>
            <a:ext cx="358983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80914" indent="-380914" hangingPunct="1">
              <a:buFont typeface="Arial" charset="0"/>
              <a:buChar char="•"/>
            </a:pPr>
            <a:r>
              <a:rPr lang="en-US" sz="1800" dirty="0" err="1"/>
              <a:t>Etcd</a:t>
            </a:r>
            <a:endParaRPr lang="en-US" sz="1800" dirty="0"/>
          </a:p>
          <a:p>
            <a:pPr marL="380914" indent="-380914" hangingPunct="1">
              <a:buFont typeface="Arial" charset="0"/>
              <a:buChar char="•"/>
            </a:pPr>
            <a:r>
              <a:rPr lang="en-US" sz="1800" dirty="0"/>
              <a:t>API Server</a:t>
            </a:r>
          </a:p>
          <a:p>
            <a:pPr marL="380914" indent="-380914" hangingPunct="1">
              <a:buFont typeface="Arial" charset="0"/>
              <a:buChar char="•"/>
            </a:pPr>
            <a:r>
              <a:rPr lang="en-US" sz="1800" dirty="0"/>
              <a:t>Controller Manager Server</a:t>
            </a:r>
          </a:p>
          <a:p>
            <a:pPr marL="380914" indent="-380914" hangingPunct="1">
              <a:buFont typeface="Arial" charset="0"/>
              <a:buChar char="•"/>
            </a:pPr>
            <a:r>
              <a:rPr lang="en-US" sz="1800" dirty="0"/>
              <a:t>Scheduler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10110651" y="6681674"/>
            <a:ext cx="1919466" cy="176326"/>
          </a:xfrm>
        </p:spPr>
        <p:txBody>
          <a:bodyPr/>
          <a:lstStyle/>
          <a:p>
            <a:pPr>
              <a:defRPr/>
            </a:pPr>
            <a:r>
              <a:rPr lang="en-US"/>
              <a:t>© Copyright IBM Corporation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8E78C-0F93-4A43-ACD8-0787B77EB95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95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Title 77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Kubernetes Master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10110651" y="6681674"/>
            <a:ext cx="1919466" cy="176326"/>
          </a:xfrm>
        </p:spPr>
        <p:txBody>
          <a:bodyPr/>
          <a:lstStyle/>
          <a:p>
            <a:pPr>
              <a:defRPr/>
            </a:pPr>
            <a:r>
              <a:rPr lang="en-US"/>
              <a:t>© Copyright IBM Corporation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8E78C-0F93-4A43-ACD8-0787B77EB95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A41C7-D8D4-4737-BD25-999DFAADB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39" y="1410096"/>
            <a:ext cx="10775745" cy="466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45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Kubernetes Terminology: Master Node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ym typeface="Helvetica Light"/>
              </a:rPr>
              <a:t>Etcd</a:t>
            </a:r>
            <a:endParaRPr lang="en-US" dirty="0">
              <a:sym typeface="Helvetica Light"/>
            </a:endParaRPr>
          </a:p>
          <a:p>
            <a:pPr lvl="1"/>
            <a:r>
              <a:rPr lang="en-US" dirty="0">
                <a:sym typeface="Helvetica Light"/>
              </a:rPr>
              <a:t>A highly-available key value store</a:t>
            </a:r>
          </a:p>
          <a:p>
            <a:pPr lvl="1"/>
            <a:r>
              <a:rPr lang="en-US" dirty="0"/>
              <a:t>All cluster data is stored here</a:t>
            </a:r>
            <a:endParaRPr lang="en-US" dirty="0">
              <a:sym typeface="Helvetica Light"/>
            </a:endParaRPr>
          </a:p>
          <a:p>
            <a:r>
              <a:rPr lang="en-US" dirty="0">
                <a:sym typeface="Helvetica Light"/>
              </a:rPr>
              <a:t>API Server</a:t>
            </a:r>
          </a:p>
          <a:p>
            <a:pPr lvl="1"/>
            <a:r>
              <a:rPr lang="en-US" dirty="0">
                <a:sym typeface="Helvetica Light"/>
              </a:rPr>
              <a:t>Exposes API for managing Kubernetes</a:t>
            </a:r>
          </a:p>
          <a:p>
            <a:pPr lvl="1"/>
            <a:r>
              <a:rPr lang="en-US" dirty="0">
                <a:sym typeface="Helvetica Light"/>
              </a:rPr>
              <a:t>Used by </a:t>
            </a:r>
            <a:r>
              <a:rPr lang="en-US" dirty="0" err="1">
                <a:sym typeface="Helvetica Light"/>
              </a:rPr>
              <a:t>kubectrl</a:t>
            </a:r>
            <a:r>
              <a:rPr lang="en-US" dirty="0">
                <a:sym typeface="Helvetica Light"/>
              </a:rPr>
              <a:t> CLI</a:t>
            </a:r>
          </a:p>
          <a:p>
            <a:r>
              <a:rPr lang="en-US" dirty="0"/>
              <a:t>Controller manager</a:t>
            </a:r>
          </a:p>
          <a:p>
            <a:pPr lvl="1"/>
            <a:r>
              <a:rPr lang="en-US" dirty="0"/>
              <a:t>Daemon that runs controllers, which are the background threads that handle routine tasks in the cluster</a:t>
            </a:r>
          </a:p>
          <a:p>
            <a:pPr lvl="1"/>
            <a:r>
              <a:rPr lang="en-US" dirty="0"/>
              <a:t>Node Controller </a:t>
            </a:r>
            <a:r>
              <a:rPr lang="mr-IN" dirty="0"/>
              <a:t>–</a:t>
            </a:r>
            <a:r>
              <a:rPr lang="en-US" dirty="0"/>
              <a:t> Responsible for noticing and responding when nodes go down</a:t>
            </a:r>
          </a:p>
          <a:p>
            <a:pPr lvl="1"/>
            <a:r>
              <a:rPr lang="en-US" dirty="0"/>
              <a:t>Replication Controller </a:t>
            </a:r>
            <a:r>
              <a:rPr lang="mr-IN" dirty="0"/>
              <a:t>–</a:t>
            </a:r>
            <a:r>
              <a:rPr lang="en-US" dirty="0"/>
              <a:t> Replaced by </a:t>
            </a:r>
            <a:r>
              <a:rPr lang="en-US" dirty="0" err="1"/>
              <a:t>ReplicaSet</a:t>
            </a:r>
            <a:endParaRPr lang="en-US" dirty="0"/>
          </a:p>
          <a:p>
            <a:pPr lvl="1"/>
            <a:r>
              <a:rPr lang="en-US" dirty="0"/>
              <a:t>Endpoints Controller </a:t>
            </a:r>
            <a:r>
              <a:rPr lang="mr-IN" dirty="0"/>
              <a:t>–</a:t>
            </a:r>
            <a:r>
              <a:rPr lang="en-US" dirty="0"/>
              <a:t> Populates the Endpoints object (that is, joins services and pods)</a:t>
            </a:r>
          </a:p>
          <a:p>
            <a:pPr lvl="1"/>
            <a:r>
              <a:rPr lang="en-US" dirty="0"/>
              <a:t>Service Account &amp; Token Controllers </a:t>
            </a:r>
            <a:r>
              <a:rPr lang="mr-IN" dirty="0"/>
              <a:t>–</a:t>
            </a:r>
            <a:r>
              <a:rPr lang="en-US" dirty="0"/>
              <a:t> Create default accounts and API access tokens for new namespaces</a:t>
            </a:r>
          </a:p>
          <a:p>
            <a:r>
              <a:rPr lang="en-US" dirty="0">
                <a:sym typeface="Helvetica Light"/>
              </a:rPr>
              <a:t>Scheduler</a:t>
            </a:r>
          </a:p>
          <a:p>
            <a:pPr lvl="1"/>
            <a:r>
              <a:rPr lang="en-US" dirty="0">
                <a:sym typeface="Helvetica Light"/>
              </a:rPr>
              <a:t>Selects the worker node each pods runs 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8DD8-55F1-4DDB-A894-47428CF8036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0110651" y="6681674"/>
            <a:ext cx="1919466" cy="176326"/>
          </a:xfrm>
        </p:spPr>
        <p:txBody>
          <a:bodyPr/>
          <a:lstStyle/>
          <a:p>
            <a:r>
              <a:rPr lang="en-US"/>
              <a:t>© Copyright IBM Corporation 2017</a:t>
            </a:r>
            <a:endParaRPr lang="en-US" dirty="0"/>
          </a:p>
        </p:txBody>
      </p:sp>
      <p:pic>
        <p:nvPicPr>
          <p:cNvPr id="22" name="image49.png" descr="ttps://avatars3.githubusercontent.com/u/13629408?v=3&amp;s=40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44242" y="550122"/>
            <a:ext cx="1285875" cy="128587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3655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Title 77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Kubernetes Node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10110651" y="6681674"/>
            <a:ext cx="1919466" cy="176326"/>
          </a:xfrm>
        </p:spPr>
        <p:txBody>
          <a:bodyPr/>
          <a:lstStyle/>
          <a:p>
            <a:pPr>
              <a:defRPr/>
            </a:pPr>
            <a:r>
              <a:rPr lang="en-US"/>
              <a:t>© Copyright IBM Corporation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8E78C-0F93-4A43-ACD8-0787B77EB95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D947E8-3B16-4286-9F4E-CC5009DB8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05" y="1458908"/>
            <a:ext cx="11081013" cy="426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31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Terminology: Node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>
                <a:sym typeface="Helvetica Light"/>
              </a:rPr>
              <a:t>Node components run on every node, maintaining running pods and providing the Kubernetes runtime environment.</a:t>
            </a:r>
          </a:p>
          <a:p>
            <a:pPr marL="0" indent="0">
              <a:buNone/>
            </a:pPr>
            <a:r>
              <a:rPr lang="en-AU" dirty="0" err="1">
                <a:sym typeface="Helvetica Light"/>
              </a:rPr>
              <a:t>kubelet</a:t>
            </a:r>
            <a:endParaRPr lang="en-AU" dirty="0">
              <a:sym typeface="Helvetica Light"/>
            </a:endParaRPr>
          </a:p>
          <a:p>
            <a:pPr lvl="1"/>
            <a:r>
              <a:rPr lang="en-AU" dirty="0">
                <a:sym typeface="Helvetica Light"/>
              </a:rPr>
              <a:t>An agent that runs on each node in the cluster. It makes sure that containers are running in a pod.</a:t>
            </a:r>
          </a:p>
          <a:p>
            <a:pPr lvl="1"/>
            <a:r>
              <a:rPr lang="en-AU" dirty="0">
                <a:sym typeface="Helvetica Light"/>
              </a:rPr>
              <a:t>The </a:t>
            </a:r>
            <a:r>
              <a:rPr lang="en-AU" dirty="0" err="1">
                <a:sym typeface="Helvetica Light"/>
              </a:rPr>
              <a:t>kubelet</a:t>
            </a:r>
            <a:r>
              <a:rPr lang="en-AU" dirty="0">
                <a:sym typeface="Helvetica Light"/>
              </a:rPr>
              <a:t> takes a set of </a:t>
            </a:r>
            <a:r>
              <a:rPr lang="en-AU" dirty="0" err="1">
                <a:sym typeface="Helvetica Light"/>
              </a:rPr>
              <a:t>PodSpecs</a:t>
            </a:r>
            <a:r>
              <a:rPr lang="en-AU" dirty="0">
                <a:sym typeface="Helvetica Light"/>
              </a:rPr>
              <a:t> that are provided through various mechanisms and ensures that the containers described in those </a:t>
            </a:r>
            <a:r>
              <a:rPr lang="en-AU" dirty="0" err="1">
                <a:sym typeface="Helvetica Light"/>
              </a:rPr>
              <a:t>PodSpecs</a:t>
            </a:r>
            <a:r>
              <a:rPr lang="en-AU" dirty="0">
                <a:sym typeface="Helvetica Light"/>
              </a:rPr>
              <a:t> are running and healthy. </a:t>
            </a:r>
            <a:endParaRPr lang="en-US" dirty="0">
              <a:sym typeface="Helvetica Light"/>
            </a:endParaRPr>
          </a:p>
          <a:p>
            <a:pPr marL="0" indent="0">
              <a:buNone/>
            </a:pPr>
            <a:r>
              <a:rPr lang="en-US" dirty="0" err="1">
                <a:sym typeface="Helvetica Light"/>
              </a:rPr>
              <a:t>kube</a:t>
            </a:r>
            <a:r>
              <a:rPr lang="en-US" dirty="0">
                <a:sym typeface="Helvetica Light"/>
              </a:rPr>
              <a:t>-proxy</a:t>
            </a:r>
          </a:p>
          <a:p>
            <a:pPr lvl="1"/>
            <a:r>
              <a:rPr lang="en-AU" dirty="0" err="1">
                <a:sym typeface="Helvetica Light"/>
              </a:rPr>
              <a:t>kube</a:t>
            </a:r>
            <a:r>
              <a:rPr lang="en-AU" dirty="0">
                <a:sym typeface="Helvetica Light"/>
              </a:rPr>
              <a:t>-proxy enables the Kubernetes service abstraction by maintaining network rules on the host and performing connection forwarding.</a:t>
            </a:r>
            <a:endParaRPr lang="en-US" dirty="0">
              <a:sym typeface="Helvetica Light"/>
            </a:endParaRPr>
          </a:p>
          <a:p>
            <a:pPr marL="0" indent="0">
              <a:buNone/>
            </a:pPr>
            <a:r>
              <a:rPr lang="en-US" dirty="0"/>
              <a:t>Container Runtime</a:t>
            </a:r>
            <a:endParaRPr lang="en-US" dirty="0">
              <a:sym typeface="Helvetica Light"/>
            </a:endParaRPr>
          </a:p>
          <a:p>
            <a:pPr lvl="1"/>
            <a:r>
              <a:rPr lang="en-AU" dirty="0">
                <a:sym typeface="Helvetica Light"/>
              </a:rPr>
              <a:t>The container runtime is the software that is responsible for running containers. Kubernetes supports several runtimes: Docker, </a:t>
            </a:r>
            <a:r>
              <a:rPr lang="en-AU" dirty="0" err="1">
                <a:sym typeface="Helvetica Light"/>
              </a:rPr>
              <a:t>rkt</a:t>
            </a:r>
            <a:r>
              <a:rPr lang="en-AU" dirty="0">
                <a:sym typeface="Helvetica Light"/>
              </a:rPr>
              <a:t>, </a:t>
            </a:r>
            <a:r>
              <a:rPr lang="en-AU" dirty="0" err="1">
                <a:sym typeface="Helvetica Light"/>
              </a:rPr>
              <a:t>runc</a:t>
            </a:r>
            <a:r>
              <a:rPr lang="en-AU" dirty="0">
                <a:sym typeface="Helvetica Light"/>
              </a:rPr>
              <a:t> and any OCI runtime-spec implementation.</a:t>
            </a:r>
            <a:r>
              <a:rPr lang="en-US" dirty="0">
                <a:sym typeface="Helvetica Light"/>
              </a:rPr>
              <a:t>Used by </a:t>
            </a:r>
            <a:r>
              <a:rPr lang="en-US" dirty="0" err="1">
                <a:sym typeface="Helvetica Light"/>
              </a:rPr>
              <a:t>kubectrl</a:t>
            </a:r>
            <a:r>
              <a:rPr lang="en-US" dirty="0">
                <a:sym typeface="Helvetica Light"/>
              </a:rPr>
              <a:t> CLI</a:t>
            </a:r>
          </a:p>
          <a:p>
            <a:pPr marL="0" indent="0">
              <a:buNone/>
            </a:pPr>
            <a:r>
              <a:rPr lang="en-US" dirty="0"/>
              <a:t>Addons</a:t>
            </a:r>
          </a:p>
          <a:p>
            <a:pPr lvl="1"/>
            <a:r>
              <a:rPr lang="en-AU" dirty="0"/>
              <a:t>Addons are pods and services that implement cluster features. The pods may be managed by Deployments, </a:t>
            </a:r>
            <a:r>
              <a:rPr lang="en-AU" dirty="0" err="1"/>
              <a:t>ReplicationControllers</a:t>
            </a:r>
            <a:r>
              <a:rPr lang="en-AU" dirty="0"/>
              <a:t>, and so on. </a:t>
            </a:r>
            <a:r>
              <a:rPr lang="en-AU" dirty="0" err="1"/>
              <a:t>Namespaced</a:t>
            </a:r>
            <a:r>
              <a:rPr lang="en-AU" dirty="0"/>
              <a:t> addon objects are created in the </a:t>
            </a:r>
            <a:r>
              <a:rPr lang="en-AU" dirty="0" err="1"/>
              <a:t>kube</a:t>
            </a:r>
            <a:r>
              <a:rPr lang="en-AU" dirty="0"/>
              <a:t>-system namespace.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8DD8-55F1-4DDB-A894-47428CF8036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0110651" y="6681674"/>
            <a:ext cx="1919466" cy="176326"/>
          </a:xfrm>
        </p:spPr>
        <p:txBody>
          <a:bodyPr/>
          <a:lstStyle/>
          <a:p>
            <a:r>
              <a:rPr lang="en-US"/>
              <a:t>© Copyright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432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Kubernetes Architecture: Workloads</a:t>
            </a:r>
            <a:endParaRPr lang="en-US" dirty="0"/>
          </a:p>
        </p:txBody>
      </p:sp>
      <p:sp>
        <p:nvSpPr>
          <p:cNvPr id="55" name="Content Placeholder 54"/>
          <p:cNvSpPr>
            <a:spLocks noGrp="1"/>
          </p:cNvSpPr>
          <p:nvPr>
            <p:ph sz="half" idx="1"/>
          </p:nvPr>
        </p:nvSpPr>
        <p:spPr>
          <a:xfrm>
            <a:off x="256032" y="1170432"/>
            <a:ext cx="4626262" cy="5368037"/>
          </a:xfrm>
        </p:spPr>
        <p:txBody>
          <a:bodyPr/>
          <a:lstStyle/>
          <a:p>
            <a:r>
              <a:rPr lang="en-US" dirty="0"/>
              <a:t>Container</a:t>
            </a:r>
          </a:p>
          <a:p>
            <a:pPr lvl="1"/>
            <a:r>
              <a:rPr lang="en-US" dirty="0"/>
              <a:t>Packaging of an app</a:t>
            </a:r>
          </a:p>
          <a:p>
            <a:endParaRPr lang="en-US" dirty="0"/>
          </a:p>
          <a:p>
            <a:r>
              <a:rPr lang="en-US" dirty="0"/>
              <a:t>Pod</a:t>
            </a:r>
          </a:p>
          <a:p>
            <a:pPr lvl="1"/>
            <a:r>
              <a:rPr lang="en-US" dirty="0"/>
              <a:t>Unit of deployment</a:t>
            </a:r>
          </a:p>
          <a:p>
            <a:endParaRPr lang="en-US" dirty="0"/>
          </a:p>
          <a:p>
            <a:r>
              <a:rPr lang="en-US" dirty="0"/>
              <a:t>Service</a:t>
            </a:r>
          </a:p>
          <a:p>
            <a:pPr lvl="1"/>
            <a:r>
              <a:rPr lang="en-US" dirty="0"/>
              <a:t>Fixed endpoint for 1+ pods</a:t>
            </a:r>
          </a:p>
          <a:p>
            <a:pPr lvl="1"/>
            <a:r>
              <a:rPr lang="en-AU" dirty="0"/>
              <a:t>C</a:t>
            </a:r>
            <a:r>
              <a:rPr lang="en-US" dirty="0" err="1"/>
              <a:t>ollection</a:t>
            </a:r>
            <a:r>
              <a:rPr lang="en-US" dirty="0"/>
              <a:t> of pods exposed as an endpoint</a:t>
            </a:r>
          </a:p>
          <a:p>
            <a:pPr lvl="1"/>
            <a:endParaRPr lang="en-AU" dirty="0"/>
          </a:p>
          <a:p>
            <a:r>
              <a:rPr lang="en-AU" dirty="0"/>
              <a:t>Replication Controller</a:t>
            </a:r>
          </a:p>
          <a:p>
            <a:pPr lvl="1"/>
            <a:r>
              <a:rPr lang="en-AU" dirty="0"/>
              <a:t>Ensures availability and scalability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8DD8-55F1-4DDB-A894-47428CF8036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0110651" y="6681674"/>
            <a:ext cx="1919466" cy="176326"/>
          </a:xfrm>
        </p:spPr>
        <p:txBody>
          <a:bodyPr/>
          <a:lstStyle/>
          <a:p>
            <a:r>
              <a:rPr lang="en-US"/>
              <a:t>© Copyright IBM Corporation 2017</a:t>
            </a:r>
            <a:endParaRPr lang="en-US" dirty="0"/>
          </a:p>
        </p:txBody>
      </p:sp>
      <p:sp>
        <p:nvSpPr>
          <p:cNvPr id="86" name="Rounded Rectangle 85"/>
          <p:cNvSpPr/>
          <p:nvPr/>
        </p:nvSpPr>
        <p:spPr bwMode="auto">
          <a:xfrm>
            <a:off x="6132380" y="1010922"/>
            <a:ext cx="5679870" cy="5368037"/>
          </a:xfrm>
          <a:prstGeom prst="roundRect">
            <a:avLst>
              <a:gd name="adj" fmla="val 6284"/>
            </a:avLst>
          </a:prstGeom>
          <a:solidFill>
            <a:srgbClr val="FFFFFF">
              <a:lumMod val="95000"/>
              <a:alpha val="60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80" tIns="34290" rIns="68580" bIns="3429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defTabSz="4607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HelvNeue Light for IBM"/>
                <a:cs typeface="Arial" charset="0"/>
              </a:rPr>
              <a:t>Kubernetes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HelvNeue Light for IBM"/>
                <a:cs typeface="Arial" charset="0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HelvNeue Light for IBM"/>
                <a:cs typeface="Arial" charset="0"/>
              </a:rPr>
              <a:t>components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6D6E70"/>
              </a:solidFill>
              <a:effectLst/>
              <a:uLnTx/>
              <a:uFillTx/>
              <a:latin typeface="HelvNeue Light for IBM"/>
              <a:cs typeface="Arial" charset="0"/>
            </a:endParaRPr>
          </a:p>
        </p:txBody>
      </p:sp>
      <p:sp>
        <p:nvSpPr>
          <p:cNvPr id="87" name="Rounded Rectangle 86"/>
          <p:cNvSpPr/>
          <p:nvPr/>
        </p:nvSpPr>
        <p:spPr bwMode="auto">
          <a:xfrm>
            <a:off x="8972522" y="2908110"/>
            <a:ext cx="2764721" cy="1581475"/>
          </a:xfrm>
          <a:prstGeom prst="roundRect">
            <a:avLst/>
          </a:prstGeom>
          <a:solidFill>
            <a:srgbClr val="6D6E70"/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80" tIns="34290" rIns="68580" bIns="3429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4607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charset="0"/>
              </a:rPr>
              <a:t>Worker Node 2</a:t>
            </a:r>
          </a:p>
        </p:txBody>
      </p:sp>
      <p:sp>
        <p:nvSpPr>
          <p:cNvPr id="88" name="Rounded Rectangle 87"/>
          <p:cNvSpPr/>
          <p:nvPr/>
        </p:nvSpPr>
        <p:spPr bwMode="auto">
          <a:xfrm>
            <a:off x="9106917" y="3050008"/>
            <a:ext cx="1178211" cy="969687"/>
          </a:xfrm>
          <a:prstGeom prst="roundRec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80" tIns="34290" rIns="68580" bIns="3429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4607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D6E70"/>
                </a:solidFill>
                <a:effectLst/>
                <a:uLnTx/>
                <a:uFillTx/>
                <a:cs typeface="Arial" charset="0"/>
              </a:rPr>
              <a:t>Pod</a:t>
            </a:r>
          </a:p>
        </p:txBody>
      </p:sp>
      <p:sp>
        <p:nvSpPr>
          <p:cNvPr id="89" name="Rounded Rectangle 88"/>
          <p:cNvSpPr/>
          <p:nvPr/>
        </p:nvSpPr>
        <p:spPr bwMode="auto">
          <a:xfrm>
            <a:off x="9255441" y="3200380"/>
            <a:ext cx="895275" cy="358905"/>
          </a:xfrm>
          <a:prstGeom prst="roundRect">
            <a:avLst/>
          </a:prstGeom>
          <a:solidFill>
            <a:srgbClr val="AAD4EA"/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607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HelvNeue Light for IBM"/>
                <a:cs typeface="Arial" charset="0"/>
              </a:rPr>
              <a:t>App B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6D6E70"/>
              </a:solidFill>
              <a:effectLst/>
              <a:uLnTx/>
              <a:uFillTx/>
              <a:latin typeface="HelvNeue Light for IBM"/>
              <a:cs typeface="Arial" charset="0"/>
            </a:endParaRPr>
          </a:p>
        </p:txBody>
      </p:sp>
      <p:sp>
        <p:nvSpPr>
          <p:cNvPr id="90" name="Rounded Rectangle 89"/>
          <p:cNvSpPr/>
          <p:nvPr/>
        </p:nvSpPr>
        <p:spPr bwMode="auto">
          <a:xfrm>
            <a:off x="10400696" y="3056782"/>
            <a:ext cx="1178211" cy="965457"/>
          </a:xfrm>
          <a:prstGeom prst="roundRec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80" tIns="34290" rIns="68580" bIns="3429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4607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D6E70"/>
                </a:solidFill>
                <a:effectLst/>
                <a:uLnTx/>
                <a:uFillTx/>
                <a:cs typeface="Arial" charset="0"/>
              </a:rPr>
              <a:t>Pod</a:t>
            </a:r>
          </a:p>
        </p:txBody>
      </p:sp>
      <p:sp>
        <p:nvSpPr>
          <p:cNvPr id="91" name="Rounded Rectangle 90"/>
          <p:cNvSpPr/>
          <p:nvPr/>
        </p:nvSpPr>
        <p:spPr bwMode="auto">
          <a:xfrm>
            <a:off x="10549220" y="3207155"/>
            <a:ext cx="895275" cy="358905"/>
          </a:xfrm>
          <a:prstGeom prst="roundRect">
            <a:avLst/>
          </a:prstGeom>
          <a:solidFill>
            <a:srgbClr val="00B0DA">
              <a:lumMod val="40000"/>
              <a:lumOff val="60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607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HelvNeue Light for IBM"/>
                <a:cs typeface="Arial" charset="0"/>
              </a:rPr>
              <a:t>App A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6D6E70"/>
              </a:solidFill>
              <a:effectLst/>
              <a:uLnTx/>
              <a:uFillTx/>
              <a:latin typeface="HelvNeue Light for IBM"/>
              <a:cs typeface="Arial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6455327" y="2422566"/>
            <a:ext cx="909390" cy="826977"/>
          </a:xfrm>
          <a:prstGeom prst="roundRect">
            <a:avLst/>
          </a:prstGeom>
          <a:solidFill>
            <a:srgbClr val="00B0DA">
              <a:lumMod val="40000"/>
              <a:lumOff val="60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607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HelvNeue Light for IBM"/>
                <a:cs typeface="Arial" charset="0"/>
              </a:rPr>
              <a:t>App A Service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6D6E70"/>
              </a:solidFill>
              <a:effectLst/>
              <a:uLnTx/>
              <a:uFillTx/>
              <a:latin typeface="HelvNeue Light for IBM"/>
              <a:cs typeface="Arial" charset="0"/>
            </a:endParaRPr>
          </a:p>
        </p:txBody>
      </p:sp>
      <p:sp>
        <p:nvSpPr>
          <p:cNvPr id="94" name="Rounded Rectangle 93"/>
          <p:cNvSpPr/>
          <p:nvPr/>
        </p:nvSpPr>
        <p:spPr bwMode="auto">
          <a:xfrm>
            <a:off x="6218841" y="1153184"/>
            <a:ext cx="1382360" cy="1089933"/>
          </a:xfrm>
          <a:prstGeom prst="roundRect">
            <a:avLst/>
          </a:prstGeom>
          <a:solidFill>
            <a:srgbClr val="6D6E70"/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607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charset="0"/>
              </a:rPr>
              <a:t>Master Node</a:t>
            </a:r>
          </a:p>
        </p:txBody>
      </p:sp>
      <p:sp>
        <p:nvSpPr>
          <p:cNvPr id="96" name="Rounded Rectangle 95"/>
          <p:cNvSpPr/>
          <p:nvPr/>
        </p:nvSpPr>
        <p:spPr bwMode="auto">
          <a:xfrm>
            <a:off x="6460495" y="4170774"/>
            <a:ext cx="909390" cy="826977"/>
          </a:xfrm>
          <a:prstGeom prst="roundRect">
            <a:avLst/>
          </a:prstGeom>
          <a:solidFill>
            <a:srgbClr val="AAD4EA"/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607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HelvNeue Light for IBM"/>
                <a:cs typeface="Arial" charset="0"/>
              </a:rPr>
              <a:t>App B Service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6D6E70"/>
              </a:solidFill>
              <a:effectLst/>
              <a:uLnTx/>
              <a:uFillTx/>
              <a:latin typeface="HelvNeue Light for IBM"/>
              <a:cs typeface="Arial" charset="0"/>
            </a:endParaRPr>
          </a:p>
        </p:txBody>
      </p:sp>
      <p:sp>
        <p:nvSpPr>
          <p:cNvPr id="102" name="Rounded Rectangle 101"/>
          <p:cNvSpPr/>
          <p:nvPr/>
        </p:nvSpPr>
        <p:spPr bwMode="auto">
          <a:xfrm>
            <a:off x="4916774" y="2422566"/>
            <a:ext cx="909390" cy="826977"/>
          </a:xfrm>
          <a:prstGeom prst="roundRect">
            <a:avLst/>
          </a:prstGeom>
          <a:solidFill>
            <a:srgbClr val="00B0DA">
              <a:lumMod val="40000"/>
              <a:lumOff val="60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607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HelvNeue Light for IBM"/>
                <a:cs typeface="Arial" charset="0"/>
              </a:rPr>
              <a:t>App A Client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6D6E70"/>
              </a:solidFill>
              <a:effectLst/>
              <a:uLnTx/>
              <a:uFillTx/>
              <a:latin typeface="HelvNeue Light for IBM"/>
              <a:cs typeface="Arial" charset="0"/>
            </a:endParaRPr>
          </a:p>
        </p:txBody>
      </p:sp>
      <p:sp>
        <p:nvSpPr>
          <p:cNvPr id="103" name="Rounded Rectangle 102"/>
          <p:cNvSpPr/>
          <p:nvPr/>
        </p:nvSpPr>
        <p:spPr bwMode="auto">
          <a:xfrm>
            <a:off x="4921943" y="4170774"/>
            <a:ext cx="909390" cy="826977"/>
          </a:xfrm>
          <a:prstGeom prst="roundRect">
            <a:avLst/>
          </a:prstGeom>
          <a:solidFill>
            <a:srgbClr val="AAD4EA"/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607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HelvNeue Light for IBM"/>
                <a:cs typeface="Arial" charset="0"/>
              </a:rPr>
              <a:t>App B Client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6D6E70"/>
              </a:solidFill>
              <a:effectLst/>
              <a:uLnTx/>
              <a:uFillTx/>
              <a:latin typeface="HelvNeue Light for IBM"/>
              <a:cs typeface="Arial" charset="0"/>
            </a:endParaRPr>
          </a:p>
        </p:txBody>
      </p:sp>
      <p:sp>
        <p:nvSpPr>
          <p:cNvPr id="104" name="Rounded Rectangle 103"/>
          <p:cNvSpPr/>
          <p:nvPr/>
        </p:nvSpPr>
        <p:spPr bwMode="auto">
          <a:xfrm>
            <a:off x="8972522" y="1157704"/>
            <a:ext cx="2764721" cy="1581475"/>
          </a:xfrm>
          <a:prstGeom prst="roundRect">
            <a:avLst/>
          </a:prstGeom>
          <a:solidFill>
            <a:srgbClr val="6D6E70"/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80" tIns="34290" rIns="68580" bIns="3429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4607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charset="0"/>
              </a:rPr>
              <a:t>Worker Node 1</a:t>
            </a:r>
          </a:p>
        </p:txBody>
      </p:sp>
      <p:sp>
        <p:nvSpPr>
          <p:cNvPr id="105" name="Rounded Rectangle 104"/>
          <p:cNvSpPr/>
          <p:nvPr/>
        </p:nvSpPr>
        <p:spPr bwMode="auto">
          <a:xfrm>
            <a:off x="9106917" y="1299603"/>
            <a:ext cx="1178211" cy="969687"/>
          </a:xfrm>
          <a:prstGeom prst="roundRec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80" tIns="34290" rIns="68580" bIns="3429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4607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D6E70"/>
                </a:solidFill>
                <a:effectLst/>
                <a:uLnTx/>
                <a:uFillTx/>
                <a:cs typeface="Arial" charset="0"/>
              </a:rPr>
              <a:t>Pod</a:t>
            </a:r>
          </a:p>
        </p:txBody>
      </p:sp>
      <p:sp>
        <p:nvSpPr>
          <p:cNvPr id="106" name="Rounded Rectangle 105"/>
          <p:cNvSpPr/>
          <p:nvPr/>
        </p:nvSpPr>
        <p:spPr bwMode="auto">
          <a:xfrm>
            <a:off x="9255441" y="1449976"/>
            <a:ext cx="895275" cy="358905"/>
          </a:xfrm>
          <a:prstGeom prst="roundRect">
            <a:avLst/>
          </a:prstGeom>
          <a:solidFill>
            <a:srgbClr val="00B0DA">
              <a:lumMod val="40000"/>
              <a:lumOff val="60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607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HelvNeue Light for IBM"/>
                <a:cs typeface="Arial" charset="0"/>
              </a:rPr>
              <a:t>App A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6D6E70"/>
              </a:solidFill>
              <a:effectLst/>
              <a:uLnTx/>
              <a:uFillTx/>
              <a:latin typeface="HelvNeue Light for IBM"/>
              <a:cs typeface="Arial" charset="0"/>
            </a:endParaRPr>
          </a:p>
        </p:txBody>
      </p:sp>
      <p:sp>
        <p:nvSpPr>
          <p:cNvPr id="107" name="Rounded Rectangle 106"/>
          <p:cNvSpPr/>
          <p:nvPr/>
        </p:nvSpPr>
        <p:spPr bwMode="auto">
          <a:xfrm>
            <a:off x="10400696" y="1306378"/>
            <a:ext cx="1178211" cy="965457"/>
          </a:xfrm>
          <a:prstGeom prst="roundRec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80" tIns="34290" rIns="68580" bIns="3429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4607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D6E70"/>
                </a:solidFill>
                <a:effectLst/>
                <a:uLnTx/>
                <a:uFillTx/>
                <a:cs typeface="Arial" charset="0"/>
              </a:rPr>
              <a:t>Pod</a:t>
            </a:r>
          </a:p>
        </p:txBody>
      </p:sp>
      <p:sp>
        <p:nvSpPr>
          <p:cNvPr id="108" name="Rounded Rectangle 107"/>
          <p:cNvSpPr/>
          <p:nvPr/>
        </p:nvSpPr>
        <p:spPr bwMode="auto">
          <a:xfrm>
            <a:off x="10549220" y="1456750"/>
            <a:ext cx="895275" cy="358905"/>
          </a:xfrm>
          <a:prstGeom prst="roundRect">
            <a:avLst/>
          </a:prstGeom>
          <a:solidFill>
            <a:srgbClr val="AAD4EA"/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607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HelvNeue Light for IBM"/>
                <a:cs typeface="Arial" charset="0"/>
              </a:rPr>
              <a:t>App B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6D6E70"/>
              </a:solidFill>
              <a:effectLst/>
              <a:uLnTx/>
              <a:uFillTx/>
              <a:latin typeface="HelvNeue Light for IBM"/>
              <a:cs typeface="Arial" charset="0"/>
            </a:endParaRPr>
          </a:p>
        </p:txBody>
      </p:sp>
      <p:sp>
        <p:nvSpPr>
          <p:cNvPr id="109" name="Rounded Rectangle 108"/>
          <p:cNvSpPr/>
          <p:nvPr/>
        </p:nvSpPr>
        <p:spPr bwMode="auto">
          <a:xfrm>
            <a:off x="8972522" y="4658515"/>
            <a:ext cx="2764721" cy="1581475"/>
          </a:xfrm>
          <a:prstGeom prst="roundRect">
            <a:avLst/>
          </a:prstGeom>
          <a:solidFill>
            <a:srgbClr val="6D6E70"/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80" tIns="34290" rIns="68580" bIns="3429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4607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charset="0"/>
              </a:rPr>
              <a:t>Worker Node 3</a:t>
            </a:r>
          </a:p>
        </p:txBody>
      </p:sp>
      <p:sp>
        <p:nvSpPr>
          <p:cNvPr id="110" name="Rounded Rectangle 109"/>
          <p:cNvSpPr/>
          <p:nvPr/>
        </p:nvSpPr>
        <p:spPr bwMode="auto">
          <a:xfrm>
            <a:off x="9106917" y="4800412"/>
            <a:ext cx="1178211" cy="969687"/>
          </a:xfrm>
          <a:prstGeom prst="roundRec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80" tIns="34290" rIns="68580" bIns="3429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4607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D6E70"/>
                </a:solidFill>
                <a:effectLst/>
                <a:uLnTx/>
                <a:uFillTx/>
                <a:cs typeface="Arial" charset="0"/>
              </a:rPr>
              <a:t>Pod</a:t>
            </a:r>
          </a:p>
        </p:txBody>
      </p:sp>
      <p:sp>
        <p:nvSpPr>
          <p:cNvPr id="111" name="Rounded Rectangle 110"/>
          <p:cNvSpPr/>
          <p:nvPr/>
        </p:nvSpPr>
        <p:spPr bwMode="auto">
          <a:xfrm>
            <a:off x="9255441" y="4950785"/>
            <a:ext cx="895275" cy="358905"/>
          </a:xfrm>
          <a:prstGeom prst="roundRect">
            <a:avLst/>
          </a:prstGeom>
          <a:solidFill>
            <a:srgbClr val="00B0DA">
              <a:lumMod val="40000"/>
              <a:lumOff val="60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607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HelvNeue Light for IBM"/>
                <a:cs typeface="Arial" charset="0"/>
              </a:rPr>
              <a:t>App A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6D6E70"/>
              </a:solidFill>
              <a:effectLst/>
              <a:uLnTx/>
              <a:uFillTx/>
              <a:latin typeface="HelvNeue Light for IBM"/>
              <a:cs typeface="Arial" charset="0"/>
            </a:endParaRPr>
          </a:p>
        </p:txBody>
      </p:sp>
      <p:sp>
        <p:nvSpPr>
          <p:cNvPr id="112" name="Rounded Rectangle 111"/>
          <p:cNvSpPr/>
          <p:nvPr/>
        </p:nvSpPr>
        <p:spPr bwMode="auto">
          <a:xfrm>
            <a:off x="10400696" y="4807188"/>
            <a:ext cx="1178211" cy="965457"/>
          </a:xfrm>
          <a:prstGeom prst="roundRec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80" tIns="34290" rIns="68580" bIns="3429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4607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D6E70"/>
                </a:solidFill>
                <a:effectLst/>
                <a:uLnTx/>
                <a:uFillTx/>
                <a:cs typeface="Arial" charset="0"/>
              </a:rPr>
              <a:t>Pod</a:t>
            </a:r>
          </a:p>
        </p:txBody>
      </p:sp>
      <p:sp>
        <p:nvSpPr>
          <p:cNvPr id="113" name="Rounded Rectangle 112"/>
          <p:cNvSpPr/>
          <p:nvPr/>
        </p:nvSpPr>
        <p:spPr bwMode="auto">
          <a:xfrm>
            <a:off x="10549220" y="4957561"/>
            <a:ext cx="895275" cy="358905"/>
          </a:xfrm>
          <a:prstGeom prst="roundRect">
            <a:avLst/>
          </a:prstGeom>
          <a:solidFill>
            <a:srgbClr val="AAD4EA"/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607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HelvNeue Light for IBM"/>
                <a:cs typeface="Arial" charset="0"/>
              </a:rPr>
              <a:t>App B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6D6E70"/>
              </a:solidFill>
              <a:effectLst/>
              <a:uLnTx/>
              <a:uFillTx/>
              <a:latin typeface="HelvNeue Light for IBM"/>
              <a:cs typeface="Arial" charset="0"/>
            </a:endParaRPr>
          </a:p>
        </p:txBody>
      </p:sp>
      <p:cxnSp>
        <p:nvCxnSpPr>
          <p:cNvPr id="114" name="Straight Connector 113"/>
          <p:cNvCxnSpPr>
            <a:stCxn id="92" idx="3"/>
            <a:endCxn id="105" idx="1"/>
          </p:cNvCxnSpPr>
          <p:nvPr/>
        </p:nvCxnSpPr>
        <p:spPr bwMode="auto">
          <a:xfrm flipV="1">
            <a:off x="7364717" y="1784447"/>
            <a:ext cx="1742200" cy="1051608"/>
          </a:xfrm>
          <a:prstGeom prst="line">
            <a:avLst/>
          </a:prstGeom>
          <a:solidFill>
            <a:srgbClr val="FDFDFD"/>
          </a:solidFill>
          <a:ln w="25400" cap="flat" cmpd="sng" algn="ctr">
            <a:solidFill>
              <a:srgbClr val="00B0DA">
                <a:lumMod val="40000"/>
                <a:lumOff val="6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" name="Straight Connector 114"/>
          <p:cNvCxnSpPr>
            <a:stCxn id="92" idx="3"/>
            <a:endCxn id="90" idx="1"/>
          </p:cNvCxnSpPr>
          <p:nvPr/>
        </p:nvCxnSpPr>
        <p:spPr bwMode="auto">
          <a:xfrm>
            <a:off x="7364717" y="2836055"/>
            <a:ext cx="3035979" cy="703456"/>
          </a:xfrm>
          <a:prstGeom prst="line">
            <a:avLst/>
          </a:prstGeom>
          <a:solidFill>
            <a:srgbClr val="FDFDFD"/>
          </a:solidFill>
          <a:ln w="25400" cap="flat" cmpd="sng" algn="ctr">
            <a:solidFill>
              <a:srgbClr val="00B0DA">
                <a:lumMod val="40000"/>
                <a:lumOff val="6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Straight Connector 115"/>
          <p:cNvCxnSpPr>
            <a:stCxn id="92" idx="3"/>
            <a:endCxn id="110" idx="1"/>
          </p:cNvCxnSpPr>
          <p:nvPr/>
        </p:nvCxnSpPr>
        <p:spPr bwMode="auto">
          <a:xfrm>
            <a:off x="7364717" y="2836055"/>
            <a:ext cx="1742200" cy="2449201"/>
          </a:xfrm>
          <a:prstGeom prst="line">
            <a:avLst/>
          </a:prstGeom>
          <a:solidFill>
            <a:srgbClr val="FDFDFD"/>
          </a:solidFill>
          <a:ln w="25400" cap="flat" cmpd="sng" algn="ctr">
            <a:solidFill>
              <a:srgbClr val="00B0DA">
                <a:lumMod val="40000"/>
                <a:lumOff val="6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Connector 116"/>
          <p:cNvCxnSpPr>
            <a:stCxn id="96" idx="3"/>
            <a:endCxn id="107" idx="1"/>
          </p:cNvCxnSpPr>
          <p:nvPr/>
        </p:nvCxnSpPr>
        <p:spPr bwMode="auto">
          <a:xfrm flipV="1">
            <a:off x="7369885" y="1789107"/>
            <a:ext cx="3030811" cy="2795156"/>
          </a:xfrm>
          <a:prstGeom prst="line">
            <a:avLst/>
          </a:prstGeom>
          <a:solidFill>
            <a:srgbClr val="FDFDFD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Straight Connector 117"/>
          <p:cNvCxnSpPr>
            <a:stCxn id="96" idx="3"/>
            <a:endCxn id="88" idx="1"/>
          </p:cNvCxnSpPr>
          <p:nvPr/>
        </p:nvCxnSpPr>
        <p:spPr bwMode="auto">
          <a:xfrm flipV="1">
            <a:off x="7369885" y="3534852"/>
            <a:ext cx="1737032" cy="1049411"/>
          </a:xfrm>
          <a:prstGeom prst="line">
            <a:avLst/>
          </a:prstGeom>
          <a:solidFill>
            <a:srgbClr val="FDFDFD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" name="Straight Connector 118"/>
          <p:cNvCxnSpPr>
            <a:endCxn id="112" idx="1"/>
          </p:cNvCxnSpPr>
          <p:nvPr/>
        </p:nvCxnSpPr>
        <p:spPr bwMode="auto">
          <a:xfrm>
            <a:off x="7369885" y="4584263"/>
            <a:ext cx="3030811" cy="705654"/>
          </a:xfrm>
          <a:prstGeom prst="line">
            <a:avLst/>
          </a:prstGeom>
          <a:solidFill>
            <a:srgbClr val="FDFDFD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Straight Connector 119"/>
          <p:cNvCxnSpPr>
            <a:stCxn id="92" idx="1"/>
            <a:endCxn id="102" idx="3"/>
          </p:cNvCxnSpPr>
          <p:nvPr/>
        </p:nvCxnSpPr>
        <p:spPr bwMode="auto">
          <a:xfrm flipH="1">
            <a:off x="5826164" y="2836055"/>
            <a:ext cx="629163" cy="0"/>
          </a:xfrm>
          <a:prstGeom prst="line">
            <a:avLst/>
          </a:prstGeom>
          <a:solidFill>
            <a:srgbClr val="FDFDFD"/>
          </a:solidFill>
          <a:ln w="25400" cap="flat" cmpd="sng" algn="ctr">
            <a:solidFill>
              <a:srgbClr val="00B0DA">
                <a:lumMod val="40000"/>
                <a:lumOff val="6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Straight Connector 120"/>
          <p:cNvCxnSpPr>
            <a:stCxn id="96" idx="1"/>
            <a:endCxn id="103" idx="3"/>
          </p:cNvCxnSpPr>
          <p:nvPr/>
        </p:nvCxnSpPr>
        <p:spPr bwMode="auto">
          <a:xfrm flipH="1">
            <a:off x="5831333" y="4584263"/>
            <a:ext cx="629162" cy="0"/>
          </a:xfrm>
          <a:prstGeom prst="line">
            <a:avLst/>
          </a:prstGeom>
          <a:solidFill>
            <a:srgbClr val="FDFDFD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39320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Terminology: Workloads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</a:t>
            </a:r>
          </a:p>
          <a:p>
            <a:pPr lvl="1"/>
            <a:r>
              <a:rPr lang="en-US" dirty="0"/>
              <a:t>Unit of packaging </a:t>
            </a:r>
          </a:p>
          <a:p>
            <a:r>
              <a:rPr lang="en-US" dirty="0"/>
              <a:t>Pod</a:t>
            </a:r>
          </a:p>
          <a:p>
            <a:pPr lvl="1"/>
            <a:r>
              <a:rPr lang="en-US" dirty="0">
                <a:sym typeface="Helvetica Light"/>
              </a:rPr>
              <a:t>Smallest deployment unit in Kubernetes </a:t>
            </a:r>
          </a:p>
          <a:p>
            <a:pPr lvl="1"/>
            <a:r>
              <a:rPr lang="en-US" dirty="0"/>
              <a:t>A collection of containers that run on a worker node</a:t>
            </a:r>
          </a:p>
          <a:p>
            <a:pPr lvl="1"/>
            <a:r>
              <a:rPr lang="en-US" dirty="0"/>
              <a:t>Each pod has its own IP</a:t>
            </a:r>
          </a:p>
          <a:p>
            <a:pPr lvl="1"/>
            <a:r>
              <a:rPr lang="en-US" dirty="0"/>
              <a:t>A pod shares a PID namespace, network, and hostname</a:t>
            </a:r>
          </a:p>
          <a:p>
            <a:r>
              <a:rPr lang="en-US" dirty="0"/>
              <a:t>Service</a:t>
            </a:r>
          </a:p>
          <a:p>
            <a:pPr lvl="1"/>
            <a:r>
              <a:rPr lang="en-US" dirty="0"/>
              <a:t>Collection of pods exposed as an endpoint</a:t>
            </a:r>
          </a:p>
          <a:p>
            <a:pPr lvl="1"/>
            <a:r>
              <a:rPr lang="en-US" dirty="0"/>
              <a:t>Information stored in the </a:t>
            </a:r>
            <a:r>
              <a:rPr lang="en-US" dirty="0">
                <a:sym typeface="Helvetica Light"/>
              </a:rPr>
              <a:t>Kubernetes </a:t>
            </a:r>
            <a:r>
              <a:rPr lang="en-US" dirty="0"/>
              <a:t>cluster state and networking info propagated to all worker nodes</a:t>
            </a:r>
          </a:p>
          <a:p>
            <a:pPr lvl="1"/>
            <a:r>
              <a:rPr lang="en-US" dirty="0"/>
              <a:t>Types</a:t>
            </a:r>
          </a:p>
          <a:p>
            <a:pPr lvl="2"/>
            <a:r>
              <a:rPr lang="en-US" dirty="0" err="1"/>
              <a:t>ClusterIP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Exposes the service on a cluster-internal IP</a:t>
            </a:r>
          </a:p>
          <a:p>
            <a:pPr lvl="2"/>
            <a:r>
              <a:rPr lang="en-US" dirty="0" err="1"/>
              <a:t>NodePort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Exposes the service on each Node’s IP at a static port</a:t>
            </a:r>
          </a:p>
          <a:p>
            <a:pPr lvl="2"/>
            <a:r>
              <a:rPr lang="en-US" dirty="0" err="1"/>
              <a:t>LoadBalancer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Exposes the service externally using a cloud provider’s load balancer</a:t>
            </a:r>
          </a:p>
          <a:p>
            <a:pPr lvl="2"/>
            <a:r>
              <a:rPr lang="en-US" dirty="0" err="1"/>
              <a:t>ExternalName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Maps the service to an external name (such as </a:t>
            </a:r>
            <a:r>
              <a:rPr lang="en-US" dirty="0" err="1"/>
              <a:t>foo.bar.example.com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8DD8-55F1-4DDB-A894-47428CF8036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0110651" y="6681674"/>
            <a:ext cx="1919466" cy="176326"/>
          </a:xfrm>
        </p:spPr>
        <p:txBody>
          <a:bodyPr/>
          <a:lstStyle/>
          <a:p>
            <a:r>
              <a:rPr lang="en-US"/>
              <a:t>© Copyright IBM Corporation 2017</a:t>
            </a:r>
            <a:endParaRPr lang="en-US" dirty="0"/>
          </a:p>
        </p:txBody>
      </p:sp>
      <p:pic>
        <p:nvPicPr>
          <p:cNvPr id="10" name="image49.png" descr="ttps://avatars3.githubusercontent.com/u/13629408?v=3&amp;s=40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44242" y="550122"/>
            <a:ext cx="1285875" cy="128587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17299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Terminology: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A set of pods to be deployed together, such as an application</a:t>
            </a:r>
          </a:p>
          <a:p>
            <a:pPr lvl="1"/>
            <a:r>
              <a:rPr lang="en-US" dirty="0"/>
              <a:t>Declarative: Revising a Deployment creates a </a:t>
            </a:r>
            <a:r>
              <a:rPr lang="en-US" dirty="0" err="1"/>
              <a:t>ReplicaSet</a:t>
            </a:r>
            <a:r>
              <a:rPr lang="en-US" dirty="0"/>
              <a:t> describing the desired state</a:t>
            </a:r>
          </a:p>
          <a:p>
            <a:pPr lvl="1"/>
            <a:r>
              <a:rPr lang="en-US" dirty="0"/>
              <a:t>Rollout: Deployment controller changes the actual state to the desired state at a controlled rate</a:t>
            </a:r>
          </a:p>
          <a:p>
            <a:pPr lvl="1"/>
            <a:r>
              <a:rPr lang="en-US" dirty="0"/>
              <a:t>Rollback: Each Deployment revision can be rolled back</a:t>
            </a:r>
          </a:p>
          <a:p>
            <a:pPr lvl="1"/>
            <a:r>
              <a:rPr lang="en-US" dirty="0"/>
              <a:t>Scale and </a:t>
            </a:r>
            <a:r>
              <a:rPr lang="en-US" dirty="0" err="1"/>
              <a:t>autoscale</a:t>
            </a:r>
            <a:r>
              <a:rPr lang="en-US" dirty="0"/>
              <a:t>: A Deployment can be scaled</a:t>
            </a:r>
          </a:p>
          <a:p>
            <a:r>
              <a:rPr lang="en-US" dirty="0" err="1"/>
              <a:t>ReplicaSet</a:t>
            </a:r>
            <a:endParaRPr lang="en-US" dirty="0"/>
          </a:p>
          <a:p>
            <a:pPr lvl="1"/>
            <a:r>
              <a:rPr lang="en-US" dirty="0"/>
              <a:t>The next-generation </a:t>
            </a:r>
            <a:r>
              <a:rPr lang="en-US" dirty="0" err="1"/>
              <a:t>ReplicationController</a:t>
            </a:r>
            <a:endParaRPr lang="en-US" dirty="0"/>
          </a:p>
          <a:p>
            <a:pPr lvl="1"/>
            <a:r>
              <a:rPr lang="en-US" dirty="0"/>
              <a:t>A set of pod templates that describe a set of pod replicas</a:t>
            </a:r>
          </a:p>
          <a:p>
            <a:pPr lvl="1"/>
            <a:r>
              <a:rPr lang="en-US" dirty="0"/>
              <a:t>Uses a template that describes specifically what each pod should contain</a:t>
            </a:r>
          </a:p>
          <a:p>
            <a:pPr lvl="1"/>
            <a:r>
              <a:rPr lang="en-US" dirty="0"/>
              <a:t>Ensures that a specified number of pod replicas are running at any given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8DD8-55F1-4DDB-A894-47428CF8036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0110651" y="6681674"/>
            <a:ext cx="1919466" cy="176326"/>
          </a:xfrm>
        </p:spPr>
        <p:txBody>
          <a:bodyPr/>
          <a:lstStyle/>
          <a:p>
            <a:r>
              <a:rPr lang="en-US"/>
              <a:t>© Copyright IBM Corporation 2017</a:t>
            </a:r>
            <a:endParaRPr lang="en-US" dirty="0"/>
          </a:p>
        </p:txBody>
      </p:sp>
      <p:pic>
        <p:nvPicPr>
          <p:cNvPr id="10" name="image49.png" descr="ttps://avatars3.githubusercontent.com/u/13629408?v=3&amp;s=40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44242" y="550122"/>
            <a:ext cx="1285875" cy="128587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" name="Group 5"/>
          <p:cNvGrpSpPr/>
          <p:nvPr/>
        </p:nvGrpSpPr>
        <p:grpSpPr>
          <a:xfrm>
            <a:off x="1526130" y="4820390"/>
            <a:ext cx="6617174" cy="1716857"/>
            <a:chOff x="1536486" y="4719112"/>
            <a:chExt cx="6617174" cy="1716857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536486" y="4719112"/>
              <a:ext cx="6617174" cy="17168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Deployment 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694007" y="5001892"/>
              <a:ext cx="2443832" cy="1291974"/>
              <a:chOff x="1084407" y="2375922"/>
              <a:chExt cx="2443832" cy="1291974"/>
            </a:xfrm>
          </p:grpSpPr>
          <p:sp>
            <p:nvSpPr>
              <p:cNvPr id="30" name="Rectangle 5"/>
              <p:cNvSpPr/>
              <p:nvPr/>
            </p:nvSpPr>
            <p:spPr bwMode="auto">
              <a:xfrm>
                <a:off x="1084407" y="2375922"/>
                <a:ext cx="2443832" cy="1291974"/>
              </a:xfrm>
              <a:prstGeom prst="roundRect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6143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en-US" sz="12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ReplicaSet</a:t>
                </a: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1</a:t>
                </a: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1781033" y="2740320"/>
                <a:ext cx="1008032" cy="707737"/>
                <a:chOff x="9809806" y="3119231"/>
                <a:chExt cx="1008032" cy="707737"/>
              </a:xfrm>
            </p:grpSpPr>
            <p:sp>
              <p:nvSpPr>
                <p:cNvPr id="32" name="Rounded Rectangle 31"/>
                <p:cNvSpPr/>
                <p:nvPr/>
              </p:nvSpPr>
              <p:spPr bwMode="auto">
                <a:xfrm>
                  <a:off x="9809806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6143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33" name="Rectangle 20"/>
                <p:cNvSpPr/>
                <p:nvPr/>
              </p:nvSpPr>
              <p:spPr bwMode="auto">
                <a:xfrm>
                  <a:off x="9889857" y="3431078"/>
                  <a:ext cx="868845" cy="228567"/>
                </a:xfrm>
                <a:prstGeom prst="round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6143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sz="1200" b="0" i="0" u="none" strike="noStrike" cap="none" normalizeH="0" baseline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svcA</a:t>
                  </a:r>
                  <a:endPara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9" name="Group 18"/>
            <p:cNvGrpSpPr/>
            <p:nvPr/>
          </p:nvGrpSpPr>
          <p:grpSpPr>
            <a:xfrm>
              <a:off x="5553704" y="5001892"/>
              <a:ext cx="2443832" cy="1291974"/>
              <a:chOff x="4467025" y="2375922"/>
              <a:chExt cx="2443832" cy="1291974"/>
            </a:xfrm>
          </p:grpSpPr>
          <p:sp>
            <p:nvSpPr>
              <p:cNvPr id="23" name="Rectangle 27"/>
              <p:cNvSpPr/>
              <p:nvPr/>
            </p:nvSpPr>
            <p:spPr bwMode="auto">
              <a:xfrm>
                <a:off x="4467025" y="2375922"/>
                <a:ext cx="2443832" cy="1291974"/>
              </a:xfrm>
              <a:prstGeom prst="roundRect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6143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en-US" sz="12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ReplicaSet</a:t>
                </a: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2</a:t>
                </a: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5745129" y="2740320"/>
                <a:ext cx="1008032" cy="707737"/>
                <a:chOff x="9270663" y="3119231"/>
                <a:chExt cx="1008032" cy="707737"/>
              </a:xfrm>
            </p:grpSpPr>
            <p:sp>
              <p:nvSpPr>
                <p:cNvPr id="28" name="Rounded Rectangle 27"/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6143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29" name="Rectangle 30"/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ound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6143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sz="1200" b="0" i="0" u="none" strike="noStrike" cap="none" normalizeH="0" baseline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svcB</a:t>
                  </a:r>
                  <a:endPara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4624508" y="2740320"/>
                <a:ext cx="1008032" cy="707737"/>
                <a:chOff x="9270663" y="3119231"/>
                <a:chExt cx="1008032" cy="707737"/>
              </a:xfrm>
            </p:grpSpPr>
            <p:sp>
              <p:nvSpPr>
                <p:cNvPr id="26" name="Rounded Rectangle 25"/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6143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27" name="Rectangle 33"/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ound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6143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sz="1200" b="0" i="0" u="none" strike="noStrike" cap="none" normalizeH="0" baseline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svcA</a:t>
                  </a:r>
                  <a:endPara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0" name="Right Arrow 19"/>
            <p:cNvSpPr/>
            <p:nvPr/>
          </p:nvSpPr>
          <p:spPr bwMode="auto">
            <a:xfrm>
              <a:off x="4295322" y="5228409"/>
              <a:ext cx="1145793" cy="838938"/>
            </a:xfrm>
            <a:prstGeom prst="rightArrow">
              <a:avLst>
                <a:gd name="adj1" fmla="val 55589"/>
                <a:gd name="adj2" fmla="val 50000"/>
              </a:avLst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sz="1200" b="1" dirty="0"/>
                <a:t>r</a:t>
              </a: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olling update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9413401" y="2771560"/>
            <a:ext cx="2132396" cy="3483650"/>
            <a:chOff x="9036666" y="1437832"/>
            <a:chExt cx="2132396" cy="3483650"/>
          </a:xfrm>
        </p:grpSpPr>
        <p:sp>
          <p:nvSpPr>
            <p:cNvPr id="35" name="Rectangle 34"/>
            <p:cNvSpPr/>
            <p:nvPr/>
          </p:nvSpPr>
          <p:spPr bwMode="auto">
            <a:xfrm>
              <a:off x="9036666" y="1437832"/>
              <a:ext cx="2130503" cy="6956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Deployment </a:t>
              </a:r>
            </a:p>
          </p:txBody>
        </p:sp>
        <p:sp>
          <p:nvSpPr>
            <p:cNvPr id="36" name="Rectangle 5"/>
            <p:cNvSpPr/>
            <p:nvPr/>
          </p:nvSpPr>
          <p:spPr bwMode="auto">
            <a:xfrm>
              <a:off x="9036666" y="2831819"/>
              <a:ext cx="2132396" cy="695676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ReplicaSet</a:t>
              </a: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1</a:t>
              </a:r>
            </a:p>
          </p:txBody>
        </p:sp>
        <p:sp>
          <p:nvSpPr>
            <p:cNvPr id="37" name="Rectangle 5"/>
            <p:cNvSpPr/>
            <p:nvPr/>
          </p:nvSpPr>
          <p:spPr bwMode="auto">
            <a:xfrm>
              <a:off x="9036666" y="4225806"/>
              <a:ext cx="2132396" cy="695676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ReplicaSet</a:t>
              </a: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2</a:t>
              </a:r>
            </a:p>
          </p:txBody>
        </p:sp>
        <p:sp>
          <p:nvSpPr>
            <p:cNvPr id="38" name="Arc 37"/>
            <p:cNvSpPr/>
            <p:nvPr/>
          </p:nvSpPr>
          <p:spPr bwMode="auto">
            <a:xfrm>
              <a:off x="10110651" y="3467262"/>
              <a:ext cx="737860" cy="819150"/>
            </a:xfrm>
            <a:prstGeom prst="arc">
              <a:avLst>
                <a:gd name="adj1" fmla="val 17950175"/>
                <a:gd name="adj2" fmla="val 3653187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rollout</a:t>
              </a:r>
            </a:p>
          </p:txBody>
        </p:sp>
        <p:sp>
          <p:nvSpPr>
            <p:cNvPr id="39" name="Arc 38"/>
            <p:cNvSpPr/>
            <p:nvPr/>
          </p:nvSpPr>
          <p:spPr bwMode="auto">
            <a:xfrm>
              <a:off x="9364057" y="3467263"/>
              <a:ext cx="737860" cy="819149"/>
            </a:xfrm>
            <a:prstGeom prst="arc">
              <a:avLst>
                <a:gd name="adj1" fmla="val 7165740"/>
                <a:gd name="adj2" fmla="val 1456068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rollback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>
              <a:off x="10101918" y="2133508"/>
              <a:ext cx="946" cy="698311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TextBox 40"/>
            <p:cNvSpPr txBox="1"/>
            <p:nvPr/>
          </p:nvSpPr>
          <p:spPr>
            <a:xfrm>
              <a:off x="10140004" y="2344164"/>
              <a:ext cx="9378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create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1173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</a:t>
            </a:r>
            <a:r>
              <a:rPr lang="en-US" dirty="0" err="1"/>
              <a:t>Autoscaling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Horizontal Pod </a:t>
            </a:r>
            <a:r>
              <a:rPr lang="en-US" dirty="0" err="1"/>
              <a:t>Autoscaling</a:t>
            </a:r>
            <a:r>
              <a:rPr lang="en-US" dirty="0"/>
              <a:t> (HPA)</a:t>
            </a:r>
          </a:p>
          <a:p>
            <a:pPr lvl="1"/>
            <a:r>
              <a:rPr lang="en-US" dirty="0"/>
              <a:t>Automatically scales the number of pods in a replication controller, deployment, or replica set</a:t>
            </a:r>
          </a:p>
          <a:p>
            <a:pPr lvl="1"/>
            <a:r>
              <a:rPr lang="en-US" dirty="0"/>
              <a:t>Matches the observed average CPU utilization to the specified target</a:t>
            </a:r>
          </a:p>
          <a:p>
            <a:pPr lvl="1"/>
            <a:r>
              <a:rPr lang="en-US" dirty="0"/>
              <a:t>Fetches metrics in two different ways: direct </a:t>
            </a:r>
            <a:r>
              <a:rPr lang="en-US" dirty="0" err="1"/>
              <a:t>Heapster</a:t>
            </a:r>
            <a:r>
              <a:rPr lang="en-US" dirty="0"/>
              <a:t> access and REST client access</a:t>
            </a:r>
          </a:p>
          <a:p>
            <a:pPr lvl="1"/>
            <a:r>
              <a:rPr lang="en-US" dirty="0"/>
              <a:t>Kubernetes </a:t>
            </a:r>
            <a:r>
              <a:rPr lang="en-US" dirty="0" err="1"/>
              <a:t>Heapster</a:t>
            </a:r>
            <a:r>
              <a:rPr lang="en-US" dirty="0"/>
              <a:t> enables container cluster monitoring and performance analysis</a:t>
            </a:r>
          </a:p>
          <a:p>
            <a:pPr lvl="1"/>
            <a:r>
              <a:rPr lang="en-US" dirty="0"/>
              <a:t>Default </a:t>
            </a:r>
            <a:r>
              <a:rPr lang="en-US" dirty="0" err="1"/>
              <a:t>config</a:t>
            </a:r>
            <a:r>
              <a:rPr lang="en-US" dirty="0"/>
              <a:t>: query every 30 sec, maintain 10% tolerance, wait 3 min after scale-up, wait 5 min after scale-down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autoscale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deployment 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&lt;deployment-name&gt;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--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cpu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-percent=50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--min=1 --max=10 deployment ”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i="1" dirty="0" err="1">
                <a:latin typeface="Courier" charset="0"/>
                <a:ea typeface="Courier" charset="0"/>
                <a:cs typeface="Courier" charset="0"/>
              </a:rPr>
              <a:t>hpa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-name&gt;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autoscaled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/>
          </a:p>
          <a:p>
            <a:r>
              <a:rPr lang="en-US" dirty="0"/>
              <a:t>Creates a horizontal pod </a:t>
            </a:r>
            <a:r>
              <a:rPr lang="en-US" dirty="0" err="1"/>
              <a:t>autoscaler</a:t>
            </a:r>
            <a:endParaRPr lang="en-US" dirty="0"/>
          </a:p>
          <a:p>
            <a:pPr lvl="1"/>
            <a:r>
              <a:rPr lang="en-US" dirty="0"/>
              <a:t>An HPA instance</a:t>
            </a:r>
          </a:p>
          <a:p>
            <a:pPr lvl="1"/>
            <a:r>
              <a:rPr lang="en-US" dirty="0"/>
              <a:t>Maintains between 1 and 10 replicas of the pods controlled by the deployment</a:t>
            </a:r>
          </a:p>
          <a:p>
            <a:pPr lvl="1"/>
            <a:r>
              <a:rPr lang="en-US" dirty="0"/>
              <a:t>Maintains an average CPU utilization across all pods of 50%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0110651" y="6681674"/>
            <a:ext cx="1919466" cy="176326"/>
          </a:xfrm>
        </p:spPr>
        <p:txBody>
          <a:bodyPr/>
          <a:lstStyle/>
          <a:p>
            <a:pPr>
              <a:defRPr/>
            </a:pPr>
            <a:r>
              <a:rPr lang="en-US"/>
              <a:t>© Copyright IBM Corporation 2017</a:t>
            </a:r>
            <a:endParaRPr lang="en-US" dirty="0"/>
          </a:p>
        </p:txBody>
      </p:sp>
      <p:pic>
        <p:nvPicPr>
          <p:cNvPr id="6" name="image49.png" descr="ttps://avatars3.githubusercontent.com/u/13629408?v=3&amp;s=40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44242" y="550122"/>
            <a:ext cx="1285875" cy="128587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3350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Cloud Garage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This talk is sponsored by </a:t>
            </a:r>
            <a:r>
              <a:rPr lang="en-AU"/>
              <a:t>the Garage.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Benefit from combining IBM Design Thinking, Lean </a:t>
            </a:r>
            <a:r>
              <a:rPr lang="en-AU" dirty="0" err="1"/>
              <a:t>Startup</a:t>
            </a:r>
            <a:r>
              <a:rPr lang="en-AU" dirty="0"/>
              <a:t>, agile development and continuous delivery to build scalable, innovative solutions.</a:t>
            </a:r>
          </a:p>
          <a:p>
            <a:pPr marL="0" indent="0">
              <a:buNone/>
            </a:pPr>
            <a:r>
              <a:rPr lang="en-US" dirty="0"/>
              <a:t>https://www.ibm.com/cloud/garage/</a:t>
            </a:r>
          </a:p>
          <a:p>
            <a:pPr lvl="1"/>
            <a:r>
              <a:rPr lang="en-AU" dirty="0"/>
              <a:t>Garage </a:t>
            </a:r>
          </a:p>
          <a:p>
            <a:pPr lvl="1"/>
            <a:r>
              <a:rPr lang="en-AU" dirty="0"/>
              <a:t>Method </a:t>
            </a:r>
          </a:p>
          <a:p>
            <a:pPr lvl="1"/>
            <a:r>
              <a:rPr lang="en-AU" dirty="0"/>
              <a:t>Architectures </a:t>
            </a:r>
          </a:p>
          <a:p>
            <a:pPr lvl="1"/>
            <a:r>
              <a:rPr lang="en-AU" dirty="0"/>
              <a:t>Courses </a:t>
            </a:r>
          </a:p>
          <a:p>
            <a:pPr lvl="1"/>
            <a:r>
              <a:rPr lang="en-AU" dirty="0"/>
              <a:t>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8DD8-55F1-4DDB-A894-47428CF8036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0110651" y="6681674"/>
            <a:ext cx="1919466" cy="176326"/>
          </a:xfrm>
        </p:spPr>
        <p:txBody>
          <a:bodyPr/>
          <a:lstStyle/>
          <a:p>
            <a:r>
              <a:rPr lang="en-US"/>
              <a:t>© Copyright IBM Corporation 2017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264D28B-7965-4EA9-99CF-91BACD531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5192" y="2372641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23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Terminology: 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Name</a:t>
            </a:r>
          </a:p>
          <a:p>
            <a:pPr lvl="1"/>
            <a:r>
              <a:rPr lang="en-US" dirty="0"/>
              <a:t>Each resource object by type has a unique name</a:t>
            </a:r>
          </a:p>
          <a:p>
            <a:r>
              <a:rPr lang="en-US" dirty="0"/>
              <a:t>Namespace</a:t>
            </a:r>
          </a:p>
          <a:p>
            <a:pPr lvl="1"/>
            <a:r>
              <a:rPr lang="en-US" dirty="0"/>
              <a:t>Resource isolation: Each namespace is a virtual cluster within the physical cluster</a:t>
            </a:r>
          </a:p>
          <a:p>
            <a:pPr lvl="2"/>
            <a:r>
              <a:rPr lang="en-US" dirty="0"/>
              <a:t>Resource objects are scoped within namespaces</a:t>
            </a:r>
          </a:p>
          <a:p>
            <a:pPr lvl="2"/>
            <a:r>
              <a:rPr lang="en-US" dirty="0"/>
              <a:t>Low-level resources are not in namespaces: nodes, persistent volumes, and namespaces themselves</a:t>
            </a:r>
          </a:p>
          <a:p>
            <a:pPr lvl="2"/>
            <a:r>
              <a:rPr lang="en-US" dirty="0"/>
              <a:t>Names of resources need to be unique within a namespace, but not across namespaces</a:t>
            </a:r>
          </a:p>
          <a:p>
            <a:pPr lvl="1"/>
            <a:r>
              <a:rPr lang="en-US" dirty="0"/>
              <a:t>Resource quotas: Namespaces can divide cluster resources</a:t>
            </a:r>
          </a:p>
          <a:p>
            <a:pPr lvl="1"/>
            <a:r>
              <a:rPr lang="en-US" dirty="0"/>
              <a:t>Initial namespaces</a:t>
            </a:r>
          </a:p>
          <a:p>
            <a:pPr lvl="2"/>
            <a:r>
              <a:rPr lang="en-US" dirty="0">
                <a:latin typeface="Courier" charset="0"/>
                <a:ea typeface="Courier" charset="0"/>
                <a:cs typeface="Courier" charset="0"/>
              </a:rPr>
              <a:t>default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The default namespace for objects with no other namespace    </a:t>
            </a:r>
          </a:p>
          <a:p>
            <a:pPr lvl="2"/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kube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-system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The namespace for objects created by the Kubernetes system</a:t>
            </a:r>
          </a:p>
          <a:p>
            <a:r>
              <a:rPr lang="en-US" dirty="0"/>
              <a:t>Resource Quota</a:t>
            </a:r>
          </a:p>
          <a:p>
            <a:pPr lvl="1"/>
            <a:r>
              <a:rPr lang="en-US" dirty="0"/>
              <a:t>Limits resource consumption per namespace</a:t>
            </a:r>
          </a:p>
          <a:p>
            <a:pPr lvl="1"/>
            <a:r>
              <a:rPr lang="en-US" dirty="0"/>
              <a:t>Limit can be number of resource objects by type (pods, services, etc.)</a:t>
            </a:r>
          </a:p>
          <a:p>
            <a:pPr lvl="1"/>
            <a:r>
              <a:rPr lang="en-US" dirty="0"/>
              <a:t>Limit can be total amount of compute resources (CPU, memory, etc.)</a:t>
            </a:r>
          </a:p>
          <a:p>
            <a:pPr lvl="1"/>
            <a:r>
              <a:rPr lang="en-US" dirty="0"/>
              <a:t>Overcommit is allowed; contention is handled on a first-come, first-served basis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0110651" y="6681674"/>
            <a:ext cx="1919466" cy="176326"/>
          </a:xfrm>
        </p:spPr>
        <p:txBody>
          <a:bodyPr/>
          <a:lstStyle/>
          <a:p>
            <a:pPr>
              <a:defRPr/>
            </a:pPr>
            <a:r>
              <a:rPr lang="en-US"/>
              <a:t>© Copyright IBM Corporation 2017</a:t>
            </a:r>
            <a:endParaRPr lang="en-US" dirty="0"/>
          </a:p>
        </p:txBody>
      </p:sp>
      <p:pic>
        <p:nvPicPr>
          <p:cNvPr id="6" name="image49.png" descr="ttps://avatars3.githubusercontent.com/u/13629408?v=3&amp;s=40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44242" y="550122"/>
            <a:ext cx="1285875" cy="128587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79689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Configuring Resources and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Helvetica Light"/>
              </a:rPr>
              <a:t>Label</a:t>
            </a:r>
          </a:p>
          <a:p>
            <a:pPr lvl="1"/>
            <a:r>
              <a:rPr lang="en-US" dirty="0">
                <a:sym typeface="Helvetica Light"/>
              </a:rPr>
              <a:t>Metadata assigned to Kubernetes resources </a:t>
            </a:r>
            <a:r>
              <a:rPr lang="en-US" dirty="0"/>
              <a:t>(pods, services, etc.)</a:t>
            </a:r>
          </a:p>
          <a:p>
            <a:pPr lvl="1"/>
            <a:r>
              <a:rPr lang="en-US" dirty="0">
                <a:sym typeface="Helvetica Light"/>
              </a:rPr>
              <a:t>Key-value pairs for identification</a:t>
            </a:r>
          </a:p>
          <a:p>
            <a:pPr lvl="1"/>
            <a:r>
              <a:rPr lang="en-US" dirty="0">
                <a:sym typeface="Helvetica Light"/>
              </a:rPr>
              <a:t>Critical to Kubernetes as it relies on querying the cluster for resources that have certain labels</a:t>
            </a:r>
          </a:p>
          <a:p>
            <a:r>
              <a:rPr lang="en-US" dirty="0"/>
              <a:t>Selector</a:t>
            </a:r>
          </a:p>
          <a:p>
            <a:pPr lvl="1"/>
            <a:r>
              <a:rPr lang="en-US" dirty="0"/>
              <a:t>An expression that matches labels to identify related resources</a:t>
            </a:r>
          </a:p>
          <a:p>
            <a:endParaRPr lang="en-US" dirty="0">
              <a:sym typeface="Helvetica Light"/>
            </a:endParaRPr>
          </a:p>
          <a:p>
            <a:r>
              <a:rPr lang="en-US" dirty="0" err="1"/>
              <a:t>ConfigMap</a:t>
            </a:r>
            <a:endParaRPr lang="en-US" dirty="0"/>
          </a:p>
          <a:p>
            <a:pPr lvl="1"/>
            <a:r>
              <a:rPr lang="en-US" dirty="0"/>
              <a:t>Configuration values to be used by containers in a pod</a:t>
            </a:r>
          </a:p>
          <a:p>
            <a:pPr lvl="1"/>
            <a:r>
              <a:rPr lang="en-US" dirty="0"/>
              <a:t>Stores configuration outside of the container image, making containers more reusable</a:t>
            </a:r>
          </a:p>
          <a:p>
            <a:endParaRPr lang="en-US" dirty="0">
              <a:sym typeface="Helvetica Light"/>
            </a:endParaRPr>
          </a:p>
          <a:p>
            <a:r>
              <a:rPr lang="en-US" dirty="0">
                <a:sym typeface="Helvetica Light"/>
              </a:rPr>
              <a:t>Secrets</a:t>
            </a:r>
          </a:p>
          <a:p>
            <a:pPr lvl="1"/>
            <a:r>
              <a:rPr lang="en-US" dirty="0">
                <a:sym typeface="Helvetica Light"/>
              </a:rPr>
              <a:t>Sensitive info that containers need to read or consume</a:t>
            </a:r>
          </a:p>
          <a:p>
            <a:pPr lvl="1"/>
            <a:r>
              <a:rPr lang="en-US" dirty="0">
                <a:sym typeface="Helvetica Light"/>
              </a:rPr>
              <a:t>Encrypted in special volumes mounted automatically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8DD8-55F1-4DDB-A894-47428CF80362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0110651" y="6681674"/>
            <a:ext cx="1919466" cy="176326"/>
          </a:xfrm>
        </p:spPr>
        <p:txBody>
          <a:bodyPr/>
          <a:lstStyle/>
          <a:p>
            <a:r>
              <a:rPr lang="en-US"/>
              <a:t>© Copyright IBM Corporation 2017</a:t>
            </a:r>
            <a:endParaRPr lang="en-US" dirty="0"/>
          </a:p>
        </p:txBody>
      </p:sp>
      <p:pic>
        <p:nvPicPr>
          <p:cNvPr id="14" name="image49.png" descr="ttps://avatars3.githubusercontent.com/u/13629408?v=3&amp;s=40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44242" y="550122"/>
            <a:ext cx="1285875" cy="128587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21370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minikube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AU" sz="1800" dirty="0"/>
              <a:t>Start </a:t>
            </a:r>
            <a:r>
              <a:rPr lang="en-AU" sz="1800" dirty="0" err="1"/>
              <a:t>minikube</a:t>
            </a:r>
            <a:r>
              <a:rPr lang="en-AU" sz="1800" dirty="0"/>
              <a:t> in the right local cluster</a:t>
            </a:r>
            <a:endParaRPr lang="en-US" sz="1800" dirty="0"/>
          </a:p>
          <a:p>
            <a:pPr marL="374630" indent="0"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$ eval $(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minikube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docker-env) </a:t>
            </a:r>
          </a:p>
          <a:p>
            <a:pPr marL="831693" lvl="2" indent="0">
              <a:spcBef>
                <a:spcPts val="0"/>
              </a:spcBef>
              <a:buNone/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AU" sz="1800" dirty="0"/>
              <a:t>optionally start with </a:t>
            </a:r>
            <a:r>
              <a:rPr lang="en-AU" sz="1800" dirty="0" err="1"/>
              <a:t>cpu</a:t>
            </a:r>
            <a:r>
              <a:rPr lang="en-AU" sz="1800" dirty="0"/>
              <a:t> s and memory</a:t>
            </a:r>
            <a:endParaRPr lang="en-US" sz="1800" dirty="0"/>
          </a:p>
          <a:p>
            <a:pPr marL="374630" indent="0"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AU" dirty="0" err="1">
                <a:latin typeface="Courier" charset="0"/>
                <a:ea typeface="Courier" charset="0"/>
                <a:cs typeface="Courier" charset="0"/>
              </a:rPr>
              <a:t>minikube</a:t>
            </a:r>
            <a:r>
              <a:rPr lang="en-AU" dirty="0">
                <a:latin typeface="Courier" charset="0"/>
                <a:ea typeface="Courier" charset="0"/>
                <a:cs typeface="Courier" charset="0"/>
              </a:rPr>
              <a:t> start --</a:t>
            </a:r>
            <a:r>
              <a:rPr lang="en-AU" dirty="0" err="1">
                <a:latin typeface="Courier" charset="0"/>
                <a:ea typeface="Courier" charset="0"/>
                <a:cs typeface="Courier" charset="0"/>
              </a:rPr>
              <a:t>cpus</a:t>
            </a:r>
            <a:r>
              <a:rPr lang="en-AU" dirty="0">
                <a:latin typeface="Courier" charset="0"/>
                <a:ea typeface="Courier" charset="0"/>
                <a:cs typeface="Courier" charset="0"/>
              </a:rPr>
              <a:t>=4 --memory=4096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831693" lvl="2" indent="0">
              <a:spcBef>
                <a:spcPts val="0"/>
              </a:spcBef>
              <a:buNone/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AU" sz="1800" dirty="0"/>
              <a:t>to change the docker machine to point to the </a:t>
            </a:r>
            <a:r>
              <a:rPr lang="en-AU" sz="1800" dirty="0" err="1"/>
              <a:t>kubernetes</a:t>
            </a:r>
            <a:r>
              <a:rPr lang="en-AU" sz="1800" dirty="0"/>
              <a:t> cluster</a:t>
            </a:r>
            <a:endParaRPr lang="en-US" sz="1800" dirty="0"/>
          </a:p>
          <a:p>
            <a:pPr marL="374630" indent="0"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$ eval $(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minikube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docker-env)</a:t>
            </a:r>
          </a:p>
          <a:p>
            <a:pPr marL="831693" lvl="2" indent="0">
              <a:spcBef>
                <a:spcPts val="0"/>
              </a:spcBef>
              <a:buNone/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Stop </a:t>
            </a:r>
            <a:r>
              <a:rPr lang="en-US" sz="1800" dirty="0" err="1"/>
              <a:t>minikube</a:t>
            </a:r>
            <a:r>
              <a:rPr lang="en-US" sz="1800" dirty="0"/>
              <a:t> </a:t>
            </a:r>
          </a:p>
          <a:p>
            <a:pPr marL="374630" indent="0"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minikube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stop</a:t>
            </a:r>
          </a:p>
          <a:p>
            <a:pPr marL="831693" lvl="2" indent="0">
              <a:spcBef>
                <a:spcPts val="0"/>
              </a:spcBef>
              <a:buNone/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 err="1"/>
              <a:t>Minikube</a:t>
            </a:r>
            <a:r>
              <a:rPr lang="en-US" sz="1800" dirty="0"/>
              <a:t> status</a:t>
            </a:r>
          </a:p>
          <a:p>
            <a:pPr marL="374630" indent="0"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minikube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status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/>
              <a:t>Delete </a:t>
            </a:r>
            <a:r>
              <a:rPr lang="en-US" sz="1800" dirty="0" err="1"/>
              <a:t>minikube</a:t>
            </a:r>
            <a:r>
              <a:rPr lang="en-US" sz="1800" dirty="0"/>
              <a:t> </a:t>
            </a:r>
          </a:p>
          <a:p>
            <a:pPr marL="374630" indent="0"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minikube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delete</a:t>
            </a:r>
          </a:p>
          <a:p>
            <a:pPr marL="831693" lvl="2" indent="0">
              <a:spcBef>
                <a:spcPts val="0"/>
              </a:spcBef>
              <a:buNone/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Get the </a:t>
            </a:r>
            <a:r>
              <a:rPr lang="en-US" sz="1800" dirty="0" err="1"/>
              <a:t>minikube</a:t>
            </a:r>
            <a:r>
              <a:rPr lang="en-US" sz="1800" dirty="0"/>
              <a:t> IP</a:t>
            </a:r>
          </a:p>
          <a:p>
            <a:pPr marL="374630" indent="0"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minikube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ip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831693" lvl="2" indent="0">
              <a:spcBef>
                <a:spcPts val="0"/>
              </a:spcBef>
              <a:buNone/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 err="1"/>
              <a:t>Minikube</a:t>
            </a:r>
            <a:r>
              <a:rPr lang="en-US" sz="1800" dirty="0"/>
              <a:t> dashboard</a:t>
            </a:r>
          </a:p>
          <a:p>
            <a:pPr marL="374630" indent="0"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dashboard</a:t>
            </a:r>
          </a:p>
          <a:p>
            <a:pPr marL="831693" lvl="2" indent="0">
              <a:spcBef>
                <a:spcPts val="0"/>
              </a:spcBef>
              <a:buNone/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 err="1"/>
              <a:t>Minikube</a:t>
            </a:r>
            <a:r>
              <a:rPr lang="en-US" sz="1800" dirty="0"/>
              <a:t> version</a:t>
            </a:r>
          </a:p>
          <a:p>
            <a:pPr marL="374630" indent="0"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minikube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version</a:t>
            </a:r>
            <a:r>
              <a:rPr lang="en-US" sz="2199" dirty="0"/>
              <a:t> </a:t>
            </a:r>
          </a:p>
          <a:p>
            <a:r>
              <a:rPr lang="en-AU" dirty="0" err="1"/>
              <a:t>Minikube</a:t>
            </a:r>
            <a:r>
              <a:rPr lang="en-AU" dirty="0"/>
              <a:t> </a:t>
            </a:r>
            <a:r>
              <a:rPr lang="en-AU" dirty="0" err="1"/>
              <a:t>ssh</a:t>
            </a:r>
            <a:endParaRPr lang="en-AU" dirty="0"/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$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minikube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ssh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/>
              <a:t>Modify </a:t>
            </a:r>
            <a:r>
              <a:rPr lang="en-US" dirty="0" err="1"/>
              <a:t>minikube's</a:t>
            </a:r>
            <a:r>
              <a:rPr lang="en-US" dirty="0"/>
              <a:t> </a:t>
            </a:r>
            <a:r>
              <a:rPr lang="en-US" dirty="0" err="1"/>
              <a:t>kubernetes</a:t>
            </a:r>
            <a:r>
              <a:rPr lang="en-US" dirty="0"/>
              <a:t> addons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$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minikube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addons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0110651" y="6681674"/>
            <a:ext cx="1919466" cy="176326"/>
          </a:xfrm>
        </p:spPr>
        <p:txBody>
          <a:bodyPr/>
          <a:lstStyle/>
          <a:p>
            <a:pPr>
              <a:defRPr/>
            </a:pPr>
            <a:r>
              <a:rPr lang="en-US"/>
              <a:t>© Copyright IBM Corporation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75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355" y="235121"/>
            <a:ext cx="11795760" cy="460800"/>
          </a:xfrm>
        </p:spPr>
        <p:txBody>
          <a:bodyPr/>
          <a:lstStyle/>
          <a:p>
            <a:r>
              <a:rPr lang="en-US" dirty="0"/>
              <a:t>docker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257" y="996899"/>
            <a:ext cx="5455095" cy="554361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AU" sz="1600" dirty="0"/>
              <a:t>Build an image from the </a:t>
            </a:r>
            <a:r>
              <a:rPr lang="en-AU" sz="1600" dirty="0" err="1"/>
              <a:t>Dockerfile</a:t>
            </a:r>
            <a:r>
              <a:rPr lang="en-AU" sz="1600" dirty="0"/>
              <a:t> in the current  directory and tag the image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AU" sz="1600" dirty="0">
                <a:latin typeface="Courier" charset="0"/>
                <a:ea typeface="Courier" charset="0"/>
                <a:cs typeface="Courier" charset="0"/>
              </a:rPr>
              <a:t>docker build -t </a:t>
            </a:r>
            <a:r>
              <a:rPr lang="en-AU" sz="1600" dirty="0" err="1">
                <a:latin typeface="Courier" charset="0"/>
                <a:ea typeface="Courier" charset="0"/>
                <a:cs typeface="Courier" charset="0"/>
              </a:rPr>
              <a:t>ernesen</a:t>
            </a:r>
            <a:r>
              <a:rPr lang="en-AU" sz="1600" dirty="0">
                <a:latin typeface="Courier" charset="0"/>
                <a:ea typeface="Courier" charset="0"/>
                <a:cs typeface="Courier" charset="0"/>
              </a:rPr>
              <a:t>/cosmos:v1 .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pPr marL="831693" lvl="2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AU" sz="1600" dirty="0"/>
              <a:t>List all images that are locally stored with the Docker engine</a:t>
            </a:r>
            <a:endParaRPr lang="en-US" sz="1600" dirty="0"/>
          </a:p>
          <a:p>
            <a:pPr marL="374630" indent="0">
              <a:spcBef>
                <a:spcPts val="0"/>
              </a:spcBef>
              <a:buNone/>
            </a:pP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$ docker images</a:t>
            </a:r>
          </a:p>
          <a:p>
            <a:pPr marL="831693" lvl="2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AU" sz="1600" dirty="0"/>
              <a:t>Delete an image from the local image store </a:t>
            </a:r>
            <a:endParaRPr lang="en-US" sz="1600" dirty="0"/>
          </a:p>
          <a:p>
            <a:pPr marL="374630" indent="0">
              <a:spcBef>
                <a:spcPts val="0"/>
              </a:spcBef>
              <a:buNone/>
            </a:pP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$ docker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rmi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sv-SE" sz="1600" dirty="0">
                <a:latin typeface="Courier" charset="0"/>
                <a:ea typeface="Courier" charset="0"/>
                <a:cs typeface="Courier" charset="0"/>
              </a:rPr>
              <a:t>ernesen/cosmos:v</a:t>
            </a:r>
            <a:r>
              <a:rPr lang="de-DE" sz="1600" dirty="0">
                <a:latin typeface="Courier" charset="0"/>
                <a:ea typeface="Courier" charset="0"/>
                <a:cs typeface="Courier" charset="0"/>
              </a:rPr>
              <a:t>1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pPr marL="831693" lvl="2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AU" sz="1600" dirty="0"/>
              <a:t>Pull an image from a registry</a:t>
            </a:r>
            <a:endParaRPr lang="en-US" sz="1600" dirty="0"/>
          </a:p>
          <a:p>
            <a:pPr marL="374630" indent="0">
              <a:spcBef>
                <a:spcPts val="0"/>
              </a:spcBef>
              <a:buNone/>
            </a:pP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$ docker pull </a:t>
            </a:r>
            <a:r>
              <a:rPr lang="sv-SE" sz="1600" dirty="0">
                <a:latin typeface="Courier" charset="0"/>
                <a:ea typeface="Courier" charset="0"/>
                <a:cs typeface="Courier" charset="0"/>
              </a:rPr>
              <a:t>ernesen/cosmos:v</a:t>
            </a:r>
            <a:r>
              <a:rPr lang="de-DE" sz="1600" dirty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pPr marL="374630" indent="0">
              <a:spcBef>
                <a:spcPts val="0"/>
              </a:spcBef>
              <a:buNone/>
            </a:pPr>
            <a:endParaRPr lang="de-DE" sz="1600" dirty="0">
              <a:latin typeface="Courier" charset="0"/>
              <a:ea typeface="Courier" charset="0"/>
              <a:cs typeface="Courier" charset="0"/>
            </a:endParaRPr>
          </a:p>
          <a:p>
            <a:pPr>
              <a:spcBef>
                <a:spcPts val="0"/>
              </a:spcBef>
            </a:pPr>
            <a:r>
              <a:rPr lang="en-AU" sz="1600" dirty="0"/>
              <a:t>Retag a local image with a new image name and tag</a:t>
            </a:r>
            <a:endParaRPr lang="en-US" sz="1600" dirty="0"/>
          </a:p>
          <a:p>
            <a:pPr marL="374630" indent="0">
              <a:spcBef>
                <a:spcPts val="0"/>
              </a:spcBef>
              <a:buNone/>
            </a:pP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sv-SE" sz="1600" dirty="0">
                <a:latin typeface="Courier" charset="0"/>
                <a:ea typeface="Courier" charset="0"/>
                <a:cs typeface="Courier" charset="0"/>
              </a:rPr>
              <a:t>docker tag alpine:3.4 ernesen/cosmos:v</a:t>
            </a:r>
            <a:r>
              <a:rPr lang="de-DE" sz="1600" dirty="0">
                <a:latin typeface="Courier" charset="0"/>
                <a:ea typeface="Courier" charset="0"/>
                <a:cs typeface="Courier" charset="0"/>
              </a:rPr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363194" y="996899"/>
            <a:ext cx="5455095" cy="554361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AU" sz="1600" dirty="0"/>
              <a:t>Log in to a registry (the Docker Hub by default)</a:t>
            </a:r>
            <a:r>
              <a:rPr lang="en-US" sz="1600" dirty="0"/>
              <a:t> </a:t>
            </a:r>
          </a:p>
          <a:p>
            <a:pPr marL="374630" indent="0">
              <a:spcBef>
                <a:spcPts val="0"/>
              </a:spcBef>
              <a:buNone/>
            </a:pP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sv-SE" sz="1600" dirty="0">
                <a:latin typeface="Courier" charset="0"/>
                <a:ea typeface="Courier" charset="0"/>
                <a:cs typeface="Courier" charset="0"/>
              </a:rPr>
              <a:t>docker login ernesen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pPr>
              <a:spcBef>
                <a:spcPts val="0"/>
              </a:spcBef>
            </a:pPr>
            <a:endParaRPr lang="en-AU" sz="1600" dirty="0"/>
          </a:p>
          <a:p>
            <a:pPr>
              <a:spcBef>
                <a:spcPts val="0"/>
              </a:spcBef>
            </a:pPr>
            <a:r>
              <a:rPr lang="en-AU" sz="1600" dirty="0"/>
              <a:t>Push an image to a registry</a:t>
            </a:r>
            <a:endParaRPr lang="en-US" sz="1600" dirty="0"/>
          </a:p>
          <a:p>
            <a:pPr marL="374630" indent="0">
              <a:spcBef>
                <a:spcPts val="0"/>
              </a:spcBef>
              <a:buNone/>
            </a:pP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$ docker push </a:t>
            </a:r>
            <a:r>
              <a:rPr lang="sv-SE" sz="1600" dirty="0">
                <a:latin typeface="Courier" charset="0"/>
                <a:ea typeface="Courier" charset="0"/>
                <a:cs typeface="Courier" charset="0"/>
              </a:rPr>
              <a:t>ernesen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/cosmos:v1</a:t>
            </a:r>
          </a:p>
          <a:p>
            <a:pPr marL="831693" lvl="2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sz="1600" dirty="0"/>
              <a:t>Docker run example</a:t>
            </a:r>
          </a:p>
          <a:p>
            <a:pPr marL="374630" indent="0">
              <a:spcBef>
                <a:spcPts val="0"/>
              </a:spcBef>
              <a:buNone/>
            </a:pP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$ docker run –d --rm –h cosmos --name –p 9443:9443 </a:t>
            </a:r>
            <a:r>
              <a:rPr lang="sv-SE" sz="1600" dirty="0">
                <a:latin typeface="Courier" charset="0"/>
                <a:ea typeface="Courier" charset="0"/>
                <a:cs typeface="Courier" charset="0"/>
              </a:rPr>
              <a:t>ernesen/cosmos:v</a:t>
            </a:r>
            <a:r>
              <a:rPr lang="de-DE" sz="1600" dirty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374630" indent="0">
              <a:spcBef>
                <a:spcPts val="0"/>
              </a:spcBef>
              <a:buNone/>
            </a:pP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List the running cosmos </a:t>
            </a:r>
            <a:r>
              <a:rPr lang="en-US" sz="1600" dirty="0" err="1"/>
              <a:t>docker</a:t>
            </a:r>
            <a:r>
              <a:rPr lang="en-US" sz="1600" dirty="0"/>
              <a:t> container:</a:t>
            </a:r>
          </a:p>
          <a:p>
            <a:pPr marL="374630" indent="0">
              <a:spcBef>
                <a:spcPts val="0"/>
              </a:spcBef>
              <a:buNone/>
            </a:pP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docker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ps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| grep cosmos</a:t>
            </a:r>
          </a:p>
          <a:p>
            <a:pPr marL="374630" indent="0">
              <a:spcBef>
                <a:spcPts val="0"/>
              </a:spcBef>
              <a:buNone/>
            </a:pP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pPr>
              <a:spcBef>
                <a:spcPts val="0"/>
              </a:spcBef>
            </a:pPr>
            <a:r>
              <a:rPr lang="en-US" sz="1600" dirty="0"/>
              <a:t> Logging into the running </a:t>
            </a:r>
            <a:r>
              <a:rPr lang="en-US" sz="1600" dirty="0" err="1"/>
              <a:t>docker</a:t>
            </a:r>
            <a:r>
              <a:rPr lang="en-US" sz="1600" dirty="0"/>
              <a:t> image</a:t>
            </a:r>
          </a:p>
          <a:p>
            <a:pPr marL="374630" indent="0">
              <a:spcBef>
                <a:spcPts val="0"/>
              </a:spcBef>
              <a:buNone/>
            </a:pP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docker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exec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it {cosmos container} /bin/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sh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pPr marL="374630" indent="0">
              <a:spcBef>
                <a:spcPts val="0"/>
              </a:spcBef>
              <a:buNone/>
            </a:pP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pPr marL="374630" indent="0">
              <a:spcBef>
                <a:spcPts val="0"/>
              </a:spcBef>
              <a:buNone/>
            </a:pP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pPr marL="831693" lvl="2" indent="0">
              <a:spcBef>
                <a:spcPts val="0"/>
              </a:spcBef>
              <a:buNone/>
            </a:pPr>
            <a:endParaRPr lang="en-US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302230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/>
              <a:t>Get the state of your cluster</a:t>
            </a:r>
          </a:p>
          <a:p>
            <a:pPr marL="374630" indent="0"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cluster-info </a:t>
            </a:r>
          </a:p>
          <a:p>
            <a:pPr marL="831693" lvl="2" indent="0">
              <a:spcBef>
                <a:spcPts val="0"/>
              </a:spcBef>
              <a:buNone/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Get all the nodes of your cluster</a:t>
            </a:r>
          </a:p>
          <a:p>
            <a:pPr marL="374630" indent="0"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get nodes -o wide</a:t>
            </a:r>
          </a:p>
          <a:p>
            <a:pPr marL="831693" lvl="2" indent="0">
              <a:spcBef>
                <a:spcPts val="0"/>
              </a:spcBef>
              <a:buNone/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Get info about the pods of your cluster</a:t>
            </a:r>
          </a:p>
          <a:p>
            <a:pPr marL="374630" indent="0"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get pods -o wide</a:t>
            </a:r>
          </a:p>
          <a:p>
            <a:pPr marL="831693" lvl="2" indent="0">
              <a:spcBef>
                <a:spcPts val="0"/>
              </a:spcBef>
              <a:buNone/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Get info about the replication controllers of your cluster</a:t>
            </a:r>
          </a:p>
          <a:p>
            <a:pPr marL="374630" indent="0"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get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-o wide</a:t>
            </a:r>
          </a:p>
          <a:p>
            <a:pPr marL="831693" lvl="2" indent="0">
              <a:spcBef>
                <a:spcPts val="0"/>
              </a:spcBef>
              <a:buNone/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Get info about the services of your cluster</a:t>
            </a:r>
          </a:p>
          <a:p>
            <a:pPr marL="374630" indent="0"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get services</a:t>
            </a:r>
          </a:p>
          <a:p>
            <a:pPr marL="374630" indent="0">
              <a:spcBef>
                <a:spcPts val="0"/>
              </a:spcBef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>
              <a:spcBef>
                <a:spcPts val="0"/>
              </a:spcBef>
            </a:pPr>
            <a:r>
              <a:rPr lang="en-US" sz="2000" dirty="0"/>
              <a:t>Get cluster status</a:t>
            </a:r>
          </a:p>
          <a:p>
            <a:pPr marL="374630" indent="0"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get cs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/>
              <a:t>Get full deployment status with watch </a:t>
            </a:r>
          </a:p>
          <a:p>
            <a:pPr marL="374630" indent="0"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get deployments --watch</a:t>
            </a:r>
          </a:p>
          <a:p>
            <a:pPr marL="831693" lvl="2" indent="0">
              <a:spcBef>
                <a:spcPts val="0"/>
              </a:spcBef>
              <a:buNone/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Get the IP of a Pod</a:t>
            </a:r>
          </a:p>
          <a:p>
            <a:pPr marL="374630" indent="0"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get pod NAME_OF_POD -template={{.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status.podIP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}}</a:t>
            </a:r>
          </a:p>
          <a:p>
            <a:pPr marL="831693" lvl="2" indent="0">
              <a:spcBef>
                <a:spcPts val="0"/>
              </a:spcBef>
              <a:buNone/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Delete a Pod</a:t>
            </a:r>
          </a:p>
          <a:p>
            <a:pPr marL="374630" indent="0"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delete pod NAME</a:t>
            </a:r>
          </a:p>
          <a:p>
            <a:pPr marL="831693" lvl="2" indent="0">
              <a:spcBef>
                <a:spcPts val="0"/>
              </a:spcBef>
              <a:buNone/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Delete a Service</a:t>
            </a:r>
          </a:p>
          <a:p>
            <a:pPr marL="374630" indent="0"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delete service NAME_OF_SERVICE</a:t>
            </a:r>
            <a:r>
              <a:rPr lang="en-US" sz="2199" dirty="0"/>
              <a:t> </a:t>
            </a:r>
          </a:p>
          <a:p>
            <a:pPr marL="374630" indent="0">
              <a:spcBef>
                <a:spcPts val="0"/>
              </a:spcBef>
              <a:buNone/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800" dirty="0"/>
              <a:t>Use context</a:t>
            </a:r>
          </a:p>
          <a:p>
            <a:pPr marL="374630" indent="0"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use-context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minikube</a:t>
            </a:r>
            <a:r>
              <a:rPr lang="en-US" sz="2199" dirty="0"/>
              <a:t> 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0110651" y="6681674"/>
            <a:ext cx="1919466" cy="176326"/>
          </a:xfrm>
        </p:spPr>
        <p:txBody>
          <a:bodyPr/>
          <a:lstStyle/>
          <a:p>
            <a:pPr>
              <a:defRPr/>
            </a:pPr>
            <a:r>
              <a:rPr lang="en-US"/>
              <a:t>© Copyright IBM Corporation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4479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8E78C-0F93-4A43-ACD8-0787B77EB95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444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ED83-63E4-4168-9241-9D7C98C46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Simple Web App Demo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66B5A-0490-4C87-85BE-EBEE4E6F58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986430-E2AA-4C3F-AA08-A1FE3D623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67" y="2532899"/>
            <a:ext cx="10707740" cy="325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069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ED83-63E4-4168-9241-9D7C98C46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Kubernetes Pod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66B5A-0490-4C87-85BE-EBEE4E6F58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7483175A-25FB-4A25-AC1D-49BA38618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32" y="1165722"/>
            <a:ext cx="8887968" cy="5513832"/>
          </a:xfrm>
        </p:spPr>
        <p:txBody>
          <a:bodyPr/>
          <a:lstStyle/>
          <a:p>
            <a:r>
              <a:rPr lang="en-AU" sz="2800" dirty="0"/>
              <a:t>Group of one or more containers that are always co-located co-scheduled, and run in a shared context</a:t>
            </a:r>
          </a:p>
          <a:p>
            <a:r>
              <a:rPr lang="en-AU" sz="2800" dirty="0"/>
              <a:t>Containers in the same pod have the same hostname</a:t>
            </a:r>
          </a:p>
          <a:p>
            <a:r>
              <a:rPr lang="en-AU" sz="2800" dirty="0"/>
              <a:t>Each pod is isolated by</a:t>
            </a:r>
            <a:endParaRPr lang="en-US" sz="2800" dirty="0"/>
          </a:p>
          <a:p>
            <a:pPr lvl="1"/>
            <a:r>
              <a:rPr lang="en-AU" sz="2400" dirty="0"/>
              <a:t>Process ID (PID) namespace</a:t>
            </a:r>
          </a:p>
          <a:p>
            <a:pPr lvl="1"/>
            <a:r>
              <a:rPr lang="en-AU" sz="2400" dirty="0"/>
              <a:t>Network namespace</a:t>
            </a:r>
            <a:endParaRPr lang="en-US" sz="2400" dirty="0"/>
          </a:p>
          <a:p>
            <a:pPr lvl="1"/>
            <a:r>
              <a:rPr lang="en-AU" sz="2400" dirty="0"/>
              <a:t>I</a:t>
            </a:r>
            <a:r>
              <a:rPr lang="en-US" sz="2400" dirty="0" err="1"/>
              <a:t>nterprocess</a:t>
            </a:r>
            <a:r>
              <a:rPr lang="en-US" sz="2400" dirty="0"/>
              <a:t> Communication (IPC) namespace </a:t>
            </a:r>
          </a:p>
          <a:p>
            <a:pPr lvl="1"/>
            <a:r>
              <a:rPr lang="en-AU" sz="2400" dirty="0"/>
              <a:t>U</a:t>
            </a:r>
            <a:r>
              <a:rPr lang="en-US" sz="2400" dirty="0"/>
              <a:t>nix Time Sharing (UTS) namespace</a:t>
            </a:r>
          </a:p>
          <a:p>
            <a:r>
              <a:rPr lang="en-AU" sz="2800" dirty="0"/>
              <a:t>Alternative to a VM with multiple processes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582029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ED83-63E4-4168-9241-9D7C98C46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Simple Web App Demo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66B5A-0490-4C87-85BE-EBEE4E6F58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61FA1A-61A5-4360-B389-C30149130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43" y="1203121"/>
            <a:ext cx="11049537" cy="510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526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ED83-63E4-4168-9241-9D7C98C46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Simple Web App Demo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66B5A-0490-4C87-85BE-EBEE4E6F58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1AA104-BF50-4EAD-957A-D4A10D22D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14" y="1703641"/>
            <a:ext cx="11253595" cy="429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8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6E27-18D6-42EA-9197-C988B0B1B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Kubernetes Environment (</a:t>
            </a:r>
            <a:r>
              <a:rPr lang="en-US" dirty="0" err="1"/>
              <a:t>Minikube</a:t>
            </a:r>
            <a:r>
              <a:rPr lang="en-US" dirty="0"/>
              <a:t> Overview)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2657F-6875-434D-B2BC-2AC841B6B8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8AB96E-1DD2-4B9E-9268-E65302AC2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563" y="1097280"/>
            <a:ext cx="11536698" cy="2223769"/>
          </a:xfrm>
        </p:spPr>
        <p:txBody>
          <a:bodyPr/>
          <a:lstStyle/>
          <a:p>
            <a:r>
              <a:rPr lang="en-GB" dirty="0" err="1"/>
              <a:t>Minikube</a:t>
            </a:r>
            <a:r>
              <a:rPr lang="en-GB" dirty="0"/>
              <a:t> is a tool that makes it easy to run Kubernetes locally. </a:t>
            </a:r>
            <a:r>
              <a:rPr lang="en-GB" dirty="0" err="1"/>
              <a:t>Minukbe</a:t>
            </a:r>
            <a:r>
              <a:rPr lang="en-GB" dirty="0"/>
              <a:t> runs a single-node Kubernetes cluster in a VM on your laptop.</a:t>
            </a:r>
          </a:p>
          <a:p>
            <a:r>
              <a:rPr lang="en-GB" dirty="0"/>
              <a:t>Simplest way to get Kubernetes cluster up and running</a:t>
            </a:r>
          </a:p>
          <a:p>
            <a:r>
              <a:rPr lang="en-GB" dirty="0"/>
              <a:t>Supports Microsoft Windows and Mac OS X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9" name="Picture 2" descr="Image result for minikube">
            <a:extLst>
              <a:ext uri="{FF2B5EF4-FFF2-40B4-BE49-F238E27FC236}">
                <a16:creationId xmlns:a16="http://schemas.microsoft.com/office/drawing/2014/main" id="{86A4CF47-D427-4AFB-A95D-ECE5AA882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366" y="2708231"/>
            <a:ext cx="5987092" cy="371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9740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ED83-63E4-4168-9241-9D7C98C46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Simple Web App Demo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66B5A-0490-4C87-85BE-EBEE4E6F58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9B1EE-0513-45AF-84C5-3FDE30D7D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45" y="1114526"/>
            <a:ext cx="10977134" cy="506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559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ED83-63E4-4168-9241-9D7C98C46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Simple Web App Demo with python, Redis and MySQL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66B5A-0490-4C87-85BE-EBEE4E6F58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0CDC18-8E02-4152-BB9C-AC047F88B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13" y="1114128"/>
            <a:ext cx="10140797" cy="519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160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Setting up your </a:t>
            </a:r>
            <a:r>
              <a:rPr lang="en-AU" dirty="0" err="1"/>
              <a:t>Minikube</a:t>
            </a:r>
            <a:r>
              <a:rPr lang="en-AU" dirty="0"/>
              <a:t> environment </a:t>
            </a:r>
            <a:endParaRPr lang="en-US" dirty="0"/>
          </a:p>
          <a:p>
            <a:r>
              <a:rPr lang="en-US" dirty="0"/>
              <a:t>Kubernetes Architecture/ICP</a:t>
            </a:r>
          </a:p>
          <a:p>
            <a:pPr lvl="1"/>
            <a:r>
              <a:rPr lang="en-AU" dirty="0"/>
              <a:t> A closer look at Kubernetes cluster</a:t>
            </a:r>
          </a:p>
          <a:p>
            <a:pPr lvl="1"/>
            <a:r>
              <a:rPr lang="en-US" dirty="0"/>
              <a:t>Master components</a:t>
            </a:r>
          </a:p>
          <a:p>
            <a:pPr lvl="1"/>
            <a:r>
              <a:rPr lang="en-US" dirty="0"/>
              <a:t>Node components</a:t>
            </a:r>
          </a:p>
          <a:p>
            <a:pPr lvl="1"/>
            <a:r>
              <a:rPr lang="en-US" dirty="0"/>
              <a:t>Pods</a:t>
            </a:r>
          </a:p>
          <a:p>
            <a:pPr lvl="1"/>
            <a:r>
              <a:rPr lang="en-US" dirty="0"/>
              <a:t>Labels &amp; Selectors</a:t>
            </a:r>
          </a:p>
          <a:p>
            <a:pPr lvl="1"/>
            <a:r>
              <a:rPr lang="en-US" dirty="0"/>
              <a:t>Replication Controllers</a:t>
            </a:r>
          </a:p>
          <a:p>
            <a:pPr lvl="1"/>
            <a:r>
              <a:rPr lang="en-US" dirty="0"/>
              <a:t>Services</a:t>
            </a:r>
          </a:p>
          <a:p>
            <a:r>
              <a:rPr lang="en-AU" dirty="0"/>
              <a:t>Kubernetes/ICP A Closer Look at Pods and Replicas</a:t>
            </a:r>
            <a:endParaRPr lang="en-US" dirty="0"/>
          </a:p>
          <a:p>
            <a:pPr lvl="1"/>
            <a:r>
              <a:rPr lang="en-AU" dirty="0"/>
              <a:t>Understand the concept of Pods</a:t>
            </a:r>
          </a:p>
          <a:p>
            <a:pPr lvl="1"/>
            <a:r>
              <a:rPr lang="en-US" dirty="0"/>
              <a:t>Explore multi-container Pods</a:t>
            </a:r>
          </a:p>
          <a:p>
            <a:pPr lvl="1"/>
            <a:r>
              <a:rPr lang="en-AU" dirty="0"/>
              <a:t>Closer look at the use cases and scenarios for multi-container pods</a:t>
            </a:r>
          </a:p>
          <a:p>
            <a:pPr lvl="1"/>
            <a:r>
              <a:rPr lang="en-AU" dirty="0"/>
              <a:t>Scaling Pods through Replica 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8DD8-55F1-4DDB-A894-47428CF80362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0110651" y="6681674"/>
            <a:ext cx="1919466" cy="176326"/>
          </a:xfrm>
        </p:spPr>
        <p:txBody>
          <a:bodyPr/>
          <a:lstStyle/>
          <a:p>
            <a:r>
              <a:rPr lang="en-US"/>
              <a:t>© Copyright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0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532" lvl="1" indent="0">
              <a:buNone/>
            </a:pPr>
            <a:endParaRPr lang="en-US" dirty="0">
              <a:sym typeface="Helvetica Light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28532" lvl="1" indent="0">
              <a:buNone/>
            </a:pPr>
            <a:r>
              <a:rPr lang="en-US" dirty="0">
                <a:sym typeface="Helvetica Light"/>
                <a:hlinkClick r:id="rId2"/>
              </a:rPr>
              <a:t>https://docs.sevenbridges.com/docs/install-docker</a:t>
            </a:r>
            <a:r>
              <a:rPr lang="en-US" dirty="0">
                <a:sym typeface="Helvetica Light"/>
              </a:rPr>
              <a:t> </a:t>
            </a:r>
          </a:p>
          <a:p>
            <a:pPr marL="228532" lvl="1" indent="0">
              <a:buNone/>
            </a:pPr>
            <a:endParaRPr lang="en-AU" dirty="0">
              <a:sym typeface="Helvetica Light"/>
            </a:endParaRPr>
          </a:p>
          <a:p>
            <a:pPr lvl="1"/>
            <a:r>
              <a:rPr lang="en-AU" dirty="0">
                <a:sym typeface="Helvetica Light"/>
              </a:rPr>
              <a:t>Follow the required steps for your OS</a:t>
            </a:r>
          </a:p>
          <a:p>
            <a:pPr lvl="2"/>
            <a:r>
              <a:rPr lang="en-AU" dirty="0">
                <a:sym typeface="Helvetica Light"/>
              </a:rPr>
              <a:t>Linux</a:t>
            </a:r>
          </a:p>
          <a:p>
            <a:pPr lvl="2"/>
            <a:r>
              <a:rPr lang="en-AU" dirty="0">
                <a:sym typeface="Helvetica Light"/>
              </a:rPr>
              <a:t>Mac OS</a:t>
            </a:r>
          </a:p>
          <a:p>
            <a:pPr lvl="2"/>
            <a:r>
              <a:rPr lang="en-AU" dirty="0">
                <a:sym typeface="Helvetica Light"/>
              </a:rPr>
              <a:t>Windows</a:t>
            </a:r>
            <a:endParaRPr lang="en-US" dirty="0">
              <a:sym typeface="Helvetica Light"/>
            </a:endParaRPr>
          </a:p>
          <a:p>
            <a:r>
              <a:rPr lang="en-AU" dirty="0"/>
              <a:t>Docker Community Edition (CE) is ideal for developers and small teams looking to get started with Docker and experimenting with container-based apps. Docker CE has three types of update channels, stable, test, and nightly: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8DD8-55F1-4DDB-A894-47428CF8036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0110651" y="6681674"/>
            <a:ext cx="1919466" cy="176326"/>
          </a:xfrm>
        </p:spPr>
        <p:txBody>
          <a:bodyPr/>
          <a:lstStyle/>
          <a:p>
            <a:r>
              <a:rPr lang="en-US"/>
              <a:t>© Copyright IBM Corporation 2017</a:t>
            </a:r>
            <a:endParaRPr lang="en-US" dirty="0"/>
          </a:p>
        </p:txBody>
      </p:sp>
      <p:pic>
        <p:nvPicPr>
          <p:cNvPr id="14" name="image49.png" descr="ttps://avatars3.githubusercontent.com/u/13629408?v=3&amp;s=40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44242" y="550122"/>
            <a:ext cx="1285875" cy="128587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4060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Download VirtualBox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>
                <a:sym typeface="Helvetica Light"/>
              </a:rPr>
              <a:t>Here you will find links to VirtualBox binaries and its source code. </a:t>
            </a:r>
          </a:p>
          <a:p>
            <a:pPr marL="0" indent="0">
              <a:buNone/>
            </a:pPr>
            <a:r>
              <a:rPr lang="en-AU" dirty="0">
                <a:sym typeface="Helvetica Light"/>
                <a:hlinkClick r:id="rId2"/>
              </a:rPr>
              <a:t>https://www.virtualbox.org/wiki/Downloads</a:t>
            </a:r>
            <a:endParaRPr lang="en-AU" dirty="0">
              <a:sym typeface="Helvetica Light"/>
            </a:endParaRPr>
          </a:p>
          <a:p>
            <a:r>
              <a:rPr lang="en-AU" b="1" dirty="0">
                <a:hlinkClick r:id="rId3"/>
              </a:rPr>
              <a:t>VirtualBox</a:t>
            </a:r>
            <a:r>
              <a:rPr lang="en-AU" b="1" dirty="0"/>
              <a:t> 5.2.18 platform packages</a:t>
            </a:r>
          </a:p>
          <a:p>
            <a:pPr lvl="1"/>
            <a:r>
              <a:rPr lang="en-AU" dirty="0">
                <a:hlinkClick r:id="rId4"/>
              </a:rPr>
              <a:t> Windows hosts</a:t>
            </a:r>
            <a:r>
              <a:rPr lang="en-AU" dirty="0"/>
              <a:t> </a:t>
            </a:r>
          </a:p>
          <a:p>
            <a:pPr lvl="1"/>
            <a:r>
              <a:rPr lang="en-AU" dirty="0">
                <a:hlinkClick r:id="rId5"/>
              </a:rPr>
              <a:t> OS X hosts</a:t>
            </a:r>
            <a:r>
              <a:rPr lang="en-AU" dirty="0"/>
              <a:t> </a:t>
            </a:r>
          </a:p>
          <a:p>
            <a:pPr lvl="1"/>
            <a:r>
              <a:rPr lang="en-AU" dirty="0">
                <a:hlinkClick r:id="rId6"/>
              </a:rPr>
              <a:t>Linux distributions</a:t>
            </a:r>
            <a:r>
              <a:rPr lang="en-AU" dirty="0"/>
              <a:t> </a:t>
            </a:r>
          </a:p>
          <a:p>
            <a:pPr lvl="1"/>
            <a:r>
              <a:rPr lang="en-AU" dirty="0">
                <a:hlinkClick r:id="rId7"/>
              </a:rPr>
              <a:t> Solaris hosts</a:t>
            </a:r>
            <a:r>
              <a:rPr lang="en-AU" dirty="0"/>
              <a:t> </a:t>
            </a:r>
          </a:p>
          <a:p>
            <a:pPr marL="228532" lvl="1" indent="0">
              <a:buNone/>
            </a:pPr>
            <a:endParaRPr lang="en-AU" dirty="0">
              <a:sym typeface="Helvetica Light"/>
            </a:endParaRPr>
          </a:p>
          <a:p>
            <a:pPr marL="228532" lvl="1" indent="0">
              <a:buNone/>
            </a:pPr>
            <a:r>
              <a:rPr lang="en-AU" dirty="0">
                <a:sym typeface="Helvetica Light"/>
              </a:rPr>
              <a:t>The binaries are released under the terms of the GPL version 2. </a:t>
            </a:r>
            <a:endParaRPr lang="en-US" dirty="0">
              <a:sym typeface="Helvetica Ligh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8DD8-55F1-4DDB-A894-47428CF8036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0110651" y="6681674"/>
            <a:ext cx="1919466" cy="176326"/>
          </a:xfrm>
        </p:spPr>
        <p:txBody>
          <a:bodyPr/>
          <a:lstStyle/>
          <a:p>
            <a:r>
              <a:rPr lang="en-US"/>
              <a:t>© Copyright IBM Corporation 2017</a:t>
            </a:r>
            <a:endParaRPr lang="en-US" dirty="0"/>
          </a:p>
        </p:txBody>
      </p:sp>
      <p:pic>
        <p:nvPicPr>
          <p:cNvPr id="14" name="image49.png" descr="ttps://avatars3.githubusercontent.com/u/13629408?v=3&amp;s=400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744242" y="550122"/>
            <a:ext cx="1285875" cy="128587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54068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Install </a:t>
            </a:r>
            <a:r>
              <a:rPr lang="en-AU" dirty="0" err="1"/>
              <a:t>kubectl</a:t>
            </a:r>
            <a:r>
              <a:rPr lang="en-AU" dirty="0"/>
              <a:t> binary using curl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ym typeface="Helvetica Light"/>
              </a:rPr>
              <a:t>kubectl</a:t>
            </a:r>
            <a:endParaRPr lang="en-US" dirty="0">
              <a:sym typeface="Helvetica Light"/>
            </a:endParaRPr>
          </a:p>
          <a:p>
            <a:pPr lvl="1"/>
            <a:r>
              <a:rPr lang="en-US" dirty="0">
                <a:sym typeface="Helvetica Light"/>
                <a:hlinkClick r:id="rId2"/>
              </a:rPr>
              <a:t>https://kubernetes.io/docs/tasks/tools/install-kubectl/</a:t>
            </a:r>
            <a:endParaRPr lang="en-US" dirty="0">
              <a:sym typeface="Helvetica Light"/>
            </a:endParaRPr>
          </a:p>
          <a:p>
            <a:pPr marL="228532" lvl="1" indent="0">
              <a:buNone/>
            </a:pPr>
            <a:endParaRPr lang="en-US" dirty="0">
              <a:sym typeface="Helvetica Light"/>
            </a:endParaRPr>
          </a:p>
          <a:p>
            <a:pPr marL="228532" lvl="1" indent="0">
              <a:buNone/>
            </a:pPr>
            <a:r>
              <a:rPr lang="en-US" dirty="0">
                <a:sym typeface="Helvetica Light"/>
              </a:rPr>
              <a:t>OSX:</a:t>
            </a:r>
          </a:p>
          <a:p>
            <a:pPr lvl="1"/>
            <a:r>
              <a:rPr lang="pt-BR" dirty="0">
                <a:sym typeface="Helvetica Light"/>
              </a:rPr>
              <a:t>curl -LO https://storage.googleapis.com/kubernetes-release/release/$(curl -s https://storage.googleapis.com/kubernetes-release/release/stable.txt)/bin/darwin/amd64/kubectl</a:t>
            </a:r>
            <a:endParaRPr lang="en-US" dirty="0">
              <a:sym typeface="Helvetica Light"/>
            </a:endParaRPr>
          </a:p>
          <a:p>
            <a:pPr marL="228532" lvl="1" indent="0">
              <a:buNone/>
            </a:pPr>
            <a:endParaRPr lang="en-US" dirty="0">
              <a:sym typeface="Helvetica Light"/>
            </a:endParaRPr>
          </a:p>
          <a:p>
            <a:pPr marL="228532" lvl="1" indent="0">
              <a:buNone/>
            </a:pPr>
            <a:r>
              <a:rPr lang="en-US" dirty="0">
                <a:sym typeface="Helvetica Light"/>
              </a:rPr>
              <a:t>Linux:</a:t>
            </a:r>
          </a:p>
          <a:p>
            <a:pPr lvl="1"/>
            <a:r>
              <a:rPr lang="pt-BR" dirty="0">
                <a:sym typeface="Helvetica Light"/>
              </a:rPr>
              <a:t>curl -LO https://storage.googleapis.com/kubernetes-release/release/$(curl -s https://storage.googleapis.com/kubernetes-release/release/stable.txt)/bin/linux/amd64/kubectl</a:t>
            </a:r>
            <a:endParaRPr lang="en-US" dirty="0">
              <a:sym typeface="Helvetica Light"/>
            </a:endParaRPr>
          </a:p>
          <a:p>
            <a:pPr marL="228532" lvl="1" indent="0">
              <a:buNone/>
            </a:pPr>
            <a:endParaRPr lang="en-US" dirty="0">
              <a:sym typeface="Helvetica Light"/>
            </a:endParaRPr>
          </a:p>
          <a:p>
            <a:pPr marL="228532" lvl="1" indent="0">
              <a:buNone/>
            </a:pPr>
            <a:r>
              <a:rPr lang="en-US" dirty="0">
                <a:sym typeface="Helvetica Light"/>
              </a:rPr>
              <a:t>Windows:</a:t>
            </a:r>
          </a:p>
          <a:p>
            <a:pPr lvl="1"/>
            <a:r>
              <a:rPr lang="en-US" dirty="0">
                <a:sym typeface="Helvetica Light"/>
              </a:rPr>
              <a:t>curl -LO https://storage.googleapis.com/kubernetes-release/release/v1.12.0/bin/windows/amd64/kubectl.exe</a:t>
            </a:r>
          </a:p>
          <a:p>
            <a:pPr lvl="1"/>
            <a:r>
              <a:rPr lang="en-AU" dirty="0"/>
              <a:t>Add the </a:t>
            </a:r>
            <a:r>
              <a:rPr lang="en-US" dirty="0">
                <a:sym typeface="Helvetica Light"/>
              </a:rPr>
              <a:t>kubectl.exe </a:t>
            </a:r>
            <a:r>
              <a:rPr lang="en-AU" dirty="0"/>
              <a:t>binary in to your PATH.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8DD8-55F1-4DDB-A894-47428CF8036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0110651" y="6681674"/>
            <a:ext cx="1919466" cy="176326"/>
          </a:xfrm>
        </p:spPr>
        <p:txBody>
          <a:bodyPr/>
          <a:lstStyle/>
          <a:p>
            <a:r>
              <a:rPr lang="en-US"/>
              <a:t>© Copyright IBM Corporation 2017</a:t>
            </a:r>
            <a:endParaRPr lang="en-US" dirty="0"/>
          </a:p>
        </p:txBody>
      </p:sp>
      <p:pic>
        <p:nvPicPr>
          <p:cNvPr id="14" name="image49.png" descr="ttps://avatars3.githubusercontent.com/u/13629408?v=3&amp;s=40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44242" y="550122"/>
            <a:ext cx="1285875" cy="128587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6904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Kubernetes Locally via </a:t>
            </a:r>
            <a:r>
              <a:rPr lang="en-US" dirty="0" err="1"/>
              <a:t>Minikube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ym typeface="Helvetica Light"/>
              </a:rPr>
              <a:t>kubernetes</a:t>
            </a:r>
            <a:r>
              <a:rPr lang="en-US" dirty="0">
                <a:sym typeface="Helvetica Light"/>
              </a:rPr>
              <a:t>/</a:t>
            </a:r>
            <a:r>
              <a:rPr lang="en-US" dirty="0" err="1">
                <a:sym typeface="Helvetica Light"/>
              </a:rPr>
              <a:t>minikube</a:t>
            </a:r>
            <a:endParaRPr lang="en-US" dirty="0">
              <a:sym typeface="Helvetica Light"/>
            </a:endParaRPr>
          </a:p>
          <a:p>
            <a:pPr lvl="1"/>
            <a:r>
              <a:rPr lang="en-US" dirty="0">
                <a:sym typeface="Helvetica Light"/>
                <a:hlinkClick r:id="rId2"/>
              </a:rPr>
              <a:t>https://github.com/kubernetes/minikube/releases</a:t>
            </a:r>
            <a:endParaRPr lang="en-US" dirty="0">
              <a:sym typeface="Helvetica Light"/>
            </a:endParaRPr>
          </a:p>
          <a:p>
            <a:pPr marL="228532" lvl="1" indent="0">
              <a:buNone/>
            </a:pPr>
            <a:endParaRPr lang="en-US" dirty="0">
              <a:sym typeface="Helvetica Light"/>
            </a:endParaRPr>
          </a:p>
          <a:p>
            <a:pPr marL="228532" lvl="1" indent="0">
              <a:buNone/>
            </a:pPr>
            <a:r>
              <a:rPr lang="en-US" dirty="0">
                <a:sym typeface="Helvetica Light"/>
              </a:rPr>
              <a:t>OSX:</a:t>
            </a:r>
          </a:p>
          <a:p>
            <a:pPr lvl="1"/>
            <a:r>
              <a:rPr lang="en-US" dirty="0">
                <a:sym typeface="Helvetica Light"/>
              </a:rPr>
              <a:t>curl -Lo </a:t>
            </a:r>
            <a:r>
              <a:rPr lang="en-US" dirty="0" err="1">
                <a:sym typeface="Helvetica Light"/>
              </a:rPr>
              <a:t>minikube</a:t>
            </a:r>
            <a:r>
              <a:rPr lang="en-US" dirty="0">
                <a:sym typeface="Helvetica Light"/>
              </a:rPr>
              <a:t> https://storage.googleapis.com/minikube/releases/v0.30.0/minikube-darwin-amd64 &amp;&amp; </a:t>
            </a:r>
            <a:r>
              <a:rPr lang="en-US" dirty="0" err="1">
                <a:sym typeface="Helvetica Light"/>
              </a:rPr>
              <a:t>chmod</a:t>
            </a:r>
            <a:r>
              <a:rPr lang="en-US" dirty="0">
                <a:sym typeface="Helvetica Light"/>
              </a:rPr>
              <a:t> +x </a:t>
            </a:r>
            <a:r>
              <a:rPr lang="en-US" dirty="0" err="1">
                <a:sym typeface="Helvetica Light"/>
              </a:rPr>
              <a:t>minikube</a:t>
            </a:r>
            <a:r>
              <a:rPr lang="en-US" dirty="0">
                <a:sym typeface="Helvetica Light"/>
              </a:rPr>
              <a:t> &amp;&amp; </a:t>
            </a:r>
            <a:r>
              <a:rPr lang="en-US" dirty="0" err="1">
                <a:sym typeface="Helvetica Light"/>
              </a:rPr>
              <a:t>sudo</a:t>
            </a:r>
            <a:r>
              <a:rPr lang="en-US" dirty="0">
                <a:sym typeface="Helvetica Light"/>
              </a:rPr>
              <a:t> cp </a:t>
            </a:r>
            <a:r>
              <a:rPr lang="en-US" dirty="0" err="1">
                <a:sym typeface="Helvetica Light"/>
              </a:rPr>
              <a:t>minikube</a:t>
            </a:r>
            <a:r>
              <a:rPr lang="en-US" dirty="0">
                <a:sym typeface="Helvetica Light"/>
              </a:rPr>
              <a:t> /</a:t>
            </a:r>
            <a:r>
              <a:rPr lang="en-US" dirty="0" err="1">
                <a:sym typeface="Helvetica Light"/>
              </a:rPr>
              <a:t>usr</a:t>
            </a:r>
            <a:r>
              <a:rPr lang="en-US" dirty="0">
                <a:sym typeface="Helvetica Light"/>
              </a:rPr>
              <a:t>/local/bin/ &amp;&amp; rm </a:t>
            </a:r>
            <a:r>
              <a:rPr lang="en-US" dirty="0" err="1">
                <a:sym typeface="Helvetica Light"/>
              </a:rPr>
              <a:t>minikube</a:t>
            </a:r>
            <a:endParaRPr lang="en-US" dirty="0">
              <a:sym typeface="Helvetica Light"/>
            </a:endParaRPr>
          </a:p>
          <a:p>
            <a:pPr marL="228532" lvl="1" indent="0">
              <a:buNone/>
            </a:pPr>
            <a:endParaRPr lang="en-US" dirty="0">
              <a:sym typeface="Helvetica Light"/>
            </a:endParaRPr>
          </a:p>
          <a:p>
            <a:pPr marL="228532" lvl="1" indent="0">
              <a:buNone/>
            </a:pPr>
            <a:r>
              <a:rPr lang="en-US" dirty="0">
                <a:sym typeface="Helvetica Light"/>
              </a:rPr>
              <a:t>Linux:</a:t>
            </a:r>
          </a:p>
          <a:p>
            <a:pPr lvl="1"/>
            <a:r>
              <a:rPr lang="en-US" dirty="0">
                <a:sym typeface="Helvetica Light"/>
              </a:rPr>
              <a:t>curl -Lo </a:t>
            </a:r>
            <a:r>
              <a:rPr lang="en-US" dirty="0" err="1">
                <a:sym typeface="Helvetica Light"/>
              </a:rPr>
              <a:t>minikube</a:t>
            </a:r>
            <a:r>
              <a:rPr lang="en-US" dirty="0">
                <a:sym typeface="Helvetica Light"/>
              </a:rPr>
              <a:t> https://storage.googleapis.com/minikube/releases/v0.30.0/minikube-linux-amd64 &amp;&amp; </a:t>
            </a:r>
            <a:r>
              <a:rPr lang="en-US" dirty="0" err="1">
                <a:sym typeface="Helvetica Light"/>
              </a:rPr>
              <a:t>chmod</a:t>
            </a:r>
            <a:r>
              <a:rPr lang="en-US" dirty="0">
                <a:sym typeface="Helvetica Light"/>
              </a:rPr>
              <a:t> +x </a:t>
            </a:r>
            <a:r>
              <a:rPr lang="en-US" dirty="0" err="1">
                <a:sym typeface="Helvetica Light"/>
              </a:rPr>
              <a:t>minikube</a:t>
            </a:r>
            <a:r>
              <a:rPr lang="en-US" dirty="0">
                <a:sym typeface="Helvetica Light"/>
              </a:rPr>
              <a:t> &amp;&amp; </a:t>
            </a:r>
            <a:r>
              <a:rPr lang="en-US" dirty="0" err="1">
                <a:sym typeface="Helvetica Light"/>
              </a:rPr>
              <a:t>sudo</a:t>
            </a:r>
            <a:r>
              <a:rPr lang="en-US" dirty="0">
                <a:sym typeface="Helvetica Light"/>
              </a:rPr>
              <a:t> cp </a:t>
            </a:r>
            <a:r>
              <a:rPr lang="en-US" dirty="0" err="1">
                <a:sym typeface="Helvetica Light"/>
              </a:rPr>
              <a:t>minikube</a:t>
            </a:r>
            <a:r>
              <a:rPr lang="en-US" dirty="0">
                <a:sym typeface="Helvetica Light"/>
              </a:rPr>
              <a:t> /</a:t>
            </a:r>
            <a:r>
              <a:rPr lang="en-US" dirty="0" err="1">
                <a:sym typeface="Helvetica Light"/>
              </a:rPr>
              <a:t>usr</a:t>
            </a:r>
            <a:r>
              <a:rPr lang="en-US" dirty="0">
                <a:sym typeface="Helvetica Light"/>
              </a:rPr>
              <a:t>/local/bin/ &amp;&amp; rm </a:t>
            </a:r>
            <a:r>
              <a:rPr lang="en-US" dirty="0" err="1">
                <a:sym typeface="Helvetica Light"/>
              </a:rPr>
              <a:t>minikube</a:t>
            </a:r>
            <a:endParaRPr lang="en-US" dirty="0">
              <a:sym typeface="Helvetica Light"/>
            </a:endParaRPr>
          </a:p>
          <a:p>
            <a:pPr marL="228532" lvl="1" indent="0">
              <a:buNone/>
            </a:pPr>
            <a:endParaRPr lang="en-US" dirty="0">
              <a:sym typeface="Helvetica Light"/>
            </a:endParaRPr>
          </a:p>
          <a:p>
            <a:pPr marL="228532" lvl="1" indent="0">
              <a:buNone/>
            </a:pPr>
            <a:r>
              <a:rPr lang="en-US" dirty="0">
                <a:sym typeface="Helvetica Light"/>
              </a:rPr>
              <a:t>Windows [Experimental]:</a:t>
            </a:r>
          </a:p>
          <a:p>
            <a:pPr lvl="1"/>
            <a:r>
              <a:rPr lang="en-US" dirty="0">
                <a:sym typeface="Helvetica Light"/>
              </a:rPr>
              <a:t>Download the minikube-windows-amd64.exe file, rename it to minikube.exe and add it to your path.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8DD8-55F1-4DDB-A894-47428CF8036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0110651" y="6681674"/>
            <a:ext cx="1919466" cy="176326"/>
          </a:xfrm>
        </p:spPr>
        <p:txBody>
          <a:bodyPr/>
          <a:lstStyle/>
          <a:p>
            <a:r>
              <a:rPr lang="en-US"/>
              <a:t>© Copyright IBM Corporation 2017</a:t>
            </a:r>
            <a:endParaRPr lang="en-US" dirty="0"/>
          </a:p>
        </p:txBody>
      </p:sp>
      <p:pic>
        <p:nvPicPr>
          <p:cNvPr id="14" name="image49.png" descr="ttps://avatars3.githubusercontent.com/u/13629408?v=3&amp;s=40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44242" y="550122"/>
            <a:ext cx="1285875" cy="128587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68075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and accessing </a:t>
            </a:r>
            <a:r>
              <a:rPr lang="en-US" dirty="0" err="1"/>
              <a:t>Minikube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ym typeface="Helvetica Light"/>
              </a:rPr>
              <a:t>$ </a:t>
            </a:r>
            <a:r>
              <a:rPr lang="en-AU" dirty="0" err="1">
                <a:sym typeface="Helvetica Light"/>
              </a:rPr>
              <a:t>minikube</a:t>
            </a:r>
            <a:r>
              <a:rPr lang="en-AU" dirty="0">
                <a:sym typeface="Helvetica Light"/>
              </a:rPr>
              <a:t> start --memory 10240 --</a:t>
            </a:r>
            <a:r>
              <a:rPr lang="en-AU" dirty="0" err="1">
                <a:sym typeface="Helvetica Light"/>
              </a:rPr>
              <a:t>vm</a:t>
            </a:r>
            <a:r>
              <a:rPr lang="en-AU" dirty="0">
                <a:sym typeface="Helvetica Light"/>
              </a:rPr>
              <a:t>-driver=</a:t>
            </a:r>
            <a:r>
              <a:rPr lang="en-AU" dirty="0" err="1">
                <a:sym typeface="Helvetica Light"/>
              </a:rPr>
              <a:t>virtualbox</a:t>
            </a:r>
            <a:endParaRPr lang="en-AU" dirty="0">
              <a:sym typeface="Helvetica Light"/>
            </a:endParaRPr>
          </a:p>
          <a:p>
            <a:r>
              <a:rPr lang="en-AU" dirty="0">
                <a:sym typeface="Helvetica Light"/>
              </a:rPr>
              <a:t>To access dashboard issue this command:</a:t>
            </a:r>
          </a:p>
          <a:p>
            <a:r>
              <a:rPr lang="en-AU" dirty="0">
                <a:sym typeface="Helvetica Light"/>
              </a:rPr>
              <a:t>$ </a:t>
            </a:r>
            <a:r>
              <a:rPr lang="en-AU" dirty="0" err="1">
                <a:sym typeface="Helvetica Light"/>
              </a:rPr>
              <a:t>minikube</a:t>
            </a:r>
            <a:r>
              <a:rPr lang="en-AU" dirty="0">
                <a:sym typeface="Helvetica Light"/>
              </a:rPr>
              <a:t> dashboard</a:t>
            </a:r>
          </a:p>
          <a:p>
            <a:endParaRPr lang="en-AU" dirty="0">
              <a:sym typeface="Helvetica Ligh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8DD8-55F1-4DDB-A894-47428CF8036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0110651" y="6681674"/>
            <a:ext cx="1919466" cy="176326"/>
          </a:xfrm>
        </p:spPr>
        <p:txBody>
          <a:bodyPr/>
          <a:lstStyle/>
          <a:p>
            <a:r>
              <a:rPr lang="en-US"/>
              <a:t>© Copyright IBM Corporation 2017</a:t>
            </a:r>
            <a:endParaRPr lang="en-US" dirty="0"/>
          </a:p>
        </p:txBody>
      </p:sp>
      <p:pic>
        <p:nvPicPr>
          <p:cNvPr id="14" name="image49.png" descr="ttps://avatars3.githubusercontent.com/u/13629408?v=3&amp;s=40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44242" y="550122"/>
            <a:ext cx="1285875" cy="1285875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552F88-7BA4-4F4A-A6A5-A75C0F1E4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166" y="2382093"/>
            <a:ext cx="8014448" cy="394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087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AUTHORFOOTERSHOWNUM" val="0"/>
  <p:tag name="MMPROD_NEXTUNIQUEID" val="10012"/>
  <p:tag name="CLASSAUTHORTEMPNAME" val="Class Author cross-brand"/>
  <p:tag name="CLASSAUTHORTEMPVER" val="11.0"/>
  <p:tag name="MMPROD_UIDATA" val="&lt;database version=&quot;8.0&quot;&gt;&lt;object type=&quot;1&quot; unique_id=&quot;10001&quot;&gt;&lt;object type=&quot;2&quot; unique_id=&quot;267135&quot;&gt;&lt;object type=&quot;3&quot; unique_id=&quot;548283&quot;&gt;&lt;property id=&quot;20148&quot; value=&quot;5&quot;/&gt;&lt;property id=&quot;20300&quot; value=&quot;Slide 1 - &amp;quot;Overview of  Microservices Frameworks &amp;quot;&quot;/&gt;&lt;property id=&quot;20307&quot; value=&quot;336&quot;/&gt;&lt;/object&gt;&lt;object type=&quot;3&quot; unique_id=&quot;548644&quot;&gt;&lt;property id=&quot;20148&quot; value=&quot;5&quot;/&gt;&lt;property id=&quot;20300&quot; value=&quot;Slide 2 - &amp;quot;Topics&amp;quot;&quot;/&gt;&lt;property id=&quot;20307&quot; value=&quot;369&quot;/&gt;&lt;/object&gt;&lt;object type=&quot;3&quot; unique_id=&quot;549801&quot;&gt;&lt;property id=&quot;20148&quot; value=&quot;5&quot;/&gt;&lt;property id=&quot;20300&quot; value=&quot;Slide 3 - &amp;quot;Why Microservices Frameworks?&amp;quot;&quot;/&gt;&lt;property id=&quot;20307&quot; value=&quot;372&quot;/&gt;&lt;/object&gt;&lt;object type=&quot;3&quot; unique_id=&quot;549802&quot;&gt;&lt;property id=&quot;20148&quot; value=&quot;5&quot;/&gt;&lt;property id=&quot;20300&quot; value=&quot;Slide 8 - &amp;quot;Common Functions of a Microservices Framework&amp;quot;&quot;/&gt;&lt;property id=&quot;20307&quot; value=&quot;373&quot;/&gt;&lt;/object&gt;&lt;object type=&quot;3&quot; unique_id=&quot;820485&quot;&gt;&lt;property id=&quot;20148&quot; value=&quot;5&quot;/&gt;&lt;property id=&quot;20300&quot; value=&quot;Slide 4 - &amp;quot;Why Microservices Frameworks?&amp;quot;&quot;/&gt;&lt;property id=&quot;20307&quot; value=&quot;375&quot;/&gt;&lt;/object&gt;&lt;object type=&quot;3&quot; unique_id=&quot;820674&quot;&gt;&lt;property id=&quot;20148&quot; value=&quot;5&quot;/&gt;&lt;property id=&quot;20300&quot; value=&quot;Slide 5 - &amp;quot;What are the challenges with microservices?&amp;quot;&quot;/&gt;&lt;property id=&quot;20307&quot; value=&quot;377&quot;/&gt;&lt;/object&gt;&lt;object type=&quot;3&quot; unique_id=&quot;821978&quot;&gt;&lt;property id=&quot;20148&quot; value=&quot;5&quot;/&gt;&lt;property id=&quot;20300&quot; value=&quot;Slide 15 - &amp;quot;Automated Testing&amp;quot;&quot;/&gt;&lt;property id=&quot;20307&quot; value=&quot;394&quot;/&gt;&lt;/object&gt;&lt;object type=&quot;3&quot; unique_id=&quot;821982&quot;&gt;&lt;property id=&quot;20148&quot; value=&quot;5&quot;/&gt;&lt;property id=&quot;20300&quot; value=&quot;Slide 9 - &amp;quot;Service Registry / Service Discovery&amp;quot;&quot;/&gt;&lt;property id=&quot;20307&quot; value=&quot;385&quot;/&gt;&lt;/object&gt;&lt;object type=&quot;3&quot; unique_id=&quot;821983&quot;&gt;&lt;property id=&quot;20148&quot; value=&quot;5&quot;/&gt;&lt;property id=&quot;20300&quot; value=&quot;Slide 14 - &amp;quot;Server-side discovery built-in to Bluemix Cloud Foundry Runtimes&amp;quot;&quot;/&gt;&lt;property id=&quot;20307&quot; value=&quot;386&quot;/&gt;&lt;/object&gt;&lt;object type=&quot;3&quot; unique_id=&quot;821984&quot;&gt;&lt;property id=&quot;20148&quot; value=&quot;5&quot;/&gt;&lt;property id=&quot;20300&quot; value=&quot;Slide 16 - &amp;quot;Circuit breaker&amp;quot;&quot;/&gt;&lt;property id=&quot;20307&quot; value=&quot;387&quot;/&gt;&lt;/object&gt;&lt;object type=&quot;3&quot; unique_id=&quot;821985&quot;&gt;&lt;property id=&quot;20148&quot; value=&quot;5&quot;/&gt;&lt;property id=&quot;20300&quot; value=&quot;Slide 17 - &amp;quot;Bulkhead&amp;quot;&quot;/&gt;&lt;property id=&quot;20307&quot; value=&quot;388&quot;/&gt;&lt;/object&gt;&lt;object type=&quot;3&quot; unique_id=&quot;821987&quot;&gt;&lt;property id=&quot;20148&quot; value=&quot;5&quot;/&gt;&lt;property id=&quot;20300&quot; value=&quot;Slide 18 - &amp;quot;Microservices Framework Examples&amp;quot;&quot;/&gt;&lt;property id=&quot;20307&quot; value=&quot;393&quot;/&gt;&lt;/object&gt;&lt;object type=&quot;3&quot; unique_id=&quot;822604&quot;&gt;&lt;property id=&quot;20148&quot; value=&quot;5&quot;/&gt;&lt;property id=&quot;20300&quot; value=&quot;Slide 21 - &amp;quot;What is Netflix OSS?&amp;quot;&quot;/&gt;&lt;property id=&quot;20307&quot; value=&quot;396&quot;/&gt;&lt;/object&gt;&lt;object type=&quot;3&quot; unique_id=&quot;822606&quot;&gt;&lt;property id=&quot;20148&quot; value=&quot;5&quot;/&gt;&lt;property id=&quot;20300&quot; value=&quot;Slide 22 - &amp;quot;Netflix OSS Service Discovery – Eureka, Ribbon, Zuul&amp;quot;&quot;/&gt;&lt;property id=&quot;20307&quot; value=&quot;398&quot;/&gt;&lt;/object&gt;&lt;object type=&quot;3&quot; unique_id=&quot;822607&quot;&gt;&lt;property id=&quot;20148&quot; value=&quot;5&quot;/&gt;&lt;property id=&quot;20300&quot; value=&quot;Slide 23 - &amp;quot;Netflix OSS Circuit Breaker – Hystrix, Turbine, Hystrix Dashboard&amp;quot;&quot;/&gt;&lt;property id=&quot;20307&quot; value=&quot;399&quot;/&gt;&lt;/object&gt;&lt;object type=&quot;3&quot; unique_id=&quot;822608&quot;&gt;&lt;property id=&quot;20148&quot; value=&quot;5&quot;/&gt;&lt;property id=&quot;20300&quot; value=&quot;Slide 24 - &amp;quot;Netflix OSS Automated Testing – Chaos Monkey &amp;amp; Simian Army&amp;quot;&quot;/&gt;&lt;property id=&quot;20307&quot; value=&quot;400&quot;/&gt;&lt;/object&gt;&lt;object type=&quot;3&quot; unique_id=&quot;822609&quot;&gt;&lt;property id=&quot;20148&quot; value=&quot;5&quot;/&gt;&lt;property id=&quot;20300&quot; value=&quot;Slide 25 - &amp;quot;Netflix OSS Dashboard / Console – Asgard &amp;amp; Spinnaker&amp;quot;&quot;/&gt;&lt;property id=&quot;20307&quot; value=&quot;401&quot;/&gt;&lt;/object&gt;&lt;object type=&quot;3&quot; unique_id=&quot;822610&quot;&gt;&lt;property id=&quot;20148&quot; value=&quot;5&quot;/&gt;&lt;property id=&quot;20300&quot; value=&quot;Slide 26 - &amp;quot;Netflix OSS – Pros and Cons&amp;quot;&quot;/&gt;&lt;property id=&quot;20307&quot; value=&quot;402&quot;/&gt;&lt;/object&gt;&lt;object type=&quot;3&quot; unique_id=&quot;822611&quot;&gt;&lt;property id=&quot;20148&quot; value=&quot;5&quot;/&gt;&lt;property id=&quot;20300&quot; value=&quot;Slide 27 - &amp;quot;Netflix OSS &amp;amp; Bluemix Comparison&amp;quot;&quot;/&gt;&lt;property id=&quot;20307&quot; value=&quot;403&quot;/&gt;&lt;/object&gt;&lt;object type=&quot;3&quot; unique_id=&quot;823338&quot;&gt;&lt;property id=&quot;20148&quot; value=&quot;5&quot;/&gt;&lt;property id=&quot;20300&quot; value=&quot;Slide 20&quot;/&gt;&lt;property id=&quot;20307&quot; value=&quot;419&quot;/&gt;&lt;/object&gt;&lt;object type=&quot;3&quot; unique_id=&quot;823339&quot;&gt;&lt;property id=&quot;20148&quot; value=&quot;5&quot;/&gt;&lt;property id=&quot;20300&quot; value=&quot;Slide 28 - &amp;quot;Bluemix Service Discovery  &amp;amp; Service Proxy&amp;quot;&quot;/&gt;&lt;property id=&quot;20307&quot; value=&quot;420&quot;/&gt;&lt;/object&gt;&lt;object type=&quot;3&quot; unique_id=&quot;823340&quot;&gt;&lt;property id=&quot;20148&quot; value=&quot;5&quot;/&gt;&lt;property id=&quot;20300&quot; value=&quot;Slide 29 - &amp;quot;Bluemix Service Discovery &amp;quot;&quot;/&gt;&lt;property id=&quot;20307&quot; value=&quot;404&quot;/&gt;&lt;/object&gt;&lt;object type=&quot;3&quot; unique_id=&quot;823341&quot;&gt;&lt;property id=&quot;20148&quot; value=&quot;5&quot;/&gt;&lt;property id=&quot;20300&quot; value=&quot;Slide 30 - &amp;quot;Operational Overview&amp;quot;&quot;/&gt;&lt;property id=&quot;20307&quot; value=&quot;405&quot;/&gt;&lt;/object&gt;&lt;object type=&quot;3&quot; unique_id=&quot;823342&quot;&gt;&lt;property id=&quot;20148&quot; value=&quot;5&quot;/&gt;&lt;property id=&quot;20300&quot; value=&quot;Slide 31 - &amp;quot;Service Discovery API &amp;quot;&quot;/&gt;&lt;property id=&quot;20307&quot; value=&quot;406&quot;/&gt;&lt;/object&gt;&lt;object type=&quot;3&quot; unique_id=&quot;823343&quot;&gt;&lt;property id=&quot;20148&quot; value=&quot;5&quot;/&gt;&lt;property id=&quot;20300&quot; value=&quot;Slide 32 - &amp;quot;Next Steps&amp;quot;&quot;/&gt;&lt;property id=&quot;20307&quot; value=&quot;407&quot;/&gt;&lt;/object&gt;&lt;object type=&quot;3&quot; unique_id=&quot;823345&quot;&gt;&lt;property id=&quot;20148&quot; value=&quot;5&quot;/&gt;&lt;property id=&quot;20300&quot; value=&quot;Slide 33 - &amp;quot;Bluemix Service Proxy – Why?&amp;quot;&quot;/&gt;&lt;property id=&quot;20307&quot; value=&quot;409&quot;/&gt;&lt;/object&gt;&lt;object type=&quot;3&quot; unique_id=&quot;823347&quot;&gt;&lt;property id=&quot;20148&quot; value=&quot;5&quot;/&gt;&lt;property id=&quot;20300&quot; value=&quot;Slide 34 - &amp;quot;Bluemix Service Proxy&amp;quot;&quot;/&gt;&lt;property id=&quot;20307&quot; value=&quot;411&quot;/&gt;&lt;/object&gt;&lt;object type=&quot;3&quot; unique_id=&quot;823350&quot;&gt;&lt;property id=&quot;20148&quot; value=&quot;5&quot;/&gt;&lt;property id=&quot;20300&quot; value=&quot;Slide 35&quot;/&gt;&lt;property id=&quot;20307&quot; value=&quot;413&quot;/&gt;&lt;/object&gt;&lt;object type=&quot;3&quot; unique_id=&quot;823351&quot;&gt;&lt;property id=&quot;20148&quot; value=&quot;5&quot;/&gt;&lt;property id=&quot;20300&quot; value=&quot;Slide 36&quot;/&gt;&lt;property id=&quot;20307&quot; value=&quot;414&quot;/&gt;&lt;/object&gt;&lt;object type=&quot;3&quot; unique_id=&quot;823355&quot;&gt;&lt;property id=&quot;20148&quot; value=&quot;5&quot;/&gt;&lt;property id=&quot;20300&quot; value=&quot;Slide 40&quot;/&gt;&lt;property id=&quot;20307&quot; value=&quot;418&quot;/&gt;&lt;/object&gt;&lt;object type=&quot;3&quot; unique_id=&quot;824970&quot;&gt;&lt;property id=&quot;20148&quot; value=&quot;5&quot;/&gt;&lt;property id=&quot;20300&quot; value=&quot;Slide 6 - &amp;quot;A microservices framework can help&amp;quot;&quot;/&gt;&lt;property id=&quot;20307&quot; value=&quot;422&quot;/&gt;&lt;/object&gt;&lt;object type=&quot;3&quot; unique_id=&quot;825175&quot;&gt;&lt;property id=&quot;20148&quot; value=&quot;5&quot;/&gt;&lt;property id=&quot;20300&quot; value=&quot;Slide 43 - &amp;quot;Backup Slides&amp;quot;&quot;/&gt;&lt;property id=&quot;20307&quot; value=&quot;423&quot;/&gt;&lt;/object&gt;&lt;object type=&quot;3&quot; unique_id=&quot;825808&quot;&gt;&lt;property id=&quot;20148&quot; value=&quot;5&quot;/&gt;&lt;property id=&quot;20300&quot; value=&quot;Slide 7 - &amp;quot;A microservices framework can help&amp;quot;&quot;/&gt;&lt;property id=&quot;20307&quot; value=&quot;424&quot;/&gt;&lt;/object&gt;&lt;object type=&quot;3&quot; unique_id=&quot;826269&quot;&gt;&lt;property id=&quot;20148&quot; value=&quot;5&quot;/&gt;&lt;property id=&quot;20300&quot; value=&quot;Slide 10 - &amp;quot;Service Registry&amp;quot;&quot;/&gt;&lt;property id=&quot;20307&quot; value=&quot;429&quot;/&gt;&lt;/object&gt;&lt;object type=&quot;3&quot; unique_id=&quot;826270&quot;&gt;&lt;property id=&quot;20148&quot; value=&quot;5&quot;/&gt;&lt;property id=&quot;20300&quot; value=&quot;Slide 11 - &amp;quot;Client-Side Discovery &amp;quot;&quot;/&gt;&lt;property id=&quot;20307&quot; value=&quot;426&quot;/&gt;&lt;/object&gt;&lt;object type=&quot;3&quot; unique_id=&quot;826271&quot;&gt;&lt;property id=&quot;20148&quot; value=&quot;5&quot;/&gt;&lt;property id=&quot;20300&quot; value=&quot;Slide 12 - &amp;quot;Client-Side Discovery &amp;quot;&quot;/&gt;&lt;property id=&quot;20307&quot; value=&quot;428&quot;/&gt;&lt;/object&gt;&lt;object type=&quot;3&quot; unique_id=&quot;826272&quot;&gt;&lt;property id=&quot;20148&quot; value=&quot;5&quot;/&gt;&lt;property id=&quot;20300&quot; value=&quot;Slide 13 - &amp;quot;Server-Side Discovery &amp;quot;&quot;/&gt;&lt;property id=&quot;20307&quot; value=&quot;427&quot;/&gt;&lt;/object&gt;&lt;object type=&quot;3&quot; unique_id=&quot;826274&quot;&gt;&lt;property id=&quot;20148&quot; value=&quot;5&quot;/&gt;&lt;property id=&quot;20300&quot; value=&quot;Slide 37 - &amp;quot;Microservice Terminology you might not know &amp;quot;&quot;/&gt;&lt;property id=&quot;20307&quot; value=&quot;430&quot;/&gt;&lt;/object&gt;&lt;object type=&quot;3&quot; unique_id=&quot;826275&quot;&gt;&lt;property id=&quot;20148&quot; value=&quot;5&quot;/&gt;&lt;property id=&quot;20300&quot; value=&quot;Slide 44 - &amp;quot;Tools &amp;amp; Components used by these Frameworks&amp;quot;&quot;/&gt;&lt;property id=&quot;20307&quot; value=&quot;431&quot;/&gt;&lt;/object&gt;&lt;object type=&quot;3&quot; unique_id=&quot;826421&quot;&gt;&lt;property id=&quot;20148&quot; value=&quot;5&quot;/&gt;&lt;property id=&quot;20300&quot; value=&quot;Slide 19 - &amp;quot;Framework or Fabric – What’s in a name?&amp;quot;&quot;/&gt;&lt;property id=&quot;20307&quot; value=&quot;432&quot;/&gt;&lt;/object&gt;&lt;object type=&quot;3&quot; unique_id=&quot;826615&quot;&gt;&lt;property id=&quot;20148&quot; value=&quot;5&quot;/&gt;&lt;property id=&quot;20300&quot; value=&quot;Slide 38 - &amp;quot;Amalgam8 – Three Major Components&amp;quot;&quot;/&gt;&lt;property id=&quot;20307&quot; value=&quot;433&quot;/&gt;&lt;/object&gt;&lt;object type=&quot;3&quot; unique_id=&quot;826616&quot;&gt;&lt;property id=&quot;20148&quot; value=&quot;5&quot;/&gt;&lt;property id=&quot;20300&quot; value=&quot;Slide 39 - &amp;quot;How it works&amp;quot;&quot;/&gt;&lt;property id=&quot;20307&quot; value=&quot;434&quot;/&gt;&lt;/object&gt;&lt;object type=&quot;3&quot; unique_id=&quot;826813&quot;&gt;&lt;property id=&quot;20148&quot; value=&quot;5&quot;/&gt;&lt;property id=&quot;20300&quot; value=&quot;Slide 42 - &amp;quot;Summary&amp;quot;&quot;/&gt;&lt;property id=&quot;20307&quot; value=&quot;435&quot;/&gt;&lt;/object&gt;&lt;object type=&quot;3&quot; unique_id=&quot;827473&quot;&gt;&lt;property id=&quot;20148&quot; value=&quot;5&quot;/&gt;&lt;property id=&quot;20300&quot; value=&quot;Slide 41 - &amp;quot;Resources &amp;quot;&quot;/&gt;&lt;property id=&quot;20307&quot; value=&quot;436&quot;/&gt;&lt;/object&gt;&lt;/object&gt;&lt;object type=&quot;8&quot; unique_id=&quot;267187&quot;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AUTHORUNITTITLE" val="1"/>
</p:tagLst>
</file>

<file path=ppt/theme/theme1.xml><?xml version="1.0" encoding="utf-8"?>
<a:theme xmlns:a="http://schemas.openxmlformats.org/drawingml/2006/main" name="1_CLFAug15wide">
  <a:themeElements>
    <a:clrScheme name="">
      <a:dk1>
        <a:srgbClr val="000000"/>
      </a:dk1>
      <a:lt1>
        <a:srgbClr val="FFFFFF"/>
      </a:lt1>
      <a:dk2>
        <a:srgbClr val="8CC63F"/>
      </a:dk2>
      <a:lt2>
        <a:srgbClr val="F389AF"/>
      </a:lt2>
      <a:accent1>
        <a:srgbClr val="008ABF"/>
      </a:accent1>
      <a:accent2>
        <a:srgbClr val="8CC63F"/>
      </a:accent2>
      <a:accent3>
        <a:srgbClr val="FFCF01"/>
      </a:accent3>
      <a:accent4>
        <a:srgbClr val="B8471B"/>
      </a:accent4>
      <a:accent5>
        <a:srgbClr val="82D1F5"/>
      </a:accent5>
      <a:accent6>
        <a:srgbClr val="007670"/>
      </a:accent6>
      <a:hlink>
        <a:srgbClr val="00649D"/>
      </a:hlink>
      <a:folHlink>
        <a:srgbClr val="7F1C7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DFDFD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07763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6143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DFDFD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07763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6143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LD1WE_9.1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08ABF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454545"/>
        </a:accent6>
        <a:hlink>
          <a:srgbClr val="1C7270"/>
        </a:hlink>
        <a:folHlink>
          <a:srgbClr val="9E640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D1WE_9.1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onLookAug15">
        <a:dk1>
          <a:srgbClr val="000000"/>
        </a:dk1>
        <a:lt1>
          <a:srgbClr val="FFFFFF"/>
        </a:lt1>
        <a:dk2>
          <a:srgbClr val="000000"/>
        </a:dk2>
        <a:lt2>
          <a:srgbClr val="F389AF"/>
        </a:lt2>
        <a:accent1>
          <a:srgbClr val="008ABF"/>
        </a:accent1>
        <a:accent2>
          <a:srgbClr val="8CC63F"/>
        </a:accent2>
        <a:accent3>
          <a:srgbClr val="FFCF01"/>
        </a:accent3>
        <a:accent4>
          <a:srgbClr val="B8471B"/>
        </a:accent4>
        <a:accent5>
          <a:srgbClr val="82D1F5"/>
        </a:accent5>
        <a:accent6>
          <a:srgbClr val="007670"/>
        </a:accent6>
        <a:hlink>
          <a:srgbClr val="00649D"/>
        </a:hlink>
        <a:folHlink>
          <a:srgbClr val="7F1C7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nit template.potx" id="{BF646B42-B424-4096-A791-AE99DEC4B233}" vid="{4966A76D-EC37-402E-8AD2-695B9362C1B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4D4D4D"/>
      </a:accent2>
      <a:accent3>
        <a:srgbClr val="FFFFFF"/>
      </a:accent3>
      <a:accent4>
        <a:srgbClr val="000000"/>
      </a:accent4>
      <a:accent5>
        <a:srgbClr val="BEC4FD"/>
      </a:accent5>
      <a:accent6>
        <a:srgbClr val="454545"/>
      </a:accent6>
      <a:hlink>
        <a:srgbClr val="1C7270"/>
      </a:hlink>
      <a:folHlink>
        <a:srgbClr val="9E640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49096</TotalTime>
  <Words>3083</Words>
  <Application>Microsoft Office PowerPoint</Application>
  <PresentationFormat>Custom</PresentationFormat>
  <Paragraphs>635</Paragraphs>
  <Slides>42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Courier</vt:lpstr>
      <vt:lpstr>Helvetica Light</vt:lpstr>
      <vt:lpstr>HelvNeue Light for IBM</vt:lpstr>
      <vt:lpstr>Verdana</vt:lpstr>
      <vt:lpstr>Wingdings</vt:lpstr>
      <vt:lpstr>1_CLFAug15wide</vt:lpstr>
      <vt:lpstr>Getting Started with Kubernetes</vt:lpstr>
      <vt:lpstr>Agenda</vt:lpstr>
      <vt:lpstr>IBM Cloud Garage</vt:lpstr>
      <vt:lpstr>Configure Kubernetes Environment (Minikube Overview)</vt:lpstr>
      <vt:lpstr>Install Docker</vt:lpstr>
      <vt:lpstr>Download VirtualBox</vt:lpstr>
      <vt:lpstr>Install kubectl binary using curl</vt:lpstr>
      <vt:lpstr>Running Kubernetes Locally via Minikube</vt:lpstr>
      <vt:lpstr>Running and accessing Minikube</vt:lpstr>
      <vt:lpstr>Docker Mission</vt:lpstr>
      <vt:lpstr>Docker Components</vt:lpstr>
      <vt:lpstr>The Need for container Orchestration</vt:lpstr>
      <vt:lpstr>The Changing Face of the Datacentre</vt:lpstr>
      <vt:lpstr>What is container orchestration?</vt:lpstr>
      <vt:lpstr>Container Orchestration in IBM Cloud</vt:lpstr>
      <vt:lpstr>Kubernetes</vt:lpstr>
      <vt:lpstr>What is Kubernetes</vt:lpstr>
      <vt:lpstr>What is Kubernetes?</vt:lpstr>
      <vt:lpstr>Kubernetes Architecture</vt:lpstr>
      <vt:lpstr>Kubernetes Terminology: Topology</vt:lpstr>
      <vt:lpstr>Kubernetes Architecture</vt:lpstr>
      <vt:lpstr>Kubernetes Master</vt:lpstr>
      <vt:lpstr>Kubernetes Terminology: Master Node Components</vt:lpstr>
      <vt:lpstr>Kubernetes Node</vt:lpstr>
      <vt:lpstr>Kubernetes Terminology: Node Components</vt:lpstr>
      <vt:lpstr>Kubernetes Architecture: Workloads</vt:lpstr>
      <vt:lpstr>Kubernetes Terminology: Workloads</vt:lpstr>
      <vt:lpstr>Kubernetes Terminology: Deployment</vt:lpstr>
      <vt:lpstr>Kubernetes Autoscaling</vt:lpstr>
      <vt:lpstr>Kubernetes Terminology: Naming</vt:lpstr>
      <vt:lpstr>Kubernetes Configuring Resources and Containers</vt:lpstr>
      <vt:lpstr>minikube Commands</vt:lpstr>
      <vt:lpstr>docker Commands</vt:lpstr>
      <vt:lpstr>Kubectl Commands</vt:lpstr>
      <vt:lpstr>Demo</vt:lpstr>
      <vt:lpstr>Simple Web App Demo with python</vt:lpstr>
      <vt:lpstr>Kubernetes Pod</vt:lpstr>
      <vt:lpstr>Simple Web App Demo with python</vt:lpstr>
      <vt:lpstr>Simple Web App Demo with python</vt:lpstr>
      <vt:lpstr>Simple Web App Demo with python</vt:lpstr>
      <vt:lpstr>Simple Web App Demo with python, Redis and MySQL</vt:lpstr>
      <vt:lpstr>Summary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Microservice Frameworks</dc:title>
  <dc:creator>Ray Hawkes</dc:creator>
  <cp:lastModifiedBy>ernese</cp:lastModifiedBy>
  <cp:revision>762</cp:revision>
  <cp:lastPrinted>2016-07-26T14:25:42Z</cp:lastPrinted>
  <dcterms:created xsi:type="dcterms:W3CDTF">2007-02-23T17:24:38Z</dcterms:created>
  <dcterms:modified xsi:type="dcterms:W3CDTF">2018-10-18T23:22:15Z</dcterms:modified>
</cp:coreProperties>
</file>