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8" r:id="rId1"/>
  </p:sldMasterIdLst>
  <p:notesMasterIdLst>
    <p:notesMasterId r:id="rId27"/>
  </p:notesMasterIdLst>
  <p:handoutMasterIdLst>
    <p:handoutMasterId r:id="rId28"/>
  </p:handoutMasterIdLst>
  <p:sldIdLst>
    <p:sldId id="438" r:id="rId2"/>
    <p:sldId id="439" r:id="rId3"/>
    <p:sldId id="518" r:id="rId4"/>
    <p:sldId id="523" r:id="rId5"/>
    <p:sldId id="521" r:id="rId6"/>
    <p:sldId id="520" r:id="rId7"/>
    <p:sldId id="519" r:id="rId8"/>
    <p:sldId id="522" r:id="rId9"/>
    <p:sldId id="493" r:id="rId10"/>
    <p:sldId id="506" r:id="rId11"/>
    <p:sldId id="465" r:id="rId12"/>
    <p:sldId id="444" r:id="rId13"/>
    <p:sldId id="346" r:id="rId14"/>
    <p:sldId id="504" r:id="rId15"/>
    <p:sldId id="476" r:id="rId16"/>
    <p:sldId id="478" r:id="rId17"/>
    <p:sldId id="497" r:id="rId18"/>
    <p:sldId id="477" r:id="rId19"/>
    <p:sldId id="503" r:id="rId20"/>
    <p:sldId id="507" r:id="rId21"/>
    <p:sldId id="508" r:id="rId22"/>
    <p:sldId id="479" r:id="rId23"/>
    <p:sldId id="468" r:id="rId24"/>
    <p:sldId id="517" r:id="rId25"/>
    <p:sldId id="472" r:id="rId26"/>
  </p:sldIdLst>
  <p:sldSz cx="12188825" cy="6858000"/>
  <p:notesSz cx="7315200" cy="9601200"/>
  <p:custDataLst>
    <p:tags r:id="rId2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79450" indent="-2222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60488" indent="-446088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39938" indent="-668338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20975" indent="-892175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4DB94D-C6C2-B843-BFEF-51CDA65DAFB4}">
          <p14:sldIdLst>
            <p14:sldId id="438"/>
            <p14:sldId id="439"/>
            <p14:sldId id="518"/>
            <p14:sldId id="523"/>
            <p14:sldId id="521"/>
            <p14:sldId id="520"/>
            <p14:sldId id="519"/>
            <p14:sldId id="522"/>
            <p14:sldId id="493"/>
            <p14:sldId id="506"/>
            <p14:sldId id="465"/>
            <p14:sldId id="444"/>
            <p14:sldId id="346"/>
            <p14:sldId id="504"/>
            <p14:sldId id="476"/>
            <p14:sldId id="478"/>
            <p14:sldId id="497"/>
            <p14:sldId id="477"/>
            <p14:sldId id="503"/>
            <p14:sldId id="507"/>
            <p14:sldId id="508"/>
            <p14:sldId id="479"/>
            <p14:sldId id="468"/>
            <p14:sldId id="517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65">
          <p15:clr>
            <a:srgbClr val="A4A3A4"/>
          </p15:clr>
        </p15:guide>
        <p15:guide id="2" pos="206">
          <p15:clr>
            <a:srgbClr val="A4A3A4"/>
          </p15:clr>
        </p15:guide>
        <p15:guide id="3" pos="2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BFD"/>
    <a:srgbClr val="E9BFFF"/>
    <a:srgbClr val="00649D"/>
    <a:srgbClr val="E7EDF4"/>
    <a:srgbClr val="EEF6E2"/>
    <a:srgbClr val="5BA448"/>
    <a:srgbClr val="0B427B"/>
    <a:srgbClr val="496E7E"/>
    <a:srgbClr val="BADD8C"/>
    <a:srgbClr val="14C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85619" autoAdjust="0"/>
  </p:normalViewPr>
  <p:slideViewPr>
    <p:cSldViewPr snapToGrid="0">
      <p:cViewPr varScale="1">
        <p:scale>
          <a:sx n="74" d="100"/>
          <a:sy n="74" d="100"/>
        </p:scale>
        <p:origin x="1027" y="67"/>
      </p:cViewPr>
      <p:guideLst>
        <p:guide orient="horz" pos="4265"/>
        <p:guide pos="206"/>
        <p:guide pos="275"/>
      </p:guideLst>
    </p:cSldViewPr>
  </p:slideViewPr>
  <p:outlineViewPr>
    <p:cViewPr>
      <p:scale>
        <a:sx n="33" d="100"/>
        <a:sy n="33" d="100"/>
      </p:scale>
      <p:origin x="0" y="-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334"/>
    </p:cViewPr>
  </p:sorterViewPr>
  <p:notesViewPr>
    <p:cSldViewPr snapToGrid="0">
      <p:cViewPr varScale="1">
        <p:scale>
          <a:sx n="52" d="100"/>
          <a:sy n="52" d="100"/>
        </p:scale>
        <p:origin x="17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70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fld id="{FB9A41D6-B4F7-4E1F-98A6-B52CB0459AC1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r>
              <a:rPr lang="en-US"/>
              <a:t>© Copyright IBM Corporation 2012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786"/>
            </a:lvl1pPr>
          </a:lstStyle>
          <a:p>
            <a:pPr>
              <a:defRPr/>
            </a:pPr>
            <a:fld id="{E050F059-04F2-47CB-87A1-BD280F7C8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21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741363" y="0"/>
            <a:ext cx="475297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2841" rIns="0" bIns="0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-188913" y="274638"/>
            <a:ext cx="7697788" cy="4332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731838" y="4630738"/>
            <a:ext cx="5851525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92043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727075" y="9331325"/>
            <a:ext cx="5270500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900"/>
            </a:lvl1pPr>
          </a:lstStyle>
          <a:p>
            <a:pPr>
              <a:defRPr/>
            </a:pPr>
            <a:r>
              <a:rPr lang="en-US" dirty="0"/>
              <a:t>© Copyright IBM Corporation 2016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6116638" y="9323388"/>
            <a:ext cx="700087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000"/>
            </a:lvl1pPr>
          </a:lstStyle>
          <a:p>
            <a:pPr>
              <a:defRPr/>
            </a:pPr>
            <a:fld id="{45275DD5-0764-482C-9A5A-1DB6DE378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gray">
          <a:xfrm>
            <a:off x="725488" y="9264650"/>
            <a:ext cx="6100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sz="1786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idx="1"/>
          </p:nvPr>
        </p:nvSpPr>
        <p:spPr bwMode="gray">
          <a:xfrm>
            <a:off x="5537200" y="0"/>
            <a:ext cx="12795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440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900"/>
            </a:lvl1pPr>
          </a:lstStyle>
          <a:p>
            <a:pPr>
              <a:defRPr/>
            </a:pPr>
            <a:fld id="{EA8B60DD-9923-4BD1-9FF3-C1FEABD2F26C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48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714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5381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8048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0715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0135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6pPr>
    <a:lvl7pPr marL="408162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7pPr>
    <a:lvl8pPr marL="4761890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8pPr>
    <a:lvl9pPr marL="544216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/docs/concepts/workloads/controllers/deployment/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</a:t>
            </a:r>
            <a:r>
              <a:rPr lang="en-US" dirty="0" err="1"/>
              <a:t>replicaset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/v1.6/#rollout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/v1.6/#rolling-update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/docs/concepts/cluster-administration/manage-deployment/#canary-deployments</a:t>
            </a:r>
          </a:p>
          <a:p>
            <a:endParaRPr lang="en-US" dirty="0"/>
          </a:p>
          <a:p>
            <a:r>
              <a:rPr lang="en-US" dirty="0"/>
              <a:t>Blue-green deployment isn’t built-in to Kubernetes (as</a:t>
            </a:r>
            <a:r>
              <a:rPr lang="en-US" baseline="0" dirty="0"/>
              <a:t> of July 2017). Some examples others have built:</a:t>
            </a:r>
          </a:p>
          <a:p>
            <a:r>
              <a:rPr lang="en-US" baseline="0" dirty="0"/>
              <a:t>https://</a:t>
            </a:r>
            <a:r>
              <a:rPr lang="en-US" baseline="0" dirty="0" err="1"/>
              <a:t>techbeacon.com</a:t>
            </a:r>
            <a:r>
              <a:rPr lang="en-US" baseline="0" dirty="0"/>
              <a:t>/one-year-using-</a:t>
            </a:r>
            <a:r>
              <a:rPr lang="en-US" baseline="0" dirty="0" err="1"/>
              <a:t>kubernetes</a:t>
            </a:r>
            <a:r>
              <a:rPr lang="en-US" baseline="0" dirty="0"/>
              <a:t>-production-lessons-learned</a:t>
            </a:r>
          </a:p>
          <a:p>
            <a:r>
              <a:rPr lang="en-US" baseline="0" dirty="0"/>
              <a:t>http://</a:t>
            </a:r>
            <a:r>
              <a:rPr lang="en-US" baseline="0" dirty="0" err="1"/>
              <a:t>www.devoperandi.com</a:t>
            </a:r>
            <a:r>
              <a:rPr lang="en-US" baseline="0" dirty="0"/>
              <a:t>/</a:t>
            </a:r>
            <a:r>
              <a:rPr lang="en-US" baseline="0" dirty="0" err="1"/>
              <a:t>kubernetes</a:t>
            </a:r>
            <a:r>
              <a:rPr lang="en-US" baseline="0" dirty="0"/>
              <a:t>-deployment-resource-</a:t>
            </a:r>
            <a:r>
              <a:rPr lang="en-US" baseline="0" dirty="0" err="1"/>
              <a:t>bluegreen</a:t>
            </a:r>
            <a:r>
              <a:rPr lang="en-US" baseline="0" dirty="0"/>
              <a:t>-deploys-for-everyone/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-walkthrough/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/community/blob/master/contributors/design-proposals/horizontal-pod-</a:t>
            </a:r>
            <a:r>
              <a:rPr lang="en-US" dirty="0" err="1"/>
              <a:t>autoscaler.md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925"/>
            <a:ext cx="4114800" cy="640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20641" y="6477002"/>
            <a:ext cx="1894115" cy="174627"/>
          </a:xfrm>
        </p:spPr>
        <p:txBody>
          <a:bodyPr>
            <a:noAutofit/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 Copyright IBM Corporation 2018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ctrTitle"/>
          </p:nvPr>
        </p:nvSpPr>
        <p:spPr bwMode="auto">
          <a:xfrm>
            <a:off x="4619566" y="1481328"/>
            <a:ext cx="6622627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3" descr="C:\!!Templates\Cross-brand_Ppt_template\Diagonal45Feath3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862" cy="682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05" y="1284058"/>
            <a:ext cx="6169416" cy="4873705"/>
          </a:xfrm>
        </p:spPr>
        <p:txBody>
          <a:bodyPr/>
          <a:lstStyle>
            <a:lvl1pPr marL="0" indent="0">
              <a:buNone/>
              <a:defRPr sz="3599"/>
            </a:lvl1pPr>
            <a:lvl2pPr marL="668180" indent="0">
              <a:buNone/>
              <a:defRPr sz="4092"/>
            </a:lvl2pPr>
            <a:lvl3pPr marL="1336360" indent="0">
              <a:buNone/>
              <a:defRPr sz="3508"/>
            </a:lvl3pPr>
            <a:lvl4pPr marL="2004540" indent="0">
              <a:buNone/>
              <a:defRPr sz="2923"/>
            </a:lvl4pPr>
            <a:lvl5pPr marL="2672721" indent="0">
              <a:buNone/>
              <a:defRPr sz="2923"/>
            </a:lvl5pPr>
            <a:lvl6pPr marL="3340900" indent="0">
              <a:buNone/>
              <a:defRPr sz="2923"/>
            </a:lvl6pPr>
            <a:lvl7pPr marL="4009081" indent="0">
              <a:buNone/>
              <a:defRPr sz="2923"/>
            </a:lvl7pPr>
            <a:lvl8pPr marL="4677261" indent="0">
              <a:buNone/>
              <a:defRPr sz="2923"/>
            </a:lvl8pPr>
            <a:lvl9pPr marL="5345441" indent="0">
              <a:buNone/>
              <a:defRPr sz="2923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00" y="2323270"/>
            <a:ext cx="3932085" cy="3810773"/>
          </a:xfrm>
        </p:spPr>
        <p:txBody>
          <a:bodyPr/>
          <a:lstStyle>
            <a:lvl1pPr marL="0" indent="0">
              <a:buNone/>
              <a:defRPr sz="1999"/>
            </a:lvl1pPr>
            <a:lvl2pPr marL="668180" indent="0">
              <a:buNone/>
              <a:defRPr sz="2046"/>
            </a:lvl2pPr>
            <a:lvl3pPr marL="1336360" indent="0">
              <a:buNone/>
              <a:defRPr sz="1753"/>
            </a:lvl3pPr>
            <a:lvl4pPr marL="2004540" indent="0">
              <a:buNone/>
              <a:defRPr sz="1462"/>
            </a:lvl4pPr>
            <a:lvl5pPr marL="2672721" indent="0">
              <a:buNone/>
              <a:defRPr sz="1462"/>
            </a:lvl5pPr>
            <a:lvl6pPr marL="3340900" indent="0">
              <a:buNone/>
              <a:defRPr sz="1462"/>
            </a:lvl6pPr>
            <a:lvl7pPr marL="4009081" indent="0">
              <a:buNone/>
              <a:defRPr sz="1462"/>
            </a:lvl7pPr>
            <a:lvl8pPr marL="4677261" indent="0">
              <a:buNone/>
              <a:defRPr sz="1462"/>
            </a:lvl8pPr>
            <a:lvl9pPr marL="5345441" indent="0">
              <a:buNone/>
              <a:defRPr sz="14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3D35-9699-4B1B-B89E-F519F54DD4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7C73D-9F9A-4C0A-88F8-EFE21963C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5289" y="508258"/>
            <a:ext cx="2913957" cy="6078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423" y="508258"/>
            <a:ext cx="8435469" cy="6078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A3CFC-1F6A-4639-BC10-5512BC8EFF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6032" y="1239313"/>
            <a:ext cx="11795760" cy="2515126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3906843"/>
            <a:ext cx="11795760" cy="2679699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AB30-862A-4B6A-9A26-7B9166A3E4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256033" y="1239316"/>
            <a:ext cx="5594924" cy="5347151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5167" y="1239316"/>
            <a:ext cx="5744929" cy="5347151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1FD9-979D-4EE3-A78E-6871619957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6032" y="1170432"/>
            <a:ext cx="11795760" cy="551383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A1FD4-ADD9-410C-BF6D-441AD36966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485"/>
            <a:ext cx="4381862" cy="682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C:\!!Templates\Cross-brand_Ppt_template\!!Cover_title_illustration_Final-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7" y="566739"/>
            <a:ext cx="2819400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46767" y="6477000"/>
            <a:ext cx="1881051" cy="162720"/>
          </a:xfrm>
        </p:spPr>
        <p:txBody>
          <a:bodyPr>
            <a:no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Copyright IBM Corporation 2018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616398" y="1481328"/>
            <a:ext cx="7385276" cy="27108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Course title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7" descr="C:\!!Templates\Cross-brand_Ppt_template\!!Cover_title_illustration_Final-1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7" y="566739"/>
            <a:ext cx="2819400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406967" cy="665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619566" y="1481328"/>
            <a:ext cx="6622627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Topic/lesson title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73848" y="6681674"/>
            <a:ext cx="1102497" cy="1651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10123713" y="6681674"/>
            <a:ext cx="1906403" cy="1763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IBM Corporation 2018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93" y="768006"/>
            <a:ext cx="7248673" cy="551433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99898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26858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79222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06186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9345848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722515" y="6490232"/>
            <a:ext cx="41064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54034" y="6490232"/>
            <a:ext cx="261459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17351" y="6490232"/>
            <a:ext cx="158920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4938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31" indent="-228531">
              <a:buFont typeface="Arial" panose="020B0604020202020204" pitchFamily="34" charset="0"/>
              <a:buChar char="•"/>
              <a:defRPr/>
            </a:lvl1pPr>
            <a:lvl2pPr marL="457063" indent="-228531">
              <a:buFont typeface="Wingdings" panose="05000000000000000000" pitchFamily="2" charset="2"/>
              <a:buChar char="§"/>
              <a:defRPr/>
            </a:lvl2pPr>
            <a:lvl3pPr marL="685594" indent="-228531">
              <a:buFont typeface="Arial" panose="020B0604020202020204" pitchFamily="34" charset="0"/>
              <a:buChar char="−"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170432"/>
            <a:ext cx="11795760" cy="5513832"/>
          </a:xfrm>
        </p:spPr>
        <p:txBody>
          <a:bodyPr/>
          <a:lstStyle>
            <a:lvl1pPr marL="301661" indent="-301661">
              <a:buClr>
                <a:srgbClr val="00649D"/>
              </a:buClr>
              <a:buSzPct val="90000"/>
              <a:buFont typeface="+mj-lt"/>
              <a:buAutoNum type="arabicPeriod"/>
              <a:defRPr/>
            </a:lvl1pPr>
            <a:lvl2pPr marL="603323" indent="-301661">
              <a:buSzPct val="90000"/>
              <a:buFont typeface="+mj-lt"/>
              <a:buAutoNum type="alphaLcPeriod"/>
              <a:defRPr/>
            </a:lvl2pPr>
            <a:lvl3pPr marL="507448" indent="0">
              <a:buNone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62"/>
            <a:ext cx="4387272" cy="6832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720" y="1481328"/>
            <a:ext cx="6620256" cy="2167128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7720" y="3688171"/>
            <a:ext cx="6655870" cy="1499245"/>
          </a:xfrm>
        </p:spPr>
        <p:txBody>
          <a:bodyPr/>
          <a:lstStyle>
            <a:lvl1pPr marL="0" indent="0">
              <a:buNone/>
              <a:defRPr sz="1999"/>
            </a:lvl1pPr>
            <a:lvl2pPr marL="668180" indent="0">
              <a:buNone/>
              <a:defRPr sz="2923"/>
            </a:lvl2pPr>
            <a:lvl3pPr marL="1336360" indent="0">
              <a:buNone/>
              <a:defRPr sz="2630"/>
            </a:lvl3pPr>
            <a:lvl4pPr marL="2004540" indent="0">
              <a:buNone/>
              <a:defRPr sz="2338"/>
            </a:lvl4pPr>
            <a:lvl5pPr marL="2672721" indent="0">
              <a:buNone/>
              <a:defRPr sz="2338"/>
            </a:lvl5pPr>
            <a:lvl6pPr marL="3340900" indent="0">
              <a:buNone/>
              <a:defRPr sz="2338"/>
            </a:lvl6pPr>
            <a:lvl7pPr marL="4009081" indent="0">
              <a:buNone/>
              <a:defRPr sz="2338"/>
            </a:lvl7pPr>
            <a:lvl8pPr marL="4677261" indent="0">
              <a:buNone/>
              <a:defRPr sz="2338"/>
            </a:lvl8pPr>
            <a:lvl9pPr marL="5345441" indent="0">
              <a:buNone/>
              <a:defRPr sz="23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" y="1170432"/>
            <a:ext cx="5674712" cy="5368037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055" y="1170432"/>
            <a:ext cx="5674712" cy="5368037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3" y="1600200"/>
            <a:ext cx="5486400" cy="914400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668180" indent="0">
              <a:buNone/>
              <a:defRPr sz="2923" b="1"/>
            </a:lvl2pPr>
            <a:lvl3pPr marL="1336360" indent="0">
              <a:buNone/>
              <a:defRPr sz="2630" b="1"/>
            </a:lvl3pPr>
            <a:lvl4pPr marL="2004540" indent="0">
              <a:buNone/>
              <a:defRPr sz="2338" b="1"/>
            </a:lvl4pPr>
            <a:lvl5pPr marL="2672721" indent="0">
              <a:buNone/>
              <a:defRPr sz="2338" b="1"/>
            </a:lvl5pPr>
            <a:lvl6pPr marL="3340900" indent="0">
              <a:buNone/>
              <a:defRPr sz="2338" b="1"/>
            </a:lvl6pPr>
            <a:lvl7pPr marL="4009081" indent="0">
              <a:buNone/>
              <a:defRPr sz="2338" b="1"/>
            </a:lvl7pPr>
            <a:lvl8pPr marL="4677261" indent="0">
              <a:buNone/>
              <a:defRPr sz="2338" b="1"/>
            </a:lvl8pPr>
            <a:lvl9pPr marL="5345441" indent="0">
              <a:buNone/>
              <a:defRPr sz="23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3" y="2514600"/>
            <a:ext cx="5486400" cy="3657600"/>
          </a:xfrm>
        </p:spPr>
        <p:txBody>
          <a:bodyPr/>
          <a:lstStyle>
            <a:lvl1pPr>
              <a:defRPr sz="1999"/>
            </a:lvl1pPr>
            <a:lvl2pPr marL="644459" indent="-342797">
              <a:buFont typeface="Wingdings" panose="05000000000000000000" pitchFamily="2" charset="2"/>
              <a:buChar char="§"/>
              <a:defRPr sz="1799"/>
            </a:lvl2pPr>
            <a:lvl3pPr>
              <a:defRPr sz="1600"/>
            </a:lvl3pPr>
            <a:lvl4pPr marL="679780" indent="0">
              <a:buNone/>
              <a:defRPr sz="1753"/>
            </a:lvl4pPr>
            <a:lvl5pPr>
              <a:defRPr sz="160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417" y="1600200"/>
            <a:ext cx="5486400" cy="914400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668180" indent="0">
              <a:buNone/>
              <a:defRPr sz="2923" b="1"/>
            </a:lvl2pPr>
            <a:lvl3pPr marL="1336360" indent="0">
              <a:buNone/>
              <a:defRPr sz="2630" b="1"/>
            </a:lvl3pPr>
            <a:lvl4pPr marL="2004540" indent="0">
              <a:buNone/>
              <a:defRPr sz="2338" b="1"/>
            </a:lvl4pPr>
            <a:lvl5pPr marL="2672721" indent="0">
              <a:buNone/>
              <a:defRPr sz="2338" b="1"/>
            </a:lvl5pPr>
            <a:lvl6pPr marL="3340900" indent="0">
              <a:buNone/>
              <a:defRPr sz="2338" b="1"/>
            </a:lvl6pPr>
            <a:lvl7pPr marL="4009081" indent="0">
              <a:buNone/>
              <a:defRPr sz="2338" b="1"/>
            </a:lvl7pPr>
            <a:lvl8pPr marL="4677261" indent="0">
              <a:buNone/>
              <a:defRPr sz="2338" b="1"/>
            </a:lvl8pPr>
            <a:lvl9pPr marL="5345441" indent="0">
              <a:buNone/>
              <a:defRPr sz="23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417" y="2514600"/>
            <a:ext cx="5486400" cy="3657600"/>
          </a:xfrm>
        </p:spPr>
        <p:txBody>
          <a:bodyPr/>
          <a:lstStyle>
            <a:lvl1pPr>
              <a:defRPr sz="1999"/>
            </a:lvl1pPr>
            <a:lvl2pPr marL="644459" indent="-342797">
              <a:buFont typeface="Wingdings" panose="05000000000000000000" pitchFamily="2" charset="2"/>
              <a:buChar char="§"/>
              <a:defRPr sz="1799"/>
            </a:lvl2pPr>
            <a:lvl3pPr>
              <a:defRPr sz="1600"/>
            </a:lvl3pPr>
            <a:lvl4pPr marL="679780" indent="0">
              <a:buNone/>
              <a:defRPr sz="1753"/>
            </a:lvl4pPr>
            <a:lvl5pPr>
              <a:defRPr sz="160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31B8-DB9D-417A-AA11-302E152BB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05" y="1287147"/>
            <a:ext cx="6169416" cy="4873705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 marL="679780" indent="0">
              <a:buNone/>
              <a:defRPr sz="1535"/>
            </a:lvl4pPr>
            <a:lvl5pPr>
              <a:defRPr sz="1535"/>
            </a:lvl5pPr>
            <a:lvl6pPr>
              <a:defRPr sz="2923"/>
            </a:lvl6pPr>
            <a:lvl7pPr>
              <a:defRPr sz="2923"/>
            </a:lvl7pPr>
            <a:lvl8pPr>
              <a:defRPr sz="2923"/>
            </a:lvl8pPr>
            <a:lvl9pPr>
              <a:defRPr sz="29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00" y="2359366"/>
            <a:ext cx="3932085" cy="3810773"/>
          </a:xfrm>
        </p:spPr>
        <p:txBody>
          <a:bodyPr/>
          <a:lstStyle>
            <a:lvl1pPr marL="0" indent="0">
              <a:buNone/>
              <a:defRPr sz="2399"/>
            </a:lvl1pPr>
            <a:lvl2pPr marL="668180" indent="0">
              <a:buNone/>
              <a:defRPr sz="2046"/>
            </a:lvl2pPr>
            <a:lvl3pPr marL="1336360" indent="0">
              <a:buNone/>
              <a:defRPr sz="1753"/>
            </a:lvl3pPr>
            <a:lvl4pPr marL="2004540" indent="0">
              <a:buNone/>
              <a:defRPr sz="1462"/>
            </a:lvl4pPr>
            <a:lvl5pPr marL="2672721" indent="0">
              <a:buNone/>
              <a:defRPr sz="1462"/>
            </a:lvl5pPr>
            <a:lvl6pPr marL="3340900" indent="0">
              <a:buNone/>
              <a:defRPr sz="1462"/>
            </a:lvl6pPr>
            <a:lvl7pPr marL="4009081" indent="0">
              <a:buNone/>
              <a:defRPr sz="1462"/>
            </a:lvl7pPr>
            <a:lvl8pPr marL="4677261" indent="0">
              <a:buNone/>
              <a:defRPr sz="1462"/>
            </a:lvl8pPr>
            <a:lvl9pPr marL="5345441" indent="0">
              <a:buNone/>
              <a:defRPr sz="14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6EA12-0A65-48B3-8B6B-D991D308EF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58540" y="550122"/>
            <a:ext cx="11795760" cy="4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6032" y="1165722"/>
            <a:ext cx="11795760" cy="551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73848" y="6681674"/>
            <a:ext cx="110249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0110651" y="6681674"/>
            <a:ext cx="1919466" cy="17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buFontTx/>
              <a:buNone/>
              <a:defRPr sz="90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Copyright IBM Corporation 2018</a:t>
            </a:r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4421" y="6681676"/>
            <a:ext cx="504481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14363">
              <a:spcAft>
                <a:spcPct val="25000"/>
              </a:spcAft>
              <a:buClr>
                <a:srgbClr val="008AB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07975" indent="-228600" defTabSz="614363">
              <a:spcAft>
                <a:spcPct val="25000"/>
              </a:spcAft>
              <a:buClr>
                <a:srgbClr val="008ABF"/>
              </a:buClr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4363" indent="-223838" defTabSz="614363">
              <a:spcAft>
                <a:spcPct val="25000"/>
              </a:spcAft>
              <a:buClr>
                <a:srgbClr val="008ABF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22338" indent="-214313" defTabSz="614363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28725" indent="-223838" defTabSz="614363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859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431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003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575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900" dirty="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Introduction to Containers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18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2" r:id="rId14"/>
    <p:sldLayoutId id="2147484313" r:id="rId15"/>
    <p:sldLayoutId id="2147484314" r:id="rId16"/>
    <p:sldLayoutId id="2147484315" r:id="rId17"/>
    <p:sldLayoutId id="2147484316" r:id="rId18"/>
  </p:sldLayoutIdLst>
  <p:hf hdr="0" dt="0"/>
  <p:txStyles>
    <p:titleStyle>
      <a:lvl1pPr algn="l" defTabSz="89666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99" b="1" i="0" u="none" kern="1200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2pPr>
      <a:lvl3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3pPr>
      <a:lvl4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4pPr>
      <a:lvl5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5pPr>
      <a:lvl6pPr marL="66818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6pPr>
      <a:lvl7pPr marL="133636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7pPr>
      <a:lvl8pPr marL="200454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8pPr>
      <a:lvl9pPr marL="2672721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28531" indent="-228531" algn="l" defTabSz="896669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00649D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063" indent="-228531" algn="l" defTabSz="896669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00649D"/>
        </a:buClr>
        <a:buSzPct val="80000"/>
        <a:buFont typeface="Wingdings" panose="05000000000000000000" pitchFamily="2" charset="2"/>
        <a:buChar char="§"/>
        <a:defRPr sz="1799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594" indent="-228531" algn="l" defTabSz="896669" rtl="0" eaLnBrk="1" fontAlgn="base" hangingPunct="1">
        <a:lnSpc>
          <a:spcPct val="100000"/>
        </a:lnSpc>
        <a:spcBef>
          <a:spcPts val="200"/>
        </a:spcBef>
        <a:spcAft>
          <a:spcPts val="0"/>
        </a:spcAft>
        <a:buClr>
          <a:srgbClr val="00649D"/>
        </a:buClr>
        <a:buSzPct val="80000"/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0833" indent="0" algn="l" defTabSz="896669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6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22026" indent="-223771" algn="l" defTabSz="896669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67499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6pPr>
      <a:lvl7pPr marL="434317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7pPr>
      <a:lvl8pPr marL="501135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8pPr>
      <a:lvl9pPr marL="5679532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1pPr>
      <a:lvl2pPr marL="66818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2pPr>
      <a:lvl3pPr marL="133636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00454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2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5pPr>
      <a:lvl6pPr marL="334090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6pPr>
      <a:lvl7pPr marL="400908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7pPr>
      <a:lvl8pPr marL="467726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8pPr>
      <a:lvl9pPr marL="534544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tif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I-Beam/containers-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sevenbridges.com/docs/install-dock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virtualbox.org/wiki/VirtualBox" TargetMode="External"/><Relationship Id="rId7" Type="http://schemas.openxmlformats.org/officeDocument/2006/relationships/hyperlink" Target="https://download.virtualbox.org/virtualbox/5.2.18/VirtualBox-5.2.18-124319-SunOS.tar.gz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rtualbox.org/wiki/Linux_Downloads" TargetMode="External"/><Relationship Id="rId5" Type="http://schemas.openxmlformats.org/officeDocument/2006/relationships/hyperlink" Target="https://download.virtualbox.org/virtualbox/5.2.18/VirtualBox-5.2.18-124319-OSX.dmg" TargetMode="External"/><Relationship Id="rId4" Type="http://schemas.openxmlformats.org/officeDocument/2006/relationships/hyperlink" Target="https://download.virtualbox.org/virtualbox/5.2.18/VirtualBox-5.2.18-124319-Win.e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ubernetes.io/docs/tasks/tools/install-kubect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kubernetes/minikube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Kubernetes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20" y="2943759"/>
            <a:ext cx="2548128" cy="25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9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Ecosystem 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098472" y="1648619"/>
            <a:ext cx="3656608" cy="4875477"/>
          </a:xfrm>
          <a:prstGeom prst="roundRect">
            <a:avLst>
              <a:gd name="adj" fmla="val 115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8926" hangingPunct="1">
              <a:lnSpc>
                <a:spcPct val="90000"/>
              </a:lnSpc>
            </a:pPr>
            <a:endParaRPr lang="en-US" sz="2666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9335" y="2673647"/>
            <a:ext cx="8281506" cy="5804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2" name="Group 41"/>
          <p:cNvGrpSpPr/>
          <p:nvPr/>
        </p:nvGrpSpPr>
        <p:grpSpPr>
          <a:xfrm>
            <a:off x="1097378" y="5681503"/>
            <a:ext cx="4466446" cy="609434"/>
            <a:chOff x="1097378" y="5681503"/>
            <a:chExt cx="4466446" cy="609434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272877" y="5681503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926" hangingPunct="1">
                <a:lnSpc>
                  <a:spcPct val="90000"/>
                </a:lnSpc>
              </a:pPr>
              <a:r>
                <a:rPr lang="en-US" sz="1867" b="1" dirty="0">
                  <a:latin typeface="HelvNeue Light for IBM" pitchFamily="34" charset="0"/>
                </a:rPr>
                <a:t>Physical Infrastructure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7378" y="5795448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Layer 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97378" y="4910469"/>
            <a:ext cx="4466446" cy="609434"/>
            <a:chOff x="1097378" y="4910469"/>
            <a:chExt cx="4466446" cy="609434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2272877" y="4910469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926" hangingPunct="1">
                <a:lnSpc>
                  <a:spcPct val="90000"/>
                </a:lnSpc>
              </a:pPr>
              <a:r>
                <a:rPr lang="en-US" sz="1867" b="1" dirty="0">
                  <a:latin typeface="HelvNeue Light for IBM" pitchFamily="34" charset="0"/>
                </a:rPr>
                <a:t>Virtual Infrastructure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7378" y="5024414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Layer 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97378" y="4139598"/>
            <a:ext cx="4466446" cy="609434"/>
            <a:chOff x="1097378" y="4139598"/>
            <a:chExt cx="4466446" cy="609434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2272877" y="4139598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926" hangingPunct="1">
                <a:lnSpc>
                  <a:spcPct val="90000"/>
                </a:lnSpc>
              </a:pPr>
              <a:r>
                <a:rPr lang="en-US" sz="1867" b="1" dirty="0">
                  <a:latin typeface="HelvNeue Light for IBM" pitchFamily="34" charset="0"/>
                </a:rPr>
                <a:t>Operating System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7378" y="4253543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Layer 3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97378" y="3388329"/>
            <a:ext cx="4466446" cy="609434"/>
            <a:chOff x="1097378" y="3388329"/>
            <a:chExt cx="4466446" cy="609434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2272877" y="3388329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926" hangingPunct="1">
                <a:lnSpc>
                  <a:spcPct val="90000"/>
                </a:lnSpc>
              </a:pPr>
              <a:r>
                <a:rPr lang="en-US" sz="1867" b="1" dirty="0">
                  <a:latin typeface="HelvNeue Light for IBM" pitchFamily="34" charset="0"/>
                </a:rPr>
                <a:t>Container Engine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7378" y="3502274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Layer 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97378" y="2615991"/>
            <a:ext cx="4466446" cy="609434"/>
            <a:chOff x="1097378" y="2615991"/>
            <a:chExt cx="4466446" cy="609434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2272877" y="2615991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926" hangingPunct="1">
                <a:lnSpc>
                  <a:spcPct val="90000"/>
                </a:lnSpc>
              </a:pPr>
              <a:r>
                <a:rPr lang="en-US" sz="1867" b="1" dirty="0"/>
                <a:t>Orchestration/Scheduling</a:t>
              </a:r>
            </a:p>
            <a:p>
              <a:pPr algn="ctr" defTabSz="1218926" hangingPunct="1">
                <a:lnSpc>
                  <a:spcPct val="90000"/>
                </a:lnSpc>
              </a:pPr>
              <a:r>
                <a:rPr lang="en-US" sz="1867" b="1" dirty="0"/>
                <a:t>Service Model</a:t>
              </a:r>
              <a:endParaRPr lang="en-US" sz="1867" b="1" dirty="0">
                <a:solidFill>
                  <a:srgbClr val="191919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7378" y="2729936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Layer 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97378" y="1845118"/>
            <a:ext cx="4466446" cy="609434"/>
            <a:chOff x="1097378" y="1845118"/>
            <a:chExt cx="4466446" cy="609434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2272877" y="1845118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926" hangingPunct="1">
                <a:lnSpc>
                  <a:spcPct val="90000"/>
                </a:lnSpc>
              </a:pPr>
              <a:r>
                <a:rPr lang="en-US" sz="1867" b="1" dirty="0"/>
                <a:t>Development Workflow</a:t>
              </a:r>
            </a:p>
            <a:p>
              <a:pPr algn="ctr" defTabSz="1218926" hangingPunct="1">
                <a:lnSpc>
                  <a:spcPct val="90000"/>
                </a:lnSpc>
              </a:pPr>
              <a:r>
                <a:rPr lang="en-US" sz="1867" b="1" dirty="0"/>
                <a:t>Opinionated Containers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7378" y="1959063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Layer 6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078" y="5713003"/>
            <a:ext cx="3034510" cy="6284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143" y="4949547"/>
            <a:ext cx="2990071" cy="5142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57" y="4274708"/>
            <a:ext cx="3586816" cy="4697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909" y="3435701"/>
            <a:ext cx="3796311" cy="5840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832" y="2615055"/>
            <a:ext cx="1117309" cy="6411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658" y="2656581"/>
            <a:ext cx="1187141" cy="5078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485" y="1892733"/>
            <a:ext cx="1142702" cy="3555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1357" y="1824557"/>
            <a:ext cx="711015" cy="660228"/>
          </a:xfrm>
          <a:prstGeom prst="rect">
            <a:avLst/>
          </a:prstGeom>
        </p:spPr>
      </p:pic>
      <p:pic>
        <p:nvPicPr>
          <p:cNvPr id="43" name="image48.ti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54831" y="2520969"/>
            <a:ext cx="829137" cy="829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488" y="2614494"/>
            <a:ext cx="667512" cy="63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 bwMode="auto">
          <a:xfrm>
            <a:off x="479685" y="2533757"/>
            <a:ext cx="11077731" cy="772434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9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in IBM Cloud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June 2015 when IBM Container Service launched, open source orchestration projects were not available for production</a:t>
            </a:r>
          </a:p>
          <a:p>
            <a:endParaRPr lang="en-US" dirty="0"/>
          </a:p>
          <a:p>
            <a:pPr lvl="1"/>
            <a:r>
              <a:rPr lang="en-US" dirty="0"/>
              <a:t>Kubernetes – July 21, 2015</a:t>
            </a:r>
          </a:p>
          <a:p>
            <a:pPr lvl="1"/>
            <a:r>
              <a:rPr lang="en-US" dirty="0"/>
              <a:t>Docker Swarm – November 3, 2015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July 27, 2016</a:t>
            </a:r>
          </a:p>
          <a:p>
            <a:endParaRPr lang="en-US" dirty="0"/>
          </a:p>
          <a:p>
            <a:r>
              <a:rPr lang="en-US" dirty="0"/>
              <a:t>IBM developed custom orchestration to ensure anti co-location of containers within a group and container placement to the least utilized hosts</a:t>
            </a:r>
          </a:p>
          <a:p>
            <a:endParaRPr lang="en-US" dirty="0"/>
          </a:p>
          <a:p>
            <a:r>
              <a:rPr lang="en-US" dirty="0"/>
              <a:t>IBM Research runs rigorous performance and scalability testing (</a:t>
            </a:r>
            <a:r>
              <a:rPr lang="en-US" dirty="0">
                <a:hlinkClick r:id="rId3"/>
              </a:rPr>
              <a:t>https://github.com/Open-I-Beam/containers-os</a:t>
            </a:r>
            <a:r>
              <a:rPr lang="en-US" dirty="0"/>
              <a:t>) on various open source projects; then work with those communities to make improvements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image48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9779" y="1868245"/>
            <a:ext cx="1623741" cy="1624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1220" y="1957773"/>
            <a:ext cx="1685700" cy="1445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4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66380" y="2177410"/>
            <a:ext cx="2217369" cy="10058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627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E78C-0F93-4A43-ACD8-0787B77EB95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4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Kubernetes?</a:t>
            </a:r>
            <a:endParaRPr lang="en-US" dirty="0"/>
          </a:p>
        </p:txBody>
      </p:sp>
      <p:sp>
        <p:nvSpPr>
          <p:cNvPr id="976" name="Shape 97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orchestrator</a:t>
            </a:r>
          </a:p>
          <a:p>
            <a:pPr lvl="1"/>
            <a:r>
              <a:rPr lang="en-US" dirty="0"/>
              <a:t>Runs and manages containers</a:t>
            </a:r>
          </a:p>
          <a:p>
            <a:pPr lvl="1"/>
            <a:r>
              <a:rPr lang="en-US" dirty="0"/>
              <a:t>Unified API for deploying web applications, batch jobs, and databases</a:t>
            </a:r>
          </a:p>
          <a:p>
            <a:pPr lvl="1"/>
            <a:r>
              <a:rPr lang="en-US" dirty="0"/>
              <a:t>Maintains and tracks the global view of the cluster </a:t>
            </a:r>
          </a:p>
          <a:p>
            <a:pPr lvl="1"/>
            <a:r>
              <a:rPr lang="en-US" dirty="0"/>
              <a:t>Supports multiple cloud and bare-metal environments</a:t>
            </a:r>
          </a:p>
          <a:p>
            <a:r>
              <a:rPr lang="en-US" dirty="0"/>
              <a:t>Manage applications, not machines</a:t>
            </a:r>
          </a:p>
          <a:p>
            <a:pPr lvl="1"/>
            <a:r>
              <a:rPr lang="en-US" dirty="0"/>
              <a:t>Rolling updates, canary deploys, and blue-green deployments </a:t>
            </a:r>
          </a:p>
          <a:p>
            <a:r>
              <a:rPr lang="en-US" dirty="0"/>
              <a:t>Designed for extensibility</a:t>
            </a:r>
          </a:p>
          <a:p>
            <a:pPr lvl="1"/>
            <a:r>
              <a:rPr lang="en-US" dirty="0"/>
              <a:t>Rich ecosystem of plug-ins for scheduling, storage, networking</a:t>
            </a:r>
          </a:p>
          <a:p>
            <a:r>
              <a:rPr lang="en-US" dirty="0"/>
              <a:t>Open source project managed by the Linux Foundation </a:t>
            </a:r>
          </a:p>
          <a:p>
            <a:pPr lvl="1"/>
            <a:r>
              <a:rPr lang="en-US" dirty="0"/>
              <a:t>Inspired and informed by Google's experiences and internal systems</a:t>
            </a:r>
          </a:p>
          <a:p>
            <a:pPr lvl="1"/>
            <a:r>
              <a:rPr lang="en-US" dirty="0"/>
              <a:t>100% open source, written in Go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977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69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roup 1012"/>
          <p:cNvGrpSpPr/>
          <p:nvPr/>
        </p:nvGrpSpPr>
        <p:grpSpPr>
          <a:xfrm>
            <a:off x="7647217" y="4398750"/>
            <a:ext cx="4340988" cy="2126375"/>
            <a:chOff x="7647217" y="4398750"/>
            <a:chExt cx="4340988" cy="2126375"/>
          </a:xfrm>
        </p:grpSpPr>
        <p:sp>
          <p:nvSpPr>
            <p:cNvPr id="161" name="Rectangle 160"/>
            <p:cNvSpPr/>
            <p:nvPr/>
          </p:nvSpPr>
          <p:spPr bwMode="auto">
            <a:xfrm>
              <a:off x="7647217" y="4398750"/>
              <a:ext cx="4340988" cy="21263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Worker node</a:t>
              </a: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10154381" y="4468014"/>
              <a:ext cx="761040" cy="24242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kube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-proxy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7856382" y="5080773"/>
              <a:ext cx="3987017" cy="12919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docker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8046243" y="4720608"/>
              <a:ext cx="868841" cy="228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kubelet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8079126" y="5372388"/>
              <a:ext cx="3508605" cy="880601"/>
              <a:chOff x="8079126" y="3119228"/>
              <a:chExt cx="3508605" cy="88060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270663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8" name="Rounded Rectangle 18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9354330" y="3201844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6" name="Rounded Rectangle 185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9429950" y="3292092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4" name="Rounded Rectangle 183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8079126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2" name="Rounded Rectangle 181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363" eaLnBrk="1" hangingPunct="1"/>
                  <a:r>
                    <a:rPr lang="en-US" sz="1200" dirty="0" err="1"/>
                    <a:t>cAdvisor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10496032" y="3119228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0" name="Rounded Rectangle 17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10579699" y="320184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78" name="Rounded Rectangle 17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</p:grpSp>
        <p:cxnSp>
          <p:nvCxnSpPr>
            <p:cNvPr id="166" name="Curved Connector 165"/>
            <p:cNvCxnSpPr>
              <a:stCxn id="164" idx="3"/>
              <a:endCxn id="182" idx="0"/>
            </p:cNvCxnSpPr>
            <p:nvPr/>
          </p:nvCxnSpPr>
          <p:spPr bwMode="auto">
            <a:xfrm flipH="1">
              <a:off x="8583142" y="4834892"/>
              <a:ext cx="331942" cy="537499"/>
            </a:xfrm>
            <a:prstGeom prst="curvedConnector4">
              <a:avLst>
                <a:gd name="adj1" fmla="val -68867"/>
                <a:gd name="adj2" fmla="val 60631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Curved Connector 166"/>
            <p:cNvCxnSpPr>
              <a:stCxn id="164" idx="3"/>
              <a:endCxn id="188" idx="0"/>
            </p:cNvCxnSpPr>
            <p:nvPr/>
          </p:nvCxnSpPr>
          <p:spPr bwMode="auto">
            <a:xfrm>
              <a:off x="8915084" y="4834892"/>
              <a:ext cx="859595" cy="537499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Curved Connector 167"/>
            <p:cNvCxnSpPr>
              <a:stCxn id="164" idx="3"/>
              <a:endCxn id="180" idx="0"/>
            </p:cNvCxnSpPr>
            <p:nvPr/>
          </p:nvCxnSpPr>
          <p:spPr bwMode="auto">
            <a:xfrm>
              <a:off x="8915084" y="4834892"/>
              <a:ext cx="2084964" cy="537496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/>
            <p:cNvCxnSpPr>
              <a:stCxn id="162" idx="2"/>
              <a:endCxn id="188" idx="0"/>
            </p:cNvCxnSpPr>
            <p:nvPr/>
          </p:nvCxnSpPr>
          <p:spPr bwMode="auto">
            <a:xfrm flipH="1">
              <a:off x="9774679" y="4710435"/>
              <a:ext cx="760222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/>
            <p:cNvCxnSpPr>
              <a:stCxn id="162" idx="2"/>
              <a:endCxn id="180" idx="0"/>
            </p:cNvCxnSpPr>
            <p:nvPr/>
          </p:nvCxnSpPr>
          <p:spPr bwMode="auto">
            <a:xfrm>
              <a:off x="10534901" y="4710435"/>
              <a:ext cx="465147" cy="661953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Curved Connector 170"/>
            <p:cNvCxnSpPr>
              <a:stCxn id="164" idx="2"/>
              <a:endCxn id="183" idx="0"/>
            </p:cNvCxnSpPr>
            <p:nvPr/>
          </p:nvCxnSpPr>
          <p:spPr bwMode="auto">
            <a:xfrm rot="16200000" flipH="1">
              <a:off x="8169601" y="5260239"/>
              <a:ext cx="735062" cy="112936"/>
            </a:xfrm>
            <a:prstGeom prst="curvedConnector3">
              <a:avLst>
                <a:gd name="adj1" fmla="val 50000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Arrow Connector 194"/>
            <p:cNvCxnSpPr>
              <a:stCxn id="162" idx="2"/>
              <a:endCxn id="182" idx="0"/>
            </p:cNvCxnSpPr>
            <p:nvPr/>
          </p:nvCxnSpPr>
          <p:spPr bwMode="auto">
            <a:xfrm flipH="1">
              <a:off x="8583142" y="4710435"/>
              <a:ext cx="1951759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14"/>
          <p:cNvSpPr/>
          <p:nvPr/>
        </p:nvSpPr>
        <p:spPr bwMode="auto">
          <a:xfrm>
            <a:off x="4226560" y="1882393"/>
            <a:ext cx="7887145" cy="47583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 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</a:t>
            </a:r>
          </a:p>
        </p:txBody>
      </p:sp>
      <p:cxnSp>
        <p:nvCxnSpPr>
          <p:cNvPr id="18" name="Straight Arrow Connector 17"/>
          <p:cNvCxnSpPr>
            <a:stCxn id="162" idx="0"/>
            <a:endCxn id="22" idx="2"/>
          </p:cNvCxnSpPr>
          <p:nvPr/>
        </p:nvCxnSpPr>
        <p:spPr bwMode="auto">
          <a:xfrm flipH="1" flipV="1">
            <a:off x="10320113" y="2000138"/>
            <a:ext cx="214788" cy="2467876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56032" y="1165722"/>
            <a:ext cx="3941566" cy="5513832"/>
          </a:xfrm>
        </p:spPr>
        <p:txBody>
          <a:bodyPr/>
          <a:lstStyle/>
          <a:p>
            <a:r>
              <a:rPr lang="en-US" dirty="0"/>
              <a:t>Master nodes</a:t>
            </a:r>
          </a:p>
          <a:p>
            <a:pPr lvl="1"/>
            <a:r>
              <a:rPr lang="en-US" dirty="0"/>
              <a:t>Computer with processes that manage the cluster</a:t>
            </a:r>
          </a:p>
          <a:p>
            <a:pPr lvl="1"/>
            <a:r>
              <a:rPr lang="en-US" dirty="0"/>
              <a:t>Multiple nodes for HA</a:t>
            </a:r>
          </a:p>
          <a:p>
            <a:endParaRPr lang="en-US" dirty="0"/>
          </a:p>
          <a:p>
            <a:r>
              <a:rPr lang="en-US" dirty="0"/>
              <a:t>Worker nodes</a:t>
            </a:r>
          </a:p>
          <a:p>
            <a:pPr lvl="1"/>
            <a:r>
              <a:rPr lang="en-US" dirty="0"/>
              <a:t>Computers that host pods</a:t>
            </a:r>
          </a:p>
          <a:p>
            <a:pPr lvl="1"/>
            <a:r>
              <a:rPr lang="en-US" dirty="0"/>
              <a:t>Pods host application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3ADA-2D06-4A19-9D78-9198AF6FF26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83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603" y="8305800"/>
            <a:ext cx="3585901" cy="3586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5963" y="8458200"/>
            <a:ext cx="3585901" cy="358683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61713" y="3208778"/>
            <a:ext cx="3079559" cy="2251049"/>
            <a:chOff x="6242858" y="2410691"/>
            <a:chExt cx="2651760" cy="2701636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242858" y="2410691"/>
              <a:ext cx="2651760" cy="25520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Master node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375862" y="3035330"/>
              <a:ext cx="2272145" cy="1054529"/>
            </a:xfrm>
            <a:prstGeom prst="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APIs</a:t>
              </a: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6600305" y="3404660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scheduling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200" dirty="0"/>
                <a:t>actuator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7567353" y="3404660"/>
              <a:ext cx="814648" cy="427504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200" dirty="0"/>
                <a:t>REST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7567353" y="2821578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100" dirty="0"/>
                <a:t>authentication</a:t>
              </a:r>
              <a:br>
                <a:rPr lang="en-US" sz="1100" dirty="0"/>
              </a:br>
              <a:r>
                <a:rPr lang="en-US" sz="1100" dirty="0"/>
                <a:t>authorization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6600305" y="4133804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controller</a:t>
              </a:r>
              <a:b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567353" y="4347556"/>
              <a:ext cx="1080654" cy="764771"/>
            </a:xfrm>
            <a:prstGeom prst="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Distributed</a:t>
              </a:r>
              <a:b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watchable</a:t>
              </a:r>
              <a:b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storage</a:t>
              </a:r>
              <a:b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etcd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974677" y="3249082"/>
              <a:ext cx="0" cy="155578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7414953" y="3618412"/>
              <a:ext cx="152400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 flipH="1" flipV="1">
              <a:off x="7974677" y="3832164"/>
              <a:ext cx="133003" cy="515392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 flipV="1">
              <a:off x="7007629" y="3832164"/>
              <a:ext cx="706582" cy="30164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Rounded Rectangle 21"/>
          <p:cNvSpPr/>
          <p:nvPr/>
        </p:nvSpPr>
        <p:spPr bwMode="auto">
          <a:xfrm>
            <a:off x="9733846" y="1736941"/>
            <a:ext cx="1172533" cy="263197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firewall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874141" y="1556857"/>
            <a:ext cx="997558" cy="180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kubect</a:t>
            </a:r>
            <a:r>
              <a:rPr lang="en-US" sz="1200" dirty="0" err="1"/>
              <a:t>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372920" y="1736941"/>
            <a:ext cx="0" cy="1814195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loud 25"/>
          <p:cNvSpPr/>
          <p:nvPr/>
        </p:nvSpPr>
        <p:spPr bwMode="auto">
          <a:xfrm>
            <a:off x="9349303" y="703206"/>
            <a:ext cx="1941618" cy="752559"/>
          </a:xfrm>
          <a:prstGeom prst="cloud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200" dirty="0"/>
              <a:t>internet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6" idx="1"/>
            <a:endCxn id="22" idx="0"/>
          </p:cNvCxnSpPr>
          <p:nvPr/>
        </p:nvCxnSpPr>
        <p:spPr bwMode="auto">
          <a:xfrm>
            <a:off x="10320112" y="1454964"/>
            <a:ext cx="1" cy="28197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0902" y="703206"/>
            <a:ext cx="684035" cy="6840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5" name="Group 1014"/>
          <p:cNvGrpSpPr/>
          <p:nvPr/>
        </p:nvGrpSpPr>
        <p:grpSpPr>
          <a:xfrm>
            <a:off x="7647217" y="2145590"/>
            <a:ext cx="4340988" cy="2126375"/>
            <a:chOff x="7647217" y="2145590"/>
            <a:chExt cx="4340988" cy="21263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647217" y="2145590"/>
              <a:ext cx="4340988" cy="21263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Worker node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0154381" y="2214854"/>
              <a:ext cx="761040" cy="24242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kube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-proxy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856382" y="2827613"/>
              <a:ext cx="3987017" cy="12919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docker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46243" y="2467448"/>
              <a:ext cx="868841" cy="228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kubelet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979" name="Group 978"/>
            <p:cNvGrpSpPr/>
            <p:nvPr/>
          </p:nvGrpSpPr>
          <p:grpSpPr>
            <a:xfrm>
              <a:off x="8079126" y="3119228"/>
              <a:ext cx="3508605" cy="880601"/>
              <a:chOff x="8079126" y="3119228"/>
              <a:chExt cx="3508605" cy="880601"/>
            </a:xfrm>
          </p:grpSpPr>
          <p:grpSp>
            <p:nvGrpSpPr>
              <p:cNvPr id="973" name="Group 972"/>
              <p:cNvGrpSpPr/>
              <p:nvPr/>
            </p:nvGrpSpPr>
            <p:grpSpPr>
              <a:xfrm>
                <a:off x="9270663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9354330" y="3201844"/>
                <a:ext cx="1008032" cy="707737"/>
                <a:chOff x="9270663" y="3119231"/>
                <a:chExt cx="1008032" cy="707737"/>
              </a:xfrm>
            </p:grpSpPr>
            <p:sp>
              <p:nvSpPr>
                <p:cNvPr id="87" name="Rounded Rectangle 86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429950" y="3292092"/>
                <a:ext cx="1008032" cy="707737"/>
                <a:chOff x="9270663" y="3119231"/>
                <a:chExt cx="1008032" cy="707737"/>
              </a:xfrm>
            </p:grpSpPr>
            <p:sp>
              <p:nvSpPr>
                <p:cNvPr id="90" name="Rounded Rectangle 8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8079126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97" name="Rounded Rectangle 96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363" eaLnBrk="1" hangingPunct="1"/>
                  <a:r>
                    <a:rPr lang="en-US" sz="1200" dirty="0" err="1"/>
                    <a:t>cAdvisor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96032" y="3119228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08" name="Rounded Rectangle 10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10579699" y="320184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11" name="Rounded Rectangle 110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</p:grpSp>
        <p:cxnSp>
          <p:nvCxnSpPr>
            <p:cNvPr id="33" name="Curved Connector 32"/>
            <p:cNvCxnSpPr>
              <a:stCxn id="31" idx="3"/>
              <a:endCxn id="97" idx="0"/>
            </p:cNvCxnSpPr>
            <p:nvPr/>
          </p:nvCxnSpPr>
          <p:spPr bwMode="auto">
            <a:xfrm flipH="1">
              <a:off x="8583142" y="2581732"/>
              <a:ext cx="331942" cy="537499"/>
            </a:xfrm>
            <a:prstGeom prst="curvedConnector4">
              <a:avLst>
                <a:gd name="adj1" fmla="val -68867"/>
                <a:gd name="adj2" fmla="val 60631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Curved Connector 33"/>
            <p:cNvCxnSpPr>
              <a:stCxn id="31" idx="3"/>
              <a:endCxn id="40" idx="0"/>
            </p:cNvCxnSpPr>
            <p:nvPr/>
          </p:nvCxnSpPr>
          <p:spPr bwMode="auto">
            <a:xfrm>
              <a:off x="8915084" y="2581732"/>
              <a:ext cx="859595" cy="537499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Curved Connector 34"/>
            <p:cNvCxnSpPr>
              <a:stCxn id="31" idx="3"/>
              <a:endCxn id="108" idx="0"/>
            </p:cNvCxnSpPr>
            <p:nvPr/>
          </p:nvCxnSpPr>
          <p:spPr bwMode="auto">
            <a:xfrm>
              <a:off x="8915084" y="2581732"/>
              <a:ext cx="2084964" cy="537496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29" idx="2"/>
              <a:endCxn id="40" idx="0"/>
            </p:cNvCxnSpPr>
            <p:nvPr/>
          </p:nvCxnSpPr>
          <p:spPr bwMode="auto">
            <a:xfrm flipH="1">
              <a:off x="9774679" y="2457275"/>
              <a:ext cx="760222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>
              <a:stCxn id="29" idx="2"/>
              <a:endCxn id="108" idx="0"/>
            </p:cNvCxnSpPr>
            <p:nvPr/>
          </p:nvCxnSpPr>
          <p:spPr bwMode="auto">
            <a:xfrm>
              <a:off x="10534901" y="2457275"/>
              <a:ext cx="465147" cy="661953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Curved Connector 35"/>
            <p:cNvCxnSpPr>
              <a:stCxn id="31" idx="2"/>
              <a:endCxn id="98" idx="0"/>
            </p:cNvCxnSpPr>
            <p:nvPr/>
          </p:nvCxnSpPr>
          <p:spPr bwMode="auto">
            <a:xfrm rot="16200000" flipH="1">
              <a:off x="8169601" y="3007079"/>
              <a:ext cx="735062" cy="112936"/>
            </a:xfrm>
            <a:prstGeom prst="curvedConnector3">
              <a:avLst>
                <a:gd name="adj1" fmla="val 50000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Straight Arrow Connector 198"/>
            <p:cNvCxnSpPr>
              <a:stCxn id="29" idx="2"/>
              <a:endCxn id="97" idx="0"/>
            </p:cNvCxnSpPr>
            <p:nvPr/>
          </p:nvCxnSpPr>
          <p:spPr bwMode="auto">
            <a:xfrm flipH="1">
              <a:off x="8583142" y="2457275"/>
              <a:ext cx="1951759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Curved Connector 19"/>
          <p:cNvCxnSpPr>
            <a:stCxn id="75" idx="3"/>
            <a:endCxn id="31" idx="1"/>
          </p:cNvCxnSpPr>
          <p:nvPr/>
        </p:nvCxnSpPr>
        <p:spPr bwMode="auto">
          <a:xfrm flipV="1">
            <a:off x="6845956" y="2581732"/>
            <a:ext cx="1200287" cy="1633340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>
            <a:stCxn id="75" idx="3"/>
            <a:endCxn id="164" idx="1"/>
          </p:cNvCxnSpPr>
          <p:nvPr/>
        </p:nvCxnSpPr>
        <p:spPr bwMode="auto">
          <a:xfrm>
            <a:off x="6845956" y="4215072"/>
            <a:ext cx="1200287" cy="619820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22" idx="2"/>
          </p:cNvCxnSpPr>
          <p:nvPr/>
        </p:nvCxnSpPr>
        <p:spPr bwMode="auto">
          <a:xfrm>
            <a:off x="10320113" y="2000138"/>
            <a:ext cx="214787" cy="21471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810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Terminology: Topology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  <a:p>
            <a:pPr lvl="1"/>
            <a:r>
              <a:rPr lang="en-US" dirty="0"/>
              <a:t>Collection of worker nodes managed by the same master node</a:t>
            </a:r>
          </a:p>
          <a:p>
            <a:pPr lvl="1"/>
            <a:r>
              <a:rPr lang="en-US" dirty="0"/>
              <a:t>Makes the worker nodes behave like one big computer</a:t>
            </a:r>
          </a:p>
          <a:p>
            <a:r>
              <a:rPr lang="en-US" dirty="0"/>
              <a:t>Master node</a:t>
            </a:r>
          </a:p>
          <a:p>
            <a:pPr lvl="1"/>
            <a:r>
              <a:rPr lang="en-US" dirty="0"/>
              <a:t>Controls and manages the cluster</a:t>
            </a:r>
          </a:p>
          <a:p>
            <a:pPr lvl="1"/>
            <a:r>
              <a:rPr lang="en-US" dirty="0"/>
              <a:t>Scheduling and replication logic</a:t>
            </a:r>
          </a:p>
          <a:p>
            <a:pPr lvl="1"/>
            <a:r>
              <a:rPr lang="en-US" dirty="0"/>
              <a:t>Generally two or more master nodes for resiliency, but are not used for scaling out the cluster</a:t>
            </a:r>
          </a:p>
          <a:p>
            <a:r>
              <a:rPr lang="en-US" dirty="0"/>
              <a:t>Worker node</a:t>
            </a:r>
          </a:p>
          <a:p>
            <a:pPr lvl="1"/>
            <a:r>
              <a:rPr lang="en-US" dirty="0"/>
              <a:t>Node where pods are run</a:t>
            </a:r>
          </a:p>
          <a:p>
            <a:pPr lvl="1"/>
            <a:r>
              <a:rPr lang="en-US" dirty="0"/>
              <a:t>Docker </a:t>
            </a:r>
            <a:r>
              <a:rPr lang="mr-IN" dirty="0"/>
              <a:t>–</a:t>
            </a:r>
            <a:r>
              <a:rPr lang="en-US" dirty="0"/>
              <a:t> Docker engine for running containers (including the </a:t>
            </a:r>
            <a:r>
              <a:rPr lang="en-US" dirty="0" err="1"/>
              <a:t>kubelet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kubelet</a:t>
            </a:r>
            <a:endParaRPr lang="en-US" dirty="0"/>
          </a:p>
          <a:p>
            <a:pPr lvl="2"/>
            <a:r>
              <a:rPr lang="en-US" dirty="0"/>
              <a:t>Kubernetes agent that accepts commands from the master</a:t>
            </a:r>
          </a:p>
          <a:p>
            <a:pPr lvl="2"/>
            <a:r>
              <a:rPr lang="en-US" dirty="0"/>
              <a:t>Manages pods in the node</a:t>
            </a:r>
          </a:p>
          <a:p>
            <a:pPr lvl="1"/>
            <a:r>
              <a:rPr lang="en-US" dirty="0" err="1">
                <a:sym typeface="Helvetica Light"/>
              </a:rPr>
              <a:t>cAdvisor</a:t>
            </a:r>
            <a:r>
              <a:rPr lang="en-US" dirty="0">
                <a:sym typeface="Helvetica Light"/>
              </a:rPr>
              <a:t> </a:t>
            </a:r>
            <a:r>
              <a:rPr lang="mr-IN" dirty="0">
                <a:sym typeface="Helvetica Light"/>
              </a:rPr>
              <a:t>–</a:t>
            </a:r>
            <a:r>
              <a:rPr lang="en-US" dirty="0">
                <a:sym typeface="Helvetica Light"/>
              </a:rPr>
              <a:t> Container Advisor provides resources usage and performance statistics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-proxy – network proxy service responsible for routing activities for inbound or ingress traffic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E78C-0F93-4A43-ACD8-0787B77EB95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522" y="189771"/>
            <a:ext cx="3766303" cy="30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Terminology: Master Node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Helvetica Light"/>
              </a:rPr>
              <a:t>Etcd</a:t>
            </a:r>
            <a:endParaRPr lang="en-US" dirty="0">
              <a:sym typeface="Helvetica Light"/>
            </a:endParaRPr>
          </a:p>
          <a:p>
            <a:pPr lvl="1"/>
            <a:r>
              <a:rPr lang="en-US" dirty="0">
                <a:sym typeface="Helvetica Light"/>
              </a:rPr>
              <a:t>A highly-available key value store</a:t>
            </a:r>
          </a:p>
          <a:p>
            <a:pPr lvl="1"/>
            <a:r>
              <a:rPr lang="en-US" dirty="0"/>
              <a:t>All cluster data is stored here</a:t>
            </a:r>
            <a:endParaRPr lang="en-US" dirty="0">
              <a:sym typeface="Helvetica Light"/>
            </a:endParaRPr>
          </a:p>
          <a:p>
            <a:r>
              <a:rPr lang="en-US" dirty="0">
                <a:sym typeface="Helvetica Light"/>
              </a:rPr>
              <a:t>API Server</a:t>
            </a:r>
          </a:p>
          <a:p>
            <a:pPr lvl="1"/>
            <a:r>
              <a:rPr lang="en-US" dirty="0">
                <a:sym typeface="Helvetica Light"/>
              </a:rPr>
              <a:t>Exposes API for managing Kubernetes</a:t>
            </a:r>
          </a:p>
          <a:p>
            <a:pPr lvl="1"/>
            <a:r>
              <a:rPr lang="en-US" dirty="0">
                <a:sym typeface="Helvetica Light"/>
              </a:rPr>
              <a:t>Used by </a:t>
            </a:r>
            <a:r>
              <a:rPr lang="en-US" dirty="0" err="1">
                <a:sym typeface="Helvetica Light"/>
              </a:rPr>
              <a:t>kubectrl</a:t>
            </a:r>
            <a:r>
              <a:rPr lang="en-US" dirty="0">
                <a:sym typeface="Helvetica Light"/>
              </a:rPr>
              <a:t> CLI</a:t>
            </a:r>
          </a:p>
          <a:p>
            <a:r>
              <a:rPr lang="en-US" dirty="0"/>
              <a:t>Controller manager</a:t>
            </a:r>
          </a:p>
          <a:p>
            <a:pPr lvl="1"/>
            <a:r>
              <a:rPr lang="en-US" dirty="0"/>
              <a:t>Daemon that runs controllers, which are the background threads that handle routine tasks in the cluster</a:t>
            </a:r>
          </a:p>
          <a:p>
            <a:pPr lvl="1"/>
            <a:r>
              <a:rPr lang="en-US" dirty="0"/>
              <a:t>Node Controller </a:t>
            </a:r>
            <a:r>
              <a:rPr lang="mr-IN" dirty="0"/>
              <a:t>–</a:t>
            </a:r>
            <a:r>
              <a:rPr lang="en-US" dirty="0"/>
              <a:t> Responsible for noticing and responding when nodes go down</a:t>
            </a:r>
          </a:p>
          <a:p>
            <a:pPr lvl="1"/>
            <a:r>
              <a:rPr lang="en-US" dirty="0"/>
              <a:t>Replication Controller </a:t>
            </a:r>
            <a:r>
              <a:rPr lang="mr-IN" dirty="0"/>
              <a:t>–</a:t>
            </a:r>
            <a:r>
              <a:rPr lang="en-US" dirty="0"/>
              <a:t> Replaced by </a:t>
            </a:r>
            <a:r>
              <a:rPr lang="en-US" dirty="0" err="1"/>
              <a:t>ReplicaSet</a:t>
            </a:r>
            <a:endParaRPr lang="en-US" dirty="0"/>
          </a:p>
          <a:p>
            <a:pPr lvl="1"/>
            <a:r>
              <a:rPr lang="en-US" dirty="0"/>
              <a:t>Endpoints Controller </a:t>
            </a:r>
            <a:r>
              <a:rPr lang="mr-IN" dirty="0"/>
              <a:t>–</a:t>
            </a:r>
            <a:r>
              <a:rPr lang="en-US" dirty="0"/>
              <a:t> Populates the Endpoints object (that is, joins services and pods)</a:t>
            </a:r>
          </a:p>
          <a:p>
            <a:pPr lvl="1"/>
            <a:r>
              <a:rPr lang="en-US" dirty="0"/>
              <a:t>Service Account &amp; Token Controllers </a:t>
            </a:r>
            <a:r>
              <a:rPr lang="mr-IN" dirty="0"/>
              <a:t>–</a:t>
            </a:r>
            <a:r>
              <a:rPr lang="en-US" dirty="0"/>
              <a:t> Create default accounts and API access tokens for new namespaces</a:t>
            </a:r>
          </a:p>
          <a:p>
            <a:r>
              <a:rPr lang="en-US" dirty="0">
                <a:sym typeface="Helvetica Light"/>
              </a:rPr>
              <a:t>Scheduler</a:t>
            </a:r>
          </a:p>
          <a:p>
            <a:pPr lvl="1"/>
            <a:r>
              <a:rPr lang="en-US" dirty="0">
                <a:sym typeface="Helvetica Light"/>
              </a:rPr>
              <a:t>Selects the worker node each pods runs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22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65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Architecture: Workloads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Container</a:t>
            </a:r>
          </a:p>
          <a:p>
            <a:pPr lvl="1"/>
            <a:r>
              <a:rPr lang="en-US"/>
              <a:t>Packaging of an app</a:t>
            </a:r>
          </a:p>
          <a:p>
            <a:endParaRPr lang="en-US"/>
          </a:p>
          <a:p>
            <a:r>
              <a:rPr lang="en-US"/>
              <a:t>Pod</a:t>
            </a:r>
          </a:p>
          <a:p>
            <a:pPr lvl="1"/>
            <a:r>
              <a:rPr lang="en-US"/>
              <a:t>Unit of deployment</a:t>
            </a:r>
          </a:p>
          <a:p>
            <a:endParaRPr lang="en-US"/>
          </a:p>
          <a:p>
            <a:r>
              <a:rPr lang="en-US"/>
              <a:t>Service</a:t>
            </a:r>
          </a:p>
          <a:p>
            <a:pPr lvl="1"/>
            <a:r>
              <a:rPr lang="en-US"/>
              <a:t>Fixed endpoint for 1+ pods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 bwMode="auto">
          <a:xfrm>
            <a:off x="6132380" y="1010922"/>
            <a:ext cx="5679870" cy="5368037"/>
          </a:xfrm>
          <a:prstGeom prst="roundRect">
            <a:avLst>
              <a:gd name="adj" fmla="val 6284"/>
            </a:avLst>
          </a:prstGeom>
          <a:solidFill>
            <a:srgbClr val="FFFFFF">
              <a:lumMod val="95000"/>
              <a:alpha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Kubernetes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components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8972522" y="2908110"/>
            <a:ext cx="276472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Worker Node 2</a:t>
            </a:r>
          </a:p>
        </p:txBody>
      </p:sp>
      <p:sp>
        <p:nvSpPr>
          <p:cNvPr id="88" name="Rounded Rectangle 87"/>
          <p:cNvSpPr/>
          <p:nvPr/>
        </p:nvSpPr>
        <p:spPr bwMode="auto">
          <a:xfrm>
            <a:off x="9106917" y="3050008"/>
            <a:ext cx="1178211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9255441" y="3200380"/>
            <a:ext cx="895275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0400696" y="3056782"/>
            <a:ext cx="1178211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10549220" y="3207155"/>
            <a:ext cx="895275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6455327" y="2422566"/>
            <a:ext cx="909390" cy="826977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 Service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6218841" y="1153184"/>
            <a:ext cx="1382360" cy="1089933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Master Node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6460495" y="4170774"/>
            <a:ext cx="909390" cy="826977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 Service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916774" y="2422566"/>
            <a:ext cx="909390" cy="826977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 Client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4921943" y="4170774"/>
            <a:ext cx="909390" cy="826977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 Client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972522" y="1157704"/>
            <a:ext cx="276472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Worker Node 1</a:t>
            </a: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9106917" y="1299603"/>
            <a:ext cx="1178211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9255441" y="1449976"/>
            <a:ext cx="895275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10400696" y="1306378"/>
            <a:ext cx="1178211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0549220" y="1456750"/>
            <a:ext cx="895275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8972522" y="4658515"/>
            <a:ext cx="276472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Worker Node 3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9106917" y="4800412"/>
            <a:ext cx="1178211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9255441" y="4950785"/>
            <a:ext cx="895275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10400696" y="4807188"/>
            <a:ext cx="1178211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10549220" y="4957561"/>
            <a:ext cx="895275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cxnSp>
        <p:nvCxnSpPr>
          <p:cNvPr id="114" name="Straight Connector 113"/>
          <p:cNvCxnSpPr>
            <a:stCxn id="92" idx="3"/>
            <a:endCxn id="105" idx="1"/>
          </p:cNvCxnSpPr>
          <p:nvPr/>
        </p:nvCxnSpPr>
        <p:spPr bwMode="auto">
          <a:xfrm flipV="1">
            <a:off x="7364717" y="1784447"/>
            <a:ext cx="1742200" cy="1051608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92" idx="3"/>
            <a:endCxn id="90" idx="1"/>
          </p:cNvCxnSpPr>
          <p:nvPr/>
        </p:nvCxnSpPr>
        <p:spPr bwMode="auto">
          <a:xfrm>
            <a:off x="7364717" y="2836055"/>
            <a:ext cx="3035979" cy="703456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92" idx="3"/>
            <a:endCxn id="110" idx="1"/>
          </p:cNvCxnSpPr>
          <p:nvPr/>
        </p:nvCxnSpPr>
        <p:spPr bwMode="auto">
          <a:xfrm>
            <a:off x="7364717" y="2836055"/>
            <a:ext cx="1742200" cy="244920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96" idx="3"/>
            <a:endCxn id="107" idx="1"/>
          </p:cNvCxnSpPr>
          <p:nvPr/>
        </p:nvCxnSpPr>
        <p:spPr bwMode="auto">
          <a:xfrm flipV="1">
            <a:off x="7369885" y="1789107"/>
            <a:ext cx="3030811" cy="2795156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96" idx="3"/>
            <a:endCxn id="88" idx="1"/>
          </p:cNvCxnSpPr>
          <p:nvPr/>
        </p:nvCxnSpPr>
        <p:spPr bwMode="auto">
          <a:xfrm flipV="1">
            <a:off x="7369885" y="3534852"/>
            <a:ext cx="1737032" cy="104941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endCxn id="112" idx="1"/>
          </p:cNvCxnSpPr>
          <p:nvPr/>
        </p:nvCxnSpPr>
        <p:spPr bwMode="auto">
          <a:xfrm>
            <a:off x="7369885" y="4584263"/>
            <a:ext cx="3030811" cy="705654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stCxn id="92" idx="1"/>
            <a:endCxn id="102" idx="3"/>
          </p:cNvCxnSpPr>
          <p:nvPr/>
        </p:nvCxnSpPr>
        <p:spPr bwMode="auto">
          <a:xfrm flipH="1">
            <a:off x="5826164" y="2836055"/>
            <a:ext cx="629163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96" idx="1"/>
            <a:endCxn id="103" idx="3"/>
          </p:cNvCxnSpPr>
          <p:nvPr/>
        </p:nvCxnSpPr>
        <p:spPr bwMode="auto">
          <a:xfrm flipH="1">
            <a:off x="5831333" y="4584263"/>
            <a:ext cx="629162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932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Terminology: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Unit of packaging </a:t>
            </a:r>
          </a:p>
          <a:p>
            <a:r>
              <a:rPr lang="en-US" dirty="0"/>
              <a:t>Pod</a:t>
            </a:r>
          </a:p>
          <a:p>
            <a:pPr lvl="1"/>
            <a:r>
              <a:rPr lang="en-US" dirty="0">
                <a:sym typeface="Helvetica Light"/>
              </a:rPr>
              <a:t>Smallest deployment unit in Kubernetes </a:t>
            </a:r>
          </a:p>
          <a:p>
            <a:pPr lvl="1"/>
            <a:r>
              <a:rPr lang="en-US" dirty="0"/>
              <a:t>A collection of containers that run on a worker node</a:t>
            </a:r>
          </a:p>
          <a:p>
            <a:pPr lvl="1"/>
            <a:r>
              <a:rPr lang="en-US" dirty="0"/>
              <a:t>Each pod has its own IP</a:t>
            </a:r>
          </a:p>
          <a:p>
            <a:pPr lvl="1"/>
            <a:r>
              <a:rPr lang="en-US" dirty="0"/>
              <a:t>A pod shares a PID namespace, network, and hostname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Collection of pods exposed as an endpoint</a:t>
            </a:r>
          </a:p>
          <a:p>
            <a:pPr lvl="1"/>
            <a:r>
              <a:rPr lang="en-US" dirty="0"/>
              <a:t>Information stored in the </a:t>
            </a:r>
            <a:r>
              <a:rPr lang="en-US" dirty="0">
                <a:sym typeface="Helvetica Light"/>
              </a:rPr>
              <a:t>Kubernetes </a:t>
            </a:r>
            <a:r>
              <a:rPr lang="en-US" dirty="0"/>
              <a:t>cluster state and networking info propagated to all worker nodes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 err="1"/>
              <a:t>ClusterIP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Exposes the service on a cluster-internal IP</a:t>
            </a:r>
          </a:p>
          <a:p>
            <a:pPr lvl="2"/>
            <a:r>
              <a:rPr lang="en-US" dirty="0" err="1"/>
              <a:t>NodePort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Exposes the service on each Node’s IP at a static port</a:t>
            </a:r>
          </a:p>
          <a:p>
            <a:pPr lvl="2"/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Exposes the service externally using a cloud provider’s load balancer</a:t>
            </a:r>
          </a:p>
          <a:p>
            <a:pPr lvl="2"/>
            <a:r>
              <a:rPr lang="en-US" dirty="0" err="1"/>
              <a:t>ExternalName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Maps the service to an external name (such as </a:t>
            </a:r>
            <a:r>
              <a:rPr lang="en-US" dirty="0" err="1"/>
              <a:t>foo.bar.example.com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0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729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Terminology: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A set of pods to be deployed together, such as an application</a:t>
            </a:r>
          </a:p>
          <a:p>
            <a:pPr lvl="1"/>
            <a:r>
              <a:rPr lang="en-US" dirty="0"/>
              <a:t>Declarative: Revising a Deployment creates a </a:t>
            </a:r>
            <a:r>
              <a:rPr lang="en-US" dirty="0" err="1"/>
              <a:t>ReplicaSet</a:t>
            </a:r>
            <a:r>
              <a:rPr lang="en-US" dirty="0"/>
              <a:t> describing the desired state</a:t>
            </a:r>
          </a:p>
          <a:p>
            <a:pPr lvl="1"/>
            <a:r>
              <a:rPr lang="en-US" dirty="0"/>
              <a:t>Rollout: Deployment controller changes the actual state to the desired state at a controlled rate</a:t>
            </a:r>
          </a:p>
          <a:p>
            <a:pPr lvl="1"/>
            <a:r>
              <a:rPr lang="en-US" dirty="0"/>
              <a:t>Rollback: Each Deployment revision can be rolled back</a:t>
            </a:r>
          </a:p>
          <a:p>
            <a:pPr lvl="1"/>
            <a:r>
              <a:rPr lang="en-US" dirty="0"/>
              <a:t>Scale and </a:t>
            </a:r>
            <a:r>
              <a:rPr lang="en-US" dirty="0" err="1"/>
              <a:t>autoscale</a:t>
            </a:r>
            <a:r>
              <a:rPr lang="en-US" dirty="0"/>
              <a:t>: A Deployment can be scaled</a:t>
            </a:r>
          </a:p>
          <a:p>
            <a:r>
              <a:rPr lang="en-US" dirty="0" err="1"/>
              <a:t>ReplicaSet</a:t>
            </a:r>
            <a:endParaRPr lang="en-US" dirty="0"/>
          </a:p>
          <a:p>
            <a:pPr lvl="1"/>
            <a:r>
              <a:rPr lang="en-US" dirty="0"/>
              <a:t>The next-generation </a:t>
            </a:r>
            <a:r>
              <a:rPr lang="en-US" dirty="0" err="1"/>
              <a:t>ReplicationController</a:t>
            </a:r>
            <a:endParaRPr lang="en-US" dirty="0"/>
          </a:p>
          <a:p>
            <a:pPr lvl="1"/>
            <a:r>
              <a:rPr lang="en-US" dirty="0"/>
              <a:t>A set of pod templates that describe a set of pod replicas</a:t>
            </a:r>
          </a:p>
          <a:p>
            <a:pPr lvl="1"/>
            <a:r>
              <a:rPr lang="en-US" dirty="0"/>
              <a:t>Uses a template that describes specifically what each pod should contain</a:t>
            </a:r>
          </a:p>
          <a:p>
            <a:pPr lvl="1"/>
            <a:r>
              <a:rPr lang="en-US" dirty="0"/>
              <a:t>Ensures that a specified number of pod replicas are running at any given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0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5"/>
          <p:cNvGrpSpPr/>
          <p:nvPr/>
        </p:nvGrpSpPr>
        <p:grpSpPr>
          <a:xfrm>
            <a:off x="1526130" y="4820390"/>
            <a:ext cx="6617174" cy="1716857"/>
            <a:chOff x="1536486" y="4719112"/>
            <a:chExt cx="6617174" cy="17168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536486" y="4719112"/>
              <a:ext cx="6617174" cy="17168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Deployment 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694007" y="5001892"/>
              <a:ext cx="2443832" cy="1291974"/>
              <a:chOff x="1084407" y="2375922"/>
              <a:chExt cx="2443832" cy="1291974"/>
            </a:xfrm>
          </p:grpSpPr>
          <p:sp>
            <p:nvSpPr>
              <p:cNvPr id="30" name="Rectangle 5"/>
              <p:cNvSpPr/>
              <p:nvPr/>
            </p:nvSpPr>
            <p:spPr bwMode="auto">
              <a:xfrm>
                <a:off x="1084407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ReplicaSet</a:t>
                </a: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1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781033" y="2740320"/>
                <a:ext cx="1008032" cy="707737"/>
                <a:chOff x="9809806" y="3119231"/>
                <a:chExt cx="1008032" cy="707737"/>
              </a:xfrm>
            </p:grpSpPr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9809806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33" name="Rectangle 20"/>
                <p:cNvSpPr/>
                <p:nvPr/>
              </p:nvSpPr>
              <p:spPr bwMode="auto">
                <a:xfrm>
                  <a:off x="9889857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svcA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5553704" y="5001892"/>
              <a:ext cx="2443832" cy="1291974"/>
              <a:chOff x="4467025" y="2375922"/>
              <a:chExt cx="2443832" cy="1291974"/>
            </a:xfrm>
          </p:grpSpPr>
          <p:sp>
            <p:nvSpPr>
              <p:cNvPr id="23" name="Rectangle 27"/>
              <p:cNvSpPr/>
              <p:nvPr/>
            </p:nvSpPr>
            <p:spPr bwMode="auto">
              <a:xfrm>
                <a:off x="4467025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ReplicaSet</a:t>
                </a: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2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45129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29" name="Rectangle 3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svcB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624508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27" name="Rectangle 33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svcA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Right Arrow 19"/>
            <p:cNvSpPr/>
            <p:nvPr/>
          </p:nvSpPr>
          <p:spPr bwMode="auto">
            <a:xfrm>
              <a:off x="4295322" y="5228409"/>
              <a:ext cx="1145793" cy="838938"/>
            </a:xfrm>
            <a:prstGeom prst="rightArrow">
              <a:avLst>
                <a:gd name="adj1" fmla="val 55589"/>
                <a:gd name="adj2" fmla="val 5000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200" b="1" dirty="0"/>
                <a:t>r</a:t>
              </a: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olling update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413401" y="2771560"/>
            <a:ext cx="2132396" cy="3483650"/>
            <a:chOff x="9036666" y="1437832"/>
            <a:chExt cx="2132396" cy="348365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9036666" y="1437832"/>
              <a:ext cx="2130503" cy="6956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Deployment </a:t>
              </a:r>
            </a:p>
          </p:txBody>
        </p:sp>
        <p:sp>
          <p:nvSpPr>
            <p:cNvPr id="36" name="Rectangle 5"/>
            <p:cNvSpPr/>
            <p:nvPr/>
          </p:nvSpPr>
          <p:spPr bwMode="auto">
            <a:xfrm>
              <a:off x="9036666" y="2831819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ReplicaSet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1</a:t>
              </a:r>
            </a:p>
          </p:txBody>
        </p:sp>
        <p:sp>
          <p:nvSpPr>
            <p:cNvPr id="37" name="Rectangle 5"/>
            <p:cNvSpPr/>
            <p:nvPr/>
          </p:nvSpPr>
          <p:spPr bwMode="auto">
            <a:xfrm>
              <a:off x="9036666" y="4225806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ReplicaSet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38" name="Arc 37"/>
            <p:cNvSpPr/>
            <p:nvPr/>
          </p:nvSpPr>
          <p:spPr bwMode="auto">
            <a:xfrm>
              <a:off x="10110651" y="3467262"/>
              <a:ext cx="737860" cy="819150"/>
            </a:xfrm>
            <a:prstGeom prst="arc">
              <a:avLst>
                <a:gd name="adj1" fmla="val 17950175"/>
                <a:gd name="adj2" fmla="val 365318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rollout</a:t>
              </a:r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9364057" y="3467263"/>
              <a:ext cx="737860" cy="819149"/>
            </a:xfrm>
            <a:prstGeom prst="arc">
              <a:avLst>
                <a:gd name="adj1" fmla="val 7165740"/>
                <a:gd name="adj2" fmla="val 145606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rollback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101918" y="2133508"/>
              <a:ext cx="946" cy="69831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10140004" y="2344164"/>
              <a:ext cx="937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17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Container orchestration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8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Autoscaling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Pod </a:t>
            </a:r>
            <a:r>
              <a:rPr lang="en-US" dirty="0" err="1"/>
              <a:t>Autoscaling</a:t>
            </a:r>
            <a:r>
              <a:rPr lang="en-US" dirty="0"/>
              <a:t> (HPA)</a:t>
            </a:r>
          </a:p>
          <a:p>
            <a:pPr lvl="1"/>
            <a:r>
              <a:rPr lang="en-US" dirty="0"/>
              <a:t>Automatically scales the number of pods in a replication controller, deployment, or replica set</a:t>
            </a:r>
          </a:p>
          <a:p>
            <a:pPr lvl="1"/>
            <a:r>
              <a:rPr lang="en-US" dirty="0"/>
              <a:t>Matches the observed average CPU utilization to the specified target</a:t>
            </a:r>
          </a:p>
          <a:p>
            <a:pPr lvl="1"/>
            <a:r>
              <a:rPr lang="en-US" dirty="0"/>
              <a:t>Fetches metrics in two different ways: direct </a:t>
            </a:r>
            <a:r>
              <a:rPr lang="en-US" dirty="0" err="1"/>
              <a:t>Heapster</a:t>
            </a:r>
            <a:r>
              <a:rPr lang="en-US" dirty="0"/>
              <a:t> access and REST client access</a:t>
            </a:r>
          </a:p>
          <a:p>
            <a:pPr lvl="1"/>
            <a:r>
              <a:rPr lang="en-US" dirty="0"/>
              <a:t>Kubernetes </a:t>
            </a:r>
            <a:r>
              <a:rPr lang="en-US" dirty="0" err="1"/>
              <a:t>Heapster</a:t>
            </a:r>
            <a:r>
              <a:rPr lang="en-US" dirty="0"/>
              <a:t> enables container cluster monitoring and performance analysis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config</a:t>
            </a:r>
            <a:r>
              <a:rPr lang="en-US" dirty="0"/>
              <a:t>: query every 30 sec, maintain 10% tolerance, wait 3 min after scale-up, wait 5 min after scale-down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autoscale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deployment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&lt;deployment-name&gt;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cpu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-percent=50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--min=1 --max=10 deployment ”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hpa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-name&gt;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autoscaled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  <a:p>
            <a:r>
              <a:rPr lang="en-US" dirty="0"/>
              <a:t>Creates a horizontal pod </a:t>
            </a:r>
            <a:r>
              <a:rPr lang="en-US" dirty="0" err="1"/>
              <a:t>autoscaler</a:t>
            </a:r>
            <a:endParaRPr lang="en-US" dirty="0"/>
          </a:p>
          <a:p>
            <a:pPr lvl="1"/>
            <a:r>
              <a:rPr lang="en-US" dirty="0"/>
              <a:t>An HPA instance</a:t>
            </a:r>
          </a:p>
          <a:p>
            <a:pPr lvl="1"/>
            <a:r>
              <a:rPr lang="en-US" dirty="0"/>
              <a:t>Maintains between 1 and 10 replicas of the pods controlled by the deployment</a:t>
            </a:r>
          </a:p>
          <a:p>
            <a:pPr lvl="1"/>
            <a:r>
              <a:rPr lang="en-US" dirty="0"/>
              <a:t>Maintains an average CPU utilization across all pods of 50%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350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Terminology: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Name</a:t>
            </a:r>
          </a:p>
          <a:p>
            <a:pPr lvl="1"/>
            <a:r>
              <a:rPr lang="en-US" dirty="0"/>
              <a:t>Each resource object by type has a unique name</a:t>
            </a:r>
          </a:p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Resource isolation: Each namespace is a virtual cluster within the physical cluster</a:t>
            </a:r>
          </a:p>
          <a:p>
            <a:pPr lvl="2"/>
            <a:r>
              <a:rPr lang="en-US" dirty="0"/>
              <a:t>Resource objects are scoped within namespaces</a:t>
            </a:r>
          </a:p>
          <a:p>
            <a:pPr lvl="2"/>
            <a:r>
              <a:rPr lang="en-US" dirty="0"/>
              <a:t>Low-level resources are not in namespaces: nodes, persistent volumes, and namespaces themselves</a:t>
            </a:r>
          </a:p>
          <a:p>
            <a:pPr lvl="2"/>
            <a:r>
              <a:rPr lang="en-US" dirty="0"/>
              <a:t>Names of resources need to be unique within a namespace, but not across namespaces</a:t>
            </a:r>
          </a:p>
          <a:p>
            <a:pPr lvl="1"/>
            <a:r>
              <a:rPr lang="en-US" dirty="0"/>
              <a:t>Resource quotas: Namespaces can divide cluster resources</a:t>
            </a:r>
          </a:p>
          <a:p>
            <a:pPr lvl="1"/>
            <a:r>
              <a:rPr lang="en-US" dirty="0"/>
              <a:t>Initial namespaces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default namespace for objects with no other namespace    </a:t>
            </a:r>
          </a:p>
          <a:p>
            <a:pPr lvl="2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-system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namespace for objects created by the Kubernetes system</a:t>
            </a:r>
          </a:p>
          <a:p>
            <a:r>
              <a:rPr lang="en-US" dirty="0"/>
              <a:t>Resource Quota</a:t>
            </a:r>
          </a:p>
          <a:p>
            <a:pPr lvl="1"/>
            <a:r>
              <a:rPr lang="en-US" dirty="0"/>
              <a:t>Limits resource consumption per namespace</a:t>
            </a:r>
          </a:p>
          <a:p>
            <a:pPr lvl="1"/>
            <a:r>
              <a:rPr lang="en-US" dirty="0"/>
              <a:t>Limit can be number of resource objects by type (pods, services, etc.)</a:t>
            </a:r>
          </a:p>
          <a:p>
            <a:pPr lvl="1"/>
            <a:r>
              <a:rPr lang="en-US" dirty="0"/>
              <a:t>Limit can be total amount of compute resources (CPU, memory, etc.)</a:t>
            </a:r>
          </a:p>
          <a:p>
            <a:pPr lvl="1"/>
            <a:r>
              <a:rPr lang="en-US" dirty="0"/>
              <a:t>Overcommit is allowed; contention is handled on a first-come, first-served basis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796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Configuring Resources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Helvetica Light"/>
              </a:rPr>
              <a:t>Label</a:t>
            </a:r>
          </a:p>
          <a:p>
            <a:pPr lvl="1"/>
            <a:r>
              <a:rPr lang="en-US" dirty="0">
                <a:sym typeface="Helvetica Light"/>
              </a:rPr>
              <a:t>Metadata assigned to Kubernetes resources </a:t>
            </a:r>
            <a:r>
              <a:rPr lang="en-US" dirty="0"/>
              <a:t>(pods, services, etc.)</a:t>
            </a:r>
          </a:p>
          <a:p>
            <a:pPr lvl="1"/>
            <a:r>
              <a:rPr lang="en-US" dirty="0">
                <a:sym typeface="Helvetica Light"/>
              </a:rPr>
              <a:t>Key-value pairs for identification</a:t>
            </a:r>
          </a:p>
          <a:p>
            <a:pPr lvl="1"/>
            <a:r>
              <a:rPr lang="en-US" dirty="0">
                <a:sym typeface="Helvetica Light"/>
              </a:rPr>
              <a:t>Critical to Kubernetes as it relies on querying the cluster for resources that have certain labels</a:t>
            </a:r>
          </a:p>
          <a:p>
            <a:r>
              <a:rPr lang="en-US" dirty="0"/>
              <a:t>Selector</a:t>
            </a:r>
          </a:p>
          <a:p>
            <a:pPr lvl="1"/>
            <a:r>
              <a:rPr lang="en-US" dirty="0"/>
              <a:t>An expression that matches labels to identify related resources</a:t>
            </a:r>
          </a:p>
          <a:p>
            <a:endParaRPr lang="en-US" dirty="0">
              <a:sym typeface="Helvetica Light"/>
            </a:endParaRPr>
          </a:p>
          <a:p>
            <a:r>
              <a:rPr lang="en-US" dirty="0" err="1"/>
              <a:t>ConfigMap</a:t>
            </a:r>
            <a:endParaRPr lang="en-US" dirty="0"/>
          </a:p>
          <a:p>
            <a:pPr lvl="1"/>
            <a:r>
              <a:rPr lang="en-US" dirty="0"/>
              <a:t>Configuration values to be used by containers in a pod</a:t>
            </a:r>
          </a:p>
          <a:p>
            <a:pPr lvl="1"/>
            <a:r>
              <a:rPr lang="en-US" dirty="0"/>
              <a:t>Stores configuration outside of the container image, making containers more reusable</a:t>
            </a:r>
          </a:p>
          <a:p>
            <a:endParaRPr lang="en-US" dirty="0">
              <a:sym typeface="Helvetica Light"/>
            </a:endParaRPr>
          </a:p>
          <a:p>
            <a:r>
              <a:rPr lang="en-US" dirty="0">
                <a:sym typeface="Helvetica Light"/>
              </a:rPr>
              <a:t>Secrets</a:t>
            </a:r>
          </a:p>
          <a:p>
            <a:pPr lvl="1"/>
            <a:r>
              <a:rPr lang="en-US" dirty="0">
                <a:sym typeface="Helvetica Light"/>
              </a:rPr>
              <a:t>Sensitive info that containers need to read or consume</a:t>
            </a:r>
          </a:p>
          <a:p>
            <a:pPr lvl="1"/>
            <a:r>
              <a:rPr lang="en-US" dirty="0">
                <a:sym typeface="Helvetica Light"/>
              </a:rPr>
              <a:t>Encrypted in special volumes mounted automatically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7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Kubernetes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87284" y="1643212"/>
            <a:ext cx="1817243" cy="3659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2400">
                <a:solidFill>
                  <a:srgbClr val="FFFFFF"/>
                </a:solidFill>
              </a:rPr>
              <a:t>Kubernetes Master</a:t>
            </a:r>
          </a:p>
        </p:txBody>
      </p:sp>
      <p:cxnSp>
        <p:nvCxnSpPr>
          <p:cNvPr id="11" name="Straight Arrow Connector 10"/>
          <p:cNvCxnSpPr>
            <a:stCxn id="6" idx="6"/>
            <a:endCxn id="10" idx="1"/>
          </p:cNvCxnSpPr>
          <p:nvPr/>
        </p:nvCxnSpPr>
        <p:spPr>
          <a:xfrm flipV="1">
            <a:off x="2833252" y="3473152"/>
            <a:ext cx="554032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70048" y="2869252"/>
            <a:ext cx="1263204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24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Oval 6"/>
          <p:cNvSpPr/>
          <p:nvPr/>
        </p:nvSpPr>
        <p:spPr>
          <a:xfrm>
            <a:off x="218199" y="1678405"/>
            <a:ext cx="1263204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2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9" name="Oval 8"/>
          <p:cNvSpPr/>
          <p:nvPr/>
        </p:nvSpPr>
        <p:spPr>
          <a:xfrm>
            <a:off x="249983" y="4060099"/>
            <a:ext cx="1263204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2400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12" name="Straight Arrow Connector 11"/>
          <p:cNvCxnSpPr>
            <a:stCxn id="7" idx="5"/>
            <a:endCxn id="6" idx="1"/>
          </p:cNvCxnSpPr>
          <p:nvPr/>
        </p:nvCxnSpPr>
        <p:spPr>
          <a:xfrm>
            <a:off x="1296411" y="2709328"/>
            <a:ext cx="458629" cy="33680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7"/>
            <a:endCxn id="6" idx="3"/>
          </p:cNvCxnSpPr>
          <p:nvPr/>
        </p:nvCxnSpPr>
        <p:spPr>
          <a:xfrm flipV="1">
            <a:off x="1328195" y="3900175"/>
            <a:ext cx="426845" cy="33680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62625" y="1670555"/>
            <a:ext cx="1817243" cy="752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1800">
                <a:solidFill>
                  <a:srgbClr val="FFFFFF"/>
                </a:solidFill>
              </a:rPr>
              <a:t>Worker Node 1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62625" y="2616933"/>
            <a:ext cx="1817243" cy="657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1800" dirty="0">
                <a:solidFill>
                  <a:srgbClr val="FFFFFF"/>
                </a:solidFill>
              </a:rPr>
              <a:t>Worker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62625" y="3515855"/>
            <a:ext cx="1817243" cy="717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1800" dirty="0">
                <a:solidFill>
                  <a:srgbClr val="FFFFFF"/>
                </a:solidFill>
              </a:rPr>
              <a:t>Worker Node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2625" y="4444336"/>
            <a:ext cx="1817243" cy="71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1800" dirty="0">
                <a:solidFill>
                  <a:srgbClr val="FFFFFF"/>
                </a:solidFill>
              </a:rPr>
              <a:t>Worker Node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62684" y="1670556"/>
            <a:ext cx="1817243" cy="3659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30" idx="1"/>
          </p:cNvCxnSpPr>
          <p:nvPr/>
        </p:nvCxnSpPr>
        <p:spPr>
          <a:xfrm>
            <a:off x="5204529" y="2046608"/>
            <a:ext cx="1658097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5230380" y="2945703"/>
            <a:ext cx="1632245" cy="243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>
            <a:off x="5222994" y="3871238"/>
            <a:ext cx="1639631" cy="32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5215608" y="4783553"/>
            <a:ext cx="1647017" cy="1582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9834" y="4928792"/>
            <a:ext cx="1440498" cy="4205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hangingPunct="1"/>
            <a:r>
              <a:rPr lang="en-US" sz="2133">
                <a:solidFill>
                  <a:srgbClr val="FFFFFF"/>
                </a:solidFill>
              </a:rPr>
              <a:t>Registry</a:t>
            </a: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10213024" y="2046609"/>
            <a:ext cx="716557" cy="570324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10216716" y="3041567"/>
            <a:ext cx="716557" cy="570324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10213024" y="3987945"/>
            <a:ext cx="716557" cy="570324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0" idx="3"/>
          </p:cNvCxnSpPr>
          <p:nvPr/>
        </p:nvCxnSpPr>
        <p:spPr>
          <a:xfrm>
            <a:off x="8679867" y="2046608"/>
            <a:ext cx="982816" cy="145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3"/>
            <a:endCxn id="18" idx="1"/>
          </p:cNvCxnSpPr>
          <p:nvPr/>
        </p:nvCxnSpPr>
        <p:spPr>
          <a:xfrm>
            <a:off x="8679868" y="2945703"/>
            <a:ext cx="982816" cy="5547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3"/>
            <a:endCxn id="18" idx="1"/>
          </p:cNvCxnSpPr>
          <p:nvPr/>
        </p:nvCxnSpPr>
        <p:spPr>
          <a:xfrm flipV="1">
            <a:off x="8679868" y="3500496"/>
            <a:ext cx="982816" cy="3739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679867" y="3500496"/>
            <a:ext cx="982816" cy="12988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8637" y="5307198"/>
            <a:ext cx="35898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0914" indent="-380914" hangingPunct="1">
              <a:buFont typeface="Arial" charset="0"/>
              <a:buChar char="•"/>
            </a:pPr>
            <a:r>
              <a:rPr lang="en-US" sz="1800" dirty="0" err="1"/>
              <a:t>Etcd</a:t>
            </a:r>
            <a:endParaRPr lang="en-US" sz="1800" dirty="0"/>
          </a:p>
          <a:p>
            <a:pPr marL="380914" indent="-380914" hangingPunct="1">
              <a:buFont typeface="Arial" charset="0"/>
              <a:buChar char="•"/>
            </a:pPr>
            <a:r>
              <a:rPr lang="en-US" sz="1800" dirty="0"/>
              <a:t>API Server</a:t>
            </a:r>
          </a:p>
          <a:p>
            <a:pPr marL="380914" indent="-380914" hangingPunct="1">
              <a:buFont typeface="Arial" charset="0"/>
              <a:buChar char="•"/>
            </a:pPr>
            <a:r>
              <a:rPr lang="en-US" sz="1800" dirty="0"/>
              <a:t>Controller Manager Server</a:t>
            </a:r>
          </a:p>
          <a:p>
            <a:pPr marL="380914" indent="-380914" hangingPunct="1">
              <a:buFont typeface="Arial" charset="0"/>
              <a:buChar char="•"/>
            </a:pPr>
            <a:r>
              <a:rPr lang="en-US" sz="1800" dirty="0"/>
              <a:t>Scheduler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9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55" y="235121"/>
            <a:ext cx="11795760" cy="460800"/>
          </a:xfrm>
        </p:spPr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257" y="996899"/>
            <a:ext cx="5455095" cy="55436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sz="1600" dirty="0"/>
              <a:t>Build an image from the </a:t>
            </a:r>
            <a:r>
              <a:rPr lang="en-AU" sz="1600" dirty="0" err="1"/>
              <a:t>Dockerfile</a:t>
            </a:r>
            <a:r>
              <a:rPr lang="en-AU" sz="1600" dirty="0"/>
              <a:t> in the current  directory and tag the 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AU" sz="1600" dirty="0">
                <a:latin typeface="Courier" charset="0"/>
                <a:ea typeface="Courier" charset="0"/>
                <a:cs typeface="Courier" charset="0"/>
              </a:rPr>
              <a:t>docker build -t mycluster.icp:8500/cosmos:v1 .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AU" sz="1600" dirty="0"/>
              <a:t>List all images that are locally stored with the Docker engine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docker images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AU" sz="1600" dirty="0"/>
              <a:t>Delete an image from the local image store 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docker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rmi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mycluster.icp:8500/cosmos:v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AU" sz="1600" dirty="0"/>
              <a:t>Pull an image from a registry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docker pull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mycluster.icp:8500/</a:t>
            </a:r>
            <a:r>
              <a:rPr lang="sv-SE" sz="1600" dirty="0" err="1">
                <a:latin typeface="Courier" charset="0"/>
                <a:ea typeface="Courier" charset="0"/>
                <a:cs typeface="Courier" charset="0"/>
              </a:rPr>
              <a:t>cosmos:v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pPr marL="374630" indent="0">
              <a:spcBef>
                <a:spcPts val="0"/>
              </a:spcBef>
              <a:buNone/>
            </a:pPr>
            <a:endParaRPr lang="de-DE" sz="16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</a:pPr>
            <a:r>
              <a:rPr lang="en-AU" sz="1600" dirty="0"/>
              <a:t>Retag a local image with a new image name and tag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sv-SE" sz="1600" dirty="0" err="1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 tag alpine:3.4 mycluster.icp:8500/</a:t>
            </a:r>
            <a:r>
              <a:rPr lang="sv-SE" sz="1600" dirty="0" err="1">
                <a:latin typeface="Courier" charset="0"/>
                <a:ea typeface="Courier" charset="0"/>
                <a:cs typeface="Courier" charset="0"/>
              </a:rPr>
              <a:t>cosmos:v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363194" y="996899"/>
            <a:ext cx="5455095" cy="55436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sz="1600" dirty="0"/>
              <a:t>Log in to a registry (the Docker Hub by default)</a:t>
            </a:r>
            <a:r>
              <a:rPr lang="en-US" sz="1600" dirty="0"/>
              <a:t> 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sv-SE" sz="1600" dirty="0" err="1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 login mycluster.icp:8500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</a:pPr>
            <a:endParaRPr lang="en-AU" sz="1600" dirty="0"/>
          </a:p>
          <a:p>
            <a:pPr>
              <a:spcBef>
                <a:spcPts val="0"/>
              </a:spcBef>
            </a:pPr>
            <a:r>
              <a:rPr lang="en-AU" sz="1600" dirty="0"/>
              <a:t>Push an image to a registry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push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mycluster.icp:8500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/cosmos:v1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1600" dirty="0"/>
              <a:t>Docker run example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run –d --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–h cosmos --name –p 9443:9443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mycluster.icp:8500/</a:t>
            </a:r>
            <a:r>
              <a:rPr lang="sv-SE" sz="1600" dirty="0" err="1">
                <a:latin typeface="Courier" charset="0"/>
                <a:ea typeface="Courier" charset="0"/>
                <a:cs typeface="Courier" charset="0"/>
              </a:rPr>
              <a:t>cosmos:v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List the running cosmos </a:t>
            </a:r>
            <a:r>
              <a:rPr lang="en-US" sz="1600" dirty="0" err="1"/>
              <a:t>docker</a:t>
            </a:r>
            <a:r>
              <a:rPr lang="en-US" sz="1600" dirty="0"/>
              <a:t> container: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| grep cosmos</a:t>
            </a:r>
          </a:p>
          <a:p>
            <a:pPr marL="374630" indent="0">
              <a:spcBef>
                <a:spcPts val="0"/>
              </a:spcBef>
              <a:buNone/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 Logging into the running </a:t>
            </a:r>
            <a:r>
              <a:rPr lang="en-US" sz="1600" dirty="0" err="1"/>
              <a:t>docker</a:t>
            </a:r>
            <a:r>
              <a:rPr lang="en-US" sz="1600" dirty="0"/>
              <a:t> image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exec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it {cosmos container} /bin/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sh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374630" indent="0">
              <a:spcBef>
                <a:spcPts val="0"/>
              </a:spcBef>
              <a:buNone/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374630" indent="0">
              <a:spcBef>
                <a:spcPts val="0"/>
              </a:spcBef>
              <a:buNone/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22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Get the state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cluster-info 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all the nodes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nodes -o wide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info about the pods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pods -o wide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info about the replication controllers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-o wide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info about the services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services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Get full </a:t>
            </a:r>
            <a:r>
              <a:rPr lang="en-US" sz="1800" dirty="0" err="1"/>
              <a:t>config</a:t>
            </a:r>
            <a:r>
              <a:rPr lang="en-US" sz="1800" dirty="0"/>
              <a:t> info about a Service 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service NAME_OF_SERVICE -o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the IP of a Pod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pod NAME_OF_POD -template={{.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status.podIP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Delete a Pod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delete pod NAME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Delete a Service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delete service NAME_OF_SERVICE</a:t>
            </a:r>
            <a:r>
              <a:rPr lang="en-US" sz="2199" dirty="0"/>
              <a:t> 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6E27-18D6-42EA-9197-C988B0B1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2657F-6875-434D-B2BC-2AC841B6B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8AB96E-1DD2-4B9E-9268-E65302AC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3" y="1097280"/>
            <a:ext cx="11536698" cy="2223769"/>
          </a:xfrm>
        </p:spPr>
        <p:txBody>
          <a:bodyPr/>
          <a:lstStyle/>
          <a:p>
            <a:r>
              <a:rPr lang="en-GB" dirty="0" err="1"/>
              <a:t>Minikube</a:t>
            </a:r>
            <a:r>
              <a:rPr lang="en-GB" dirty="0"/>
              <a:t> is a tool that makes it easy to run Kubernetes locally. </a:t>
            </a:r>
            <a:r>
              <a:rPr lang="en-GB" dirty="0" err="1"/>
              <a:t>Minukbe</a:t>
            </a:r>
            <a:r>
              <a:rPr lang="en-GB" dirty="0"/>
              <a:t> runs a single-node Kubernetes cluster in a VM on your laptop.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2" descr="Image result for minikube">
            <a:extLst>
              <a:ext uri="{FF2B5EF4-FFF2-40B4-BE49-F238E27FC236}">
                <a16:creationId xmlns:a16="http://schemas.microsoft.com/office/drawing/2014/main" id="{86A4CF47-D427-4AFB-A95D-ECE5AA88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358" y="1796527"/>
            <a:ext cx="7645108" cy="474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532" lvl="1" indent="0">
              <a:buNone/>
            </a:pPr>
            <a:endParaRPr lang="en-US" dirty="0">
              <a:sym typeface="Helvetica Ligh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  <a:hlinkClick r:id="rId2"/>
              </a:rPr>
              <a:t>h</a:t>
            </a:r>
            <a:r>
              <a:rPr lang="en-US" dirty="0">
                <a:sym typeface="Helvetica Light"/>
                <a:hlinkClick r:id="rId2"/>
              </a:rPr>
              <a:t>ttps://docs.sevenbridges.com/docs/install-docker</a:t>
            </a:r>
            <a:r>
              <a:rPr lang="en-US" dirty="0">
                <a:sym typeface="Helvetica Light"/>
              </a:rPr>
              <a:t> </a:t>
            </a:r>
          </a:p>
          <a:p>
            <a:pPr marL="228532" lvl="1" indent="0">
              <a:buNone/>
            </a:pPr>
            <a:endParaRPr lang="en-AU" dirty="0">
              <a:sym typeface="Helvetica Light"/>
            </a:endParaRPr>
          </a:p>
          <a:p>
            <a:pPr lvl="1"/>
            <a:r>
              <a:rPr lang="en-AU" dirty="0">
                <a:sym typeface="Helvetica Light"/>
              </a:rPr>
              <a:t>Follow the required steps for your OS</a:t>
            </a:r>
          </a:p>
          <a:p>
            <a:pPr lvl="2"/>
            <a:r>
              <a:rPr lang="en-AU" dirty="0">
                <a:sym typeface="Helvetica Light"/>
              </a:rPr>
              <a:t>Linux</a:t>
            </a:r>
          </a:p>
          <a:p>
            <a:pPr lvl="2"/>
            <a:r>
              <a:rPr lang="en-AU" dirty="0">
                <a:sym typeface="Helvetica Light"/>
              </a:rPr>
              <a:t>Mac OS</a:t>
            </a:r>
          </a:p>
          <a:p>
            <a:pPr lvl="2"/>
            <a:r>
              <a:rPr lang="en-AU" dirty="0">
                <a:sym typeface="Helvetica Light"/>
              </a:rPr>
              <a:t>Windows</a:t>
            </a:r>
            <a:endParaRPr lang="en-US" dirty="0">
              <a:sym typeface="Helvetica Light"/>
            </a:endParaRPr>
          </a:p>
          <a:p>
            <a:r>
              <a:rPr lang="en-AU" dirty="0"/>
              <a:t>Docker Community Edition (CE) is ideal for developers and small teams looking to get started with Docker and experimenting with container-based apps. Docker CE has three types of update channels, stable, test, and nightly: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406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Download VirtualBox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ym typeface="Helvetica Light"/>
              </a:rPr>
              <a:t>Here you will find links to VirtualBox binaries and its source code. </a:t>
            </a:r>
          </a:p>
          <a:p>
            <a:pPr marL="0" indent="0">
              <a:buNone/>
            </a:pPr>
            <a:r>
              <a:rPr lang="en-AU" dirty="0">
                <a:sym typeface="Helvetica Light"/>
                <a:hlinkClick r:id="rId2"/>
              </a:rPr>
              <a:t>https://www.virtualbox.org/wiki/Downloads</a:t>
            </a:r>
            <a:endParaRPr lang="en-AU" dirty="0">
              <a:sym typeface="Helvetica Light"/>
            </a:endParaRPr>
          </a:p>
          <a:p>
            <a:r>
              <a:rPr lang="en-AU" b="1" dirty="0">
                <a:hlinkClick r:id="rId3"/>
              </a:rPr>
              <a:t>VirtualBox</a:t>
            </a:r>
            <a:r>
              <a:rPr lang="en-AU" b="1" dirty="0"/>
              <a:t> 5.2.18 platform packages</a:t>
            </a:r>
          </a:p>
          <a:p>
            <a:pPr lvl="1"/>
            <a:r>
              <a:rPr lang="en-AU" dirty="0">
                <a:hlinkClick r:id="rId4"/>
              </a:rPr>
              <a:t> Windows hosts</a:t>
            </a:r>
            <a:r>
              <a:rPr lang="en-AU" dirty="0"/>
              <a:t> </a:t>
            </a:r>
          </a:p>
          <a:p>
            <a:pPr lvl="1"/>
            <a:r>
              <a:rPr lang="en-AU" dirty="0">
                <a:hlinkClick r:id="rId5"/>
              </a:rPr>
              <a:t> OS X hosts</a:t>
            </a:r>
            <a:r>
              <a:rPr lang="en-AU" dirty="0"/>
              <a:t> </a:t>
            </a:r>
          </a:p>
          <a:p>
            <a:pPr lvl="1"/>
            <a:r>
              <a:rPr lang="en-AU" dirty="0">
                <a:hlinkClick r:id="rId6"/>
              </a:rPr>
              <a:t>Linux distributions</a:t>
            </a:r>
            <a:r>
              <a:rPr lang="en-AU" dirty="0"/>
              <a:t> </a:t>
            </a:r>
          </a:p>
          <a:p>
            <a:pPr lvl="1"/>
            <a:r>
              <a:rPr lang="en-AU" dirty="0">
                <a:hlinkClick r:id="rId7"/>
              </a:rPr>
              <a:t> Solaris hosts</a:t>
            </a:r>
            <a:r>
              <a:rPr lang="en-AU" dirty="0"/>
              <a:t> </a:t>
            </a:r>
          </a:p>
          <a:p>
            <a:pPr marL="228532" lvl="1" indent="0">
              <a:buNone/>
            </a:pPr>
            <a:endParaRPr lang="en-AU" dirty="0">
              <a:sym typeface="Helvetica Light"/>
            </a:endParaRPr>
          </a:p>
          <a:p>
            <a:pPr marL="228532" lvl="1" indent="0">
              <a:buNone/>
            </a:pPr>
            <a:r>
              <a:rPr lang="en-AU" dirty="0">
                <a:sym typeface="Helvetica Light"/>
              </a:rPr>
              <a:t>The binaries are released under the terms of the GPL version 2. </a:t>
            </a:r>
            <a:endParaRPr lang="en-US" dirty="0">
              <a:sym typeface="Helvetica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406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</a:t>
            </a:r>
            <a:r>
              <a:rPr lang="en-AU" dirty="0" err="1"/>
              <a:t>kubectl</a:t>
            </a:r>
            <a:r>
              <a:rPr lang="en-AU" dirty="0"/>
              <a:t> binary using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Helvetica Light"/>
              </a:rPr>
              <a:t>kubectl</a:t>
            </a:r>
            <a:endParaRPr lang="en-US" dirty="0">
              <a:sym typeface="Helvetica Light"/>
            </a:endParaRPr>
          </a:p>
          <a:p>
            <a:pPr lvl="1"/>
            <a:r>
              <a:rPr lang="en-US" dirty="0">
                <a:sym typeface="Helvetica Light"/>
                <a:hlinkClick r:id="rId2"/>
              </a:rPr>
              <a:t>https://kubernetes.io/docs/tasks/tools/install-kubectl/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OSX:</a:t>
            </a:r>
          </a:p>
          <a:p>
            <a:pPr lvl="1"/>
            <a:r>
              <a:rPr lang="pt-BR" dirty="0">
                <a:sym typeface="Helvetica Light"/>
              </a:rPr>
              <a:t>curl -LO https://storage.googleapis.com/kubernetes-release/release/$(curl -s https://storage.googleapis.com/kubernetes-release/release/stable.txt)/bin/darwin/amd64/kubectl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Linux:</a:t>
            </a:r>
          </a:p>
          <a:p>
            <a:pPr lvl="1"/>
            <a:r>
              <a:rPr lang="pt-BR" dirty="0">
                <a:sym typeface="Helvetica Light"/>
              </a:rPr>
              <a:t>curl -LO https://storage.googleapis.com/kubernetes-release/release/$(curl -s https://storage.googleapis.com/kubernetes-release/release/stable.txt)/bin/linux/amd64/kubectl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Windows:</a:t>
            </a:r>
          </a:p>
          <a:p>
            <a:pPr lvl="1"/>
            <a:r>
              <a:rPr lang="en-US" dirty="0">
                <a:sym typeface="Helvetica Light"/>
              </a:rPr>
              <a:t>curl -LO https://storage.googleapis.com/kubernetes-release/release/v1.12.0/bin/windows/amd64/kubectl.exe</a:t>
            </a:r>
          </a:p>
          <a:p>
            <a:pPr lvl="1"/>
            <a:r>
              <a:rPr lang="en-AU" dirty="0"/>
              <a:t>Add the </a:t>
            </a:r>
            <a:r>
              <a:rPr lang="en-US" dirty="0">
                <a:sym typeface="Helvetica Light"/>
              </a:rPr>
              <a:t>kubectl.exe </a:t>
            </a:r>
            <a:r>
              <a:rPr lang="en-AU" dirty="0"/>
              <a:t>binary in to your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90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Kubernetes Locally via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Helvetica Light"/>
              </a:rPr>
              <a:t>kubernetes</a:t>
            </a:r>
            <a:r>
              <a:rPr lang="en-US" dirty="0">
                <a:sym typeface="Helvetica Light"/>
              </a:rPr>
              <a:t>/</a:t>
            </a:r>
            <a:r>
              <a:rPr lang="en-US" dirty="0" err="1">
                <a:sym typeface="Helvetica Light"/>
              </a:rPr>
              <a:t>minikube</a:t>
            </a:r>
            <a:endParaRPr lang="en-US" dirty="0">
              <a:sym typeface="Helvetica Light"/>
            </a:endParaRPr>
          </a:p>
          <a:p>
            <a:pPr lvl="1"/>
            <a:r>
              <a:rPr lang="en-US" dirty="0">
                <a:sym typeface="Helvetica Light"/>
                <a:hlinkClick r:id="rId2"/>
              </a:rPr>
              <a:t>https://github.com/kubernetes/minikube/releases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OSX:</a:t>
            </a:r>
          </a:p>
          <a:p>
            <a:pPr lvl="1"/>
            <a:r>
              <a:rPr lang="en-US" dirty="0">
                <a:sym typeface="Helvetica Light"/>
              </a:rPr>
              <a:t>curl -Lo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https://storage.googleapis.com/minikube/releases/v0.30.0/minikube-darwin-amd64 &amp;&amp; </a:t>
            </a:r>
            <a:r>
              <a:rPr lang="en-US" dirty="0" err="1">
                <a:sym typeface="Helvetica Light"/>
              </a:rPr>
              <a:t>chmod</a:t>
            </a:r>
            <a:r>
              <a:rPr lang="en-US" dirty="0">
                <a:sym typeface="Helvetica Light"/>
              </a:rPr>
              <a:t> +x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&amp;&amp; </a:t>
            </a:r>
            <a:r>
              <a:rPr lang="en-US" dirty="0" err="1">
                <a:sym typeface="Helvetica Light"/>
              </a:rPr>
              <a:t>sudo</a:t>
            </a:r>
            <a:r>
              <a:rPr lang="en-US" dirty="0">
                <a:sym typeface="Helvetica Light"/>
              </a:rPr>
              <a:t> cp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/</a:t>
            </a:r>
            <a:r>
              <a:rPr lang="en-US" dirty="0" err="1">
                <a:sym typeface="Helvetica Light"/>
              </a:rPr>
              <a:t>usr</a:t>
            </a:r>
            <a:r>
              <a:rPr lang="en-US" dirty="0">
                <a:sym typeface="Helvetica Light"/>
              </a:rPr>
              <a:t>/local/bin/ &amp;&amp; rm </a:t>
            </a:r>
            <a:r>
              <a:rPr lang="en-US" dirty="0" err="1">
                <a:sym typeface="Helvetica Light"/>
              </a:rPr>
              <a:t>minikube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Linux:</a:t>
            </a:r>
          </a:p>
          <a:p>
            <a:pPr lvl="1"/>
            <a:r>
              <a:rPr lang="en-US" dirty="0">
                <a:sym typeface="Helvetica Light"/>
              </a:rPr>
              <a:t>curl -Lo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https://storage.googleapis.com/minikube/releases/v0.30.0/minikube-linux-amd64 &amp;&amp; </a:t>
            </a:r>
            <a:r>
              <a:rPr lang="en-US" dirty="0" err="1">
                <a:sym typeface="Helvetica Light"/>
              </a:rPr>
              <a:t>chmod</a:t>
            </a:r>
            <a:r>
              <a:rPr lang="en-US" dirty="0">
                <a:sym typeface="Helvetica Light"/>
              </a:rPr>
              <a:t> +x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&amp;&amp; </a:t>
            </a:r>
            <a:r>
              <a:rPr lang="en-US" dirty="0" err="1">
                <a:sym typeface="Helvetica Light"/>
              </a:rPr>
              <a:t>sudo</a:t>
            </a:r>
            <a:r>
              <a:rPr lang="en-US" dirty="0">
                <a:sym typeface="Helvetica Light"/>
              </a:rPr>
              <a:t> cp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/</a:t>
            </a:r>
            <a:r>
              <a:rPr lang="en-US" dirty="0" err="1">
                <a:sym typeface="Helvetica Light"/>
              </a:rPr>
              <a:t>usr</a:t>
            </a:r>
            <a:r>
              <a:rPr lang="en-US" dirty="0">
                <a:sym typeface="Helvetica Light"/>
              </a:rPr>
              <a:t>/local/bin/ &amp;&amp; rm </a:t>
            </a:r>
            <a:r>
              <a:rPr lang="en-US" dirty="0" err="1">
                <a:sym typeface="Helvetica Light"/>
              </a:rPr>
              <a:t>minikube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Windows [Experimental]:</a:t>
            </a:r>
          </a:p>
          <a:p>
            <a:pPr lvl="1"/>
            <a:r>
              <a:rPr lang="en-US" dirty="0">
                <a:sym typeface="Helvetica Light"/>
              </a:rPr>
              <a:t>Download the minikube-windows-amd64.exe file, rename it to minikube.exe and add it to your path.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6807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accessing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ym typeface="Helvetica Light"/>
              </a:rPr>
              <a:t>$ </a:t>
            </a:r>
            <a:r>
              <a:rPr lang="en-AU" dirty="0" err="1">
                <a:sym typeface="Helvetica Light"/>
              </a:rPr>
              <a:t>minikube</a:t>
            </a:r>
            <a:r>
              <a:rPr lang="en-AU" dirty="0">
                <a:sym typeface="Helvetica Light"/>
              </a:rPr>
              <a:t> start --memory 10240 --</a:t>
            </a:r>
            <a:r>
              <a:rPr lang="en-AU" dirty="0" err="1">
                <a:sym typeface="Helvetica Light"/>
              </a:rPr>
              <a:t>vm</a:t>
            </a:r>
            <a:r>
              <a:rPr lang="en-AU" dirty="0">
                <a:sym typeface="Helvetica Light"/>
              </a:rPr>
              <a:t>-driver=</a:t>
            </a:r>
            <a:r>
              <a:rPr lang="en-AU" dirty="0" err="1">
                <a:sym typeface="Helvetica Light"/>
              </a:rPr>
              <a:t>virtualbox</a:t>
            </a:r>
            <a:endParaRPr lang="en-AU" dirty="0">
              <a:sym typeface="Helvetica Light"/>
            </a:endParaRPr>
          </a:p>
          <a:p>
            <a:r>
              <a:rPr lang="en-AU" dirty="0">
                <a:sym typeface="Helvetica Light"/>
              </a:rPr>
              <a:t>To access dashboard issue this command:</a:t>
            </a:r>
          </a:p>
          <a:p>
            <a:r>
              <a:rPr lang="en-AU" dirty="0">
                <a:sym typeface="Helvetica Light"/>
              </a:rPr>
              <a:t>$ </a:t>
            </a:r>
            <a:r>
              <a:rPr lang="en-AU" dirty="0" err="1">
                <a:sym typeface="Helvetica Light"/>
              </a:rPr>
              <a:t>minikube</a:t>
            </a:r>
            <a:r>
              <a:rPr lang="en-AU" dirty="0">
                <a:sym typeface="Helvetica Light"/>
              </a:rPr>
              <a:t> dashboard</a:t>
            </a:r>
          </a:p>
          <a:p>
            <a:endParaRPr lang="en-AU" dirty="0">
              <a:sym typeface="Helvetica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52F88-7BA4-4F4A-A6A5-A75C0F1E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6" y="2382093"/>
            <a:ext cx="8014448" cy="39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container orchestration?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Container orchestration </a:t>
            </a:r>
          </a:p>
          <a:p>
            <a:pPr lvl="1"/>
            <a:r>
              <a:rPr lang="en-US" dirty="0"/>
              <a:t>Manages the deployment, placement, and lifecycle of workload containers</a:t>
            </a:r>
          </a:p>
          <a:p>
            <a:r>
              <a:rPr lang="en-US" dirty="0"/>
              <a:t>Cluster management</a:t>
            </a:r>
          </a:p>
          <a:p>
            <a:pPr lvl="1"/>
            <a:r>
              <a:rPr lang="en-US" dirty="0"/>
              <a:t>Federates multiple hosts into one target</a:t>
            </a:r>
          </a:p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Distributes containers across nodes</a:t>
            </a:r>
          </a:p>
          <a:p>
            <a:r>
              <a:rPr lang="en-US" dirty="0"/>
              <a:t>Service discovery</a:t>
            </a:r>
          </a:p>
          <a:p>
            <a:pPr lvl="1"/>
            <a:r>
              <a:rPr lang="en-US" dirty="0"/>
              <a:t>Knows where the containers are located</a:t>
            </a:r>
          </a:p>
          <a:p>
            <a:pPr lvl="1"/>
            <a:r>
              <a:rPr lang="en-US" dirty="0"/>
              <a:t>Distributes client requests across the containers</a:t>
            </a:r>
          </a:p>
          <a:p>
            <a:r>
              <a:rPr lang="en-US" dirty="0"/>
              <a:t>Replication</a:t>
            </a:r>
          </a:p>
          <a:p>
            <a:pPr lvl="1"/>
            <a:r>
              <a:rPr lang="en-US" dirty="0"/>
              <a:t>Ensures the right number of nodes and containers</a:t>
            </a:r>
          </a:p>
          <a:p>
            <a:r>
              <a:rPr lang="en-US" dirty="0"/>
              <a:t>Health management</a:t>
            </a:r>
          </a:p>
          <a:p>
            <a:pPr lvl="1"/>
            <a:r>
              <a:rPr lang="en-US" dirty="0"/>
              <a:t>Replaces unhealthy containers and nodes</a:t>
            </a:r>
          </a:p>
          <a:p>
            <a:endParaRPr lang="en-US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Orchestrator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6169916" y="1730626"/>
            <a:ext cx="5731355" cy="4247648"/>
            <a:chOff x="5930744" y="1722474"/>
            <a:chExt cx="5731355" cy="4247648"/>
          </a:xfrm>
        </p:grpSpPr>
        <p:sp>
          <p:nvSpPr>
            <p:cNvPr id="9" name="Rectangle 8"/>
            <p:cNvSpPr/>
            <p:nvPr/>
          </p:nvSpPr>
          <p:spPr bwMode="auto">
            <a:xfrm>
              <a:off x="7685289" y="1722474"/>
              <a:ext cx="1499017" cy="170037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60801" y="2174834"/>
              <a:ext cx="1139252" cy="509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60801" y="2795389"/>
              <a:ext cx="1139252" cy="509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Replicator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54547" y="4177884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133809" y="4610365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81346" y="5233370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7685289" y="4159602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64551" y="4592083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812088" y="5215088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26" name="Rectangle 25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9416031" y="4154484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595293" y="4586965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542830" y="5209970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33" name="Rectangle 32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10522847" y="2226669"/>
              <a:ext cx="1139252" cy="691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Discovery DB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3" name="Elbow Connector 42"/>
            <p:cNvCxnSpPr>
              <a:stCxn id="9" idx="2"/>
              <a:endCxn id="30" idx="0"/>
            </p:cNvCxnSpPr>
            <p:nvPr/>
          </p:nvCxnSpPr>
          <p:spPr bwMode="auto">
            <a:xfrm rot="16200000" flipH="1">
              <a:off x="8934352" y="2923296"/>
              <a:ext cx="731634" cy="1730742"/>
            </a:xfrm>
            <a:prstGeom prst="bentConnector3">
              <a:avLst>
                <a:gd name="adj1" fmla="val 51615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Elbow Connector 44"/>
            <p:cNvCxnSpPr>
              <a:stCxn id="9" idx="2"/>
              <a:endCxn id="12" idx="0"/>
            </p:cNvCxnSpPr>
            <p:nvPr/>
          </p:nvCxnSpPr>
          <p:spPr bwMode="auto">
            <a:xfrm rot="5400000">
              <a:off x="7191910" y="2934996"/>
              <a:ext cx="755034" cy="1730742"/>
            </a:xfrm>
            <a:prstGeom prst="bentConnector3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9" idx="2"/>
              <a:endCxn id="23" idx="0"/>
            </p:cNvCxnSpPr>
            <p:nvPr/>
          </p:nvCxnSpPr>
          <p:spPr bwMode="auto">
            <a:xfrm>
              <a:off x="8434798" y="3422850"/>
              <a:ext cx="0" cy="736752"/>
            </a:xfrm>
            <a:prstGeom prst="line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Elbow Connector 54"/>
            <p:cNvCxnSpPr>
              <a:stCxn id="30" idx="3"/>
              <a:endCxn id="36" idx="2"/>
            </p:cNvCxnSpPr>
            <p:nvPr/>
          </p:nvCxnSpPr>
          <p:spPr bwMode="auto">
            <a:xfrm flipV="1">
              <a:off x="10915048" y="2918655"/>
              <a:ext cx="177425" cy="2131948"/>
            </a:xfrm>
            <a:prstGeom prst="bent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>
              <a:stCxn id="9" idx="3"/>
              <a:endCxn id="36" idx="1"/>
            </p:cNvCxnSpPr>
            <p:nvPr/>
          </p:nvCxnSpPr>
          <p:spPr bwMode="auto">
            <a:xfrm>
              <a:off x="9184306" y="2572662"/>
              <a:ext cx="1338541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Rectangle 66"/>
            <p:cNvSpPr/>
            <p:nvPr/>
          </p:nvSpPr>
          <p:spPr bwMode="auto">
            <a:xfrm>
              <a:off x="5930744" y="2226669"/>
              <a:ext cx="1139252" cy="6919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Image Repository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8" name="Straight Arrow Connector 67"/>
            <p:cNvCxnSpPr>
              <a:stCxn id="9" idx="1"/>
              <a:endCxn id="67" idx="3"/>
            </p:cNvCxnSpPr>
            <p:nvPr/>
          </p:nvCxnSpPr>
          <p:spPr bwMode="auto">
            <a:xfrm flipH="1">
              <a:off x="7069996" y="2572662"/>
              <a:ext cx="615293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36176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AUTHORFOOTERSHOWNUM" val="0"/>
  <p:tag name="MMPROD_NEXTUNIQUEID" val="10012"/>
  <p:tag name="CLASSAUTHORTEMPNAME" val="Class Author cross-brand"/>
  <p:tag name="CLASSAUTHORTEMPVER" val="11.0"/>
  <p:tag name="MMPROD_UIDATA" val="&lt;database version=&quot;8.0&quot;&gt;&lt;object type=&quot;1&quot; unique_id=&quot;10001&quot;&gt;&lt;object type=&quot;2&quot; unique_id=&quot;267135&quot;&gt;&lt;object type=&quot;3&quot; unique_id=&quot;548283&quot;&gt;&lt;property id=&quot;20148&quot; value=&quot;5&quot;/&gt;&lt;property id=&quot;20300&quot; value=&quot;Slide 1 - &amp;quot;Overview of  Microservices Frameworks &amp;quot;&quot;/&gt;&lt;property id=&quot;20307&quot; value=&quot;336&quot;/&gt;&lt;/object&gt;&lt;object type=&quot;3&quot; unique_id=&quot;548644&quot;&gt;&lt;property id=&quot;20148&quot; value=&quot;5&quot;/&gt;&lt;property id=&quot;20300&quot; value=&quot;Slide 2 - &amp;quot;Topics&amp;quot;&quot;/&gt;&lt;property id=&quot;20307&quot; value=&quot;369&quot;/&gt;&lt;/object&gt;&lt;object type=&quot;3&quot; unique_id=&quot;549801&quot;&gt;&lt;property id=&quot;20148&quot; value=&quot;5&quot;/&gt;&lt;property id=&quot;20300&quot; value=&quot;Slide 3 - &amp;quot;Why Microservices Frameworks?&amp;quot;&quot;/&gt;&lt;property id=&quot;20307&quot; value=&quot;372&quot;/&gt;&lt;/object&gt;&lt;object type=&quot;3&quot; unique_id=&quot;549802&quot;&gt;&lt;property id=&quot;20148&quot; value=&quot;5&quot;/&gt;&lt;property id=&quot;20300&quot; value=&quot;Slide 8 - &amp;quot;Common Functions of a Microservices Framework&amp;quot;&quot;/&gt;&lt;property id=&quot;20307&quot; value=&quot;373&quot;/&gt;&lt;/object&gt;&lt;object type=&quot;3&quot; unique_id=&quot;820485&quot;&gt;&lt;property id=&quot;20148&quot; value=&quot;5&quot;/&gt;&lt;property id=&quot;20300&quot; value=&quot;Slide 4 - &amp;quot;Why Microservices Frameworks?&amp;quot;&quot;/&gt;&lt;property id=&quot;20307&quot; value=&quot;375&quot;/&gt;&lt;/object&gt;&lt;object type=&quot;3&quot; unique_id=&quot;820674&quot;&gt;&lt;property id=&quot;20148&quot; value=&quot;5&quot;/&gt;&lt;property id=&quot;20300&quot; value=&quot;Slide 5 - &amp;quot;What are the challenges with microservices?&amp;quot;&quot;/&gt;&lt;property id=&quot;20307&quot; value=&quot;377&quot;/&gt;&lt;/object&gt;&lt;object type=&quot;3&quot; unique_id=&quot;821978&quot;&gt;&lt;property id=&quot;20148&quot; value=&quot;5&quot;/&gt;&lt;property id=&quot;20300&quot; value=&quot;Slide 15 - &amp;quot;Automated Testing&amp;quot;&quot;/&gt;&lt;property id=&quot;20307&quot; value=&quot;394&quot;/&gt;&lt;/object&gt;&lt;object type=&quot;3&quot; unique_id=&quot;821982&quot;&gt;&lt;property id=&quot;20148&quot; value=&quot;5&quot;/&gt;&lt;property id=&quot;20300&quot; value=&quot;Slide 9 - &amp;quot;Service Registry / Service Discovery&amp;quot;&quot;/&gt;&lt;property id=&quot;20307&quot; value=&quot;385&quot;/&gt;&lt;/object&gt;&lt;object type=&quot;3&quot; unique_id=&quot;821983&quot;&gt;&lt;property id=&quot;20148&quot; value=&quot;5&quot;/&gt;&lt;property id=&quot;20300&quot; value=&quot;Slide 14 - &amp;quot;Server-side discovery built-in to Bluemix Cloud Foundry Runtimes&amp;quot;&quot;/&gt;&lt;property id=&quot;20307&quot; value=&quot;386&quot;/&gt;&lt;/object&gt;&lt;object type=&quot;3&quot; unique_id=&quot;821984&quot;&gt;&lt;property id=&quot;20148&quot; value=&quot;5&quot;/&gt;&lt;property id=&quot;20300&quot; value=&quot;Slide 16 - &amp;quot;Circuit breaker&amp;quot;&quot;/&gt;&lt;property id=&quot;20307&quot; value=&quot;387&quot;/&gt;&lt;/object&gt;&lt;object type=&quot;3&quot; unique_id=&quot;821985&quot;&gt;&lt;property id=&quot;20148&quot; value=&quot;5&quot;/&gt;&lt;property id=&quot;20300&quot; value=&quot;Slide 17 - &amp;quot;Bulkhead&amp;quot;&quot;/&gt;&lt;property id=&quot;20307&quot; value=&quot;388&quot;/&gt;&lt;/object&gt;&lt;object type=&quot;3&quot; unique_id=&quot;821987&quot;&gt;&lt;property id=&quot;20148&quot; value=&quot;5&quot;/&gt;&lt;property id=&quot;20300&quot; value=&quot;Slide 18 - &amp;quot;Microservices Framework Examples&amp;quot;&quot;/&gt;&lt;property id=&quot;20307&quot; value=&quot;393&quot;/&gt;&lt;/object&gt;&lt;object type=&quot;3&quot; unique_id=&quot;822604&quot;&gt;&lt;property id=&quot;20148&quot; value=&quot;5&quot;/&gt;&lt;property id=&quot;20300&quot; value=&quot;Slide 21 - &amp;quot;What is Netflix OSS?&amp;quot;&quot;/&gt;&lt;property id=&quot;20307&quot; value=&quot;396&quot;/&gt;&lt;/object&gt;&lt;object type=&quot;3&quot; unique_id=&quot;822606&quot;&gt;&lt;property id=&quot;20148&quot; value=&quot;5&quot;/&gt;&lt;property id=&quot;20300&quot; value=&quot;Slide 22 - &amp;quot;Netflix OSS Service Discovery – Eureka, Ribbon, Zuul&amp;quot;&quot;/&gt;&lt;property id=&quot;20307&quot; value=&quot;398&quot;/&gt;&lt;/object&gt;&lt;object type=&quot;3&quot; unique_id=&quot;822607&quot;&gt;&lt;property id=&quot;20148&quot; value=&quot;5&quot;/&gt;&lt;property id=&quot;20300&quot; value=&quot;Slide 23 - &amp;quot;Netflix OSS Circuit Breaker – Hystrix, Turbine, Hystrix Dashboard&amp;quot;&quot;/&gt;&lt;property id=&quot;20307&quot; value=&quot;399&quot;/&gt;&lt;/object&gt;&lt;object type=&quot;3&quot; unique_id=&quot;822608&quot;&gt;&lt;property id=&quot;20148&quot; value=&quot;5&quot;/&gt;&lt;property id=&quot;20300&quot; value=&quot;Slide 24 - &amp;quot;Netflix OSS Automated Testing – Chaos Monkey &amp;amp; Simian Army&amp;quot;&quot;/&gt;&lt;property id=&quot;20307&quot; value=&quot;400&quot;/&gt;&lt;/object&gt;&lt;object type=&quot;3&quot; unique_id=&quot;822609&quot;&gt;&lt;property id=&quot;20148&quot; value=&quot;5&quot;/&gt;&lt;property id=&quot;20300&quot; value=&quot;Slide 25 - &amp;quot;Netflix OSS Dashboard / Console – Asgard &amp;amp; Spinnaker&amp;quot;&quot;/&gt;&lt;property id=&quot;20307&quot; value=&quot;401&quot;/&gt;&lt;/object&gt;&lt;object type=&quot;3&quot; unique_id=&quot;822610&quot;&gt;&lt;property id=&quot;20148&quot; value=&quot;5&quot;/&gt;&lt;property id=&quot;20300&quot; value=&quot;Slide 26 - &amp;quot;Netflix OSS – Pros and Cons&amp;quot;&quot;/&gt;&lt;property id=&quot;20307&quot; value=&quot;402&quot;/&gt;&lt;/object&gt;&lt;object type=&quot;3&quot; unique_id=&quot;822611&quot;&gt;&lt;property id=&quot;20148&quot; value=&quot;5&quot;/&gt;&lt;property id=&quot;20300&quot; value=&quot;Slide 27 - &amp;quot;Netflix OSS &amp;amp; Bluemix Comparison&amp;quot;&quot;/&gt;&lt;property id=&quot;20307&quot; value=&quot;403&quot;/&gt;&lt;/object&gt;&lt;object type=&quot;3&quot; unique_id=&quot;823338&quot;&gt;&lt;property id=&quot;20148&quot; value=&quot;5&quot;/&gt;&lt;property id=&quot;20300&quot; value=&quot;Slide 20&quot;/&gt;&lt;property id=&quot;20307&quot; value=&quot;419&quot;/&gt;&lt;/object&gt;&lt;object type=&quot;3&quot; unique_id=&quot;823339&quot;&gt;&lt;property id=&quot;20148&quot; value=&quot;5&quot;/&gt;&lt;property id=&quot;20300&quot; value=&quot;Slide 28 - &amp;quot;Bluemix Service Discovery  &amp;amp; Service Proxy&amp;quot;&quot;/&gt;&lt;property id=&quot;20307&quot; value=&quot;420&quot;/&gt;&lt;/object&gt;&lt;object type=&quot;3&quot; unique_id=&quot;823340&quot;&gt;&lt;property id=&quot;20148&quot; value=&quot;5&quot;/&gt;&lt;property id=&quot;20300&quot; value=&quot;Slide 29 - &amp;quot;Bluemix Service Discovery &amp;quot;&quot;/&gt;&lt;property id=&quot;20307&quot; value=&quot;404&quot;/&gt;&lt;/object&gt;&lt;object type=&quot;3&quot; unique_id=&quot;823341&quot;&gt;&lt;property id=&quot;20148&quot; value=&quot;5&quot;/&gt;&lt;property id=&quot;20300&quot; value=&quot;Slide 30 - &amp;quot;Operational Overview&amp;quot;&quot;/&gt;&lt;property id=&quot;20307&quot; value=&quot;405&quot;/&gt;&lt;/object&gt;&lt;object type=&quot;3&quot; unique_id=&quot;823342&quot;&gt;&lt;property id=&quot;20148&quot; value=&quot;5&quot;/&gt;&lt;property id=&quot;20300&quot; value=&quot;Slide 31 - &amp;quot;Service Discovery API &amp;quot;&quot;/&gt;&lt;property id=&quot;20307&quot; value=&quot;406&quot;/&gt;&lt;/object&gt;&lt;object type=&quot;3&quot; unique_id=&quot;823343&quot;&gt;&lt;property id=&quot;20148&quot; value=&quot;5&quot;/&gt;&lt;property id=&quot;20300&quot; value=&quot;Slide 32 - &amp;quot;Next Steps&amp;quot;&quot;/&gt;&lt;property id=&quot;20307&quot; value=&quot;407&quot;/&gt;&lt;/object&gt;&lt;object type=&quot;3&quot; unique_id=&quot;823345&quot;&gt;&lt;property id=&quot;20148&quot; value=&quot;5&quot;/&gt;&lt;property id=&quot;20300&quot; value=&quot;Slide 33 - &amp;quot;Bluemix Service Proxy – Why?&amp;quot;&quot;/&gt;&lt;property id=&quot;20307&quot; value=&quot;409&quot;/&gt;&lt;/object&gt;&lt;object type=&quot;3&quot; unique_id=&quot;823347&quot;&gt;&lt;property id=&quot;20148&quot; value=&quot;5&quot;/&gt;&lt;property id=&quot;20300&quot; value=&quot;Slide 34 - &amp;quot;Bluemix Service Proxy&amp;quot;&quot;/&gt;&lt;property id=&quot;20307&quot; value=&quot;411&quot;/&gt;&lt;/object&gt;&lt;object type=&quot;3&quot; unique_id=&quot;823350&quot;&gt;&lt;property id=&quot;20148&quot; value=&quot;5&quot;/&gt;&lt;property id=&quot;20300&quot; value=&quot;Slide 35&quot;/&gt;&lt;property id=&quot;20307&quot; value=&quot;413&quot;/&gt;&lt;/object&gt;&lt;object type=&quot;3&quot; unique_id=&quot;823351&quot;&gt;&lt;property id=&quot;20148&quot; value=&quot;5&quot;/&gt;&lt;property id=&quot;20300&quot; value=&quot;Slide 36&quot;/&gt;&lt;property id=&quot;20307&quot; value=&quot;414&quot;/&gt;&lt;/object&gt;&lt;object type=&quot;3&quot; unique_id=&quot;823355&quot;&gt;&lt;property id=&quot;20148&quot; value=&quot;5&quot;/&gt;&lt;property id=&quot;20300&quot; value=&quot;Slide 40&quot;/&gt;&lt;property id=&quot;20307&quot; value=&quot;418&quot;/&gt;&lt;/object&gt;&lt;object type=&quot;3&quot; unique_id=&quot;824970&quot;&gt;&lt;property id=&quot;20148&quot; value=&quot;5&quot;/&gt;&lt;property id=&quot;20300&quot; value=&quot;Slide 6 - &amp;quot;A microservices framework can help&amp;quot;&quot;/&gt;&lt;property id=&quot;20307&quot; value=&quot;422&quot;/&gt;&lt;/object&gt;&lt;object type=&quot;3&quot; unique_id=&quot;825175&quot;&gt;&lt;property id=&quot;20148&quot; value=&quot;5&quot;/&gt;&lt;property id=&quot;20300&quot; value=&quot;Slide 43 - &amp;quot;Backup Slides&amp;quot;&quot;/&gt;&lt;property id=&quot;20307&quot; value=&quot;423&quot;/&gt;&lt;/object&gt;&lt;object type=&quot;3&quot; unique_id=&quot;825808&quot;&gt;&lt;property id=&quot;20148&quot; value=&quot;5&quot;/&gt;&lt;property id=&quot;20300&quot; value=&quot;Slide 7 - &amp;quot;A microservices framework can help&amp;quot;&quot;/&gt;&lt;property id=&quot;20307&quot; value=&quot;424&quot;/&gt;&lt;/object&gt;&lt;object type=&quot;3&quot; unique_id=&quot;826269&quot;&gt;&lt;property id=&quot;20148&quot; value=&quot;5&quot;/&gt;&lt;property id=&quot;20300&quot; value=&quot;Slide 10 - &amp;quot;Service Registry&amp;quot;&quot;/&gt;&lt;property id=&quot;20307&quot; value=&quot;429&quot;/&gt;&lt;/object&gt;&lt;object type=&quot;3&quot; unique_id=&quot;826270&quot;&gt;&lt;property id=&quot;20148&quot; value=&quot;5&quot;/&gt;&lt;property id=&quot;20300&quot; value=&quot;Slide 11 - &amp;quot;Client-Side Discovery &amp;quot;&quot;/&gt;&lt;property id=&quot;20307&quot; value=&quot;426&quot;/&gt;&lt;/object&gt;&lt;object type=&quot;3&quot; unique_id=&quot;826271&quot;&gt;&lt;property id=&quot;20148&quot; value=&quot;5&quot;/&gt;&lt;property id=&quot;20300&quot; value=&quot;Slide 12 - &amp;quot;Client-Side Discovery &amp;quot;&quot;/&gt;&lt;property id=&quot;20307&quot; value=&quot;428&quot;/&gt;&lt;/object&gt;&lt;object type=&quot;3&quot; unique_id=&quot;826272&quot;&gt;&lt;property id=&quot;20148&quot; value=&quot;5&quot;/&gt;&lt;property id=&quot;20300&quot; value=&quot;Slide 13 - &amp;quot;Server-Side Discovery &amp;quot;&quot;/&gt;&lt;property id=&quot;20307&quot; value=&quot;427&quot;/&gt;&lt;/object&gt;&lt;object type=&quot;3&quot; unique_id=&quot;826274&quot;&gt;&lt;property id=&quot;20148&quot; value=&quot;5&quot;/&gt;&lt;property id=&quot;20300&quot; value=&quot;Slide 37 - &amp;quot;Microservice Terminology you might not know &amp;quot;&quot;/&gt;&lt;property id=&quot;20307&quot; value=&quot;430&quot;/&gt;&lt;/object&gt;&lt;object type=&quot;3&quot; unique_id=&quot;826275&quot;&gt;&lt;property id=&quot;20148&quot; value=&quot;5&quot;/&gt;&lt;property id=&quot;20300&quot; value=&quot;Slide 44 - &amp;quot;Tools &amp;amp; Components used by these Frameworks&amp;quot;&quot;/&gt;&lt;property id=&quot;20307&quot; value=&quot;431&quot;/&gt;&lt;/object&gt;&lt;object type=&quot;3&quot; unique_id=&quot;826421&quot;&gt;&lt;property id=&quot;20148&quot; value=&quot;5&quot;/&gt;&lt;property id=&quot;20300&quot; value=&quot;Slide 19 - &amp;quot;Framework or Fabric – What’s in a name?&amp;quot;&quot;/&gt;&lt;property id=&quot;20307&quot; value=&quot;432&quot;/&gt;&lt;/object&gt;&lt;object type=&quot;3&quot; unique_id=&quot;826615&quot;&gt;&lt;property id=&quot;20148&quot; value=&quot;5&quot;/&gt;&lt;property id=&quot;20300&quot; value=&quot;Slide 38 - &amp;quot;Amalgam8 – Three Major Components&amp;quot;&quot;/&gt;&lt;property id=&quot;20307&quot; value=&quot;433&quot;/&gt;&lt;/object&gt;&lt;object type=&quot;3&quot; unique_id=&quot;826616&quot;&gt;&lt;property id=&quot;20148&quot; value=&quot;5&quot;/&gt;&lt;property id=&quot;20300&quot; value=&quot;Slide 39 - &amp;quot;How it works&amp;quot;&quot;/&gt;&lt;property id=&quot;20307&quot; value=&quot;434&quot;/&gt;&lt;/object&gt;&lt;object type=&quot;3&quot; unique_id=&quot;826813&quot;&gt;&lt;property id=&quot;20148&quot; value=&quot;5&quot;/&gt;&lt;property id=&quot;20300&quot; value=&quot;Slide 42 - &amp;quot;Summary&amp;quot;&quot;/&gt;&lt;property id=&quot;20307&quot; value=&quot;435&quot;/&gt;&lt;/object&gt;&lt;object type=&quot;3&quot; unique_id=&quot;827473&quot;&gt;&lt;property id=&quot;20148&quot; value=&quot;5&quot;/&gt;&lt;property id=&quot;20300&quot; value=&quot;Slide 41 - &amp;quot;Resources &amp;quot;&quot;/&gt;&lt;property id=&quot;20307&quot; value=&quot;436&quot;/&gt;&lt;/object&gt;&lt;/object&gt;&lt;object type=&quot;8&quot; unique_id=&quot;267187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AUTHORUNITTITLE" val="1"/>
</p:tagLst>
</file>

<file path=ppt/theme/theme1.xml><?xml version="1.0" encoding="utf-8"?>
<a:theme xmlns:a="http://schemas.openxmlformats.org/drawingml/2006/main" name="1_CLFAug15wide">
  <a:themeElements>
    <a:clrScheme name="">
      <a:dk1>
        <a:srgbClr val="000000"/>
      </a:dk1>
      <a:lt1>
        <a:srgbClr val="FFFFFF"/>
      </a:lt1>
      <a:dk2>
        <a:srgbClr val="8CC63F"/>
      </a:dk2>
      <a:lt2>
        <a:srgbClr val="F389AF"/>
      </a:lt2>
      <a:accent1>
        <a:srgbClr val="008ABF"/>
      </a:accent1>
      <a:accent2>
        <a:srgbClr val="8CC63F"/>
      </a:accent2>
      <a:accent3>
        <a:srgbClr val="FFCF01"/>
      </a:accent3>
      <a:accent4>
        <a:srgbClr val="B8471B"/>
      </a:accent4>
      <a:accent5>
        <a:srgbClr val="82D1F5"/>
      </a:accent5>
      <a:accent6>
        <a:srgbClr val="007670"/>
      </a:accent6>
      <a:hlink>
        <a:srgbClr val="00649D"/>
      </a:hlink>
      <a:folHlink>
        <a:srgbClr val="7F1C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t template.potx" id="{BF646B42-B424-4096-A791-AE99DEC4B233}" vid="{4966A76D-EC37-402E-8AD2-695B9362C1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4D4D4D"/>
      </a:accent2>
      <a:accent3>
        <a:srgbClr val="FFFFFF"/>
      </a:accent3>
      <a:accent4>
        <a:srgbClr val="000000"/>
      </a:accent4>
      <a:accent5>
        <a:srgbClr val="BEC4FD"/>
      </a:accent5>
      <a:accent6>
        <a:srgbClr val="454545"/>
      </a:accent6>
      <a:hlink>
        <a:srgbClr val="1C7270"/>
      </a:hlink>
      <a:folHlink>
        <a:srgbClr val="9E640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47212</TotalTime>
  <Words>2270</Words>
  <Application>Microsoft Office PowerPoint</Application>
  <PresentationFormat>Custom</PresentationFormat>
  <Paragraphs>465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</vt:lpstr>
      <vt:lpstr>Helvetica Light</vt:lpstr>
      <vt:lpstr>HelvNeue Light for IBM</vt:lpstr>
      <vt:lpstr>Verdana</vt:lpstr>
      <vt:lpstr>Wingdings</vt:lpstr>
      <vt:lpstr>1_CLFAug15wide</vt:lpstr>
      <vt:lpstr>Getting Started with Kubernetes</vt:lpstr>
      <vt:lpstr>Agenda</vt:lpstr>
      <vt:lpstr>Minikube Overview</vt:lpstr>
      <vt:lpstr>Install Docker</vt:lpstr>
      <vt:lpstr>Download VirtualBox</vt:lpstr>
      <vt:lpstr>Install kubectl binary using curl</vt:lpstr>
      <vt:lpstr>Running Kubernetes Locally via Minikube</vt:lpstr>
      <vt:lpstr>Running and accessing Minikube</vt:lpstr>
      <vt:lpstr>What is container orchestration?</vt:lpstr>
      <vt:lpstr>Container Ecosystem Layers</vt:lpstr>
      <vt:lpstr>Container Orchestration in IBM Cloud</vt:lpstr>
      <vt:lpstr>Kubernetes</vt:lpstr>
      <vt:lpstr>What is Kubernetes?</vt:lpstr>
      <vt:lpstr>Kubernetes Architecture</vt:lpstr>
      <vt:lpstr>Kubernetes Terminology: Topology</vt:lpstr>
      <vt:lpstr>Kubernetes Terminology: Master Node Components</vt:lpstr>
      <vt:lpstr>Kubernetes Architecture: Workloads</vt:lpstr>
      <vt:lpstr>Kubernetes Terminology: Workloads</vt:lpstr>
      <vt:lpstr>Kubernetes Terminology: Deployment</vt:lpstr>
      <vt:lpstr>Kubernetes Autoscaling</vt:lpstr>
      <vt:lpstr>Kubernetes Terminology: Naming</vt:lpstr>
      <vt:lpstr>Kubernetes Configuring Resources and Containers</vt:lpstr>
      <vt:lpstr>Kubernetes Architecture</vt:lpstr>
      <vt:lpstr>docker Commands</vt:lpstr>
      <vt:lpstr>Kubectl Commands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Microservice Frameworks</dc:title>
  <dc:creator>Ray Hawkes</dc:creator>
  <cp:lastModifiedBy>ernese</cp:lastModifiedBy>
  <cp:revision>735</cp:revision>
  <cp:lastPrinted>2016-07-26T14:25:42Z</cp:lastPrinted>
  <dcterms:created xsi:type="dcterms:W3CDTF">2007-02-23T17:24:38Z</dcterms:created>
  <dcterms:modified xsi:type="dcterms:W3CDTF">2018-10-16T12:27:32Z</dcterms:modified>
</cp:coreProperties>
</file>