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01006-6BAB-45FE-9A08-F81BCF84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9578D-E69B-47DB-9BF9-AF0DFCAE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CD8FA-A69A-4CE9-A39A-7A02E48B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448F5-FED1-4944-8C04-833961B9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DDB91-9A97-4DAA-9752-C7098837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2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E94E6-4D4B-4F6F-8E60-1067914B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CFCCC-B709-447A-A5B6-7A54081DA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C4A69-997C-4029-B9CD-2B4E4757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D8B55-F103-41DA-8B89-8BD4882F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167D-40EC-400C-9B89-D8D9D81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2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34726F-8D9B-4FDB-826A-133A129A7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2E0B6-2ECE-4F4D-8835-76F63E4B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4F3E9-140C-4454-AE48-D8AFC28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D7418-8D82-4BA4-9891-A3B5CA00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D631C-C4ED-49A9-BA23-85E35CA3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058BD-0BBC-4D99-BEE2-49C1558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EEE22-0341-459B-90A4-BC8C02C5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E399D-5F58-495E-AD8B-C9D26600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51528-1E2E-43D5-A51F-584BDFB4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A9390-6C2E-4989-BB90-CC28BFD9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4BBF-2526-4A35-8082-48986F6E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81AB4-2666-4745-A08B-283AE7E4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76D28-9D84-49AB-B078-613F2D9C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582B-15F0-4D63-89C9-ECD91BD4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B559F-54FF-4733-9671-067F3AB4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20597-EFE7-41AF-A3D5-A619E2DA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94351-E171-462F-9058-504C387F7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3408D-F098-40EB-A273-C3A772A66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3E8BD-D236-4394-A981-24D77DC2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2B873-79A0-4297-A98E-54610963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FDCB2D-FC79-4015-A9D6-46A24FE8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D7E81-FB41-4AF4-88A5-96FF9096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DE2BA-B760-4E47-B0CB-4E6FF34B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FB4E1-51A8-4FA4-9C3E-4874D9125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DFF512-C2A8-4D1B-ACC1-FDB755DDE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58AC4-EE7B-46CF-B722-22CC09D51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47DE8E-AA7E-4DEB-9022-640E16B5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5ACEE9-8598-4244-A579-43988CA8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0697D-6B4C-4168-BC5E-EE26EA6C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4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BA4A4-A3D4-4048-B7AC-962B129F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B178A3-A102-48EC-956C-1A98BAAA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75CB2-FCF0-42BF-98C9-F80CD4BE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64F32F-ED1B-4992-AB5A-6132AA7F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9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F0C457-73DC-46D5-827A-2296D85C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1BE2D2-8372-4F73-972A-29CF34FB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37046-2985-47F5-A17B-34531B53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9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247FD-7FDE-45FE-B055-6F24631D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70394-4D44-4F1A-A493-D5176EAC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BA1CC7-2AE0-4294-9FC4-D8B820CA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030F0-0CB5-43DB-A8F4-3BEA0C4C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5C0CB-6DDC-4C5A-921C-AE367B18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D7D75-A6B2-4052-B96F-2D11E34A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1CA21-A7C2-4BDB-B2F2-A3CC9BCC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6F6448-A162-476F-B3E5-B4A807063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4BFF6-FF17-44AC-BED7-CDFF22EA2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B5E16-8F66-4C81-9CAD-39E7D003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F6362-9950-49EA-952B-4076BA01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155CEB-A1BB-49A0-850D-EE4E516F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1C64DE-C1D1-407C-89A8-BF910BCD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DAD25-4359-4244-A530-404FB6F72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8045A-67CC-4FBD-8796-174E5D066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5337-7847-4679-B30E-437414B816E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ECA6A-DAF9-48BC-820E-358064518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5ED32-9F7E-4906-A676-128D75FC8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4A4C-B107-46A4-BD50-4A497CD8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4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6DD29-C4DD-4FBA-9150-F8D9C69E4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扫盲分享</a:t>
            </a:r>
          </a:p>
        </p:txBody>
      </p:sp>
    </p:spTree>
    <p:extLst>
      <p:ext uri="{BB962C8B-B14F-4D97-AF65-F5344CB8AC3E}">
        <p14:creationId xmlns:p14="http://schemas.microsoft.com/office/powerpoint/2010/main" val="16441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C21D7-1BE8-406D-8CAD-D4FBCE5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Binlog</a:t>
            </a:r>
            <a:r>
              <a:rPr lang="zh-CN" altLang="en-US" dirty="0"/>
              <a:t>的</a:t>
            </a:r>
            <a:r>
              <a:rPr lang="en-US" altLang="zh-CN" dirty="0"/>
              <a:t>event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7FA7B-9421-4C9F-AB59-70F783A8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8268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是由很多</a:t>
            </a:r>
            <a:r>
              <a:rPr lang="en-US" altLang="zh-CN" dirty="0"/>
              <a:t>event</a:t>
            </a:r>
            <a:r>
              <a:rPr lang="zh-CN" altLang="en-US" dirty="0"/>
              <a:t>组成，魔法数字之后就都是</a:t>
            </a:r>
            <a:r>
              <a:rPr lang="en-US" altLang="zh-CN" dirty="0"/>
              <a:t>event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en-US" altLang="zh-CN" dirty="0"/>
              <a:t>event</a:t>
            </a:r>
            <a:r>
              <a:rPr lang="zh-CN" altLang="en-US" dirty="0"/>
              <a:t>的格式是？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993E0-22F2-4F77-81B2-6F5AB11359C8}"/>
              </a:ext>
            </a:extLst>
          </p:cNvPr>
          <p:cNvSpPr/>
          <p:nvPr/>
        </p:nvSpPr>
        <p:spPr>
          <a:xfrm>
            <a:off x="838200" y="2307114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    +=====================================+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 event  	| timestamp         0 : 4    |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 header +----------------------------+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| </a:t>
            </a:r>
            <a:r>
              <a:rPr lang="en-US" altLang="zh-CN" sz="1400" dirty="0" err="1">
                <a:solidFill>
                  <a:srgbClr val="008000"/>
                </a:solidFill>
                <a:effectLst/>
              </a:rPr>
              <a:t>type_code</a:t>
            </a: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   4 : 1    |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+----------------------------+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| </a:t>
            </a:r>
            <a:r>
              <a:rPr lang="en-US" altLang="zh-CN" sz="1400" dirty="0" err="1">
                <a:solidFill>
                  <a:srgbClr val="008000"/>
                </a:solidFill>
                <a:effectLst/>
              </a:rPr>
              <a:t>server_id</a:t>
            </a: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   5 : 4    |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+----------------------------+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| </a:t>
            </a:r>
            <a:r>
              <a:rPr lang="en-US" altLang="zh-CN" sz="1400" dirty="0" err="1">
                <a:solidFill>
                  <a:srgbClr val="008000"/>
                </a:solidFill>
                <a:effectLst/>
              </a:rPr>
              <a:t>event_length</a:t>
            </a: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9 : 4    |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+----------------------------+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| </a:t>
            </a:r>
            <a:r>
              <a:rPr lang="en-US" altLang="zh-CN" sz="1400" dirty="0" err="1">
                <a:solidFill>
                  <a:srgbClr val="008000"/>
                </a:solidFill>
                <a:effectLst/>
              </a:rPr>
              <a:t>next_position</a:t>
            </a:r>
            <a:r>
              <a:rPr lang="en-US" altLang="zh-CN" sz="1400" dirty="0">
                <a:solidFill>
                  <a:srgbClr val="008000"/>
                </a:solidFill>
                <a:effectLst/>
              </a:rPr>
              <a:t>    13 : 4    |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+----------------------------+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| flags            17 : 2    |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+----------------------------+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| </a:t>
            </a:r>
            <a:r>
              <a:rPr lang="en-US" altLang="zh-CN" sz="1400" dirty="0" err="1">
                <a:solidFill>
                  <a:srgbClr val="008000"/>
                </a:solidFill>
                <a:effectLst/>
              </a:rPr>
              <a:t>extra_headers</a:t>
            </a:r>
            <a:r>
              <a:rPr lang="en-US" altLang="zh-CN" sz="1400" dirty="0">
                <a:solidFill>
                  <a:srgbClr val="008000"/>
                </a:solidFill>
                <a:effectLst/>
              </a:rPr>
              <a:t>    19 : x-19 |</a:t>
            </a:r>
            <a:br>
              <a:rPr lang="en-US" altLang="zh-CN" sz="1400" dirty="0"/>
            </a:br>
            <a:r>
              <a:rPr lang="en-US" altLang="zh-CN" sz="1400" dirty="0"/>
              <a:t>    +=====================================+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 event  	| fixed part        x : y    |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 data   	+----------------------------+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|        	| variable part              |</a:t>
            </a:r>
            <a:br>
              <a:rPr lang="en-US" altLang="zh-CN" sz="1400" dirty="0"/>
            </a:br>
            <a:r>
              <a:rPr lang="en-US" altLang="zh-CN" sz="1400" dirty="0"/>
              <a:t>    +=====================================+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249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66B5-9946-46F2-A639-0B33EAB6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</a:t>
            </a:r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B01B79-804C-4B48-8B60-C5698AF0BCB9}"/>
              </a:ext>
            </a:extLst>
          </p:cNvPr>
          <p:cNvSpPr/>
          <p:nvPr/>
        </p:nvSpPr>
        <p:spPr>
          <a:xfrm>
            <a:off x="640358" y="1842322"/>
            <a:ext cx="37806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effectLst/>
              </a:rPr>
              <a:t>      UNKNOWN_EVENT= 0,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START_EVENT_V3= 1,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QUERY_EVENT= 2,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STOP_EVENT= 3,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ROTATE_EVENT= 4,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INTVAR_EVENT= 5,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LOAD_EVENT= 6,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SLAVE_EVENT= 7,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CREATE_FILE_EVENT= 8,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APPEND_BLOCK_EVENT= 9,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EXEC_LOAD_EVENT= 10,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DELETE_FILE_EVENT= 11,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NEW_LOAD_EVENT= 12,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RAND_EVENT= 13,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USER_VAR_EVENT= 14,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FORMAT_DESCRIPTION_EVENT= 15,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  <a:effectLst/>
              </a:rPr>
              <a:t>      XID_EVENT= 16, 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684C5C-8E03-4495-AF32-0D4E291D3B4D}"/>
              </a:ext>
            </a:extLst>
          </p:cNvPr>
          <p:cNvSpPr/>
          <p:nvPr/>
        </p:nvSpPr>
        <p:spPr>
          <a:xfrm>
            <a:off x="6529431" y="1843950"/>
            <a:ext cx="4023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</a:rPr>
              <a:t>      BEGIN_LOAD_QUERY_EVENT= 17,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EXECUTE_LOAD_QUERY_EVENT= 18,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TABLE_MAP_EVENT = 19,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PRE_GA_WRITE_ROWS_EVENT = 20,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PRE_GA_UPDATE_ROWS_EVENT = 21,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PRE_GA_DELETE_ROWS_EVENT = 22,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WRITE_ROWS_EVENT = 23,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UPDATE_ROWS_EVENT = 24,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DELETE_ROWS_EVENT = 25,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INCIDENT_EVENT= 26,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HEARTBEAT_LOG_EVENT= 27,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IGNORABLE_LOG_EVENT= 28,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ROWS_QUERY_LOG_EVENT= 29,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WRITE_ROWS_EVENT = 30,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UPDATE_ROWS_EVENT = 31,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DELETE_ROWS_EVENT = 32,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GTID_LOG_EVENT= 33,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ANONYMOUS_GTID_LOG_EVENT= 34,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PREVIOUS_GTIDS_LOG_EVENT= 35, 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8000"/>
                </a:solidFill>
              </a:rPr>
              <a:t>      ENUM_END_EVENT 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B440B9-7706-4DD0-AB36-800F5A8D17B3}"/>
              </a:ext>
            </a:extLst>
          </p:cNvPr>
          <p:cNvSpPr/>
          <p:nvPr/>
        </p:nvSpPr>
        <p:spPr>
          <a:xfrm>
            <a:off x="640358" y="6160845"/>
            <a:ext cx="623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binlog</a:t>
            </a:r>
            <a:r>
              <a:rPr lang="zh-CN" altLang="en-US" dirty="0"/>
              <a:t>文件都是由</a:t>
            </a:r>
            <a:r>
              <a:rPr lang="en-US" altLang="zh-CN" dirty="0">
                <a:solidFill>
                  <a:srgbClr val="008000"/>
                </a:solidFill>
              </a:rPr>
              <a:t>FORMAT_DESCRIPTION_EVENT</a:t>
            </a:r>
            <a:r>
              <a:rPr lang="zh-CN" altLang="en-US" dirty="0"/>
              <a:t>开始的</a:t>
            </a:r>
          </a:p>
        </p:txBody>
      </p:sp>
    </p:spTree>
    <p:extLst>
      <p:ext uri="{BB962C8B-B14F-4D97-AF65-F5344CB8AC3E}">
        <p14:creationId xmlns:p14="http://schemas.microsoft.com/office/powerpoint/2010/main" val="265684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3701A-D4E8-44D9-959B-BFFAA7B8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Errlog&amp;general</a:t>
            </a:r>
            <a:r>
              <a:rPr lang="en-US" altLang="zh-CN" dirty="0"/>
              <a:t> 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646FD-528B-4A21-BD52-07BFFB6E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错误日志，记录</a:t>
            </a:r>
            <a:r>
              <a:rPr lang="en-US" altLang="zh-CN" dirty="0" err="1"/>
              <a:t>mysqld</a:t>
            </a:r>
            <a:r>
              <a:rPr lang="en-US" altLang="zh-CN" dirty="0"/>
              <a:t> </a:t>
            </a:r>
            <a:r>
              <a:rPr lang="zh-CN" altLang="en-US" dirty="0"/>
              <a:t>运行过程中错误相关信息，还有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启动，停止的一些信息，</a:t>
            </a:r>
            <a:r>
              <a:rPr lang="en-US" altLang="zh-CN" dirty="0" err="1"/>
              <a:t>sql</a:t>
            </a:r>
            <a:r>
              <a:rPr lang="zh-CN" altLang="en-US" dirty="0"/>
              <a:t>死锁的信息</a:t>
            </a:r>
            <a:endParaRPr lang="en-US" altLang="zh-CN" dirty="0"/>
          </a:p>
          <a:p>
            <a:r>
              <a:rPr lang="en-US" altLang="zh-CN" dirty="0"/>
              <a:t>General log</a:t>
            </a:r>
            <a:r>
              <a:rPr lang="zh-CN" altLang="en-US" dirty="0"/>
              <a:t>，通用日志，记录</a:t>
            </a:r>
            <a:r>
              <a:rPr lang="en-US" altLang="zh-CN" dirty="0" err="1"/>
              <a:t>sql</a:t>
            </a:r>
            <a:r>
              <a:rPr lang="zh-CN" altLang="en-US" dirty="0"/>
              <a:t>查询的日志，一般不会开，影响性能。</a:t>
            </a:r>
          </a:p>
        </p:txBody>
      </p:sp>
    </p:spTree>
    <p:extLst>
      <p:ext uri="{BB962C8B-B14F-4D97-AF65-F5344CB8AC3E}">
        <p14:creationId xmlns:p14="http://schemas.microsoft.com/office/powerpoint/2010/main" val="122162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127B2-B5BA-4020-BF15-1A9967B7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Redo </a:t>
            </a:r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4167A-9C39-45F7-967D-024BA05A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重做日志，确保事务的持久化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事务提交并不能确保数据就落盘，存在脏页，此时如果</a:t>
            </a:r>
            <a:r>
              <a:rPr lang="en-US" altLang="zh-CN" dirty="0" err="1"/>
              <a:t>db</a:t>
            </a:r>
            <a:r>
              <a:rPr lang="zh-CN" altLang="en-US" dirty="0"/>
              <a:t>挂了？操作系统挂了？</a:t>
            </a:r>
            <a:endParaRPr lang="en-US" altLang="zh-CN" dirty="0"/>
          </a:p>
          <a:p>
            <a:r>
              <a:rPr lang="en-US" altLang="zh-CN" dirty="0" err="1"/>
              <a:t>redolog</a:t>
            </a:r>
            <a:r>
              <a:rPr lang="en-US" altLang="zh-CN" dirty="0"/>
              <a:t> </a:t>
            </a:r>
            <a:r>
              <a:rPr lang="zh-CN" altLang="en-US" dirty="0"/>
              <a:t>防止在发生故障的时间点，尚有脏页未写入磁盘，在重启</a:t>
            </a:r>
            <a:r>
              <a:rPr lang="en-US" altLang="zh-CN" dirty="0" err="1"/>
              <a:t>mysql</a:t>
            </a:r>
            <a:r>
              <a:rPr lang="zh-CN" altLang="en-US" dirty="0"/>
              <a:t>服务的时候，根据</a:t>
            </a:r>
            <a:r>
              <a:rPr lang="en-US" altLang="zh-CN" dirty="0"/>
              <a:t>redo log</a:t>
            </a:r>
            <a:r>
              <a:rPr lang="zh-CN" altLang="en-US" dirty="0"/>
              <a:t>进行重做，从而达到事务的持久性这一特性。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8743F1-EF56-4AD0-8097-FF789D8F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47" y="2486187"/>
            <a:ext cx="66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44639-A854-48D4-98B1-BB1D202C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Redo log </a:t>
            </a:r>
            <a:r>
              <a:rPr lang="zh-CN" altLang="en-US" dirty="0"/>
              <a:t>相关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81AE60-C728-4E85-985F-1A9C22D3D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5700"/>
            <a:ext cx="5419048" cy="2619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C409BE-62F4-4136-A945-00E58B7A8931}"/>
              </a:ext>
            </a:extLst>
          </p:cNvPr>
          <p:cNvSpPr txBox="1"/>
          <p:nvPr/>
        </p:nvSpPr>
        <p:spPr>
          <a:xfrm>
            <a:off x="838200" y="4530055"/>
            <a:ext cx="911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事务启动的时候，</a:t>
            </a:r>
            <a:r>
              <a:rPr lang="en-US" altLang="zh-CN" dirty="0" err="1"/>
              <a:t>redolog</a:t>
            </a:r>
            <a:r>
              <a:rPr lang="zh-CN" altLang="en-US" dirty="0"/>
              <a:t>就开始写入</a:t>
            </a:r>
            <a:r>
              <a:rPr lang="en-US" altLang="zh-CN" dirty="0"/>
              <a:t>redo log buffer</a:t>
            </a:r>
            <a:r>
              <a:rPr lang="zh-CN" altLang="en-US" dirty="0"/>
              <a:t>了，就是上面的</a:t>
            </a:r>
            <a:r>
              <a:rPr lang="en-US" altLang="zh-CN" dirty="0" err="1"/>
              <a:t>innodb_log_buffer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但不一定会刷入</a:t>
            </a:r>
            <a:r>
              <a:rPr lang="en-US" altLang="zh-CN" dirty="0" err="1"/>
              <a:t>ib_logfile</a:t>
            </a:r>
            <a:r>
              <a:rPr lang="zh-CN" altLang="en-US" dirty="0"/>
              <a:t>，由</a:t>
            </a:r>
            <a:r>
              <a:rPr lang="en-US" altLang="zh-CN" dirty="0" err="1"/>
              <a:t>innodb_flush_log_at_trx_commit</a:t>
            </a:r>
            <a:r>
              <a:rPr lang="zh-CN" altLang="en-US" dirty="0"/>
              <a:t>控制。</a:t>
            </a:r>
          </a:p>
        </p:txBody>
      </p:sp>
    </p:spTree>
    <p:extLst>
      <p:ext uri="{BB962C8B-B14F-4D97-AF65-F5344CB8AC3E}">
        <p14:creationId xmlns:p14="http://schemas.microsoft.com/office/powerpoint/2010/main" val="59798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36475-3B78-466C-9FA3-FA95BFB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innodb_flush_log_at_trx_commit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A2CFC-9CFD-49E2-98C6-F7FE90BA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innodb_flush_log_at_trx_commit</a:t>
            </a:r>
            <a:r>
              <a:rPr lang="en-US" altLang="zh-CN" dirty="0"/>
              <a:t>     = 1</a:t>
            </a:r>
            <a:r>
              <a:rPr lang="zh-CN" altLang="en-US" dirty="0"/>
              <a:t>， 默认值是</a:t>
            </a:r>
            <a:r>
              <a:rPr lang="en-US" altLang="zh-CN" dirty="0"/>
              <a:t>1</a:t>
            </a:r>
            <a:r>
              <a:rPr lang="zh-CN" altLang="en-US" dirty="0"/>
              <a:t>，表示每次事务提交的时候都调用</a:t>
            </a:r>
            <a:r>
              <a:rPr lang="en-US" altLang="zh-CN" dirty="0" err="1"/>
              <a:t>fsync</a:t>
            </a:r>
            <a:r>
              <a:rPr lang="zh-CN" altLang="en-US" dirty="0"/>
              <a:t>来写入到磁盘。</a:t>
            </a:r>
            <a:endParaRPr lang="en-US" altLang="zh-CN" dirty="0"/>
          </a:p>
          <a:p>
            <a:r>
              <a:rPr lang="en-US" altLang="zh-CN" dirty="0" err="1"/>
              <a:t>innodb_flush_log_at_trx_commit</a:t>
            </a:r>
            <a:r>
              <a:rPr lang="en-US" altLang="zh-CN" dirty="0"/>
              <a:t>     = 0</a:t>
            </a:r>
            <a:r>
              <a:rPr lang="zh-CN" altLang="en-US" dirty="0"/>
              <a:t>，事务执行过程中，日志一直放在</a:t>
            </a:r>
            <a:r>
              <a:rPr lang="en-US" altLang="zh-CN" dirty="0"/>
              <a:t>redo log buffer</a:t>
            </a:r>
            <a:r>
              <a:rPr lang="zh-CN" altLang="en-US" dirty="0"/>
              <a:t>中，但是事务</a:t>
            </a:r>
            <a:r>
              <a:rPr lang="en-US" altLang="zh-CN" dirty="0"/>
              <a:t>commit</a:t>
            </a:r>
            <a:r>
              <a:rPr lang="zh-CN" altLang="en-US" dirty="0"/>
              <a:t>的时候，不写入</a:t>
            </a:r>
            <a:r>
              <a:rPr lang="en-US" altLang="zh-CN" dirty="0"/>
              <a:t>redo log file</a:t>
            </a:r>
            <a:r>
              <a:rPr lang="zh-CN" altLang="en-US" dirty="0"/>
              <a:t>，而是通过</a:t>
            </a:r>
            <a:r>
              <a:rPr lang="en-US" altLang="zh-CN" dirty="0"/>
              <a:t>master </a:t>
            </a:r>
            <a:r>
              <a:rPr lang="zh-CN" altLang="en-US" dirty="0"/>
              <a:t>线程一秒钟操作一次，从</a:t>
            </a:r>
            <a:r>
              <a:rPr lang="en-US" altLang="zh-CN" dirty="0"/>
              <a:t>redo log buffer</a:t>
            </a:r>
            <a:r>
              <a:rPr lang="zh-CN" altLang="en-US" dirty="0"/>
              <a:t>写入到</a:t>
            </a:r>
            <a:r>
              <a:rPr lang="en-US" altLang="zh-CN" dirty="0"/>
              <a:t>redo log file</a:t>
            </a:r>
            <a:r>
              <a:rPr lang="zh-CN" altLang="en-US" dirty="0"/>
              <a:t>（注意这里是同时调用</a:t>
            </a:r>
            <a:r>
              <a:rPr lang="en-US" altLang="zh-CN" dirty="0" err="1"/>
              <a:t>fsync</a:t>
            </a:r>
            <a:r>
              <a:rPr lang="zh-CN" altLang="en-US" dirty="0"/>
              <a:t>写入到磁盘）</a:t>
            </a:r>
            <a:endParaRPr lang="en-US" altLang="zh-CN" dirty="0"/>
          </a:p>
          <a:p>
            <a:r>
              <a:rPr lang="en-US" altLang="zh-CN" dirty="0" err="1"/>
              <a:t>innodb_flush_log_at_trx_commit</a:t>
            </a:r>
            <a:r>
              <a:rPr lang="en-US" altLang="zh-CN" dirty="0"/>
              <a:t>     = 2</a:t>
            </a:r>
            <a:r>
              <a:rPr lang="zh-CN" altLang="en-US" dirty="0"/>
              <a:t>，事务提交时候，</a:t>
            </a:r>
            <a:r>
              <a:rPr lang="en-US" altLang="zh-CN" dirty="0"/>
              <a:t>redo log buffer</a:t>
            </a:r>
            <a:r>
              <a:rPr lang="zh-CN" altLang="en-US" dirty="0"/>
              <a:t>刷入</a:t>
            </a:r>
            <a:r>
              <a:rPr lang="en-US" altLang="zh-CN" dirty="0"/>
              <a:t>redo log file</a:t>
            </a:r>
            <a:r>
              <a:rPr lang="zh-CN" altLang="en-US" dirty="0"/>
              <a:t>，也就是刷入文件系统缓存，不进行</a:t>
            </a:r>
            <a:r>
              <a:rPr lang="en-US" altLang="zh-CN" dirty="0" err="1"/>
              <a:t>fsync</a:t>
            </a:r>
            <a:r>
              <a:rPr lang="zh-CN" altLang="en-US" dirty="0"/>
              <a:t>操作，由操作系统来做</a:t>
            </a:r>
          </a:p>
        </p:txBody>
      </p:sp>
    </p:spTree>
    <p:extLst>
      <p:ext uri="{BB962C8B-B14F-4D97-AF65-F5344CB8AC3E}">
        <p14:creationId xmlns:p14="http://schemas.microsoft.com/office/powerpoint/2010/main" val="274747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BFE7-F5ED-45C4-8841-0DC4FE7A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Undo</a:t>
            </a:r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CB2CF-C838-4FB9-AF8D-9ED8486B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Undo log</a:t>
            </a:r>
            <a:r>
              <a:rPr lang="zh-CN" altLang="en-US" dirty="0"/>
              <a:t>是</a:t>
            </a:r>
            <a:r>
              <a:rPr lang="en-US" altLang="zh-CN" dirty="0" err="1"/>
              <a:t>InnoDB</a:t>
            </a:r>
            <a:r>
              <a:rPr lang="en-US" altLang="zh-CN" dirty="0"/>
              <a:t> MVCC</a:t>
            </a:r>
            <a:r>
              <a:rPr lang="zh-CN" altLang="en-US" dirty="0"/>
              <a:t>事务特性的重要组成部分。当我们对记录做了变更操作时就会产生</a:t>
            </a:r>
            <a:r>
              <a:rPr lang="en-US" altLang="zh-CN" dirty="0"/>
              <a:t>undo</a:t>
            </a:r>
            <a:r>
              <a:rPr lang="zh-CN" altLang="en-US" dirty="0"/>
              <a:t>记录，</a:t>
            </a:r>
            <a:r>
              <a:rPr lang="en-US" altLang="zh-CN" dirty="0"/>
              <a:t>Undo</a:t>
            </a:r>
            <a:r>
              <a:rPr lang="zh-CN" altLang="en-US" dirty="0"/>
              <a:t>记录默认被记录到系统表空间</a:t>
            </a:r>
            <a:r>
              <a:rPr lang="en-US" altLang="zh-CN" dirty="0"/>
              <a:t>(</a:t>
            </a:r>
            <a:r>
              <a:rPr lang="en-US" altLang="zh-CN" dirty="0" err="1"/>
              <a:t>ibdata</a:t>
            </a:r>
            <a:r>
              <a:rPr lang="en-US" altLang="zh-CN" dirty="0"/>
              <a:t>)</a:t>
            </a:r>
            <a:r>
              <a:rPr lang="zh-CN" altLang="en-US" dirty="0"/>
              <a:t>中，但从</a:t>
            </a:r>
            <a:r>
              <a:rPr lang="en-US" altLang="zh-CN" dirty="0"/>
              <a:t>5.6</a:t>
            </a:r>
            <a:r>
              <a:rPr lang="zh-CN" altLang="en-US" dirty="0"/>
              <a:t>开始，也可以使用独立的</a:t>
            </a:r>
            <a:r>
              <a:rPr lang="en-US" altLang="zh-CN" dirty="0"/>
              <a:t>Undo </a:t>
            </a:r>
            <a:r>
              <a:rPr lang="zh-CN" altLang="en-US" dirty="0"/>
              <a:t>表空间。</a:t>
            </a:r>
          </a:p>
        </p:txBody>
      </p:sp>
    </p:spTree>
    <p:extLst>
      <p:ext uri="{BB962C8B-B14F-4D97-AF65-F5344CB8AC3E}">
        <p14:creationId xmlns:p14="http://schemas.microsoft.com/office/powerpoint/2010/main" val="240148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A28BA-7ECA-49F9-B29C-4542232B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GTID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BA017-0046-4309-A041-C6A289F2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全局事务</a:t>
            </a:r>
            <a:r>
              <a:rPr lang="en-US" altLang="zh-CN" dirty="0"/>
              <a:t>ID</a:t>
            </a:r>
            <a:r>
              <a:rPr lang="zh-CN" altLang="en-US" dirty="0"/>
              <a:t>，由</a:t>
            </a:r>
            <a:r>
              <a:rPr lang="en-US" altLang="zh-CN" dirty="0" err="1"/>
              <a:t>uuid</a:t>
            </a:r>
            <a:r>
              <a:rPr lang="zh-CN" altLang="en-US" dirty="0"/>
              <a:t>和</a:t>
            </a:r>
            <a:r>
              <a:rPr lang="en-US" altLang="zh-CN" dirty="0" err="1"/>
              <a:t>tid</a:t>
            </a:r>
            <a:r>
              <a:rPr lang="zh-CN" altLang="en-US" dirty="0"/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330656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0C01D-D439-45C6-AD42-2B9060BE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部署好之后是怎样的？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DC99A6-84E8-4685-BD3D-5FC996AC6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71428" cy="1219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E49981-0A61-4DE7-915A-D918B0537044}"/>
              </a:ext>
            </a:extLst>
          </p:cNvPr>
          <p:cNvSpPr txBox="1"/>
          <p:nvPr/>
        </p:nvSpPr>
        <p:spPr>
          <a:xfrm>
            <a:off x="838200" y="3429000"/>
            <a:ext cx="9771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Mysql</a:t>
            </a:r>
            <a:r>
              <a:rPr lang="zh-CN" altLang="en-US" dirty="0"/>
              <a:t>的一些二进制文件，包括</a:t>
            </a:r>
            <a:r>
              <a:rPr lang="en-US" altLang="zh-CN" dirty="0" err="1"/>
              <a:t>mysqld</a:t>
            </a:r>
            <a:r>
              <a:rPr lang="zh-CN" altLang="en-US" dirty="0"/>
              <a:t>，</a:t>
            </a:r>
            <a:r>
              <a:rPr lang="en-US" altLang="zh-CN" dirty="0" err="1"/>
              <a:t>mysqldump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docs</a:t>
            </a:r>
            <a:r>
              <a:rPr lang="zh-CN" altLang="en-US" dirty="0"/>
              <a:t>，关于当前版本的一些文档，比如源码</a:t>
            </a:r>
            <a:r>
              <a:rPr lang="en-US" altLang="zh-CN" dirty="0"/>
              <a:t>commit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Include</a:t>
            </a:r>
            <a:r>
              <a:rPr lang="zh-CN" altLang="en-US" dirty="0"/>
              <a:t>，一些头文件，开发可以和</a:t>
            </a:r>
            <a:r>
              <a:rPr lang="en-US" altLang="zh-CN" dirty="0"/>
              <a:t>so</a:t>
            </a:r>
            <a:r>
              <a:rPr lang="zh-CN" altLang="en-US" dirty="0"/>
              <a:t>搭配使用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Lib</a:t>
            </a:r>
            <a:r>
              <a:rPr lang="zh-CN" altLang="en-US" dirty="0"/>
              <a:t>，一些</a:t>
            </a:r>
            <a:r>
              <a:rPr lang="en-US" altLang="zh-CN" dirty="0"/>
              <a:t>so</a:t>
            </a:r>
            <a:r>
              <a:rPr lang="zh-CN" altLang="en-US" dirty="0"/>
              <a:t>文件，一些插件的</a:t>
            </a:r>
            <a:r>
              <a:rPr lang="en-US" altLang="zh-CN" dirty="0"/>
              <a:t>so</a:t>
            </a:r>
            <a:r>
              <a:rPr lang="zh-CN" altLang="en-US" dirty="0"/>
              <a:t>也会放在这儿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Man</a:t>
            </a:r>
            <a:r>
              <a:rPr lang="zh-CN" altLang="en-US" dirty="0"/>
              <a:t>，</a:t>
            </a:r>
            <a:r>
              <a:rPr lang="en-US" altLang="zh-CN" dirty="0"/>
              <a:t>man</a:t>
            </a:r>
            <a:r>
              <a:rPr lang="zh-CN" altLang="en-US" dirty="0"/>
              <a:t>文档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Mysql</a:t>
            </a:r>
            <a:r>
              <a:rPr lang="en-US" altLang="zh-CN" dirty="0"/>
              <a:t>-test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r>
              <a:rPr lang="zh-CN" altLang="en-US" dirty="0"/>
              <a:t>自动测试框架的脚本，以及一些测试输出结果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Scripts</a:t>
            </a:r>
            <a:r>
              <a:rPr lang="zh-CN" altLang="en-US" dirty="0"/>
              <a:t>，脚本，比如安装脚本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Share</a:t>
            </a:r>
            <a:r>
              <a:rPr lang="zh-CN" altLang="en-US" dirty="0"/>
              <a:t>，字符集，语言相关信息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Sql</a:t>
            </a:r>
            <a:r>
              <a:rPr lang="en-US" altLang="zh-CN" dirty="0"/>
              <a:t>-bench</a:t>
            </a:r>
            <a:r>
              <a:rPr lang="zh-CN" altLang="en-US" dirty="0"/>
              <a:t>，性能测试相关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一些脚本，比如</a:t>
            </a:r>
            <a:r>
              <a:rPr lang="en-US" altLang="zh-CN" dirty="0"/>
              <a:t>service</a:t>
            </a:r>
            <a:r>
              <a:rPr lang="zh-CN" altLang="en-US" dirty="0"/>
              <a:t>启动脚本</a:t>
            </a:r>
          </a:p>
        </p:txBody>
      </p:sp>
    </p:spTree>
    <p:extLst>
      <p:ext uri="{BB962C8B-B14F-4D97-AF65-F5344CB8AC3E}">
        <p14:creationId xmlns:p14="http://schemas.microsoft.com/office/powerpoint/2010/main" val="92347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15B2E-70AC-4F27-918D-079D78B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以及最重要的</a:t>
            </a:r>
            <a:r>
              <a:rPr lang="en-US" altLang="zh-CN" dirty="0"/>
              <a:t>data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2D63-0597-4404-A025-13F5529D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1500"/>
            <a:ext cx="10515600" cy="306546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这里</a:t>
            </a:r>
            <a:r>
              <a:rPr lang="en-US" altLang="zh-CN" dirty="0"/>
              <a:t>data</a:t>
            </a:r>
            <a:r>
              <a:rPr lang="zh-CN" altLang="en-US" dirty="0"/>
              <a:t>目录设置成其他地方了，默认是安装目录下的</a:t>
            </a:r>
            <a:r>
              <a:rPr lang="en-US" altLang="zh-CN" dirty="0"/>
              <a:t>data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zh-CN" altLang="en-US" dirty="0"/>
              <a:t>需要注意的文件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 </a:t>
            </a:r>
            <a:r>
              <a:rPr lang="en-US" altLang="zh-CN" dirty="0" err="1"/>
              <a:t>auto.cnf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 err="1"/>
              <a:t>uuid</a:t>
            </a:r>
            <a:r>
              <a:rPr lang="zh-CN" altLang="en-US" dirty="0"/>
              <a:t>，安装后生成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en-US" altLang="zh-CN" dirty="0" err="1"/>
              <a:t>bin.xxxx</a:t>
            </a:r>
            <a:r>
              <a:rPr lang="zh-CN" altLang="en-US" dirty="0"/>
              <a:t>，</a:t>
            </a:r>
            <a:r>
              <a:rPr lang="en-US" altLang="zh-CN" dirty="0" err="1"/>
              <a:t>binlog</a:t>
            </a:r>
            <a:r>
              <a:rPr lang="zh-CN" altLang="en-US" dirty="0"/>
              <a:t>文件</a:t>
            </a:r>
            <a:br>
              <a:rPr lang="en-US" altLang="zh-CN" dirty="0"/>
            </a:br>
            <a:r>
              <a:rPr lang="en-US" altLang="zh-CN" dirty="0"/>
              <a:t>3. ibdata1</a:t>
            </a:r>
            <a:r>
              <a:rPr lang="zh-CN" altLang="en-US" dirty="0"/>
              <a:t>，共享表空间</a:t>
            </a:r>
            <a:br>
              <a:rPr lang="en-US" altLang="zh-CN" dirty="0"/>
            </a:br>
            <a:r>
              <a:rPr lang="en-US" altLang="zh-CN" dirty="0"/>
              <a:t>4. error.log</a:t>
            </a:r>
            <a:r>
              <a:rPr lang="zh-CN" altLang="en-US" dirty="0"/>
              <a:t>，错误日志</a:t>
            </a:r>
            <a:br>
              <a:rPr lang="en-US" altLang="zh-CN" dirty="0"/>
            </a:br>
            <a:r>
              <a:rPr lang="en-US" altLang="zh-CN" dirty="0"/>
              <a:t>5. slow.log</a:t>
            </a:r>
            <a:r>
              <a:rPr lang="zh-CN" altLang="en-US" dirty="0"/>
              <a:t>，慢日志</a:t>
            </a:r>
            <a:br>
              <a:rPr lang="en-US" altLang="zh-CN" dirty="0"/>
            </a:br>
            <a:r>
              <a:rPr lang="en-US" altLang="zh-CN" dirty="0"/>
              <a:t>6. </a:t>
            </a:r>
            <a:r>
              <a:rPr lang="en-US" altLang="zh-CN" dirty="0" err="1"/>
              <a:t>undoxxxx</a:t>
            </a:r>
            <a:r>
              <a:rPr lang="zh-CN" altLang="en-US" dirty="0"/>
              <a:t>，回滚日志</a:t>
            </a:r>
            <a:br>
              <a:rPr lang="en-US" altLang="zh-CN" dirty="0"/>
            </a:br>
            <a:r>
              <a:rPr lang="en-US" altLang="zh-CN" dirty="0"/>
              <a:t>7. </a:t>
            </a:r>
            <a:r>
              <a:rPr lang="en-US" altLang="zh-CN" dirty="0" err="1"/>
              <a:t>ib_logfilexx</a:t>
            </a:r>
            <a:r>
              <a:rPr lang="zh-CN" altLang="en-US" dirty="0"/>
              <a:t>，重做日志</a:t>
            </a:r>
            <a:br>
              <a:rPr lang="en-US" altLang="zh-CN" dirty="0"/>
            </a:br>
            <a:r>
              <a:rPr lang="en-US" altLang="zh-CN" dirty="0"/>
              <a:t>8. </a:t>
            </a:r>
            <a:r>
              <a:rPr lang="en-US" altLang="zh-CN" dirty="0" err="1"/>
              <a:t>xxx.pid</a:t>
            </a:r>
            <a:r>
              <a:rPr lang="zh-CN" altLang="en-US" dirty="0"/>
              <a:t>，</a:t>
            </a:r>
            <a:r>
              <a:rPr lang="en-US" altLang="zh-CN" dirty="0" err="1"/>
              <a:t>pid</a:t>
            </a:r>
            <a:r>
              <a:rPr lang="zh-CN" altLang="en-US" dirty="0"/>
              <a:t>文件防止多个进程，同一个数据目录</a:t>
            </a:r>
            <a:br>
              <a:rPr lang="en-US" altLang="zh-CN" dirty="0"/>
            </a:br>
            <a:r>
              <a:rPr lang="en-US" altLang="zh-CN" dirty="0"/>
              <a:t>9. database</a:t>
            </a:r>
            <a:r>
              <a:rPr lang="zh-CN" altLang="en-US" dirty="0"/>
              <a:t>目录</a:t>
            </a:r>
            <a:br>
              <a:rPr lang="en-US" altLang="zh-CN" dirty="0"/>
            </a:br>
            <a:r>
              <a:rPr lang="en-US" altLang="zh-CN" dirty="0"/>
              <a:t>10.  </a:t>
            </a:r>
            <a:r>
              <a:rPr lang="en-US" altLang="zh-CN" dirty="0" err="1"/>
              <a:t>InnoDB</a:t>
            </a:r>
            <a:r>
              <a:rPr lang="en-US" altLang="zh-CN" dirty="0"/>
              <a:t> Buffer Pool</a:t>
            </a:r>
            <a:r>
              <a:rPr lang="zh-CN" altLang="en-US" dirty="0"/>
              <a:t>中保存到磁盘中的文件名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17009-4753-4FA7-A85C-53A95FBD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599"/>
            <a:ext cx="9533333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20AB9-8472-4931-80BC-7A8DB53B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的六种日志文件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9F3CC-41DF-4A50-BF6D-E96A60FF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Slow</a:t>
            </a:r>
            <a:r>
              <a:rPr lang="zh-CN" altLang="en-US" dirty="0"/>
              <a:t>，慢日志</a:t>
            </a:r>
            <a:endParaRPr lang="en-US" altLang="zh-CN" dirty="0"/>
          </a:p>
          <a:p>
            <a:r>
              <a:rPr lang="en-US" altLang="zh-CN" dirty="0" err="1"/>
              <a:t>Binlog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层的日志（与存储引擎无关）</a:t>
            </a:r>
            <a:endParaRPr lang="en-US" altLang="zh-CN" dirty="0"/>
          </a:p>
          <a:p>
            <a:r>
              <a:rPr lang="en-US" altLang="zh-CN" dirty="0" err="1"/>
              <a:t>Errlog</a:t>
            </a:r>
            <a:r>
              <a:rPr lang="zh-CN" altLang="en-US" dirty="0"/>
              <a:t>，错误日志</a:t>
            </a:r>
            <a:endParaRPr lang="en-US" altLang="zh-CN" dirty="0"/>
          </a:p>
          <a:p>
            <a:r>
              <a:rPr lang="en-US" altLang="zh-CN" dirty="0" err="1"/>
              <a:t>Generallog</a:t>
            </a:r>
            <a:r>
              <a:rPr lang="zh-CN" altLang="en-US" dirty="0"/>
              <a:t>，</a:t>
            </a:r>
            <a:r>
              <a:rPr lang="en-US" altLang="zh-CN" dirty="0" err="1"/>
              <a:t>sql</a:t>
            </a:r>
            <a:r>
              <a:rPr lang="zh-CN" altLang="en-US" dirty="0"/>
              <a:t>日志</a:t>
            </a:r>
            <a:endParaRPr lang="en-US" altLang="zh-CN" dirty="0"/>
          </a:p>
          <a:p>
            <a:r>
              <a:rPr lang="en-US" altLang="zh-CN" dirty="0"/>
              <a:t>Redo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存储引擎重做日志</a:t>
            </a:r>
            <a:endParaRPr lang="en-US" altLang="zh-CN" dirty="0"/>
          </a:p>
          <a:p>
            <a:r>
              <a:rPr lang="en-US" altLang="zh-CN" dirty="0"/>
              <a:t>Undo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存储引擎回滚日志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04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03CB-435C-48F2-8788-27F048D8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Slowlog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0D394-92A2-406A-B6E6-40BB7EB3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87"/>
            <a:ext cx="10515600" cy="4351338"/>
          </a:xfrm>
        </p:spPr>
        <p:txBody>
          <a:bodyPr/>
          <a:lstStyle/>
          <a:p>
            <a:r>
              <a:rPr lang="zh-CN" altLang="en-US" dirty="0"/>
              <a:t>慢日志，对于查询时间超过某一设定阈值的</a:t>
            </a:r>
            <a:r>
              <a:rPr lang="en-US" altLang="zh-CN" dirty="0" err="1"/>
              <a:t>sql</a:t>
            </a:r>
            <a:r>
              <a:rPr lang="zh-CN" altLang="en-US" dirty="0"/>
              <a:t>，记录到</a:t>
            </a:r>
            <a:r>
              <a:rPr lang="en-US" altLang="zh-CN" dirty="0" err="1"/>
              <a:t>db</a:t>
            </a:r>
            <a:r>
              <a:rPr lang="zh-CN" altLang="en-US" dirty="0"/>
              <a:t>的表中或者写入到文件中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085F05-6DEF-4C79-B71F-9C22760B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2715"/>
            <a:ext cx="7057143" cy="17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BE2B89-CA59-4F4B-8AB1-079C2DFC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2808"/>
            <a:ext cx="6514286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5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3FD4-1E6F-4445-AA8A-C686A552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5782C-514B-4312-8FC0-BD2DF446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34681" cy="4351338"/>
          </a:xfrm>
        </p:spPr>
        <p:txBody>
          <a:bodyPr/>
          <a:lstStyle/>
          <a:p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server</a:t>
            </a:r>
            <a:r>
              <a:rPr lang="zh-CN" altLang="en-US" dirty="0"/>
              <a:t>层的日志，和存储引擎无关</a:t>
            </a:r>
            <a:endParaRPr lang="en-US" altLang="zh-CN" dirty="0"/>
          </a:p>
          <a:p>
            <a:r>
              <a:rPr lang="zh-CN" altLang="en-US" dirty="0"/>
              <a:t>开启</a:t>
            </a:r>
            <a:r>
              <a:rPr lang="en-US" altLang="zh-CN" dirty="0" err="1"/>
              <a:t>binlog</a:t>
            </a:r>
            <a:r>
              <a:rPr lang="zh-CN" altLang="en-US" dirty="0"/>
              <a:t>之后，对数据的更改回记录到</a:t>
            </a:r>
            <a:r>
              <a:rPr lang="en-US" altLang="zh-CN" dirty="0" err="1"/>
              <a:t>binlog</a:t>
            </a:r>
            <a:r>
              <a:rPr lang="zh-CN" altLang="en-US" dirty="0"/>
              <a:t>中，可以用于同步、回档</a:t>
            </a:r>
            <a:endParaRPr lang="en-US" altLang="zh-CN" dirty="0"/>
          </a:p>
          <a:p>
            <a:r>
              <a:rPr lang="zh-CN" altLang="en-US" dirty="0"/>
              <a:t>二进制文件，需要利用</a:t>
            </a:r>
            <a:r>
              <a:rPr lang="en-US" altLang="zh-CN" dirty="0" err="1"/>
              <a:t>mysqlbinlog</a:t>
            </a:r>
            <a:r>
              <a:rPr lang="zh-CN" altLang="en-US" dirty="0"/>
              <a:t>等工具解析查看</a:t>
            </a:r>
          </a:p>
        </p:txBody>
      </p:sp>
      <p:pic>
        <p:nvPicPr>
          <p:cNvPr id="1026" name="Picture 2" descr="https://img-blog.csdn.net/20180324131635747">
            <a:extLst>
              <a:ext uri="{FF2B5EF4-FFF2-40B4-BE49-F238E27FC236}">
                <a16:creationId xmlns:a16="http://schemas.microsoft.com/office/drawing/2014/main" id="{158F65E8-977F-4BF8-9E0B-5D1BA8A4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265471"/>
            <a:ext cx="2590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D24A35-B3FE-40BB-A0E2-4869B60B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8090"/>
            <a:ext cx="3303681" cy="24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50E4D-38D0-4BA5-B3EE-E9D92911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Binlog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3FF89-FF77-4080-8040-BBA177AD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010"/>
            <a:ext cx="10515600" cy="4351338"/>
          </a:xfrm>
        </p:spPr>
        <p:txBody>
          <a:bodyPr/>
          <a:lstStyle/>
          <a:p>
            <a:r>
              <a:rPr lang="en-US" altLang="zh-CN" dirty="0" err="1"/>
              <a:t>Binlog</a:t>
            </a:r>
            <a:r>
              <a:rPr lang="zh-CN" altLang="en-US" dirty="0"/>
              <a:t>实际上就是一系列的</a:t>
            </a:r>
            <a:r>
              <a:rPr lang="en-US" altLang="zh-CN" dirty="0"/>
              <a:t>event</a:t>
            </a:r>
            <a:r>
              <a:rPr lang="zh-CN" altLang="en-US" dirty="0"/>
              <a:t>组成，可以通过</a:t>
            </a:r>
            <a:r>
              <a:rPr lang="en-US" altLang="zh-CN" dirty="0"/>
              <a:t>show </a:t>
            </a:r>
            <a:r>
              <a:rPr lang="en-US" altLang="zh-CN" dirty="0" err="1"/>
              <a:t>binlog</a:t>
            </a:r>
            <a:r>
              <a:rPr lang="en-US" altLang="zh-CN" dirty="0"/>
              <a:t> events in ‘</a:t>
            </a:r>
            <a:r>
              <a:rPr lang="en-US" altLang="zh-CN" dirty="0" err="1"/>
              <a:t>xxxxx</a:t>
            </a:r>
            <a:r>
              <a:rPr lang="en-US" altLang="zh-CN" dirty="0"/>
              <a:t>’</a:t>
            </a:r>
            <a:r>
              <a:rPr lang="zh-CN" altLang="en-US" dirty="0"/>
              <a:t>来查看</a:t>
            </a:r>
            <a:r>
              <a:rPr lang="en-US" altLang="zh-CN" dirty="0" err="1"/>
              <a:t>binlgo</a:t>
            </a:r>
            <a:r>
              <a:rPr lang="zh-CN" altLang="en-US" dirty="0"/>
              <a:t>文件中的</a:t>
            </a:r>
            <a:r>
              <a:rPr lang="en-US" altLang="zh-CN" dirty="0"/>
              <a:t>event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46047-B757-41B7-A6DB-2017454A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3" y="2592198"/>
            <a:ext cx="5771841" cy="37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5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063C7-21C6-4BFB-BBE4-8BAF0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Binlog</a:t>
            </a:r>
            <a:r>
              <a:rPr lang="zh-CN" altLang="en-US" dirty="0"/>
              <a:t>的</a:t>
            </a:r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CDCD0-D447-4FA9-AB38-0F3856A6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3308" cy="160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Binlog</a:t>
            </a:r>
            <a:r>
              <a:rPr lang="zh-CN" altLang="en-US" dirty="0"/>
              <a:t>是二进制文件，</a:t>
            </a:r>
            <a:r>
              <a:rPr lang="en-US" altLang="zh-CN" dirty="0" err="1"/>
              <a:t>binlog</a:t>
            </a:r>
            <a:r>
              <a:rPr lang="zh-CN" altLang="en-US" dirty="0"/>
              <a:t>的</a:t>
            </a:r>
            <a:r>
              <a:rPr lang="en-US" altLang="zh-CN" dirty="0"/>
              <a:t>pos</a:t>
            </a:r>
            <a:r>
              <a:rPr lang="zh-CN" altLang="en-US" dirty="0"/>
              <a:t>实际上就是</a:t>
            </a:r>
            <a:r>
              <a:rPr lang="en-US" altLang="zh-CN" dirty="0" err="1"/>
              <a:t>binlog</a:t>
            </a:r>
            <a:r>
              <a:rPr lang="zh-CN" altLang="en-US" dirty="0"/>
              <a:t>中某个</a:t>
            </a:r>
            <a:r>
              <a:rPr lang="en-US" altLang="zh-CN" dirty="0"/>
              <a:t>event</a:t>
            </a:r>
            <a:r>
              <a:rPr lang="zh-CN" altLang="en-US" dirty="0"/>
              <a:t>的字节偏移值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ED0788-E22A-4E21-A246-D4D8D437EAF7}"/>
              </a:ext>
            </a:extLst>
          </p:cNvPr>
          <p:cNvSpPr/>
          <p:nvPr/>
        </p:nvSpPr>
        <p:spPr>
          <a:xfrm>
            <a:off x="5791200" y="36512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比如我们在一个</a:t>
            </a:r>
            <a:r>
              <a:rPr lang="en-US" altLang="zh-CN" dirty="0" err="1"/>
              <a:t>binlog</a:t>
            </a:r>
            <a:r>
              <a:rPr lang="zh-CN" altLang="en-US" dirty="0"/>
              <a:t>文件中的末尾看到类似这样的东西：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  <a:effectLst/>
              </a:rPr>
              <a:t>    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……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  <a:effectLst/>
              </a:rPr>
              <a:t>    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593 #190703  2:02:53 server id 1234567  </a:t>
            </a:r>
            <a:r>
              <a:rPr lang="en-US" altLang="zh-CN" dirty="0" err="1">
                <a:solidFill>
                  <a:srgbClr val="008000"/>
                </a:solidFill>
                <a:effectLst/>
              </a:rPr>
              <a:t>end_log_pos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 65429 CRC32 0x038a3adf  Stop                    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  <a:effectLst/>
              </a:rPr>
              <a:t>    594 DELIMITER 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  <a:effectLst/>
              </a:rPr>
              <a:t>    595 # End of log file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  <a:effectLst/>
              </a:rPr>
              <a:t>    596 ROLLBACK /* added by </a:t>
            </a:r>
            <a:r>
              <a:rPr lang="en-US" altLang="zh-CN" dirty="0" err="1">
                <a:solidFill>
                  <a:srgbClr val="008000"/>
                </a:solidFill>
                <a:effectLst/>
              </a:rPr>
              <a:t>mysqlbinlog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 */;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  <a:effectLst/>
              </a:rPr>
              <a:t>    597 /*!50003 SET COMPLETION_TYPE=@OLD_COMPLETION_TYPE*/;                                            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  <a:effectLst/>
              </a:rPr>
              <a:t>    598 /*!50530 SET @@SESSION.PSEUDO_SLAVE_MODE=0*/;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可以看到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`</a:t>
            </a:r>
            <a:r>
              <a:rPr lang="en-US" altLang="zh-CN" dirty="0" err="1">
                <a:solidFill>
                  <a:srgbClr val="008000"/>
                </a:solidFill>
                <a:effectLst/>
              </a:rPr>
              <a:t>end_log_pos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`</a:t>
            </a:r>
            <a:r>
              <a:rPr lang="zh-CN" altLang="en-US" dirty="0"/>
              <a:t>是</a:t>
            </a:r>
            <a:r>
              <a:rPr lang="en-US" altLang="zh-CN" dirty="0"/>
              <a:t>65429</a:t>
            </a:r>
            <a:r>
              <a:rPr lang="zh-CN" altLang="en-US" dirty="0"/>
              <a:t>。其实这也是这个</a:t>
            </a:r>
            <a:r>
              <a:rPr lang="en-US" altLang="zh-CN" dirty="0" err="1"/>
              <a:t>binlog</a:t>
            </a:r>
            <a:r>
              <a:rPr lang="zh-CN" altLang="en-US" dirty="0"/>
              <a:t>文件的大小。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  <a:effectLst/>
              </a:rPr>
              <a:t>    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[root@victor2 3306]# ls -l bin.000001 </a:t>
            </a:r>
            <a:br>
              <a:rPr lang="en-US" altLang="zh-CN" dirty="0"/>
            </a:br>
            <a:r>
              <a:rPr lang="en-US" altLang="zh-CN" dirty="0"/>
              <a:t>    -</a:t>
            </a:r>
            <a:r>
              <a:rPr lang="en-US" altLang="zh-CN" dirty="0" err="1"/>
              <a:t>rw</a:t>
            </a:r>
            <a:r>
              <a:rPr lang="en-US" altLang="zh-CN" dirty="0"/>
              <a:t>-</a:t>
            </a:r>
            <a:r>
              <a:rPr lang="en-US" altLang="zh-CN" dirty="0" err="1"/>
              <a:t>rw</a:t>
            </a:r>
            <a:r>
              <a:rPr lang="en-US" altLang="zh-CN" dirty="0"/>
              <a:t>---- 1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65429 7</a:t>
            </a:r>
            <a:r>
              <a:rPr lang="zh-CN" altLang="en-US" dirty="0"/>
              <a:t>月   </a:t>
            </a:r>
            <a:r>
              <a:rPr lang="en-US" altLang="zh-CN" dirty="0"/>
              <a:t>3 02:02 bin.000001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  <a:effectLst/>
              </a:rPr>
              <a:t>    [root@victor2 3306]#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6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57260-CBA0-4AE7-A2DE-7C32F4A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Binlog</a:t>
            </a:r>
            <a:r>
              <a:rPr lang="zh-CN" altLang="en-US" dirty="0"/>
              <a:t>的格式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DD2280-4458-4FD0-B87A-5DEEBA9B54E1}"/>
              </a:ext>
            </a:extLst>
          </p:cNvPr>
          <p:cNvSpPr/>
          <p:nvPr/>
        </p:nvSpPr>
        <p:spPr>
          <a:xfrm>
            <a:off x="838200" y="2523427"/>
            <a:ext cx="609600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0000000  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fe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 62 69 6e 4c 9c 1b 5d  0f 87 d6 12 00 74 00 00  |.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binL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..].....t..|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00000010  00 78 00 00 00 00 00 04  00 35 2e 36 2e 34 34 2d  |.x.......5.6.44-|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00000020  6c 6f 67 00 00 00 00 00  00 00 00 00 00 00 00 00  |log.............|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00000030  00 00 00 00 00 00 00 00  00 00 00 00 00 00 00 00  |................|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00000040  00 00 00 00 00 00 00 00  00 00 00 4c 9c 1b 5d 13  |...........L..].|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00000050  38 0d 00 08 00 12 00 04  04 04 04 12 00 00 5c 00  |8.............\.|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00000060  04 1a 08 00 00 00 08 08  08 02 00 00 00 0a 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0a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 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0a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  |................|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00000070  19 19 00 01 9e fb a7 e4  4c 9c 1b 5d 02 87 d6 12  |........L..]....|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00000080  00 eb 06 00 00 63 07 00  00 00 00 01 00 00 00 00  |.....c..........|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00000090  00 00 00 05 00 00 22 00  00 00 00 00 00 01 00 00  |......".........|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000000a0  00 00 00 00 00 00 06 03  73 74 64 04 2d 00 2d 00  |........std.-.-.|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000000b0  2d 00 0c 01 6d 79 73 71  6c 00 6d 79 73 71 6c 00  |-...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mysql.mysql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.|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000000c0  43 52 45 41 54 45 20 54  41 42 4c 45 20 49 46 20  |CREATE TABLE IF 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000000d0  4e 4f 54 20 45 58 49 53  54 53 20 64 62 20 28 20  |NOT EXISTS 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db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 ( 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000000e0  20 20 48 6f 73 74 20 63  68 61 72 28 36 30 29 20  |  Host char(60) 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000000f0  62 69 6e 61 72 79 20 44  45 46 41 55 4c 54 20 27  |binary DEFAULT '|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00000100  27 20 4e 4f 54 20 4e 55  4c 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4c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 2c 20 44 62 20 63  |' NOT NULL, Db c|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00000110  68 61 72 28 36 34 29 20  62 69 6e 61 72 79 20 44  |har(64) binary D|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00000120  45 46 41 55 4c 54 20 27  27 20 4e 4f 54 20 4e 55  |EFAULT '' NOT NU|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00000130  4c 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4c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 2c 20 55 73 65 72  20 63 68 61 72 28 31 36  |LL, User char(16|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00000140  29 20 62 69 6e 61 72 79  20 44 45 46 41 55 4c 54  |) binary DEFAULT|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00000150  20 27 27 20 4e 4f 54 20  4e 55 4c 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4c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 2c 20 53 65  | '' NOT NULL, Se|                               </a:t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008000"/>
                </a:solidFill>
                <a:effectLst/>
              </a:rPr>
              <a:t>    00000160  6c 65 63 74 5f 70 72 69  76 20 65 6e 75 6d 28 27  |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lect_priv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 </a:t>
            </a:r>
            <a:r>
              <a:rPr lang="en-US" altLang="zh-CN" sz="1050" dirty="0" err="1">
                <a:solidFill>
                  <a:srgbClr val="008000"/>
                </a:solidFill>
                <a:effectLst/>
              </a:rPr>
              <a:t>enum</a:t>
            </a:r>
            <a:r>
              <a:rPr lang="en-US" altLang="zh-CN" sz="1050" dirty="0">
                <a:solidFill>
                  <a:srgbClr val="008000"/>
                </a:solidFill>
                <a:effectLst/>
              </a:rPr>
              <a:t>('| </a:t>
            </a:r>
            <a:endParaRPr lang="zh-CN" altLang="en-US" sz="105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A52BC5-B075-4FD3-BF2D-0544E1896071}"/>
              </a:ext>
            </a:extLst>
          </p:cNvPr>
          <p:cNvSpPr txBox="1"/>
          <p:nvPr/>
        </p:nvSpPr>
        <p:spPr>
          <a:xfrm>
            <a:off x="838200" y="1455796"/>
            <a:ext cx="942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hexdump</a:t>
            </a:r>
            <a:r>
              <a:rPr lang="zh-CN" altLang="en-US" dirty="0"/>
              <a:t>解析任意一个</a:t>
            </a:r>
            <a:r>
              <a:rPr lang="en-US" altLang="zh-CN" dirty="0" err="1"/>
              <a:t>binlog</a:t>
            </a:r>
            <a:r>
              <a:rPr lang="zh-CN" altLang="en-US" dirty="0"/>
              <a:t>文件，可以发现前四个字节的魔法数字。比如下面。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 err="1"/>
              <a:t>hexdump</a:t>
            </a:r>
            <a:r>
              <a:rPr lang="en-US" altLang="zh-CN" dirty="0"/>
              <a:t> -</a:t>
            </a:r>
            <a:r>
              <a:rPr lang="en-US" altLang="zh-CN" dirty="0" err="1"/>
              <a:t>Cv</a:t>
            </a:r>
            <a:r>
              <a:rPr lang="en-US" altLang="zh-CN" dirty="0"/>
              <a:t> bin.000001|less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92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627</Words>
  <Application>Microsoft Office PowerPoint</Application>
  <PresentationFormat>宽屏</PresentationFormat>
  <Paragraphs>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Mysql扫盲分享</vt:lpstr>
      <vt:lpstr>Mysql 部署好之后是怎样的？</vt:lpstr>
      <vt:lpstr>以及最重要的data目录</vt:lpstr>
      <vt:lpstr>Mysql的六种日志文件</vt:lpstr>
      <vt:lpstr>Slowlog</vt:lpstr>
      <vt:lpstr>Binlog</vt:lpstr>
      <vt:lpstr>Binlog格式</vt:lpstr>
      <vt:lpstr>Binlog的pos</vt:lpstr>
      <vt:lpstr>Binlog的格式</vt:lpstr>
      <vt:lpstr>Binlog的event格式</vt:lpstr>
      <vt:lpstr>一些event</vt:lpstr>
      <vt:lpstr>Errlog&amp;general log</vt:lpstr>
      <vt:lpstr>Redo 日志</vt:lpstr>
      <vt:lpstr>Redo log 相关</vt:lpstr>
      <vt:lpstr>innodb_flush_log_at_trx_commit</vt:lpstr>
      <vt:lpstr>Undo日志</vt:lpstr>
      <vt:lpstr>GTID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Mysql扫盲分享</dc:title>
  <dc:creator>T123449</dc:creator>
  <cp:lastModifiedBy>T123449</cp:lastModifiedBy>
  <cp:revision>52</cp:revision>
  <dcterms:created xsi:type="dcterms:W3CDTF">2019-07-11T07:55:49Z</dcterms:created>
  <dcterms:modified xsi:type="dcterms:W3CDTF">2019-07-11T11:00:14Z</dcterms:modified>
</cp:coreProperties>
</file>