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308" r:id="rId4"/>
    <p:sldId id="272" r:id="rId5"/>
    <p:sldId id="273" r:id="rId6"/>
    <p:sldId id="275" r:id="rId7"/>
    <p:sldId id="277" r:id="rId8"/>
    <p:sldId id="279" r:id="rId9"/>
    <p:sldId id="281" r:id="rId10"/>
    <p:sldId id="309" r:id="rId11"/>
    <p:sldId id="283" r:id="rId12"/>
    <p:sldId id="285" r:id="rId13"/>
    <p:sldId id="310" r:id="rId14"/>
    <p:sldId id="287" r:id="rId15"/>
    <p:sldId id="288" r:id="rId16"/>
    <p:sldId id="289" r:id="rId17"/>
    <p:sldId id="311" r:id="rId18"/>
    <p:sldId id="312" r:id="rId19"/>
    <p:sldId id="291" r:id="rId20"/>
    <p:sldId id="31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DF1DE-19F0-4555-8129-E435E8E4DF80}">
          <p14:sldIdLst>
            <p14:sldId id="256"/>
          </p14:sldIdLst>
        </p14:section>
        <p14:section name="Untitled Section" id="{243D45DB-9B33-4EF0-A789-A0638529C70E}">
          <p14:sldIdLst>
            <p14:sldId id="308"/>
            <p14:sldId id="272"/>
            <p14:sldId id="273"/>
            <p14:sldId id="275"/>
            <p14:sldId id="277"/>
            <p14:sldId id="279"/>
            <p14:sldId id="281"/>
            <p14:sldId id="309"/>
            <p14:sldId id="283"/>
            <p14:sldId id="285"/>
            <p14:sldId id="310"/>
            <p14:sldId id="287"/>
            <p14:sldId id="288"/>
            <p14:sldId id="289"/>
            <p14:sldId id="311"/>
            <p14:sldId id="312"/>
            <p14:sldId id="291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17024-A1E4-4FA0-8E65-0B9191DCDB74}" type="datetimeFigureOut">
              <a:rPr lang="en-IN" smtClean="0"/>
              <a:t>15-10-2015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86C6-472F-408C-B184-47E06604E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0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1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2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6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1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8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6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4^(1/3)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86C6-472F-408C-B184-47E06604EA1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1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4096" y="735087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 Programming - II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3600400"/>
          </a:xfrm>
        </p:spPr>
        <p:txBody>
          <a:bodyPr/>
          <a:lstStyle/>
          <a:p>
            <a:pPr algn="just" latinLnBrk="0"/>
            <a:r>
              <a:rPr lang="en-IN" sz="2200" dirty="0" err="1" smtClean="0"/>
              <a:t>myfunction</a:t>
            </a:r>
            <a:r>
              <a:rPr lang="en-IN" sz="2200" dirty="0" smtClean="0"/>
              <a:t> </a:t>
            </a:r>
            <a:r>
              <a:rPr lang="en-IN" sz="2200" dirty="0"/>
              <a:t>&lt;- function (arg1,arg2,....){</a:t>
            </a:r>
          </a:p>
          <a:p>
            <a:pPr algn="just" latinLnBrk="0"/>
            <a:r>
              <a:rPr lang="en-IN" sz="2200" dirty="0"/>
              <a:t>  statements</a:t>
            </a:r>
          </a:p>
          <a:p>
            <a:pPr algn="just" latinLnBrk="0"/>
            <a:r>
              <a:rPr lang="en-IN" sz="2200" dirty="0"/>
              <a:t>  return(object)</a:t>
            </a:r>
          </a:p>
          <a:p>
            <a:pPr algn="just" latinLnBrk="0"/>
            <a:r>
              <a:rPr lang="en-IN" sz="2200" dirty="0"/>
              <a:t>}</a:t>
            </a:r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Arguments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5685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r>
              <a:rPr lang="en-IN" sz="2200" dirty="0" smtClean="0"/>
              <a:t>Exercise: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Write a function to find the n</a:t>
            </a:r>
            <a:r>
              <a:rPr lang="en-IN" sz="2200" baseline="30000" dirty="0" smtClean="0"/>
              <a:t>th</a:t>
            </a:r>
            <a:r>
              <a:rPr lang="en-IN" sz="2200" dirty="0" smtClean="0"/>
              <a:t> root of a number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Write a function to find the sum of a numeric vector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Write a function to calculate the roots of a quadratic equation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 smtClean="0"/>
          </a:p>
          <a:p>
            <a:pPr algn="just" latinLnBrk="0"/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7788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486916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Loop Functions</a:t>
            </a:r>
          </a:p>
        </p:txBody>
      </p:sp>
    </p:spTree>
    <p:extLst>
      <p:ext uri="{BB962C8B-B14F-4D97-AF65-F5344CB8AC3E}">
        <p14:creationId xmlns:p14="http://schemas.microsoft.com/office/powerpoint/2010/main" val="40794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apply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When a function has to be applied to the columns or rows of a matrix or array, apply command can be used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For e.g. in a matrix if we want to find out the maximum value in every columns, apply command can be used</a:t>
            </a:r>
          </a:p>
          <a:p>
            <a:pPr algn="just" latinLnBrk="0"/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8701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</a:t>
            </a:r>
            <a:r>
              <a:rPr lang="en-IN" dirty="0" err="1" smtClean="0"/>
              <a:t>lapply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Applies a function to all the elements of aa list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Returns a list of the same length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l1 &lt;- list (c (1:5) , c (11, 2, 343, 2, 23, 3), c (1.3, 4.5, 1, 4.32, 6.8))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lapply</a:t>
            </a:r>
            <a:r>
              <a:rPr lang="en-IN" sz="2200" dirty="0" smtClean="0"/>
              <a:t> l1 &lt;- list(c(1:5), c(11, 2, 343, 2, 23, 3), c(1.3, 4.5, 1, 4.32, 6.8))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err="1" smtClean="0"/>
              <a:t>lapply</a:t>
            </a:r>
            <a:r>
              <a:rPr lang="en-IN" sz="2200" dirty="0" smtClean="0"/>
              <a:t>(l1,mean)</a:t>
            </a:r>
          </a:p>
        </p:txBody>
      </p:sp>
    </p:spTree>
    <p:extLst>
      <p:ext uri="{BB962C8B-B14F-4D97-AF65-F5344CB8AC3E}">
        <p14:creationId xmlns:p14="http://schemas.microsoft.com/office/powerpoint/2010/main" val="33660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</a:t>
            </a:r>
            <a:r>
              <a:rPr lang="en-IN" dirty="0" err="1" smtClean="0"/>
              <a:t>sapply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Similar to </a:t>
            </a:r>
            <a:r>
              <a:rPr lang="en-IN" sz="2200" dirty="0" err="1" smtClean="0"/>
              <a:t>lapply</a:t>
            </a:r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Returns a vector or matrix whichever is possible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Other loop functions are:</a:t>
            </a:r>
          </a:p>
          <a:p>
            <a:pPr marL="1085850" lvl="1" indent="-342900" algn="just" latinLnBrk="0"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</a:rPr>
              <a:t>mapply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  <a:p>
            <a:pPr marL="1085850" lvl="1" indent="-342900" algn="just" latinLnBrk="0"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</a:rPr>
              <a:t>tapply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  <a:p>
            <a:pPr marL="1085850" lvl="1" indent="-342900" algn="just" latinLnBrk="0"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</a:rPr>
              <a:t>rapply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  <a:p>
            <a:pPr marL="1085850" lvl="1" indent="-342900" algn="just" latinLnBrk="0"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</a:rPr>
              <a:t>eapply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Loops: by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command by is used to subset a data frame by a factor column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function is applied to each subset </a:t>
            </a:r>
          </a:p>
        </p:txBody>
      </p:sp>
    </p:spTree>
    <p:extLst>
      <p:ext uri="{BB962C8B-B14F-4D97-AF65-F5344CB8AC3E}">
        <p14:creationId xmlns:p14="http://schemas.microsoft.com/office/powerpoint/2010/main" val="25987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486916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Debugging in R</a:t>
            </a:r>
          </a:p>
        </p:txBody>
      </p:sp>
    </p:spTree>
    <p:extLst>
      <p:ext uri="{BB962C8B-B14F-4D97-AF65-F5344CB8AC3E}">
        <p14:creationId xmlns:p14="http://schemas.microsoft.com/office/powerpoint/2010/main" val="28555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Debugging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The main functions used for debugging in R are: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 err="1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traceback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debug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browser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Warning and Error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 reports problems in executing a function or command in two ways: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Warning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marL="1085850" lvl="1" indent="-342900">
              <a:buFont typeface="Arial" pitchFamily="34" charset="0"/>
              <a:buChar char="•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  <a:latin typeface="+mj-lt"/>
                <a:cs typeface="Arial" pitchFamily="34" charset="0"/>
              </a:rPr>
              <a:t>Error</a:t>
            </a:r>
            <a:endParaRPr lang="en-IN" sz="2200" dirty="0">
              <a:solidFill>
                <a:schemeClr val="accent3">
                  <a:lumMod val="50000"/>
                </a:schemeClr>
              </a:solidFill>
              <a:latin typeface="+mj-lt"/>
              <a:cs typeface="Arial" pitchFamily="34" charset="0"/>
            </a:endParaRPr>
          </a:p>
          <a:p>
            <a:pPr marL="342900" lvl="1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3">
                    <a:lumMod val="50000"/>
                  </a:schemeClr>
                </a:solidFill>
              </a:rPr>
              <a:t>Warning doesn’t halt the execution of the function. It just gives a message that something unusual has happened</a:t>
            </a:r>
          </a:p>
          <a:p>
            <a:pPr marL="342900" lvl="1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chemeClr val="accent3">
                    <a:lumMod val="50000"/>
                  </a:schemeClr>
                </a:solidFill>
              </a:rPr>
              <a:t>Error is a fatal problem and stops the execution of the function or command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486916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1234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Structures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400" dirty="0"/>
              <a:t>Control structures allow you to control the flow of the execution of the program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if, else: testing a condition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for: execute a loop certain no. of times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while: execute a loop while a condition is TRUE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repeat: execute an infinite loop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break: stop the execution of a loop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next: skip an iteration of a loop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endParaRPr lang="en-IN" sz="2200" dirty="0"/>
          </a:p>
          <a:p>
            <a:pPr algn="just" latinLnBrk="0"/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41690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if, else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r>
              <a:rPr lang="en-IN" sz="2200" dirty="0" smtClean="0"/>
              <a:t>if (condition 1) {</a:t>
            </a:r>
          </a:p>
          <a:p>
            <a:pPr algn="just" latinLnBrk="0"/>
            <a:r>
              <a:rPr lang="en-IN" sz="2200" dirty="0" smtClean="0"/>
              <a:t>	## do task 1</a:t>
            </a:r>
          </a:p>
          <a:p>
            <a:pPr algn="just" latinLnBrk="0"/>
            <a:r>
              <a:rPr lang="en-IN" sz="2200" dirty="0" smtClean="0"/>
              <a:t>} else if (condition 1) {</a:t>
            </a:r>
          </a:p>
          <a:p>
            <a:pPr algn="just" latinLnBrk="0"/>
            <a:r>
              <a:rPr lang="en-IN" sz="2200" dirty="0"/>
              <a:t>	</a:t>
            </a:r>
            <a:r>
              <a:rPr lang="en-IN" sz="2200" dirty="0" smtClean="0"/>
              <a:t>## do task 2</a:t>
            </a:r>
          </a:p>
          <a:p>
            <a:pPr algn="just" latinLnBrk="0"/>
            <a:r>
              <a:rPr lang="en-IN" sz="2200" dirty="0" smtClean="0"/>
              <a:t>} else {</a:t>
            </a:r>
          </a:p>
          <a:p>
            <a:pPr algn="just" latinLnBrk="0"/>
            <a:r>
              <a:rPr lang="en-IN" sz="2200" dirty="0"/>
              <a:t>	</a:t>
            </a:r>
            <a:r>
              <a:rPr lang="en-IN" sz="2200" dirty="0" smtClean="0"/>
              <a:t>## do task 3</a:t>
            </a:r>
          </a:p>
          <a:p>
            <a:pPr algn="just" latinLnBrk="0"/>
            <a:r>
              <a:rPr lang="en-IN" sz="2200" dirty="0" smtClean="0"/>
              <a:t>}</a:t>
            </a:r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/>
          </a:p>
          <a:p>
            <a:pPr algn="just" latinLnBrk="0"/>
            <a:r>
              <a:rPr lang="en-IN" sz="2200" dirty="0" smtClean="0"/>
              <a:t>* else clause is not necessary</a:t>
            </a:r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42594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for (variable in sequence) {</a:t>
            </a:r>
          </a:p>
          <a:p>
            <a:pPr algn="just" latinLnBrk="0"/>
            <a:r>
              <a:rPr lang="en-IN" sz="2200" dirty="0" smtClean="0"/>
              <a:t>	## do task 1</a:t>
            </a:r>
          </a:p>
          <a:p>
            <a:pPr algn="just" latinLnBrk="0"/>
            <a:r>
              <a:rPr lang="en-IN" sz="2200" dirty="0" smtClean="0"/>
              <a:t>}</a:t>
            </a:r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*for loops can be nested (for loop inside a for loop)</a:t>
            </a:r>
          </a:p>
        </p:txBody>
      </p:sp>
    </p:spTree>
    <p:extLst>
      <p:ext uri="{BB962C8B-B14F-4D97-AF65-F5344CB8AC3E}">
        <p14:creationId xmlns:p14="http://schemas.microsoft.com/office/powerpoint/2010/main" val="33122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4392488"/>
          </a:xfrm>
        </p:spPr>
        <p:txBody>
          <a:bodyPr/>
          <a:lstStyle/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while (condition is true) {</a:t>
            </a:r>
          </a:p>
          <a:p>
            <a:pPr algn="just" latinLnBrk="0"/>
            <a:r>
              <a:rPr lang="en-IN" sz="2200" dirty="0" smtClean="0"/>
              <a:t>	## do task 1</a:t>
            </a:r>
          </a:p>
          <a:p>
            <a:pPr algn="just" latinLnBrk="0"/>
            <a:r>
              <a:rPr lang="en-IN" sz="2200" dirty="0" smtClean="0"/>
              <a:t>}</a:t>
            </a:r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*for loops can be nested (for loop inside a for loop)</a:t>
            </a:r>
          </a:p>
        </p:txBody>
      </p:sp>
    </p:spTree>
    <p:extLst>
      <p:ext uri="{BB962C8B-B14F-4D97-AF65-F5344CB8AC3E}">
        <p14:creationId xmlns:p14="http://schemas.microsoft.com/office/powerpoint/2010/main" val="23454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repeat, break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3600400"/>
          </a:xfrm>
        </p:spPr>
        <p:txBody>
          <a:bodyPr/>
          <a:lstStyle/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repeat {</a:t>
            </a:r>
          </a:p>
          <a:p>
            <a:pPr algn="just" latinLnBrk="0"/>
            <a:r>
              <a:rPr lang="en-IN" sz="2200" dirty="0" smtClean="0"/>
              <a:t>	## do task 1</a:t>
            </a:r>
          </a:p>
          <a:p>
            <a:pPr algn="just" latinLnBrk="0"/>
            <a:r>
              <a:rPr lang="en-IN" sz="2200" dirty="0" smtClean="0"/>
              <a:t>	if (condition) {</a:t>
            </a:r>
          </a:p>
          <a:p>
            <a:pPr algn="just" latinLnBrk="0"/>
            <a:r>
              <a:rPr lang="en-IN" sz="2200" dirty="0" smtClean="0"/>
              <a:t>	Break</a:t>
            </a:r>
          </a:p>
          <a:p>
            <a:pPr algn="just" latinLnBrk="0"/>
            <a:r>
              <a:rPr lang="en-IN" sz="2200" dirty="0" smtClean="0"/>
              <a:t>	}</a:t>
            </a:r>
          </a:p>
          <a:p>
            <a:pPr algn="just" latinLnBrk="0"/>
            <a:r>
              <a:rPr lang="en-IN" sz="2200" dirty="0" smtClean="0"/>
              <a:t>}</a:t>
            </a:r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‘Repeat’ runs an infinite loop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Only way is to stop ‘Repeat’ is to user ‘Break’</a:t>
            </a:r>
          </a:p>
        </p:txBody>
      </p:sp>
    </p:spTree>
    <p:extLst>
      <p:ext uri="{BB962C8B-B14F-4D97-AF65-F5344CB8AC3E}">
        <p14:creationId xmlns:p14="http://schemas.microsoft.com/office/powerpoint/2010/main" val="5194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00300" y="1484784"/>
            <a:ext cx="6563072" cy="3600400"/>
          </a:xfrm>
        </p:spPr>
        <p:txBody>
          <a:bodyPr/>
          <a:lstStyle/>
          <a:p>
            <a:pPr algn="just" latinLnBrk="0"/>
            <a:endParaRPr lang="en-IN" sz="2200" dirty="0" smtClean="0"/>
          </a:p>
          <a:p>
            <a:pPr algn="just" latinLnBrk="0"/>
            <a:r>
              <a:rPr lang="en-IN" sz="2200" dirty="0" smtClean="0"/>
              <a:t>for (condition) {</a:t>
            </a:r>
          </a:p>
          <a:p>
            <a:pPr algn="just" latinLnBrk="0"/>
            <a:r>
              <a:rPr lang="en-IN" sz="2200" dirty="0" smtClean="0"/>
              <a:t>	## do task 1</a:t>
            </a:r>
          </a:p>
          <a:p>
            <a:pPr algn="just" latinLnBrk="0"/>
            <a:r>
              <a:rPr lang="en-IN" sz="2200" dirty="0" smtClean="0"/>
              <a:t>	if (condition) {</a:t>
            </a:r>
          </a:p>
          <a:p>
            <a:pPr algn="just" latinLnBrk="0"/>
            <a:r>
              <a:rPr lang="en-IN" sz="2200" dirty="0" smtClean="0"/>
              <a:t>	next</a:t>
            </a:r>
          </a:p>
          <a:p>
            <a:pPr algn="just" latinLnBrk="0"/>
            <a:r>
              <a:rPr lang="en-IN" sz="2200" dirty="0" smtClean="0"/>
              <a:t>	}</a:t>
            </a:r>
          </a:p>
          <a:p>
            <a:pPr algn="just" latinLnBrk="0"/>
            <a:r>
              <a:rPr lang="en-IN" sz="2200" dirty="0" smtClean="0"/>
              <a:t>}</a:t>
            </a:r>
            <a:endParaRPr lang="en-IN" sz="2200" dirty="0"/>
          </a:p>
          <a:p>
            <a:pPr algn="just" latinLnBrk="0"/>
            <a:endParaRPr lang="en-IN" sz="2200" dirty="0" smtClean="0"/>
          </a:p>
          <a:p>
            <a:pPr algn="just" latinLnBrk="0"/>
            <a:endParaRPr lang="en-IN" sz="2200" dirty="0" smtClean="0"/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‘next’ is used to skip a step or iteration</a:t>
            </a:r>
          </a:p>
          <a:p>
            <a:pPr marL="342900" indent="-342900" algn="just" latinLnBrk="0">
              <a:buFont typeface="Wingdings" panose="05000000000000000000" pitchFamily="2" charset="2"/>
              <a:buChar char="Ø"/>
            </a:pPr>
            <a:r>
              <a:rPr lang="en-IN" sz="2200" dirty="0" smtClean="0"/>
              <a:t>Can be used with any control structure (for, while, if)</a:t>
            </a:r>
          </a:p>
        </p:txBody>
      </p:sp>
    </p:spTree>
    <p:extLst>
      <p:ext uri="{BB962C8B-B14F-4D97-AF65-F5344CB8AC3E}">
        <p14:creationId xmlns:p14="http://schemas.microsoft.com/office/powerpoint/2010/main" val="10369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4869160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8474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445</Words>
  <Application>Microsoft Office PowerPoint</Application>
  <PresentationFormat>On-screen Show (4:3)</PresentationFormat>
  <Paragraphs>126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PowerPoint Presentation</vt:lpstr>
      <vt:lpstr>Control Structures</vt:lpstr>
      <vt:lpstr>if, else</vt:lpstr>
      <vt:lpstr>for</vt:lpstr>
      <vt:lpstr>while</vt:lpstr>
      <vt:lpstr>repeat, break</vt:lpstr>
      <vt:lpstr>next</vt:lpstr>
      <vt:lpstr>PowerPoint Presentation</vt:lpstr>
      <vt:lpstr>functions</vt:lpstr>
      <vt:lpstr>functions</vt:lpstr>
      <vt:lpstr>PowerPoint Presentation</vt:lpstr>
      <vt:lpstr>Loops: apply</vt:lpstr>
      <vt:lpstr>Loops: lapply</vt:lpstr>
      <vt:lpstr>Loops: sapply</vt:lpstr>
      <vt:lpstr>Loops: by</vt:lpstr>
      <vt:lpstr>PowerPoint Presentation</vt:lpstr>
      <vt:lpstr>Debugging</vt:lpstr>
      <vt:lpstr>Warning and Error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ErnestKirubakaran Selvaraj</cp:lastModifiedBy>
  <cp:revision>248</cp:revision>
  <dcterms:created xsi:type="dcterms:W3CDTF">2014-04-01T16:35:38Z</dcterms:created>
  <dcterms:modified xsi:type="dcterms:W3CDTF">2015-10-15T06:57:35Z</dcterms:modified>
</cp:coreProperties>
</file>