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90"/>
  </p:notesMasterIdLst>
  <p:sldIdLst>
    <p:sldId id="256" r:id="rId3"/>
    <p:sldId id="263" r:id="rId4"/>
    <p:sldId id="285" r:id="rId5"/>
    <p:sldId id="286" r:id="rId6"/>
    <p:sldId id="284" r:id="rId7"/>
    <p:sldId id="287" r:id="rId8"/>
    <p:sldId id="264" r:id="rId9"/>
    <p:sldId id="265" r:id="rId10"/>
    <p:sldId id="266" r:id="rId11"/>
    <p:sldId id="331" r:id="rId12"/>
    <p:sldId id="316" r:id="rId13"/>
    <p:sldId id="317" r:id="rId14"/>
    <p:sldId id="274" r:id="rId15"/>
    <p:sldId id="290" r:id="rId16"/>
    <p:sldId id="268" r:id="rId17"/>
    <p:sldId id="291" r:id="rId18"/>
    <p:sldId id="269" r:id="rId19"/>
    <p:sldId id="292" r:id="rId20"/>
    <p:sldId id="270" r:id="rId21"/>
    <p:sldId id="293" r:id="rId22"/>
    <p:sldId id="271" r:id="rId23"/>
    <p:sldId id="288" r:id="rId24"/>
    <p:sldId id="332" r:id="rId25"/>
    <p:sldId id="294" r:id="rId26"/>
    <p:sldId id="259" r:id="rId27"/>
    <p:sldId id="261" r:id="rId28"/>
    <p:sldId id="301" r:id="rId29"/>
    <p:sldId id="295" r:id="rId30"/>
    <p:sldId id="302" r:id="rId31"/>
    <p:sldId id="296" r:id="rId32"/>
    <p:sldId id="297" r:id="rId33"/>
    <p:sldId id="299" r:id="rId34"/>
    <p:sldId id="298" r:id="rId35"/>
    <p:sldId id="262" r:id="rId36"/>
    <p:sldId id="300" r:id="rId37"/>
    <p:sldId id="320" r:id="rId38"/>
    <p:sldId id="318" r:id="rId39"/>
    <p:sldId id="321" r:id="rId40"/>
    <p:sldId id="322" r:id="rId41"/>
    <p:sldId id="323" r:id="rId42"/>
    <p:sldId id="319"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24" r:id="rId56"/>
    <p:sldId id="326" r:id="rId57"/>
    <p:sldId id="328" r:id="rId58"/>
    <p:sldId id="329" r:id="rId59"/>
    <p:sldId id="330" r:id="rId60"/>
    <p:sldId id="333" r:id="rId61"/>
    <p:sldId id="279" r:id="rId62"/>
    <p:sldId id="334" r:id="rId63"/>
    <p:sldId id="336" r:id="rId64"/>
    <p:sldId id="337" r:id="rId65"/>
    <p:sldId id="338" r:id="rId66"/>
    <p:sldId id="335" r:id="rId67"/>
    <p:sldId id="278" r:id="rId68"/>
    <p:sldId id="339" r:id="rId69"/>
    <p:sldId id="340" r:id="rId70"/>
    <p:sldId id="341" r:id="rId71"/>
    <p:sldId id="342" r:id="rId72"/>
    <p:sldId id="343" r:id="rId73"/>
    <p:sldId id="344" r:id="rId74"/>
    <p:sldId id="357" r:id="rId75"/>
    <p:sldId id="358" r:id="rId76"/>
    <p:sldId id="345" r:id="rId77"/>
    <p:sldId id="273" r:id="rId78"/>
    <p:sldId id="347" r:id="rId79"/>
    <p:sldId id="348" r:id="rId80"/>
    <p:sldId id="349" r:id="rId81"/>
    <p:sldId id="350" r:id="rId82"/>
    <p:sldId id="351" r:id="rId83"/>
    <p:sldId id="346" r:id="rId84"/>
    <p:sldId id="353" r:id="rId85"/>
    <p:sldId id="354" r:id="rId86"/>
    <p:sldId id="355" r:id="rId87"/>
    <p:sldId id="282" r:id="rId88"/>
    <p:sldId id="356" r:id="rId8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94660"/>
  </p:normalViewPr>
  <p:slideViewPr>
    <p:cSldViewPr>
      <p:cViewPr varScale="1">
        <p:scale>
          <a:sx n="70" d="100"/>
          <a:sy n="70" d="100"/>
        </p:scale>
        <p:origin x="135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notesMaster" Target="notesMasters/notes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47FC0-FEAC-46AF-905D-F4184D1C574E}" type="datetimeFigureOut">
              <a:rPr lang="en-IN" smtClean="0"/>
              <a:t>07-10-2015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C72146-05B7-4D73-8019-29B862E8A820}" type="slidenum">
              <a:rPr lang="en-IN" smtClean="0"/>
              <a:t>‹#›</a:t>
            </a:fld>
            <a:endParaRPr lang="en-IN"/>
          </a:p>
        </p:txBody>
      </p:sp>
    </p:spTree>
    <p:extLst>
      <p:ext uri="{BB962C8B-B14F-4D97-AF65-F5344CB8AC3E}">
        <p14:creationId xmlns:p14="http://schemas.microsoft.com/office/powerpoint/2010/main" val="864407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2</a:t>
            </a:fld>
            <a:endParaRPr lang="en-IN"/>
          </a:p>
        </p:txBody>
      </p:sp>
    </p:spTree>
    <p:extLst>
      <p:ext uri="{BB962C8B-B14F-4D97-AF65-F5344CB8AC3E}">
        <p14:creationId xmlns:p14="http://schemas.microsoft.com/office/powerpoint/2010/main" val="2153220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Suppose we are</a:t>
            </a:r>
            <a:r>
              <a:rPr lang="en-IN" baseline="0" dirty="0" smtClean="0"/>
              <a:t> interested in the height of all 10</a:t>
            </a:r>
            <a:r>
              <a:rPr lang="en-IN" baseline="30000" dirty="0" smtClean="0"/>
              <a:t>th</a:t>
            </a:r>
            <a:r>
              <a:rPr lang="en-IN" baseline="0" dirty="0" smtClean="0"/>
              <a:t> standard students in India. Here all students who are in 10</a:t>
            </a:r>
            <a:r>
              <a:rPr lang="en-IN" baseline="30000" dirty="0" smtClean="0"/>
              <a:t>th</a:t>
            </a:r>
            <a:r>
              <a:rPr lang="en-IN" baseline="0" dirty="0" smtClean="0"/>
              <a:t> standard represent the population. Since measuring every student’s height is very difficult we can select a sample of 10000 students and find their average. But to make sure that the sample is a true representative of the population, we need to make sure that the sample of 10000 students are drawn randomly from all regions of the country</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12</a:t>
            </a:fld>
            <a:endParaRPr lang="en-IN"/>
          </a:p>
        </p:txBody>
      </p:sp>
    </p:spTree>
    <p:extLst>
      <p:ext uri="{BB962C8B-B14F-4D97-AF65-F5344CB8AC3E}">
        <p14:creationId xmlns:p14="http://schemas.microsoft.com/office/powerpoint/2010/main" val="3339873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13</a:t>
            </a:fld>
            <a:endParaRPr lang="en-IN"/>
          </a:p>
        </p:txBody>
      </p:sp>
    </p:spTree>
    <p:extLst>
      <p:ext uri="{BB962C8B-B14F-4D97-AF65-F5344CB8AC3E}">
        <p14:creationId xmlns:p14="http://schemas.microsoft.com/office/powerpoint/2010/main" val="2478697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14</a:t>
            </a:fld>
            <a:endParaRPr lang="en-IN"/>
          </a:p>
        </p:txBody>
      </p:sp>
    </p:spTree>
    <p:extLst>
      <p:ext uri="{BB962C8B-B14F-4D97-AF65-F5344CB8AC3E}">
        <p14:creationId xmlns:p14="http://schemas.microsoft.com/office/powerpoint/2010/main" val="2395946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15</a:t>
            </a:fld>
            <a:endParaRPr lang="en-IN"/>
          </a:p>
        </p:txBody>
      </p:sp>
    </p:spTree>
    <p:extLst>
      <p:ext uri="{BB962C8B-B14F-4D97-AF65-F5344CB8AC3E}">
        <p14:creationId xmlns:p14="http://schemas.microsoft.com/office/powerpoint/2010/main" val="1078805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16</a:t>
            </a:fld>
            <a:endParaRPr lang="en-IN"/>
          </a:p>
        </p:txBody>
      </p:sp>
    </p:spTree>
    <p:extLst>
      <p:ext uri="{BB962C8B-B14F-4D97-AF65-F5344CB8AC3E}">
        <p14:creationId xmlns:p14="http://schemas.microsoft.com/office/powerpoint/2010/main" val="2166838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For example, lets take the final</a:t>
            </a:r>
            <a:r>
              <a:rPr lang="en-IN" baseline="0" dirty="0" smtClean="0"/>
              <a:t> positions in a race. The order is meaningful. The person who finished first covered the distance in the shortest time, the second in the next shortest time and so on.. But the difference between the time of first and the second may not be the same difference between 2 and 3 or 4 and 5. Hence the values are not equally placed</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17</a:t>
            </a:fld>
            <a:endParaRPr lang="en-IN"/>
          </a:p>
        </p:txBody>
      </p:sp>
    </p:spTree>
    <p:extLst>
      <p:ext uri="{BB962C8B-B14F-4D97-AF65-F5344CB8AC3E}">
        <p14:creationId xmlns:p14="http://schemas.microsoft.com/office/powerpoint/2010/main" val="1238718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18</a:t>
            </a:fld>
            <a:endParaRPr lang="en-IN"/>
          </a:p>
        </p:txBody>
      </p:sp>
    </p:spTree>
    <p:extLst>
      <p:ext uri="{BB962C8B-B14F-4D97-AF65-F5344CB8AC3E}">
        <p14:creationId xmlns:p14="http://schemas.microsoft.com/office/powerpoint/2010/main" val="330303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Difference between 30 degree Celsius and 40 degree Celsius is the same as the difference between 40 degree Celsius and 50</a:t>
            </a:r>
            <a:r>
              <a:rPr lang="en-IN" baseline="0" dirty="0" smtClean="0"/>
              <a:t> degree Celsius. There is no true zero here. Zero means absence of heat. So we can’t take ratios of temperatures. Ratio of 20 to 40 degree Celsius is not the same as 50 to 100 degree Celsius. We can’t say 100 degrees is twice as hot as 50 degrees</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19</a:t>
            </a:fld>
            <a:endParaRPr lang="en-IN"/>
          </a:p>
        </p:txBody>
      </p:sp>
    </p:spTree>
    <p:extLst>
      <p:ext uri="{BB962C8B-B14F-4D97-AF65-F5344CB8AC3E}">
        <p14:creationId xmlns:p14="http://schemas.microsoft.com/office/powerpoint/2010/main" val="3682786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20</a:t>
            </a:fld>
            <a:endParaRPr lang="en-IN"/>
          </a:p>
        </p:txBody>
      </p:sp>
    </p:spTree>
    <p:extLst>
      <p:ext uri="{BB962C8B-B14F-4D97-AF65-F5344CB8AC3E}">
        <p14:creationId xmlns:p14="http://schemas.microsoft.com/office/powerpoint/2010/main" val="637683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Absolute</a:t>
            </a:r>
            <a:r>
              <a:rPr lang="en-IN" baseline="0" dirty="0" smtClean="0"/>
              <a:t> zero: 0 money means no money</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21</a:t>
            </a:fld>
            <a:endParaRPr lang="en-IN"/>
          </a:p>
        </p:txBody>
      </p:sp>
    </p:spTree>
    <p:extLst>
      <p:ext uri="{BB962C8B-B14F-4D97-AF65-F5344CB8AC3E}">
        <p14:creationId xmlns:p14="http://schemas.microsoft.com/office/powerpoint/2010/main" val="2232243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3</a:t>
            </a:fld>
            <a:endParaRPr lang="en-IN"/>
          </a:p>
        </p:txBody>
      </p:sp>
    </p:spTree>
    <p:extLst>
      <p:ext uri="{BB962C8B-B14F-4D97-AF65-F5344CB8AC3E}">
        <p14:creationId xmlns:p14="http://schemas.microsoft.com/office/powerpoint/2010/main" val="1566828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Sex of the candidate - Nominal</a:t>
            </a:r>
          </a:p>
          <a:p>
            <a:r>
              <a:rPr lang="en-IN" dirty="0" smtClean="0"/>
              <a:t>State which the candidate is from - Nominal</a:t>
            </a:r>
          </a:p>
          <a:p>
            <a:r>
              <a:rPr lang="en-IN" dirty="0" smtClean="0"/>
              <a:t>Optional subjects chosen by the candidate - Nominal</a:t>
            </a:r>
          </a:p>
          <a:p>
            <a:r>
              <a:rPr lang="en-IN" dirty="0" smtClean="0"/>
              <a:t>Marks obtained by the candidate – Ratio</a:t>
            </a:r>
          </a:p>
          <a:p>
            <a:r>
              <a:rPr lang="en-IN" altLang="ko-KR" sz="1200" dirty="0" smtClean="0">
                <a:latin typeface="+mn-ea"/>
                <a:cs typeface="Arial" pitchFamily="34" charset="0"/>
              </a:rPr>
              <a:t>BMI Classification of a candidate  - Ordinal</a:t>
            </a:r>
            <a:endParaRPr lang="en-IN" dirty="0" smtClean="0"/>
          </a:p>
          <a:p>
            <a:r>
              <a:rPr lang="en-IN" dirty="0" smtClean="0"/>
              <a:t>Final grade obtained by the candidate - Ordinal</a:t>
            </a:r>
          </a:p>
          <a:p>
            <a:r>
              <a:rPr lang="en-IN" dirty="0" smtClean="0"/>
              <a:t>Confidence level of candidate before taking exam on a scale of 1 to 10 - Interval</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23</a:t>
            </a:fld>
            <a:endParaRPr lang="en-IN"/>
          </a:p>
        </p:txBody>
      </p:sp>
    </p:spTree>
    <p:extLst>
      <p:ext uri="{BB962C8B-B14F-4D97-AF65-F5344CB8AC3E}">
        <p14:creationId xmlns:p14="http://schemas.microsoft.com/office/powerpoint/2010/main" val="3933440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Other things</a:t>
            </a:r>
            <a:r>
              <a:rPr lang="en-IN" baseline="0" dirty="0" smtClean="0"/>
              <a:t> to do self-learning: Geometric Mean, Harmonic Mean</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25</a:t>
            </a:fld>
            <a:endParaRPr lang="en-IN"/>
          </a:p>
        </p:txBody>
      </p:sp>
    </p:spTree>
    <p:extLst>
      <p:ext uri="{BB962C8B-B14F-4D97-AF65-F5344CB8AC3E}">
        <p14:creationId xmlns:p14="http://schemas.microsoft.com/office/powerpoint/2010/main" val="2844919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Give the example of salary </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26</a:t>
            </a:fld>
            <a:endParaRPr lang="en-IN"/>
          </a:p>
        </p:txBody>
      </p:sp>
    </p:spTree>
    <p:extLst>
      <p:ext uri="{BB962C8B-B14F-4D97-AF65-F5344CB8AC3E}">
        <p14:creationId xmlns:p14="http://schemas.microsoft.com/office/powerpoint/2010/main" val="1424058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27</a:t>
            </a:fld>
            <a:endParaRPr lang="en-IN"/>
          </a:p>
        </p:txBody>
      </p:sp>
    </p:spTree>
    <p:extLst>
      <p:ext uri="{BB962C8B-B14F-4D97-AF65-F5344CB8AC3E}">
        <p14:creationId xmlns:p14="http://schemas.microsoft.com/office/powerpoint/2010/main" val="14068918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outlier</a:t>
            </a:r>
            <a:r>
              <a:rPr lang="en-IN" baseline="0" dirty="0" smtClean="0"/>
              <a:t> can be due to error in measurement or data entry error or any other type of error. For e.g. in a dataset, age of say 245 is definitely an error and we need to handle it before we do further analysis. If outliers aren’t an error, then they be very interesting to study</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28</a:t>
            </a:fld>
            <a:endParaRPr lang="en-IN"/>
          </a:p>
        </p:txBody>
      </p:sp>
    </p:spTree>
    <p:extLst>
      <p:ext uri="{BB962C8B-B14F-4D97-AF65-F5344CB8AC3E}">
        <p14:creationId xmlns:p14="http://schemas.microsoft.com/office/powerpoint/2010/main" val="3165607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29</a:t>
            </a:fld>
            <a:endParaRPr lang="en-IN"/>
          </a:p>
        </p:txBody>
      </p:sp>
    </p:spTree>
    <p:extLst>
      <p:ext uri="{BB962C8B-B14F-4D97-AF65-F5344CB8AC3E}">
        <p14:creationId xmlns:p14="http://schemas.microsoft.com/office/powerpoint/2010/main" val="2089621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30</a:t>
            </a:fld>
            <a:endParaRPr lang="en-IN"/>
          </a:p>
        </p:txBody>
      </p:sp>
    </p:spTree>
    <p:extLst>
      <p:ext uri="{BB962C8B-B14F-4D97-AF65-F5344CB8AC3E}">
        <p14:creationId xmlns:p14="http://schemas.microsoft.com/office/powerpoint/2010/main" val="42765387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31</a:t>
            </a:fld>
            <a:endParaRPr lang="en-IN"/>
          </a:p>
        </p:txBody>
      </p:sp>
    </p:spTree>
    <p:extLst>
      <p:ext uri="{BB962C8B-B14F-4D97-AF65-F5344CB8AC3E}">
        <p14:creationId xmlns:p14="http://schemas.microsoft.com/office/powerpoint/2010/main" val="28991009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Centre of the first half</a:t>
            </a:r>
            <a:r>
              <a:rPr lang="en-IN" baseline="0" dirty="0" smtClean="0"/>
              <a:t> is 48</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32</a:t>
            </a:fld>
            <a:endParaRPr lang="en-IN"/>
          </a:p>
        </p:txBody>
      </p:sp>
    </p:spTree>
    <p:extLst>
      <p:ext uri="{BB962C8B-B14F-4D97-AF65-F5344CB8AC3E}">
        <p14:creationId xmlns:p14="http://schemas.microsoft.com/office/powerpoint/2010/main" val="35858588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Centre of the second half is 142</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33</a:t>
            </a:fld>
            <a:endParaRPr lang="en-IN"/>
          </a:p>
        </p:txBody>
      </p:sp>
    </p:spTree>
    <p:extLst>
      <p:ext uri="{BB962C8B-B14F-4D97-AF65-F5344CB8AC3E}">
        <p14:creationId xmlns:p14="http://schemas.microsoft.com/office/powerpoint/2010/main" val="3668319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Human</a:t>
            </a:r>
            <a:r>
              <a:rPr lang="en-IN" baseline="0" dirty="0" smtClean="0"/>
              <a:t> hair colour: Black, Brown, Blonde, White, Red</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5</a:t>
            </a:fld>
            <a:endParaRPr lang="en-IN"/>
          </a:p>
        </p:txBody>
      </p:sp>
    </p:spTree>
    <p:extLst>
      <p:ext uri="{BB962C8B-B14F-4D97-AF65-F5344CB8AC3E}">
        <p14:creationId xmlns:p14="http://schemas.microsoft.com/office/powerpoint/2010/main" val="30103705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Write a function to find Mode</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34</a:t>
            </a:fld>
            <a:endParaRPr lang="en-IN"/>
          </a:p>
        </p:txBody>
      </p:sp>
    </p:spTree>
    <p:extLst>
      <p:ext uri="{BB962C8B-B14F-4D97-AF65-F5344CB8AC3E}">
        <p14:creationId xmlns:p14="http://schemas.microsoft.com/office/powerpoint/2010/main" val="10980137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Write a function to find Mode</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35</a:t>
            </a:fld>
            <a:endParaRPr lang="en-IN"/>
          </a:p>
        </p:txBody>
      </p:sp>
    </p:spTree>
    <p:extLst>
      <p:ext uri="{BB962C8B-B14F-4D97-AF65-F5344CB8AC3E}">
        <p14:creationId xmlns:p14="http://schemas.microsoft.com/office/powerpoint/2010/main" val="23199222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Now w</a:t>
            </a:r>
            <a:r>
              <a:rPr lang="en-IN" baseline="0" dirty="0" smtClean="0"/>
              <a:t>e have seen ways of measuring what is the centre of data. Now we are going to see h</a:t>
            </a:r>
            <a:r>
              <a:rPr lang="en-IN" dirty="0" smtClean="0"/>
              <a:t>ow far the observations are spread</a:t>
            </a:r>
            <a:r>
              <a:rPr lang="en-IN" baseline="0" dirty="0" smtClean="0"/>
              <a:t> out (dispersion) or </a:t>
            </a:r>
            <a:r>
              <a:rPr lang="en-IN" dirty="0" smtClean="0"/>
              <a:t>away from the mean</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36</a:t>
            </a:fld>
            <a:endParaRPr lang="en-IN"/>
          </a:p>
        </p:txBody>
      </p:sp>
    </p:spTree>
    <p:extLst>
      <p:ext uri="{BB962C8B-B14F-4D97-AF65-F5344CB8AC3E}">
        <p14:creationId xmlns:p14="http://schemas.microsoft.com/office/powerpoint/2010/main" val="14204812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Range command in R gives max and min values.  We need to use diff command to get the range as a difference </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37</a:t>
            </a:fld>
            <a:endParaRPr lang="en-IN"/>
          </a:p>
        </p:txBody>
      </p:sp>
    </p:spTree>
    <p:extLst>
      <p:ext uri="{BB962C8B-B14F-4D97-AF65-F5344CB8AC3E}">
        <p14:creationId xmlns:p14="http://schemas.microsoft.com/office/powerpoint/2010/main" val="3240179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Middle half of the data can be fit into the Inter Quartile Range</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38</a:t>
            </a:fld>
            <a:endParaRPr lang="en-IN"/>
          </a:p>
        </p:txBody>
      </p:sp>
    </p:spTree>
    <p:extLst>
      <p:ext uri="{BB962C8B-B14F-4D97-AF65-F5344CB8AC3E}">
        <p14:creationId xmlns:p14="http://schemas.microsoft.com/office/powerpoint/2010/main" val="22399834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We can add all the individual deviations from the mean</a:t>
            </a:r>
          </a:p>
          <a:p>
            <a:r>
              <a:rPr lang="en-IN" dirty="0" smtClean="0"/>
              <a:t>But this will always lead to 0 since positive deviations will cancel out negative deviations</a:t>
            </a:r>
          </a:p>
          <a:p>
            <a:r>
              <a:rPr lang="en-IN" dirty="0" smtClean="0"/>
              <a:t>We can also add absolute value of the deviations</a:t>
            </a:r>
          </a:p>
          <a:p>
            <a:r>
              <a:rPr lang="en-IN" dirty="0" smtClean="0"/>
              <a:t>Adding the squares of all the deviations from all the means is the best way</a:t>
            </a:r>
          </a:p>
          <a:p>
            <a:r>
              <a:rPr lang="en-IN" dirty="0" smtClean="0"/>
              <a:t>why we divide by n-1 instead of n in standard deviation?</a:t>
            </a:r>
          </a:p>
          <a:p>
            <a:r>
              <a:rPr lang="en-IN" dirty="0" smtClean="0"/>
              <a:t>Dividing by n-1 is the best thing to do as it gives an unbiased estimate of population variance</a:t>
            </a:r>
          </a:p>
          <a:p>
            <a:r>
              <a:rPr lang="en-IN" dirty="0" smtClean="0"/>
              <a:t>Intuitively, the first value doesn't tell anything about the spread and it is only the remaining n-1 values which say something about the spread</a:t>
            </a:r>
          </a:p>
          <a:p>
            <a:r>
              <a:rPr lang="en-IN" dirty="0" smtClean="0"/>
              <a:t>If n is very large, it doesn't matter if you divide by n or n-1</a:t>
            </a:r>
          </a:p>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39</a:t>
            </a:fld>
            <a:endParaRPr lang="en-IN"/>
          </a:p>
        </p:txBody>
      </p:sp>
    </p:spTree>
    <p:extLst>
      <p:ext uri="{BB962C8B-B14F-4D97-AF65-F5344CB8AC3E}">
        <p14:creationId xmlns:p14="http://schemas.microsoft.com/office/powerpoint/2010/main" val="6264679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suppose you are asked to choose a pair of numbers whose sum is 7.  It is readily apparent that only one number can be chosen freely, the second being fixed as soon as the first is chosen. Although there are two variables in the situation, there is only one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variable which is free to vary. </a:t>
            </a:r>
          </a:p>
          <a:p>
            <a:r>
              <a:rPr lang="en-US" sz="1200" kern="1200" dirty="0" smtClean="0">
                <a:solidFill>
                  <a:schemeClr val="tx1"/>
                </a:solidFill>
                <a:effectLst/>
                <a:latin typeface="+mn-lt"/>
                <a:ea typeface="+mn-ea"/>
                <a:cs typeface="+mn-cs"/>
              </a:rPr>
              <a:t>In the case of Variance,</a:t>
            </a:r>
            <a:r>
              <a:rPr lang="en-US" sz="1200" kern="1200" baseline="0" dirty="0" smtClean="0">
                <a:solidFill>
                  <a:schemeClr val="tx1"/>
                </a:solidFill>
                <a:effectLst/>
                <a:latin typeface="+mn-lt"/>
                <a:ea typeface="+mn-ea"/>
                <a:cs typeface="+mn-cs"/>
              </a:rPr>
              <a:t> we are given the mean of the N observations. Since we know the mean, if we know N-1 observations, we can calculate the Nth observation. So, there is only N-1 degrees of freedom</a:t>
            </a:r>
          </a:p>
          <a:p>
            <a:r>
              <a:rPr lang="en-US" sz="1200" kern="1200" baseline="0" dirty="0" smtClean="0">
                <a:solidFill>
                  <a:schemeClr val="tx1"/>
                </a:solidFill>
                <a:effectLst/>
                <a:latin typeface="+mn-lt"/>
                <a:ea typeface="+mn-ea"/>
                <a:cs typeface="+mn-cs"/>
              </a:rPr>
              <a:t>Empirical Rule: So if your quality percentage is 99.7 you are at 3 sigma level</a:t>
            </a:r>
          </a:p>
          <a:p>
            <a:r>
              <a:rPr lang="en-US" sz="1200" kern="1200" baseline="0" dirty="0" smtClean="0">
                <a:solidFill>
                  <a:schemeClr val="tx1"/>
                </a:solidFill>
                <a:effectLst/>
                <a:latin typeface="+mn-lt"/>
                <a:ea typeface="+mn-ea"/>
                <a:cs typeface="+mn-cs"/>
              </a:rPr>
              <a:t>For 6 sigma level your quality percentage should be </a:t>
            </a:r>
            <a:r>
              <a:rPr lang="en-IN" sz="1200" b="0" i="0" kern="1200" smtClean="0">
                <a:solidFill>
                  <a:schemeClr val="tx1"/>
                </a:solidFill>
                <a:effectLst/>
                <a:latin typeface="+mn-lt"/>
                <a:ea typeface="+mn-ea"/>
                <a:cs typeface="+mn-cs"/>
              </a:rPr>
              <a:t>99.9999998</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40</a:t>
            </a:fld>
            <a:endParaRPr lang="en-IN"/>
          </a:p>
        </p:txBody>
      </p:sp>
    </p:spTree>
    <p:extLst>
      <p:ext uri="{BB962C8B-B14F-4D97-AF65-F5344CB8AC3E}">
        <p14:creationId xmlns:p14="http://schemas.microsoft.com/office/powerpoint/2010/main" val="9540877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57886C6-472F-408C-B184-47E06604EA10}" type="slidenum">
              <a:rPr lang="en-IN" smtClean="0"/>
              <a:t>42</a:t>
            </a:fld>
            <a:endParaRPr lang="en-IN"/>
          </a:p>
        </p:txBody>
      </p:sp>
    </p:spTree>
    <p:extLst>
      <p:ext uri="{BB962C8B-B14F-4D97-AF65-F5344CB8AC3E}">
        <p14:creationId xmlns:p14="http://schemas.microsoft.com/office/powerpoint/2010/main" val="7163681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57886C6-472F-408C-B184-47E06604EA10}" type="slidenum">
              <a:rPr lang="en-IN" smtClean="0"/>
              <a:t>43</a:t>
            </a:fld>
            <a:endParaRPr lang="en-IN"/>
          </a:p>
        </p:txBody>
      </p:sp>
    </p:spTree>
    <p:extLst>
      <p:ext uri="{BB962C8B-B14F-4D97-AF65-F5344CB8AC3E}">
        <p14:creationId xmlns:p14="http://schemas.microsoft.com/office/powerpoint/2010/main" val="22077248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57886C6-472F-408C-B184-47E06604EA10}" type="slidenum">
              <a:rPr lang="en-IN" smtClean="0"/>
              <a:t>44</a:t>
            </a:fld>
            <a:endParaRPr lang="en-IN"/>
          </a:p>
        </p:txBody>
      </p:sp>
    </p:spTree>
    <p:extLst>
      <p:ext uri="{BB962C8B-B14F-4D97-AF65-F5344CB8AC3E}">
        <p14:creationId xmlns:p14="http://schemas.microsoft.com/office/powerpoint/2010/main" val="2124707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Use titanic</a:t>
            </a:r>
            <a:r>
              <a:rPr lang="en-IN" baseline="0" dirty="0" smtClean="0"/>
              <a:t> data to explain the types of variables</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6</a:t>
            </a:fld>
            <a:endParaRPr lang="en-IN"/>
          </a:p>
        </p:txBody>
      </p:sp>
    </p:spTree>
    <p:extLst>
      <p:ext uri="{BB962C8B-B14F-4D97-AF65-F5344CB8AC3E}">
        <p14:creationId xmlns:p14="http://schemas.microsoft.com/office/powerpoint/2010/main" val="38469298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Correlation will be covered in detail</a:t>
            </a:r>
            <a:r>
              <a:rPr lang="en-IN" baseline="0" dirty="0" smtClean="0"/>
              <a:t> later</a:t>
            </a:r>
            <a:endParaRPr lang="en-IN" dirty="0"/>
          </a:p>
        </p:txBody>
      </p:sp>
      <p:sp>
        <p:nvSpPr>
          <p:cNvPr id="4" name="Slide Number Placeholder 3"/>
          <p:cNvSpPr>
            <a:spLocks noGrp="1"/>
          </p:cNvSpPr>
          <p:nvPr>
            <p:ph type="sldNum" sz="quarter" idx="10"/>
          </p:nvPr>
        </p:nvSpPr>
        <p:spPr/>
        <p:txBody>
          <a:bodyPr/>
          <a:lstStyle/>
          <a:p>
            <a:fld id="{357886C6-472F-408C-B184-47E06604EA10}" type="slidenum">
              <a:rPr lang="en-IN" smtClean="0"/>
              <a:t>45</a:t>
            </a:fld>
            <a:endParaRPr lang="en-IN"/>
          </a:p>
        </p:txBody>
      </p:sp>
    </p:spTree>
    <p:extLst>
      <p:ext uri="{BB962C8B-B14F-4D97-AF65-F5344CB8AC3E}">
        <p14:creationId xmlns:p14="http://schemas.microsoft.com/office/powerpoint/2010/main" val="1009571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57886C6-472F-408C-B184-47E06604EA10}" type="slidenum">
              <a:rPr lang="en-IN" smtClean="0"/>
              <a:t>46</a:t>
            </a:fld>
            <a:endParaRPr lang="en-IN"/>
          </a:p>
        </p:txBody>
      </p:sp>
    </p:spTree>
    <p:extLst>
      <p:ext uri="{BB962C8B-B14F-4D97-AF65-F5344CB8AC3E}">
        <p14:creationId xmlns:p14="http://schemas.microsoft.com/office/powerpoint/2010/main" val="14824816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57886C6-472F-408C-B184-47E06604EA10}" type="slidenum">
              <a:rPr lang="en-IN" smtClean="0"/>
              <a:t>47</a:t>
            </a:fld>
            <a:endParaRPr lang="en-IN"/>
          </a:p>
        </p:txBody>
      </p:sp>
    </p:spTree>
    <p:extLst>
      <p:ext uri="{BB962C8B-B14F-4D97-AF65-F5344CB8AC3E}">
        <p14:creationId xmlns:p14="http://schemas.microsoft.com/office/powerpoint/2010/main" val="11597952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57886C6-472F-408C-B184-47E06604EA10}" type="slidenum">
              <a:rPr lang="en-IN" smtClean="0"/>
              <a:t>48</a:t>
            </a:fld>
            <a:endParaRPr lang="en-IN"/>
          </a:p>
        </p:txBody>
      </p:sp>
    </p:spTree>
    <p:extLst>
      <p:ext uri="{BB962C8B-B14F-4D97-AF65-F5344CB8AC3E}">
        <p14:creationId xmlns:p14="http://schemas.microsoft.com/office/powerpoint/2010/main" val="39361022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latinLnBrk="0">
              <a:buFont typeface="Wingdings" panose="05000000000000000000" pitchFamily="2" charset="2"/>
              <a:buNone/>
            </a:pPr>
            <a:r>
              <a:rPr lang="en-IN" sz="1200" dirty="0" smtClean="0"/>
              <a:t>Presents grouped data with rectangular bars with lengths proportional to the values they represent</a:t>
            </a:r>
          </a:p>
        </p:txBody>
      </p:sp>
      <p:sp>
        <p:nvSpPr>
          <p:cNvPr id="4" name="Slide Number Placeholder 3"/>
          <p:cNvSpPr>
            <a:spLocks noGrp="1"/>
          </p:cNvSpPr>
          <p:nvPr>
            <p:ph type="sldNum" sz="quarter" idx="10"/>
          </p:nvPr>
        </p:nvSpPr>
        <p:spPr/>
        <p:txBody>
          <a:bodyPr/>
          <a:lstStyle/>
          <a:p>
            <a:fld id="{357886C6-472F-408C-B184-47E06604EA10}" type="slidenum">
              <a:rPr lang="en-IN" smtClean="0"/>
              <a:t>49</a:t>
            </a:fld>
            <a:endParaRPr lang="en-IN"/>
          </a:p>
        </p:txBody>
      </p:sp>
    </p:spTree>
    <p:extLst>
      <p:ext uri="{BB962C8B-B14F-4D97-AF65-F5344CB8AC3E}">
        <p14:creationId xmlns:p14="http://schemas.microsoft.com/office/powerpoint/2010/main" val="7622841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57886C6-472F-408C-B184-47E06604EA10}" type="slidenum">
              <a:rPr lang="en-IN" smtClean="0"/>
              <a:t>50</a:t>
            </a:fld>
            <a:endParaRPr lang="en-IN"/>
          </a:p>
        </p:txBody>
      </p:sp>
    </p:spTree>
    <p:extLst>
      <p:ext uri="{BB962C8B-B14F-4D97-AF65-F5344CB8AC3E}">
        <p14:creationId xmlns:p14="http://schemas.microsoft.com/office/powerpoint/2010/main" val="3223188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latinLnBrk="0">
              <a:buFont typeface="Wingdings" panose="05000000000000000000" pitchFamily="2" charset="2"/>
              <a:buNone/>
            </a:pPr>
            <a:endParaRPr lang="en-IN" sz="1200" dirty="0" smtClean="0"/>
          </a:p>
        </p:txBody>
      </p:sp>
      <p:sp>
        <p:nvSpPr>
          <p:cNvPr id="4" name="Slide Number Placeholder 3"/>
          <p:cNvSpPr>
            <a:spLocks noGrp="1"/>
          </p:cNvSpPr>
          <p:nvPr>
            <p:ph type="sldNum" sz="quarter" idx="10"/>
          </p:nvPr>
        </p:nvSpPr>
        <p:spPr/>
        <p:txBody>
          <a:bodyPr/>
          <a:lstStyle/>
          <a:p>
            <a:fld id="{357886C6-472F-408C-B184-47E06604EA10}" type="slidenum">
              <a:rPr lang="en-IN" smtClean="0"/>
              <a:t>51</a:t>
            </a:fld>
            <a:endParaRPr lang="en-IN"/>
          </a:p>
        </p:txBody>
      </p:sp>
    </p:spTree>
    <p:extLst>
      <p:ext uri="{BB962C8B-B14F-4D97-AF65-F5344CB8AC3E}">
        <p14:creationId xmlns:p14="http://schemas.microsoft.com/office/powerpoint/2010/main" val="12953311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57886C6-472F-408C-B184-47E06604EA10}" type="slidenum">
              <a:rPr lang="en-IN" smtClean="0"/>
              <a:t>52</a:t>
            </a:fld>
            <a:endParaRPr lang="en-IN"/>
          </a:p>
        </p:txBody>
      </p:sp>
    </p:spTree>
    <p:extLst>
      <p:ext uri="{BB962C8B-B14F-4D97-AF65-F5344CB8AC3E}">
        <p14:creationId xmlns:p14="http://schemas.microsoft.com/office/powerpoint/2010/main" val="25097084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Difference between bar charts</a:t>
            </a:r>
            <a:r>
              <a:rPr lang="en-IN" baseline="0" dirty="0" smtClean="0"/>
              <a:t> and histograms: Bar charts are generally used to depict Categorical variables while histograms are used for quantitative variables. Bars are shown separately in Bar Chart since adjacent bars don’t have any relation. Whereas in histograms, bars are continuous without any gap (since they follow numerical order)</a:t>
            </a:r>
            <a:endParaRPr lang="en-IN" dirty="0"/>
          </a:p>
        </p:txBody>
      </p:sp>
      <p:sp>
        <p:nvSpPr>
          <p:cNvPr id="4" name="Slide Number Placeholder 3"/>
          <p:cNvSpPr>
            <a:spLocks noGrp="1"/>
          </p:cNvSpPr>
          <p:nvPr>
            <p:ph type="sldNum" sz="quarter" idx="10"/>
          </p:nvPr>
        </p:nvSpPr>
        <p:spPr/>
        <p:txBody>
          <a:bodyPr/>
          <a:lstStyle/>
          <a:p>
            <a:fld id="{357886C6-472F-408C-B184-47E06604EA10}" type="slidenum">
              <a:rPr lang="en-IN" smtClean="0"/>
              <a:t>53</a:t>
            </a:fld>
            <a:endParaRPr lang="en-IN"/>
          </a:p>
        </p:txBody>
      </p:sp>
    </p:spTree>
    <p:extLst>
      <p:ext uri="{BB962C8B-B14F-4D97-AF65-F5344CB8AC3E}">
        <p14:creationId xmlns:p14="http://schemas.microsoft.com/office/powerpoint/2010/main" val="34827188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57886C6-472F-408C-B184-47E06604EA10}" type="slidenum">
              <a:rPr lang="en-IN" smtClean="0"/>
              <a:t>54</a:t>
            </a:fld>
            <a:endParaRPr lang="en-IN"/>
          </a:p>
        </p:txBody>
      </p:sp>
    </p:spTree>
    <p:extLst>
      <p:ext uri="{BB962C8B-B14F-4D97-AF65-F5344CB8AC3E}">
        <p14:creationId xmlns:p14="http://schemas.microsoft.com/office/powerpoint/2010/main" val="2078876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7</a:t>
            </a:fld>
            <a:endParaRPr lang="en-IN"/>
          </a:p>
        </p:txBody>
      </p:sp>
    </p:spTree>
    <p:extLst>
      <p:ext uri="{BB962C8B-B14F-4D97-AF65-F5344CB8AC3E}">
        <p14:creationId xmlns:p14="http://schemas.microsoft.com/office/powerpoint/2010/main" val="8108595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55</a:t>
            </a:fld>
            <a:endParaRPr lang="en-IN"/>
          </a:p>
        </p:txBody>
      </p:sp>
    </p:spTree>
    <p:extLst>
      <p:ext uri="{BB962C8B-B14F-4D97-AF65-F5344CB8AC3E}">
        <p14:creationId xmlns:p14="http://schemas.microsoft.com/office/powerpoint/2010/main" val="11310461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If the data</a:t>
            </a:r>
            <a:r>
              <a:rPr lang="en-IN" baseline="0" dirty="0" smtClean="0"/>
              <a:t> is less spread out, variance and standard deviation will be less. But note that, the scales used on the x axis should be equal for comparing spread</a:t>
            </a:r>
            <a:endParaRPr lang="en-IN" dirty="0"/>
          </a:p>
        </p:txBody>
      </p:sp>
      <p:sp>
        <p:nvSpPr>
          <p:cNvPr id="4" name="Slide Number Placeholder 3"/>
          <p:cNvSpPr>
            <a:spLocks noGrp="1"/>
          </p:cNvSpPr>
          <p:nvPr>
            <p:ph type="sldNum" sz="quarter" idx="10"/>
          </p:nvPr>
        </p:nvSpPr>
        <p:spPr/>
        <p:txBody>
          <a:bodyPr/>
          <a:lstStyle/>
          <a:p>
            <a:fld id="{357886C6-472F-408C-B184-47E06604EA10}" type="slidenum">
              <a:rPr lang="en-IN" smtClean="0"/>
              <a:t>56</a:t>
            </a:fld>
            <a:endParaRPr lang="en-IN"/>
          </a:p>
        </p:txBody>
      </p:sp>
    </p:spTree>
    <p:extLst>
      <p:ext uri="{BB962C8B-B14F-4D97-AF65-F5344CB8AC3E}">
        <p14:creationId xmlns:p14="http://schemas.microsoft.com/office/powerpoint/2010/main" val="3367539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Now explain the histogram of Per</a:t>
            </a:r>
            <a:r>
              <a:rPr lang="en-IN" baseline="0" dirty="0" smtClean="0"/>
              <a:t> Cap GDP data</a:t>
            </a:r>
            <a:endParaRPr lang="en-IN" dirty="0"/>
          </a:p>
        </p:txBody>
      </p:sp>
      <p:sp>
        <p:nvSpPr>
          <p:cNvPr id="4" name="Slide Number Placeholder 3"/>
          <p:cNvSpPr>
            <a:spLocks noGrp="1"/>
          </p:cNvSpPr>
          <p:nvPr>
            <p:ph type="sldNum" sz="quarter" idx="10"/>
          </p:nvPr>
        </p:nvSpPr>
        <p:spPr/>
        <p:txBody>
          <a:bodyPr/>
          <a:lstStyle/>
          <a:p>
            <a:fld id="{357886C6-472F-408C-B184-47E06604EA10}" type="slidenum">
              <a:rPr lang="en-IN" smtClean="0"/>
              <a:t>57</a:t>
            </a:fld>
            <a:endParaRPr lang="en-IN"/>
          </a:p>
        </p:txBody>
      </p:sp>
    </p:spTree>
    <p:extLst>
      <p:ext uri="{BB962C8B-B14F-4D97-AF65-F5344CB8AC3E}">
        <p14:creationId xmlns:p14="http://schemas.microsoft.com/office/powerpoint/2010/main" val="34495726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Data is unimodal</a:t>
            </a:r>
          </a:p>
          <a:p>
            <a:r>
              <a:rPr lang="en-IN" dirty="0" smtClean="0"/>
              <a:t>Histogram is Right (or) Positive skewed</a:t>
            </a:r>
          </a:p>
          <a:p>
            <a:r>
              <a:rPr lang="en-IN" dirty="0" smtClean="0"/>
              <a:t>Mode is between 0 and 10,000$</a:t>
            </a:r>
          </a:p>
          <a:p>
            <a:r>
              <a:rPr lang="en-IN" dirty="0" smtClean="0"/>
              <a:t>Outliers can be seen in the data</a:t>
            </a:r>
            <a:endParaRPr lang="en-IN" dirty="0"/>
          </a:p>
        </p:txBody>
      </p:sp>
      <p:sp>
        <p:nvSpPr>
          <p:cNvPr id="4" name="Slide Number Placeholder 3"/>
          <p:cNvSpPr>
            <a:spLocks noGrp="1"/>
          </p:cNvSpPr>
          <p:nvPr>
            <p:ph type="sldNum" sz="quarter" idx="10"/>
          </p:nvPr>
        </p:nvSpPr>
        <p:spPr/>
        <p:txBody>
          <a:bodyPr/>
          <a:lstStyle/>
          <a:p>
            <a:fld id="{357886C6-472F-408C-B184-47E06604EA10}" type="slidenum">
              <a:rPr lang="en-IN" smtClean="0"/>
              <a:t>58</a:t>
            </a:fld>
            <a:endParaRPr lang="en-IN"/>
          </a:p>
        </p:txBody>
      </p:sp>
    </p:spTree>
    <p:extLst>
      <p:ext uri="{BB962C8B-B14F-4D97-AF65-F5344CB8AC3E}">
        <p14:creationId xmlns:p14="http://schemas.microsoft.com/office/powerpoint/2010/main" val="19912793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59</a:t>
            </a:fld>
            <a:endParaRPr lang="en-IN"/>
          </a:p>
        </p:txBody>
      </p:sp>
    </p:spTree>
    <p:extLst>
      <p:ext uri="{BB962C8B-B14F-4D97-AF65-F5344CB8AC3E}">
        <p14:creationId xmlns:p14="http://schemas.microsoft.com/office/powerpoint/2010/main" val="17077074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p:txBody>
      </p:sp>
      <p:sp>
        <p:nvSpPr>
          <p:cNvPr id="4" name="Slide Number Placeholder 3"/>
          <p:cNvSpPr>
            <a:spLocks noGrp="1"/>
          </p:cNvSpPr>
          <p:nvPr>
            <p:ph type="sldNum" sz="quarter" idx="10"/>
          </p:nvPr>
        </p:nvSpPr>
        <p:spPr/>
        <p:txBody>
          <a:bodyPr/>
          <a:lstStyle/>
          <a:p>
            <a:fld id="{ABC72146-05B7-4D73-8019-29B862E8A820}" type="slidenum">
              <a:rPr lang="en-IN" smtClean="0"/>
              <a:t>60</a:t>
            </a:fld>
            <a:endParaRPr lang="en-IN"/>
          </a:p>
        </p:txBody>
      </p:sp>
    </p:spTree>
    <p:extLst>
      <p:ext uri="{BB962C8B-B14F-4D97-AF65-F5344CB8AC3E}">
        <p14:creationId xmlns:p14="http://schemas.microsoft.com/office/powerpoint/2010/main" val="38953180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Explain P(</a:t>
            </a:r>
            <a:r>
              <a:rPr lang="en-US" altLang="ko-KR" sz="1200" dirty="0" smtClean="0">
                <a:solidFill>
                  <a:schemeClr val="accent3">
                    <a:lumMod val="50000"/>
                  </a:schemeClr>
                </a:solidFill>
              </a:rPr>
              <a:t>A</a:t>
            </a:r>
            <a:r>
              <a:rPr lang="en-IN" sz="1200" dirty="0" smtClean="0">
                <a:solidFill>
                  <a:schemeClr val="accent3">
                    <a:lumMod val="50000"/>
                  </a:schemeClr>
                </a:solidFill>
              </a:rPr>
              <a:t>∪</a:t>
            </a:r>
            <a:r>
              <a:rPr lang="en-US" altLang="ko-KR" sz="1200" dirty="0" smtClean="0">
                <a:solidFill>
                  <a:schemeClr val="accent3">
                    <a:lumMod val="50000"/>
                  </a:schemeClr>
                </a:solidFill>
              </a:rPr>
              <a:t>B) = P(B</a:t>
            </a:r>
            <a:r>
              <a:rPr lang="en-IN" sz="1200" dirty="0" smtClean="0">
                <a:solidFill>
                  <a:schemeClr val="accent3">
                    <a:lumMod val="50000"/>
                  </a:schemeClr>
                </a:solidFill>
              </a:rPr>
              <a:t>∪</a:t>
            </a:r>
            <a:r>
              <a:rPr lang="en-US" altLang="ko-KR" sz="1200" dirty="0" smtClean="0">
                <a:solidFill>
                  <a:schemeClr val="accent3">
                    <a:lumMod val="50000"/>
                  </a:schemeClr>
                </a:solidFill>
              </a:rPr>
              <a:t>A) </a:t>
            </a:r>
            <a:r>
              <a:rPr lang="en-IN" dirty="0" smtClean="0"/>
              <a:t>and </a:t>
            </a:r>
            <a:r>
              <a:rPr lang="en-US" altLang="ko-KR" sz="1200" dirty="0" smtClean="0">
                <a:solidFill>
                  <a:schemeClr val="accent3">
                    <a:lumMod val="50000"/>
                  </a:schemeClr>
                </a:solidFill>
              </a:rPr>
              <a:t>P(A</a:t>
            </a:r>
            <a:r>
              <a:rPr lang="en-IN" sz="1200" dirty="0" smtClean="0">
                <a:solidFill>
                  <a:schemeClr val="accent3">
                    <a:lumMod val="50000"/>
                  </a:schemeClr>
                </a:solidFill>
              </a:rPr>
              <a:t>∩B) =</a:t>
            </a:r>
            <a:r>
              <a:rPr lang="en-IN" sz="1200" baseline="0" dirty="0" smtClean="0">
                <a:solidFill>
                  <a:schemeClr val="accent3">
                    <a:lumMod val="50000"/>
                  </a:schemeClr>
                </a:solidFill>
              </a:rPr>
              <a:t> </a:t>
            </a:r>
            <a:r>
              <a:rPr lang="en-US" altLang="ko-KR" sz="1200" dirty="0" smtClean="0">
                <a:solidFill>
                  <a:schemeClr val="accent3">
                    <a:lumMod val="50000"/>
                  </a:schemeClr>
                </a:solidFill>
              </a:rPr>
              <a:t>P(B</a:t>
            </a:r>
            <a:r>
              <a:rPr lang="en-IN" sz="1200" dirty="0" smtClean="0">
                <a:solidFill>
                  <a:schemeClr val="accent3">
                    <a:lumMod val="50000"/>
                  </a:schemeClr>
                </a:solidFill>
              </a:rPr>
              <a:t>∩A)</a:t>
            </a:r>
            <a:endParaRPr lang="en-IN" dirty="0" smtClean="0"/>
          </a:p>
        </p:txBody>
      </p:sp>
      <p:sp>
        <p:nvSpPr>
          <p:cNvPr id="4" name="Slide Number Placeholder 3"/>
          <p:cNvSpPr>
            <a:spLocks noGrp="1"/>
          </p:cNvSpPr>
          <p:nvPr>
            <p:ph type="sldNum" sz="quarter" idx="10"/>
          </p:nvPr>
        </p:nvSpPr>
        <p:spPr/>
        <p:txBody>
          <a:bodyPr/>
          <a:lstStyle/>
          <a:p>
            <a:fld id="{ABC72146-05B7-4D73-8019-29B862E8A820}" type="slidenum">
              <a:rPr lang="en-IN" smtClean="0"/>
              <a:t>61</a:t>
            </a:fld>
            <a:endParaRPr lang="en-IN"/>
          </a:p>
        </p:txBody>
      </p:sp>
    </p:spTree>
    <p:extLst>
      <p:ext uri="{BB962C8B-B14F-4D97-AF65-F5344CB8AC3E}">
        <p14:creationId xmlns:p14="http://schemas.microsoft.com/office/powerpoint/2010/main" val="41795749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p:txBody>
      </p:sp>
      <p:sp>
        <p:nvSpPr>
          <p:cNvPr id="4" name="Slide Number Placeholder 3"/>
          <p:cNvSpPr>
            <a:spLocks noGrp="1"/>
          </p:cNvSpPr>
          <p:nvPr>
            <p:ph type="sldNum" sz="quarter" idx="10"/>
          </p:nvPr>
        </p:nvSpPr>
        <p:spPr/>
        <p:txBody>
          <a:bodyPr/>
          <a:lstStyle/>
          <a:p>
            <a:fld id="{ABC72146-05B7-4D73-8019-29B862E8A820}" type="slidenum">
              <a:rPr lang="en-IN" smtClean="0"/>
              <a:t>62</a:t>
            </a:fld>
            <a:endParaRPr lang="en-IN"/>
          </a:p>
        </p:txBody>
      </p:sp>
    </p:spTree>
    <p:extLst>
      <p:ext uri="{BB962C8B-B14F-4D97-AF65-F5344CB8AC3E}">
        <p14:creationId xmlns:p14="http://schemas.microsoft.com/office/powerpoint/2010/main" val="35853879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p:txBody>
      </p:sp>
      <p:sp>
        <p:nvSpPr>
          <p:cNvPr id="4" name="Slide Number Placeholder 3"/>
          <p:cNvSpPr>
            <a:spLocks noGrp="1"/>
          </p:cNvSpPr>
          <p:nvPr>
            <p:ph type="sldNum" sz="quarter" idx="10"/>
          </p:nvPr>
        </p:nvSpPr>
        <p:spPr/>
        <p:txBody>
          <a:bodyPr/>
          <a:lstStyle/>
          <a:p>
            <a:fld id="{ABC72146-05B7-4D73-8019-29B862E8A820}" type="slidenum">
              <a:rPr lang="en-IN" smtClean="0"/>
              <a:t>63</a:t>
            </a:fld>
            <a:endParaRPr lang="en-IN"/>
          </a:p>
        </p:txBody>
      </p:sp>
    </p:spTree>
    <p:extLst>
      <p:ext uri="{BB962C8B-B14F-4D97-AF65-F5344CB8AC3E}">
        <p14:creationId xmlns:p14="http://schemas.microsoft.com/office/powerpoint/2010/main" val="35715238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p:txBody>
      </p:sp>
      <p:sp>
        <p:nvSpPr>
          <p:cNvPr id="4" name="Slide Number Placeholder 3"/>
          <p:cNvSpPr>
            <a:spLocks noGrp="1"/>
          </p:cNvSpPr>
          <p:nvPr>
            <p:ph type="sldNum" sz="quarter" idx="10"/>
          </p:nvPr>
        </p:nvSpPr>
        <p:spPr/>
        <p:txBody>
          <a:bodyPr/>
          <a:lstStyle/>
          <a:p>
            <a:fld id="{ABC72146-05B7-4D73-8019-29B862E8A820}" type="slidenum">
              <a:rPr lang="en-IN" smtClean="0"/>
              <a:t>64</a:t>
            </a:fld>
            <a:endParaRPr lang="en-IN"/>
          </a:p>
        </p:txBody>
      </p:sp>
    </p:spTree>
    <p:extLst>
      <p:ext uri="{BB962C8B-B14F-4D97-AF65-F5344CB8AC3E}">
        <p14:creationId xmlns:p14="http://schemas.microsoft.com/office/powerpoint/2010/main" val="3277022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Differentiate</a:t>
            </a:r>
            <a:r>
              <a:rPr lang="en-IN" baseline="0" dirty="0" smtClean="0"/>
              <a:t> height of a person vs. hair colour of a person</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8</a:t>
            </a:fld>
            <a:endParaRPr lang="en-IN"/>
          </a:p>
        </p:txBody>
      </p:sp>
    </p:spTree>
    <p:extLst>
      <p:ext uri="{BB962C8B-B14F-4D97-AF65-F5344CB8AC3E}">
        <p14:creationId xmlns:p14="http://schemas.microsoft.com/office/powerpoint/2010/main" val="17207782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Another way of thinking about probability is thinking</a:t>
            </a:r>
            <a:r>
              <a:rPr lang="en-IN" baseline="0" dirty="0" smtClean="0"/>
              <a:t> of an experiment. If I were to toss the same coin several thousand times what percentage of the outcome will be heads? Long Run explanation: </a:t>
            </a:r>
            <a:r>
              <a:rPr lang="en-US" altLang="ko-KR" sz="1200" dirty="0" smtClean="0">
                <a:latin typeface="+mn-ea"/>
                <a:cs typeface="Arial" pitchFamily="34" charset="0"/>
              </a:rPr>
              <a:t>If out of 10,000 students who have taken the analytics course and 73,000 have passed the exam then you may say that the probability of a student passing the course is 73% or if we toss a coin million times half the times i.e. .5 million times the outcome will be heads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sz="1200" dirty="0" smtClean="0">
              <a:latin typeface="+mn-ea"/>
              <a:cs typeface="Arial" pitchFamily="34" charset="0"/>
            </a:endParaRPr>
          </a:p>
          <a:p>
            <a:r>
              <a:rPr lang="en-IN" dirty="0" smtClean="0"/>
              <a:t>Questions</a:t>
            </a:r>
            <a:r>
              <a:rPr lang="en-IN" baseline="0" dirty="0" smtClean="0"/>
              <a:t> to be asked:</a:t>
            </a:r>
          </a:p>
          <a:p>
            <a:r>
              <a:rPr lang="en-IN" baseline="0" dirty="0" smtClean="0"/>
              <a:t>What is the probability of getting a 4 in a roll of a dice?</a:t>
            </a:r>
          </a:p>
          <a:p>
            <a:r>
              <a:rPr lang="en-IN" baseline="0" dirty="0" smtClean="0"/>
              <a:t>What is the probability of getting an even number in the roll of a dice?</a:t>
            </a:r>
          </a:p>
          <a:p>
            <a:r>
              <a:rPr lang="en-IN" baseline="0" dirty="0" smtClean="0"/>
              <a:t>What is the probability of drawing an Ace in a pack of cards?</a:t>
            </a:r>
          </a:p>
          <a:p>
            <a:r>
              <a:rPr lang="en-IN" baseline="0" dirty="0" smtClean="0"/>
              <a:t>What is the probability of drawing a Club in a pack of cards?</a:t>
            </a:r>
          </a:p>
        </p:txBody>
      </p:sp>
      <p:sp>
        <p:nvSpPr>
          <p:cNvPr id="4" name="Slide Number Placeholder 3"/>
          <p:cNvSpPr>
            <a:spLocks noGrp="1"/>
          </p:cNvSpPr>
          <p:nvPr>
            <p:ph type="sldNum" sz="quarter" idx="10"/>
          </p:nvPr>
        </p:nvSpPr>
        <p:spPr/>
        <p:txBody>
          <a:bodyPr/>
          <a:lstStyle/>
          <a:p>
            <a:fld id="{ABC72146-05B7-4D73-8019-29B862E8A820}" type="slidenum">
              <a:rPr lang="en-IN" smtClean="0"/>
              <a:t>65</a:t>
            </a:fld>
            <a:endParaRPr lang="en-IN"/>
          </a:p>
        </p:txBody>
      </p:sp>
    </p:spTree>
    <p:extLst>
      <p:ext uri="{BB962C8B-B14F-4D97-AF65-F5344CB8AC3E}">
        <p14:creationId xmlns:p14="http://schemas.microsoft.com/office/powerpoint/2010/main" val="40432652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66</a:t>
            </a:fld>
            <a:endParaRPr lang="en-IN"/>
          </a:p>
        </p:txBody>
      </p:sp>
    </p:spTree>
    <p:extLst>
      <p:ext uri="{BB962C8B-B14F-4D97-AF65-F5344CB8AC3E}">
        <p14:creationId xmlns:p14="http://schemas.microsoft.com/office/powerpoint/2010/main" val="367320552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Explain this using the mutually exclusive diagram</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67</a:t>
            </a:fld>
            <a:endParaRPr lang="en-IN"/>
          </a:p>
        </p:txBody>
      </p:sp>
    </p:spTree>
    <p:extLst>
      <p:ext uri="{BB962C8B-B14F-4D97-AF65-F5344CB8AC3E}">
        <p14:creationId xmlns:p14="http://schemas.microsoft.com/office/powerpoint/2010/main" val="318542804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68</a:t>
            </a:fld>
            <a:endParaRPr lang="en-IN"/>
          </a:p>
        </p:txBody>
      </p:sp>
    </p:spTree>
    <p:extLst>
      <p:ext uri="{BB962C8B-B14F-4D97-AF65-F5344CB8AC3E}">
        <p14:creationId xmlns:p14="http://schemas.microsoft.com/office/powerpoint/2010/main" val="1800480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69</a:t>
            </a:fld>
            <a:endParaRPr lang="en-IN"/>
          </a:p>
        </p:txBody>
      </p:sp>
    </p:spTree>
    <p:extLst>
      <p:ext uri="{BB962C8B-B14F-4D97-AF65-F5344CB8AC3E}">
        <p14:creationId xmlns:p14="http://schemas.microsoft.com/office/powerpoint/2010/main" val="20757091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70</a:t>
            </a:fld>
            <a:endParaRPr lang="en-IN"/>
          </a:p>
        </p:txBody>
      </p:sp>
    </p:spTree>
    <p:extLst>
      <p:ext uri="{BB962C8B-B14F-4D97-AF65-F5344CB8AC3E}">
        <p14:creationId xmlns:p14="http://schemas.microsoft.com/office/powerpoint/2010/main" val="7527545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71</a:t>
            </a:fld>
            <a:endParaRPr lang="en-IN"/>
          </a:p>
        </p:txBody>
      </p:sp>
    </p:spTree>
    <p:extLst>
      <p:ext uri="{BB962C8B-B14F-4D97-AF65-F5344CB8AC3E}">
        <p14:creationId xmlns:p14="http://schemas.microsoft.com/office/powerpoint/2010/main" val="2620652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Proof:</a:t>
            </a:r>
          </a:p>
          <a:p>
            <a:pPr marL="1085850" lvl="1" indent="-342900" algn="just">
              <a:buFont typeface="Arial" pitchFamily="34" charset="0"/>
              <a:buChar char="•"/>
            </a:pPr>
            <a:r>
              <a:rPr lang="en-IN" altLang="ko-KR" sz="2200" dirty="0" smtClean="0">
                <a:solidFill>
                  <a:schemeClr val="accent3">
                    <a:lumMod val="50000"/>
                  </a:schemeClr>
                </a:solidFill>
              </a:rPr>
              <a:t>P(A|B) = P(A∩B) / P(B)</a:t>
            </a:r>
          </a:p>
          <a:p>
            <a:pPr marL="1085850" lvl="1" indent="-342900" algn="just">
              <a:buFont typeface="Arial" pitchFamily="34" charset="0"/>
              <a:buChar char="•"/>
            </a:pPr>
            <a:r>
              <a:rPr lang="en-IN" altLang="ko-KR" sz="2200" dirty="0" smtClean="0">
                <a:solidFill>
                  <a:schemeClr val="accent3">
                    <a:lumMod val="50000"/>
                  </a:schemeClr>
                </a:solidFill>
              </a:rPr>
              <a:t>P(A∩B) = P(A|B) * P(B)</a:t>
            </a:r>
          </a:p>
          <a:p>
            <a:pPr marL="1085850" lvl="1" indent="-342900" algn="just">
              <a:buFont typeface="Arial" pitchFamily="34" charset="0"/>
              <a:buChar char="•"/>
            </a:pPr>
            <a:r>
              <a:rPr lang="en-IN" altLang="ko-KR" sz="2200" dirty="0" smtClean="0">
                <a:solidFill>
                  <a:schemeClr val="accent3">
                    <a:lumMod val="50000"/>
                  </a:schemeClr>
                </a:solidFill>
              </a:rPr>
              <a:t>P(B∩A) = P(B|A) * P(A)</a:t>
            </a:r>
          </a:p>
          <a:p>
            <a:pPr marL="1085850" lvl="1" indent="-342900" algn="just">
              <a:buFont typeface="Arial" pitchFamily="34" charset="0"/>
              <a:buChar char="•"/>
            </a:pPr>
            <a:r>
              <a:rPr lang="en-IN" altLang="ko-KR" sz="2200" dirty="0" smtClean="0">
                <a:solidFill>
                  <a:schemeClr val="accent3">
                    <a:lumMod val="50000"/>
                  </a:schemeClr>
                </a:solidFill>
              </a:rPr>
              <a:t>We know that P(A∩B) = P(A∩B) </a:t>
            </a:r>
          </a:p>
          <a:p>
            <a:pPr marL="1085850" lvl="1" indent="-342900" algn="just">
              <a:buFont typeface="Arial" pitchFamily="34" charset="0"/>
              <a:buChar char="•"/>
            </a:pPr>
            <a:r>
              <a:rPr lang="en-IN" altLang="ko-KR" sz="2200" dirty="0" smtClean="0">
                <a:solidFill>
                  <a:schemeClr val="accent3">
                    <a:lumMod val="50000"/>
                  </a:schemeClr>
                </a:solidFill>
              </a:rPr>
              <a:t>Equate both the above equations</a:t>
            </a:r>
          </a:p>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72</a:t>
            </a:fld>
            <a:endParaRPr lang="en-IN"/>
          </a:p>
        </p:txBody>
      </p:sp>
    </p:spTree>
    <p:extLst>
      <p:ext uri="{BB962C8B-B14F-4D97-AF65-F5344CB8AC3E}">
        <p14:creationId xmlns:p14="http://schemas.microsoft.com/office/powerpoint/2010/main" val="24774806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73</a:t>
            </a:fld>
            <a:endParaRPr lang="en-IN"/>
          </a:p>
        </p:txBody>
      </p:sp>
    </p:spTree>
    <p:extLst>
      <p:ext uri="{BB962C8B-B14F-4D97-AF65-F5344CB8AC3E}">
        <p14:creationId xmlns:p14="http://schemas.microsoft.com/office/powerpoint/2010/main" val="119447423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74</a:t>
            </a:fld>
            <a:endParaRPr lang="en-IN"/>
          </a:p>
        </p:txBody>
      </p:sp>
    </p:spTree>
    <p:extLst>
      <p:ext uri="{BB962C8B-B14F-4D97-AF65-F5344CB8AC3E}">
        <p14:creationId xmlns:p14="http://schemas.microsoft.com/office/powerpoint/2010/main" val="626004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 household can’t have 5.5</a:t>
            </a:r>
            <a:r>
              <a:rPr lang="en-IN" baseline="0" dirty="0" smtClean="0"/>
              <a:t> members</a:t>
            </a:r>
          </a:p>
          <a:p>
            <a:r>
              <a:rPr lang="en-IN" baseline="0" dirty="0" smtClean="0"/>
              <a:t>Height can be any value between the shortest student and the tallest student</a:t>
            </a:r>
          </a:p>
          <a:p>
            <a:r>
              <a:rPr lang="en-IN" baseline="0" dirty="0" smtClean="0"/>
              <a:t>Practicality stops us from making any variable truly continuous. (time can be 1.2s or 1.233s or 1.2334s etc. Here we are limited by our ability to measure. If we are able to measure only milliseconds, the variable becomes discrete milliseconds and not truly a continuous variable)</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9</a:t>
            </a:fld>
            <a:endParaRPr lang="en-IN"/>
          </a:p>
        </p:txBody>
      </p:sp>
    </p:spTree>
    <p:extLst>
      <p:ext uri="{BB962C8B-B14F-4D97-AF65-F5344CB8AC3E}">
        <p14:creationId xmlns:p14="http://schemas.microsoft.com/office/powerpoint/2010/main" val="135796048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75</a:t>
            </a:fld>
            <a:endParaRPr lang="en-IN"/>
          </a:p>
        </p:txBody>
      </p:sp>
    </p:spTree>
    <p:extLst>
      <p:ext uri="{BB962C8B-B14F-4D97-AF65-F5344CB8AC3E}">
        <p14:creationId xmlns:p14="http://schemas.microsoft.com/office/powerpoint/2010/main" val="116137206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smtClean="0"/>
          </a:p>
        </p:txBody>
      </p:sp>
      <p:sp>
        <p:nvSpPr>
          <p:cNvPr id="4" name="Slide Number Placeholder 3"/>
          <p:cNvSpPr>
            <a:spLocks noGrp="1"/>
          </p:cNvSpPr>
          <p:nvPr>
            <p:ph type="sldNum" sz="quarter" idx="10"/>
          </p:nvPr>
        </p:nvSpPr>
        <p:spPr/>
        <p:txBody>
          <a:bodyPr/>
          <a:lstStyle/>
          <a:p>
            <a:fld id="{ABC72146-05B7-4D73-8019-29B862E8A820}" type="slidenum">
              <a:rPr lang="en-IN" smtClean="0"/>
              <a:t>76</a:t>
            </a:fld>
            <a:endParaRPr lang="en-IN"/>
          </a:p>
        </p:txBody>
      </p:sp>
    </p:spTree>
    <p:extLst>
      <p:ext uri="{BB962C8B-B14F-4D97-AF65-F5344CB8AC3E}">
        <p14:creationId xmlns:p14="http://schemas.microsoft.com/office/powerpoint/2010/main" val="6264731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smtClean="0"/>
              <a:t>This is called Binomial (2,1/2) meaning the number of events is 2 and the probability of each favourable event is 1/2</a:t>
            </a:r>
          </a:p>
        </p:txBody>
      </p:sp>
      <p:sp>
        <p:nvSpPr>
          <p:cNvPr id="4" name="Slide Number Placeholder 3"/>
          <p:cNvSpPr>
            <a:spLocks noGrp="1"/>
          </p:cNvSpPr>
          <p:nvPr>
            <p:ph type="sldNum" sz="quarter" idx="10"/>
          </p:nvPr>
        </p:nvSpPr>
        <p:spPr/>
        <p:txBody>
          <a:bodyPr/>
          <a:lstStyle/>
          <a:p>
            <a:fld id="{ABC72146-05B7-4D73-8019-29B862E8A820}" type="slidenum">
              <a:rPr lang="en-IN" smtClean="0"/>
              <a:t>77</a:t>
            </a:fld>
            <a:endParaRPr lang="en-IN"/>
          </a:p>
        </p:txBody>
      </p:sp>
    </p:spTree>
    <p:extLst>
      <p:ext uri="{BB962C8B-B14F-4D97-AF65-F5344CB8AC3E}">
        <p14:creationId xmlns:p14="http://schemas.microsoft.com/office/powerpoint/2010/main" val="8183308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smtClean="0"/>
          </a:p>
        </p:txBody>
      </p:sp>
      <p:sp>
        <p:nvSpPr>
          <p:cNvPr id="4" name="Slide Number Placeholder 3"/>
          <p:cNvSpPr>
            <a:spLocks noGrp="1"/>
          </p:cNvSpPr>
          <p:nvPr>
            <p:ph type="sldNum" sz="quarter" idx="10"/>
          </p:nvPr>
        </p:nvSpPr>
        <p:spPr/>
        <p:txBody>
          <a:bodyPr/>
          <a:lstStyle/>
          <a:p>
            <a:fld id="{ABC72146-05B7-4D73-8019-29B862E8A820}" type="slidenum">
              <a:rPr lang="en-IN" smtClean="0"/>
              <a:t>78</a:t>
            </a:fld>
            <a:endParaRPr lang="en-IN"/>
          </a:p>
        </p:txBody>
      </p:sp>
    </p:spTree>
    <p:extLst>
      <p:ext uri="{BB962C8B-B14F-4D97-AF65-F5344CB8AC3E}">
        <p14:creationId xmlns:p14="http://schemas.microsoft.com/office/powerpoint/2010/main" val="244814111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smtClean="0"/>
              <a:t>This is called Binomial (2,1/2) meaning the number of events is 2 and the probability of each favourable event is 1/2</a:t>
            </a:r>
          </a:p>
        </p:txBody>
      </p:sp>
      <p:sp>
        <p:nvSpPr>
          <p:cNvPr id="4" name="Slide Number Placeholder 3"/>
          <p:cNvSpPr>
            <a:spLocks noGrp="1"/>
          </p:cNvSpPr>
          <p:nvPr>
            <p:ph type="sldNum" sz="quarter" idx="10"/>
          </p:nvPr>
        </p:nvSpPr>
        <p:spPr/>
        <p:txBody>
          <a:bodyPr/>
          <a:lstStyle/>
          <a:p>
            <a:fld id="{ABC72146-05B7-4D73-8019-29B862E8A820}" type="slidenum">
              <a:rPr lang="en-IN" smtClean="0"/>
              <a:t>79</a:t>
            </a:fld>
            <a:endParaRPr lang="en-IN"/>
          </a:p>
        </p:txBody>
      </p:sp>
    </p:spTree>
    <p:extLst>
      <p:ext uri="{BB962C8B-B14F-4D97-AF65-F5344CB8AC3E}">
        <p14:creationId xmlns:p14="http://schemas.microsoft.com/office/powerpoint/2010/main" val="354687812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smtClean="0"/>
          </a:p>
        </p:txBody>
      </p:sp>
      <p:sp>
        <p:nvSpPr>
          <p:cNvPr id="4" name="Slide Number Placeholder 3"/>
          <p:cNvSpPr>
            <a:spLocks noGrp="1"/>
          </p:cNvSpPr>
          <p:nvPr>
            <p:ph type="sldNum" sz="quarter" idx="10"/>
          </p:nvPr>
        </p:nvSpPr>
        <p:spPr/>
        <p:txBody>
          <a:bodyPr/>
          <a:lstStyle/>
          <a:p>
            <a:fld id="{ABC72146-05B7-4D73-8019-29B862E8A820}" type="slidenum">
              <a:rPr lang="en-IN" smtClean="0"/>
              <a:t>80</a:t>
            </a:fld>
            <a:endParaRPr lang="en-IN"/>
          </a:p>
        </p:txBody>
      </p:sp>
    </p:spTree>
    <p:extLst>
      <p:ext uri="{BB962C8B-B14F-4D97-AF65-F5344CB8AC3E}">
        <p14:creationId xmlns:p14="http://schemas.microsoft.com/office/powerpoint/2010/main" val="240904227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smtClean="0"/>
              <a:t>Notice that a bell shaped pattern emerging</a:t>
            </a:r>
          </a:p>
        </p:txBody>
      </p:sp>
      <p:sp>
        <p:nvSpPr>
          <p:cNvPr id="4" name="Slide Number Placeholder 3"/>
          <p:cNvSpPr>
            <a:spLocks noGrp="1"/>
          </p:cNvSpPr>
          <p:nvPr>
            <p:ph type="sldNum" sz="quarter" idx="10"/>
          </p:nvPr>
        </p:nvSpPr>
        <p:spPr/>
        <p:txBody>
          <a:bodyPr/>
          <a:lstStyle/>
          <a:p>
            <a:fld id="{ABC72146-05B7-4D73-8019-29B862E8A820}" type="slidenum">
              <a:rPr lang="en-IN" smtClean="0"/>
              <a:t>81</a:t>
            </a:fld>
            <a:endParaRPr lang="en-IN"/>
          </a:p>
        </p:txBody>
      </p:sp>
    </p:spTree>
    <p:extLst>
      <p:ext uri="{BB962C8B-B14F-4D97-AF65-F5344CB8AC3E}">
        <p14:creationId xmlns:p14="http://schemas.microsoft.com/office/powerpoint/2010/main" val="360681594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smtClean="0"/>
          </a:p>
        </p:txBody>
      </p:sp>
      <p:sp>
        <p:nvSpPr>
          <p:cNvPr id="4" name="Slide Number Placeholder 3"/>
          <p:cNvSpPr>
            <a:spLocks noGrp="1"/>
          </p:cNvSpPr>
          <p:nvPr>
            <p:ph type="sldNum" sz="quarter" idx="10"/>
          </p:nvPr>
        </p:nvSpPr>
        <p:spPr/>
        <p:txBody>
          <a:bodyPr/>
          <a:lstStyle/>
          <a:p>
            <a:fld id="{ABC72146-05B7-4D73-8019-29B862E8A820}" type="slidenum">
              <a:rPr lang="en-IN" smtClean="0"/>
              <a:t>82</a:t>
            </a:fld>
            <a:endParaRPr lang="en-IN"/>
          </a:p>
        </p:txBody>
      </p:sp>
    </p:spTree>
    <p:extLst>
      <p:ext uri="{BB962C8B-B14F-4D97-AF65-F5344CB8AC3E}">
        <p14:creationId xmlns:p14="http://schemas.microsoft.com/office/powerpoint/2010/main" val="39800629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smtClean="0"/>
              <a:t>In the graph, most vehicles are going at 65 km/h and that is why there is a peak in the probability at 65. Very few vehicles go less than 50 km/h and more than 80 km/h</a:t>
            </a:r>
          </a:p>
        </p:txBody>
      </p:sp>
      <p:sp>
        <p:nvSpPr>
          <p:cNvPr id="4" name="Slide Number Placeholder 3"/>
          <p:cNvSpPr>
            <a:spLocks noGrp="1"/>
          </p:cNvSpPr>
          <p:nvPr>
            <p:ph type="sldNum" sz="quarter" idx="10"/>
          </p:nvPr>
        </p:nvSpPr>
        <p:spPr/>
        <p:txBody>
          <a:bodyPr/>
          <a:lstStyle/>
          <a:p>
            <a:fld id="{ABC72146-05B7-4D73-8019-29B862E8A820}" type="slidenum">
              <a:rPr lang="en-IN" smtClean="0"/>
              <a:t>83</a:t>
            </a:fld>
            <a:endParaRPr lang="en-IN"/>
          </a:p>
        </p:txBody>
      </p:sp>
    </p:spTree>
    <p:extLst>
      <p:ext uri="{BB962C8B-B14F-4D97-AF65-F5344CB8AC3E}">
        <p14:creationId xmlns:p14="http://schemas.microsoft.com/office/powerpoint/2010/main" val="10139250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smtClean="0"/>
              <a:t>Ask the question what will be the total area under the curve. It should be 1 as probability can’t be greater than</a:t>
            </a:r>
          </a:p>
        </p:txBody>
      </p:sp>
      <p:sp>
        <p:nvSpPr>
          <p:cNvPr id="4" name="Slide Number Placeholder 3"/>
          <p:cNvSpPr>
            <a:spLocks noGrp="1"/>
          </p:cNvSpPr>
          <p:nvPr>
            <p:ph type="sldNum" sz="quarter" idx="10"/>
          </p:nvPr>
        </p:nvSpPr>
        <p:spPr/>
        <p:txBody>
          <a:bodyPr/>
          <a:lstStyle/>
          <a:p>
            <a:fld id="{ABC72146-05B7-4D73-8019-29B862E8A820}" type="slidenum">
              <a:rPr lang="en-IN" smtClean="0"/>
              <a:t>84</a:t>
            </a:fld>
            <a:endParaRPr lang="en-IN"/>
          </a:p>
        </p:txBody>
      </p:sp>
    </p:spTree>
    <p:extLst>
      <p:ext uri="{BB962C8B-B14F-4D97-AF65-F5344CB8AC3E}">
        <p14:creationId xmlns:p14="http://schemas.microsoft.com/office/powerpoint/2010/main" val="840788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Breed of dog - Qualitative</a:t>
            </a:r>
          </a:p>
          <a:p>
            <a:r>
              <a:rPr lang="en-IN" dirty="0" smtClean="0"/>
              <a:t>Blood sugar level of a person _ Quantitative Continuous</a:t>
            </a:r>
          </a:p>
          <a:p>
            <a:r>
              <a:rPr lang="en-IN" dirty="0" smtClean="0"/>
              <a:t>Final result in a examination - Qualitative (Pass or Fail)</a:t>
            </a:r>
          </a:p>
          <a:p>
            <a:r>
              <a:rPr lang="en-IN" dirty="0" smtClean="0"/>
              <a:t>Number of matches played by a player - Quantitative Discrete</a:t>
            </a:r>
          </a:p>
          <a:p>
            <a:r>
              <a:rPr lang="en-IN" dirty="0" smtClean="0"/>
              <a:t>Batting average of a player - Quantitative Continuous</a:t>
            </a:r>
          </a:p>
          <a:p>
            <a:r>
              <a:rPr lang="en-IN" dirty="0" smtClean="0"/>
              <a:t>Favourite colour - Qualitative</a:t>
            </a:r>
          </a:p>
          <a:p>
            <a:r>
              <a:rPr lang="en-IN" dirty="0" smtClean="0"/>
              <a:t>State which you belong to - Qualitative</a:t>
            </a:r>
          </a:p>
          <a:p>
            <a:r>
              <a:rPr lang="en-IN" dirty="0" smtClean="0"/>
              <a:t>Marks scored in a subject - Quantitative Discrete</a:t>
            </a:r>
          </a:p>
          <a:p>
            <a:r>
              <a:rPr lang="en-IN" dirty="0" smtClean="0"/>
              <a:t>Average marks in all subjects - Quantitative Continuous</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10</a:t>
            </a:fld>
            <a:endParaRPr lang="en-IN"/>
          </a:p>
        </p:txBody>
      </p:sp>
    </p:spTree>
    <p:extLst>
      <p:ext uri="{BB962C8B-B14F-4D97-AF65-F5344CB8AC3E}">
        <p14:creationId xmlns:p14="http://schemas.microsoft.com/office/powerpoint/2010/main" val="16694508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Mean = Median</a:t>
            </a:r>
            <a:r>
              <a:rPr lang="en-IN" baseline="0" dirty="0" smtClean="0"/>
              <a:t> means 50% of the population lies below the mean and 50% of the population lies above the mean</a:t>
            </a:r>
          </a:p>
          <a:p>
            <a:r>
              <a:rPr lang="en-IN" sz="1200" b="0" i="0" kern="1200" dirty="0" smtClean="0">
                <a:solidFill>
                  <a:schemeClr val="tx1"/>
                </a:solidFill>
                <a:effectLst/>
                <a:latin typeface="+mn-lt"/>
                <a:ea typeface="+mn-ea"/>
                <a:cs typeface="+mn-cs"/>
              </a:rPr>
              <a:t>Height is one simple example of something that follows a normal distribution pattern: Most people are of average height, the numbers of people that are taller and shorter than average are fairly equal and a very small (and still roughly equivalent) number of people are either extremely tall or extremely short.</a:t>
            </a:r>
            <a:endParaRPr lang="en-IN" baseline="0" dirty="0" smtClean="0"/>
          </a:p>
          <a:p>
            <a:r>
              <a:rPr lang="en-IN" baseline="0" dirty="0" smtClean="0"/>
              <a:t>Your blood pressure varies with time. It is also normally distributed</a:t>
            </a:r>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86</a:t>
            </a:fld>
            <a:endParaRPr lang="en-IN"/>
          </a:p>
        </p:txBody>
      </p:sp>
    </p:spTree>
    <p:extLst>
      <p:ext uri="{BB962C8B-B14F-4D97-AF65-F5344CB8AC3E}">
        <p14:creationId xmlns:p14="http://schemas.microsoft.com/office/powerpoint/2010/main" val="16208517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87</a:t>
            </a:fld>
            <a:endParaRPr lang="en-IN"/>
          </a:p>
        </p:txBody>
      </p:sp>
    </p:spTree>
    <p:extLst>
      <p:ext uri="{BB962C8B-B14F-4D97-AF65-F5344CB8AC3E}">
        <p14:creationId xmlns:p14="http://schemas.microsoft.com/office/powerpoint/2010/main" val="2821887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C72146-05B7-4D73-8019-29B862E8A820}" type="slidenum">
              <a:rPr lang="en-IN" smtClean="0"/>
              <a:t>11</a:t>
            </a:fld>
            <a:endParaRPr lang="en-IN"/>
          </a:p>
        </p:txBody>
      </p:sp>
    </p:spTree>
    <p:extLst>
      <p:ext uri="{BB962C8B-B14F-4D97-AF65-F5344CB8AC3E}">
        <p14:creationId xmlns:p14="http://schemas.microsoft.com/office/powerpoint/2010/main" val="9511628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10/7/2015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accent3">
                    <a:lumMod val="50000"/>
                  </a:schemeClr>
                </a:solidFill>
                <a:latin typeface="Arial" pitchFamily="34" charset="0"/>
                <a:cs typeface="Arial" pitchFamily="34" charset="0"/>
              </a:defRPr>
            </a:lvl1pPr>
          </a:lstStyle>
          <a:p>
            <a:r>
              <a:rPr lang="en-US" altLang="ko-KR" dirty="0" smtClean="0"/>
              <a:t>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accent3">
                    <a:lumMod val="50000"/>
                  </a:schemeClr>
                </a:solidFill>
              </a:defRPr>
            </a:lvl1pPr>
          </a:lstStyle>
          <a:p>
            <a:pPr lvl="0"/>
            <a:r>
              <a:rPr lang="en-US" altLang="ko-KR" dirty="0" smtClean="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accent3">
                    <a:lumMod val="50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accent3">
                    <a:lumMod val="50000"/>
                  </a:schemeClr>
                </a:solidFill>
                <a:latin typeface="Arial" pitchFamily="34" charset="0"/>
                <a:cs typeface="Arial" pitchFamily="34" charset="0"/>
              </a:defRPr>
            </a:lvl1pPr>
          </a:lstStyle>
          <a:p>
            <a:r>
              <a:rPr lang="en-US" altLang="ko-KR" dirty="0" smtClean="0"/>
              <a:t>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accent3">
                    <a:lumMod val="50000"/>
                  </a:schemeClr>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accent3">
                    <a:lumMod val="50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DCCD61-643D-44A5-A450-3A42A50CBC1E}"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DCCD61-643D-44A5-A450-3A42A50CBC1E}" type="datetimeFigureOut">
              <a:rPr lang="en-US" smtClean="0"/>
              <a:t>10/7/2015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DCCD61-643D-44A5-A450-3A42A50CBC1E}" type="datetimeFigureOut">
              <a:rPr lang="en-US" smtClean="0"/>
              <a:t>10/7/2015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10/7/2015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864096" y="735087"/>
            <a:ext cx="4788024" cy="646331"/>
          </a:xfrm>
          <a:prstGeom prst="rect">
            <a:avLst/>
          </a:prstGeom>
          <a:noFill/>
          <a:ln w="9525">
            <a:noFill/>
            <a:miter lim="800000"/>
            <a:headEnd/>
            <a:tailEnd/>
          </a:ln>
        </p:spPr>
        <p:txBody>
          <a:bodyPr wrap="square">
            <a:spAutoFit/>
          </a:bodyPr>
          <a:lstStyle/>
          <a:p>
            <a:r>
              <a:rPr lang="en-US" altLang="ko-KR" sz="3600" b="1" dirty="0" smtClean="0">
                <a:solidFill>
                  <a:schemeClr val="accent3">
                    <a:lumMod val="50000"/>
                  </a:schemeClr>
                </a:solidFill>
                <a:latin typeface="Arial" pitchFamily="34" charset="0"/>
                <a:ea typeface="맑은 고딕" pitchFamily="50" charset="-127"/>
                <a:cs typeface="Arial" pitchFamily="34" charset="0"/>
              </a:rPr>
              <a:t>Basic Statistics</a:t>
            </a:r>
          </a:p>
        </p:txBody>
      </p:sp>
    </p:spTree>
    <p:extLst>
      <p:ext uri="{BB962C8B-B14F-4D97-AF65-F5344CB8AC3E}">
        <p14:creationId xmlns:p14="http://schemas.microsoft.com/office/powerpoint/2010/main" val="1941221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Classify the variables</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a:latin typeface="+mn-ea"/>
                <a:cs typeface="Arial" pitchFamily="34" charset="0"/>
              </a:rPr>
              <a:t>Breed of dog</a:t>
            </a:r>
          </a:p>
          <a:p>
            <a:pPr marL="342900" indent="-342900">
              <a:buFont typeface="Wingdings" panose="05000000000000000000" pitchFamily="2" charset="2"/>
              <a:buChar char="Ø"/>
            </a:pPr>
            <a:r>
              <a:rPr lang="en-IN" altLang="ko-KR" sz="2200" dirty="0">
                <a:latin typeface="+mn-ea"/>
                <a:cs typeface="Arial" pitchFamily="34" charset="0"/>
              </a:rPr>
              <a:t>Blood sugar level of a person</a:t>
            </a:r>
          </a:p>
          <a:p>
            <a:pPr marL="342900" indent="-342900">
              <a:buFont typeface="Wingdings" panose="05000000000000000000" pitchFamily="2" charset="2"/>
              <a:buChar char="Ø"/>
            </a:pPr>
            <a:r>
              <a:rPr lang="en-IN" altLang="ko-KR" sz="2200" dirty="0">
                <a:latin typeface="+mn-ea"/>
                <a:cs typeface="Arial" pitchFamily="34" charset="0"/>
              </a:rPr>
              <a:t>Final result in a examination</a:t>
            </a:r>
          </a:p>
          <a:p>
            <a:pPr marL="342900" indent="-342900">
              <a:buFont typeface="Wingdings" panose="05000000000000000000" pitchFamily="2" charset="2"/>
              <a:buChar char="Ø"/>
            </a:pPr>
            <a:r>
              <a:rPr lang="en-IN" altLang="ko-KR" sz="2200" dirty="0">
                <a:latin typeface="+mn-ea"/>
                <a:cs typeface="Arial" pitchFamily="34" charset="0"/>
              </a:rPr>
              <a:t>Number of matches played by a player</a:t>
            </a:r>
          </a:p>
          <a:p>
            <a:pPr marL="342900" indent="-342900">
              <a:buFont typeface="Wingdings" panose="05000000000000000000" pitchFamily="2" charset="2"/>
              <a:buChar char="Ø"/>
            </a:pPr>
            <a:r>
              <a:rPr lang="en-IN" altLang="ko-KR" sz="2200" dirty="0">
                <a:latin typeface="+mn-ea"/>
                <a:cs typeface="Arial" pitchFamily="34" charset="0"/>
              </a:rPr>
              <a:t>Batting average of a player</a:t>
            </a:r>
          </a:p>
          <a:p>
            <a:pPr marL="342900" indent="-342900">
              <a:buFont typeface="Wingdings" panose="05000000000000000000" pitchFamily="2" charset="2"/>
              <a:buChar char="Ø"/>
            </a:pPr>
            <a:r>
              <a:rPr lang="en-IN" altLang="ko-KR" sz="2200" dirty="0">
                <a:latin typeface="+mn-ea"/>
                <a:cs typeface="Arial" pitchFamily="34" charset="0"/>
              </a:rPr>
              <a:t>Favourite colour</a:t>
            </a:r>
          </a:p>
          <a:p>
            <a:pPr marL="342900" indent="-342900">
              <a:buFont typeface="Wingdings" panose="05000000000000000000" pitchFamily="2" charset="2"/>
              <a:buChar char="Ø"/>
            </a:pPr>
            <a:r>
              <a:rPr lang="en-IN" altLang="ko-KR" sz="2200" dirty="0">
                <a:latin typeface="+mn-ea"/>
                <a:cs typeface="Arial" pitchFamily="34" charset="0"/>
              </a:rPr>
              <a:t>State which you belong to</a:t>
            </a:r>
          </a:p>
          <a:p>
            <a:pPr marL="342900" indent="-342900">
              <a:buFont typeface="Wingdings" panose="05000000000000000000" pitchFamily="2" charset="2"/>
              <a:buChar char="Ø"/>
            </a:pPr>
            <a:r>
              <a:rPr lang="en-IN" altLang="ko-KR" sz="2200" dirty="0">
                <a:latin typeface="+mn-ea"/>
                <a:cs typeface="Arial" pitchFamily="34" charset="0"/>
              </a:rPr>
              <a:t>Marks scored in a subject</a:t>
            </a:r>
          </a:p>
          <a:p>
            <a:pPr marL="342900" indent="-342900">
              <a:buFont typeface="Wingdings" panose="05000000000000000000" pitchFamily="2" charset="2"/>
              <a:buChar char="Ø"/>
            </a:pPr>
            <a:r>
              <a:rPr lang="en-IN" altLang="ko-KR" sz="2200" dirty="0">
                <a:latin typeface="+mn-ea"/>
                <a:cs typeface="Arial" pitchFamily="34" charset="0"/>
              </a:rPr>
              <a:t>Average marks in all subjects</a:t>
            </a: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366319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down)">
                                      <p:cBhvr>
                                        <p:cTn id="37" dur="500"/>
                                        <p:tgtEl>
                                          <p:spTgt spid="1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xEl>
                                              <p:pRg st="7" end="7"/>
                                            </p:txEl>
                                          </p:spTgt>
                                        </p:tgtEl>
                                        <p:attrNameLst>
                                          <p:attrName>style.visibility</p:attrName>
                                        </p:attrNameLst>
                                      </p:cBhvr>
                                      <p:to>
                                        <p:strVal val="visible"/>
                                      </p:to>
                                    </p:set>
                                    <p:animEffect transition="in" filter="wipe(down)">
                                      <p:cBhvr>
                                        <p:cTn id="42" dur="500"/>
                                        <p:tgtEl>
                                          <p:spTgt spid="1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3">
                                            <p:txEl>
                                              <p:pRg st="8" end="8"/>
                                            </p:txEl>
                                          </p:spTgt>
                                        </p:tgtEl>
                                        <p:attrNameLst>
                                          <p:attrName>style.visibility</p:attrName>
                                        </p:attrNameLst>
                                      </p:cBhvr>
                                      <p:to>
                                        <p:strVal val="visible"/>
                                      </p:to>
                                    </p:set>
                                    <p:animEffect transition="in" filter="wipe(down)">
                                      <p:cBhvr>
                                        <p:cTn id="47" dur="500"/>
                                        <p:tgtEl>
                                          <p:spTgt spid="1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t>Population &amp; Sample</a:t>
            </a:r>
            <a:endParaRPr lang="ko-KR" altLang="en-US" dirty="0"/>
          </a:p>
        </p:txBody>
      </p:sp>
      <p:sp>
        <p:nvSpPr>
          <p:cNvPr id="6" name="TextBox 5"/>
          <p:cNvSpPr txBox="1"/>
          <p:nvPr/>
        </p:nvSpPr>
        <p:spPr>
          <a:xfrm>
            <a:off x="2105472" y="6642556"/>
            <a:ext cx="6552728" cy="215444"/>
          </a:xfrm>
          <a:prstGeom prst="rect">
            <a:avLst/>
          </a:prstGeom>
          <a:noFill/>
        </p:spPr>
        <p:txBody>
          <a:bodyPr wrap="square" rtlCol="0">
            <a:spAutoFit/>
          </a:bodyPr>
          <a:lstStyle/>
          <a:p>
            <a:r>
              <a:rPr lang="en-IN" sz="800" dirty="0"/>
              <a:t>http://www.bindichen.co.uk/post/Notes/data-analysis-and-statistical-inference/experimental-design-and-random-sample-assignment.html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6007" y="2060848"/>
            <a:ext cx="2915829" cy="30873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1836" y="2506758"/>
            <a:ext cx="2648320" cy="2172003"/>
          </a:xfrm>
          <a:prstGeom prst="rect">
            <a:avLst/>
          </a:prstGeom>
        </p:spPr>
      </p:pic>
    </p:spTree>
    <p:extLst>
      <p:ext uri="{BB962C8B-B14F-4D97-AF65-F5344CB8AC3E}">
        <p14:creationId xmlns:p14="http://schemas.microsoft.com/office/powerpoint/2010/main" val="4164499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Population &amp; </a:t>
            </a:r>
            <a:r>
              <a:rPr lang="en-US" altLang="ko-KR" dirty="0" smtClean="0"/>
              <a:t>Sample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Population is the whole set of values or individuals you are interested in</a:t>
            </a:r>
          </a:p>
          <a:p>
            <a:pPr marL="342900" indent="-342900">
              <a:buFont typeface="Wingdings" panose="05000000000000000000" pitchFamily="2" charset="2"/>
              <a:buChar char="Ø"/>
            </a:pPr>
            <a:r>
              <a:rPr lang="en-US" altLang="ko-KR" sz="2200" dirty="0" smtClean="0">
                <a:latin typeface="+mn-ea"/>
                <a:cs typeface="Arial" pitchFamily="34" charset="0"/>
              </a:rPr>
              <a:t>The number of items or elements in a population is called the population size, denoted by N</a:t>
            </a:r>
          </a:p>
          <a:p>
            <a:pPr marL="342900" indent="-342900">
              <a:buFont typeface="Wingdings" panose="05000000000000000000" pitchFamily="2" charset="2"/>
              <a:buChar char="Ø"/>
            </a:pPr>
            <a:r>
              <a:rPr lang="en-US" altLang="ko-KR" sz="2200" dirty="0" smtClean="0">
                <a:latin typeface="+mn-ea"/>
                <a:cs typeface="Arial" pitchFamily="34" charset="0"/>
              </a:rPr>
              <a:t>Sample is a subset of the population</a:t>
            </a:r>
          </a:p>
          <a:p>
            <a:pPr marL="342900" indent="-342900">
              <a:buFont typeface="Wingdings" panose="05000000000000000000" pitchFamily="2" charset="2"/>
              <a:buChar char="Ø"/>
            </a:pPr>
            <a:r>
              <a:rPr lang="en-US" altLang="ko-KR" sz="2200" dirty="0" smtClean="0">
                <a:latin typeface="+mn-ea"/>
                <a:cs typeface="Arial" pitchFamily="34" charset="0"/>
              </a:rPr>
              <a:t>Sample size (number of observations in the sample) is denoted by n</a:t>
            </a:r>
          </a:p>
          <a:p>
            <a:pPr marL="342900" indent="-342900">
              <a:buFont typeface="Wingdings" panose="05000000000000000000" pitchFamily="2" charset="2"/>
              <a:buChar char="Ø"/>
            </a:pPr>
            <a:r>
              <a:rPr lang="en-US" altLang="ko-KR" sz="2200" dirty="0" smtClean="0">
                <a:latin typeface="+mn-ea"/>
                <a:cs typeface="Arial" pitchFamily="34" charset="0"/>
              </a:rPr>
              <a:t>Randomization schemes help to build samples that are truly representative of the population</a:t>
            </a: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33528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t>Scales of Measurement</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Measurement scales are used to categorize and/or quantify variables</a:t>
            </a:r>
          </a:p>
          <a:p>
            <a:pPr marL="342900" indent="-342900">
              <a:buFont typeface="Wingdings" panose="05000000000000000000" pitchFamily="2" charset="2"/>
              <a:buChar char="Ø"/>
            </a:pPr>
            <a:r>
              <a:rPr lang="en-US" altLang="ko-KR" sz="2200" dirty="0" smtClean="0">
                <a:latin typeface="+mn-ea"/>
                <a:cs typeface="Arial" pitchFamily="34" charset="0"/>
              </a:rPr>
              <a:t>Four different scales are commonly used in statistics:</a:t>
            </a:r>
          </a:p>
          <a:p>
            <a:pPr marL="1085850" lvl="1" indent="-342900">
              <a:buFont typeface="Wingdings" panose="05000000000000000000" pitchFamily="2" charset="2"/>
              <a:buChar char="§"/>
            </a:pPr>
            <a:r>
              <a:rPr lang="en-US" altLang="ko-KR" sz="2200" dirty="0">
                <a:solidFill>
                  <a:schemeClr val="accent3">
                    <a:lumMod val="50000"/>
                  </a:schemeClr>
                </a:solidFill>
                <a:latin typeface="+mn-ea"/>
                <a:cs typeface="Arial" pitchFamily="34" charset="0"/>
              </a:rPr>
              <a:t>Nominal</a:t>
            </a:r>
          </a:p>
          <a:p>
            <a:pPr marL="1085850" lvl="1" indent="-342900">
              <a:buFont typeface="Wingdings" panose="05000000000000000000" pitchFamily="2" charset="2"/>
              <a:buChar char="§"/>
            </a:pPr>
            <a:r>
              <a:rPr lang="en-US" altLang="ko-KR" sz="2200" dirty="0">
                <a:solidFill>
                  <a:schemeClr val="accent3">
                    <a:lumMod val="50000"/>
                  </a:schemeClr>
                </a:solidFill>
                <a:latin typeface="+mn-ea"/>
                <a:cs typeface="Arial" pitchFamily="34" charset="0"/>
              </a:rPr>
              <a:t>Ordinal</a:t>
            </a:r>
          </a:p>
          <a:p>
            <a:pPr marL="1085850" lvl="1" indent="-342900">
              <a:buFont typeface="Wingdings" panose="05000000000000000000" pitchFamily="2" charset="2"/>
              <a:buChar char="§"/>
            </a:pPr>
            <a:r>
              <a:rPr lang="en-US" altLang="ko-KR" sz="2200" dirty="0">
                <a:solidFill>
                  <a:schemeClr val="accent3">
                    <a:lumMod val="50000"/>
                  </a:schemeClr>
                </a:solidFill>
                <a:latin typeface="+mn-ea"/>
                <a:cs typeface="Arial" pitchFamily="34" charset="0"/>
              </a:rPr>
              <a:t>Interval</a:t>
            </a:r>
          </a:p>
          <a:p>
            <a:pPr marL="1085850" lvl="1" indent="-342900">
              <a:buFont typeface="Wingdings" panose="05000000000000000000" pitchFamily="2" charset="2"/>
              <a:buChar char="§"/>
            </a:pPr>
            <a:r>
              <a:rPr lang="en-US" altLang="ko-KR" sz="2200" dirty="0">
                <a:solidFill>
                  <a:schemeClr val="accent3">
                    <a:lumMod val="50000"/>
                  </a:schemeClr>
                </a:solidFill>
                <a:latin typeface="+mn-ea"/>
                <a:cs typeface="Arial" pitchFamily="34" charset="0"/>
              </a:rPr>
              <a:t>Ratio</a:t>
            </a: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200887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13">
                                            <p:txEl>
                                              <p:pRg st="3" end="3"/>
                                            </p:txEl>
                                          </p:spTgt>
                                        </p:tgtEl>
                                        <p:attrNameLst>
                                          <p:attrName>style.visibility</p:attrName>
                                        </p:attrNameLst>
                                      </p:cBhvr>
                                      <p:to>
                                        <p:strVal val="visible"/>
                                      </p:to>
                                    </p:set>
                                    <p:animEffect transition="in" filter="wipe(down)">
                                      <p:cBhvr>
                                        <p:cTn id="20" dur="500"/>
                                        <p:tgtEl>
                                          <p:spTgt spid="1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wipe(down)">
                                      <p:cBhvr>
                                        <p:cTn id="23" dur="500"/>
                                        <p:tgtEl>
                                          <p:spTgt spid="1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13">
                                            <p:txEl>
                                              <p:pRg st="5" end="5"/>
                                            </p:txEl>
                                          </p:spTgt>
                                        </p:tgtEl>
                                        <p:attrNameLst>
                                          <p:attrName>style.visibility</p:attrName>
                                        </p:attrNameLst>
                                      </p:cBhvr>
                                      <p:to>
                                        <p:strVal val="visible"/>
                                      </p:to>
                                    </p:set>
                                    <p:animEffect transition="in" filter="wipe(down)">
                                      <p:cBhvr>
                                        <p:cTn id="26"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t>Nominal Scale</a:t>
            </a:r>
            <a:endParaRPr lang="ko-KR" alt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2132856"/>
            <a:ext cx="6408712" cy="2808312"/>
          </a:xfrm>
          <a:prstGeom prst="rect">
            <a:avLst/>
          </a:prstGeom>
        </p:spPr>
      </p:pic>
      <p:sp>
        <p:nvSpPr>
          <p:cNvPr id="6" name="TextBox 5"/>
          <p:cNvSpPr txBox="1"/>
          <p:nvPr/>
        </p:nvSpPr>
        <p:spPr>
          <a:xfrm>
            <a:off x="4499992" y="6639921"/>
            <a:ext cx="1440160" cy="216024"/>
          </a:xfrm>
          <a:prstGeom prst="rect">
            <a:avLst/>
          </a:prstGeom>
          <a:noFill/>
        </p:spPr>
        <p:txBody>
          <a:bodyPr wrap="square" rtlCol="0">
            <a:spAutoFit/>
          </a:bodyPr>
          <a:lstStyle/>
          <a:p>
            <a:r>
              <a:rPr lang="en-IN" sz="800" dirty="0"/>
              <a:t>www.suggestkeyword.com</a:t>
            </a:r>
          </a:p>
        </p:txBody>
      </p:sp>
    </p:spTree>
    <p:extLst>
      <p:ext uri="{BB962C8B-B14F-4D97-AF65-F5344CB8AC3E}">
        <p14:creationId xmlns:p14="http://schemas.microsoft.com/office/powerpoint/2010/main" val="3567054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t>Nominal </a:t>
            </a:r>
            <a:r>
              <a:rPr lang="en-IN" altLang="ko-KR" dirty="0" smtClean="0"/>
              <a:t>Scale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Most basic level of measurement</a:t>
            </a:r>
          </a:p>
          <a:p>
            <a:pPr marL="342900" indent="-342900">
              <a:buFont typeface="Wingdings" panose="05000000000000000000" pitchFamily="2" charset="2"/>
              <a:buChar char="Ø"/>
            </a:pPr>
            <a:r>
              <a:rPr lang="en-US" altLang="ko-KR" sz="2200" dirty="0" smtClean="0">
                <a:latin typeface="+mn-ea"/>
                <a:cs typeface="Arial" pitchFamily="34" charset="0"/>
              </a:rPr>
              <a:t>In Nominal Scale, data is neither measured nor ordered</a:t>
            </a:r>
          </a:p>
          <a:p>
            <a:pPr marL="342900" indent="-342900">
              <a:buFont typeface="Wingdings" panose="05000000000000000000" pitchFamily="2" charset="2"/>
              <a:buChar char="Ø"/>
            </a:pPr>
            <a:r>
              <a:rPr lang="en-US" altLang="ko-KR" sz="2200" dirty="0" smtClean="0">
                <a:latin typeface="+mn-ea"/>
                <a:cs typeface="Arial" pitchFamily="34" charset="0"/>
              </a:rPr>
              <a:t>Subjects are merely allocated to distinct categories</a:t>
            </a:r>
          </a:p>
          <a:p>
            <a:pPr marL="342900" indent="-342900">
              <a:buFont typeface="Wingdings" panose="05000000000000000000" pitchFamily="2" charset="2"/>
              <a:buChar char="Ø"/>
            </a:pPr>
            <a:r>
              <a:rPr lang="en-US" altLang="ko-KR" sz="2200" dirty="0" smtClean="0">
                <a:latin typeface="+mn-ea"/>
                <a:cs typeface="Arial" pitchFamily="34" charset="0"/>
              </a:rPr>
              <a:t>Also known as categorical or qualitative</a:t>
            </a:r>
          </a:p>
          <a:p>
            <a:pPr marL="342900" indent="-342900">
              <a:buFont typeface="Wingdings" panose="05000000000000000000" pitchFamily="2" charset="2"/>
              <a:buChar char="Ø"/>
            </a:pPr>
            <a:r>
              <a:rPr lang="en-US" altLang="ko-KR" sz="2200" dirty="0" smtClean="0">
                <a:latin typeface="+mn-ea"/>
                <a:cs typeface="Arial" pitchFamily="34" charset="0"/>
              </a:rPr>
              <a:t>Examples:</a:t>
            </a:r>
          </a:p>
          <a:p>
            <a:pPr marL="1085850" lvl="1" indent="-342900">
              <a:buFont typeface="Wingdings" panose="05000000000000000000" pitchFamily="2" charset="2"/>
              <a:buChar char="§"/>
            </a:pPr>
            <a:r>
              <a:rPr lang="en-US" altLang="ko-KR" sz="2200" dirty="0" smtClean="0">
                <a:solidFill>
                  <a:schemeClr val="accent3">
                    <a:lumMod val="50000"/>
                  </a:schemeClr>
                </a:solidFill>
                <a:latin typeface="+mn-ea"/>
                <a:cs typeface="Arial" pitchFamily="34" charset="0"/>
              </a:rPr>
              <a:t>Sex</a:t>
            </a:r>
            <a:endParaRPr lang="en-US" altLang="ko-KR" sz="2200" dirty="0">
              <a:solidFill>
                <a:schemeClr val="accent3">
                  <a:lumMod val="50000"/>
                </a:schemeClr>
              </a:solidFill>
              <a:latin typeface="+mn-ea"/>
              <a:cs typeface="Arial" pitchFamily="34" charset="0"/>
            </a:endParaRPr>
          </a:p>
          <a:p>
            <a:pPr marL="1085850" lvl="1" indent="-342900">
              <a:buFont typeface="Wingdings" panose="05000000000000000000" pitchFamily="2" charset="2"/>
              <a:buChar char="§"/>
            </a:pPr>
            <a:r>
              <a:rPr lang="en-US" altLang="ko-KR" sz="2200" dirty="0" smtClean="0">
                <a:solidFill>
                  <a:schemeClr val="accent3">
                    <a:lumMod val="50000"/>
                  </a:schemeClr>
                </a:solidFill>
                <a:latin typeface="+mn-ea"/>
                <a:cs typeface="Arial" pitchFamily="34" charset="0"/>
              </a:rPr>
              <a:t>Color preference</a:t>
            </a:r>
          </a:p>
          <a:p>
            <a:pPr marL="1085850" lvl="1" indent="-342900">
              <a:buFont typeface="Wingdings" panose="05000000000000000000" pitchFamily="2" charset="2"/>
              <a:buChar char="§"/>
            </a:pPr>
            <a:r>
              <a:rPr lang="en-US" altLang="ko-KR" sz="2200" dirty="0" smtClean="0">
                <a:solidFill>
                  <a:schemeClr val="accent3">
                    <a:lumMod val="50000"/>
                  </a:schemeClr>
                </a:solidFill>
                <a:latin typeface="+mn-ea"/>
                <a:cs typeface="Arial" pitchFamily="34" charset="0"/>
              </a:rPr>
              <a:t>Religion</a:t>
            </a:r>
          </a:p>
          <a:p>
            <a:pPr marL="342900" lvl="1" indent="-342900">
              <a:buFont typeface="Wingdings" panose="05000000000000000000" pitchFamily="2" charset="2"/>
              <a:buChar char="Ø"/>
            </a:pPr>
            <a:r>
              <a:rPr lang="en-US" altLang="ko-KR" sz="2200" dirty="0">
                <a:solidFill>
                  <a:schemeClr val="accent3">
                    <a:lumMod val="50000"/>
                  </a:schemeClr>
                </a:solidFill>
                <a:latin typeface="+mn-ea"/>
                <a:cs typeface="Arial" pitchFamily="34" charset="0"/>
              </a:rPr>
              <a:t>Values can be stored as text or a numerical code </a:t>
            </a:r>
            <a:endParaRPr lang="en-US" altLang="ko-KR" sz="2200" dirty="0" smtClean="0">
              <a:solidFill>
                <a:schemeClr val="accent3">
                  <a:lumMod val="50000"/>
                </a:schemeClr>
              </a:solidFill>
              <a:latin typeface="+mn-ea"/>
              <a:cs typeface="Arial" pitchFamily="34" charset="0"/>
            </a:endParaRPr>
          </a:p>
          <a:p>
            <a:pPr marL="342900" lvl="1" indent="-342900">
              <a:buFont typeface="Wingdings" panose="05000000000000000000" pitchFamily="2" charset="2"/>
              <a:buChar char="Ø"/>
            </a:pPr>
            <a:r>
              <a:rPr lang="en-US" altLang="ko-KR" sz="2200" dirty="0" smtClean="0">
                <a:solidFill>
                  <a:schemeClr val="accent3">
                    <a:lumMod val="50000"/>
                  </a:schemeClr>
                </a:solidFill>
                <a:latin typeface="+mn-ea"/>
                <a:cs typeface="Arial" pitchFamily="34" charset="0"/>
              </a:rPr>
              <a:t>However numbers do not imply order</a:t>
            </a:r>
            <a:endParaRPr lang="en-US" altLang="ko-KR" sz="2200" dirty="0">
              <a:solidFill>
                <a:schemeClr val="accent3">
                  <a:lumMod val="50000"/>
                </a:schemeClr>
              </a:solidFill>
              <a:latin typeface="+mn-ea"/>
              <a:cs typeface="Arial" pitchFamily="34" charset="0"/>
            </a:endParaRPr>
          </a:p>
          <a:p>
            <a:pPr marL="1085850" lvl="1" indent="-342900">
              <a:buFont typeface="Wingdings" panose="05000000000000000000" pitchFamily="2" charset="2"/>
              <a:buChar char="§"/>
            </a:pPr>
            <a:endParaRPr lang="en-US" altLang="ko-KR" sz="2200" dirty="0">
              <a:solidFill>
                <a:schemeClr val="accent3">
                  <a:lumMod val="50000"/>
                </a:schemeClr>
              </a:solidFill>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304868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13">
                                            <p:txEl>
                                              <p:pRg st="5" end="5"/>
                                            </p:txEl>
                                          </p:spTgt>
                                        </p:tgtEl>
                                        <p:attrNameLst>
                                          <p:attrName>style.visibility</p:attrName>
                                        </p:attrNameLst>
                                      </p:cBhvr>
                                      <p:to>
                                        <p:strVal val="visible"/>
                                      </p:to>
                                    </p:set>
                                    <p:animEffect transition="in" filter="wipe(down)">
                                      <p:cBhvr>
                                        <p:cTn id="30" dur="500"/>
                                        <p:tgtEl>
                                          <p:spTgt spid="13">
                                            <p:txEl>
                                              <p:pRg st="5" end="5"/>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13">
                                            <p:txEl>
                                              <p:pRg st="6" end="6"/>
                                            </p:txEl>
                                          </p:spTgt>
                                        </p:tgtEl>
                                        <p:attrNameLst>
                                          <p:attrName>style.visibility</p:attrName>
                                        </p:attrNameLst>
                                      </p:cBhvr>
                                      <p:to>
                                        <p:strVal val="visible"/>
                                      </p:to>
                                    </p:set>
                                    <p:animEffect transition="in" filter="wipe(down)">
                                      <p:cBhvr>
                                        <p:cTn id="33" dur="500"/>
                                        <p:tgtEl>
                                          <p:spTgt spid="13">
                                            <p:txEl>
                                              <p:pRg st="6" end="6"/>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13">
                                            <p:txEl>
                                              <p:pRg st="7" end="7"/>
                                            </p:txEl>
                                          </p:spTgt>
                                        </p:tgtEl>
                                        <p:attrNameLst>
                                          <p:attrName>style.visibility</p:attrName>
                                        </p:attrNameLst>
                                      </p:cBhvr>
                                      <p:to>
                                        <p:strVal val="visible"/>
                                      </p:to>
                                    </p:set>
                                    <p:animEffect transition="in" filter="wipe(down)">
                                      <p:cBhvr>
                                        <p:cTn id="36" dur="500"/>
                                        <p:tgtEl>
                                          <p:spTgt spid="1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3">
                                            <p:txEl>
                                              <p:pRg st="8" end="8"/>
                                            </p:txEl>
                                          </p:spTgt>
                                        </p:tgtEl>
                                        <p:attrNameLst>
                                          <p:attrName>style.visibility</p:attrName>
                                        </p:attrNameLst>
                                      </p:cBhvr>
                                      <p:to>
                                        <p:strVal val="visible"/>
                                      </p:to>
                                    </p:set>
                                    <p:animEffect transition="in" filter="wipe(down)">
                                      <p:cBhvr>
                                        <p:cTn id="41" dur="500"/>
                                        <p:tgtEl>
                                          <p:spTgt spid="1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13">
                                            <p:txEl>
                                              <p:pRg st="9" end="9"/>
                                            </p:txEl>
                                          </p:spTgt>
                                        </p:tgtEl>
                                        <p:attrNameLst>
                                          <p:attrName>style.visibility</p:attrName>
                                        </p:attrNameLst>
                                      </p:cBhvr>
                                      <p:to>
                                        <p:strVal val="visible"/>
                                      </p:to>
                                    </p:set>
                                    <p:animEffect transition="in" filter="wipe(down)">
                                      <p:cBhvr>
                                        <p:cTn id="46" dur="500"/>
                                        <p:tgtEl>
                                          <p:spTgt spid="1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t>Ordinal Scale</a:t>
            </a:r>
            <a:endParaRPr lang="ko-KR" alt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2132856"/>
            <a:ext cx="7236296" cy="2617839"/>
          </a:xfrm>
          <a:prstGeom prst="rect">
            <a:avLst/>
          </a:prstGeom>
        </p:spPr>
      </p:pic>
      <p:sp>
        <p:nvSpPr>
          <p:cNvPr id="6" name="TextBox 5"/>
          <p:cNvSpPr txBox="1"/>
          <p:nvPr/>
        </p:nvSpPr>
        <p:spPr>
          <a:xfrm>
            <a:off x="3131840" y="6642556"/>
            <a:ext cx="5544616" cy="215444"/>
          </a:xfrm>
          <a:prstGeom prst="rect">
            <a:avLst/>
          </a:prstGeom>
          <a:noFill/>
        </p:spPr>
        <p:txBody>
          <a:bodyPr wrap="square" rtlCol="0">
            <a:spAutoFit/>
          </a:bodyPr>
          <a:lstStyle/>
          <a:p>
            <a:r>
              <a:rPr lang="en-IN" sz="800" dirty="0"/>
              <a:t>http://www.ssbinterviewtips.in/2013/02/rank-structure-and-pay-scales-of-army.html</a:t>
            </a:r>
          </a:p>
        </p:txBody>
      </p:sp>
    </p:spTree>
    <p:extLst>
      <p:ext uri="{BB962C8B-B14F-4D97-AF65-F5344CB8AC3E}">
        <p14:creationId xmlns:p14="http://schemas.microsoft.com/office/powerpoint/2010/main" val="2894549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t>Ordinal </a:t>
            </a:r>
            <a:r>
              <a:rPr lang="en-IN" altLang="ko-KR" dirty="0" smtClean="0"/>
              <a:t>Scale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Next level of measurement is Ordinal</a:t>
            </a:r>
          </a:p>
          <a:p>
            <a:pPr marL="342900" indent="-342900">
              <a:buFont typeface="Wingdings" panose="05000000000000000000" pitchFamily="2" charset="2"/>
              <a:buChar char="Ø"/>
            </a:pPr>
            <a:r>
              <a:rPr lang="en-US" altLang="ko-KR" sz="2200" dirty="0" smtClean="0">
                <a:latin typeface="+mn-ea"/>
                <a:cs typeface="Arial" pitchFamily="34" charset="0"/>
              </a:rPr>
              <a:t>Data is ordered </a:t>
            </a:r>
          </a:p>
          <a:p>
            <a:pPr marL="342900" indent="-342900">
              <a:buFont typeface="Wingdings" panose="05000000000000000000" pitchFamily="2" charset="2"/>
              <a:buChar char="Ø"/>
            </a:pPr>
            <a:r>
              <a:rPr lang="en-US" altLang="ko-KR" sz="2200" dirty="0" smtClean="0">
                <a:latin typeface="+mn-ea"/>
                <a:cs typeface="Arial" pitchFamily="34" charset="0"/>
              </a:rPr>
              <a:t>But difference between two levels may not be the same as the difference between another two levels</a:t>
            </a:r>
          </a:p>
          <a:p>
            <a:pPr marL="342900" indent="-342900">
              <a:buFont typeface="Wingdings" panose="05000000000000000000" pitchFamily="2" charset="2"/>
              <a:buChar char="Ø"/>
            </a:pPr>
            <a:r>
              <a:rPr lang="en-US" altLang="ko-KR" sz="2200" dirty="0" smtClean="0">
                <a:latin typeface="+mn-ea"/>
                <a:cs typeface="Arial" pitchFamily="34" charset="0"/>
              </a:rPr>
              <a:t>Comparison is however possible</a:t>
            </a:r>
          </a:p>
          <a:p>
            <a:pPr marL="342900" indent="-342900">
              <a:buFont typeface="Wingdings" panose="05000000000000000000" pitchFamily="2" charset="2"/>
              <a:buChar char="Ø"/>
            </a:pPr>
            <a:r>
              <a:rPr lang="en-US" altLang="ko-KR" sz="2200" dirty="0" smtClean="0">
                <a:latin typeface="+mn-ea"/>
                <a:cs typeface="Arial" pitchFamily="34" charset="0"/>
              </a:rPr>
              <a:t>Examples:</a:t>
            </a:r>
          </a:p>
          <a:p>
            <a:pPr marL="1085850" lvl="1" indent="-342900">
              <a:buFont typeface="Wingdings" panose="05000000000000000000" pitchFamily="2" charset="2"/>
              <a:buChar char="§"/>
            </a:pPr>
            <a:r>
              <a:rPr lang="en-US" altLang="ko-KR" sz="2200" dirty="0" smtClean="0">
                <a:solidFill>
                  <a:schemeClr val="accent3">
                    <a:lumMod val="50000"/>
                  </a:schemeClr>
                </a:solidFill>
                <a:latin typeface="+mn-ea"/>
                <a:cs typeface="Arial" pitchFamily="34" charset="0"/>
              </a:rPr>
              <a:t>Military Rank</a:t>
            </a:r>
            <a:endParaRPr lang="en-US" altLang="ko-KR" sz="2200" dirty="0">
              <a:solidFill>
                <a:schemeClr val="accent3">
                  <a:lumMod val="50000"/>
                </a:schemeClr>
              </a:solidFill>
              <a:latin typeface="+mn-ea"/>
              <a:cs typeface="Arial" pitchFamily="34" charset="0"/>
            </a:endParaRPr>
          </a:p>
          <a:p>
            <a:pPr marL="1085850" lvl="1" indent="-342900">
              <a:buFont typeface="Wingdings" panose="05000000000000000000" pitchFamily="2" charset="2"/>
              <a:buChar char="§"/>
            </a:pPr>
            <a:r>
              <a:rPr lang="en-US" altLang="ko-KR" sz="2200" dirty="0" smtClean="0">
                <a:solidFill>
                  <a:schemeClr val="accent3">
                    <a:lumMod val="50000"/>
                  </a:schemeClr>
                </a:solidFill>
                <a:latin typeface="+mn-ea"/>
                <a:cs typeface="Arial" pitchFamily="34" charset="0"/>
              </a:rPr>
              <a:t>Consumer Satisfaction Ratings</a:t>
            </a:r>
            <a:endParaRPr lang="en-US" altLang="ko-KR" sz="2200" dirty="0">
              <a:solidFill>
                <a:schemeClr val="accent3">
                  <a:lumMod val="50000"/>
                </a:schemeClr>
              </a:solidFill>
              <a:latin typeface="+mn-ea"/>
              <a:cs typeface="Arial" pitchFamily="34" charset="0"/>
            </a:endParaRPr>
          </a:p>
          <a:p>
            <a:pPr marL="1085850" lvl="1" indent="-342900">
              <a:buFont typeface="Wingdings" panose="05000000000000000000" pitchFamily="2" charset="2"/>
              <a:buChar char="§"/>
            </a:pPr>
            <a:r>
              <a:rPr lang="en-US" altLang="ko-KR" sz="2200" dirty="0" smtClean="0">
                <a:solidFill>
                  <a:schemeClr val="accent3">
                    <a:lumMod val="50000"/>
                  </a:schemeClr>
                </a:solidFill>
                <a:latin typeface="+mn-ea"/>
                <a:cs typeface="Arial" pitchFamily="34" charset="0"/>
              </a:rPr>
              <a:t>Rankings in a class</a:t>
            </a:r>
            <a:endParaRPr lang="en-US" altLang="ko-KR" sz="2200" dirty="0">
              <a:solidFill>
                <a:schemeClr val="accent3">
                  <a:lumMod val="50000"/>
                </a:schemeClr>
              </a:solidFill>
              <a:latin typeface="+mn-ea"/>
              <a:cs typeface="Arial" pitchFamily="34" charset="0"/>
            </a:endParaRPr>
          </a:p>
          <a:p>
            <a:pPr marL="1085850" lvl="1" indent="-342900">
              <a:buFont typeface="Wingdings" panose="05000000000000000000" pitchFamily="2" charset="2"/>
              <a:buChar char="§"/>
            </a:pPr>
            <a:endParaRPr lang="en-US" altLang="ko-KR" sz="2200" dirty="0">
              <a:solidFill>
                <a:schemeClr val="accent3">
                  <a:lumMod val="50000"/>
                </a:schemeClr>
              </a:solidFill>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305063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13">
                                            <p:txEl>
                                              <p:pRg st="6" end="6"/>
                                            </p:txEl>
                                          </p:spTgt>
                                        </p:tgtEl>
                                        <p:attrNameLst>
                                          <p:attrName>style.visibility</p:attrName>
                                        </p:attrNameLst>
                                      </p:cBhvr>
                                      <p:to>
                                        <p:strVal val="visible"/>
                                      </p:to>
                                    </p:set>
                                    <p:animEffect transition="in" filter="wipe(down)">
                                      <p:cBhvr>
                                        <p:cTn id="35" dur="500"/>
                                        <p:tgtEl>
                                          <p:spTgt spid="13">
                                            <p:txEl>
                                              <p:pRg st="6" end="6"/>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13">
                                            <p:txEl>
                                              <p:pRg st="7" end="7"/>
                                            </p:txEl>
                                          </p:spTgt>
                                        </p:tgtEl>
                                        <p:attrNameLst>
                                          <p:attrName>style.visibility</p:attrName>
                                        </p:attrNameLst>
                                      </p:cBhvr>
                                      <p:to>
                                        <p:strVal val="visible"/>
                                      </p:to>
                                    </p:set>
                                    <p:animEffect transition="in" filter="wipe(down)">
                                      <p:cBhvr>
                                        <p:cTn id="38"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t>Interval Scale</a:t>
            </a:r>
            <a:endParaRPr lang="ko-KR" alt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2407" y="836712"/>
            <a:ext cx="3278857" cy="5403556"/>
          </a:xfrm>
          <a:prstGeom prst="rect">
            <a:avLst/>
          </a:prstGeom>
        </p:spPr>
      </p:pic>
      <p:sp>
        <p:nvSpPr>
          <p:cNvPr id="6" name="TextBox 5"/>
          <p:cNvSpPr txBox="1"/>
          <p:nvPr/>
        </p:nvSpPr>
        <p:spPr>
          <a:xfrm>
            <a:off x="3059832" y="6642556"/>
            <a:ext cx="5544616" cy="215444"/>
          </a:xfrm>
          <a:prstGeom prst="rect">
            <a:avLst/>
          </a:prstGeom>
          <a:noFill/>
        </p:spPr>
        <p:txBody>
          <a:bodyPr wrap="square" rtlCol="0">
            <a:spAutoFit/>
          </a:bodyPr>
          <a:lstStyle/>
          <a:p>
            <a:r>
              <a:rPr lang="en-IN" sz="800" dirty="0"/>
              <a:t>http://www.wpclipart.com/weather/weather_instruments/thermometer/thermometer.png.html</a:t>
            </a:r>
          </a:p>
        </p:txBody>
      </p:sp>
    </p:spTree>
    <p:extLst>
      <p:ext uri="{BB962C8B-B14F-4D97-AF65-F5344CB8AC3E}">
        <p14:creationId xmlns:p14="http://schemas.microsoft.com/office/powerpoint/2010/main" val="21014450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t>Interval </a:t>
            </a:r>
            <a:r>
              <a:rPr lang="en-IN" altLang="ko-KR" dirty="0" smtClean="0"/>
              <a:t>Scale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Order is meaningful</a:t>
            </a:r>
          </a:p>
          <a:p>
            <a:pPr marL="342900" indent="-342900">
              <a:buFont typeface="Wingdings" panose="05000000000000000000" pitchFamily="2" charset="2"/>
              <a:buChar char="Ø"/>
            </a:pPr>
            <a:r>
              <a:rPr lang="en-US" altLang="ko-KR" sz="2200" dirty="0" smtClean="0">
                <a:latin typeface="+mn-ea"/>
                <a:cs typeface="Arial" pitchFamily="34" charset="0"/>
              </a:rPr>
              <a:t>Intervals are equal</a:t>
            </a:r>
          </a:p>
          <a:p>
            <a:pPr marL="342900" indent="-342900">
              <a:buFont typeface="Wingdings" panose="05000000000000000000" pitchFamily="2" charset="2"/>
              <a:buChar char="Ø"/>
            </a:pPr>
            <a:r>
              <a:rPr lang="en-US" altLang="ko-KR" sz="2200" dirty="0" smtClean="0">
                <a:latin typeface="+mn-ea"/>
                <a:cs typeface="Arial" pitchFamily="34" charset="0"/>
              </a:rPr>
              <a:t>Things that can be measured are expressed in interval scale</a:t>
            </a:r>
          </a:p>
          <a:p>
            <a:pPr marL="342900" indent="-342900">
              <a:buFont typeface="Wingdings" panose="05000000000000000000" pitchFamily="2" charset="2"/>
              <a:buChar char="Ø"/>
            </a:pPr>
            <a:r>
              <a:rPr lang="en-US" altLang="ko-KR" sz="2200" dirty="0" smtClean="0">
                <a:latin typeface="+mn-ea"/>
                <a:cs typeface="Arial" pitchFamily="34" charset="0"/>
              </a:rPr>
              <a:t>But data has no zero point and hence ratio is of no real meaning</a:t>
            </a:r>
          </a:p>
          <a:p>
            <a:pPr marL="342900" indent="-342900">
              <a:buFont typeface="Wingdings" panose="05000000000000000000" pitchFamily="2" charset="2"/>
              <a:buChar char="Ø"/>
            </a:pPr>
            <a:r>
              <a:rPr lang="en-US" altLang="ko-KR" sz="2200" dirty="0" smtClean="0">
                <a:latin typeface="+mn-ea"/>
                <a:cs typeface="Arial" pitchFamily="34" charset="0"/>
              </a:rPr>
              <a:t>Examples:</a:t>
            </a:r>
          </a:p>
          <a:p>
            <a:pPr marL="1085850" lvl="1" indent="-342900">
              <a:buFont typeface="Wingdings" panose="05000000000000000000" pitchFamily="2" charset="2"/>
              <a:buChar char="§"/>
            </a:pPr>
            <a:r>
              <a:rPr lang="en-US" altLang="ko-KR" sz="2200" dirty="0" smtClean="0">
                <a:solidFill>
                  <a:schemeClr val="accent3">
                    <a:lumMod val="50000"/>
                  </a:schemeClr>
                </a:solidFill>
                <a:latin typeface="+mn-ea"/>
                <a:cs typeface="Arial" pitchFamily="34" charset="0"/>
              </a:rPr>
              <a:t>Time of a day</a:t>
            </a:r>
            <a:endParaRPr lang="en-US" altLang="ko-KR" sz="2200" dirty="0">
              <a:solidFill>
                <a:schemeClr val="accent3">
                  <a:lumMod val="50000"/>
                </a:schemeClr>
              </a:solidFill>
              <a:latin typeface="+mn-ea"/>
              <a:cs typeface="Arial" pitchFamily="34" charset="0"/>
            </a:endParaRPr>
          </a:p>
          <a:p>
            <a:pPr marL="1085850" lvl="1" indent="-342900">
              <a:buFont typeface="Wingdings" panose="05000000000000000000" pitchFamily="2" charset="2"/>
              <a:buChar char="§"/>
            </a:pPr>
            <a:r>
              <a:rPr lang="en-US" altLang="ko-KR" sz="2200" dirty="0" smtClean="0">
                <a:solidFill>
                  <a:schemeClr val="accent3">
                    <a:lumMod val="50000"/>
                  </a:schemeClr>
                </a:solidFill>
                <a:latin typeface="+mn-ea"/>
                <a:cs typeface="Arial" pitchFamily="34" charset="0"/>
              </a:rPr>
              <a:t>Temperature in </a:t>
            </a:r>
            <a:r>
              <a:rPr lang="en-US" altLang="ko-KR" sz="2200" dirty="0">
                <a:solidFill>
                  <a:schemeClr val="accent3">
                    <a:lumMod val="50000"/>
                  </a:schemeClr>
                </a:solidFill>
                <a:latin typeface="+mn-ea"/>
                <a:cs typeface="Arial" pitchFamily="34" charset="0"/>
              </a:rPr>
              <a:t>C</a:t>
            </a:r>
            <a:r>
              <a:rPr lang="en-US" altLang="ko-KR" sz="2200" dirty="0" smtClean="0">
                <a:solidFill>
                  <a:schemeClr val="accent3">
                    <a:lumMod val="50000"/>
                  </a:schemeClr>
                </a:solidFill>
                <a:latin typeface="+mn-ea"/>
                <a:cs typeface="Arial" pitchFamily="34" charset="0"/>
              </a:rPr>
              <a:t>elsius</a:t>
            </a:r>
            <a:endParaRPr lang="en-US" altLang="ko-KR" sz="2200" dirty="0">
              <a:solidFill>
                <a:schemeClr val="accent3">
                  <a:lumMod val="50000"/>
                </a:schemeClr>
              </a:solidFill>
              <a:latin typeface="+mn-ea"/>
              <a:cs typeface="Arial" pitchFamily="34" charset="0"/>
            </a:endParaRPr>
          </a:p>
          <a:p>
            <a:pPr marL="1085850" lvl="1" indent="-342900">
              <a:buFont typeface="Wingdings" panose="05000000000000000000" pitchFamily="2" charset="2"/>
              <a:buChar char="§"/>
            </a:pPr>
            <a:endParaRPr lang="en-US" altLang="ko-KR" sz="2200" dirty="0">
              <a:solidFill>
                <a:schemeClr val="accent3">
                  <a:lumMod val="50000"/>
                </a:schemeClr>
              </a:solidFill>
              <a:latin typeface="Arial" pitchFamily="34" charset="0"/>
              <a:cs typeface="Arial" pitchFamily="34" charset="0"/>
            </a:endParaRPr>
          </a:p>
          <a:p>
            <a:pPr marL="1085850" lvl="1" indent="-342900">
              <a:buFont typeface="Wingdings" panose="05000000000000000000" pitchFamily="2" charset="2"/>
              <a:buChar char="§"/>
            </a:pPr>
            <a:endParaRPr lang="en-US" altLang="ko-KR" sz="2200" dirty="0">
              <a:solidFill>
                <a:schemeClr val="accent3">
                  <a:lumMod val="50000"/>
                </a:schemeClr>
              </a:solidFill>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2238458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13">
                                            <p:txEl>
                                              <p:pRg st="5" end="5"/>
                                            </p:txEl>
                                          </p:spTgt>
                                        </p:tgtEl>
                                        <p:attrNameLst>
                                          <p:attrName>style.visibility</p:attrName>
                                        </p:attrNameLst>
                                      </p:cBhvr>
                                      <p:to>
                                        <p:strVal val="visible"/>
                                      </p:to>
                                    </p:set>
                                    <p:animEffect transition="in" filter="wipe(down)">
                                      <p:cBhvr>
                                        <p:cTn id="30" dur="500"/>
                                        <p:tgtEl>
                                          <p:spTgt spid="13">
                                            <p:txEl>
                                              <p:pRg st="5" end="5"/>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13">
                                            <p:txEl>
                                              <p:pRg st="6" end="6"/>
                                            </p:txEl>
                                          </p:spTgt>
                                        </p:tgtEl>
                                        <p:attrNameLst>
                                          <p:attrName>style.visibility</p:attrName>
                                        </p:attrNameLst>
                                      </p:cBhvr>
                                      <p:to>
                                        <p:strVal val="visible"/>
                                      </p:to>
                                    </p:set>
                                    <p:animEffect transition="in" filter="wipe(down)">
                                      <p:cBhvr>
                                        <p:cTn id="33"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1619672" y="1916832"/>
            <a:ext cx="7416824" cy="3406868"/>
          </a:xfrm>
        </p:spPr>
      </p:pic>
      <p:sp>
        <p:nvSpPr>
          <p:cNvPr id="4" name="TextBox 3"/>
          <p:cNvSpPr txBox="1"/>
          <p:nvPr/>
        </p:nvSpPr>
        <p:spPr>
          <a:xfrm>
            <a:off x="2105472" y="6642556"/>
            <a:ext cx="6552728" cy="215444"/>
          </a:xfrm>
          <a:prstGeom prst="rect">
            <a:avLst/>
          </a:prstGeom>
          <a:noFill/>
        </p:spPr>
        <p:txBody>
          <a:bodyPr wrap="square" rtlCol="0">
            <a:spAutoFit/>
          </a:bodyPr>
          <a:lstStyle/>
          <a:p>
            <a:pPr algn="ctr"/>
            <a:r>
              <a:rPr lang="en-IN" sz="800" dirty="0"/>
              <a:t>https://www.pinterest.com/pin/250723904226784778/</a:t>
            </a:r>
          </a:p>
        </p:txBody>
      </p:sp>
    </p:spTree>
    <p:extLst>
      <p:ext uri="{BB962C8B-B14F-4D97-AF65-F5344CB8AC3E}">
        <p14:creationId xmlns:p14="http://schemas.microsoft.com/office/powerpoint/2010/main" val="15839230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t>Ratio Scale</a:t>
            </a:r>
            <a:endParaRPr lang="ko-KR" altLang="en-US" dirty="0"/>
          </a:p>
        </p:txBody>
      </p:sp>
      <p:sp>
        <p:nvSpPr>
          <p:cNvPr id="5" name="TextBox 4"/>
          <p:cNvSpPr txBox="1"/>
          <p:nvPr/>
        </p:nvSpPr>
        <p:spPr>
          <a:xfrm>
            <a:off x="3779912" y="6642556"/>
            <a:ext cx="5544616" cy="215444"/>
          </a:xfrm>
          <a:prstGeom prst="rect">
            <a:avLst/>
          </a:prstGeom>
          <a:noFill/>
        </p:spPr>
        <p:txBody>
          <a:bodyPr wrap="square" rtlCol="0">
            <a:spAutoFit/>
          </a:bodyPr>
          <a:lstStyle/>
          <a:p>
            <a:r>
              <a:rPr lang="en-IN" sz="800" dirty="0"/>
              <a:t>http://www.etc.edu.cn/eet/articles/measurescales/start.htm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8098" y="1268760"/>
            <a:ext cx="4248472" cy="4720525"/>
          </a:xfrm>
          <a:prstGeom prst="rect">
            <a:avLst/>
          </a:prstGeom>
        </p:spPr>
      </p:pic>
    </p:spTree>
    <p:extLst>
      <p:ext uri="{BB962C8B-B14F-4D97-AF65-F5344CB8AC3E}">
        <p14:creationId xmlns:p14="http://schemas.microsoft.com/office/powerpoint/2010/main" val="32973179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t>Ratio </a:t>
            </a:r>
            <a:r>
              <a:rPr lang="en-IN" altLang="ko-KR" dirty="0" smtClean="0"/>
              <a:t>Scale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Highest and most informative scale</a:t>
            </a:r>
          </a:p>
          <a:p>
            <a:pPr marL="342900" indent="-342900">
              <a:buFont typeface="Wingdings" panose="05000000000000000000" pitchFamily="2" charset="2"/>
              <a:buChar char="Ø"/>
            </a:pPr>
            <a:r>
              <a:rPr lang="en-US" altLang="ko-KR" sz="2200" dirty="0" smtClean="0">
                <a:latin typeface="+mn-ea"/>
                <a:cs typeface="Arial" pitchFamily="34" charset="0"/>
              </a:rPr>
              <a:t>Has the qualities of nominal, ordinal and interval scales with the addition of an absolute zero point</a:t>
            </a:r>
          </a:p>
          <a:p>
            <a:pPr marL="342900" indent="-342900">
              <a:buFont typeface="Wingdings" panose="05000000000000000000" pitchFamily="2" charset="2"/>
              <a:buChar char="Ø"/>
            </a:pPr>
            <a:r>
              <a:rPr lang="en-US" altLang="ko-KR" sz="2200" dirty="0" smtClean="0">
                <a:latin typeface="+mn-ea"/>
                <a:cs typeface="Arial" pitchFamily="34" charset="0"/>
              </a:rPr>
              <a:t>Examples:</a:t>
            </a:r>
          </a:p>
          <a:p>
            <a:pPr marL="1085850" lvl="1" indent="-342900">
              <a:buFont typeface="Wingdings" panose="05000000000000000000" pitchFamily="2" charset="2"/>
              <a:buChar char="§"/>
            </a:pPr>
            <a:r>
              <a:rPr lang="en-US" altLang="ko-KR" sz="2200" dirty="0" smtClean="0">
                <a:solidFill>
                  <a:schemeClr val="accent3">
                    <a:lumMod val="50000"/>
                  </a:schemeClr>
                </a:solidFill>
                <a:latin typeface="+mn-ea"/>
                <a:cs typeface="Arial" pitchFamily="34" charset="0"/>
              </a:rPr>
              <a:t>Years of experience</a:t>
            </a:r>
            <a:endParaRPr lang="en-US" altLang="ko-KR" sz="2200" dirty="0">
              <a:solidFill>
                <a:schemeClr val="accent3">
                  <a:lumMod val="50000"/>
                </a:schemeClr>
              </a:solidFill>
              <a:latin typeface="+mn-ea"/>
              <a:cs typeface="Arial" pitchFamily="34" charset="0"/>
            </a:endParaRPr>
          </a:p>
          <a:p>
            <a:pPr marL="1085850" lvl="1" indent="-342900">
              <a:buFont typeface="Wingdings" panose="05000000000000000000" pitchFamily="2" charset="2"/>
              <a:buChar char="§"/>
            </a:pPr>
            <a:r>
              <a:rPr lang="en-US" altLang="ko-KR" sz="2200" dirty="0" smtClean="0">
                <a:solidFill>
                  <a:schemeClr val="accent3">
                    <a:lumMod val="50000"/>
                  </a:schemeClr>
                </a:solidFill>
                <a:latin typeface="+mn-ea"/>
                <a:cs typeface="Arial" pitchFamily="34" charset="0"/>
              </a:rPr>
              <a:t>Amount of money</a:t>
            </a:r>
          </a:p>
          <a:p>
            <a:pPr marL="1085850" lvl="1" indent="-342900">
              <a:buFont typeface="Wingdings" panose="05000000000000000000" pitchFamily="2" charset="2"/>
              <a:buChar char="§"/>
            </a:pPr>
            <a:r>
              <a:rPr lang="en-US" altLang="ko-KR" sz="2200" dirty="0" smtClean="0">
                <a:solidFill>
                  <a:schemeClr val="accent3">
                    <a:lumMod val="50000"/>
                  </a:schemeClr>
                </a:solidFill>
                <a:latin typeface="+mn-ea"/>
                <a:cs typeface="Arial" pitchFamily="34" charset="0"/>
              </a:rPr>
              <a:t>Number of children in a household</a:t>
            </a:r>
            <a:endParaRPr lang="en-US" altLang="ko-KR" sz="2200" dirty="0">
              <a:solidFill>
                <a:schemeClr val="accent3">
                  <a:lumMod val="50000"/>
                </a:schemeClr>
              </a:solidFill>
              <a:latin typeface="+mn-ea"/>
              <a:cs typeface="Arial" pitchFamily="34" charset="0"/>
            </a:endParaRPr>
          </a:p>
          <a:p>
            <a:pPr marL="1085850" lvl="1" indent="-342900">
              <a:buFont typeface="Wingdings" panose="05000000000000000000" pitchFamily="2" charset="2"/>
              <a:buChar char="§"/>
            </a:pPr>
            <a:endParaRPr lang="en-US" altLang="ko-KR" sz="2200" dirty="0">
              <a:solidFill>
                <a:schemeClr val="accent3">
                  <a:lumMod val="50000"/>
                </a:schemeClr>
              </a:solidFill>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308090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13">
                                            <p:txEl>
                                              <p:pRg st="3" end="3"/>
                                            </p:txEl>
                                          </p:spTgt>
                                        </p:tgtEl>
                                        <p:attrNameLst>
                                          <p:attrName>style.visibility</p:attrName>
                                        </p:attrNameLst>
                                      </p:cBhvr>
                                      <p:to>
                                        <p:strVal val="visible"/>
                                      </p:to>
                                    </p:set>
                                    <p:animEffect transition="in" filter="wipe(down)">
                                      <p:cBhvr>
                                        <p:cTn id="20" dur="500"/>
                                        <p:tgtEl>
                                          <p:spTgt spid="1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wipe(down)">
                                      <p:cBhvr>
                                        <p:cTn id="23" dur="500"/>
                                        <p:tgtEl>
                                          <p:spTgt spid="1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13">
                                            <p:txEl>
                                              <p:pRg st="5" end="5"/>
                                            </p:txEl>
                                          </p:spTgt>
                                        </p:tgtEl>
                                        <p:attrNameLst>
                                          <p:attrName>style.visibility</p:attrName>
                                        </p:attrNameLst>
                                      </p:cBhvr>
                                      <p:to>
                                        <p:strVal val="visible"/>
                                      </p:to>
                                    </p:set>
                                    <p:animEffect transition="in" filter="wipe(down)">
                                      <p:cBhvr>
                                        <p:cTn id="26"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Scales of </a:t>
            </a:r>
            <a:r>
              <a:rPr lang="en-IN" dirty="0" smtClean="0"/>
              <a:t>Measurement </a:t>
            </a:r>
            <a:br>
              <a:rPr lang="en-IN" dirty="0" smtClean="0"/>
            </a:br>
            <a:r>
              <a:rPr lang="en-IN" dirty="0" smtClean="0"/>
              <a:t>(contd.)</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185" y="1484784"/>
            <a:ext cx="6934263" cy="4645956"/>
          </a:xfrm>
          <a:prstGeom prst="rect">
            <a:avLst/>
          </a:prstGeom>
        </p:spPr>
      </p:pic>
      <p:sp>
        <p:nvSpPr>
          <p:cNvPr id="6" name="TextBox 5"/>
          <p:cNvSpPr txBox="1"/>
          <p:nvPr/>
        </p:nvSpPr>
        <p:spPr>
          <a:xfrm>
            <a:off x="3923928" y="6642556"/>
            <a:ext cx="5544616" cy="215444"/>
          </a:xfrm>
          <a:prstGeom prst="rect">
            <a:avLst/>
          </a:prstGeom>
          <a:noFill/>
        </p:spPr>
        <p:txBody>
          <a:bodyPr wrap="square" rtlCol="0">
            <a:spAutoFit/>
          </a:bodyPr>
          <a:lstStyle/>
          <a:p>
            <a:r>
              <a:rPr lang="en-IN" sz="800" dirty="0"/>
              <a:t>http://www.socialresearchmethods.net/kb/measlevl.php</a:t>
            </a:r>
          </a:p>
        </p:txBody>
      </p:sp>
    </p:spTree>
    <p:extLst>
      <p:ext uri="{BB962C8B-B14F-4D97-AF65-F5344CB8AC3E}">
        <p14:creationId xmlns:p14="http://schemas.microsoft.com/office/powerpoint/2010/main" val="17996533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Scales of </a:t>
            </a:r>
            <a:r>
              <a:rPr lang="en-IN" dirty="0" smtClean="0"/>
              <a:t>Measurement</a:t>
            </a:r>
            <a:br>
              <a:rPr lang="en-IN" dirty="0" smtClean="0"/>
            </a:br>
            <a:r>
              <a:rPr lang="en-IN" dirty="0" smtClean="0"/>
              <a:t>(contd.)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r>
              <a:rPr lang="en-US" altLang="ko-KR" sz="2200" dirty="0" smtClean="0">
                <a:latin typeface="+mn-ea"/>
                <a:cs typeface="Arial" pitchFamily="34" charset="0"/>
              </a:rPr>
              <a:t>Let us consider a set of candidates taking an exam. Identify which scale of measurement to be used to measure the following variables:</a:t>
            </a:r>
          </a:p>
          <a:p>
            <a:pPr marL="342900" indent="-342900">
              <a:buFont typeface="Wingdings" panose="05000000000000000000" pitchFamily="2" charset="2"/>
              <a:buChar char="Ø"/>
            </a:pPr>
            <a:r>
              <a:rPr lang="en-IN" altLang="ko-KR" sz="2200" dirty="0">
                <a:latin typeface="+mn-ea"/>
                <a:cs typeface="Arial" pitchFamily="34" charset="0"/>
              </a:rPr>
              <a:t>Sex of the candidate</a:t>
            </a:r>
          </a:p>
          <a:p>
            <a:pPr marL="342900" indent="-342900">
              <a:buFont typeface="Wingdings" panose="05000000000000000000" pitchFamily="2" charset="2"/>
              <a:buChar char="Ø"/>
            </a:pPr>
            <a:r>
              <a:rPr lang="en-IN" altLang="ko-KR" sz="2200" dirty="0">
                <a:latin typeface="+mn-ea"/>
                <a:cs typeface="Arial" pitchFamily="34" charset="0"/>
              </a:rPr>
              <a:t>State which the candidate is from</a:t>
            </a:r>
          </a:p>
          <a:p>
            <a:pPr marL="342900" indent="-342900">
              <a:buFont typeface="Wingdings" panose="05000000000000000000" pitchFamily="2" charset="2"/>
              <a:buChar char="Ø"/>
            </a:pPr>
            <a:r>
              <a:rPr lang="en-IN" altLang="ko-KR" sz="2200" dirty="0">
                <a:latin typeface="+mn-ea"/>
                <a:cs typeface="Arial" pitchFamily="34" charset="0"/>
              </a:rPr>
              <a:t>Optional subjects chosen by the candidate</a:t>
            </a:r>
          </a:p>
          <a:p>
            <a:pPr marL="342900" indent="-342900">
              <a:buFont typeface="Wingdings" panose="05000000000000000000" pitchFamily="2" charset="2"/>
              <a:buChar char="Ø"/>
            </a:pPr>
            <a:r>
              <a:rPr lang="en-IN" altLang="ko-KR" sz="2200" dirty="0">
                <a:latin typeface="+mn-ea"/>
                <a:cs typeface="Arial" pitchFamily="34" charset="0"/>
              </a:rPr>
              <a:t>Marks obtained by the </a:t>
            </a:r>
            <a:r>
              <a:rPr lang="en-IN" altLang="ko-KR" sz="2200" dirty="0" smtClean="0">
                <a:latin typeface="+mn-ea"/>
                <a:cs typeface="Arial" pitchFamily="34" charset="0"/>
              </a:rPr>
              <a:t>candidate</a:t>
            </a:r>
          </a:p>
          <a:p>
            <a:pPr marL="342900" indent="-342900">
              <a:buFont typeface="Wingdings" panose="05000000000000000000" pitchFamily="2" charset="2"/>
              <a:buChar char="Ø"/>
            </a:pPr>
            <a:r>
              <a:rPr lang="en-IN" altLang="ko-KR" sz="2200" dirty="0" smtClean="0">
                <a:latin typeface="+mn-ea"/>
                <a:cs typeface="Arial" pitchFamily="34" charset="0"/>
              </a:rPr>
              <a:t>BMI Classification of a candidate (Underweight, Ideal, Overweight, Obese)</a:t>
            </a:r>
            <a:endParaRPr lang="en-IN" altLang="ko-KR" sz="2200" dirty="0">
              <a:latin typeface="+mn-ea"/>
              <a:cs typeface="Arial" pitchFamily="34" charset="0"/>
            </a:endParaRPr>
          </a:p>
          <a:p>
            <a:pPr marL="342900" indent="-342900">
              <a:buFont typeface="Wingdings" panose="05000000000000000000" pitchFamily="2" charset="2"/>
              <a:buChar char="Ø"/>
            </a:pPr>
            <a:r>
              <a:rPr lang="en-IN" altLang="ko-KR" sz="2200" dirty="0">
                <a:latin typeface="+mn-ea"/>
                <a:cs typeface="Arial" pitchFamily="34" charset="0"/>
              </a:rPr>
              <a:t>Final grade obtained by the candidate</a:t>
            </a:r>
          </a:p>
          <a:p>
            <a:pPr marL="342900" indent="-342900">
              <a:buFont typeface="Wingdings" panose="05000000000000000000" pitchFamily="2" charset="2"/>
              <a:buChar char="Ø"/>
            </a:pPr>
            <a:r>
              <a:rPr lang="en-IN" altLang="ko-KR" sz="2200" dirty="0">
                <a:latin typeface="+mn-ea"/>
                <a:cs typeface="Arial" pitchFamily="34" charset="0"/>
              </a:rPr>
              <a:t>Confidence level of candidate before taking exam on a scale of 1 to </a:t>
            </a:r>
            <a:r>
              <a:rPr lang="en-IN" altLang="ko-KR" sz="2200" dirty="0" smtClean="0">
                <a:latin typeface="+mn-ea"/>
                <a:cs typeface="Arial" pitchFamily="34" charset="0"/>
              </a:rPr>
              <a:t>10</a:t>
            </a:r>
            <a:endParaRPr lang="en-US" altLang="ko-KR" sz="2200" dirty="0">
              <a:solidFill>
                <a:schemeClr val="accent3">
                  <a:lumMod val="50000"/>
                </a:schemeClr>
              </a:solidFill>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14992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down)">
                                      <p:cBhvr>
                                        <p:cTn id="37" dur="500"/>
                                        <p:tgtEl>
                                          <p:spTgt spid="1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xEl>
                                              <p:pRg st="7" end="7"/>
                                            </p:txEl>
                                          </p:spTgt>
                                        </p:tgtEl>
                                        <p:attrNameLst>
                                          <p:attrName>style.visibility</p:attrName>
                                        </p:attrNameLst>
                                      </p:cBhvr>
                                      <p:to>
                                        <p:strVal val="visible"/>
                                      </p:to>
                                    </p:set>
                                    <p:animEffect transition="in" filter="wipe(down)">
                                      <p:cBhvr>
                                        <p:cTn id="42"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067944" y="4869160"/>
            <a:ext cx="4788024" cy="1077218"/>
          </a:xfrm>
          <a:prstGeom prst="rect">
            <a:avLst/>
          </a:prstGeom>
          <a:noFill/>
          <a:ln w="9525">
            <a:noFill/>
            <a:miter lim="800000"/>
            <a:headEnd/>
            <a:tailEnd/>
          </a:ln>
        </p:spPr>
        <p:txBody>
          <a:bodyPr wrap="square">
            <a:spAutoFit/>
          </a:bodyPr>
          <a:lstStyle/>
          <a:p>
            <a:pPr algn="r"/>
            <a:r>
              <a:rPr lang="en-US" altLang="ko-KR" sz="3600" b="1" dirty="0" smtClean="0">
                <a:solidFill>
                  <a:schemeClr val="accent3">
                    <a:lumMod val="50000"/>
                  </a:schemeClr>
                </a:solidFill>
                <a:latin typeface="Arial" pitchFamily="34" charset="0"/>
                <a:ea typeface="맑은 고딕" pitchFamily="50" charset="-127"/>
                <a:cs typeface="Arial" pitchFamily="34" charset="0"/>
              </a:rPr>
              <a:t>Summarizing Data</a:t>
            </a:r>
          </a:p>
          <a:p>
            <a:pPr algn="r"/>
            <a:r>
              <a:rPr lang="en-US" altLang="ko-KR" sz="2800" b="1" dirty="0" smtClean="0">
                <a:solidFill>
                  <a:schemeClr val="accent3">
                    <a:lumMod val="50000"/>
                  </a:schemeClr>
                </a:solidFill>
                <a:latin typeface="Arial" pitchFamily="34" charset="0"/>
                <a:ea typeface="맑은 고딕" pitchFamily="50" charset="-127"/>
                <a:cs typeface="Arial" pitchFamily="34" charset="0"/>
              </a:rPr>
              <a:t>Central Tendency</a:t>
            </a:r>
          </a:p>
        </p:txBody>
      </p:sp>
    </p:spTree>
    <p:extLst>
      <p:ext uri="{BB962C8B-B14F-4D97-AF65-F5344CB8AC3E}">
        <p14:creationId xmlns:p14="http://schemas.microsoft.com/office/powerpoint/2010/main" val="927125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Arithmetic Mean</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Sum of collection of numbers divided by the number of numbers</a:t>
            </a:r>
          </a:p>
          <a:p>
            <a:pPr marL="342900" indent="-342900">
              <a:buFont typeface="Wingdings" panose="05000000000000000000" pitchFamily="2" charset="2"/>
              <a:buChar char="Ø"/>
            </a:pPr>
            <a:r>
              <a:rPr lang="en-US" altLang="ko-KR" sz="2200" dirty="0" smtClean="0">
                <a:latin typeface="+mn-ea"/>
                <a:cs typeface="Arial" pitchFamily="34" charset="0"/>
              </a:rPr>
              <a:t>Commonly known as average</a:t>
            </a:r>
          </a:p>
          <a:p>
            <a:pPr marL="342900" indent="-342900">
              <a:buFont typeface="Wingdings" panose="05000000000000000000" pitchFamily="2" charset="2"/>
              <a:buChar char="Ø"/>
            </a:pPr>
            <a:r>
              <a:rPr lang="en-US" altLang="ko-KR" sz="2200" dirty="0" smtClean="0">
                <a:latin typeface="+mn-ea"/>
                <a:cs typeface="Arial" pitchFamily="34" charset="0"/>
              </a:rPr>
              <a:t>Measure of central tendency</a:t>
            </a:r>
          </a:p>
          <a:p>
            <a:pPr marL="342900" indent="-342900">
              <a:buFont typeface="Wingdings" panose="05000000000000000000" pitchFamily="2" charset="2"/>
              <a:buChar char="Ø"/>
            </a:pPr>
            <a:r>
              <a:rPr lang="en-US" altLang="ko-KR" sz="2200" dirty="0" smtClean="0">
                <a:latin typeface="+mn-ea"/>
                <a:cs typeface="Arial" pitchFamily="34" charset="0"/>
              </a:rPr>
              <a:t>Commonly denoted by the symbol x</a:t>
            </a:r>
            <a:r>
              <a:rPr lang="en-US" altLang="ko-KR" sz="2200" dirty="0" smtClean="0">
                <a:latin typeface="+mn-ea"/>
                <a:cs typeface="Arial Unicode MS" panose="020B0604020202020204" pitchFamily="34" charset="-128"/>
              </a:rPr>
              <a:t>̅</a:t>
            </a:r>
            <a:endParaRPr lang="en-US" altLang="ko-KR" sz="2200" dirty="0" smtClean="0">
              <a:latin typeface="+mn-ea"/>
              <a:cs typeface="Arial" pitchFamily="34" charset="0"/>
            </a:endParaRPr>
          </a:p>
          <a:p>
            <a:pPr marL="342900" indent="-342900">
              <a:buFont typeface="Wingdings" panose="05000000000000000000" pitchFamily="2" charset="2"/>
              <a:buChar char="Ø"/>
            </a:pPr>
            <a:r>
              <a:rPr lang="en-IN" altLang="ko-KR" sz="2200" dirty="0">
                <a:latin typeface="+mn-ea"/>
                <a:cs typeface="Arial" pitchFamily="34" charset="0"/>
              </a:rPr>
              <a:t>Arithmetic Mean = (sum of observations) / (No. of observations</a:t>
            </a:r>
            <a:r>
              <a:rPr lang="en-IN" altLang="ko-KR" sz="2200" dirty="0" smtClean="0">
                <a:latin typeface="+mn-ea"/>
                <a:cs typeface="Arial" pitchFamily="34" charset="0"/>
              </a:rPr>
              <a:t>)</a:t>
            </a:r>
          </a:p>
          <a:p>
            <a:endParaRPr lang="ko-KR" altLang="en-US" sz="2200" dirty="0">
              <a:latin typeface="Arial" pitchFamily="34" charset="0"/>
              <a:cs typeface="Arial"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0300" y="4437112"/>
            <a:ext cx="6793034" cy="1368152"/>
          </a:xfrm>
          <a:prstGeom prst="rect">
            <a:avLst/>
          </a:prstGeom>
        </p:spPr>
      </p:pic>
    </p:spTree>
    <p:extLst>
      <p:ext uri="{BB962C8B-B14F-4D97-AF65-F5344CB8AC3E}">
        <p14:creationId xmlns:p14="http://schemas.microsoft.com/office/powerpoint/2010/main" val="365967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Median</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The number separating the higher half of the data sample from the lower half</a:t>
            </a:r>
          </a:p>
          <a:p>
            <a:pPr marL="342900" indent="-342900">
              <a:buFont typeface="Wingdings" panose="05000000000000000000" pitchFamily="2" charset="2"/>
              <a:buChar char="Ø"/>
            </a:pPr>
            <a:r>
              <a:rPr lang="en-US" altLang="ko-KR" sz="2200" dirty="0" smtClean="0">
                <a:latin typeface="+mn-ea"/>
                <a:cs typeface="Arial" pitchFamily="34" charset="0"/>
              </a:rPr>
              <a:t>In other words it is the middle number between the smallest number and the largest number</a:t>
            </a:r>
          </a:p>
          <a:p>
            <a:pPr marL="342900" indent="-342900">
              <a:buFont typeface="Wingdings" panose="05000000000000000000" pitchFamily="2" charset="2"/>
              <a:buChar char="Ø"/>
            </a:pPr>
            <a:r>
              <a:rPr lang="en-US" altLang="ko-KR" sz="2200" dirty="0" smtClean="0">
                <a:latin typeface="+mn-ea"/>
                <a:cs typeface="Arial" pitchFamily="34" charset="0"/>
              </a:rPr>
              <a:t>Can be found by arranging the observations from lowest value to the highest value and picking the middle one</a:t>
            </a:r>
          </a:p>
          <a:p>
            <a:pPr marL="342900" indent="-342900">
              <a:buFont typeface="Wingdings" panose="05000000000000000000" pitchFamily="2" charset="2"/>
              <a:buChar char="Ø"/>
            </a:pPr>
            <a:r>
              <a:rPr lang="en-US" altLang="ko-KR" sz="2200" dirty="0" smtClean="0">
                <a:latin typeface="+mn-ea"/>
                <a:cs typeface="Arial" pitchFamily="34" charset="0"/>
              </a:rPr>
              <a:t>When the number of observations is odd: Median is (n+1)/2</a:t>
            </a:r>
            <a:r>
              <a:rPr lang="en-US" altLang="ko-KR" sz="2200" baseline="30000" dirty="0" smtClean="0">
                <a:latin typeface="+mn-ea"/>
                <a:cs typeface="Arial" pitchFamily="34" charset="0"/>
              </a:rPr>
              <a:t>th</a:t>
            </a:r>
            <a:r>
              <a:rPr lang="en-US" altLang="ko-KR" sz="2200" dirty="0" smtClean="0">
                <a:latin typeface="+mn-ea"/>
                <a:cs typeface="Arial" pitchFamily="34" charset="0"/>
              </a:rPr>
              <a:t>  observation</a:t>
            </a:r>
          </a:p>
          <a:p>
            <a:pPr marL="342900" indent="-342900">
              <a:buFont typeface="Wingdings" panose="05000000000000000000" pitchFamily="2" charset="2"/>
              <a:buChar char="Ø"/>
            </a:pPr>
            <a:r>
              <a:rPr lang="en-US" altLang="ko-KR" sz="2200" dirty="0" smtClean="0">
                <a:latin typeface="+mn-ea"/>
                <a:cs typeface="Arial" pitchFamily="34" charset="0"/>
              </a:rPr>
              <a:t>When the number of observations is even: Median is mean of n/2</a:t>
            </a:r>
            <a:r>
              <a:rPr lang="en-US" altLang="ko-KR" sz="2200" baseline="30000" dirty="0" smtClean="0">
                <a:latin typeface="+mn-ea"/>
                <a:cs typeface="Arial" pitchFamily="34" charset="0"/>
              </a:rPr>
              <a:t>th </a:t>
            </a:r>
            <a:r>
              <a:rPr lang="en-US" altLang="ko-KR" sz="2200" dirty="0" smtClean="0">
                <a:latin typeface="+mn-ea"/>
                <a:cs typeface="Arial" pitchFamily="34" charset="0"/>
              </a:rPr>
              <a:t>and </a:t>
            </a:r>
            <a:r>
              <a:rPr lang="en-US" altLang="ko-KR" sz="2200" dirty="0">
                <a:latin typeface="+mn-ea"/>
                <a:cs typeface="Arial" pitchFamily="34" charset="0"/>
              </a:rPr>
              <a:t>(n/2</a:t>
            </a:r>
            <a:r>
              <a:rPr lang="en-US" altLang="ko-KR" sz="2200" dirty="0" smtClean="0">
                <a:latin typeface="+mn-ea"/>
                <a:cs typeface="Arial" pitchFamily="34" charset="0"/>
              </a:rPr>
              <a:t>)+1</a:t>
            </a:r>
            <a:r>
              <a:rPr lang="en-US" altLang="ko-KR" sz="2200" baseline="30000" dirty="0" smtClean="0">
                <a:latin typeface="+mn-ea"/>
                <a:cs typeface="Arial" pitchFamily="34" charset="0"/>
              </a:rPr>
              <a:t>th</a:t>
            </a:r>
            <a:r>
              <a:rPr lang="en-US" altLang="ko-KR" sz="2200" dirty="0" smtClean="0">
                <a:latin typeface="+mn-ea"/>
                <a:cs typeface="Arial" pitchFamily="34" charset="0"/>
              </a:rPr>
              <a:t> observation</a:t>
            </a: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165301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Trimmed Mean</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Consider the following set of numbers:</a:t>
            </a:r>
          </a:p>
          <a:p>
            <a:pPr marL="342900" indent="-342900">
              <a:buFont typeface="Wingdings" panose="05000000000000000000" pitchFamily="2" charset="2"/>
              <a:buChar char="Ø"/>
            </a:pPr>
            <a:r>
              <a:rPr lang="en-US" altLang="ko-KR" sz="2200" dirty="0" smtClean="0">
                <a:latin typeface="+mn-ea"/>
                <a:cs typeface="Arial" pitchFamily="34" charset="0"/>
              </a:rPr>
              <a:t>34, 46, 38, 33, 41, 37, 43, 35, 42, 38 </a:t>
            </a:r>
          </a:p>
          <a:p>
            <a:pPr marL="342900" indent="-342900">
              <a:buFont typeface="Wingdings" panose="05000000000000000000" pitchFamily="2" charset="2"/>
              <a:buChar char="Ø"/>
            </a:pPr>
            <a:r>
              <a:rPr lang="en-US" altLang="ko-KR" sz="2200" dirty="0" smtClean="0">
                <a:latin typeface="+mn-ea"/>
                <a:cs typeface="Arial" pitchFamily="34" charset="0"/>
              </a:rPr>
              <a:t>Find the mean and median</a:t>
            </a:r>
          </a:p>
          <a:p>
            <a:pPr marL="342900" indent="-342900">
              <a:buFont typeface="Wingdings" panose="05000000000000000000" pitchFamily="2" charset="2"/>
              <a:buChar char="Ø"/>
            </a:pPr>
            <a:r>
              <a:rPr lang="en-US" altLang="ko-KR" sz="2200" dirty="0" smtClean="0">
                <a:latin typeface="+mn-ea"/>
                <a:cs typeface="Arial" pitchFamily="34" charset="0"/>
              </a:rPr>
              <a:t>Mean is 38.7 and Median is 38</a:t>
            </a:r>
          </a:p>
          <a:p>
            <a:pPr marL="342900" indent="-342900">
              <a:buFont typeface="Wingdings" panose="05000000000000000000" pitchFamily="2" charset="2"/>
              <a:buChar char="Ø"/>
            </a:pPr>
            <a:r>
              <a:rPr lang="en-US" altLang="ko-KR" sz="2200" dirty="0" smtClean="0">
                <a:latin typeface="+mn-ea"/>
                <a:cs typeface="Arial" pitchFamily="34" charset="0"/>
              </a:rPr>
              <a:t>Now consider this new set of numbers:</a:t>
            </a:r>
          </a:p>
          <a:p>
            <a:pPr marL="342900" indent="-342900">
              <a:buFont typeface="Wingdings" panose="05000000000000000000" pitchFamily="2" charset="2"/>
              <a:buChar char="Ø"/>
            </a:pPr>
            <a:r>
              <a:rPr lang="en-US" altLang="ko-KR" sz="2200" dirty="0">
                <a:latin typeface="+mn-ea"/>
                <a:cs typeface="Arial" pitchFamily="34" charset="0"/>
              </a:rPr>
              <a:t>34, 46, 3</a:t>
            </a:r>
            <a:r>
              <a:rPr lang="en-US" altLang="ko-KR" sz="2200" dirty="0" smtClean="0">
                <a:latin typeface="+mn-ea"/>
                <a:cs typeface="Arial" pitchFamily="34" charset="0"/>
              </a:rPr>
              <a:t>8</a:t>
            </a:r>
            <a:r>
              <a:rPr lang="en-US" altLang="ko-KR" sz="2200" dirty="0">
                <a:latin typeface="+mn-ea"/>
                <a:cs typeface="Arial" pitchFamily="34" charset="0"/>
              </a:rPr>
              <a:t>, 33, </a:t>
            </a:r>
            <a:r>
              <a:rPr lang="en-US" altLang="ko-KR" sz="2200" dirty="0" smtClean="0">
                <a:latin typeface="+mn-ea"/>
                <a:cs typeface="Arial" pitchFamily="34" charset="0"/>
              </a:rPr>
              <a:t>99, </a:t>
            </a:r>
            <a:r>
              <a:rPr lang="en-US" altLang="ko-KR" sz="2200" dirty="0">
                <a:latin typeface="+mn-ea"/>
                <a:cs typeface="Arial" pitchFamily="34" charset="0"/>
              </a:rPr>
              <a:t>37, 43, 35, </a:t>
            </a:r>
            <a:r>
              <a:rPr lang="en-US" altLang="ko-KR" sz="2200" dirty="0" smtClean="0">
                <a:latin typeface="+mn-ea"/>
                <a:cs typeface="Arial" pitchFamily="34" charset="0"/>
              </a:rPr>
              <a:t>42, 38 </a:t>
            </a:r>
            <a:endParaRPr lang="en-US" altLang="ko-KR" sz="2200" dirty="0">
              <a:latin typeface="+mn-ea"/>
              <a:cs typeface="Arial" pitchFamily="34" charset="0"/>
            </a:endParaRPr>
          </a:p>
          <a:p>
            <a:pPr marL="342900" indent="-342900">
              <a:buFont typeface="Wingdings" panose="05000000000000000000" pitchFamily="2" charset="2"/>
              <a:buChar char="Ø"/>
            </a:pPr>
            <a:r>
              <a:rPr lang="en-US" altLang="ko-KR" sz="2200" dirty="0" smtClean="0">
                <a:latin typeface="+mn-ea"/>
                <a:cs typeface="Arial" pitchFamily="34" charset="0"/>
              </a:rPr>
              <a:t>Find the mean and median</a:t>
            </a:r>
          </a:p>
          <a:p>
            <a:pPr marL="342900" indent="-342900">
              <a:buFont typeface="Wingdings" panose="05000000000000000000" pitchFamily="2" charset="2"/>
              <a:buChar char="Ø"/>
            </a:pPr>
            <a:r>
              <a:rPr lang="en-US" altLang="ko-KR" sz="2200" dirty="0" smtClean="0">
                <a:latin typeface="+mn-ea"/>
                <a:cs typeface="Arial" pitchFamily="34" charset="0"/>
              </a:rPr>
              <a:t>Mean is 44.5 and Median is 38</a:t>
            </a: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147997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down)">
                                      <p:cBhvr>
                                        <p:cTn id="37" dur="500"/>
                                        <p:tgtEl>
                                          <p:spTgt spid="1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xEl>
                                              <p:pRg st="7" end="7"/>
                                            </p:txEl>
                                          </p:spTgt>
                                        </p:tgtEl>
                                        <p:attrNameLst>
                                          <p:attrName>style.visibility</p:attrName>
                                        </p:attrNameLst>
                                      </p:cBhvr>
                                      <p:to>
                                        <p:strVal val="visible"/>
                                      </p:to>
                                    </p:set>
                                    <p:animEffect transition="in" filter="wipe(down)">
                                      <p:cBhvr>
                                        <p:cTn id="42"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Trimmed </a:t>
            </a:r>
            <a:r>
              <a:rPr lang="en-US" altLang="ko-KR" dirty="0" smtClean="0"/>
              <a:t>Mean (contd.)</a:t>
            </a:r>
            <a:endParaRPr lang="ko-KR" alt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1069515"/>
            <a:ext cx="5743575" cy="293554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7744" y="3805887"/>
            <a:ext cx="5743575" cy="3024336"/>
          </a:xfrm>
          <a:prstGeom prst="rect">
            <a:avLst/>
          </a:prstGeom>
        </p:spPr>
      </p:pic>
      <p:sp>
        <p:nvSpPr>
          <p:cNvPr id="7" name="TextBox 6"/>
          <p:cNvSpPr txBox="1"/>
          <p:nvPr/>
        </p:nvSpPr>
        <p:spPr>
          <a:xfrm>
            <a:off x="3321076" y="3681898"/>
            <a:ext cx="3456384" cy="646331"/>
          </a:xfrm>
          <a:prstGeom prst="rect">
            <a:avLst/>
          </a:prstGeom>
          <a:noFill/>
        </p:spPr>
        <p:txBody>
          <a:bodyPr wrap="square" rtlCol="0">
            <a:spAutoFit/>
          </a:bodyPr>
          <a:lstStyle/>
          <a:p>
            <a:pPr algn="ctr"/>
            <a:r>
              <a:rPr lang="en-US" altLang="ko-KR" dirty="0" smtClean="0">
                <a:latin typeface="+mn-ea"/>
                <a:cs typeface="Arial" pitchFamily="34" charset="0"/>
              </a:rPr>
              <a:t>First Set</a:t>
            </a:r>
            <a:endParaRPr lang="en-US" altLang="ko-KR" dirty="0">
              <a:latin typeface="+mn-ea"/>
              <a:cs typeface="Arial" pitchFamily="34" charset="0"/>
            </a:endParaRPr>
          </a:p>
          <a:p>
            <a:endParaRPr lang="en-IN" dirty="0"/>
          </a:p>
        </p:txBody>
      </p:sp>
      <p:sp>
        <p:nvSpPr>
          <p:cNvPr id="9" name="TextBox 8"/>
          <p:cNvSpPr txBox="1"/>
          <p:nvPr/>
        </p:nvSpPr>
        <p:spPr>
          <a:xfrm>
            <a:off x="3411339" y="6418270"/>
            <a:ext cx="3456384" cy="646331"/>
          </a:xfrm>
          <a:prstGeom prst="rect">
            <a:avLst/>
          </a:prstGeom>
          <a:noFill/>
        </p:spPr>
        <p:txBody>
          <a:bodyPr wrap="square" rtlCol="0">
            <a:spAutoFit/>
          </a:bodyPr>
          <a:lstStyle/>
          <a:p>
            <a:pPr algn="ctr"/>
            <a:r>
              <a:rPr lang="en-US" altLang="ko-KR" dirty="0" smtClean="0">
                <a:latin typeface="+mn-ea"/>
                <a:cs typeface="Arial" pitchFamily="34" charset="0"/>
              </a:rPr>
              <a:t>Second Set</a:t>
            </a:r>
            <a:endParaRPr lang="en-US" altLang="ko-KR" dirty="0">
              <a:latin typeface="+mn-ea"/>
              <a:cs typeface="Arial" pitchFamily="34" charset="0"/>
            </a:endParaRPr>
          </a:p>
          <a:p>
            <a:endParaRPr lang="en-IN" dirty="0"/>
          </a:p>
        </p:txBody>
      </p:sp>
    </p:spTree>
    <p:extLst>
      <p:ext uri="{BB962C8B-B14F-4D97-AF65-F5344CB8AC3E}">
        <p14:creationId xmlns:p14="http://schemas.microsoft.com/office/powerpoint/2010/main" val="23291884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Trimmed </a:t>
            </a:r>
            <a:r>
              <a:rPr lang="en-US" altLang="ko-KR" dirty="0" smtClean="0"/>
              <a:t>Mean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Consider the following set of numbers:</a:t>
            </a:r>
          </a:p>
          <a:p>
            <a:pPr marL="342900" indent="-342900">
              <a:buFont typeface="Wingdings" panose="05000000000000000000" pitchFamily="2" charset="2"/>
              <a:buChar char="Ø"/>
            </a:pPr>
            <a:r>
              <a:rPr lang="en-US" altLang="ko-KR" sz="2200" dirty="0" smtClean="0">
                <a:latin typeface="+mn-ea"/>
                <a:cs typeface="Arial" pitchFamily="34" charset="0"/>
              </a:rPr>
              <a:t>34, 46, 38, 33, 41, 37, 43, 35, 42, 38 </a:t>
            </a:r>
          </a:p>
          <a:p>
            <a:pPr marL="342900" indent="-342900">
              <a:buFont typeface="Wingdings" panose="05000000000000000000" pitchFamily="2" charset="2"/>
              <a:buChar char="Ø"/>
            </a:pPr>
            <a:r>
              <a:rPr lang="en-US" altLang="ko-KR" sz="2200" dirty="0" smtClean="0">
                <a:latin typeface="+mn-ea"/>
                <a:cs typeface="Arial" pitchFamily="34" charset="0"/>
              </a:rPr>
              <a:t>Find the mean and median</a:t>
            </a:r>
          </a:p>
          <a:p>
            <a:pPr marL="342900" indent="-342900">
              <a:buFont typeface="Wingdings" panose="05000000000000000000" pitchFamily="2" charset="2"/>
              <a:buChar char="Ø"/>
            </a:pPr>
            <a:r>
              <a:rPr lang="en-US" altLang="ko-KR" sz="2200" dirty="0" smtClean="0">
                <a:latin typeface="+mn-ea"/>
                <a:cs typeface="Arial" pitchFamily="34" charset="0"/>
              </a:rPr>
              <a:t>Mean is 38.7 and Median is 38</a:t>
            </a:r>
          </a:p>
          <a:p>
            <a:pPr marL="342900" indent="-342900">
              <a:buFont typeface="Wingdings" panose="05000000000000000000" pitchFamily="2" charset="2"/>
              <a:buChar char="Ø"/>
            </a:pPr>
            <a:r>
              <a:rPr lang="en-US" altLang="ko-KR" sz="2200" dirty="0" smtClean="0">
                <a:latin typeface="+mn-ea"/>
                <a:cs typeface="Arial" pitchFamily="34" charset="0"/>
              </a:rPr>
              <a:t>Now consider this new set of numbers:</a:t>
            </a:r>
          </a:p>
          <a:p>
            <a:pPr marL="342900" indent="-342900">
              <a:buFont typeface="Wingdings" panose="05000000000000000000" pitchFamily="2" charset="2"/>
              <a:buChar char="Ø"/>
            </a:pPr>
            <a:r>
              <a:rPr lang="en-US" altLang="ko-KR" sz="2200" dirty="0">
                <a:latin typeface="+mn-ea"/>
                <a:cs typeface="Arial" pitchFamily="34" charset="0"/>
              </a:rPr>
              <a:t>34, 46, 3</a:t>
            </a:r>
            <a:r>
              <a:rPr lang="en-US" altLang="ko-KR" sz="2200" dirty="0" smtClean="0">
                <a:latin typeface="+mn-ea"/>
                <a:cs typeface="Arial" pitchFamily="34" charset="0"/>
              </a:rPr>
              <a:t>8</a:t>
            </a:r>
            <a:r>
              <a:rPr lang="en-US" altLang="ko-KR" sz="2200" dirty="0">
                <a:latin typeface="+mn-ea"/>
                <a:cs typeface="Arial" pitchFamily="34" charset="0"/>
              </a:rPr>
              <a:t>, 33, </a:t>
            </a:r>
            <a:r>
              <a:rPr lang="en-US" altLang="ko-KR" sz="2200" dirty="0" smtClean="0">
                <a:latin typeface="+mn-ea"/>
                <a:cs typeface="Arial" pitchFamily="34" charset="0"/>
              </a:rPr>
              <a:t>99, </a:t>
            </a:r>
            <a:r>
              <a:rPr lang="en-US" altLang="ko-KR" sz="2200" dirty="0">
                <a:latin typeface="+mn-ea"/>
                <a:cs typeface="Arial" pitchFamily="34" charset="0"/>
              </a:rPr>
              <a:t>37, 43, 35, </a:t>
            </a:r>
            <a:r>
              <a:rPr lang="en-US" altLang="ko-KR" sz="2200" dirty="0" smtClean="0">
                <a:latin typeface="+mn-ea"/>
                <a:cs typeface="Arial" pitchFamily="34" charset="0"/>
              </a:rPr>
              <a:t>42, 38 </a:t>
            </a:r>
            <a:endParaRPr lang="en-US" altLang="ko-KR" sz="2200" dirty="0">
              <a:latin typeface="+mn-ea"/>
              <a:cs typeface="Arial" pitchFamily="34" charset="0"/>
            </a:endParaRPr>
          </a:p>
          <a:p>
            <a:pPr marL="342900" indent="-342900">
              <a:buFont typeface="Wingdings" panose="05000000000000000000" pitchFamily="2" charset="2"/>
              <a:buChar char="Ø"/>
            </a:pPr>
            <a:r>
              <a:rPr lang="en-US" altLang="ko-KR" sz="2200" dirty="0" smtClean="0">
                <a:latin typeface="+mn-ea"/>
                <a:cs typeface="Arial" pitchFamily="34" charset="0"/>
              </a:rPr>
              <a:t>Find the mean and median</a:t>
            </a:r>
          </a:p>
          <a:p>
            <a:pPr marL="342900" indent="-342900">
              <a:buFont typeface="Wingdings" panose="05000000000000000000" pitchFamily="2" charset="2"/>
              <a:buChar char="Ø"/>
            </a:pPr>
            <a:r>
              <a:rPr lang="en-US" altLang="ko-KR" sz="2200" dirty="0" smtClean="0">
                <a:latin typeface="+mn-ea"/>
                <a:cs typeface="Arial" pitchFamily="34" charset="0"/>
              </a:rPr>
              <a:t>Mean is 44.5 and Median is 38</a:t>
            </a:r>
          </a:p>
          <a:p>
            <a:pPr marL="342900" indent="-342900">
              <a:buFont typeface="Wingdings" panose="05000000000000000000" pitchFamily="2" charset="2"/>
              <a:buChar char="Ø"/>
            </a:pPr>
            <a:r>
              <a:rPr lang="en-US" altLang="ko-KR" sz="2200" dirty="0" smtClean="0">
                <a:latin typeface="+mn-ea"/>
                <a:cs typeface="Arial" pitchFamily="34" charset="0"/>
              </a:rPr>
              <a:t>The difference is because there is an outlier in the data ‘99’ which is vastly different from the rest of the data</a:t>
            </a:r>
          </a:p>
          <a:p>
            <a:pPr marL="342900" indent="-342900">
              <a:buFont typeface="Wingdings" panose="05000000000000000000" pitchFamily="2" charset="2"/>
              <a:buChar char="Ø"/>
            </a:pPr>
            <a:r>
              <a:rPr lang="en-US" altLang="ko-KR" sz="2200" dirty="0" smtClean="0">
                <a:latin typeface="+mn-ea"/>
                <a:cs typeface="Arial" pitchFamily="34" charset="0"/>
              </a:rPr>
              <a:t>Outlier influences the mean</a:t>
            </a: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374700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down)">
                                      <p:cBhvr>
                                        <p:cTn id="37" dur="500"/>
                                        <p:tgtEl>
                                          <p:spTgt spid="1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xEl>
                                              <p:pRg st="7" end="7"/>
                                            </p:txEl>
                                          </p:spTgt>
                                        </p:tgtEl>
                                        <p:attrNameLst>
                                          <p:attrName>style.visibility</p:attrName>
                                        </p:attrNameLst>
                                      </p:cBhvr>
                                      <p:to>
                                        <p:strVal val="visible"/>
                                      </p:to>
                                    </p:set>
                                    <p:animEffect transition="in" filter="wipe(down)">
                                      <p:cBhvr>
                                        <p:cTn id="42" dur="500"/>
                                        <p:tgtEl>
                                          <p:spTgt spid="1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3">
                                            <p:txEl>
                                              <p:pRg st="8" end="8"/>
                                            </p:txEl>
                                          </p:spTgt>
                                        </p:tgtEl>
                                        <p:attrNameLst>
                                          <p:attrName>style.visibility</p:attrName>
                                        </p:attrNameLst>
                                      </p:cBhvr>
                                      <p:to>
                                        <p:strVal val="visible"/>
                                      </p:to>
                                    </p:set>
                                    <p:animEffect transition="in" filter="wipe(down)">
                                      <p:cBhvr>
                                        <p:cTn id="47" dur="500"/>
                                        <p:tgtEl>
                                          <p:spTgt spid="1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3">
                                            <p:txEl>
                                              <p:pRg st="9" end="9"/>
                                            </p:txEl>
                                          </p:spTgt>
                                        </p:tgtEl>
                                        <p:attrNameLst>
                                          <p:attrName>style.visibility</p:attrName>
                                        </p:attrNameLst>
                                      </p:cBhvr>
                                      <p:to>
                                        <p:strVal val="visible"/>
                                      </p:to>
                                    </p:set>
                                    <p:animEffect transition="in" filter="wipe(down)">
                                      <p:cBhvr>
                                        <p:cTn id="52" dur="500"/>
                                        <p:tgtEl>
                                          <p:spTgt spid="1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What is Statistics?</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Statistics is the science of</a:t>
            </a:r>
          </a:p>
          <a:p>
            <a:pPr marL="1085850" lvl="1" indent="-342900">
              <a:buFont typeface="Arial" panose="020B0604020202020204" pitchFamily="34" charset="0"/>
              <a:buChar char="•"/>
            </a:pPr>
            <a:r>
              <a:rPr lang="en-US" altLang="ko-KR" sz="2200" dirty="0" smtClean="0">
                <a:solidFill>
                  <a:schemeClr val="accent3">
                    <a:lumMod val="50000"/>
                  </a:schemeClr>
                </a:solidFill>
                <a:latin typeface="+mn-ea"/>
                <a:cs typeface="Arial" pitchFamily="34" charset="0"/>
              </a:rPr>
              <a:t>Collecting</a:t>
            </a:r>
            <a:endParaRPr lang="en-US" altLang="ko-KR" sz="2200" dirty="0">
              <a:solidFill>
                <a:schemeClr val="accent3">
                  <a:lumMod val="50000"/>
                </a:schemeClr>
              </a:solidFill>
              <a:latin typeface="+mn-ea"/>
              <a:cs typeface="Arial" pitchFamily="34" charset="0"/>
            </a:endParaRPr>
          </a:p>
          <a:p>
            <a:pPr marL="1085850" lvl="1" indent="-342900">
              <a:buFont typeface="Arial" panose="020B0604020202020204" pitchFamily="34" charset="0"/>
              <a:buChar char="•"/>
            </a:pPr>
            <a:r>
              <a:rPr lang="en-US" altLang="ko-KR" sz="2200" dirty="0" smtClean="0">
                <a:solidFill>
                  <a:schemeClr val="accent3">
                    <a:lumMod val="50000"/>
                  </a:schemeClr>
                </a:solidFill>
                <a:latin typeface="+mn-ea"/>
                <a:cs typeface="Arial" pitchFamily="34" charset="0"/>
              </a:rPr>
              <a:t>Organizing</a:t>
            </a:r>
            <a:endParaRPr lang="en-US" altLang="ko-KR" sz="2200" dirty="0">
              <a:solidFill>
                <a:schemeClr val="accent3">
                  <a:lumMod val="50000"/>
                </a:schemeClr>
              </a:solidFill>
              <a:latin typeface="+mn-ea"/>
              <a:cs typeface="Arial" pitchFamily="34" charset="0"/>
            </a:endParaRPr>
          </a:p>
          <a:p>
            <a:pPr marL="1085850" lvl="1" indent="-342900">
              <a:buFont typeface="Arial" panose="020B0604020202020204" pitchFamily="34" charset="0"/>
              <a:buChar char="•"/>
            </a:pPr>
            <a:r>
              <a:rPr lang="en-US" altLang="ko-KR" sz="2200" dirty="0" smtClean="0">
                <a:solidFill>
                  <a:schemeClr val="accent3">
                    <a:lumMod val="50000"/>
                  </a:schemeClr>
                </a:solidFill>
                <a:latin typeface="+mn-ea"/>
                <a:cs typeface="Arial" pitchFamily="34" charset="0"/>
              </a:rPr>
              <a:t>Summarizing</a:t>
            </a:r>
            <a:endParaRPr lang="en-US" altLang="ko-KR" sz="2200" dirty="0">
              <a:solidFill>
                <a:schemeClr val="accent3">
                  <a:lumMod val="50000"/>
                </a:schemeClr>
              </a:solidFill>
              <a:latin typeface="+mn-ea"/>
              <a:cs typeface="Arial" pitchFamily="34" charset="0"/>
            </a:endParaRPr>
          </a:p>
          <a:p>
            <a:pPr marL="1085850" lvl="1" indent="-342900">
              <a:buFont typeface="Arial" panose="020B0604020202020204" pitchFamily="34" charset="0"/>
              <a:buChar char="•"/>
            </a:pPr>
            <a:r>
              <a:rPr lang="en-US" altLang="ko-KR" sz="2200" dirty="0" smtClean="0">
                <a:solidFill>
                  <a:schemeClr val="accent3">
                    <a:lumMod val="50000"/>
                  </a:schemeClr>
                </a:solidFill>
                <a:latin typeface="+mn-ea"/>
                <a:cs typeface="Arial" pitchFamily="34" charset="0"/>
              </a:rPr>
              <a:t>Analyzing and </a:t>
            </a:r>
          </a:p>
          <a:p>
            <a:pPr marL="1085850" lvl="1" indent="-342900">
              <a:buFont typeface="Arial" panose="020B0604020202020204" pitchFamily="34" charset="0"/>
              <a:buChar char="•"/>
            </a:pPr>
            <a:r>
              <a:rPr lang="en-US" altLang="ko-KR" sz="2200" dirty="0" smtClean="0">
                <a:solidFill>
                  <a:schemeClr val="accent3">
                    <a:lumMod val="50000"/>
                  </a:schemeClr>
                </a:solidFill>
                <a:latin typeface="+mn-ea"/>
                <a:cs typeface="Arial" pitchFamily="34" charset="0"/>
              </a:rPr>
              <a:t>Interpreting data</a:t>
            </a:r>
            <a:endParaRPr lang="en-US" altLang="ko-KR" sz="2200" dirty="0">
              <a:solidFill>
                <a:schemeClr val="accent3">
                  <a:lumMod val="50000"/>
                </a:schemeClr>
              </a:solidFill>
              <a:latin typeface="+mn-ea"/>
              <a:cs typeface="Arial" pitchFamily="34" charset="0"/>
            </a:endParaRPr>
          </a:p>
          <a:p>
            <a:pPr marL="342900" indent="-342900">
              <a:buFont typeface="Wingdings" panose="05000000000000000000" pitchFamily="2" charset="2"/>
              <a:buChar char="Ø"/>
            </a:pPr>
            <a:r>
              <a:rPr lang="en-US" altLang="ko-KR" sz="2200" dirty="0" smtClean="0">
                <a:latin typeface="+mn-ea"/>
                <a:cs typeface="Arial" pitchFamily="34" charset="0"/>
              </a:rPr>
              <a:t>The goal of statistics is to:</a:t>
            </a:r>
            <a:endParaRPr lang="en-US" altLang="ko-KR" sz="2200" dirty="0">
              <a:latin typeface="+mn-ea"/>
              <a:cs typeface="Arial" pitchFamily="34" charset="0"/>
            </a:endParaRPr>
          </a:p>
          <a:p>
            <a:pPr marL="1085850" lvl="1" indent="-342900">
              <a:buFont typeface="Arial" panose="020B0604020202020204" pitchFamily="34" charset="0"/>
              <a:buChar char="•"/>
            </a:pPr>
            <a:r>
              <a:rPr lang="en-US" altLang="ko-KR" sz="2200" dirty="0" smtClean="0">
                <a:solidFill>
                  <a:schemeClr val="accent3">
                    <a:lumMod val="50000"/>
                  </a:schemeClr>
                </a:solidFill>
                <a:latin typeface="+mn-ea"/>
                <a:cs typeface="Arial" pitchFamily="34" charset="0"/>
              </a:rPr>
              <a:t>Infer facts</a:t>
            </a:r>
            <a:endParaRPr lang="en-US" altLang="ko-KR" sz="2200" dirty="0">
              <a:solidFill>
                <a:schemeClr val="accent3">
                  <a:lumMod val="50000"/>
                </a:schemeClr>
              </a:solidFill>
              <a:latin typeface="+mn-ea"/>
              <a:cs typeface="Arial" pitchFamily="34" charset="0"/>
            </a:endParaRPr>
          </a:p>
          <a:p>
            <a:pPr marL="1085850" lvl="1" indent="-342900">
              <a:buFont typeface="Arial" panose="020B0604020202020204" pitchFamily="34" charset="0"/>
              <a:buChar char="•"/>
            </a:pPr>
            <a:r>
              <a:rPr lang="en-US" altLang="ko-KR" sz="2200" dirty="0" smtClean="0">
                <a:solidFill>
                  <a:schemeClr val="accent3">
                    <a:lumMod val="50000"/>
                  </a:schemeClr>
                </a:solidFill>
                <a:latin typeface="+mn-ea"/>
                <a:cs typeface="Arial" pitchFamily="34" charset="0"/>
              </a:rPr>
              <a:t>Make predictions about future</a:t>
            </a:r>
            <a:endParaRPr lang="en-US" altLang="ko-KR" sz="2200" dirty="0">
              <a:solidFill>
                <a:schemeClr val="accent3">
                  <a:lumMod val="50000"/>
                </a:schemeClr>
              </a:solidFill>
              <a:latin typeface="+mn-ea"/>
              <a:cs typeface="Arial" pitchFamily="34" charset="0"/>
            </a:endParaRPr>
          </a:p>
          <a:p>
            <a:pPr marL="1085850" lvl="1" indent="-342900">
              <a:buFont typeface="Arial" panose="020B0604020202020204" pitchFamily="34" charset="0"/>
              <a:buChar char="•"/>
            </a:pPr>
            <a:r>
              <a:rPr lang="en-US" altLang="ko-KR" sz="2200" dirty="0" smtClean="0">
                <a:solidFill>
                  <a:schemeClr val="accent3">
                    <a:lumMod val="50000"/>
                  </a:schemeClr>
                </a:solidFill>
                <a:latin typeface="+mn-ea"/>
                <a:cs typeface="Arial" pitchFamily="34" charset="0"/>
              </a:rPr>
              <a:t>Help make better decisions</a:t>
            </a:r>
            <a:endParaRPr lang="en-US" altLang="ko-KR" sz="2200" dirty="0">
              <a:solidFill>
                <a:schemeClr val="accent3">
                  <a:lumMod val="50000"/>
                </a:schemeClr>
              </a:solidFill>
              <a:latin typeface="+mn-ea"/>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201254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wipe(down)">
                                      <p:cBhvr>
                                        <p:cTn id="15" dur="500"/>
                                        <p:tgtEl>
                                          <p:spTgt spid="1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3">
                                            <p:txEl>
                                              <p:pRg st="3" end="3"/>
                                            </p:txEl>
                                          </p:spTgt>
                                        </p:tgtEl>
                                        <p:attrNameLst>
                                          <p:attrName>style.visibility</p:attrName>
                                        </p:attrNameLst>
                                      </p:cBhvr>
                                      <p:to>
                                        <p:strVal val="visible"/>
                                      </p:to>
                                    </p:set>
                                    <p:animEffect transition="in" filter="wipe(down)">
                                      <p:cBhvr>
                                        <p:cTn id="18" dur="500"/>
                                        <p:tgtEl>
                                          <p:spTgt spid="1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animEffect transition="in" filter="wipe(down)">
                                      <p:cBhvr>
                                        <p:cTn id="21" dur="500"/>
                                        <p:tgtEl>
                                          <p:spTgt spid="1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13">
                                            <p:txEl>
                                              <p:pRg st="5" end="5"/>
                                            </p:txEl>
                                          </p:spTgt>
                                        </p:tgtEl>
                                        <p:attrNameLst>
                                          <p:attrName>style.visibility</p:attrName>
                                        </p:attrNameLst>
                                      </p:cBhvr>
                                      <p:to>
                                        <p:strVal val="visible"/>
                                      </p:to>
                                    </p:set>
                                    <p:animEffect transition="in" filter="wipe(down)">
                                      <p:cBhvr>
                                        <p:cTn id="24" dur="500"/>
                                        <p:tgtEl>
                                          <p:spTgt spid="1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3">
                                            <p:txEl>
                                              <p:pRg st="6" end="6"/>
                                            </p:txEl>
                                          </p:spTgt>
                                        </p:tgtEl>
                                        <p:attrNameLst>
                                          <p:attrName>style.visibility</p:attrName>
                                        </p:attrNameLst>
                                      </p:cBhvr>
                                      <p:to>
                                        <p:strVal val="visible"/>
                                      </p:to>
                                    </p:set>
                                    <p:animEffect transition="in" filter="wipe(down)">
                                      <p:cBhvr>
                                        <p:cTn id="29" dur="500"/>
                                        <p:tgtEl>
                                          <p:spTgt spid="1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3">
                                            <p:txEl>
                                              <p:pRg st="7" end="7"/>
                                            </p:txEl>
                                          </p:spTgt>
                                        </p:tgtEl>
                                        <p:attrNameLst>
                                          <p:attrName>style.visibility</p:attrName>
                                        </p:attrNameLst>
                                      </p:cBhvr>
                                      <p:to>
                                        <p:strVal val="visible"/>
                                      </p:to>
                                    </p:set>
                                    <p:animEffect transition="in" filter="wipe(down)">
                                      <p:cBhvr>
                                        <p:cTn id="34" dur="500"/>
                                        <p:tgtEl>
                                          <p:spTgt spid="13">
                                            <p:txEl>
                                              <p:pRg st="7" end="7"/>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13">
                                            <p:txEl>
                                              <p:pRg st="8" end="8"/>
                                            </p:txEl>
                                          </p:spTgt>
                                        </p:tgtEl>
                                        <p:attrNameLst>
                                          <p:attrName>style.visibility</p:attrName>
                                        </p:attrNameLst>
                                      </p:cBhvr>
                                      <p:to>
                                        <p:strVal val="visible"/>
                                      </p:to>
                                    </p:set>
                                    <p:animEffect transition="in" filter="wipe(down)">
                                      <p:cBhvr>
                                        <p:cTn id="37" dur="500"/>
                                        <p:tgtEl>
                                          <p:spTgt spid="13">
                                            <p:txEl>
                                              <p:pRg st="8" end="8"/>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13">
                                            <p:txEl>
                                              <p:pRg st="9" end="9"/>
                                            </p:txEl>
                                          </p:spTgt>
                                        </p:tgtEl>
                                        <p:attrNameLst>
                                          <p:attrName>style.visibility</p:attrName>
                                        </p:attrNameLst>
                                      </p:cBhvr>
                                      <p:to>
                                        <p:strVal val="visible"/>
                                      </p:to>
                                    </p:set>
                                    <p:animEffect transition="in" filter="wipe(down)">
                                      <p:cBhvr>
                                        <p:cTn id="40" dur="500"/>
                                        <p:tgtEl>
                                          <p:spTgt spid="1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Trimmed </a:t>
            </a:r>
            <a:r>
              <a:rPr lang="en-US" altLang="ko-KR" dirty="0" smtClean="0"/>
              <a:t>Mean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Trimmed Mean is normal Mean except that a certain percentage of the extremes are omitted while calculating the mean</a:t>
            </a:r>
          </a:p>
          <a:p>
            <a:pPr marL="342900" indent="-342900">
              <a:buFont typeface="Wingdings" panose="05000000000000000000" pitchFamily="2" charset="2"/>
              <a:buChar char="Ø"/>
            </a:pPr>
            <a:r>
              <a:rPr lang="en-US" altLang="ko-KR" sz="2200" dirty="0" smtClean="0">
                <a:latin typeface="+mn-ea"/>
                <a:cs typeface="Arial" pitchFamily="34" charset="0"/>
              </a:rPr>
              <a:t>This effectively removes the outliers from the observations</a:t>
            </a:r>
          </a:p>
          <a:p>
            <a:pPr marL="342900" indent="-342900">
              <a:buFont typeface="Wingdings" panose="05000000000000000000" pitchFamily="2" charset="2"/>
              <a:buChar char="Ø"/>
            </a:pPr>
            <a:r>
              <a:rPr lang="en-US" altLang="ko-KR" sz="2200" dirty="0" smtClean="0">
                <a:latin typeface="+mn-ea"/>
                <a:cs typeface="Arial" pitchFamily="34" charset="0"/>
              </a:rPr>
              <a:t>The 10% trimmed mean of the observation is 39.125</a:t>
            </a:r>
          </a:p>
          <a:p>
            <a:pPr marL="342900" indent="-342900">
              <a:buFont typeface="Wingdings" panose="05000000000000000000" pitchFamily="2" charset="2"/>
              <a:buChar char="Ø"/>
            </a:pPr>
            <a:r>
              <a:rPr lang="en-US" altLang="ko-KR" sz="2200" dirty="0" smtClean="0">
                <a:latin typeface="+mn-ea"/>
                <a:cs typeface="Arial" pitchFamily="34" charset="0"/>
              </a:rPr>
              <a:t>The Trimmed Mean 39.125 is more closer to the Median 38 than the true Mean 44.5</a:t>
            </a:r>
          </a:p>
          <a:p>
            <a:pPr marL="342900" indent="-342900">
              <a:buFont typeface="Wingdings" panose="05000000000000000000" pitchFamily="2" charset="2"/>
              <a:buChar char="Ø"/>
            </a:pPr>
            <a:endParaRPr lang="en-US" altLang="ko-KR" sz="2200" dirty="0" smtClean="0">
              <a:latin typeface="+mn-ea"/>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94632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Quartile</a:t>
            </a:r>
            <a:endParaRPr lang="ko-KR" altLang="en-US" dirty="0"/>
          </a:p>
        </p:txBody>
      </p:sp>
      <p:sp>
        <p:nvSpPr>
          <p:cNvPr id="13" name="Content Placeholder 12"/>
          <p:cNvSpPr>
            <a:spLocks noGrp="1"/>
          </p:cNvSpPr>
          <p:nvPr>
            <p:ph idx="10"/>
          </p:nvPr>
        </p:nvSpPr>
        <p:spPr>
          <a:xfrm>
            <a:off x="2100300" y="1340769"/>
            <a:ext cx="6563072" cy="504056"/>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Median divides the data into two equal halves</a:t>
            </a:r>
          </a:p>
          <a:p>
            <a:pPr marL="342900" indent="-342900">
              <a:buFont typeface="Wingdings" panose="05000000000000000000" pitchFamily="2" charset="2"/>
              <a:buChar char="Ø"/>
            </a:pPr>
            <a:endParaRPr lang="en-US" altLang="ko-KR" sz="2200" dirty="0" smtClean="0">
              <a:latin typeface="+mn-ea"/>
              <a:cs typeface="Arial" pitchFamily="34" charset="0"/>
            </a:endParaRPr>
          </a:p>
          <a:p>
            <a:endParaRPr lang="ko-KR" altLang="en-US" sz="2200" dirty="0">
              <a:latin typeface="Arial" pitchFamily="34" charset="0"/>
              <a:cs typeface="Arial"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2116080"/>
            <a:ext cx="7039952" cy="4121232"/>
          </a:xfrm>
          <a:prstGeom prst="rect">
            <a:avLst/>
          </a:prstGeom>
        </p:spPr>
      </p:pic>
    </p:spTree>
    <p:extLst>
      <p:ext uri="{BB962C8B-B14F-4D97-AF65-F5344CB8AC3E}">
        <p14:creationId xmlns:p14="http://schemas.microsoft.com/office/powerpoint/2010/main" val="180435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Quartile (contd.)</a:t>
            </a:r>
            <a:endParaRPr lang="ko-KR" altLang="en-US" dirty="0"/>
          </a:p>
        </p:txBody>
      </p:sp>
      <p:sp>
        <p:nvSpPr>
          <p:cNvPr id="13" name="Content Placeholder 12"/>
          <p:cNvSpPr>
            <a:spLocks noGrp="1"/>
          </p:cNvSpPr>
          <p:nvPr>
            <p:ph idx="10"/>
          </p:nvPr>
        </p:nvSpPr>
        <p:spPr>
          <a:xfrm>
            <a:off x="2100300" y="1340769"/>
            <a:ext cx="6563072" cy="504056"/>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Lets consider the lower half of the data</a:t>
            </a:r>
          </a:p>
          <a:p>
            <a:pPr marL="342900" indent="-342900">
              <a:buFont typeface="Wingdings" panose="05000000000000000000" pitchFamily="2" charset="2"/>
              <a:buChar char="Ø"/>
            </a:pPr>
            <a:endParaRPr lang="en-US" altLang="ko-KR" sz="2200" dirty="0" smtClean="0">
              <a:latin typeface="+mn-ea"/>
              <a:cs typeface="Arial" pitchFamily="34" charset="0"/>
            </a:endParaRPr>
          </a:p>
          <a:p>
            <a:endParaRPr lang="ko-KR" altLang="en-US" sz="2200" dirty="0">
              <a:latin typeface="Arial" pitchFamily="34" charset="0"/>
              <a:cs typeface="Arial" pitchFamily="34" charset="0"/>
            </a:endParaRPr>
          </a:p>
        </p:txBody>
      </p:sp>
      <p:sp>
        <p:nvSpPr>
          <p:cNvPr id="6" name="Content Placeholder 12"/>
          <p:cNvSpPr>
            <a:spLocks noGrp="1"/>
          </p:cNvSpPr>
          <p:nvPr>
            <p:ph idx="10"/>
          </p:nvPr>
        </p:nvSpPr>
        <p:spPr>
          <a:xfrm>
            <a:off x="2086652" y="5738453"/>
            <a:ext cx="6563072" cy="504056"/>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The value 1781 is called the 1</a:t>
            </a:r>
            <a:r>
              <a:rPr lang="en-US" altLang="ko-KR" sz="2200" baseline="30000" dirty="0" smtClean="0">
                <a:latin typeface="+mn-ea"/>
                <a:cs typeface="Arial" pitchFamily="34" charset="0"/>
              </a:rPr>
              <a:t>st</a:t>
            </a:r>
            <a:r>
              <a:rPr lang="en-US" altLang="ko-KR" sz="2200" dirty="0" smtClean="0">
                <a:latin typeface="+mn-ea"/>
                <a:cs typeface="Arial" pitchFamily="34" charset="0"/>
              </a:rPr>
              <a:t> Quartile</a:t>
            </a:r>
          </a:p>
          <a:p>
            <a:pPr marL="342900" indent="-342900">
              <a:buFont typeface="Wingdings" panose="05000000000000000000" pitchFamily="2" charset="2"/>
              <a:buChar char="Ø"/>
            </a:pPr>
            <a:r>
              <a:rPr lang="en-US" altLang="ko-KR" sz="2200" dirty="0" smtClean="0">
                <a:latin typeface="+mn-ea"/>
                <a:cs typeface="Arial" pitchFamily="34" charset="0"/>
              </a:rPr>
              <a:t>1/4</a:t>
            </a:r>
            <a:r>
              <a:rPr lang="en-US" altLang="ko-KR" sz="2200" baseline="30000" dirty="0" smtClean="0">
                <a:latin typeface="+mn-ea"/>
                <a:cs typeface="Arial" pitchFamily="34" charset="0"/>
              </a:rPr>
              <a:t>th</a:t>
            </a:r>
            <a:r>
              <a:rPr lang="en-US" altLang="ko-KR" sz="2200" dirty="0" smtClean="0">
                <a:latin typeface="+mn-ea"/>
                <a:cs typeface="Arial" pitchFamily="34" charset="0"/>
              </a:rPr>
              <a:t> of the observations are below 1781</a:t>
            </a:r>
          </a:p>
          <a:p>
            <a:pPr marL="342900" indent="-342900">
              <a:buFont typeface="Wingdings" panose="05000000000000000000" pitchFamily="2" charset="2"/>
              <a:buChar char="Ø"/>
            </a:pPr>
            <a:endParaRPr lang="en-US" altLang="ko-KR" sz="2200" dirty="0" smtClean="0">
              <a:latin typeface="+mn-ea"/>
              <a:cs typeface="Arial" pitchFamily="34" charset="0"/>
            </a:endParaRPr>
          </a:p>
          <a:p>
            <a:endParaRPr lang="ko-KR" altLang="en-US" sz="2200" dirty="0">
              <a:latin typeface="Arial" pitchFamily="34" charset="0"/>
              <a:cs typeface="Arial"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0212" y="1747837"/>
            <a:ext cx="6760220" cy="3957475"/>
          </a:xfrm>
          <a:prstGeom prst="rect">
            <a:avLst/>
          </a:prstGeom>
        </p:spPr>
      </p:pic>
    </p:spTree>
    <p:extLst>
      <p:ext uri="{BB962C8B-B14F-4D97-AF65-F5344CB8AC3E}">
        <p14:creationId xmlns:p14="http://schemas.microsoft.com/office/powerpoint/2010/main" val="8348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down)">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wipe(down)">
                                      <p:cBhvr>
                                        <p:cTn id="2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Quartile (contd.)</a:t>
            </a:r>
            <a:endParaRPr lang="ko-KR" altLang="en-US" dirty="0"/>
          </a:p>
        </p:txBody>
      </p:sp>
      <p:sp>
        <p:nvSpPr>
          <p:cNvPr id="6" name="Content Placeholder 12"/>
          <p:cNvSpPr>
            <a:spLocks noGrp="1"/>
          </p:cNvSpPr>
          <p:nvPr>
            <p:ph idx="10"/>
          </p:nvPr>
        </p:nvSpPr>
        <p:spPr>
          <a:xfrm>
            <a:off x="2086652" y="5322067"/>
            <a:ext cx="6563072" cy="920442"/>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The value 16199 is called the 3</a:t>
            </a:r>
            <a:r>
              <a:rPr lang="en-US" altLang="ko-KR" sz="2200" baseline="30000" dirty="0" smtClean="0">
                <a:latin typeface="+mn-ea"/>
                <a:cs typeface="Arial" pitchFamily="34" charset="0"/>
              </a:rPr>
              <a:t>rd</a:t>
            </a:r>
            <a:r>
              <a:rPr lang="en-US" altLang="ko-KR" sz="2200" dirty="0" smtClean="0">
                <a:latin typeface="+mn-ea"/>
                <a:cs typeface="Arial" pitchFamily="34" charset="0"/>
              </a:rPr>
              <a:t> Quartile</a:t>
            </a:r>
          </a:p>
          <a:p>
            <a:pPr marL="342900" indent="-342900">
              <a:buFont typeface="Wingdings" panose="05000000000000000000" pitchFamily="2" charset="2"/>
              <a:buChar char="Ø"/>
            </a:pPr>
            <a:r>
              <a:rPr lang="en-US" altLang="ko-KR" sz="2200" dirty="0" smtClean="0">
                <a:latin typeface="+mn-ea"/>
                <a:cs typeface="Arial" pitchFamily="34" charset="0"/>
              </a:rPr>
              <a:t>3/4</a:t>
            </a:r>
            <a:r>
              <a:rPr lang="en-US" altLang="ko-KR" sz="2200" baseline="30000" dirty="0" smtClean="0">
                <a:latin typeface="+mn-ea"/>
                <a:cs typeface="Arial" pitchFamily="34" charset="0"/>
              </a:rPr>
              <a:t>th</a:t>
            </a:r>
            <a:r>
              <a:rPr lang="en-US" altLang="ko-KR" sz="2200" dirty="0" smtClean="0">
                <a:latin typeface="+mn-ea"/>
                <a:cs typeface="Arial" pitchFamily="34" charset="0"/>
              </a:rPr>
              <a:t> of the observations are below 16199</a:t>
            </a:r>
          </a:p>
          <a:p>
            <a:pPr marL="342900" indent="-342900">
              <a:buFont typeface="Wingdings" panose="05000000000000000000" pitchFamily="2" charset="2"/>
              <a:buChar char="Ø"/>
            </a:pPr>
            <a:r>
              <a:rPr lang="en-US" altLang="ko-KR" sz="2200" dirty="0" smtClean="0">
                <a:latin typeface="+mn-ea"/>
                <a:cs typeface="Arial" pitchFamily="34" charset="0"/>
              </a:rPr>
              <a:t>Median is the 2</a:t>
            </a:r>
            <a:r>
              <a:rPr lang="en-US" altLang="ko-KR" sz="2200" baseline="30000" dirty="0" smtClean="0">
                <a:latin typeface="+mn-ea"/>
                <a:cs typeface="Arial" pitchFamily="34" charset="0"/>
              </a:rPr>
              <a:t>nd</a:t>
            </a:r>
            <a:r>
              <a:rPr lang="en-US" altLang="ko-KR" sz="2200" dirty="0" smtClean="0">
                <a:latin typeface="+mn-ea"/>
                <a:cs typeface="Arial" pitchFamily="34" charset="0"/>
              </a:rPr>
              <a:t> Quartile</a:t>
            </a:r>
          </a:p>
          <a:p>
            <a:pPr marL="342900" indent="-342900">
              <a:buFont typeface="Wingdings" panose="05000000000000000000" pitchFamily="2" charset="2"/>
              <a:buChar char="Ø"/>
            </a:pPr>
            <a:endParaRPr lang="en-US" altLang="ko-KR" sz="2200" dirty="0" smtClean="0">
              <a:latin typeface="+mn-ea"/>
              <a:cs typeface="Arial" pitchFamily="34" charset="0"/>
            </a:endParaRPr>
          </a:p>
          <a:p>
            <a:endParaRPr lang="ko-KR" altLang="en-US" sz="2200" dirty="0">
              <a:latin typeface="Arial" pitchFamily="34" charset="0"/>
              <a:cs typeface="Arial"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1069514"/>
            <a:ext cx="7264276" cy="4252553"/>
          </a:xfrm>
          <a:prstGeom prst="rect">
            <a:avLst/>
          </a:prstGeom>
        </p:spPr>
      </p:pic>
    </p:spTree>
    <p:extLst>
      <p:ext uri="{BB962C8B-B14F-4D97-AF65-F5344CB8AC3E}">
        <p14:creationId xmlns:p14="http://schemas.microsoft.com/office/powerpoint/2010/main" val="254602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Mode</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Mode is the value that appears most often in a set of data</a:t>
            </a:r>
          </a:p>
          <a:p>
            <a:pPr marL="342900" indent="-342900">
              <a:buFont typeface="Wingdings" panose="05000000000000000000" pitchFamily="2" charset="2"/>
              <a:buChar char="Ø"/>
            </a:pPr>
            <a:r>
              <a:rPr lang="en-US" altLang="ko-KR" sz="2200" dirty="0" smtClean="0">
                <a:latin typeface="+mn-ea"/>
                <a:cs typeface="Arial" pitchFamily="34" charset="0"/>
              </a:rPr>
              <a:t>E.g. mode of 1,1,2,4,5,4,6,3,7,1 is 1 since 1 is appearing three times</a:t>
            </a:r>
          </a:p>
          <a:p>
            <a:pPr marL="342900" indent="-342900">
              <a:buFont typeface="Wingdings" panose="05000000000000000000" pitchFamily="2" charset="2"/>
              <a:buChar char="Ø"/>
            </a:pPr>
            <a:r>
              <a:rPr lang="en-IN" altLang="ko-KR" sz="2200" dirty="0" smtClean="0">
                <a:latin typeface="+mn-ea"/>
                <a:cs typeface="Arial" pitchFamily="34" charset="0"/>
              </a:rPr>
              <a:t>A data may have more than one mode</a:t>
            </a:r>
          </a:p>
          <a:p>
            <a:pPr marL="342900" indent="-342900">
              <a:buFont typeface="Wingdings" panose="05000000000000000000" pitchFamily="2" charset="2"/>
              <a:buChar char="Ø"/>
            </a:pPr>
            <a:r>
              <a:rPr lang="en-IN" altLang="ko-KR" sz="2200" dirty="0" smtClean="0">
                <a:latin typeface="+mn-ea"/>
                <a:cs typeface="Arial" pitchFamily="34" charset="0"/>
              </a:rPr>
              <a:t>E.g. the dataset 1,1,3,1,4,5,5,6,5 has two modes 1 and 5</a:t>
            </a:r>
          </a:p>
          <a:p>
            <a:pPr marL="342900" indent="-342900">
              <a:buFont typeface="Wingdings" panose="05000000000000000000" pitchFamily="2" charset="2"/>
              <a:buChar char="Ø"/>
            </a:pPr>
            <a:r>
              <a:rPr lang="en-IN" altLang="ko-KR" sz="2200" dirty="0" smtClean="0">
                <a:latin typeface="+mn-ea"/>
                <a:cs typeface="Arial" pitchFamily="34" charset="0"/>
              </a:rPr>
              <a:t>A </a:t>
            </a:r>
            <a:r>
              <a:rPr lang="en-IN" altLang="ko-KR" sz="2200" dirty="0">
                <a:latin typeface="+mn-ea"/>
                <a:cs typeface="Arial" pitchFamily="34" charset="0"/>
              </a:rPr>
              <a:t>data may not have a mode</a:t>
            </a:r>
          </a:p>
          <a:p>
            <a:pPr marL="342900" indent="-342900">
              <a:buFont typeface="Wingdings" panose="05000000000000000000" pitchFamily="2" charset="2"/>
              <a:buChar char="Ø"/>
            </a:pPr>
            <a:r>
              <a:rPr lang="en-IN" altLang="ko-KR" sz="2200" dirty="0">
                <a:latin typeface="+mn-ea"/>
                <a:cs typeface="Arial" pitchFamily="34" charset="0"/>
              </a:rPr>
              <a:t>E.g. the dataset 1,2,3,4,5 doesn’t have a mode since all the numbers appear only </a:t>
            </a:r>
            <a:r>
              <a:rPr lang="en-IN" altLang="ko-KR" sz="2200" dirty="0" smtClean="0">
                <a:latin typeface="+mn-ea"/>
                <a:cs typeface="Arial" pitchFamily="34" charset="0"/>
              </a:rPr>
              <a:t>once</a:t>
            </a:r>
          </a:p>
          <a:p>
            <a:pPr marL="342900" indent="-342900">
              <a:buFont typeface="Wingdings" panose="05000000000000000000" pitchFamily="2" charset="2"/>
              <a:buChar char="Ø"/>
            </a:pPr>
            <a:r>
              <a:rPr lang="en-IN" altLang="ko-KR" sz="2200" dirty="0">
                <a:latin typeface="+mn-ea"/>
                <a:cs typeface="Arial" pitchFamily="34" charset="0"/>
              </a:rPr>
              <a:t>There is no standard library function to find mode in R</a:t>
            </a: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699952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down)">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Mode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Write a function to calculate mode</a:t>
            </a:r>
          </a:p>
          <a:p>
            <a:pPr marL="342900" indent="-342900">
              <a:buFont typeface="Wingdings" panose="05000000000000000000" pitchFamily="2" charset="2"/>
              <a:buChar char="Ø"/>
            </a:pPr>
            <a:r>
              <a:rPr lang="en-US" altLang="ko-KR" sz="2200" dirty="0" smtClean="0">
                <a:latin typeface="+mn-ea"/>
                <a:cs typeface="Arial" pitchFamily="34" charset="0"/>
              </a:rPr>
              <a:t>Steps:</a:t>
            </a:r>
          </a:p>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Select all the unique values of the object</a:t>
            </a:r>
          </a:p>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Count the number of times each unique value appears in the object</a:t>
            </a:r>
          </a:p>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Store the count values in a vector</a:t>
            </a:r>
          </a:p>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Find out the maximum value of the count using ‘which’ function</a:t>
            </a:r>
          </a:p>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Find out the unique values which correspond to the maximum value</a:t>
            </a:r>
          </a:p>
          <a:p>
            <a:pPr marL="1085850" lvl="1" indent="-342900">
              <a:buFont typeface="Arial" pitchFamily="34" charset="0"/>
              <a:buChar char="•"/>
            </a:pPr>
            <a:r>
              <a:rPr lang="en-IN" altLang="ko-KR" sz="2200" dirty="0">
                <a:solidFill>
                  <a:schemeClr val="accent3">
                    <a:lumMod val="50000"/>
                  </a:schemeClr>
                </a:solidFill>
                <a:latin typeface="+mn-ea"/>
                <a:cs typeface="Arial" pitchFamily="34" charset="0"/>
              </a:rPr>
              <a:t>Use ‘if’ condition to return an error message if all unique values have same count</a:t>
            </a: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405622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down)">
                                      <p:cBhvr>
                                        <p:cTn id="37" dur="500"/>
                                        <p:tgtEl>
                                          <p:spTgt spid="1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xEl>
                                              <p:pRg st="7" end="7"/>
                                            </p:txEl>
                                          </p:spTgt>
                                        </p:tgtEl>
                                        <p:attrNameLst>
                                          <p:attrName>style.visibility</p:attrName>
                                        </p:attrNameLst>
                                      </p:cBhvr>
                                      <p:to>
                                        <p:strVal val="visible"/>
                                      </p:to>
                                    </p:set>
                                    <p:animEffect transition="in" filter="wipe(down)">
                                      <p:cBhvr>
                                        <p:cTn id="42"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067944" y="4869160"/>
            <a:ext cx="4788024" cy="1077218"/>
          </a:xfrm>
          <a:prstGeom prst="rect">
            <a:avLst/>
          </a:prstGeom>
          <a:noFill/>
          <a:ln w="9525">
            <a:noFill/>
            <a:miter lim="800000"/>
            <a:headEnd/>
            <a:tailEnd/>
          </a:ln>
        </p:spPr>
        <p:txBody>
          <a:bodyPr wrap="square">
            <a:spAutoFit/>
          </a:bodyPr>
          <a:lstStyle/>
          <a:p>
            <a:pPr algn="r"/>
            <a:r>
              <a:rPr lang="en-US" altLang="ko-KR" sz="3600" b="1" dirty="0" smtClean="0">
                <a:solidFill>
                  <a:schemeClr val="accent3">
                    <a:lumMod val="50000"/>
                  </a:schemeClr>
                </a:solidFill>
                <a:latin typeface="Arial" pitchFamily="34" charset="0"/>
                <a:ea typeface="맑은 고딕" pitchFamily="50" charset="-127"/>
                <a:cs typeface="Arial" pitchFamily="34" charset="0"/>
              </a:rPr>
              <a:t>Summarizing Data</a:t>
            </a:r>
          </a:p>
          <a:p>
            <a:pPr algn="r"/>
            <a:r>
              <a:rPr lang="en-US" altLang="ko-KR" sz="2800" b="1" dirty="0" smtClean="0">
                <a:solidFill>
                  <a:schemeClr val="accent3">
                    <a:lumMod val="50000"/>
                  </a:schemeClr>
                </a:solidFill>
                <a:latin typeface="Arial" pitchFamily="34" charset="0"/>
                <a:ea typeface="맑은 고딕" pitchFamily="50" charset="-127"/>
                <a:cs typeface="Arial" pitchFamily="34" charset="0"/>
              </a:rPr>
              <a:t>Spread of the data</a:t>
            </a:r>
          </a:p>
        </p:txBody>
      </p:sp>
    </p:spTree>
    <p:extLst>
      <p:ext uri="{BB962C8B-B14F-4D97-AF65-F5344CB8AC3E}">
        <p14:creationId xmlns:p14="http://schemas.microsoft.com/office/powerpoint/2010/main" val="24043111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Range</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Range is the difference between the lowest and the highest values</a:t>
            </a:r>
          </a:p>
          <a:p>
            <a:pPr marL="342900" indent="-342900">
              <a:buFont typeface="Wingdings" panose="05000000000000000000" pitchFamily="2" charset="2"/>
              <a:buChar char="Ø"/>
            </a:pPr>
            <a:r>
              <a:rPr lang="en-IN" altLang="ko-KR" sz="2200" dirty="0">
                <a:latin typeface="+mn-ea"/>
                <a:cs typeface="Arial" pitchFamily="34" charset="0"/>
              </a:rPr>
              <a:t>In {4, </a:t>
            </a:r>
            <a:r>
              <a:rPr lang="en-IN" altLang="ko-KR" sz="2200" dirty="0" smtClean="0">
                <a:latin typeface="+mn-ea"/>
                <a:cs typeface="Arial" pitchFamily="34" charset="0"/>
              </a:rPr>
              <a:t>5, </a:t>
            </a:r>
            <a:r>
              <a:rPr lang="en-IN" altLang="ko-KR" sz="2200" dirty="0">
                <a:latin typeface="+mn-ea"/>
                <a:cs typeface="Arial" pitchFamily="34" charset="0"/>
              </a:rPr>
              <a:t>9, 3, </a:t>
            </a:r>
            <a:r>
              <a:rPr lang="en-IN" altLang="ko-KR" sz="2200" dirty="0" smtClean="0">
                <a:latin typeface="+mn-ea"/>
                <a:cs typeface="Arial" pitchFamily="34" charset="0"/>
              </a:rPr>
              <a:t>8} </a:t>
            </a:r>
            <a:r>
              <a:rPr lang="en-IN" altLang="ko-KR" sz="2200" dirty="0">
                <a:latin typeface="+mn-ea"/>
                <a:cs typeface="Arial" pitchFamily="34" charset="0"/>
              </a:rPr>
              <a:t>the lowest value is 3, and the highest is 9, so the range is 9 − 3 = </a:t>
            </a:r>
            <a:r>
              <a:rPr lang="en-IN" altLang="ko-KR" sz="2200" dirty="0" smtClean="0">
                <a:latin typeface="+mn-ea"/>
                <a:cs typeface="Arial" pitchFamily="34" charset="0"/>
              </a:rPr>
              <a:t>6</a:t>
            </a:r>
          </a:p>
          <a:p>
            <a:pPr marL="342900" indent="-342900">
              <a:buFont typeface="Wingdings" panose="05000000000000000000" pitchFamily="2" charset="2"/>
              <a:buChar char="Ø"/>
            </a:pPr>
            <a:r>
              <a:rPr lang="en-US" altLang="ko-KR" sz="2200" dirty="0" smtClean="0">
                <a:latin typeface="+mn-ea"/>
                <a:cs typeface="Arial" pitchFamily="34" charset="0"/>
              </a:rPr>
              <a:t> Most useful in representing the dispersion of small data sets</a:t>
            </a:r>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28151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Inter Quartile Range</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Difference between the 1</a:t>
            </a:r>
            <a:r>
              <a:rPr lang="en-US" altLang="ko-KR" sz="2200" baseline="30000" dirty="0" smtClean="0">
                <a:latin typeface="+mn-ea"/>
                <a:cs typeface="Arial" pitchFamily="34" charset="0"/>
              </a:rPr>
              <a:t>st</a:t>
            </a:r>
            <a:r>
              <a:rPr lang="en-US" altLang="ko-KR" sz="2200" dirty="0" smtClean="0">
                <a:latin typeface="+mn-ea"/>
                <a:cs typeface="Arial" pitchFamily="34" charset="0"/>
              </a:rPr>
              <a:t> quartile and the 3</a:t>
            </a:r>
            <a:r>
              <a:rPr lang="en-US" altLang="ko-KR" sz="2200" baseline="30000" dirty="0" smtClean="0">
                <a:latin typeface="+mn-ea"/>
                <a:cs typeface="Arial" pitchFamily="34" charset="0"/>
              </a:rPr>
              <a:t>rd</a:t>
            </a:r>
            <a:r>
              <a:rPr lang="en-US" altLang="ko-KR" sz="2200" dirty="0" smtClean="0">
                <a:latin typeface="+mn-ea"/>
                <a:cs typeface="Arial" pitchFamily="34" charset="0"/>
              </a:rPr>
              <a:t> quartile</a:t>
            </a:r>
          </a:p>
          <a:p>
            <a:pPr marL="342900" indent="-342900">
              <a:buFont typeface="Wingdings" panose="05000000000000000000" pitchFamily="2" charset="2"/>
              <a:buChar char="Ø"/>
            </a:pPr>
            <a:r>
              <a:rPr lang="en-US" altLang="ko-KR" sz="2200" dirty="0" smtClean="0">
                <a:latin typeface="+mn-ea"/>
                <a:cs typeface="Arial" pitchFamily="34" charset="0"/>
              </a:rPr>
              <a:t>Middle half of the data fits into the Inter Quartile Range (IQR)</a:t>
            </a:r>
          </a:p>
          <a:p>
            <a:pPr marL="342900" indent="-342900">
              <a:buFont typeface="Wingdings" panose="05000000000000000000" pitchFamily="2" charset="2"/>
              <a:buChar char="Ø"/>
            </a:pPr>
            <a:r>
              <a:rPr lang="en-US" altLang="ko-KR" sz="2200" dirty="0" smtClean="0">
                <a:latin typeface="+mn-ea"/>
                <a:cs typeface="Arial" pitchFamily="34" charset="0"/>
              </a:rPr>
              <a:t>Also known as mid-spread or middle fifty</a:t>
            </a:r>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172394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Variance &amp; Standard Deviation</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Measures how spread out our data is with reference to the mean</a:t>
            </a:r>
          </a:p>
          <a:p>
            <a:pPr marL="342900" indent="-342900">
              <a:buFont typeface="Wingdings" panose="05000000000000000000" pitchFamily="2" charset="2"/>
              <a:buChar char="Ø"/>
            </a:pPr>
            <a:r>
              <a:rPr lang="en-US" altLang="ko-KR" sz="2200" dirty="0" smtClean="0">
                <a:latin typeface="+mn-ea"/>
                <a:cs typeface="Arial" pitchFamily="34" charset="0"/>
              </a:rPr>
              <a:t>Variance is always positive</a:t>
            </a:r>
          </a:p>
          <a:p>
            <a:pPr marL="342900" indent="-342900">
              <a:buFont typeface="Wingdings" panose="05000000000000000000" pitchFamily="2" charset="2"/>
              <a:buChar char="Ø"/>
            </a:pPr>
            <a:r>
              <a:rPr lang="en-IN" altLang="ko-KR" sz="2200" dirty="0" smtClean="0">
                <a:latin typeface="+mn-ea"/>
                <a:cs typeface="Arial" pitchFamily="34" charset="0"/>
              </a:rPr>
              <a:t>Small variance means data are close to each other</a:t>
            </a:r>
          </a:p>
          <a:p>
            <a:pPr marL="342900" indent="-342900">
              <a:buFont typeface="Wingdings" panose="05000000000000000000" pitchFamily="2" charset="2"/>
              <a:buChar char="Ø"/>
            </a:pPr>
            <a:r>
              <a:rPr lang="en-IN" altLang="ko-KR" sz="2200" dirty="0" smtClean="0">
                <a:latin typeface="+mn-ea"/>
                <a:cs typeface="Arial" pitchFamily="34" charset="0"/>
              </a:rPr>
              <a:t>Large variance means data are spread out widely</a:t>
            </a:r>
          </a:p>
          <a:p>
            <a:pPr marL="342900" indent="-342900">
              <a:buFont typeface="Wingdings" panose="05000000000000000000" pitchFamily="2" charset="2"/>
              <a:buChar char="Ø"/>
            </a:pPr>
            <a:r>
              <a:rPr lang="en-IN" altLang="ko-KR" sz="2200" dirty="0" smtClean="0">
                <a:latin typeface="+mn-ea"/>
                <a:cs typeface="Arial" pitchFamily="34" charset="0"/>
              </a:rPr>
              <a:t>Standard deviation is the square root of variance</a:t>
            </a:r>
          </a:p>
          <a:p>
            <a:pPr marL="342900" indent="-342900">
              <a:buFont typeface="Wingdings" panose="05000000000000000000" pitchFamily="2" charset="2"/>
              <a:buChar char="Ø"/>
            </a:pPr>
            <a:endParaRPr lang="ko-KR" altLang="en-US" sz="2200" dirty="0">
              <a:latin typeface="Arial" pitchFamily="34" charset="0"/>
              <a:cs typeface="Arial"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64" y="5016168"/>
            <a:ext cx="3667125" cy="1247775"/>
          </a:xfrm>
          <a:prstGeom prst="rect">
            <a:avLst/>
          </a:prstGeom>
        </p:spPr>
      </p:pic>
    </p:spTree>
    <p:extLst>
      <p:ext uri="{BB962C8B-B14F-4D97-AF65-F5344CB8AC3E}">
        <p14:creationId xmlns:p14="http://schemas.microsoft.com/office/powerpoint/2010/main" val="416808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down)">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067944" y="4869160"/>
            <a:ext cx="4788024" cy="646331"/>
          </a:xfrm>
          <a:prstGeom prst="rect">
            <a:avLst/>
          </a:prstGeom>
          <a:noFill/>
          <a:ln w="9525">
            <a:noFill/>
            <a:miter lim="800000"/>
            <a:headEnd/>
            <a:tailEnd/>
          </a:ln>
        </p:spPr>
        <p:txBody>
          <a:bodyPr wrap="square">
            <a:spAutoFit/>
          </a:bodyPr>
          <a:lstStyle/>
          <a:p>
            <a:pPr algn="r"/>
            <a:r>
              <a:rPr lang="en-US" altLang="ko-KR" sz="3600" b="1" dirty="0" smtClean="0">
                <a:solidFill>
                  <a:schemeClr val="accent3">
                    <a:lumMod val="50000"/>
                  </a:schemeClr>
                </a:solidFill>
                <a:latin typeface="Arial" pitchFamily="34" charset="0"/>
                <a:ea typeface="맑은 고딕" pitchFamily="50" charset="-127"/>
                <a:cs typeface="Arial" pitchFamily="34" charset="0"/>
              </a:rPr>
              <a:t>Basic Definitions</a:t>
            </a:r>
          </a:p>
        </p:txBody>
      </p:sp>
    </p:spTree>
    <p:extLst>
      <p:ext uri="{BB962C8B-B14F-4D97-AF65-F5344CB8AC3E}">
        <p14:creationId xmlns:p14="http://schemas.microsoft.com/office/powerpoint/2010/main" val="33506320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t>Variance &amp; Standard </a:t>
            </a:r>
            <a:r>
              <a:rPr lang="en-US" altLang="ko-KR" dirty="0" smtClean="0"/>
              <a:t>Deviation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The value in the denominator of the formula is called as the Degrees of Freedom</a:t>
            </a:r>
          </a:p>
          <a:p>
            <a:pPr marL="342900" indent="-342900">
              <a:buFont typeface="Wingdings" panose="05000000000000000000" pitchFamily="2" charset="2"/>
              <a:buChar char="Ø"/>
            </a:pPr>
            <a:r>
              <a:rPr lang="en-US" altLang="ko-KR" sz="2200" dirty="0" smtClean="0">
                <a:latin typeface="+mn-ea"/>
                <a:cs typeface="Arial" pitchFamily="34" charset="0"/>
              </a:rPr>
              <a:t>Degrees of Freedom is the number of values in the final calculation of a statistic that are free to vary</a:t>
            </a:r>
          </a:p>
          <a:p>
            <a:pPr marL="342900" indent="-342900">
              <a:buFont typeface="Wingdings" panose="05000000000000000000" pitchFamily="2" charset="2"/>
              <a:buChar char="Ø"/>
            </a:pPr>
            <a:r>
              <a:rPr lang="en-US" altLang="ko-KR" sz="2200" dirty="0" smtClean="0">
                <a:latin typeface="+mn-ea"/>
                <a:cs typeface="Arial" pitchFamily="34" charset="0"/>
              </a:rPr>
              <a:t>Standard deviation is usually denoted by the symbol sigma </a:t>
            </a:r>
            <a:r>
              <a:rPr lang="el-GR" altLang="ko-KR" sz="2200" dirty="0" smtClean="0"/>
              <a:t>σ</a:t>
            </a:r>
            <a:r>
              <a:rPr lang="en-IN" altLang="ko-KR" sz="2200" dirty="0" smtClean="0"/>
              <a:t> or S</a:t>
            </a:r>
            <a:r>
              <a:rPr lang="en-IN" altLang="ko-KR" sz="2200" baseline="30000" dirty="0" smtClean="0"/>
              <a:t>2</a:t>
            </a:r>
            <a:endParaRPr lang="en-US" altLang="ko-KR" sz="2200" baseline="30000" dirty="0" smtClean="0">
              <a:latin typeface="+mn-ea"/>
              <a:cs typeface="Arial" pitchFamily="34" charset="0"/>
            </a:endParaRPr>
          </a:p>
          <a:p>
            <a:pPr marL="342900" indent="-342900">
              <a:buFont typeface="Wingdings" panose="05000000000000000000" pitchFamily="2" charset="2"/>
              <a:buChar char="Ø"/>
            </a:pPr>
            <a:r>
              <a:rPr lang="en-US" altLang="ko-KR" sz="2200" dirty="0" smtClean="0">
                <a:latin typeface="+mn-ea"/>
                <a:cs typeface="Arial" pitchFamily="34" charset="0"/>
              </a:rPr>
              <a:t>Empirical Rule:</a:t>
            </a:r>
          </a:p>
          <a:p>
            <a:pPr marL="1085850" lvl="1" indent="-342900">
              <a:buFont typeface="Arial" pitchFamily="34" charset="0"/>
              <a:buChar char="•"/>
            </a:pPr>
            <a:r>
              <a:rPr lang="en-US" altLang="ko-KR" sz="2200" dirty="0" smtClean="0">
                <a:solidFill>
                  <a:schemeClr val="accent3">
                    <a:lumMod val="50000"/>
                  </a:schemeClr>
                </a:solidFill>
                <a:latin typeface="+mn-ea"/>
                <a:cs typeface="Arial" pitchFamily="34" charset="0"/>
              </a:rPr>
              <a:t>~ </a:t>
            </a:r>
            <a:r>
              <a:rPr lang="en-US" altLang="ko-KR" sz="2200" dirty="0">
                <a:solidFill>
                  <a:schemeClr val="accent3">
                    <a:lumMod val="50000"/>
                  </a:schemeClr>
                </a:solidFill>
                <a:latin typeface="+mn-ea"/>
                <a:cs typeface="Arial" pitchFamily="34" charset="0"/>
              </a:rPr>
              <a:t>68% of data lies within the range (mean – </a:t>
            </a:r>
            <a:r>
              <a:rPr lang="en-US" altLang="ko-KR" sz="2200" dirty="0" smtClean="0">
                <a:solidFill>
                  <a:schemeClr val="accent3">
                    <a:lumMod val="50000"/>
                  </a:schemeClr>
                </a:solidFill>
                <a:latin typeface="+mn-ea"/>
                <a:cs typeface="Arial" pitchFamily="34" charset="0"/>
              </a:rPr>
              <a:t>1</a:t>
            </a:r>
            <a:r>
              <a:rPr lang="el-GR" altLang="ko-KR" sz="2200" dirty="0" smtClean="0">
                <a:solidFill>
                  <a:schemeClr val="accent3">
                    <a:lumMod val="50000"/>
                  </a:schemeClr>
                </a:solidFill>
              </a:rPr>
              <a:t>σ</a:t>
            </a:r>
            <a:r>
              <a:rPr lang="en-US" altLang="ko-KR" sz="2200" dirty="0" smtClean="0">
                <a:solidFill>
                  <a:schemeClr val="accent3">
                    <a:lumMod val="50000"/>
                  </a:schemeClr>
                </a:solidFill>
                <a:latin typeface="+mn-ea"/>
                <a:cs typeface="Arial" pitchFamily="34" charset="0"/>
              </a:rPr>
              <a:t>) </a:t>
            </a:r>
            <a:r>
              <a:rPr lang="en-US" altLang="ko-KR" sz="2200" dirty="0">
                <a:solidFill>
                  <a:schemeClr val="accent3">
                    <a:lumMod val="50000"/>
                  </a:schemeClr>
                </a:solidFill>
                <a:latin typeface="+mn-ea"/>
                <a:cs typeface="Arial" pitchFamily="34" charset="0"/>
              </a:rPr>
              <a:t>and (mean + </a:t>
            </a:r>
            <a:r>
              <a:rPr lang="en-US" altLang="ko-KR" sz="2200" dirty="0" smtClean="0">
                <a:solidFill>
                  <a:schemeClr val="accent3">
                    <a:lumMod val="50000"/>
                  </a:schemeClr>
                </a:solidFill>
                <a:latin typeface="+mn-ea"/>
                <a:cs typeface="Arial" pitchFamily="34" charset="0"/>
              </a:rPr>
              <a:t>1</a:t>
            </a:r>
            <a:r>
              <a:rPr lang="el-GR" altLang="ko-KR" sz="2200" dirty="0">
                <a:solidFill>
                  <a:schemeClr val="accent3">
                    <a:lumMod val="50000"/>
                  </a:schemeClr>
                </a:solidFill>
              </a:rPr>
              <a:t> σ</a:t>
            </a:r>
            <a:r>
              <a:rPr lang="en-US" altLang="ko-KR" sz="2200" dirty="0" smtClean="0">
                <a:solidFill>
                  <a:schemeClr val="accent3">
                    <a:lumMod val="50000"/>
                  </a:schemeClr>
                </a:solidFill>
                <a:latin typeface="+mn-ea"/>
                <a:cs typeface="Arial" pitchFamily="34" charset="0"/>
              </a:rPr>
              <a:t>)</a:t>
            </a:r>
            <a:endParaRPr lang="en-US" altLang="ko-KR" sz="2200" dirty="0">
              <a:solidFill>
                <a:schemeClr val="accent3">
                  <a:lumMod val="50000"/>
                </a:schemeClr>
              </a:solidFill>
              <a:latin typeface="+mn-ea"/>
              <a:cs typeface="Arial" pitchFamily="34" charset="0"/>
            </a:endParaRPr>
          </a:p>
          <a:p>
            <a:pPr marL="1085850" lvl="1" indent="-342900">
              <a:buFont typeface="Arial" pitchFamily="34" charset="0"/>
              <a:buChar char="•"/>
            </a:pPr>
            <a:r>
              <a:rPr lang="en-US" altLang="ko-KR" sz="2200" dirty="0" smtClean="0">
                <a:solidFill>
                  <a:schemeClr val="accent3">
                    <a:lumMod val="50000"/>
                  </a:schemeClr>
                </a:solidFill>
                <a:latin typeface="+mn-ea"/>
                <a:cs typeface="Arial" pitchFamily="34" charset="0"/>
              </a:rPr>
              <a:t>~ </a:t>
            </a:r>
            <a:r>
              <a:rPr lang="en-US" altLang="ko-KR" sz="2200" dirty="0">
                <a:solidFill>
                  <a:schemeClr val="accent3">
                    <a:lumMod val="50000"/>
                  </a:schemeClr>
                </a:solidFill>
                <a:latin typeface="+mn-ea"/>
                <a:cs typeface="Arial" pitchFamily="34" charset="0"/>
              </a:rPr>
              <a:t>95% of data lies within the range (mean – </a:t>
            </a:r>
            <a:r>
              <a:rPr lang="en-US" altLang="ko-KR" sz="2200" dirty="0" smtClean="0">
                <a:solidFill>
                  <a:schemeClr val="accent3">
                    <a:lumMod val="50000"/>
                  </a:schemeClr>
                </a:solidFill>
                <a:latin typeface="+mn-ea"/>
                <a:cs typeface="Arial" pitchFamily="34" charset="0"/>
              </a:rPr>
              <a:t>2</a:t>
            </a:r>
            <a:r>
              <a:rPr lang="el-GR" altLang="ko-KR" sz="2200" dirty="0" smtClean="0">
                <a:solidFill>
                  <a:schemeClr val="accent3">
                    <a:lumMod val="50000"/>
                  </a:schemeClr>
                </a:solidFill>
              </a:rPr>
              <a:t>σ</a:t>
            </a:r>
            <a:r>
              <a:rPr lang="en-US" altLang="ko-KR" sz="2200" dirty="0" smtClean="0">
                <a:solidFill>
                  <a:schemeClr val="accent3">
                    <a:lumMod val="50000"/>
                  </a:schemeClr>
                </a:solidFill>
                <a:latin typeface="+mn-ea"/>
                <a:cs typeface="Arial" pitchFamily="34" charset="0"/>
              </a:rPr>
              <a:t>) </a:t>
            </a:r>
            <a:r>
              <a:rPr lang="en-US" altLang="ko-KR" sz="2200" dirty="0">
                <a:solidFill>
                  <a:schemeClr val="accent3">
                    <a:lumMod val="50000"/>
                  </a:schemeClr>
                </a:solidFill>
                <a:latin typeface="+mn-ea"/>
                <a:cs typeface="Arial" pitchFamily="34" charset="0"/>
              </a:rPr>
              <a:t>and (mean + </a:t>
            </a:r>
            <a:r>
              <a:rPr lang="en-US" altLang="ko-KR" sz="2200" dirty="0" smtClean="0">
                <a:solidFill>
                  <a:schemeClr val="accent3">
                    <a:lumMod val="50000"/>
                  </a:schemeClr>
                </a:solidFill>
                <a:latin typeface="+mn-ea"/>
                <a:cs typeface="Arial" pitchFamily="34" charset="0"/>
              </a:rPr>
              <a:t>2</a:t>
            </a:r>
            <a:r>
              <a:rPr lang="el-GR" altLang="ko-KR" sz="2200" dirty="0" smtClean="0">
                <a:solidFill>
                  <a:schemeClr val="accent3">
                    <a:lumMod val="50000"/>
                  </a:schemeClr>
                </a:solidFill>
              </a:rPr>
              <a:t>σ</a:t>
            </a:r>
            <a:r>
              <a:rPr lang="en-US" altLang="ko-KR" sz="2200" dirty="0" smtClean="0">
                <a:solidFill>
                  <a:schemeClr val="accent3">
                    <a:lumMod val="50000"/>
                  </a:schemeClr>
                </a:solidFill>
                <a:latin typeface="+mn-ea"/>
                <a:cs typeface="Arial" pitchFamily="34" charset="0"/>
              </a:rPr>
              <a:t>)</a:t>
            </a:r>
            <a:endParaRPr lang="en-US" altLang="ko-KR" sz="2200" dirty="0">
              <a:solidFill>
                <a:schemeClr val="accent3">
                  <a:lumMod val="50000"/>
                </a:schemeClr>
              </a:solidFill>
              <a:latin typeface="+mn-ea"/>
              <a:cs typeface="Arial" pitchFamily="34" charset="0"/>
            </a:endParaRPr>
          </a:p>
          <a:p>
            <a:pPr marL="1085850" lvl="1" indent="-342900">
              <a:buFont typeface="Arial" pitchFamily="34" charset="0"/>
              <a:buChar char="•"/>
            </a:pPr>
            <a:r>
              <a:rPr lang="en-US" altLang="ko-KR" sz="2200" dirty="0" smtClean="0">
                <a:solidFill>
                  <a:schemeClr val="accent3">
                    <a:lumMod val="50000"/>
                  </a:schemeClr>
                </a:solidFill>
                <a:latin typeface="+mn-ea"/>
                <a:cs typeface="Arial" pitchFamily="34" charset="0"/>
              </a:rPr>
              <a:t>~ </a:t>
            </a:r>
            <a:r>
              <a:rPr lang="en-US" altLang="ko-KR" sz="2200" dirty="0">
                <a:solidFill>
                  <a:schemeClr val="accent3">
                    <a:lumMod val="50000"/>
                  </a:schemeClr>
                </a:solidFill>
                <a:latin typeface="+mn-ea"/>
                <a:cs typeface="Arial" pitchFamily="34" charset="0"/>
              </a:rPr>
              <a:t>99.7% of data lies within the range (mean – </a:t>
            </a:r>
            <a:r>
              <a:rPr lang="en-US" altLang="ko-KR" sz="2200" dirty="0" smtClean="0">
                <a:solidFill>
                  <a:schemeClr val="accent3">
                    <a:lumMod val="50000"/>
                  </a:schemeClr>
                </a:solidFill>
                <a:latin typeface="+mn-ea"/>
                <a:cs typeface="Arial" pitchFamily="34" charset="0"/>
              </a:rPr>
              <a:t>3</a:t>
            </a:r>
            <a:r>
              <a:rPr lang="el-GR" altLang="ko-KR" sz="2200" dirty="0" smtClean="0">
                <a:solidFill>
                  <a:schemeClr val="accent3">
                    <a:lumMod val="50000"/>
                  </a:schemeClr>
                </a:solidFill>
              </a:rPr>
              <a:t>σ</a:t>
            </a:r>
            <a:r>
              <a:rPr lang="en-US" altLang="ko-KR" sz="2200" dirty="0" smtClean="0">
                <a:solidFill>
                  <a:schemeClr val="accent3">
                    <a:lumMod val="50000"/>
                  </a:schemeClr>
                </a:solidFill>
                <a:latin typeface="+mn-ea"/>
                <a:cs typeface="Arial" pitchFamily="34" charset="0"/>
              </a:rPr>
              <a:t>) </a:t>
            </a:r>
            <a:r>
              <a:rPr lang="en-US" altLang="ko-KR" sz="2200" dirty="0">
                <a:solidFill>
                  <a:schemeClr val="accent3">
                    <a:lumMod val="50000"/>
                  </a:schemeClr>
                </a:solidFill>
                <a:latin typeface="+mn-ea"/>
                <a:cs typeface="Arial" pitchFamily="34" charset="0"/>
              </a:rPr>
              <a:t>and (mean + </a:t>
            </a:r>
            <a:r>
              <a:rPr lang="en-US" altLang="ko-KR" sz="2200" dirty="0" smtClean="0">
                <a:solidFill>
                  <a:schemeClr val="accent3">
                    <a:lumMod val="50000"/>
                  </a:schemeClr>
                </a:solidFill>
                <a:latin typeface="+mn-ea"/>
                <a:cs typeface="Arial" pitchFamily="34" charset="0"/>
              </a:rPr>
              <a:t>3</a:t>
            </a:r>
            <a:r>
              <a:rPr lang="el-GR" altLang="ko-KR" sz="2200" dirty="0" smtClean="0">
                <a:solidFill>
                  <a:schemeClr val="accent3">
                    <a:lumMod val="50000"/>
                  </a:schemeClr>
                </a:solidFill>
              </a:rPr>
              <a:t>σ</a:t>
            </a:r>
            <a:r>
              <a:rPr lang="en-US" altLang="ko-KR" sz="2200" dirty="0" smtClean="0">
                <a:solidFill>
                  <a:schemeClr val="accent3">
                    <a:lumMod val="50000"/>
                  </a:schemeClr>
                </a:solidFill>
                <a:latin typeface="+mn-ea"/>
                <a:cs typeface="Arial" pitchFamily="34" charset="0"/>
              </a:rPr>
              <a:t>)</a:t>
            </a:r>
            <a:endParaRPr lang="en-US" altLang="ko-KR" sz="2200" dirty="0">
              <a:solidFill>
                <a:schemeClr val="accent3">
                  <a:lumMod val="50000"/>
                </a:schemeClr>
              </a:solidFill>
              <a:latin typeface="+mn-ea"/>
              <a:cs typeface="Arial" pitchFamily="34" charset="0"/>
            </a:endParaRPr>
          </a:p>
          <a:p>
            <a:pPr marL="342900" indent="-342900">
              <a:buFont typeface="Wingdings" panose="05000000000000000000" pitchFamily="2" charset="2"/>
              <a:buChar char="Ø"/>
            </a:pPr>
            <a:endParaRPr lang="en-US" altLang="ko-KR" sz="2200" dirty="0" smtClean="0">
              <a:latin typeface="+mn-ea"/>
              <a:cs typeface="Arial" pitchFamily="34" charset="0"/>
            </a:endParaRPr>
          </a:p>
        </p:txBody>
      </p:sp>
    </p:spTree>
    <p:extLst>
      <p:ext uri="{BB962C8B-B14F-4D97-AF65-F5344CB8AC3E}">
        <p14:creationId xmlns:p14="http://schemas.microsoft.com/office/powerpoint/2010/main" val="271357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down)">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067944" y="4869160"/>
            <a:ext cx="4788024" cy="646331"/>
          </a:xfrm>
          <a:prstGeom prst="rect">
            <a:avLst/>
          </a:prstGeom>
          <a:noFill/>
          <a:ln w="9525">
            <a:noFill/>
            <a:miter lim="800000"/>
            <a:headEnd/>
            <a:tailEnd/>
          </a:ln>
        </p:spPr>
        <p:txBody>
          <a:bodyPr wrap="square">
            <a:spAutoFit/>
          </a:bodyPr>
          <a:lstStyle/>
          <a:p>
            <a:pPr algn="r"/>
            <a:r>
              <a:rPr lang="en-US" altLang="ko-KR" sz="3600" b="1" dirty="0" smtClean="0">
                <a:solidFill>
                  <a:schemeClr val="accent3">
                    <a:lumMod val="50000"/>
                  </a:schemeClr>
                </a:solidFill>
                <a:latin typeface="Arial" pitchFamily="34" charset="0"/>
                <a:ea typeface="맑은 고딕" pitchFamily="50" charset="-127"/>
                <a:cs typeface="Arial" pitchFamily="34" charset="0"/>
              </a:rPr>
              <a:t>Data Graphs</a:t>
            </a:r>
          </a:p>
        </p:txBody>
      </p:sp>
    </p:spTree>
    <p:extLst>
      <p:ext uri="{BB962C8B-B14F-4D97-AF65-F5344CB8AC3E}">
        <p14:creationId xmlns:p14="http://schemas.microsoft.com/office/powerpoint/2010/main" val="26531980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Box Plot</a:t>
            </a:r>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1268760"/>
            <a:ext cx="7264276" cy="4252553"/>
          </a:xfrm>
          <a:prstGeom prst="rect">
            <a:avLst/>
          </a:prstGeom>
        </p:spPr>
      </p:pic>
    </p:spTree>
    <p:extLst>
      <p:ext uri="{BB962C8B-B14F-4D97-AF65-F5344CB8AC3E}">
        <p14:creationId xmlns:p14="http://schemas.microsoft.com/office/powerpoint/2010/main" val="31468647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Box </a:t>
            </a:r>
            <a:r>
              <a:rPr lang="en-IN" dirty="0" smtClean="0"/>
              <a:t>Plot (contd.)</a:t>
            </a:r>
            <a:endParaRPr lang="en-IN" dirty="0"/>
          </a:p>
        </p:txBody>
      </p:sp>
      <p:sp>
        <p:nvSpPr>
          <p:cNvPr id="4" name="Content Placeholder 3"/>
          <p:cNvSpPr>
            <a:spLocks noGrp="1"/>
          </p:cNvSpPr>
          <p:nvPr>
            <p:ph idx="10"/>
          </p:nvPr>
        </p:nvSpPr>
        <p:spPr>
          <a:xfrm>
            <a:off x="2100300" y="1069514"/>
            <a:ext cx="6563072" cy="4392488"/>
          </a:xfrm>
        </p:spPr>
        <p:txBody>
          <a:bodyPr/>
          <a:lstStyle/>
          <a:p>
            <a:pPr marL="342900" indent="-342900" algn="just" latinLnBrk="0">
              <a:buFont typeface="Wingdings" panose="05000000000000000000" pitchFamily="2" charset="2"/>
              <a:buChar char="Ø"/>
            </a:pPr>
            <a:r>
              <a:rPr lang="en-IN" sz="2200" dirty="0" smtClean="0"/>
              <a:t>Graphically summarize numerical variables</a:t>
            </a:r>
          </a:p>
          <a:p>
            <a:pPr marL="342900" indent="-342900" algn="just" latinLnBrk="0">
              <a:buFont typeface="Wingdings" panose="05000000000000000000" pitchFamily="2" charset="2"/>
              <a:buChar char="Ø"/>
            </a:pPr>
            <a:r>
              <a:rPr lang="en-IN" sz="2200" dirty="0" smtClean="0">
                <a:solidFill>
                  <a:schemeClr val="accent3">
                    <a:lumMod val="50000"/>
                  </a:schemeClr>
                </a:solidFill>
              </a:rPr>
              <a:t>Central line is the median</a:t>
            </a:r>
          </a:p>
          <a:p>
            <a:pPr marL="342900" indent="-342900" algn="just" latinLnBrk="0">
              <a:buFont typeface="Wingdings" panose="05000000000000000000" pitchFamily="2" charset="2"/>
              <a:buChar char="Ø"/>
            </a:pPr>
            <a:r>
              <a:rPr lang="en-IN" sz="2200" dirty="0" smtClean="0"/>
              <a:t>The lower end of the box is the 25</a:t>
            </a:r>
            <a:r>
              <a:rPr lang="en-IN" sz="2200" baseline="30000" dirty="0" smtClean="0"/>
              <a:t>th</a:t>
            </a:r>
            <a:r>
              <a:rPr lang="en-IN" sz="2200" dirty="0" smtClean="0"/>
              <a:t> percentile</a:t>
            </a:r>
          </a:p>
          <a:p>
            <a:pPr marL="342900" lvl="1" indent="-342900" algn="just" latinLnBrk="0">
              <a:buFont typeface="Wingdings" panose="05000000000000000000" pitchFamily="2" charset="2"/>
              <a:buChar char="Ø"/>
            </a:pPr>
            <a:r>
              <a:rPr lang="en-IN" sz="2200" dirty="0" smtClean="0">
                <a:solidFill>
                  <a:schemeClr val="accent3">
                    <a:lumMod val="50000"/>
                  </a:schemeClr>
                </a:solidFill>
              </a:rPr>
              <a:t>The upper end of the box is the 50</a:t>
            </a:r>
            <a:r>
              <a:rPr lang="en-IN" sz="2200" baseline="30000" dirty="0" smtClean="0">
                <a:solidFill>
                  <a:schemeClr val="accent3">
                    <a:lumMod val="50000"/>
                  </a:schemeClr>
                </a:solidFill>
              </a:rPr>
              <a:t>th</a:t>
            </a:r>
            <a:r>
              <a:rPr lang="en-IN" sz="2200" dirty="0" smtClean="0">
                <a:solidFill>
                  <a:schemeClr val="accent3">
                    <a:lumMod val="50000"/>
                  </a:schemeClr>
                </a:solidFill>
              </a:rPr>
              <a:t> percentile</a:t>
            </a:r>
            <a:endParaRPr lang="en-IN" sz="2200" dirty="0">
              <a:solidFill>
                <a:schemeClr val="accent3">
                  <a:lumMod val="50000"/>
                </a:schemeClr>
              </a:solidFill>
            </a:endParaRPr>
          </a:p>
          <a:p>
            <a:pPr marL="342900" lvl="1" indent="-342900" algn="just" latinLnBrk="0">
              <a:buFont typeface="Wingdings" panose="05000000000000000000" pitchFamily="2" charset="2"/>
              <a:buChar char="Ø"/>
            </a:pPr>
            <a:r>
              <a:rPr lang="en-IN" sz="2200" dirty="0" smtClean="0">
                <a:solidFill>
                  <a:schemeClr val="accent3">
                    <a:lumMod val="50000"/>
                  </a:schemeClr>
                </a:solidFill>
              </a:rPr>
              <a:t>Inter Quartile Range (IQR) is the difference between the 25</a:t>
            </a:r>
            <a:r>
              <a:rPr lang="en-IN" sz="2200" baseline="30000" dirty="0" smtClean="0">
                <a:solidFill>
                  <a:schemeClr val="accent3">
                    <a:lumMod val="50000"/>
                  </a:schemeClr>
                </a:solidFill>
              </a:rPr>
              <a:t>th</a:t>
            </a:r>
            <a:r>
              <a:rPr lang="en-IN" sz="2200" dirty="0" smtClean="0">
                <a:solidFill>
                  <a:schemeClr val="accent3">
                    <a:lumMod val="50000"/>
                  </a:schemeClr>
                </a:solidFill>
              </a:rPr>
              <a:t> and 50</a:t>
            </a:r>
            <a:r>
              <a:rPr lang="en-IN" sz="2200" baseline="30000" dirty="0" smtClean="0">
                <a:solidFill>
                  <a:schemeClr val="accent3">
                    <a:lumMod val="50000"/>
                  </a:schemeClr>
                </a:solidFill>
              </a:rPr>
              <a:t>th</a:t>
            </a:r>
            <a:r>
              <a:rPr lang="en-IN" sz="2200" dirty="0" smtClean="0">
                <a:solidFill>
                  <a:schemeClr val="accent3">
                    <a:lumMod val="50000"/>
                  </a:schemeClr>
                </a:solidFill>
              </a:rPr>
              <a:t> percentile</a:t>
            </a:r>
          </a:p>
          <a:p>
            <a:pPr marL="342900" lvl="1" indent="-342900" algn="just" latinLnBrk="0">
              <a:buFont typeface="Wingdings" panose="05000000000000000000" pitchFamily="2" charset="2"/>
              <a:buChar char="Ø"/>
            </a:pPr>
            <a:r>
              <a:rPr lang="en-IN" sz="2200" dirty="0" smtClean="0">
                <a:solidFill>
                  <a:schemeClr val="accent3">
                    <a:lumMod val="50000"/>
                  </a:schemeClr>
                </a:solidFill>
              </a:rPr>
              <a:t>The whiskers are the lower inner fence and the upper inner fence</a:t>
            </a:r>
          </a:p>
          <a:p>
            <a:pPr marL="342900" lvl="1" indent="-342900" algn="just" latinLnBrk="0">
              <a:buFont typeface="Wingdings" panose="05000000000000000000" pitchFamily="2" charset="2"/>
              <a:buChar char="Ø"/>
            </a:pPr>
            <a:r>
              <a:rPr lang="en-IN" sz="2200" dirty="0" smtClean="0">
                <a:solidFill>
                  <a:schemeClr val="accent3">
                    <a:lumMod val="50000"/>
                  </a:schemeClr>
                </a:solidFill>
              </a:rPr>
              <a:t>Lower inner fence = 1</a:t>
            </a:r>
            <a:r>
              <a:rPr lang="en-IN" sz="2200" baseline="30000" dirty="0" smtClean="0">
                <a:solidFill>
                  <a:schemeClr val="accent3">
                    <a:lumMod val="50000"/>
                  </a:schemeClr>
                </a:solidFill>
              </a:rPr>
              <a:t>st</a:t>
            </a:r>
            <a:r>
              <a:rPr lang="en-IN" sz="2200" dirty="0" smtClean="0">
                <a:solidFill>
                  <a:schemeClr val="accent3">
                    <a:lumMod val="50000"/>
                  </a:schemeClr>
                </a:solidFill>
              </a:rPr>
              <a:t> Quartile – 1.5 * IQR</a:t>
            </a:r>
          </a:p>
          <a:p>
            <a:pPr marL="342900" lvl="1" indent="-342900" algn="just" latinLnBrk="0">
              <a:buFont typeface="Wingdings" panose="05000000000000000000" pitchFamily="2" charset="2"/>
              <a:buChar char="Ø"/>
            </a:pPr>
            <a:r>
              <a:rPr lang="en-IN" sz="2200" dirty="0" smtClean="0">
                <a:solidFill>
                  <a:schemeClr val="accent3">
                    <a:lumMod val="50000"/>
                  </a:schemeClr>
                </a:solidFill>
              </a:rPr>
              <a:t>Upper inner fence = 3</a:t>
            </a:r>
            <a:r>
              <a:rPr lang="en-IN" sz="2200" baseline="30000" dirty="0" smtClean="0">
                <a:solidFill>
                  <a:schemeClr val="accent3">
                    <a:lumMod val="50000"/>
                  </a:schemeClr>
                </a:solidFill>
              </a:rPr>
              <a:t>rd</a:t>
            </a:r>
            <a:r>
              <a:rPr lang="en-IN" sz="2200" dirty="0" smtClean="0">
                <a:solidFill>
                  <a:schemeClr val="accent3">
                    <a:lumMod val="50000"/>
                  </a:schemeClr>
                </a:solidFill>
              </a:rPr>
              <a:t> Quartile + 1.5 * IQR</a:t>
            </a:r>
            <a:endParaRPr lang="en-IN" sz="2200" dirty="0">
              <a:solidFill>
                <a:schemeClr val="accent3">
                  <a:lumMod val="50000"/>
                </a:schemeClr>
              </a:solidFill>
            </a:endParaRPr>
          </a:p>
          <a:p>
            <a:pPr marL="342900" lvl="1" indent="-342900" algn="just" latinLnBrk="0">
              <a:buFont typeface="Wingdings" panose="05000000000000000000" pitchFamily="2" charset="2"/>
              <a:buChar char="Ø"/>
            </a:pPr>
            <a:r>
              <a:rPr lang="en-IN" sz="2200" dirty="0" smtClean="0">
                <a:solidFill>
                  <a:schemeClr val="accent3">
                    <a:lumMod val="50000"/>
                  </a:schemeClr>
                </a:solidFill>
              </a:rPr>
              <a:t>Outliers are shown outside the whiskers</a:t>
            </a:r>
          </a:p>
          <a:p>
            <a:pPr marL="342900" lvl="1" indent="-342900" algn="just" latinLnBrk="0">
              <a:buFont typeface="Wingdings" panose="05000000000000000000" pitchFamily="2" charset="2"/>
              <a:buChar char="Ø"/>
            </a:pPr>
            <a:r>
              <a:rPr lang="en-IN" sz="2200" dirty="0" smtClean="0">
                <a:solidFill>
                  <a:schemeClr val="accent3">
                    <a:lumMod val="50000"/>
                  </a:schemeClr>
                </a:solidFill>
              </a:rPr>
              <a:t>Summary command in R will give you all the values needed to create a box plot</a:t>
            </a:r>
            <a:endParaRPr lang="en-IN" sz="2200" dirty="0">
              <a:solidFill>
                <a:schemeClr val="accent3">
                  <a:lumMod val="50000"/>
                </a:schemeClr>
              </a:solidFill>
            </a:endParaRPr>
          </a:p>
        </p:txBody>
      </p:sp>
    </p:spTree>
    <p:extLst>
      <p:ext uri="{BB962C8B-B14F-4D97-AF65-F5344CB8AC3E}">
        <p14:creationId xmlns:p14="http://schemas.microsoft.com/office/powerpoint/2010/main" val="275195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down)">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down)">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down)">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wipe(down)">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Scatter Plot</a:t>
            </a:r>
            <a:endParaRPr lang="en-IN" dirty="0"/>
          </a:p>
        </p:txBody>
      </p:sp>
      <p:pic>
        <p:nvPicPr>
          <p:cNvPr id="5" name="Content Placeholder 4"/>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1750050" y="836712"/>
            <a:ext cx="7070421" cy="5328592"/>
          </a:xfrm>
        </p:spPr>
      </p:pic>
    </p:spTree>
    <p:extLst>
      <p:ext uri="{BB962C8B-B14F-4D97-AF65-F5344CB8AC3E}">
        <p14:creationId xmlns:p14="http://schemas.microsoft.com/office/powerpoint/2010/main" val="36593533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Scatter </a:t>
            </a:r>
            <a:r>
              <a:rPr lang="en-IN" dirty="0" smtClean="0"/>
              <a:t>Plot (contd.)</a:t>
            </a:r>
            <a:endParaRPr lang="en-IN" dirty="0"/>
          </a:p>
        </p:txBody>
      </p:sp>
      <p:sp>
        <p:nvSpPr>
          <p:cNvPr id="4" name="Content Placeholder 3"/>
          <p:cNvSpPr>
            <a:spLocks noGrp="1"/>
          </p:cNvSpPr>
          <p:nvPr>
            <p:ph idx="10"/>
          </p:nvPr>
        </p:nvSpPr>
        <p:spPr>
          <a:xfrm>
            <a:off x="2100300" y="1484784"/>
            <a:ext cx="6563072" cy="4392488"/>
          </a:xfrm>
        </p:spPr>
        <p:txBody>
          <a:bodyPr/>
          <a:lstStyle/>
          <a:p>
            <a:pPr marL="342900" indent="-342900" algn="just" latinLnBrk="0">
              <a:buFont typeface="Wingdings" panose="05000000000000000000" pitchFamily="2" charset="2"/>
              <a:buChar char="Ø"/>
            </a:pPr>
            <a:r>
              <a:rPr lang="en-IN" sz="2200" dirty="0" smtClean="0"/>
              <a:t>Displays two variables for a set of data in x and y axes</a:t>
            </a:r>
          </a:p>
          <a:p>
            <a:pPr marL="342900" indent="-342900" algn="just" latinLnBrk="0">
              <a:buFont typeface="Wingdings" panose="05000000000000000000" pitchFamily="2" charset="2"/>
              <a:buChar char="Ø"/>
            </a:pPr>
            <a:r>
              <a:rPr lang="en-IN" sz="2200" dirty="0" smtClean="0">
                <a:solidFill>
                  <a:schemeClr val="accent3">
                    <a:lumMod val="50000"/>
                  </a:schemeClr>
                </a:solidFill>
              </a:rPr>
              <a:t>It shows the relationship between two variables i.e. how much one variable is affected by the other</a:t>
            </a:r>
          </a:p>
          <a:p>
            <a:pPr marL="342900" indent="-342900" algn="just" latinLnBrk="0">
              <a:buFont typeface="Wingdings" panose="05000000000000000000" pitchFamily="2" charset="2"/>
              <a:buChar char="Ø"/>
            </a:pPr>
            <a:r>
              <a:rPr lang="en-IN" sz="2200" dirty="0" smtClean="0"/>
              <a:t>The relationship between the two variables is called their correlation</a:t>
            </a:r>
          </a:p>
        </p:txBody>
      </p:sp>
    </p:spTree>
    <p:extLst>
      <p:ext uri="{BB962C8B-B14F-4D97-AF65-F5344CB8AC3E}">
        <p14:creationId xmlns:p14="http://schemas.microsoft.com/office/powerpoint/2010/main" val="323505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 Graph</a:t>
            </a:r>
            <a:endParaRPr lang="en-IN" dirty="0"/>
          </a:p>
        </p:txBody>
      </p:sp>
      <p:pic>
        <p:nvPicPr>
          <p:cNvPr id="4" name="Content Placeholder 3"/>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1907704" y="1268760"/>
            <a:ext cx="6912768" cy="4046778"/>
          </a:xfrm>
        </p:spPr>
      </p:pic>
    </p:spTree>
    <p:extLst>
      <p:ext uri="{BB962C8B-B14F-4D97-AF65-F5344CB8AC3E}">
        <p14:creationId xmlns:p14="http://schemas.microsoft.com/office/powerpoint/2010/main" val="17647494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 </a:t>
            </a:r>
            <a:r>
              <a:rPr lang="en-IN" dirty="0" smtClean="0"/>
              <a:t>Graph (contd.)</a:t>
            </a:r>
            <a:endParaRPr lang="en-IN" dirty="0"/>
          </a:p>
        </p:txBody>
      </p:sp>
      <p:sp>
        <p:nvSpPr>
          <p:cNvPr id="4" name="Content Placeholder 3"/>
          <p:cNvSpPr>
            <a:spLocks noGrp="1"/>
          </p:cNvSpPr>
          <p:nvPr>
            <p:ph idx="10"/>
          </p:nvPr>
        </p:nvSpPr>
        <p:spPr>
          <a:xfrm>
            <a:off x="2100300" y="1484784"/>
            <a:ext cx="6563072" cy="4392488"/>
          </a:xfrm>
        </p:spPr>
        <p:txBody>
          <a:bodyPr/>
          <a:lstStyle/>
          <a:p>
            <a:pPr marL="342900" indent="-342900" algn="just" latinLnBrk="0">
              <a:buFont typeface="Wingdings" panose="05000000000000000000" pitchFamily="2" charset="2"/>
              <a:buChar char="Ø"/>
            </a:pPr>
            <a:r>
              <a:rPr lang="en-IN" sz="2200" dirty="0" smtClean="0"/>
              <a:t>Displays information as a series of data points connected by straight line segments</a:t>
            </a:r>
          </a:p>
          <a:p>
            <a:pPr marL="342900" indent="-342900" algn="just" latinLnBrk="0">
              <a:buFont typeface="Wingdings" panose="05000000000000000000" pitchFamily="2" charset="2"/>
              <a:buChar char="Ø"/>
            </a:pPr>
            <a:r>
              <a:rPr lang="en-IN" sz="2200" dirty="0" smtClean="0">
                <a:solidFill>
                  <a:schemeClr val="accent3">
                    <a:lumMod val="50000"/>
                  </a:schemeClr>
                </a:solidFill>
              </a:rPr>
              <a:t>Useful in displaying data or information that changes continuously over time</a:t>
            </a:r>
          </a:p>
          <a:p>
            <a:pPr marL="342900" indent="-342900" algn="just" latinLnBrk="0">
              <a:buFont typeface="Wingdings" panose="05000000000000000000" pitchFamily="2" charset="2"/>
              <a:buChar char="Ø"/>
            </a:pPr>
            <a:r>
              <a:rPr lang="en-IN" sz="2200" dirty="0" smtClean="0"/>
              <a:t>Also known as Line Chart</a:t>
            </a:r>
          </a:p>
        </p:txBody>
      </p:sp>
    </p:spTree>
    <p:extLst>
      <p:ext uri="{BB962C8B-B14F-4D97-AF65-F5344CB8AC3E}">
        <p14:creationId xmlns:p14="http://schemas.microsoft.com/office/powerpoint/2010/main" val="314324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Bar Graph</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9698" y="1412776"/>
            <a:ext cx="7264276" cy="4252553"/>
          </a:xfrm>
          <a:prstGeom prst="rect">
            <a:avLst/>
          </a:prstGeom>
        </p:spPr>
      </p:pic>
    </p:spTree>
    <p:extLst>
      <p:ext uri="{BB962C8B-B14F-4D97-AF65-F5344CB8AC3E}">
        <p14:creationId xmlns:p14="http://schemas.microsoft.com/office/powerpoint/2010/main" val="20302915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Bar </a:t>
            </a:r>
            <a:r>
              <a:rPr lang="en-IN" dirty="0" smtClean="0"/>
              <a:t>Graph (contd.)</a:t>
            </a:r>
            <a:endParaRPr lang="en-IN" dirty="0"/>
          </a:p>
        </p:txBody>
      </p:sp>
      <p:sp>
        <p:nvSpPr>
          <p:cNvPr id="4" name="Content Placeholder 3"/>
          <p:cNvSpPr>
            <a:spLocks noGrp="1"/>
          </p:cNvSpPr>
          <p:nvPr>
            <p:ph idx="10"/>
          </p:nvPr>
        </p:nvSpPr>
        <p:spPr>
          <a:xfrm>
            <a:off x="2100300" y="1484784"/>
            <a:ext cx="6563072" cy="4392488"/>
          </a:xfrm>
        </p:spPr>
        <p:txBody>
          <a:bodyPr/>
          <a:lstStyle/>
          <a:p>
            <a:pPr marL="342900" indent="-342900" algn="just" latinLnBrk="0">
              <a:buFont typeface="Wingdings" panose="05000000000000000000" pitchFamily="2" charset="2"/>
              <a:buChar char="Ø"/>
            </a:pPr>
            <a:r>
              <a:rPr lang="en-IN" sz="2200" dirty="0" smtClean="0"/>
              <a:t>Visual display of frequency or relative frequency (%) for each category of a categorical variable </a:t>
            </a:r>
          </a:p>
          <a:p>
            <a:pPr marL="342900" indent="-342900" algn="just" latinLnBrk="0">
              <a:buFont typeface="Wingdings" panose="05000000000000000000" pitchFamily="2" charset="2"/>
              <a:buChar char="Ø"/>
            </a:pPr>
            <a:r>
              <a:rPr lang="en-IN" sz="2200" dirty="0" smtClean="0">
                <a:solidFill>
                  <a:schemeClr val="accent3">
                    <a:lumMod val="50000"/>
                  </a:schemeClr>
                </a:solidFill>
              </a:rPr>
              <a:t>Also known as ‘Bar Chart’ or ‘Column Bar Chart’</a:t>
            </a:r>
          </a:p>
          <a:p>
            <a:pPr marL="342900" indent="-342900" algn="just" latinLnBrk="0">
              <a:buFont typeface="Wingdings" panose="05000000000000000000" pitchFamily="2" charset="2"/>
              <a:buChar char="Ø"/>
            </a:pPr>
            <a:r>
              <a:rPr lang="en-IN" sz="2200" dirty="0" smtClean="0"/>
              <a:t>To construct a Bar Graph:</a:t>
            </a:r>
          </a:p>
          <a:p>
            <a:pPr marL="1085850" lvl="1" indent="-342900" algn="just">
              <a:buFont typeface="Arial" pitchFamily="34" charset="0"/>
              <a:buChar char="•"/>
            </a:pPr>
            <a:r>
              <a:rPr lang="en-IN" sz="2200" dirty="0">
                <a:solidFill>
                  <a:schemeClr val="accent3">
                    <a:lumMod val="50000"/>
                  </a:schemeClr>
                </a:solidFill>
              </a:rPr>
              <a:t>Compute frequency for each category</a:t>
            </a:r>
          </a:p>
          <a:p>
            <a:pPr marL="1085850" lvl="1" indent="-342900" algn="just">
              <a:buFont typeface="Arial" pitchFamily="34" charset="0"/>
              <a:buChar char="•"/>
            </a:pPr>
            <a:r>
              <a:rPr lang="en-IN" sz="2200" dirty="0">
                <a:solidFill>
                  <a:schemeClr val="accent3">
                    <a:lumMod val="50000"/>
                  </a:schemeClr>
                </a:solidFill>
              </a:rPr>
              <a:t>Plot </a:t>
            </a:r>
            <a:r>
              <a:rPr lang="en-IN" sz="2200" dirty="0" smtClean="0">
                <a:solidFill>
                  <a:schemeClr val="accent3">
                    <a:lumMod val="50000"/>
                  </a:schemeClr>
                </a:solidFill>
              </a:rPr>
              <a:t>frequency </a:t>
            </a:r>
            <a:r>
              <a:rPr lang="en-IN" sz="2200" dirty="0">
                <a:solidFill>
                  <a:schemeClr val="accent3">
                    <a:lumMod val="50000"/>
                  </a:schemeClr>
                </a:solidFill>
              </a:rPr>
              <a:t>or relative frequency of each category as a bar</a:t>
            </a:r>
          </a:p>
          <a:p>
            <a:pPr marL="1085850" lvl="1" indent="-342900" algn="just">
              <a:buFont typeface="Arial" pitchFamily="34" charset="0"/>
              <a:buChar char="•"/>
            </a:pPr>
            <a:r>
              <a:rPr lang="en-IN" sz="2200" dirty="0">
                <a:solidFill>
                  <a:schemeClr val="accent3">
                    <a:lumMod val="50000"/>
                  </a:schemeClr>
                </a:solidFill>
              </a:rPr>
              <a:t>Height of each bar should correspond to the frequency of each category </a:t>
            </a:r>
          </a:p>
        </p:txBody>
      </p:sp>
    </p:spTree>
    <p:extLst>
      <p:ext uri="{BB962C8B-B14F-4D97-AF65-F5344CB8AC3E}">
        <p14:creationId xmlns:p14="http://schemas.microsoft.com/office/powerpoint/2010/main" val="409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Variables</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Properties or characteristics of some event, object, or person that can take different values</a:t>
            </a:r>
          </a:p>
          <a:p>
            <a:pPr marL="342900" indent="-342900">
              <a:buFont typeface="Wingdings" panose="05000000000000000000" pitchFamily="2" charset="2"/>
              <a:buChar char="Ø"/>
            </a:pPr>
            <a:r>
              <a:rPr lang="en-US" altLang="ko-KR" sz="2200" dirty="0" smtClean="0">
                <a:latin typeface="+mn-ea"/>
                <a:cs typeface="Arial" pitchFamily="34" charset="0"/>
              </a:rPr>
              <a:t>An attribute that describes a person, place, thing or ides</a:t>
            </a:r>
          </a:p>
          <a:p>
            <a:pPr marL="342900" indent="-342900">
              <a:buFont typeface="Wingdings" panose="05000000000000000000" pitchFamily="2" charset="2"/>
              <a:buChar char="Ø"/>
            </a:pPr>
            <a:r>
              <a:rPr lang="en-US" altLang="ko-KR" sz="2200" dirty="0" smtClean="0">
                <a:latin typeface="+mn-ea"/>
                <a:cs typeface="Arial" pitchFamily="34" charset="0"/>
              </a:rPr>
              <a:t>Examples:</a:t>
            </a:r>
          </a:p>
          <a:p>
            <a:pPr marL="1085850" lvl="1" indent="-342900">
              <a:buFont typeface="Arial" panose="020B0604020202020204" pitchFamily="34" charset="0"/>
              <a:buChar char="•"/>
            </a:pPr>
            <a:r>
              <a:rPr lang="en-US" altLang="ko-KR" sz="2200" dirty="0">
                <a:solidFill>
                  <a:schemeClr val="accent3">
                    <a:lumMod val="50000"/>
                  </a:schemeClr>
                </a:solidFill>
                <a:latin typeface="+mn-ea"/>
                <a:cs typeface="Arial" pitchFamily="34" charset="0"/>
              </a:rPr>
              <a:t>Height of a person</a:t>
            </a:r>
          </a:p>
          <a:p>
            <a:pPr marL="1085850" lvl="1" indent="-342900">
              <a:buFont typeface="Arial" panose="020B0604020202020204" pitchFamily="34" charset="0"/>
              <a:buChar char="•"/>
            </a:pPr>
            <a:r>
              <a:rPr lang="en-US" altLang="ko-KR" sz="2200" dirty="0" smtClean="0">
                <a:solidFill>
                  <a:schemeClr val="accent3">
                    <a:lumMod val="50000"/>
                  </a:schemeClr>
                </a:solidFill>
                <a:latin typeface="+mn-ea"/>
                <a:cs typeface="Arial" pitchFamily="34" charset="0"/>
              </a:rPr>
              <a:t>Hair color of a person</a:t>
            </a:r>
            <a:endParaRPr lang="en-US" altLang="ko-KR" sz="2200" dirty="0">
              <a:solidFill>
                <a:schemeClr val="accent3">
                  <a:lumMod val="50000"/>
                </a:schemeClr>
              </a:solidFill>
              <a:latin typeface="+mn-ea"/>
              <a:cs typeface="Arial" pitchFamily="34" charset="0"/>
            </a:endParaRPr>
          </a:p>
          <a:p>
            <a:pPr marL="1085850" lvl="1" indent="-342900">
              <a:buFont typeface="Arial" panose="020B0604020202020204" pitchFamily="34" charset="0"/>
              <a:buChar char="•"/>
            </a:pPr>
            <a:r>
              <a:rPr lang="en-US" altLang="ko-KR" sz="2200" dirty="0">
                <a:solidFill>
                  <a:schemeClr val="accent3">
                    <a:lumMod val="50000"/>
                  </a:schemeClr>
                </a:solidFill>
                <a:latin typeface="+mn-ea"/>
                <a:cs typeface="Arial" pitchFamily="34" charset="0"/>
              </a:rPr>
              <a:t>Inflation percentage in a country</a:t>
            </a:r>
          </a:p>
          <a:p>
            <a:pPr marL="1085850" lvl="1" indent="-342900">
              <a:buFont typeface="Arial" panose="020B0604020202020204" pitchFamily="34" charset="0"/>
              <a:buChar char="•"/>
            </a:pPr>
            <a:r>
              <a:rPr lang="en-US" altLang="ko-KR" sz="2200" dirty="0" smtClean="0">
                <a:solidFill>
                  <a:schemeClr val="accent3">
                    <a:lumMod val="50000"/>
                  </a:schemeClr>
                </a:solidFill>
                <a:latin typeface="+mn-ea"/>
                <a:cs typeface="Arial" pitchFamily="34" charset="0"/>
              </a:rPr>
              <a:t>Number of votes scored by a candidate in an election</a:t>
            </a:r>
          </a:p>
          <a:p>
            <a:pPr marL="1085850" lvl="1" indent="-342900">
              <a:buFont typeface="Arial" panose="020B0604020202020204" pitchFamily="34" charset="0"/>
              <a:buChar char="•"/>
            </a:pPr>
            <a:r>
              <a:rPr lang="en-US" altLang="ko-KR" sz="2200" dirty="0" smtClean="0">
                <a:solidFill>
                  <a:schemeClr val="accent3">
                    <a:lumMod val="50000"/>
                  </a:schemeClr>
                </a:solidFill>
                <a:latin typeface="+mn-ea"/>
                <a:cs typeface="Arial" pitchFamily="34" charset="0"/>
              </a:rPr>
              <a:t>Number of persons in a household</a:t>
            </a:r>
            <a:endParaRPr lang="en-US" altLang="ko-KR" sz="2200" dirty="0">
              <a:solidFill>
                <a:schemeClr val="accent3">
                  <a:lumMod val="50000"/>
                </a:schemeClr>
              </a:solidFill>
              <a:latin typeface="+mn-ea"/>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277848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animEffect transition="in" filter="wipe(down)">
                                      <p:cBhvr>
                                        <p:cTn id="25" dur="500"/>
                                        <p:tgtEl>
                                          <p:spTgt spid="13">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13">
                                            <p:txEl>
                                              <p:pRg st="5" end="5"/>
                                            </p:txEl>
                                          </p:spTgt>
                                        </p:tgtEl>
                                        <p:attrNameLst>
                                          <p:attrName>style.visibility</p:attrName>
                                        </p:attrNameLst>
                                      </p:cBhvr>
                                      <p:to>
                                        <p:strVal val="visible"/>
                                      </p:to>
                                    </p:set>
                                    <p:animEffect transition="in" filter="wipe(down)">
                                      <p:cBhvr>
                                        <p:cTn id="28" dur="500"/>
                                        <p:tgtEl>
                                          <p:spTgt spid="13">
                                            <p:txEl>
                                              <p:pRg st="5" end="5"/>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animEffect transition="in" filter="wipe(down)">
                                      <p:cBhvr>
                                        <p:cTn id="31" dur="500"/>
                                        <p:tgtEl>
                                          <p:spTgt spid="13">
                                            <p:txEl>
                                              <p:pRg st="6" end="6"/>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13">
                                            <p:txEl>
                                              <p:pRg st="7" end="7"/>
                                            </p:txEl>
                                          </p:spTgt>
                                        </p:tgtEl>
                                        <p:attrNameLst>
                                          <p:attrName>style.visibility</p:attrName>
                                        </p:attrNameLst>
                                      </p:cBhvr>
                                      <p:to>
                                        <p:strVal val="visible"/>
                                      </p:to>
                                    </p:set>
                                    <p:animEffect transition="in" filter="wipe(down)">
                                      <p:cBhvr>
                                        <p:cTn id="34"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Pie Chart</a:t>
            </a:r>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0473" y="1069514"/>
            <a:ext cx="6562725" cy="5441602"/>
          </a:xfrm>
          <a:prstGeom prst="rect">
            <a:avLst/>
          </a:prstGeom>
        </p:spPr>
      </p:pic>
    </p:spTree>
    <p:extLst>
      <p:ext uri="{BB962C8B-B14F-4D97-AF65-F5344CB8AC3E}">
        <p14:creationId xmlns:p14="http://schemas.microsoft.com/office/powerpoint/2010/main" val="29435892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Pie </a:t>
            </a:r>
            <a:r>
              <a:rPr lang="en-IN" dirty="0" smtClean="0"/>
              <a:t>Chart (contd.)</a:t>
            </a:r>
            <a:endParaRPr lang="en-IN" dirty="0"/>
          </a:p>
        </p:txBody>
      </p:sp>
      <p:sp>
        <p:nvSpPr>
          <p:cNvPr id="4" name="Content Placeholder 3"/>
          <p:cNvSpPr>
            <a:spLocks noGrp="1"/>
          </p:cNvSpPr>
          <p:nvPr>
            <p:ph idx="10"/>
          </p:nvPr>
        </p:nvSpPr>
        <p:spPr>
          <a:xfrm>
            <a:off x="2100300" y="1484784"/>
            <a:ext cx="6563072" cy="4392488"/>
          </a:xfrm>
        </p:spPr>
        <p:txBody>
          <a:bodyPr/>
          <a:lstStyle/>
          <a:p>
            <a:pPr marL="342900" indent="-342900" algn="just" latinLnBrk="0">
              <a:buFont typeface="Wingdings" panose="05000000000000000000" pitchFamily="2" charset="2"/>
              <a:buChar char="Ø"/>
            </a:pPr>
            <a:r>
              <a:rPr lang="en-IN" sz="2200" dirty="0" smtClean="0"/>
              <a:t>Circular graphic divided into slices</a:t>
            </a:r>
          </a:p>
          <a:p>
            <a:pPr marL="342900" indent="-342900" algn="just" latinLnBrk="0">
              <a:buFont typeface="Wingdings" panose="05000000000000000000" pitchFamily="2" charset="2"/>
              <a:buChar char="Ø"/>
            </a:pPr>
            <a:r>
              <a:rPr lang="en-IN" sz="2200" dirty="0" smtClean="0">
                <a:solidFill>
                  <a:schemeClr val="accent3">
                    <a:lumMod val="50000"/>
                  </a:schemeClr>
                </a:solidFill>
              </a:rPr>
              <a:t>The size of each slice (or the angle or length of the arc) is proportional to the quantity it represents</a:t>
            </a:r>
          </a:p>
          <a:p>
            <a:pPr marL="342900" indent="-342900" algn="just" latinLnBrk="0">
              <a:buFont typeface="Wingdings" panose="05000000000000000000" pitchFamily="2" charset="2"/>
              <a:buChar char="Ø"/>
            </a:pPr>
            <a:r>
              <a:rPr lang="en-IN" sz="2200" dirty="0" smtClean="0"/>
              <a:t>Pie Chart is widely criticized by statisticians in recent times because they are difficult to interpret</a:t>
            </a:r>
            <a:endParaRPr lang="en-IN" sz="2200" dirty="0">
              <a:solidFill>
                <a:schemeClr val="accent3">
                  <a:lumMod val="50000"/>
                </a:schemeClr>
              </a:solidFill>
            </a:endParaRPr>
          </a:p>
        </p:txBody>
      </p:sp>
    </p:spTree>
    <p:extLst>
      <p:ext uri="{BB962C8B-B14F-4D97-AF65-F5344CB8AC3E}">
        <p14:creationId xmlns:p14="http://schemas.microsoft.com/office/powerpoint/2010/main" val="427365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Histogram</a:t>
            </a:r>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1484784"/>
            <a:ext cx="7422980" cy="4345459"/>
          </a:xfrm>
          <a:prstGeom prst="rect">
            <a:avLst/>
          </a:prstGeom>
        </p:spPr>
      </p:pic>
    </p:spTree>
    <p:extLst>
      <p:ext uri="{BB962C8B-B14F-4D97-AF65-F5344CB8AC3E}">
        <p14:creationId xmlns:p14="http://schemas.microsoft.com/office/powerpoint/2010/main" val="39482661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Histogram (contd.)</a:t>
            </a:r>
            <a:endParaRPr lang="en-IN" dirty="0"/>
          </a:p>
        </p:txBody>
      </p:sp>
      <p:sp>
        <p:nvSpPr>
          <p:cNvPr id="4" name="Content Placeholder 3"/>
          <p:cNvSpPr>
            <a:spLocks noGrp="1"/>
          </p:cNvSpPr>
          <p:nvPr>
            <p:ph idx="10"/>
          </p:nvPr>
        </p:nvSpPr>
        <p:spPr>
          <a:xfrm>
            <a:off x="2100300" y="1484784"/>
            <a:ext cx="6563072" cy="4392488"/>
          </a:xfrm>
        </p:spPr>
        <p:txBody>
          <a:bodyPr/>
          <a:lstStyle/>
          <a:p>
            <a:pPr marL="342900" indent="-342900" algn="just" latinLnBrk="0">
              <a:buFont typeface="Wingdings" panose="05000000000000000000" pitchFamily="2" charset="2"/>
              <a:buChar char="Ø"/>
            </a:pPr>
            <a:r>
              <a:rPr lang="en-IN" sz="2200" dirty="0" smtClean="0"/>
              <a:t>Graphical representation of the distribution of numerical data</a:t>
            </a:r>
          </a:p>
          <a:p>
            <a:pPr marL="342900" indent="-342900" algn="just" latinLnBrk="0">
              <a:buFont typeface="Wingdings" panose="05000000000000000000" pitchFamily="2" charset="2"/>
              <a:buChar char="Ø"/>
            </a:pPr>
            <a:r>
              <a:rPr lang="en-IN" sz="2200" dirty="0" smtClean="0">
                <a:solidFill>
                  <a:schemeClr val="accent3">
                    <a:lumMod val="50000"/>
                  </a:schemeClr>
                </a:solidFill>
              </a:rPr>
              <a:t>Shows how often each different value in a set of data occurs</a:t>
            </a:r>
          </a:p>
          <a:p>
            <a:pPr marL="342900" indent="-342900" algn="just" latinLnBrk="0">
              <a:buFont typeface="Wingdings" panose="05000000000000000000" pitchFamily="2" charset="2"/>
              <a:buChar char="Ø"/>
            </a:pPr>
            <a:r>
              <a:rPr lang="en-IN" sz="2200" dirty="0" smtClean="0"/>
              <a:t>To construct a Histogram:</a:t>
            </a:r>
          </a:p>
          <a:p>
            <a:pPr marL="1085850" lvl="1" indent="-342900" algn="just">
              <a:buFont typeface="Arial" pitchFamily="34" charset="0"/>
              <a:buChar char="•"/>
            </a:pPr>
            <a:r>
              <a:rPr lang="en-IN" sz="2200" dirty="0">
                <a:solidFill>
                  <a:schemeClr val="accent3">
                    <a:lumMod val="50000"/>
                  </a:schemeClr>
                </a:solidFill>
                <a:latin typeface="+mj-lt"/>
                <a:cs typeface="Arial" pitchFamily="34" charset="0"/>
              </a:rPr>
              <a:t>Group numeric data into different bins of equal width</a:t>
            </a:r>
          </a:p>
          <a:p>
            <a:pPr marL="1085850" lvl="1" indent="-342900" algn="just">
              <a:buFont typeface="Arial" pitchFamily="34" charset="0"/>
              <a:buChar char="•"/>
            </a:pPr>
            <a:r>
              <a:rPr lang="en-IN" sz="2200" dirty="0">
                <a:solidFill>
                  <a:schemeClr val="accent3">
                    <a:lumMod val="50000"/>
                  </a:schemeClr>
                </a:solidFill>
                <a:latin typeface="+mj-lt"/>
                <a:cs typeface="Arial" pitchFamily="34" charset="0"/>
              </a:rPr>
              <a:t>Place the bins on the horizontal axis</a:t>
            </a:r>
          </a:p>
          <a:p>
            <a:pPr marL="1085850" lvl="1" indent="-342900" algn="just">
              <a:buFont typeface="Arial" pitchFamily="34" charset="0"/>
              <a:buChar char="•"/>
            </a:pPr>
            <a:r>
              <a:rPr lang="en-IN" sz="2200" dirty="0">
                <a:solidFill>
                  <a:schemeClr val="accent3">
                    <a:lumMod val="50000"/>
                  </a:schemeClr>
                </a:solidFill>
                <a:latin typeface="+mj-lt"/>
                <a:cs typeface="Arial" pitchFamily="34" charset="0"/>
              </a:rPr>
              <a:t>Place the </a:t>
            </a:r>
            <a:r>
              <a:rPr lang="en-IN" sz="2200" dirty="0" smtClean="0">
                <a:solidFill>
                  <a:schemeClr val="accent3">
                    <a:lumMod val="50000"/>
                  </a:schemeClr>
                </a:solidFill>
                <a:latin typeface="+mj-lt"/>
                <a:cs typeface="Arial" pitchFamily="34" charset="0"/>
              </a:rPr>
              <a:t>frequencies </a:t>
            </a:r>
            <a:r>
              <a:rPr lang="en-IN" sz="2200" dirty="0">
                <a:solidFill>
                  <a:schemeClr val="accent3">
                    <a:lumMod val="50000"/>
                  </a:schemeClr>
                </a:solidFill>
                <a:latin typeface="+mj-lt"/>
                <a:cs typeface="Arial" pitchFamily="34" charset="0"/>
              </a:rPr>
              <a:t>(no. of </a:t>
            </a:r>
            <a:r>
              <a:rPr lang="en-IN" sz="2200" dirty="0" smtClean="0">
                <a:solidFill>
                  <a:schemeClr val="accent3">
                    <a:lumMod val="50000"/>
                  </a:schemeClr>
                </a:solidFill>
                <a:latin typeface="+mj-lt"/>
                <a:cs typeface="Arial" pitchFamily="34" charset="0"/>
              </a:rPr>
              <a:t>occurrences) </a:t>
            </a:r>
            <a:r>
              <a:rPr lang="en-IN" sz="2200" dirty="0">
                <a:solidFill>
                  <a:schemeClr val="accent3">
                    <a:lumMod val="50000"/>
                  </a:schemeClr>
                </a:solidFill>
                <a:latin typeface="+mj-lt"/>
                <a:cs typeface="Arial" pitchFamily="34" charset="0"/>
              </a:rPr>
              <a:t>of each bin in the vertical axis using a bar extending across each bin</a:t>
            </a:r>
          </a:p>
        </p:txBody>
      </p:sp>
    </p:spTree>
    <p:extLst>
      <p:ext uri="{BB962C8B-B14F-4D97-AF65-F5344CB8AC3E}">
        <p14:creationId xmlns:p14="http://schemas.microsoft.com/office/powerpoint/2010/main" val="4187849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Histogram (contd.)</a:t>
            </a:r>
            <a:endParaRPr lang="en-IN" dirty="0"/>
          </a:p>
        </p:txBody>
      </p:sp>
      <p:sp>
        <p:nvSpPr>
          <p:cNvPr id="4" name="Content Placeholder 3"/>
          <p:cNvSpPr>
            <a:spLocks noGrp="1"/>
          </p:cNvSpPr>
          <p:nvPr>
            <p:ph idx="10"/>
          </p:nvPr>
        </p:nvSpPr>
        <p:spPr>
          <a:xfrm>
            <a:off x="2100300" y="1484784"/>
            <a:ext cx="6563072" cy="4392488"/>
          </a:xfrm>
        </p:spPr>
        <p:txBody>
          <a:bodyPr/>
          <a:lstStyle/>
          <a:p>
            <a:pPr marL="342900" indent="-342900" algn="just" latinLnBrk="0">
              <a:buFont typeface="Wingdings" panose="05000000000000000000" pitchFamily="2" charset="2"/>
              <a:buChar char="Ø"/>
            </a:pPr>
            <a:r>
              <a:rPr lang="en-IN" sz="2200" dirty="0" smtClean="0"/>
              <a:t>We can get a lot of information about the data using a histogram</a:t>
            </a:r>
          </a:p>
          <a:p>
            <a:pPr marL="342900" indent="-342900" algn="just" latinLnBrk="0">
              <a:buFont typeface="Wingdings" panose="05000000000000000000" pitchFamily="2" charset="2"/>
              <a:buChar char="Ø"/>
            </a:pPr>
            <a:r>
              <a:rPr lang="en-IN" sz="2200" dirty="0" smtClean="0">
                <a:solidFill>
                  <a:schemeClr val="accent3">
                    <a:lumMod val="50000"/>
                  </a:schemeClr>
                </a:solidFill>
              </a:rPr>
              <a:t>The peak of the distribution is the mode of the data</a:t>
            </a:r>
          </a:p>
          <a:p>
            <a:pPr marL="342900" indent="-342900" algn="just" latinLnBrk="0">
              <a:buFont typeface="Wingdings" panose="05000000000000000000" pitchFamily="2" charset="2"/>
              <a:buChar char="Ø"/>
            </a:pPr>
            <a:r>
              <a:rPr lang="en-IN" sz="2200" dirty="0" smtClean="0"/>
              <a:t>A histogram can be unimodal (single peak), bimodal (two peaks) or multimodal (multiple peaks) or uniform (no prominent peaks)</a:t>
            </a:r>
            <a:endParaRPr lang="en-IN" sz="2200" dirty="0" smtClean="0">
              <a:solidFill>
                <a:schemeClr val="accent3">
                  <a:lumMod val="50000"/>
                </a:schemeClr>
              </a:solidFill>
            </a:endParaRPr>
          </a:p>
        </p:txBody>
      </p:sp>
    </p:spTree>
    <p:extLst>
      <p:ext uri="{BB962C8B-B14F-4D97-AF65-F5344CB8AC3E}">
        <p14:creationId xmlns:p14="http://schemas.microsoft.com/office/powerpoint/2010/main" val="216959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t>Histogram (contd.)</a:t>
            </a:r>
            <a:endParaRPr lang="ko-KR" altLang="en-US" dirty="0"/>
          </a:p>
        </p:txBody>
      </p:sp>
      <p:sp>
        <p:nvSpPr>
          <p:cNvPr id="5" name="TextBox 4"/>
          <p:cNvSpPr txBox="1"/>
          <p:nvPr/>
        </p:nvSpPr>
        <p:spPr>
          <a:xfrm>
            <a:off x="2843808" y="6642556"/>
            <a:ext cx="5544616" cy="215444"/>
          </a:xfrm>
          <a:prstGeom prst="rect">
            <a:avLst/>
          </a:prstGeom>
          <a:noFill/>
        </p:spPr>
        <p:txBody>
          <a:bodyPr wrap="square" rtlCol="0">
            <a:spAutoFit/>
          </a:bodyPr>
          <a:lstStyle/>
          <a:p>
            <a:r>
              <a:rPr lang="en-IN" sz="800" dirty="0"/>
              <a:t>http://www.bindichen.co.uk/post/Notes/data-analysis-and-statistical-inference/visualizing-numerical-data.html</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1069514"/>
            <a:ext cx="6192688" cy="248765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5736" y="3645024"/>
            <a:ext cx="6216732" cy="2444063"/>
          </a:xfrm>
          <a:prstGeom prst="rect">
            <a:avLst/>
          </a:prstGeom>
        </p:spPr>
      </p:pic>
    </p:spTree>
    <p:extLst>
      <p:ext uri="{BB962C8B-B14F-4D97-AF65-F5344CB8AC3E}">
        <p14:creationId xmlns:p14="http://schemas.microsoft.com/office/powerpoint/2010/main" val="15066626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Histogram (contd.)</a:t>
            </a:r>
            <a:endParaRPr lang="en-IN" dirty="0"/>
          </a:p>
        </p:txBody>
      </p:sp>
      <p:sp>
        <p:nvSpPr>
          <p:cNvPr id="4" name="Content Placeholder 3"/>
          <p:cNvSpPr>
            <a:spLocks noGrp="1"/>
          </p:cNvSpPr>
          <p:nvPr>
            <p:ph idx="10"/>
          </p:nvPr>
        </p:nvSpPr>
        <p:spPr>
          <a:xfrm>
            <a:off x="2100300" y="1484784"/>
            <a:ext cx="6563072" cy="864096"/>
          </a:xfrm>
        </p:spPr>
        <p:txBody>
          <a:bodyPr/>
          <a:lstStyle/>
          <a:p>
            <a:pPr marL="342900" indent="-342900" algn="just" latinLnBrk="0">
              <a:buFont typeface="Wingdings" panose="05000000000000000000" pitchFamily="2" charset="2"/>
              <a:buChar char="Ø"/>
            </a:pPr>
            <a:r>
              <a:rPr lang="en-IN" sz="2200" dirty="0" smtClean="0"/>
              <a:t>Histogram also gives us an idea about the extent of spread of data</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6218" y="2798627"/>
            <a:ext cx="6931236" cy="3170021"/>
          </a:xfrm>
          <a:prstGeom prst="rect">
            <a:avLst/>
          </a:prstGeom>
        </p:spPr>
      </p:pic>
    </p:spTree>
    <p:extLst>
      <p:ext uri="{BB962C8B-B14F-4D97-AF65-F5344CB8AC3E}">
        <p14:creationId xmlns:p14="http://schemas.microsoft.com/office/powerpoint/2010/main" val="41723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Histogram (contd.)</a:t>
            </a:r>
            <a:endParaRPr lang="en-IN" dirty="0"/>
          </a:p>
        </p:txBody>
      </p:sp>
      <p:sp>
        <p:nvSpPr>
          <p:cNvPr id="4" name="Content Placeholder 3"/>
          <p:cNvSpPr>
            <a:spLocks noGrp="1"/>
          </p:cNvSpPr>
          <p:nvPr>
            <p:ph idx="10"/>
          </p:nvPr>
        </p:nvSpPr>
        <p:spPr>
          <a:xfrm>
            <a:off x="2100300" y="1484784"/>
            <a:ext cx="6563072" cy="864096"/>
          </a:xfrm>
        </p:spPr>
        <p:txBody>
          <a:bodyPr/>
          <a:lstStyle/>
          <a:p>
            <a:pPr marL="342900" indent="-342900" algn="just" latinLnBrk="0">
              <a:buFont typeface="Wingdings" panose="05000000000000000000" pitchFamily="2" charset="2"/>
              <a:buChar char="Ø"/>
            </a:pPr>
            <a:r>
              <a:rPr lang="en-IN" sz="2200" dirty="0" smtClean="0"/>
              <a:t>We can also infer about the symmetry of the data from Histograms</a:t>
            </a:r>
          </a:p>
          <a:p>
            <a:pPr marL="342900" indent="-342900" algn="just" latinLnBrk="0">
              <a:buFont typeface="Wingdings" panose="05000000000000000000" pitchFamily="2" charset="2"/>
              <a:buChar char="Ø"/>
            </a:pPr>
            <a:r>
              <a:rPr lang="en-IN" sz="2200" dirty="0" smtClean="0"/>
              <a:t>Left skewed is also known as negative skewed and right skewed is also known as positive skewed</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1857" y="3717032"/>
            <a:ext cx="7039957" cy="2381582"/>
          </a:xfrm>
          <a:prstGeom prst="rect">
            <a:avLst/>
          </a:prstGeom>
        </p:spPr>
      </p:pic>
      <p:sp>
        <p:nvSpPr>
          <p:cNvPr id="6" name="TextBox 5"/>
          <p:cNvSpPr txBox="1"/>
          <p:nvPr/>
        </p:nvSpPr>
        <p:spPr>
          <a:xfrm>
            <a:off x="2843808" y="6642556"/>
            <a:ext cx="5544616" cy="215444"/>
          </a:xfrm>
          <a:prstGeom prst="rect">
            <a:avLst/>
          </a:prstGeom>
          <a:noFill/>
        </p:spPr>
        <p:txBody>
          <a:bodyPr wrap="square" rtlCol="0">
            <a:spAutoFit/>
          </a:bodyPr>
          <a:lstStyle/>
          <a:p>
            <a:r>
              <a:rPr lang="en-IN" sz="800" dirty="0"/>
              <a:t>http://www.bindichen.co.uk/post/Notes/data-analysis-and-statistical-inference/visualizing-numerical-data.html</a:t>
            </a:r>
          </a:p>
        </p:txBody>
      </p:sp>
    </p:spTree>
    <p:extLst>
      <p:ext uri="{BB962C8B-B14F-4D97-AF65-F5344CB8AC3E}">
        <p14:creationId xmlns:p14="http://schemas.microsoft.com/office/powerpoint/2010/main" val="390417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down)">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Histogram (contd.)</a:t>
            </a:r>
            <a:endParaRPr lang="en-IN" dirty="0"/>
          </a:p>
        </p:txBody>
      </p:sp>
      <p:sp>
        <p:nvSpPr>
          <p:cNvPr id="4" name="Content Placeholder 3"/>
          <p:cNvSpPr>
            <a:spLocks noGrp="1"/>
          </p:cNvSpPr>
          <p:nvPr>
            <p:ph idx="10"/>
          </p:nvPr>
        </p:nvSpPr>
        <p:spPr>
          <a:xfrm>
            <a:off x="2100300" y="1484784"/>
            <a:ext cx="6563072" cy="864096"/>
          </a:xfrm>
        </p:spPr>
        <p:txBody>
          <a:bodyPr/>
          <a:lstStyle/>
          <a:p>
            <a:pPr marL="342900" indent="-342900" algn="just" latinLnBrk="0">
              <a:buFont typeface="Wingdings" panose="05000000000000000000" pitchFamily="2" charset="2"/>
              <a:buChar char="Ø"/>
            </a:pPr>
            <a:r>
              <a:rPr lang="en-IN" sz="2200" dirty="0" smtClean="0"/>
              <a:t>Lets have a look at the histogram of Per Cap GDP data</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2371138"/>
            <a:ext cx="6827676" cy="3996965"/>
          </a:xfrm>
          <a:prstGeom prst="rect">
            <a:avLst/>
          </a:prstGeom>
        </p:spPr>
      </p:pic>
    </p:spTree>
    <p:extLst>
      <p:ext uri="{BB962C8B-B14F-4D97-AF65-F5344CB8AC3E}">
        <p14:creationId xmlns:p14="http://schemas.microsoft.com/office/powerpoint/2010/main" val="92402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2915816" y="4869160"/>
            <a:ext cx="5940152" cy="646331"/>
          </a:xfrm>
          <a:prstGeom prst="rect">
            <a:avLst/>
          </a:prstGeom>
          <a:noFill/>
          <a:ln w="9525">
            <a:noFill/>
            <a:miter lim="800000"/>
            <a:headEnd/>
            <a:tailEnd/>
          </a:ln>
        </p:spPr>
        <p:txBody>
          <a:bodyPr wrap="square">
            <a:spAutoFit/>
          </a:bodyPr>
          <a:lstStyle/>
          <a:p>
            <a:pPr algn="r"/>
            <a:r>
              <a:rPr lang="en-US" altLang="ko-KR" sz="3600" b="1" dirty="0" smtClean="0">
                <a:solidFill>
                  <a:schemeClr val="accent3">
                    <a:lumMod val="50000"/>
                  </a:schemeClr>
                </a:solidFill>
                <a:latin typeface="Arial" pitchFamily="34" charset="0"/>
                <a:ea typeface="맑은 고딕" pitchFamily="50" charset="-127"/>
                <a:cs typeface="Arial" pitchFamily="34" charset="0"/>
              </a:rPr>
              <a:t>Introduction to Probability</a:t>
            </a:r>
          </a:p>
        </p:txBody>
      </p:sp>
    </p:spTree>
    <p:extLst>
      <p:ext uri="{BB962C8B-B14F-4D97-AF65-F5344CB8AC3E}">
        <p14:creationId xmlns:p14="http://schemas.microsoft.com/office/powerpoint/2010/main" val="2839986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Variables</a:t>
            </a:r>
            <a:endParaRPr lang="en-IN" dirty="0"/>
          </a:p>
        </p:txBody>
      </p:sp>
      <p:sp>
        <p:nvSpPr>
          <p:cNvPr id="6" name="TextBox 5"/>
          <p:cNvSpPr txBox="1"/>
          <p:nvPr/>
        </p:nvSpPr>
        <p:spPr>
          <a:xfrm>
            <a:off x="4139952" y="1700808"/>
            <a:ext cx="2664296" cy="461665"/>
          </a:xfrm>
          <a:prstGeom prst="rect">
            <a:avLst/>
          </a:prstGeom>
          <a:solidFill>
            <a:schemeClr val="accent3">
              <a:lumMod val="60000"/>
              <a:lumOff val="40000"/>
            </a:schemeClr>
          </a:solidFill>
        </p:spPr>
        <p:txBody>
          <a:bodyPr wrap="square" rtlCol="0">
            <a:spAutoFit/>
          </a:bodyPr>
          <a:lstStyle/>
          <a:p>
            <a:pPr algn="ctr"/>
            <a:r>
              <a:rPr lang="en-US" altLang="ko-KR" sz="2400" dirty="0">
                <a:solidFill>
                  <a:schemeClr val="accent3">
                    <a:lumMod val="50000"/>
                  </a:schemeClr>
                </a:solidFill>
                <a:latin typeface="+mn-ea"/>
                <a:cs typeface="Arial" pitchFamily="34" charset="0"/>
              </a:rPr>
              <a:t>Variables</a:t>
            </a:r>
            <a:endParaRPr lang="en-IN" sz="2400" dirty="0">
              <a:solidFill>
                <a:schemeClr val="accent3">
                  <a:lumMod val="50000"/>
                </a:schemeClr>
              </a:solidFill>
              <a:latin typeface="+mn-ea"/>
              <a:cs typeface="Arial" pitchFamily="34" charset="0"/>
            </a:endParaRPr>
          </a:p>
        </p:txBody>
      </p:sp>
      <p:sp>
        <p:nvSpPr>
          <p:cNvPr id="8" name="TextBox 7"/>
          <p:cNvSpPr txBox="1"/>
          <p:nvPr/>
        </p:nvSpPr>
        <p:spPr>
          <a:xfrm>
            <a:off x="1782793" y="5168217"/>
            <a:ext cx="1982426" cy="461665"/>
          </a:xfrm>
          <a:prstGeom prst="rect">
            <a:avLst/>
          </a:prstGeom>
          <a:solidFill>
            <a:schemeClr val="accent3">
              <a:lumMod val="60000"/>
              <a:lumOff val="40000"/>
            </a:schemeClr>
          </a:solidFill>
        </p:spPr>
        <p:txBody>
          <a:bodyPr wrap="square" rtlCol="0">
            <a:spAutoFit/>
          </a:bodyPr>
          <a:lstStyle/>
          <a:p>
            <a:pPr algn="ctr"/>
            <a:r>
              <a:rPr lang="en-US" altLang="ko-KR" sz="2400" dirty="0" smtClean="0">
                <a:solidFill>
                  <a:schemeClr val="accent3">
                    <a:lumMod val="50000"/>
                  </a:schemeClr>
                </a:solidFill>
                <a:latin typeface="+mn-ea"/>
                <a:cs typeface="Arial" pitchFamily="34" charset="0"/>
              </a:rPr>
              <a:t>Discrete</a:t>
            </a:r>
            <a:endParaRPr lang="en-IN" sz="2400" dirty="0">
              <a:solidFill>
                <a:schemeClr val="accent3">
                  <a:lumMod val="50000"/>
                </a:schemeClr>
              </a:solidFill>
              <a:latin typeface="+mn-ea"/>
              <a:cs typeface="Arial" pitchFamily="34" charset="0"/>
            </a:endParaRPr>
          </a:p>
        </p:txBody>
      </p:sp>
      <p:sp>
        <p:nvSpPr>
          <p:cNvPr id="9" name="TextBox 8"/>
          <p:cNvSpPr txBox="1"/>
          <p:nvPr/>
        </p:nvSpPr>
        <p:spPr>
          <a:xfrm>
            <a:off x="2466869" y="3553184"/>
            <a:ext cx="2664296" cy="461665"/>
          </a:xfrm>
          <a:prstGeom prst="rect">
            <a:avLst/>
          </a:prstGeom>
          <a:solidFill>
            <a:schemeClr val="accent3">
              <a:lumMod val="60000"/>
              <a:lumOff val="40000"/>
            </a:schemeClr>
          </a:solidFill>
        </p:spPr>
        <p:txBody>
          <a:bodyPr wrap="square" rtlCol="0">
            <a:spAutoFit/>
          </a:bodyPr>
          <a:lstStyle/>
          <a:p>
            <a:pPr algn="ctr"/>
            <a:r>
              <a:rPr lang="en-US" altLang="ko-KR" sz="2400" dirty="0" smtClean="0">
                <a:solidFill>
                  <a:schemeClr val="accent3">
                    <a:lumMod val="50000"/>
                  </a:schemeClr>
                </a:solidFill>
                <a:latin typeface="+mn-ea"/>
                <a:cs typeface="Arial" pitchFamily="34" charset="0"/>
              </a:rPr>
              <a:t>Quantitative</a:t>
            </a:r>
            <a:endParaRPr lang="en-IN" sz="2400" dirty="0">
              <a:solidFill>
                <a:schemeClr val="accent3">
                  <a:lumMod val="50000"/>
                </a:schemeClr>
              </a:solidFill>
              <a:latin typeface="+mn-ea"/>
              <a:cs typeface="Arial" pitchFamily="34" charset="0"/>
            </a:endParaRPr>
          </a:p>
        </p:txBody>
      </p:sp>
      <p:sp>
        <p:nvSpPr>
          <p:cNvPr id="10" name="TextBox 9"/>
          <p:cNvSpPr txBox="1"/>
          <p:nvPr/>
        </p:nvSpPr>
        <p:spPr>
          <a:xfrm>
            <a:off x="6319297" y="3553185"/>
            <a:ext cx="2664296" cy="461665"/>
          </a:xfrm>
          <a:prstGeom prst="rect">
            <a:avLst/>
          </a:prstGeom>
          <a:solidFill>
            <a:schemeClr val="accent3">
              <a:lumMod val="60000"/>
              <a:lumOff val="40000"/>
            </a:schemeClr>
          </a:solidFill>
        </p:spPr>
        <p:txBody>
          <a:bodyPr wrap="square" rtlCol="0">
            <a:spAutoFit/>
          </a:bodyPr>
          <a:lstStyle/>
          <a:p>
            <a:pPr algn="ctr"/>
            <a:r>
              <a:rPr lang="en-US" altLang="ko-KR" sz="2400" dirty="0" smtClean="0">
                <a:solidFill>
                  <a:schemeClr val="accent3">
                    <a:lumMod val="50000"/>
                  </a:schemeClr>
                </a:solidFill>
                <a:latin typeface="+mn-ea"/>
                <a:cs typeface="Arial" pitchFamily="34" charset="0"/>
              </a:rPr>
              <a:t>Qualitative</a:t>
            </a:r>
            <a:endParaRPr lang="en-IN" sz="2400" dirty="0">
              <a:solidFill>
                <a:schemeClr val="accent3">
                  <a:lumMod val="50000"/>
                </a:schemeClr>
              </a:solidFill>
              <a:latin typeface="+mn-ea"/>
              <a:cs typeface="Arial" pitchFamily="34" charset="0"/>
            </a:endParaRPr>
          </a:p>
        </p:txBody>
      </p:sp>
      <p:sp>
        <p:nvSpPr>
          <p:cNvPr id="11" name="TextBox 10"/>
          <p:cNvSpPr txBox="1"/>
          <p:nvPr/>
        </p:nvSpPr>
        <p:spPr>
          <a:xfrm>
            <a:off x="4139952" y="5168216"/>
            <a:ext cx="1982426" cy="461665"/>
          </a:xfrm>
          <a:prstGeom prst="rect">
            <a:avLst/>
          </a:prstGeom>
          <a:solidFill>
            <a:schemeClr val="accent3">
              <a:lumMod val="60000"/>
              <a:lumOff val="40000"/>
            </a:schemeClr>
          </a:solidFill>
        </p:spPr>
        <p:txBody>
          <a:bodyPr wrap="square" rtlCol="0">
            <a:spAutoFit/>
          </a:bodyPr>
          <a:lstStyle/>
          <a:p>
            <a:pPr algn="ctr"/>
            <a:r>
              <a:rPr lang="en-US" altLang="ko-KR" sz="2400" dirty="0" smtClean="0">
                <a:solidFill>
                  <a:schemeClr val="accent3">
                    <a:lumMod val="50000"/>
                  </a:schemeClr>
                </a:solidFill>
                <a:latin typeface="+mn-ea"/>
                <a:cs typeface="Arial" pitchFamily="34" charset="0"/>
              </a:rPr>
              <a:t>Continuous</a:t>
            </a:r>
            <a:endParaRPr lang="en-IN" sz="2400" dirty="0">
              <a:solidFill>
                <a:schemeClr val="accent3">
                  <a:lumMod val="50000"/>
                </a:schemeClr>
              </a:solidFill>
              <a:latin typeface="+mn-ea"/>
              <a:cs typeface="Arial" pitchFamily="34" charset="0"/>
            </a:endParaRPr>
          </a:p>
        </p:txBody>
      </p:sp>
      <p:cxnSp>
        <p:nvCxnSpPr>
          <p:cNvPr id="26" name="Straight Arrow Connector 25"/>
          <p:cNvCxnSpPr>
            <a:stCxn id="6" idx="2"/>
          </p:cNvCxnSpPr>
          <p:nvPr/>
        </p:nvCxnSpPr>
        <p:spPr>
          <a:xfrm flipH="1">
            <a:off x="3799017" y="2162473"/>
            <a:ext cx="1673083" cy="1390711"/>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2"/>
          </p:cNvCxnSpPr>
          <p:nvPr/>
        </p:nvCxnSpPr>
        <p:spPr>
          <a:xfrm>
            <a:off x="5472100" y="2162473"/>
            <a:ext cx="2179345" cy="1390712"/>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9" idx="2"/>
            <a:endCxn id="8" idx="0"/>
          </p:cNvCxnSpPr>
          <p:nvPr/>
        </p:nvCxnSpPr>
        <p:spPr>
          <a:xfrm flipH="1">
            <a:off x="2774006" y="4014849"/>
            <a:ext cx="1025011" cy="1153368"/>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a:endCxn id="11" idx="0"/>
          </p:cNvCxnSpPr>
          <p:nvPr/>
        </p:nvCxnSpPr>
        <p:spPr>
          <a:xfrm>
            <a:off x="3799017" y="4014849"/>
            <a:ext cx="1332148" cy="1153367"/>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4443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t>Definitions</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b="1" dirty="0" smtClean="0">
                <a:latin typeface="+mn-ea"/>
                <a:cs typeface="Arial" pitchFamily="34" charset="0"/>
              </a:rPr>
              <a:t>Probability</a:t>
            </a:r>
            <a:r>
              <a:rPr lang="en-US" altLang="ko-KR" sz="2200" dirty="0" smtClean="0">
                <a:latin typeface="+mn-ea"/>
                <a:cs typeface="Arial" pitchFamily="34" charset="0"/>
              </a:rPr>
              <a:t> – The chance or likelihood that a particular uncertain event will occur</a:t>
            </a:r>
          </a:p>
          <a:p>
            <a:pPr marL="342900" indent="-342900">
              <a:buFont typeface="Wingdings" panose="05000000000000000000" pitchFamily="2" charset="2"/>
              <a:buChar char="Ø"/>
            </a:pPr>
            <a:r>
              <a:rPr lang="en-US" altLang="ko-KR" sz="2200" b="1" dirty="0" smtClean="0">
                <a:latin typeface="+mn-ea"/>
                <a:cs typeface="Arial" pitchFamily="34" charset="0"/>
              </a:rPr>
              <a:t>Sample Space</a:t>
            </a:r>
            <a:r>
              <a:rPr lang="en-US" altLang="ko-KR" sz="2200" dirty="0" smtClean="0">
                <a:latin typeface="+mn-ea"/>
                <a:cs typeface="Arial" pitchFamily="34" charset="0"/>
              </a:rPr>
              <a:t> – Collection of all possible events</a:t>
            </a:r>
          </a:p>
          <a:p>
            <a:pPr marL="342900" indent="-342900">
              <a:buFont typeface="Wingdings" panose="05000000000000000000" pitchFamily="2" charset="2"/>
              <a:buChar char="Ø"/>
            </a:pPr>
            <a:r>
              <a:rPr lang="en-US" altLang="ko-KR" sz="2200" b="1" dirty="0" smtClean="0">
                <a:latin typeface="+mn-ea"/>
                <a:cs typeface="Arial" pitchFamily="34" charset="0"/>
              </a:rPr>
              <a:t>Event</a:t>
            </a:r>
            <a:r>
              <a:rPr lang="en-US" altLang="ko-KR" sz="2200" dirty="0" smtClean="0">
                <a:latin typeface="+mn-ea"/>
                <a:cs typeface="Arial" pitchFamily="34" charset="0"/>
              </a:rPr>
              <a:t> – An event is a subset of a the sample space</a:t>
            </a:r>
          </a:p>
          <a:p>
            <a:pPr marL="1085850" lvl="1" indent="-342900" algn="just">
              <a:buFont typeface="Arial" pitchFamily="34" charset="0"/>
              <a:buChar char="•"/>
            </a:pPr>
            <a:r>
              <a:rPr lang="en-US" altLang="ko-KR" sz="2200" dirty="0">
                <a:solidFill>
                  <a:schemeClr val="accent3">
                    <a:lumMod val="50000"/>
                  </a:schemeClr>
                </a:solidFill>
              </a:rPr>
              <a:t>For e.g. let us consider an experiment where a coin is tossed twice</a:t>
            </a:r>
          </a:p>
          <a:p>
            <a:pPr marL="1085850" lvl="1" indent="-342900" algn="just">
              <a:buFont typeface="Arial" pitchFamily="34" charset="0"/>
              <a:buChar char="•"/>
            </a:pPr>
            <a:r>
              <a:rPr lang="en-US" altLang="ko-KR" sz="2200" dirty="0">
                <a:solidFill>
                  <a:schemeClr val="accent3">
                    <a:lumMod val="50000"/>
                  </a:schemeClr>
                </a:solidFill>
              </a:rPr>
              <a:t>The sample space is the all possible outcomes which in our case is {HH, HT, TH, TT}</a:t>
            </a:r>
          </a:p>
          <a:p>
            <a:pPr marL="1085850" lvl="1" indent="-342900" algn="just">
              <a:buFont typeface="Arial" pitchFamily="34" charset="0"/>
              <a:buChar char="•"/>
            </a:pPr>
            <a:r>
              <a:rPr lang="en-US" altLang="ko-KR" sz="2200" dirty="0">
                <a:solidFill>
                  <a:schemeClr val="accent3">
                    <a:lumMod val="50000"/>
                  </a:schemeClr>
                </a:solidFill>
              </a:rPr>
              <a:t>We are interested in the case where at least one head occurs </a:t>
            </a:r>
          </a:p>
          <a:p>
            <a:pPr marL="1085850" lvl="1" indent="-342900" algn="just">
              <a:buFont typeface="Arial" pitchFamily="34" charset="0"/>
              <a:buChar char="•"/>
            </a:pPr>
            <a:r>
              <a:rPr lang="en-US" altLang="ko-KR" sz="2200" dirty="0">
                <a:solidFill>
                  <a:schemeClr val="accent3">
                    <a:lumMod val="50000"/>
                  </a:schemeClr>
                </a:solidFill>
              </a:rPr>
              <a:t>So our event is {HH, </a:t>
            </a:r>
            <a:r>
              <a:rPr lang="en-US" altLang="ko-KR" sz="2200" dirty="0" smtClean="0">
                <a:solidFill>
                  <a:schemeClr val="accent3">
                    <a:lumMod val="50000"/>
                  </a:schemeClr>
                </a:solidFill>
              </a:rPr>
              <a:t>HT, TH}</a:t>
            </a:r>
            <a:endParaRPr lang="en-US" altLang="ko-KR" sz="2200" dirty="0">
              <a:solidFill>
                <a:schemeClr val="accent3">
                  <a:lumMod val="50000"/>
                </a:schemeClr>
              </a:solidFill>
            </a:endParaRPr>
          </a:p>
          <a:p>
            <a:pPr marL="1085850" lvl="1" indent="-342900">
              <a:buFont typeface="Wingdings" panose="05000000000000000000" pitchFamily="2" charset="2"/>
              <a:buChar char="§"/>
            </a:pPr>
            <a:endParaRPr lang="en-US" altLang="ko-KR" sz="2200" dirty="0">
              <a:solidFill>
                <a:schemeClr val="accent3">
                  <a:lumMod val="50000"/>
                </a:schemeClr>
              </a:solidFill>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414883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down)">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t>Definitions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b="1" dirty="0" smtClean="0">
                <a:latin typeface="+mn-ea"/>
                <a:cs typeface="Arial" pitchFamily="34" charset="0"/>
              </a:rPr>
              <a:t>Complement of an Event</a:t>
            </a:r>
            <a:r>
              <a:rPr lang="en-US" altLang="ko-KR" sz="2200" dirty="0" smtClean="0">
                <a:latin typeface="+mn-ea"/>
                <a:cs typeface="Arial" pitchFamily="34" charset="0"/>
              </a:rPr>
              <a:t> – All outcomes that are not part of an event</a:t>
            </a:r>
          </a:p>
          <a:p>
            <a:pPr marL="1085850" lvl="1" indent="-342900" algn="just">
              <a:buFont typeface="Arial" pitchFamily="34" charset="0"/>
              <a:buChar char="•"/>
            </a:pPr>
            <a:r>
              <a:rPr lang="en-US" altLang="ko-KR" sz="2200" dirty="0">
                <a:solidFill>
                  <a:schemeClr val="accent3">
                    <a:lumMod val="50000"/>
                  </a:schemeClr>
                </a:solidFill>
              </a:rPr>
              <a:t>For e.g. the complement of the event at least one head occurs is no head </a:t>
            </a:r>
            <a:r>
              <a:rPr lang="en-US" altLang="ko-KR" sz="2200" dirty="0" smtClean="0">
                <a:solidFill>
                  <a:schemeClr val="accent3">
                    <a:lumMod val="50000"/>
                  </a:schemeClr>
                </a:solidFill>
              </a:rPr>
              <a:t>occurs and is given by the subset {TT}</a:t>
            </a:r>
          </a:p>
          <a:p>
            <a:pPr marL="1085850" lvl="1" indent="-342900" algn="just">
              <a:buFont typeface="Arial" pitchFamily="34" charset="0"/>
              <a:buChar char="•"/>
            </a:pPr>
            <a:r>
              <a:rPr lang="en-US" altLang="ko-KR" sz="2200" dirty="0" smtClean="0">
                <a:solidFill>
                  <a:schemeClr val="accent3">
                    <a:lumMod val="50000"/>
                  </a:schemeClr>
                </a:solidFill>
              </a:rPr>
              <a:t>Complement of event A is denoted by </a:t>
            </a:r>
            <a:r>
              <a:rPr lang="en-IN" altLang="ko-KR" sz="2200" dirty="0">
                <a:solidFill>
                  <a:schemeClr val="accent3">
                    <a:lumMod val="50000"/>
                  </a:schemeClr>
                </a:solidFill>
              </a:rPr>
              <a:t>A</a:t>
            </a:r>
            <a:r>
              <a:rPr lang="en-IN" altLang="ko-KR" sz="2200" baseline="30000" dirty="0">
                <a:solidFill>
                  <a:schemeClr val="accent3">
                    <a:lumMod val="50000"/>
                  </a:schemeClr>
                </a:solidFill>
              </a:rPr>
              <a:t>C</a:t>
            </a:r>
            <a:endParaRPr lang="en-US" altLang="ko-KR" sz="2200" baseline="30000" dirty="0">
              <a:solidFill>
                <a:schemeClr val="accent3">
                  <a:lumMod val="50000"/>
                </a:schemeClr>
              </a:solidFill>
            </a:endParaRPr>
          </a:p>
          <a:p>
            <a:pPr marL="342900" indent="-342900">
              <a:buFont typeface="Wingdings" panose="05000000000000000000" pitchFamily="2" charset="2"/>
              <a:buChar char="Ø"/>
            </a:pPr>
            <a:r>
              <a:rPr lang="en-US" altLang="ko-KR" sz="2200" b="1" dirty="0" smtClean="0">
                <a:latin typeface="+mn-ea"/>
                <a:cs typeface="Arial" pitchFamily="34" charset="0"/>
              </a:rPr>
              <a:t>Intersection of events</a:t>
            </a:r>
            <a:r>
              <a:rPr lang="en-US" altLang="ko-KR" sz="2200" dirty="0" smtClean="0">
                <a:latin typeface="+mn-ea"/>
                <a:cs typeface="Arial" pitchFamily="34" charset="0"/>
              </a:rPr>
              <a:t> – The probability that events A and B both occur</a:t>
            </a:r>
          </a:p>
          <a:p>
            <a:pPr marL="1085850" lvl="1" indent="-342900" algn="just">
              <a:buFont typeface="Arial" pitchFamily="34" charset="0"/>
              <a:buChar char="•"/>
            </a:pPr>
            <a:r>
              <a:rPr lang="en-US" altLang="ko-KR" sz="2200" dirty="0" smtClean="0">
                <a:solidFill>
                  <a:schemeClr val="accent3">
                    <a:lumMod val="50000"/>
                  </a:schemeClr>
                </a:solidFill>
              </a:rPr>
              <a:t>Intersection of events A and B is denoted by P(</a:t>
            </a:r>
            <a:r>
              <a:rPr lang="en-US" altLang="ko-KR" sz="2200" dirty="0">
                <a:solidFill>
                  <a:schemeClr val="accent3">
                    <a:lumMod val="50000"/>
                  </a:schemeClr>
                </a:solidFill>
              </a:rPr>
              <a:t>A</a:t>
            </a:r>
            <a:r>
              <a:rPr lang="en-IN" sz="2200" dirty="0">
                <a:solidFill>
                  <a:schemeClr val="accent3">
                    <a:lumMod val="50000"/>
                  </a:schemeClr>
                </a:solidFill>
              </a:rPr>
              <a:t>∩B)</a:t>
            </a:r>
            <a:endParaRPr lang="en-US" altLang="ko-KR" sz="2200" dirty="0">
              <a:solidFill>
                <a:schemeClr val="accent3">
                  <a:lumMod val="50000"/>
                </a:schemeClr>
              </a:solidFill>
            </a:endParaRPr>
          </a:p>
          <a:p>
            <a:pPr marL="342900" indent="-342900">
              <a:buFont typeface="Wingdings" panose="05000000000000000000" pitchFamily="2" charset="2"/>
              <a:buChar char="Ø"/>
            </a:pPr>
            <a:r>
              <a:rPr lang="en-US" altLang="ko-KR" sz="2200" b="1" dirty="0" smtClean="0">
                <a:latin typeface="+mn-ea"/>
                <a:cs typeface="Arial" pitchFamily="34" charset="0"/>
              </a:rPr>
              <a:t>Union of events</a:t>
            </a:r>
            <a:r>
              <a:rPr lang="en-US" altLang="ko-KR" sz="2200" dirty="0" smtClean="0">
                <a:latin typeface="+mn-ea"/>
                <a:cs typeface="Arial" pitchFamily="34" charset="0"/>
              </a:rPr>
              <a:t> – The probability that event A or B occurs </a:t>
            </a:r>
          </a:p>
          <a:p>
            <a:pPr marL="1085850" lvl="1" indent="-342900" algn="just">
              <a:buFont typeface="Arial" pitchFamily="34" charset="0"/>
              <a:buChar char="•"/>
            </a:pPr>
            <a:r>
              <a:rPr lang="en-US" altLang="ko-KR" sz="2200" dirty="0" smtClean="0">
                <a:solidFill>
                  <a:schemeClr val="accent3">
                    <a:lumMod val="50000"/>
                  </a:schemeClr>
                </a:solidFill>
              </a:rPr>
              <a:t>Union of events A and B is denoted by </a:t>
            </a:r>
            <a:r>
              <a:rPr lang="en-US" altLang="ko-KR" sz="2200" dirty="0">
                <a:solidFill>
                  <a:schemeClr val="accent3">
                    <a:lumMod val="50000"/>
                  </a:schemeClr>
                </a:solidFill>
              </a:rPr>
              <a:t>P(A</a:t>
            </a:r>
            <a:r>
              <a:rPr lang="en-IN" sz="2200" dirty="0">
                <a:solidFill>
                  <a:schemeClr val="accent3">
                    <a:lumMod val="50000"/>
                  </a:schemeClr>
                </a:solidFill>
              </a:rPr>
              <a:t>∪</a:t>
            </a:r>
            <a:r>
              <a:rPr lang="en-US" altLang="ko-KR" sz="2200" dirty="0">
                <a:solidFill>
                  <a:schemeClr val="accent3">
                    <a:lumMod val="50000"/>
                  </a:schemeClr>
                </a:solidFill>
              </a:rPr>
              <a:t>B)</a:t>
            </a:r>
          </a:p>
          <a:p>
            <a:pPr marL="1085850" lvl="1" indent="-342900">
              <a:buFont typeface="Wingdings" panose="05000000000000000000" pitchFamily="2" charset="2"/>
              <a:buChar char="§"/>
            </a:pPr>
            <a:endParaRPr lang="en-US" altLang="ko-KR" sz="2200" dirty="0">
              <a:solidFill>
                <a:schemeClr val="accent3">
                  <a:lumMod val="50000"/>
                </a:schemeClr>
              </a:solidFill>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260425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down)">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t>Definitions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b="1" dirty="0" smtClean="0">
                <a:latin typeface="+mn-ea"/>
                <a:cs typeface="Arial" pitchFamily="34" charset="0"/>
              </a:rPr>
              <a:t>Mutually exclusive events</a:t>
            </a:r>
            <a:r>
              <a:rPr lang="en-US" altLang="ko-KR" sz="2200" dirty="0" smtClean="0">
                <a:latin typeface="+mn-ea"/>
                <a:cs typeface="Arial" pitchFamily="34" charset="0"/>
              </a:rPr>
              <a:t> – Events that can’t happen together</a:t>
            </a:r>
          </a:p>
          <a:p>
            <a:pPr marL="1085850" lvl="1" indent="-342900" algn="just">
              <a:buFont typeface="Arial" pitchFamily="34" charset="0"/>
              <a:buChar char="•"/>
            </a:pPr>
            <a:r>
              <a:rPr lang="en-US" altLang="ko-KR" sz="2200" dirty="0">
                <a:solidFill>
                  <a:schemeClr val="accent3">
                    <a:lumMod val="50000"/>
                  </a:schemeClr>
                </a:solidFill>
              </a:rPr>
              <a:t>For e.g. </a:t>
            </a:r>
            <a:r>
              <a:rPr lang="en-US" altLang="ko-KR" sz="2200" dirty="0" smtClean="0">
                <a:solidFill>
                  <a:schemeClr val="accent3">
                    <a:lumMod val="50000"/>
                  </a:schemeClr>
                </a:solidFill>
              </a:rPr>
              <a:t>When we draw a card from a deck of cards, the event of getting an ace and the event of getting a king are mutually exclusive</a:t>
            </a:r>
          </a:p>
          <a:p>
            <a:pPr lvl="1" indent="0" algn="just">
              <a:buNone/>
            </a:pPr>
            <a:endParaRPr lang="en-US" altLang="ko-KR" sz="2200" dirty="0">
              <a:solidFill>
                <a:schemeClr val="accent3">
                  <a:lumMod val="50000"/>
                </a:schemeClr>
              </a:solidFill>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9628" y="3645024"/>
            <a:ext cx="3744416" cy="2484447"/>
          </a:xfrm>
          <a:prstGeom prst="rect">
            <a:avLst/>
          </a:prstGeom>
        </p:spPr>
      </p:pic>
      <p:sp>
        <p:nvSpPr>
          <p:cNvPr id="14" name="TextBox 13"/>
          <p:cNvSpPr txBox="1"/>
          <p:nvPr/>
        </p:nvSpPr>
        <p:spPr>
          <a:xfrm>
            <a:off x="3347864" y="6642556"/>
            <a:ext cx="5544616" cy="215444"/>
          </a:xfrm>
          <a:prstGeom prst="rect">
            <a:avLst/>
          </a:prstGeom>
          <a:noFill/>
        </p:spPr>
        <p:txBody>
          <a:bodyPr wrap="square" rtlCol="0">
            <a:spAutoFit/>
          </a:bodyPr>
          <a:lstStyle/>
          <a:p>
            <a:r>
              <a:rPr lang="en-IN" sz="800" dirty="0"/>
              <a:t>https://www.mathsisfun.com/data/probability-events-mutually-exclusive.html</a:t>
            </a:r>
          </a:p>
        </p:txBody>
      </p:sp>
    </p:spTree>
    <p:extLst>
      <p:ext uri="{BB962C8B-B14F-4D97-AF65-F5344CB8AC3E}">
        <p14:creationId xmlns:p14="http://schemas.microsoft.com/office/powerpoint/2010/main" val="378616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t>Definitions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b="1" dirty="0" smtClean="0">
                <a:latin typeface="+mn-ea"/>
                <a:cs typeface="Arial" pitchFamily="34" charset="0"/>
              </a:rPr>
              <a:t>Mutually exclusive events</a:t>
            </a:r>
            <a:r>
              <a:rPr lang="en-US" altLang="ko-KR" sz="2200" dirty="0" smtClean="0">
                <a:latin typeface="+mn-ea"/>
                <a:cs typeface="Arial" pitchFamily="34" charset="0"/>
              </a:rPr>
              <a:t> – Events that can’t happen together</a:t>
            </a:r>
          </a:p>
          <a:p>
            <a:pPr marL="1085850" lvl="1" indent="-342900" algn="just">
              <a:buFont typeface="Arial" pitchFamily="34" charset="0"/>
              <a:buChar char="•"/>
            </a:pPr>
            <a:r>
              <a:rPr lang="en-US" altLang="ko-KR" sz="2200" dirty="0" smtClean="0">
                <a:solidFill>
                  <a:schemeClr val="accent3">
                    <a:lumMod val="50000"/>
                  </a:schemeClr>
                </a:solidFill>
              </a:rPr>
              <a:t>But the event of getting a heart or the event of getting a king are not mutually exclusive since both the events have common elements </a:t>
            </a:r>
          </a:p>
          <a:p>
            <a:pPr lvl="1" indent="0" algn="just">
              <a:buNone/>
            </a:pPr>
            <a:endParaRPr lang="en-US" altLang="ko-KR" sz="2200" dirty="0">
              <a:solidFill>
                <a:schemeClr val="accent3">
                  <a:lumMod val="50000"/>
                </a:schemeClr>
              </a:solidFill>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sp>
        <p:nvSpPr>
          <p:cNvPr id="14" name="TextBox 13"/>
          <p:cNvSpPr txBox="1"/>
          <p:nvPr/>
        </p:nvSpPr>
        <p:spPr>
          <a:xfrm>
            <a:off x="3347864" y="6642556"/>
            <a:ext cx="5544616" cy="215444"/>
          </a:xfrm>
          <a:prstGeom prst="rect">
            <a:avLst/>
          </a:prstGeom>
          <a:noFill/>
        </p:spPr>
        <p:txBody>
          <a:bodyPr wrap="square" rtlCol="0">
            <a:spAutoFit/>
          </a:bodyPr>
          <a:lstStyle/>
          <a:p>
            <a:r>
              <a:rPr lang="en-IN" sz="800" dirty="0"/>
              <a:t>https://www.mathsisfun.com/data/probability-events-mutually-exclusive.html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034" y="3645024"/>
            <a:ext cx="3347603" cy="2506227"/>
          </a:xfrm>
          <a:prstGeom prst="rect">
            <a:avLst/>
          </a:prstGeom>
        </p:spPr>
      </p:pic>
    </p:spTree>
    <p:extLst>
      <p:ext uri="{BB962C8B-B14F-4D97-AF65-F5344CB8AC3E}">
        <p14:creationId xmlns:p14="http://schemas.microsoft.com/office/powerpoint/2010/main" val="333232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ipe(down)">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t>Definitions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b="1" dirty="0" smtClean="0">
                <a:latin typeface="+mn-ea"/>
                <a:cs typeface="Arial" pitchFamily="34" charset="0"/>
              </a:rPr>
              <a:t>Collectively exhaustive events</a:t>
            </a:r>
            <a:r>
              <a:rPr lang="en-US" altLang="ko-KR" sz="2200" dirty="0" smtClean="0">
                <a:latin typeface="+mn-ea"/>
                <a:cs typeface="Arial" pitchFamily="34" charset="0"/>
              </a:rPr>
              <a:t> – Events that cover the entire sample space</a:t>
            </a:r>
          </a:p>
          <a:p>
            <a:pPr marL="1085850" lvl="1" indent="-342900" algn="just">
              <a:buFont typeface="Arial" pitchFamily="34" charset="0"/>
              <a:buChar char="•"/>
            </a:pPr>
            <a:r>
              <a:rPr lang="en-US" altLang="ko-KR" sz="2200" dirty="0">
                <a:solidFill>
                  <a:schemeClr val="accent3">
                    <a:lumMod val="50000"/>
                  </a:schemeClr>
                </a:solidFill>
              </a:rPr>
              <a:t>For e.g. </a:t>
            </a:r>
            <a:r>
              <a:rPr lang="en-US" altLang="ko-KR" sz="2200" dirty="0" smtClean="0">
                <a:solidFill>
                  <a:schemeClr val="accent3">
                    <a:lumMod val="50000"/>
                  </a:schemeClr>
                </a:solidFill>
              </a:rPr>
              <a:t>When a single coin is tossed, the event A of getting a tail and the event B of getting a head are collectively exhaustive</a:t>
            </a:r>
          </a:p>
          <a:p>
            <a:pPr marL="1085850" lvl="1" indent="-342900" algn="just">
              <a:buFont typeface="Arial" pitchFamily="34" charset="0"/>
              <a:buChar char="•"/>
            </a:pPr>
            <a:r>
              <a:rPr lang="en-US" altLang="ko-KR" sz="2200" dirty="0" smtClean="0">
                <a:solidFill>
                  <a:schemeClr val="accent3">
                    <a:lumMod val="50000"/>
                  </a:schemeClr>
                </a:solidFill>
              </a:rPr>
              <a:t>One of the events must occur</a:t>
            </a:r>
          </a:p>
          <a:p>
            <a:pPr marL="1085850" lvl="1" indent="-342900" algn="just">
              <a:buFont typeface="Arial" pitchFamily="34" charset="0"/>
              <a:buChar char="•"/>
            </a:pPr>
            <a:endParaRPr lang="en-US" altLang="ko-KR" sz="2200" dirty="0">
              <a:solidFill>
                <a:schemeClr val="accent3">
                  <a:lumMod val="50000"/>
                </a:schemeClr>
              </a:solidFill>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150797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t>Definitions (contd.)</a:t>
            </a:r>
            <a:endParaRPr lang="ko-KR" altLang="en-US" dirty="0"/>
          </a:p>
        </p:txBody>
      </p:sp>
      <p:sp>
        <p:nvSpPr>
          <p:cNvPr id="13" name="Content Placeholder 12"/>
          <p:cNvSpPr>
            <a:spLocks noGrp="1"/>
          </p:cNvSpPr>
          <p:nvPr>
            <p:ph idx="10"/>
          </p:nvPr>
        </p:nvSpPr>
        <p:spPr>
          <a:xfrm>
            <a:off x="2100300" y="1340768"/>
            <a:ext cx="6936196" cy="4923175"/>
          </a:xfrm>
        </p:spPr>
        <p:txBody>
          <a:bodyPr/>
          <a:lstStyle/>
          <a:p>
            <a:pPr marL="342900" indent="-342900">
              <a:buFont typeface="Wingdings" panose="05000000000000000000" pitchFamily="2" charset="2"/>
              <a:buChar char="Ø"/>
            </a:pPr>
            <a:endParaRPr lang="en-US" altLang="ko-KR" sz="2200" b="1" dirty="0" smtClean="0">
              <a:latin typeface="+mn-ea"/>
              <a:cs typeface="Arial" pitchFamily="34" charset="0"/>
            </a:endParaRPr>
          </a:p>
          <a:p>
            <a:pPr marL="342900" indent="-342900">
              <a:buFont typeface="Wingdings" panose="05000000000000000000" pitchFamily="2" charset="2"/>
              <a:buChar char="Ø"/>
            </a:pPr>
            <a:endParaRPr lang="en-US" altLang="ko-KR" sz="2200" b="1" dirty="0" smtClean="0">
              <a:latin typeface="+mn-ea"/>
              <a:cs typeface="Arial" pitchFamily="34" charset="0"/>
            </a:endParaRPr>
          </a:p>
          <a:p>
            <a:pPr marL="342900" indent="-342900">
              <a:buFont typeface="Wingdings" panose="05000000000000000000" pitchFamily="2" charset="2"/>
              <a:buChar char="Ø"/>
            </a:pPr>
            <a:r>
              <a:rPr lang="en-US" altLang="ko-KR" sz="2200" dirty="0" smtClean="0">
                <a:latin typeface="+mn-ea"/>
                <a:cs typeface="Arial" pitchFamily="34" charset="0"/>
              </a:rPr>
              <a:t>Let us again consider the event at least one head occurs in a two coin toss</a:t>
            </a:r>
          </a:p>
          <a:p>
            <a:pPr marL="342900" indent="-342900">
              <a:buFont typeface="Wingdings" panose="05000000000000000000" pitchFamily="2" charset="2"/>
              <a:buChar char="Ø"/>
            </a:pPr>
            <a:r>
              <a:rPr lang="en-US" altLang="ko-KR" sz="2200" dirty="0" smtClean="0">
                <a:latin typeface="+mn-ea"/>
                <a:cs typeface="Arial" pitchFamily="34" charset="0"/>
              </a:rPr>
              <a:t>The sample space is {HH, HT, TH, TT}</a:t>
            </a:r>
          </a:p>
          <a:p>
            <a:pPr marL="342900" indent="-342900">
              <a:buFont typeface="Wingdings" panose="05000000000000000000" pitchFamily="2" charset="2"/>
              <a:buChar char="Ø"/>
            </a:pPr>
            <a:r>
              <a:rPr lang="en-US" altLang="ko-KR" sz="2200" dirty="0" smtClean="0">
                <a:latin typeface="+mn-ea"/>
                <a:cs typeface="Arial" pitchFamily="34" charset="0"/>
              </a:rPr>
              <a:t>Total number of possible outcomes in the event is the number of elements in the sample pace which is 4</a:t>
            </a:r>
          </a:p>
          <a:p>
            <a:pPr marL="342900" indent="-342900">
              <a:buFont typeface="Wingdings" panose="05000000000000000000" pitchFamily="2" charset="2"/>
              <a:buChar char="Ø"/>
            </a:pPr>
            <a:r>
              <a:rPr lang="en-US" altLang="ko-KR" sz="2200" dirty="0" smtClean="0">
                <a:latin typeface="+mn-ea"/>
                <a:cs typeface="Arial" pitchFamily="34" charset="0"/>
              </a:rPr>
              <a:t>The subset of at least one head occurs is given by {HH, HT, TH}</a:t>
            </a:r>
          </a:p>
          <a:p>
            <a:pPr marL="342900" indent="-342900">
              <a:buFont typeface="Wingdings" panose="05000000000000000000" pitchFamily="2" charset="2"/>
              <a:buChar char="Ø"/>
            </a:pPr>
            <a:r>
              <a:rPr lang="en-US" altLang="ko-KR" sz="2200" dirty="0" smtClean="0">
                <a:latin typeface="+mn-ea"/>
                <a:cs typeface="Arial" pitchFamily="34" charset="0"/>
              </a:rPr>
              <a:t>So the number of times out event can occur is 3</a:t>
            </a:r>
          </a:p>
          <a:p>
            <a:pPr marL="342900" indent="-342900">
              <a:buFont typeface="Wingdings" panose="05000000000000000000" pitchFamily="2" charset="2"/>
              <a:buChar char="Ø"/>
            </a:pPr>
            <a:r>
              <a:rPr lang="en-US" altLang="ko-KR" sz="2200" dirty="0" smtClean="0">
                <a:latin typeface="+mn-ea"/>
                <a:cs typeface="Arial" pitchFamily="34" charset="0"/>
              </a:rPr>
              <a:t>So the required probability is 3/4 </a:t>
            </a:r>
          </a:p>
          <a:p>
            <a:pPr marL="342900" indent="-342900">
              <a:buFont typeface="Wingdings" panose="05000000000000000000" pitchFamily="2" charset="2"/>
              <a:buChar char="Ø"/>
            </a:pPr>
            <a:r>
              <a:rPr lang="en-US" altLang="ko-KR" sz="2200" dirty="0">
                <a:latin typeface="+mn-ea"/>
                <a:cs typeface="Arial" pitchFamily="34" charset="0"/>
              </a:rPr>
              <a:t>Probability is always between 0 and 1 (</a:t>
            </a:r>
            <a:r>
              <a:rPr lang="en-US" altLang="ko-KR" sz="2200" dirty="0" smtClean="0">
                <a:latin typeface="+mn-ea"/>
                <a:cs typeface="Arial" pitchFamily="34" charset="0"/>
              </a:rPr>
              <a:t>0-100</a:t>
            </a:r>
            <a:r>
              <a:rPr lang="en-US" altLang="ko-KR" sz="2200" dirty="0">
                <a:latin typeface="+mn-ea"/>
                <a:cs typeface="Arial" pitchFamily="34" charset="0"/>
              </a:rPr>
              <a:t>%)</a:t>
            </a: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9608" y="1340768"/>
            <a:ext cx="4104456" cy="822568"/>
          </a:xfrm>
          <a:prstGeom prst="rect">
            <a:avLst/>
          </a:prstGeom>
        </p:spPr>
      </p:pic>
    </p:spTree>
    <p:extLst>
      <p:ext uri="{BB962C8B-B14F-4D97-AF65-F5344CB8AC3E}">
        <p14:creationId xmlns:p14="http://schemas.microsoft.com/office/powerpoint/2010/main" val="83022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wipe(down)">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wipe(down)">
                                      <p:cBhvr>
                                        <p:cTn id="17" dur="500"/>
                                        <p:tgtEl>
                                          <p:spTgt spid="1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wipe(down)">
                                      <p:cBhvr>
                                        <p:cTn id="22" dur="500"/>
                                        <p:tgtEl>
                                          <p:spTgt spid="1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Effect transition="in" filter="wipe(down)">
                                      <p:cBhvr>
                                        <p:cTn id="27" dur="500"/>
                                        <p:tgtEl>
                                          <p:spTgt spid="1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6" end="6"/>
                                            </p:txEl>
                                          </p:spTgt>
                                        </p:tgtEl>
                                        <p:attrNameLst>
                                          <p:attrName>style.visibility</p:attrName>
                                        </p:attrNameLst>
                                      </p:cBhvr>
                                      <p:to>
                                        <p:strVal val="visible"/>
                                      </p:to>
                                    </p:set>
                                    <p:animEffect transition="in" filter="wipe(down)">
                                      <p:cBhvr>
                                        <p:cTn id="32" dur="500"/>
                                        <p:tgtEl>
                                          <p:spTgt spid="1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7" end="7"/>
                                            </p:txEl>
                                          </p:spTgt>
                                        </p:tgtEl>
                                        <p:attrNameLst>
                                          <p:attrName>style.visibility</p:attrName>
                                        </p:attrNameLst>
                                      </p:cBhvr>
                                      <p:to>
                                        <p:strVal val="visible"/>
                                      </p:to>
                                    </p:set>
                                    <p:animEffect transition="in" filter="wipe(down)">
                                      <p:cBhvr>
                                        <p:cTn id="37" dur="500"/>
                                        <p:tgtEl>
                                          <p:spTgt spid="1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xEl>
                                              <p:pRg st="8" end="8"/>
                                            </p:txEl>
                                          </p:spTgt>
                                        </p:tgtEl>
                                        <p:attrNameLst>
                                          <p:attrName>style.visibility</p:attrName>
                                        </p:attrNameLst>
                                      </p:cBhvr>
                                      <p:to>
                                        <p:strVal val="visible"/>
                                      </p:to>
                                    </p:set>
                                    <p:animEffect transition="in" filter="wipe(down)">
                                      <p:cBhvr>
                                        <p:cTn id="42" dur="500"/>
                                        <p:tgtEl>
                                          <p:spTgt spid="1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t>Rules of Probability</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b="1" dirty="0" smtClean="0">
                <a:latin typeface="+mn-ea"/>
                <a:cs typeface="Arial" pitchFamily="34" charset="0"/>
              </a:rPr>
              <a:t>Rule of subtraction</a:t>
            </a:r>
            <a:r>
              <a:rPr lang="en-IN" altLang="ko-KR" sz="2200" dirty="0" smtClean="0">
                <a:latin typeface="+mn-ea"/>
                <a:cs typeface="Arial" pitchFamily="34" charset="0"/>
              </a:rPr>
              <a:t> – The </a:t>
            </a:r>
            <a:r>
              <a:rPr lang="en-IN" altLang="ko-KR" sz="2200" dirty="0">
                <a:latin typeface="+mn-ea"/>
                <a:cs typeface="Arial" pitchFamily="34" charset="0"/>
              </a:rPr>
              <a:t>complement of any outcome is equal to one minus the </a:t>
            </a:r>
            <a:r>
              <a:rPr lang="en-IN" altLang="ko-KR" sz="2200" dirty="0" smtClean="0">
                <a:latin typeface="+mn-ea"/>
                <a:cs typeface="Arial" pitchFamily="34" charset="0"/>
              </a:rPr>
              <a:t>outcome </a:t>
            </a:r>
          </a:p>
          <a:p>
            <a:pPr marL="342900" indent="-342900">
              <a:buFont typeface="Wingdings" panose="05000000000000000000" pitchFamily="2" charset="2"/>
              <a:buChar char="Ø"/>
            </a:pPr>
            <a:r>
              <a:rPr lang="en-IN" altLang="ko-KR" sz="2200" dirty="0" smtClean="0">
                <a:latin typeface="+mn-ea"/>
                <a:cs typeface="Arial" pitchFamily="34" charset="0"/>
              </a:rPr>
              <a:t>P(A</a:t>
            </a:r>
            <a:r>
              <a:rPr lang="en-IN" altLang="ko-KR" sz="2200" baseline="30000" dirty="0" smtClean="0">
                <a:latin typeface="+mn-ea"/>
                <a:cs typeface="Arial" pitchFamily="34" charset="0"/>
              </a:rPr>
              <a:t>C</a:t>
            </a:r>
            <a:r>
              <a:rPr lang="en-IN" altLang="ko-KR" sz="2200" dirty="0">
                <a:latin typeface="+mn-ea"/>
                <a:cs typeface="Arial" pitchFamily="34" charset="0"/>
              </a:rPr>
              <a:t>)=1−P(A</a:t>
            </a:r>
            <a:r>
              <a:rPr lang="en-IN" altLang="ko-KR" sz="2200" dirty="0" smtClean="0">
                <a:latin typeface="+mn-ea"/>
                <a:cs typeface="Arial" pitchFamily="34" charset="0"/>
              </a:rPr>
              <a:t>)</a:t>
            </a:r>
          </a:p>
          <a:p>
            <a:pPr marL="1085850" lvl="1" indent="-342900" algn="just">
              <a:buFont typeface="Arial" pitchFamily="34" charset="0"/>
              <a:buChar char="•"/>
            </a:pPr>
            <a:r>
              <a:rPr lang="en-IN" altLang="ko-KR" sz="2200" dirty="0" smtClean="0">
                <a:solidFill>
                  <a:schemeClr val="accent3">
                    <a:lumMod val="50000"/>
                  </a:schemeClr>
                </a:solidFill>
              </a:rPr>
              <a:t>The </a:t>
            </a:r>
            <a:r>
              <a:rPr lang="en-IN" altLang="ko-KR" sz="2200" dirty="0">
                <a:solidFill>
                  <a:schemeClr val="accent3">
                    <a:lumMod val="50000"/>
                  </a:schemeClr>
                </a:solidFill>
              </a:rPr>
              <a:t>probability of getting two heads in a two coin toss is ¼</a:t>
            </a:r>
          </a:p>
          <a:p>
            <a:pPr marL="1085850" lvl="1" indent="-342900" algn="just">
              <a:buFont typeface="Arial" pitchFamily="34" charset="0"/>
              <a:buChar char="•"/>
            </a:pPr>
            <a:r>
              <a:rPr lang="en-IN" altLang="ko-KR" sz="2200" dirty="0">
                <a:solidFill>
                  <a:schemeClr val="accent3">
                    <a:lumMod val="50000"/>
                  </a:schemeClr>
                </a:solidFill>
              </a:rPr>
              <a:t>The complement of the event is not getting any heads which is given by ¾</a:t>
            </a:r>
          </a:p>
          <a:p>
            <a:pPr marL="1085850" lvl="1" indent="-342900" algn="just">
              <a:buFont typeface="Arial" pitchFamily="34" charset="0"/>
              <a:buChar char="•"/>
            </a:pPr>
            <a:r>
              <a:rPr lang="en-IN" altLang="ko-KR" sz="2200" dirty="0">
                <a:solidFill>
                  <a:schemeClr val="accent3">
                    <a:lumMod val="50000"/>
                  </a:schemeClr>
                </a:solidFill>
              </a:rPr>
              <a:t>Now probability of getting two heads can be found by subtracting the probability of its complement from 1</a:t>
            </a:r>
          </a:p>
          <a:p>
            <a:pPr marL="1085850" lvl="1" indent="-342900" algn="just">
              <a:buFont typeface="Arial" pitchFamily="34" charset="0"/>
              <a:buChar char="•"/>
            </a:pPr>
            <a:r>
              <a:rPr lang="en-IN" altLang="ko-KR" sz="2200" dirty="0">
                <a:solidFill>
                  <a:schemeClr val="accent3">
                    <a:lumMod val="50000"/>
                  </a:schemeClr>
                </a:solidFill>
              </a:rPr>
              <a:t>1-3/4 = 1/4</a:t>
            </a:r>
          </a:p>
          <a:p>
            <a:pPr marL="1085850" lvl="1" indent="-342900">
              <a:buFont typeface="Wingdings" panose="05000000000000000000" pitchFamily="2" charset="2"/>
              <a:buChar char="§"/>
            </a:pPr>
            <a:endParaRPr lang="en-US" altLang="ko-KR" sz="2200" dirty="0">
              <a:solidFill>
                <a:schemeClr val="accent3">
                  <a:lumMod val="50000"/>
                </a:schemeClr>
              </a:solidFill>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110007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t>Rules of </a:t>
            </a:r>
            <a:r>
              <a:rPr lang="en-IN" altLang="ko-KR" dirty="0" smtClean="0"/>
              <a:t>Probability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b="1" dirty="0" smtClean="0">
                <a:latin typeface="+mn-ea"/>
                <a:cs typeface="Arial" pitchFamily="34" charset="0"/>
              </a:rPr>
              <a:t>Rule of addition</a:t>
            </a:r>
            <a:r>
              <a:rPr lang="en-IN" altLang="ko-KR" sz="2200" dirty="0" smtClean="0">
                <a:latin typeface="+mn-ea"/>
                <a:cs typeface="Arial" pitchFamily="34" charset="0"/>
              </a:rPr>
              <a:t> </a:t>
            </a:r>
            <a:r>
              <a:rPr lang="en-IN" altLang="ko-KR" sz="2200" dirty="0">
                <a:latin typeface="+mn-ea"/>
                <a:cs typeface="Arial" pitchFamily="34" charset="0"/>
              </a:rPr>
              <a:t>– The probability </a:t>
            </a:r>
            <a:r>
              <a:rPr lang="en-IN" altLang="ko-KR" sz="2200" dirty="0" smtClean="0">
                <a:latin typeface="+mn-ea"/>
                <a:cs typeface="Arial" pitchFamily="34" charset="0"/>
              </a:rPr>
              <a:t>union of events </a:t>
            </a:r>
            <a:r>
              <a:rPr lang="en-IN" altLang="ko-KR" sz="2200" dirty="0">
                <a:latin typeface="+mn-ea"/>
                <a:cs typeface="Arial" pitchFamily="34" charset="0"/>
              </a:rPr>
              <a:t>A </a:t>
            </a:r>
            <a:r>
              <a:rPr lang="en-IN" altLang="ko-KR" sz="2200" dirty="0" smtClean="0">
                <a:latin typeface="+mn-ea"/>
                <a:cs typeface="Arial" pitchFamily="34" charset="0"/>
              </a:rPr>
              <a:t>and </a:t>
            </a:r>
            <a:r>
              <a:rPr lang="en-IN" altLang="ko-KR" sz="2200" dirty="0">
                <a:latin typeface="+mn-ea"/>
                <a:cs typeface="Arial" pitchFamily="34" charset="0"/>
              </a:rPr>
              <a:t>B </a:t>
            </a:r>
            <a:r>
              <a:rPr lang="en-IN" altLang="ko-KR" sz="2200" dirty="0" smtClean="0">
                <a:latin typeface="+mn-ea"/>
                <a:cs typeface="Arial" pitchFamily="34" charset="0"/>
              </a:rPr>
              <a:t>is </a:t>
            </a:r>
            <a:r>
              <a:rPr lang="en-IN" altLang="ko-KR" sz="2200" dirty="0">
                <a:latin typeface="+mn-ea"/>
                <a:cs typeface="Arial" pitchFamily="34" charset="0"/>
              </a:rPr>
              <a:t>equal to the probability that Event A </a:t>
            </a:r>
            <a:r>
              <a:rPr lang="en-IN" altLang="ko-KR" sz="2200" dirty="0" smtClean="0">
                <a:latin typeface="+mn-ea"/>
                <a:cs typeface="Arial" pitchFamily="34" charset="0"/>
              </a:rPr>
              <a:t>plus </a:t>
            </a:r>
            <a:r>
              <a:rPr lang="en-IN" altLang="ko-KR" sz="2200" dirty="0">
                <a:latin typeface="+mn-ea"/>
                <a:cs typeface="Arial" pitchFamily="34" charset="0"/>
              </a:rPr>
              <a:t>the probability that Event B occurs minus the probability </a:t>
            </a:r>
            <a:r>
              <a:rPr lang="en-IN" altLang="ko-KR" sz="2200" dirty="0" smtClean="0">
                <a:latin typeface="+mn-ea"/>
                <a:cs typeface="Arial" pitchFamily="34" charset="0"/>
              </a:rPr>
              <a:t>of intersection of </a:t>
            </a:r>
            <a:r>
              <a:rPr lang="en-IN" altLang="ko-KR" sz="2200" dirty="0">
                <a:latin typeface="+mn-ea"/>
                <a:cs typeface="Arial" pitchFamily="34" charset="0"/>
              </a:rPr>
              <a:t>Events A and B occur </a:t>
            </a:r>
            <a:endParaRPr lang="en-IN" altLang="ko-KR" sz="2200" dirty="0" smtClean="0">
              <a:latin typeface="+mn-ea"/>
              <a:cs typeface="Arial" pitchFamily="34" charset="0"/>
            </a:endParaRPr>
          </a:p>
          <a:p>
            <a:pPr marL="342900" indent="-342900">
              <a:buFont typeface="Wingdings" panose="05000000000000000000" pitchFamily="2" charset="2"/>
              <a:buChar char="Ø"/>
            </a:pPr>
            <a:r>
              <a:rPr lang="en-IN" altLang="ko-KR" sz="2200" dirty="0">
                <a:latin typeface="+mn-ea"/>
                <a:cs typeface="Arial" pitchFamily="34" charset="0"/>
              </a:rPr>
              <a:t>P(A∪B</a:t>
            </a:r>
            <a:r>
              <a:rPr lang="en-IN" altLang="ko-KR" sz="2200" dirty="0" smtClean="0">
                <a:latin typeface="+mn-ea"/>
                <a:cs typeface="Arial" pitchFamily="34" charset="0"/>
              </a:rPr>
              <a:t>) = P(A) + P(B) - </a:t>
            </a:r>
            <a:r>
              <a:rPr lang="en-US" altLang="ko-KR" sz="2200" dirty="0"/>
              <a:t>P(A</a:t>
            </a:r>
            <a:r>
              <a:rPr lang="en-IN" sz="2200" dirty="0"/>
              <a:t>∩B</a:t>
            </a:r>
            <a:r>
              <a:rPr lang="en-IN" sz="2200" dirty="0" smtClean="0"/>
              <a:t>)</a:t>
            </a: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1085850" lvl="1" indent="-342900" algn="just">
              <a:buFont typeface="Arial" pitchFamily="34" charset="0"/>
              <a:buChar char="•"/>
            </a:pPr>
            <a:r>
              <a:rPr lang="en-IN" altLang="ko-KR" sz="2200" dirty="0" smtClean="0">
                <a:solidFill>
                  <a:schemeClr val="accent3">
                    <a:lumMod val="50000"/>
                  </a:schemeClr>
                </a:solidFill>
              </a:rPr>
              <a:t>Calculate the probability of getting a king or getting an ace while drawing a card from a deck of cards</a:t>
            </a:r>
            <a:endParaRPr lang="en-US" altLang="ko-KR" sz="2200" dirty="0">
              <a:solidFill>
                <a:schemeClr val="accent3">
                  <a:lumMod val="50000"/>
                </a:schemeClr>
              </a:solidFill>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5936" y="3645024"/>
            <a:ext cx="2232248" cy="1671202"/>
          </a:xfrm>
          <a:prstGeom prst="rect">
            <a:avLst/>
          </a:prstGeom>
        </p:spPr>
      </p:pic>
      <p:sp>
        <p:nvSpPr>
          <p:cNvPr id="5" name="TextBox 4"/>
          <p:cNvSpPr txBox="1"/>
          <p:nvPr/>
        </p:nvSpPr>
        <p:spPr>
          <a:xfrm>
            <a:off x="3596133" y="6642556"/>
            <a:ext cx="5544616" cy="215444"/>
          </a:xfrm>
          <a:prstGeom prst="rect">
            <a:avLst/>
          </a:prstGeom>
          <a:noFill/>
        </p:spPr>
        <p:txBody>
          <a:bodyPr wrap="square" rtlCol="0">
            <a:spAutoFit/>
          </a:bodyPr>
          <a:lstStyle/>
          <a:p>
            <a:r>
              <a:rPr lang="en-IN" sz="800" dirty="0"/>
              <a:t>https://www.mathsisfun.com/data/probability-events-mutually-exclusive.html</a:t>
            </a:r>
          </a:p>
        </p:txBody>
      </p:sp>
    </p:spTree>
    <p:extLst>
      <p:ext uri="{BB962C8B-B14F-4D97-AF65-F5344CB8AC3E}">
        <p14:creationId xmlns:p14="http://schemas.microsoft.com/office/powerpoint/2010/main" val="271839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7" end="7"/>
                                            </p:txEl>
                                          </p:spTgt>
                                        </p:tgtEl>
                                        <p:attrNameLst>
                                          <p:attrName>style.visibility</p:attrName>
                                        </p:attrNameLst>
                                      </p:cBhvr>
                                      <p:to>
                                        <p:strVal val="visible"/>
                                      </p:to>
                                    </p:set>
                                    <p:animEffect transition="in" filter="wipe(down)">
                                      <p:cBhvr>
                                        <p:cTn id="22"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t>Rules of </a:t>
            </a:r>
            <a:r>
              <a:rPr lang="en-IN" altLang="ko-KR" dirty="0" smtClean="0"/>
              <a:t>Probability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Two events A and B are said to be independent of each other if the probability of one event occurring is unaffected by the occurrence or non-occurrence of the other event</a:t>
            </a:r>
          </a:p>
          <a:p>
            <a:pPr marL="1085850" lvl="1" indent="-342900" algn="just">
              <a:buFont typeface="Arial" pitchFamily="34" charset="0"/>
              <a:buChar char="•"/>
            </a:pPr>
            <a:r>
              <a:rPr lang="en-IN" altLang="ko-KR" sz="2200" dirty="0">
                <a:solidFill>
                  <a:schemeClr val="accent3">
                    <a:lumMod val="50000"/>
                  </a:schemeClr>
                </a:solidFill>
              </a:rPr>
              <a:t>For e.g. consider two events, a coin toss and a roll of a dice. These are independent of each other as outcome of one does not affect the other</a:t>
            </a:r>
          </a:p>
          <a:p>
            <a:pPr marL="342900" indent="-342900">
              <a:buFont typeface="Wingdings" panose="05000000000000000000" pitchFamily="2" charset="2"/>
              <a:buChar char="Ø"/>
            </a:pPr>
            <a:r>
              <a:rPr lang="en-IN" altLang="ko-KR" sz="2200" b="1" dirty="0" smtClean="0">
                <a:latin typeface="+mn-ea"/>
                <a:cs typeface="Arial" pitchFamily="34" charset="0"/>
              </a:rPr>
              <a:t>Rule of Multiplication</a:t>
            </a:r>
            <a:r>
              <a:rPr lang="en-IN" altLang="ko-KR" sz="2200" dirty="0" smtClean="0">
                <a:latin typeface="+mn-ea"/>
                <a:cs typeface="Arial" pitchFamily="34" charset="0"/>
              </a:rPr>
              <a:t> – If two events A and B are independent, then  </a:t>
            </a:r>
          </a:p>
          <a:p>
            <a:pPr marL="342900" indent="-342900">
              <a:buFont typeface="Wingdings" panose="05000000000000000000" pitchFamily="2" charset="2"/>
              <a:buChar char="Ø"/>
            </a:pPr>
            <a:r>
              <a:rPr lang="en-IN" altLang="ko-KR" sz="2200" dirty="0" smtClean="0">
                <a:latin typeface="+mn-ea"/>
                <a:cs typeface="Arial" pitchFamily="34" charset="0"/>
              </a:rPr>
              <a:t>P(A and B) = P(A).P(B)</a:t>
            </a: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67017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t>Rules of </a:t>
            </a:r>
            <a:r>
              <a:rPr lang="en-IN" altLang="ko-KR" dirty="0" smtClean="0"/>
              <a:t>Probability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a:latin typeface="+mn-ea"/>
                <a:cs typeface="Arial" pitchFamily="34" charset="0"/>
              </a:rPr>
              <a:t>P(A and B) = P(A).P(B)</a:t>
            </a:r>
          </a:p>
          <a:p>
            <a:pPr marL="1085850" lvl="1" indent="-342900" algn="just">
              <a:buFont typeface="Arial" pitchFamily="34" charset="0"/>
              <a:buChar char="•"/>
            </a:pPr>
            <a:r>
              <a:rPr lang="en-IN" altLang="ko-KR" sz="2200" dirty="0" smtClean="0">
                <a:solidFill>
                  <a:schemeClr val="accent3">
                    <a:lumMod val="50000"/>
                  </a:schemeClr>
                </a:solidFill>
              </a:rPr>
              <a:t>Let us consider two events a coin toss and roll of a 6 faced dice</a:t>
            </a:r>
          </a:p>
          <a:p>
            <a:pPr marL="1085850" lvl="1" indent="-342900" algn="just">
              <a:buFont typeface="Arial" pitchFamily="34" charset="0"/>
              <a:buChar char="•"/>
            </a:pPr>
            <a:r>
              <a:rPr lang="en-IN" altLang="ko-KR" sz="2200" dirty="0" smtClean="0">
                <a:solidFill>
                  <a:schemeClr val="accent3">
                    <a:lumMod val="50000"/>
                  </a:schemeClr>
                </a:solidFill>
              </a:rPr>
              <a:t>The sample space is given by {H1, H2, H3, H4, H5, H6, T1, T2, T3, T4, T5, T6}</a:t>
            </a:r>
          </a:p>
          <a:p>
            <a:pPr marL="1085850" lvl="1" indent="-342900" algn="just">
              <a:buFont typeface="Arial" pitchFamily="34" charset="0"/>
              <a:buChar char="•"/>
            </a:pPr>
            <a:r>
              <a:rPr lang="en-IN" altLang="ko-KR" sz="2200" dirty="0">
                <a:solidFill>
                  <a:schemeClr val="accent3">
                    <a:lumMod val="50000"/>
                  </a:schemeClr>
                </a:solidFill>
              </a:rPr>
              <a:t>Let event A be </a:t>
            </a:r>
            <a:r>
              <a:rPr lang="en-IN" altLang="ko-KR" sz="2200" dirty="0" smtClean="0">
                <a:solidFill>
                  <a:schemeClr val="accent3">
                    <a:lumMod val="50000"/>
                  </a:schemeClr>
                </a:solidFill>
              </a:rPr>
              <a:t>getting a head in the toss and event B be getting 1 or 2 in the roll of dice</a:t>
            </a:r>
          </a:p>
          <a:p>
            <a:pPr marL="1085850" lvl="1" indent="-342900" algn="just">
              <a:buFont typeface="Arial" pitchFamily="34" charset="0"/>
              <a:buChar char="•"/>
            </a:pPr>
            <a:r>
              <a:rPr lang="en-IN" altLang="ko-KR" sz="2200" dirty="0" smtClean="0">
                <a:solidFill>
                  <a:schemeClr val="accent3">
                    <a:lumMod val="50000"/>
                  </a:schemeClr>
                </a:solidFill>
              </a:rPr>
              <a:t>Sub space of A and B is given by {H1, H2}</a:t>
            </a:r>
          </a:p>
          <a:p>
            <a:pPr marL="1085850" lvl="1" indent="-342900" algn="just">
              <a:buFont typeface="Arial" pitchFamily="34" charset="0"/>
              <a:buChar char="•"/>
            </a:pPr>
            <a:r>
              <a:rPr lang="en-IN" altLang="ko-KR" sz="2200" dirty="0" smtClean="0">
                <a:solidFill>
                  <a:schemeClr val="accent3">
                    <a:lumMod val="50000"/>
                  </a:schemeClr>
                </a:solidFill>
              </a:rPr>
              <a:t>So P(A and B) is 2/12 = 1/6</a:t>
            </a:r>
          </a:p>
          <a:p>
            <a:pPr marL="1085850" lvl="1" indent="-342900" algn="just">
              <a:buFont typeface="Arial" pitchFamily="34" charset="0"/>
              <a:buChar char="•"/>
            </a:pPr>
            <a:r>
              <a:rPr lang="en-IN" altLang="ko-KR" sz="2200" dirty="0" smtClean="0">
                <a:solidFill>
                  <a:schemeClr val="accent3">
                    <a:lumMod val="50000"/>
                  </a:schemeClr>
                </a:solidFill>
              </a:rPr>
              <a:t>P(A) = 1/2 and P(B) = 2/6 = 1/3</a:t>
            </a:r>
          </a:p>
          <a:p>
            <a:pPr marL="1085850" lvl="1" indent="-342900" algn="just">
              <a:buFont typeface="Arial" pitchFamily="34" charset="0"/>
              <a:buChar char="•"/>
            </a:pPr>
            <a:r>
              <a:rPr lang="en-IN" altLang="ko-KR" sz="2200" dirty="0" smtClean="0">
                <a:solidFill>
                  <a:schemeClr val="accent3">
                    <a:lumMod val="50000"/>
                  </a:schemeClr>
                </a:solidFill>
              </a:rPr>
              <a:t>P(A).P(B) = 1/2 * 1/3 = 1/6</a:t>
            </a:r>
            <a:endParaRPr lang="en-US" altLang="ko-KR" sz="2200" dirty="0">
              <a:solidFill>
                <a:schemeClr val="accent3">
                  <a:lumMod val="50000"/>
                </a:schemeClr>
              </a:solidFill>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2546015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down)">
                                      <p:cBhvr>
                                        <p:cTn id="37" dur="500"/>
                                        <p:tgtEl>
                                          <p:spTgt spid="1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xEl>
                                              <p:pRg st="7" end="7"/>
                                            </p:txEl>
                                          </p:spTgt>
                                        </p:tgtEl>
                                        <p:attrNameLst>
                                          <p:attrName>style.visibility</p:attrName>
                                        </p:attrNameLst>
                                      </p:cBhvr>
                                      <p:to>
                                        <p:strVal val="visible"/>
                                      </p:to>
                                    </p:set>
                                    <p:animEffect transition="in" filter="wipe(down)">
                                      <p:cBhvr>
                                        <p:cTn id="42"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Dependent  &amp; Independent Variables</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In statistics, the dependent variable is the event studied and expected to change whenever the independent variable is changed or altered</a:t>
            </a:r>
          </a:p>
          <a:p>
            <a:pPr marL="342900" indent="-342900">
              <a:buFont typeface="Wingdings" panose="05000000000000000000" pitchFamily="2" charset="2"/>
              <a:buChar char="Ø"/>
            </a:pPr>
            <a:r>
              <a:rPr lang="en-US" altLang="ko-KR" sz="2200" dirty="0" smtClean="0">
                <a:latin typeface="+mn-ea"/>
                <a:cs typeface="Arial" pitchFamily="34" charset="0"/>
              </a:rPr>
              <a:t>E.g. Final marks obtained by students vs. time spent by the students</a:t>
            </a:r>
          </a:p>
          <a:p>
            <a:pPr marL="342900" indent="-342900">
              <a:buFont typeface="Wingdings" panose="05000000000000000000" pitchFamily="2" charset="2"/>
              <a:buChar char="Ø"/>
            </a:pPr>
            <a:r>
              <a:rPr lang="en-US" altLang="ko-KR" sz="2200" dirty="0" smtClean="0">
                <a:latin typeface="+mn-ea"/>
                <a:cs typeface="Arial" pitchFamily="34" charset="0"/>
              </a:rPr>
              <a:t>The variable final mark is dependent on the independent variable time spent</a:t>
            </a:r>
          </a:p>
          <a:p>
            <a:pPr marL="342900" indent="-342900">
              <a:buFont typeface="Wingdings" panose="05000000000000000000" pitchFamily="2" charset="2"/>
              <a:buChar char="Ø"/>
            </a:pPr>
            <a:r>
              <a:rPr lang="en-US" altLang="ko-KR" sz="2200" dirty="0">
                <a:latin typeface="+mn-ea"/>
                <a:cs typeface="Arial" pitchFamily="34" charset="0"/>
              </a:rPr>
              <a:t>Independent variable represent the input or causes and is also known as predictor variable</a:t>
            </a:r>
          </a:p>
          <a:p>
            <a:pPr marL="342900" indent="-342900">
              <a:buFont typeface="Wingdings" panose="05000000000000000000" pitchFamily="2" charset="2"/>
              <a:buChar char="Ø"/>
            </a:pPr>
            <a:r>
              <a:rPr lang="en-US" altLang="ko-KR" sz="2200" dirty="0" smtClean="0">
                <a:latin typeface="+mn-ea"/>
                <a:cs typeface="Arial" pitchFamily="34" charset="0"/>
              </a:rPr>
              <a:t>Dependent variable represent the output or effect and is also known as output variable</a:t>
            </a: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370692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t>Conditional Probability</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Conditional Probability is the probability of an event A given that another event B has occurred</a:t>
            </a:r>
          </a:p>
          <a:p>
            <a:pPr marL="342900" indent="-342900">
              <a:buFont typeface="Wingdings" panose="05000000000000000000" pitchFamily="2" charset="2"/>
              <a:buChar char="Ø"/>
            </a:pPr>
            <a:r>
              <a:rPr lang="en-IN" altLang="ko-KR" sz="2200" dirty="0" smtClean="0">
                <a:latin typeface="+mn-ea"/>
                <a:cs typeface="Arial" pitchFamily="34" charset="0"/>
              </a:rPr>
              <a:t>Probability of A given B has occurred is denoted by P(A|B)</a:t>
            </a:r>
          </a:p>
          <a:p>
            <a:pPr marL="342900" indent="-342900">
              <a:buFont typeface="Wingdings" panose="05000000000000000000" pitchFamily="2" charset="2"/>
              <a:buChar char="Ø"/>
            </a:pPr>
            <a:endParaRPr lang="en-IN" altLang="ko-KR" sz="2200" dirty="0" smtClean="0">
              <a:latin typeface="+mn-ea"/>
              <a:cs typeface="Arial" pitchFamily="34" charset="0"/>
            </a:endParaRPr>
          </a:p>
          <a:p>
            <a:pPr marL="1085850" lvl="1" indent="-342900" algn="just">
              <a:buFont typeface="Arial" pitchFamily="34" charset="0"/>
              <a:buChar char="•"/>
            </a:pPr>
            <a:endParaRPr lang="en-IN" altLang="ko-KR" sz="2200" dirty="0">
              <a:solidFill>
                <a:schemeClr val="accent3">
                  <a:lumMod val="50000"/>
                </a:schemeClr>
              </a:solidFill>
            </a:endParaRPr>
          </a:p>
          <a:p>
            <a:pPr marL="1085850" lvl="1" indent="-342900" algn="just">
              <a:buFont typeface="Arial" pitchFamily="34" charset="0"/>
              <a:buChar char="•"/>
            </a:pPr>
            <a:r>
              <a:rPr lang="en-IN" altLang="ko-KR" sz="2200" dirty="0" smtClean="0">
                <a:solidFill>
                  <a:schemeClr val="accent3">
                    <a:lumMod val="50000"/>
                  </a:schemeClr>
                </a:solidFill>
              </a:rPr>
              <a:t>Let us consider the previous example</a:t>
            </a:r>
          </a:p>
          <a:p>
            <a:pPr marL="1085850" lvl="1" indent="-342900" algn="just">
              <a:buFont typeface="Arial" pitchFamily="34" charset="0"/>
              <a:buChar char="•"/>
            </a:pPr>
            <a:r>
              <a:rPr lang="en-IN" altLang="ko-KR" sz="2200" dirty="0" smtClean="0">
                <a:solidFill>
                  <a:schemeClr val="accent3">
                    <a:lumMod val="50000"/>
                  </a:schemeClr>
                </a:solidFill>
              </a:rPr>
              <a:t>We want to find the probability of head in the toss and 1 or 2 in the roll of dice</a:t>
            </a:r>
          </a:p>
          <a:p>
            <a:pPr marL="1085850" lvl="1" indent="-342900" algn="just">
              <a:buFont typeface="Arial" pitchFamily="34" charset="0"/>
              <a:buChar char="•"/>
            </a:pPr>
            <a:r>
              <a:rPr lang="en-IN" altLang="ko-KR" sz="2200" dirty="0" smtClean="0">
                <a:solidFill>
                  <a:schemeClr val="accent3">
                    <a:lumMod val="50000"/>
                  </a:schemeClr>
                </a:solidFill>
              </a:rPr>
              <a:t>Now we are given additional information that event B has occurred i.e. the outcome of the dice roll is 1 or 2</a:t>
            </a: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4380" y="3200428"/>
            <a:ext cx="2647819" cy="714019"/>
          </a:xfrm>
          <a:prstGeom prst="rect">
            <a:avLst/>
          </a:prstGeom>
        </p:spPr>
      </p:pic>
    </p:spTree>
    <p:extLst>
      <p:ext uri="{BB962C8B-B14F-4D97-AF65-F5344CB8AC3E}">
        <p14:creationId xmlns:p14="http://schemas.microsoft.com/office/powerpoint/2010/main" val="84289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wipe(down)">
                                      <p:cBhvr>
                                        <p:cTn id="22" dur="500"/>
                                        <p:tgtEl>
                                          <p:spTgt spid="1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Effect transition="in" filter="wipe(down)">
                                      <p:cBhvr>
                                        <p:cTn id="27" dur="500"/>
                                        <p:tgtEl>
                                          <p:spTgt spid="1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6" end="6"/>
                                            </p:txEl>
                                          </p:spTgt>
                                        </p:tgtEl>
                                        <p:attrNameLst>
                                          <p:attrName>style.visibility</p:attrName>
                                        </p:attrNameLst>
                                      </p:cBhvr>
                                      <p:to>
                                        <p:strVal val="visible"/>
                                      </p:to>
                                    </p:set>
                                    <p:animEffect transition="in" filter="wipe(down)">
                                      <p:cBhvr>
                                        <p:cTn id="32"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t>Conditional </a:t>
            </a:r>
            <a:r>
              <a:rPr lang="en-IN" altLang="ko-KR" dirty="0" smtClean="0"/>
              <a:t>Probability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a:t>Probability of A given B has occurred is denoted by P(A|B)</a:t>
            </a:r>
          </a:p>
          <a:p>
            <a:pPr marL="1085850" lvl="1" indent="-342900" algn="just">
              <a:buFont typeface="Arial" pitchFamily="34" charset="0"/>
              <a:buChar char="•"/>
            </a:pPr>
            <a:r>
              <a:rPr lang="en-IN" altLang="ko-KR" sz="2200" dirty="0" smtClean="0">
                <a:solidFill>
                  <a:schemeClr val="accent3">
                    <a:lumMod val="50000"/>
                  </a:schemeClr>
                </a:solidFill>
              </a:rPr>
              <a:t>We need to find </a:t>
            </a:r>
            <a:r>
              <a:rPr lang="en-US" altLang="ko-KR" sz="2200" dirty="0">
                <a:solidFill>
                  <a:schemeClr val="accent3">
                    <a:lumMod val="50000"/>
                  </a:schemeClr>
                </a:solidFill>
              </a:rPr>
              <a:t>P(A</a:t>
            </a:r>
            <a:r>
              <a:rPr lang="en-IN" sz="2200" dirty="0">
                <a:solidFill>
                  <a:schemeClr val="accent3">
                    <a:lumMod val="50000"/>
                  </a:schemeClr>
                </a:solidFill>
              </a:rPr>
              <a:t>∩B)</a:t>
            </a:r>
          </a:p>
          <a:p>
            <a:pPr marL="1085850" lvl="1" indent="-342900" algn="just">
              <a:buFont typeface="Arial" pitchFamily="34" charset="0"/>
              <a:buChar char="•"/>
            </a:pPr>
            <a:r>
              <a:rPr lang="en-US" altLang="ko-KR" sz="2200" dirty="0" smtClean="0">
                <a:solidFill>
                  <a:schemeClr val="accent3">
                    <a:lumMod val="50000"/>
                  </a:schemeClr>
                </a:solidFill>
              </a:rPr>
              <a:t>A</a:t>
            </a:r>
            <a:r>
              <a:rPr lang="en-IN" sz="2200" dirty="0">
                <a:solidFill>
                  <a:schemeClr val="accent3">
                    <a:lumMod val="50000"/>
                  </a:schemeClr>
                </a:solidFill>
              </a:rPr>
              <a:t>∩</a:t>
            </a:r>
            <a:r>
              <a:rPr lang="en-IN" sz="2200" dirty="0" smtClean="0">
                <a:solidFill>
                  <a:schemeClr val="accent3">
                    <a:lumMod val="50000"/>
                  </a:schemeClr>
                </a:solidFill>
              </a:rPr>
              <a:t>B </a:t>
            </a:r>
            <a:r>
              <a:rPr lang="en-IN" altLang="ko-KR" sz="2200" dirty="0" smtClean="0">
                <a:solidFill>
                  <a:schemeClr val="accent3">
                    <a:lumMod val="50000"/>
                  </a:schemeClr>
                </a:solidFill>
              </a:rPr>
              <a:t>= {H1, H2} </a:t>
            </a:r>
          </a:p>
          <a:p>
            <a:pPr marL="1085850" lvl="1" indent="-342900" algn="just">
              <a:buFont typeface="Arial" pitchFamily="34" charset="0"/>
              <a:buChar char="•"/>
            </a:pPr>
            <a:r>
              <a:rPr lang="en-US" altLang="ko-KR" sz="2200" dirty="0">
                <a:solidFill>
                  <a:schemeClr val="accent3">
                    <a:lumMod val="50000"/>
                  </a:schemeClr>
                </a:solidFill>
              </a:rPr>
              <a:t>P(A</a:t>
            </a:r>
            <a:r>
              <a:rPr lang="en-IN" sz="2200" dirty="0">
                <a:solidFill>
                  <a:schemeClr val="accent3">
                    <a:lumMod val="50000"/>
                  </a:schemeClr>
                </a:solidFill>
              </a:rPr>
              <a:t>∩B) </a:t>
            </a:r>
            <a:r>
              <a:rPr lang="en-IN" altLang="ko-KR" sz="2200" dirty="0" smtClean="0">
                <a:solidFill>
                  <a:schemeClr val="accent3">
                    <a:lumMod val="50000"/>
                  </a:schemeClr>
                </a:solidFill>
              </a:rPr>
              <a:t>= 2/12 = 1/6 </a:t>
            </a:r>
          </a:p>
          <a:p>
            <a:pPr marL="1085850" lvl="1" indent="-342900" algn="just">
              <a:buFont typeface="Arial" pitchFamily="34" charset="0"/>
              <a:buChar char="•"/>
            </a:pPr>
            <a:r>
              <a:rPr lang="en-IN" altLang="ko-KR" sz="2200" dirty="0" smtClean="0">
                <a:solidFill>
                  <a:schemeClr val="accent3">
                    <a:lumMod val="50000"/>
                  </a:schemeClr>
                </a:solidFill>
              </a:rPr>
              <a:t>P(A|B) = </a:t>
            </a:r>
            <a:r>
              <a:rPr lang="en-US" altLang="ko-KR" sz="2200" dirty="0">
                <a:solidFill>
                  <a:schemeClr val="accent3">
                    <a:lumMod val="50000"/>
                  </a:schemeClr>
                </a:solidFill>
              </a:rPr>
              <a:t>P(A</a:t>
            </a:r>
            <a:r>
              <a:rPr lang="en-IN" sz="2200" dirty="0">
                <a:solidFill>
                  <a:schemeClr val="accent3">
                    <a:lumMod val="50000"/>
                  </a:schemeClr>
                </a:solidFill>
              </a:rPr>
              <a:t>∩B</a:t>
            </a:r>
            <a:r>
              <a:rPr lang="en-IN" sz="2200" dirty="0" smtClean="0">
                <a:solidFill>
                  <a:schemeClr val="accent3">
                    <a:lumMod val="50000"/>
                  </a:schemeClr>
                </a:solidFill>
              </a:rPr>
              <a:t>) / P(B)</a:t>
            </a:r>
            <a:r>
              <a:rPr lang="en-IN" altLang="ko-KR" sz="2200" dirty="0" smtClean="0">
                <a:solidFill>
                  <a:schemeClr val="accent3">
                    <a:lumMod val="50000"/>
                  </a:schemeClr>
                </a:solidFill>
              </a:rPr>
              <a:t> = 1/2</a:t>
            </a:r>
          </a:p>
          <a:p>
            <a:pPr marL="1085850" lvl="1" indent="-342900" algn="just">
              <a:buFont typeface="Arial" pitchFamily="34" charset="0"/>
              <a:buChar char="•"/>
            </a:pPr>
            <a:r>
              <a:rPr lang="en-IN" altLang="ko-KR" sz="2200" dirty="0" smtClean="0">
                <a:solidFill>
                  <a:schemeClr val="accent3">
                    <a:lumMod val="50000"/>
                  </a:schemeClr>
                </a:solidFill>
              </a:rPr>
              <a:t>Let us verify: our new sample space is given by {H1, H2, T1, T2}</a:t>
            </a:r>
          </a:p>
          <a:p>
            <a:pPr marL="1085850" lvl="1" indent="-342900" algn="just">
              <a:buFont typeface="Arial" pitchFamily="34" charset="0"/>
              <a:buChar char="•"/>
            </a:pPr>
            <a:r>
              <a:rPr lang="en-IN" altLang="ko-KR" sz="2200" dirty="0" smtClean="0">
                <a:solidFill>
                  <a:schemeClr val="accent3">
                    <a:lumMod val="50000"/>
                  </a:schemeClr>
                </a:solidFill>
              </a:rPr>
              <a:t>Total number of outcomes in the sample space has reduced to 4</a:t>
            </a:r>
          </a:p>
          <a:p>
            <a:pPr marL="1085850" lvl="1" indent="-342900" algn="just">
              <a:buFont typeface="Arial" pitchFamily="34" charset="0"/>
              <a:buChar char="•"/>
            </a:pPr>
            <a:r>
              <a:rPr lang="en-IN" altLang="ko-KR" sz="2200" dirty="0" smtClean="0">
                <a:solidFill>
                  <a:schemeClr val="accent3">
                    <a:lumMod val="50000"/>
                  </a:schemeClr>
                </a:solidFill>
              </a:rPr>
              <a:t>Out of this the favourable outcomes are {H1, H2}</a:t>
            </a:r>
          </a:p>
          <a:p>
            <a:pPr marL="1085850" lvl="1" indent="-342900" algn="just">
              <a:buFont typeface="Arial" pitchFamily="34" charset="0"/>
              <a:buChar char="•"/>
            </a:pPr>
            <a:r>
              <a:rPr lang="en-IN" altLang="ko-KR" sz="2200" dirty="0" smtClean="0">
                <a:solidFill>
                  <a:schemeClr val="accent3">
                    <a:lumMod val="50000"/>
                  </a:schemeClr>
                </a:solidFill>
              </a:rPr>
              <a:t>P(A|B) = 2/4 = 1/2</a:t>
            </a:r>
            <a:endParaRPr lang="en-US" altLang="ko-KR" sz="2200" dirty="0">
              <a:solidFill>
                <a:schemeClr val="accent3">
                  <a:lumMod val="50000"/>
                </a:schemeClr>
              </a:solidFill>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61830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down)">
                                      <p:cBhvr>
                                        <p:cTn id="37" dur="500"/>
                                        <p:tgtEl>
                                          <p:spTgt spid="1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xEl>
                                              <p:pRg st="7" end="7"/>
                                            </p:txEl>
                                          </p:spTgt>
                                        </p:tgtEl>
                                        <p:attrNameLst>
                                          <p:attrName>style.visibility</p:attrName>
                                        </p:attrNameLst>
                                      </p:cBhvr>
                                      <p:to>
                                        <p:strVal val="visible"/>
                                      </p:to>
                                    </p:set>
                                    <p:animEffect transition="in" filter="wipe(down)">
                                      <p:cBhvr>
                                        <p:cTn id="42" dur="500"/>
                                        <p:tgtEl>
                                          <p:spTgt spid="1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3">
                                            <p:txEl>
                                              <p:pRg st="8" end="8"/>
                                            </p:txEl>
                                          </p:spTgt>
                                        </p:tgtEl>
                                        <p:attrNameLst>
                                          <p:attrName>style.visibility</p:attrName>
                                        </p:attrNameLst>
                                      </p:cBhvr>
                                      <p:to>
                                        <p:strVal val="visible"/>
                                      </p:to>
                                    </p:set>
                                    <p:animEffect transition="in" filter="wipe(down)">
                                      <p:cBhvr>
                                        <p:cTn id="47" dur="500"/>
                                        <p:tgtEl>
                                          <p:spTgt spid="1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t>Bayes’ Theorem</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Bayes’ Theorem helps us to find P(A|B) if we already know P(B|A)</a:t>
            </a: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1085850" lvl="1" indent="-342900" algn="just">
              <a:buFont typeface="Arial" pitchFamily="34" charset="0"/>
              <a:buChar char="•"/>
            </a:pPr>
            <a:endParaRPr lang="en-IN" altLang="ko-KR" sz="2200" dirty="0" smtClean="0">
              <a:solidFill>
                <a:schemeClr val="accent3">
                  <a:lumMod val="50000"/>
                </a:schemeClr>
              </a:solidFill>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9228" y="2564904"/>
            <a:ext cx="2705215" cy="601159"/>
          </a:xfrm>
          <a:prstGeom prst="rect">
            <a:avLst/>
          </a:prstGeom>
        </p:spPr>
      </p:pic>
    </p:spTree>
    <p:extLst>
      <p:ext uri="{BB962C8B-B14F-4D97-AF65-F5344CB8AC3E}">
        <p14:creationId xmlns:p14="http://schemas.microsoft.com/office/powerpoint/2010/main" val="410045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t>Odds</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Odds of an event is defined as the probability of that event occurring / probability of that event not occurring</a:t>
            </a: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r>
              <a:rPr lang="en-IN" altLang="ko-KR" sz="2200" dirty="0" smtClean="0">
                <a:latin typeface="+mn-ea"/>
                <a:cs typeface="Arial" pitchFamily="34" charset="0"/>
              </a:rPr>
              <a:t>For example, consider a toss of a fair coin</a:t>
            </a:r>
          </a:p>
          <a:p>
            <a:pPr marL="342900" indent="-342900">
              <a:buFont typeface="Wingdings" panose="05000000000000000000" pitchFamily="2" charset="2"/>
              <a:buChar char="Ø"/>
            </a:pPr>
            <a:r>
              <a:rPr lang="en-IN" altLang="ko-KR" sz="2200" dirty="0" smtClean="0">
                <a:latin typeface="+mn-ea"/>
                <a:cs typeface="Arial" pitchFamily="34" charset="0"/>
              </a:rPr>
              <a:t>The odds of heads = p(Heads) / (1-p(Heads))</a:t>
            </a:r>
          </a:p>
          <a:p>
            <a:pPr marL="342900" indent="-342900">
              <a:buFont typeface="Wingdings" panose="05000000000000000000" pitchFamily="2" charset="2"/>
              <a:buChar char="Ø"/>
            </a:pPr>
            <a:r>
              <a:rPr lang="en-IN" altLang="ko-KR" sz="2200" dirty="0" smtClean="0">
                <a:latin typeface="+mn-ea"/>
                <a:cs typeface="Arial" pitchFamily="34" charset="0"/>
              </a:rPr>
              <a:t>0.5/0.5 = 1 (or) 1:1 </a:t>
            </a:r>
          </a:p>
          <a:p>
            <a:pPr marL="342900" indent="-342900">
              <a:buFont typeface="Wingdings" panose="05000000000000000000" pitchFamily="2" charset="2"/>
              <a:buChar char="Ø"/>
            </a:pPr>
            <a:r>
              <a:rPr lang="en-IN" altLang="ko-KR" sz="2200" dirty="0" smtClean="0">
                <a:latin typeface="+mn-ea"/>
                <a:cs typeface="Arial" pitchFamily="34" charset="0"/>
              </a:rPr>
              <a:t>In the roll of a fair die, the odds of getting 5 or 6</a:t>
            </a:r>
          </a:p>
          <a:p>
            <a:pPr marL="342900" indent="-342900">
              <a:buFont typeface="Wingdings" panose="05000000000000000000" pitchFamily="2" charset="2"/>
              <a:buChar char="Ø"/>
            </a:pPr>
            <a:r>
              <a:rPr lang="en-IN" altLang="ko-KR" sz="2200" dirty="0" smtClean="0">
                <a:latin typeface="+mn-ea"/>
                <a:cs typeface="Arial" pitchFamily="34" charset="0"/>
              </a:rPr>
              <a:t>0.33/0.66 = ½ (or) 1:2</a:t>
            </a: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1085850" lvl="1" indent="-342900" algn="just">
              <a:buFont typeface="Arial" pitchFamily="34" charset="0"/>
              <a:buChar char="•"/>
            </a:pPr>
            <a:endParaRPr lang="en-IN" altLang="ko-KR" sz="2200" dirty="0" smtClean="0">
              <a:solidFill>
                <a:schemeClr val="accent3">
                  <a:lumMod val="50000"/>
                </a:schemeClr>
              </a:solidFill>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sp>
        <p:nvSpPr>
          <p:cNvPr id="5" name="TextBox 4"/>
          <p:cNvSpPr txBox="1"/>
          <p:nvPr/>
        </p:nvSpPr>
        <p:spPr>
          <a:xfrm>
            <a:off x="2609527" y="6642556"/>
            <a:ext cx="5544616" cy="215444"/>
          </a:xfrm>
          <a:prstGeom prst="rect">
            <a:avLst/>
          </a:prstGeom>
          <a:noFill/>
        </p:spPr>
        <p:txBody>
          <a:bodyPr wrap="square" rtlCol="0">
            <a:spAutoFit/>
          </a:bodyPr>
          <a:lstStyle/>
          <a:p>
            <a:r>
              <a:rPr lang="en-IN" sz="800" dirty="0"/>
              <a:t>http://www.near-death.com/paranormal/synchronicity/the-odds-of-our-adcs-occurring-by-chance.html</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2708920"/>
            <a:ext cx="4476750" cy="876300"/>
          </a:xfrm>
          <a:prstGeom prst="rect">
            <a:avLst/>
          </a:prstGeom>
        </p:spPr>
      </p:pic>
    </p:spTree>
    <p:extLst>
      <p:ext uri="{BB962C8B-B14F-4D97-AF65-F5344CB8AC3E}">
        <p14:creationId xmlns:p14="http://schemas.microsoft.com/office/powerpoint/2010/main" val="356414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5" end="5"/>
                                            </p:txEl>
                                          </p:spTgt>
                                        </p:tgtEl>
                                        <p:attrNameLst>
                                          <p:attrName>style.visibility</p:attrName>
                                        </p:attrNameLst>
                                      </p:cBhvr>
                                      <p:to>
                                        <p:strVal val="visible"/>
                                      </p:to>
                                    </p:set>
                                    <p:animEffect transition="in" filter="wipe(down)">
                                      <p:cBhvr>
                                        <p:cTn id="17" dur="500"/>
                                        <p:tgtEl>
                                          <p:spTgt spid="1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6" end="6"/>
                                            </p:txEl>
                                          </p:spTgt>
                                        </p:tgtEl>
                                        <p:attrNameLst>
                                          <p:attrName>style.visibility</p:attrName>
                                        </p:attrNameLst>
                                      </p:cBhvr>
                                      <p:to>
                                        <p:strVal val="visible"/>
                                      </p:to>
                                    </p:set>
                                    <p:animEffect transition="in" filter="wipe(down)">
                                      <p:cBhvr>
                                        <p:cTn id="22" dur="500"/>
                                        <p:tgtEl>
                                          <p:spTgt spid="1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7" end="7"/>
                                            </p:txEl>
                                          </p:spTgt>
                                        </p:tgtEl>
                                        <p:attrNameLst>
                                          <p:attrName>style.visibility</p:attrName>
                                        </p:attrNameLst>
                                      </p:cBhvr>
                                      <p:to>
                                        <p:strVal val="visible"/>
                                      </p:to>
                                    </p:set>
                                    <p:animEffect transition="in" filter="wipe(down)">
                                      <p:cBhvr>
                                        <p:cTn id="27" dur="500"/>
                                        <p:tgtEl>
                                          <p:spTgt spid="1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8" end="8"/>
                                            </p:txEl>
                                          </p:spTgt>
                                        </p:tgtEl>
                                        <p:attrNameLst>
                                          <p:attrName>style.visibility</p:attrName>
                                        </p:attrNameLst>
                                      </p:cBhvr>
                                      <p:to>
                                        <p:strVal val="visible"/>
                                      </p:to>
                                    </p:set>
                                    <p:animEffect transition="in" filter="wipe(down)">
                                      <p:cBhvr>
                                        <p:cTn id="32" dur="500"/>
                                        <p:tgtEl>
                                          <p:spTgt spid="1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9" end="9"/>
                                            </p:txEl>
                                          </p:spTgt>
                                        </p:tgtEl>
                                        <p:attrNameLst>
                                          <p:attrName>style.visibility</p:attrName>
                                        </p:attrNameLst>
                                      </p:cBhvr>
                                      <p:to>
                                        <p:strVal val="visible"/>
                                      </p:to>
                                    </p:set>
                                    <p:animEffect transition="in" filter="wipe(down)">
                                      <p:cBhvr>
                                        <p:cTn id="37" dur="500"/>
                                        <p:tgtEl>
                                          <p:spTgt spid="1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ko-KR" dirty="0" smtClean="0"/>
              <a:t>Odds Ratio</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Is a ratio of two odds</a:t>
            </a: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r>
              <a:rPr lang="en-IN" altLang="ko-KR" sz="2200" dirty="0" smtClean="0">
                <a:latin typeface="+mn-ea"/>
                <a:cs typeface="Arial" pitchFamily="34" charset="0"/>
              </a:rPr>
              <a:t>In the roll of a fair die, the odds of getting 5 or 6</a:t>
            </a:r>
          </a:p>
          <a:p>
            <a:pPr marL="342900" indent="-342900">
              <a:buFont typeface="Wingdings" panose="05000000000000000000" pitchFamily="2" charset="2"/>
              <a:buChar char="Ø"/>
            </a:pPr>
            <a:r>
              <a:rPr lang="en-IN" altLang="ko-KR" sz="2200" dirty="0" smtClean="0">
                <a:latin typeface="+mn-ea"/>
                <a:cs typeface="Arial" pitchFamily="34" charset="0"/>
              </a:rPr>
              <a:t>0.33/0.66 = ½ (or) 1:2</a:t>
            </a:r>
          </a:p>
          <a:p>
            <a:pPr marL="342900" indent="-342900">
              <a:buFont typeface="Wingdings" panose="05000000000000000000" pitchFamily="2" charset="2"/>
              <a:buChar char="Ø"/>
            </a:pPr>
            <a:r>
              <a:rPr lang="en-IN" altLang="ko-KR" sz="2200" dirty="0" smtClean="0">
                <a:latin typeface="+mn-ea"/>
                <a:cs typeface="Arial" pitchFamily="34" charset="0"/>
              </a:rPr>
              <a:t>Odds of getting 1 = 0.1666/0.83333 = 1/5</a:t>
            </a:r>
          </a:p>
          <a:p>
            <a:pPr marL="342900" indent="-342900">
              <a:buFont typeface="Wingdings" panose="05000000000000000000" pitchFamily="2" charset="2"/>
              <a:buChar char="Ø"/>
            </a:pPr>
            <a:r>
              <a:rPr lang="en-IN" altLang="ko-KR" sz="2200" dirty="0" smtClean="0">
                <a:latin typeface="+mn-ea"/>
                <a:cs typeface="Arial" pitchFamily="34" charset="0"/>
              </a:rPr>
              <a:t>Odds ratio = (1/2) / (1/5) = 2.5</a:t>
            </a:r>
          </a:p>
          <a:p>
            <a:pPr marL="342900" indent="-342900">
              <a:buFont typeface="Wingdings" panose="05000000000000000000" pitchFamily="2" charset="2"/>
              <a:buChar char="Ø"/>
            </a:pPr>
            <a:r>
              <a:rPr lang="en-IN" altLang="ko-KR" sz="2200" dirty="0" smtClean="0">
                <a:latin typeface="+mn-ea"/>
                <a:cs typeface="Arial" pitchFamily="34" charset="0"/>
              </a:rPr>
              <a:t>Odds of getting 5 or 6 is 2.5 times greater than the odds of getting 1</a:t>
            </a: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1085850" lvl="1" indent="-342900" algn="just">
              <a:buFont typeface="Arial" pitchFamily="34" charset="0"/>
              <a:buChar char="•"/>
            </a:pPr>
            <a:endParaRPr lang="en-IN" altLang="ko-KR" sz="2200" dirty="0" smtClean="0">
              <a:solidFill>
                <a:schemeClr val="accent3">
                  <a:lumMod val="50000"/>
                </a:schemeClr>
              </a:solidFill>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sp>
        <p:nvSpPr>
          <p:cNvPr id="5" name="TextBox 4"/>
          <p:cNvSpPr txBox="1"/>
          <p:nvPr/>
        </p:nvSpPr>
        <p:spPr>
          <a:xfrm>
            <a:off x="2609527" y="6642556"/>
            <a:ext cx="5544616" cy="215444"/>
          </a:xfrm>
          <a:prstGeom prst="rect">
            <a:avLst/>
          </a:prstGeom>
          <a:noFill/>
        </p:spPr>
        <p:txBody>
          <a:bodyPr wrap="square" rtlCol="0">
            <a:spAutoFit/>
          </a:bodyPr>
          <a:lstStyle/>
          <a:p>
            <a:r>
              <a:rPr lang="en-IN" sz="800" dirty="0"/>
              <a:t>http://www.near-death.com/paranormal/synchronicity/the-odds-of-our-adcs-occurring-by-chance.html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210" y="1916832"/>
            <a:ext cx="1571625" cy="1285875"/>
          </a:xfrm>
          <a:prstGeom prst="rect">
            <a:avLst/>
          </a:prstGeom>
        </p:spPr>
      </p:pic>
    </p:spTree>
    <p:extLst>
      <p:ext uri="{BB962C8B-B14F-4D97-AF65-F5344CB8AC3E}">
        <p14:creationId xmlns:p14="http://schemas.microsoft.com/office/powerpoint/2010/main" val="135974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2915816" y="4869160"/>
            <a:ext cx="5940152" cy="646331"/>
          </a:xfrm>
          <a:prstGeom prst="rect">
            <a:avLst/>
          </a:prstGeom>
          <a:noFill/>
          <a:ln w="9525">
            <a:noFill/>
            <a:miter lim="800000"/>
            <a:headEnd/>
            <a:tailEnd/>
          </a:ln>
        </p:spPr>
        <p:txBody>
          <a:bodyPr wrap="square">
            <a:spAutoFit/>
          </a:bodyPr>
          <a:lstStyle/>
          <a:p>
            <a:pPr algn="r"/>
            <a:r>
              <a:rPr lang="en-US" altLang="ko-KR" sz="3600" b="1" dirty="0" smtClean="0">
                <a:solidFill>
                  <a:schemeClr val="accent3">
                    <a:lumMod val="50000"/>
                  </a:schemeClr>
                </a:solidFill>
                <a:latin typeface="Arial" pitchFamily="34" charset="0"/>
                <a:ea typeface="맑은 고딕" pitchFamily="50" charset="-127"/>
                <a:cs typeface="Arial" pitchFamily="34" charset="0"/>
              </a:rPr>
              <a:t>Probability Distributions</a:t>
            </a:r>
          </a:p>
        </p:txBody>
      </p:sp>
    </p:spTree>
    <p:extLst>
      <p:ext uri="{BB962C8B-B14F-4D97-AF65-F5344CB8AC3E}">
        <p14:creationId xmlns:p14="http://schemas.microsoft.com/office/powerpoint/2010/main" val="390665306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Binomial Distributions</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Consider an experiment where one coin is tossed 2 times</a:t>
            </a:r>
          </a:p>
          <a:p>
            <a:pPr marL="342900" indent="-342900">
              <a:buFont typeface="Wingdings" panose="05000000000000000000" pitchFamily="2" charset="2"/>
              <a:buChar char="Ø"/>
            </a:pPr>
            <a:r>
              <a:rPr lang="en-US" altLang="ko-KR" sz="2200" dirty="0" smtClean="0">
                <a:latin typeface="+mn-ea"/>
                <a:cs typeface="Arial" pitchFamily="34" charset="0"/>
              </a:rPr>
              <a:t>Let Y denote the number of heads </a:t>
            </a:r>
          </a:p>
          <a:p>
            <a:pPr marL="342900" indent="-342900">
              <a:buFont typeface="Wingdings" panose="05000000000000000000" pitchFamily="2" charset="2"/>
              <a:buChar char="Ø"/>
            </a:pPr>
            <a:r>
              <a:rPr lang="en-US" altLang="ko-KR" sz="2200" dirty="0" smtClean="0">
                <a:latin typeface="+mn-ea"/>
                <a:cs typeface="Arial" pitchFamily="34" charset="0"/>
              </a:rPr>
              <a:t>We know that:</a:t>
            </a:r>
          </a:p>
          <a:p>
            <a:pPr marL="1085850" lvl="1" indent="-342900" algn="just">
              <a:buFont typeface="Arial" pitchFamily="34" charset="0"/>
              <a:buChar char="•"/>
            </a:pPr>
            <a:r>
              <a:rPr lang="en-US" altLang="ko-KR" sz="2200" dirty="0">
                <a:solidFill>
                  <a:schemeClr val="accent3">
                    <a:lumMod val="50000"/>
                  </a:schemeClr>
                </a:solidFill>
              </a:rPr>
              <a:t>P(Y=0) = ¼</a:t>
            </a:r>
          </a:p>
          <a:p>
            <a:pPr marL="1085850" lvl="1" indent="-342900" algn="just">
              <a:buFont typeface="Arial" pitchFamily="34" charset="0"/>
              <a:buChar char="•"/>
            </a:pPr>
            <a:r>
              <a:rPr lang="en-US" altLang="ko-KR" sz="2200" dirty="0">
                <a:solidFill>
                  <a:schemeClr val="accent3">
                    <a:lumMod val="50000"/>
                  </a:schemeClr>
                </a:solidFill>
              </a:rPr>
              <a:t>P(Y=1) = ½</a:t>
            </a:r>
          </a:p>
          <a:p>
            <a:pPr marL="1085850" lvl="1" indent="-342900" algn="just">
              <a:buFont typeface="Arial" pitchFamily="34" charset="0"/>
              <a:buChar char="•"/>
            </a:pPr>
            <a:r>
              <a:rPr lang="en-US" altLang="ko-KR" sz="2200" dirty="0">
                <a:solidFill>
                  <a:schemeClr val="accent3">
                    <a:lumMod val="50000"/>
                  </a:schemeClr>
                </a:solidFill>
              </a:rPr>
              <a:t>P(Y=2) = ¼</a:t>
            </a:r>
          </a:p>
          <a:p>
            <a:endParaRPr lang="en-US" altLang="ko-KR" sz="2200" dirty="0" smtClean="0">
              <a:latin typeface="+mn-ea"/>
              <a:cs typeface="Arial" pitchFamily="34" charset="0"/>
            </a:endParaRPr>
          </a:p>
          <a:p>
            <a:pPr marL="342900" indent="-342900">
              <a:buFont typeface="Wingdings" panose="05000000000000000000" pitchFamily="2" charset="2"/>
              <a:buChar char="Ø"/>
            </a:pPr>
            <a:endParaRPr lang="en-US" altLang="ko-KR" sz="2200" dirty="0" smtClean="0">
              <a:latin typeface="+mn-ea"/>
              <a:cs typeface="Arial" pitchFamily="34" charset="0"/>
            </a:endParaRPr>
          </a:p>
          <a:p>
            <a:pPr marL="342900" indent="-342900">
              <a:buFont typeface="Wingdings" panose="05000000000000000000" pitchFamily="2" charset="2"/>
              <a:buChar char="Ø"/>
            </a:pPr>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333641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Binomial </a:t>
            </a:r>
            <a:r>
              <a:rPr lang="en-US" altLang="ko-KR" dirty="0" smtClean="0"/>
              <a:t>Distributions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Let us plot the probabilities</a:t>
            </a:r>
          </a:p>
          <a:p>
            <a:pPr marL="342900" indent="-342900">
              <a:buFont typeface="Wingdings" panose="05000000000000000000" pitchFamily="2" charset="2"/>
              <a:buChar char="Ø"/>
            </a:pPr>
            <a:r>
              <a:rPr lang="en-US" altLang="ko-KR" sz="2200" dirty="0" smtClean="0">
                <a:latin typeface="+mn-ea"/>
                <a:cs typeface="Arial" pitchFamily="34" charset="0"/>
              </a:rPr>
              <a:t>This is called a Binomial Distribution</a:t>
            </a:r>
          </a:p>
          <a:p>
            <a:endParaRPr lang="en-US" altLang="ko-KR" sz="2200" dirty="0" smtClean="0">
              <a:latin typeface="+mn-ea"/>
              <a:cs typeface="Arial" pitchFamily="34" charset="0"/>
            </a:endParaRPr>
          </a:p>
          <a:p>
            <a:endParaRPr lang="en-US" altLang="ko-KR" sz="2200" dirty="0" smtClean="0">
              <a:latin typeface="+mn-ea"/>
              <a:cs typeface="Arial" pitchFamily="34" charset="0"/>
            </a:endParaRPr>
          </a:p>
          <a:p>
            <a:pPr marL="342900" indent="-342900">
              <a:buFont typeface="Wingdings" panose="05000000000000000000" pitchFamily="2" charset="2"/>
              <a:buChar char="Ø"/>
            </a:pPr>
            <a:endParaRPr lang="en-US" altLang="ko-KR" sz="2200" dirty="0" smtClean="0">
              <a:latin typeface="+mn-ea"/>
              <a:cs typeface="Arial" pitchFamily="34" charset="0"/>
            </a:endParaRPr>
          </a:p>
          <a:p>
            <a:pPr marL="342900" indent="-342900">
              <a:buFont typeface="Wingdings" panose="05000000000000000000" pitchFamily="2" charset="2"/>
              <a:buChar char="Ø"/>
            </a:pPr>
            <a:endParaRPr lang="ko-KR" altLang="en-US" sz="2200" dirty="0">
              <a:latin typeface="Arial" pitchFamily="34" charset="0"/>
              <a:cs typeface="Arial"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2255297"/>
            <a:ext cx="6007100" cy="4279900"/>
          </a:xfrm>
          <a:prstGeom prst="rect">
            <a:avLst/>
          </a:prstGeom>
        </p:spPr>
      </p:pic>
      <p:sp>
        <p:nvSpPr>
          <p:cNvPr id="5" name="TextBox 4"/>
          <p:cNvSpPr txBox="1"/>
          <p:nvPr/>
        </p:nvSpPr>
        <p:spPr>
          <a:xfrm>
            <a:off x="3995936" y="6642556"/>
            <a:ext cx="5544616" cy="215444"/>
          </a:xfrm>
          <a:prstGeom prst="rect">
            <a:avLst/>
          </a:prstGeom>
          <a:noFill/>
        </p:spPr>
        <p:txBody>
          <a:bodyPr wrap="square" rtlCol="0">
            <a:spAutoFit/>
          </a:bodyPr>
          <a:lstStyle/>
          <a:p>
            <a:r>
              <a:rPr lang="en-IN" sz="800" dirty="0"/>
              <a:t>http://onlinestatbook.com/2/probability/binomial.html</a:t>
            </a:r>
          </a:p>
        </p:txBody>
      </p:sp>
    </p:spTree>
    <p:extLst>
      <p:ext uri="{BB962C8B-B14F-4D97-AF65-F5344CB8AC3E}">
        <p14:creationId xmlns:p14="http://schemas.microsoft.com/office/powerpoint/2010/main" val="99687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wipe(down)">
                                      <p:cBhvr>
                                        <p:cTn id="17"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Binomial </a:t>
            </a:r>
            <a:r>
              <a:rPr lang="en-US" altLang="ko-KR" dirty="0" smtClean="0"/>
              <a:t>Distributions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Let us increase the number of tosses to 10</a:t>
            </a:r>
          </a:p>
          <a:p>
            <a:endParaRPr lang="en-US" altLang="ko-KR" sz="2200" dirty="0" smtClean="0">
              <a:latin typeface="+mn-ea"/>
              <a:cs typeface="Arial" pitchFamily="34" charset="0"/>
            </a:endParaRPr>
          </a:p>
          <a:p>
            <a:endParaRPr lang="en-US" altLang="ko-KR" sz="2200" dirty="0" smtClean="0">
              <a:latin typeface="+mn-ea"/>
              <a:cs typeface="Arial" pitchFamily="34" charset="0"/>
            </a:endParaRPr>
          </a:p>
          <a:p>
            <a:pPr marL="342900" indent="-342900">
              <a:buFont typeface="Wingdings" panose="05000000000000000000" pitchFamily="2" charset="2"/>
              <a:buChar char="Ø"/>
            </a:pPr>
            <a:endParaRPr lang="en-US" altLang="ko-KR" sz="2200" dirty="0" smtClean="0">
              <a:latin typeface="+mn-ea"/>
              <a:cs typeface="Arial" pitchFamily="34" charset="0"/>
            </a:endParaRPr>
          </a:p>
          <a:p>
            <a:pPr marL="342900" indent="-342900">
              <a:buFont typeface="Wingdings" panose="05000000000000000000" pitchFamily="2" charset="2"/>
              <a:buChar char="Ø"/>
            </a:pPr>
            <a:endParaRPr lang="ko-KR" altLang="en-US" sz="2200" dirty="0">
              <a:latin typeface="Arial" pitchFamily="34" charset="0"/>
              <a:cs typeface="Arial" pitchFamily="34" charset="0"/>
            </a:endParaRPr>
          </a:p>
        </p:txBody>
      </p:sp>
      <p:sp>
        <p:nvSpPr>
          <p:cNvPr id="5" name="TextBox 4"/>
          <p:cNvSpPr txBox="1"/>
          <p:nvPr/>
        </p:nvSpPr>
        <p:spPr>
          <a:xfrm>
            <a:off x="2267744" y="6642556"/>
            <a:ext cx="6480720" cy="215444"/>
          </a:xfrm>
          <a:prstGeom prst="rect">
            <a:avLst/>
          </a:prstGeom>
          <a:noFill/>
        </p:spPr>
        <p:txBody>
          <a:bodyPr wrap="square" rtlCol="0">
            <a:spAutoFit/>
          </a:bodyPr>
          <a:lstStyle/>
          <a:p>
            <a:r>
              <a:rPr lang="en-IN" sz="800" dirty="0"/>
              <a:t>http://www.mathamazement.com/Lessons/Everyday-Math/05_Miscellaneous/05_05_Advanced-Math-Topics/normal-distribution.html</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951" y="2096192"/>
            <a:ext cx="6250950" cy="4140616"/>
          </a:xfrm>
          <a:prstGeom prst="rect">
            <a:avLst/>
          </a:prstGeom>
        </p:spPr>
      </p:pic>
    </p:spTree>
    <p:extLst>
      <p:ext uri="{BB962C8B-B14F-4D97-AF65-F5344CB8AC3E}">
        <p14:creationId xmlns:p14="http://schemas.microsoft.com/office/powerpoint/2010/main" val="203781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Binomial </a:t>
            </a:r>
            <a:r>
              <a:rPr lang="en-US" altLang="ko-KR" dirty="0" smtClean="0"/>
              <a:t>Distributions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Let us repeat the experiment with 20 tosses</a:t>
            </a:r>
          </a:p>
          <a:p>
            <a:endParaRPr lang="en-US" altLang="ko-KR" sz="2200" dirty="0" smtClean="0">
              <a:latin typeface="+mn-ea"/>
              <a:cs typeface="Arial" pitchFamily="34" charset="0"/>
            </a:endParaRPr>
          </a:p>
          <a:p>
            <a:endParaRPr lang="en-US" altLang="ko-KR" sz="2200" dirty="0" smtClean="0">
              <a:latin typeface="+mn-ea"/>
              <a:cs typeface="Arial" pitchFamily="34" charset="0"/>
            </a:endParaRPr>
          </a:p>
          <a:p>
            <a:pPr marL="342900" indent="-342900">
              <a:buFont typeface="Wingdings" panose="05000000000000000000" pitchFamily="2" charset="2"/>
              <a:buChar char="Ø"/>
            </a:pPr>
            <a:endParaRPr lang="en-US" altLang="ko-KR" sz="2200" dirty="0" smtClean="0">
              <a:latin typeface="+mn-ea"/>
              <a:cs typeface="Arial" pitchFamily="34" charset="0"/>
            </a:endParaRPr>
          </a:p>
          <a:p>
            <a:pPr marL="342900" indent="-342900">
              <a:buFont typeface="Wingdings" panose="05000000000000000000" pitchFamily="2" charset="2"/>
              <a:buChar char="Ø"/>
            </a:pPr>
            <a:endParaRPr lang="ko-KR" altLang="en-US" sz="2200" dirty="0">
              <a:latin typeface="Arial" pitchFamily="34" charset="0"/>
              <a:cs typeface="Arial" pitchFamily="34" charset="0"/>
            </a:endParaRPr>
          </a:p>
        </p:txBody>
      </p:sp>
      <p:sp>
        <p:nvSpPr>
          <p:cNvPr id="5" name="TextBox 4"/>
          <p:cNvSpPr txBox="1"/>
          <p:nvPr/>
        </p:nvSpPr>
        <p:spPr>
          <a:xfrm>
            <a:off x="2339752" y="6642556"/>
            <a:ext cx="6480720" cy="215444"/>
          </a:xfrm>
          <a:prstGeom prst="rect">
            <a:avLst/>
          </a:prstGeom>
          <a:noFill/>
        </p:spPr>
        <p:txBody>
          <a:bodyPr wrap="square" rtlCol="0">
            <a:spAutoFit/>
          </a:bodyPr>
          <a:lstStyle/>
          <a:p>
            <a:r>
              <a:rPr lang="en-IN" sz="800" dirty="0"/>
              <a:t>http://www.mathamazement.com/Lessons/Everyday-Math/05_Miscellaneous/05_05_Advanced-Math-Topics/normal-distribution.html</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0300" y="2046793"/>
            <a:ext cx="6563072" cy="4217828"/>
          </a:xfrm>
          <a:prstGeom prst="rect">
            <a:avLst/>
          </a:prstGeom>
        </p:spPr>
      </p:pic>
    </p:spTree>
    <p:extLst>
      <p:ext uri="{BB962C8B-B14F-4D97-AF65-F5344CB8AC3E}">
        <p14:creationId xmlns:p14="http://schemas.microsoft.com/office/powerpoint/2010/main" val="262030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Quantitative &amp; Qualitative Variables</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Quantitative variables take on values that are numeric for which arithmetic operations make sense</a:t>
            </a:r>
          </a:p>
          <a:p>
            <a:pPr marL="342900" indent="-342900">
              <a:buFont typeface="Wingdings" panose="05000000000000000000" pitchFamily="2" charset="2"/>
              <a:buChar char="Ø"/>
            </a:pPr>
            <a:r>
              <a:rPr lang="en-US" altLang="ko-KR" sz="2200" dirty="0" smtClean="0">
                <a:latin typeface="+mn-ea"/>
                <a:cs typeface="Arial" pitchFamily="34" charset="0"/>
              </a:rPr>
              <a:t>E.g. Height of a person, GDP of a country etc.</a:t>
            </a:r>
          </a:p>
          <a:p>
            <a:pPr marL="342900" indent="-342900">
              <a:buFont typeface="Wingdings" panose="05000000000000000000" pitchFamily="2" charset="2"/>
              <a:buChar char="Ø"/>
            </a:pPr>
            <a:r>
              <a:rPr lang="en-US" altLang="ko-KR" sz="2200" dirty="0" smtClean="0">
                <a:latin typeface="+mn-ea"/>
                <a:cs typeface="Arial" pitchFamily="34" charset="0"/>
              </a:rPr>
              <a:t>Qualitative variables take on values that are names or labels</a:t>
            </a:r>
          </a:p>
          <a:p>
            <a:pPr marL="342900" indent="-342900">
              <a:buFont typeface="Wingdings" panose="05000000000000000000" pitchFamily="2" charset="2"/>
              <a:buChar char="Ø"/>
            </a:pPr>
            <a:r>
              <a:rPr lang="en-US" altLang="ko-KR" sz="2200" dirty="0" smtClean="0">
                <a:latin typeface="+mn-ea"/>
                <a:cs typeface="Arial" pitchFamily="34" charset="0"/>
              </a:rPr>
              <a:t>E.g. Hair color, breed of dog etc.</a:t>
            </a:r>
          </a:p>
          <a:p>
            <a:pPr marL="342900" indent="-342900">
              <a:buFont typeface="Wingdings" panose="05000000000000000000" pitchFamily="2" charset="2"/>
              <a:buChar char="Ø"/>
            </a:pPr>
            <a:r>
              <a:rPr lang="en-US" altLang="ko-KR" sz="2200" dirty="0" smtClean="0">
                <a:latin typeface="+mn-ea"/>
                <a:cs typeface="Arial" pitchFamily="34" charset="0"/>
              </a:rPr>
              <a:t>Qualitative variables are numeric and hence arithmetic operations on Qualitative variables do not make sense</a:t>
            </a: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324710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Binomial </a:t>
            </a:r>
            <a:r>
              <a:rPr lang="en-US" altLang="ko-KR" dirty="0" smtClean="0"/>
              <a:t>Distributions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50 tosses</a:t>
            </a:r>
          </a:p>
          <a:p>
            <a:endParaRPr lang="en-US" altLang="ko-KR" sz="2200" dirty="0" smtClean="0">
              <a:latin typeface="+mn-ea"/>
              <a:cs typeface="Arial" pitchFamily="34" charset="0"/>
            </a:endParaRPr>
          </a:p>
          <a:p>
            <a:endParaRPr lang="en-US" altLang="ko-KR" sz="2200" dirty="0" smtClean="0">
              <a:latin typeface="+mn-ea"/>
              <a:cs typeface="Arial" pitchFamily="34" charset="0"/>
            </a:endParaRPr>
          </a:p>
          <a:p>
            <a:pPr marL="342900" indent="-342900">
              <a:buFont typeface="Wingdings" panose="05000000000000000000" pitchFamily="2" charset="2"/>
              <a:buChar char="Ø"/>
            </a:pPr>
            <a:endParaRPr lang="en-US" altLang="ko-KR" sz="2200" dirty="0" smtClean="0">
              <a:latin typeface="+mn-ea"/>
              <a:cs typeface="Arial" pitchFamily="34" charset="0"/>
            </a:endParaRPr>
          </a:p>
          <a:p>
            <a:pPr marL="342900" indent="-342900">
              <a:buFont typeface="Wingdings" panose="05000000000000000000" pitchFamily="2" charset="2"/>
              <a:buChar char="Ø"/>
            </a:pPr>
            <a:endParaRPr lang="ko-KR" altLang="en-US" sz="2200" dirty="0">
              <a:latin typeface="Arial" pitchFamily="34" charset="0"/>
              <a:cs typeface="Arial" pitchFamily="34" charset="0"/>
            </a:endParaRPr>
          </a:p>
        </p:txBody>
      </p:sp>
      <p:sp>
        <p:nvSpPr>
          <p:cNvPr id="5" name="TextBox 4"/>
          <p:cNvSpPr txBox="1"/>
          <p:nvPr/>
        </p:nvSpPr>
        <p:spPr>
          <a:xfrm>
            <a:off x="2182652" y="6642556"/>
            <a:ext cx="6480720" cy="215444"/>
          </a:xfrm>
          <a:prstGeom prst="rect">
            <a:avLst/>
          </a:prstGeom>
          <a:noFill/>
        </p:spPr>
        <p:txBody>
          <a:bodyPr wrap="square" rtlCol="0">
            <a:spAutoFit/>
          </a:bodyPr>
          <a:lstStyle/>
          <a:p>
            <a:r>
              <a:rPr lang="en-IN" sz="800" dirty="0"/>
              <a:t>http://www.mathamazement.com/Lessons/Everyday-Math/05_Miscellaneous/05_05_Advanced-Math-Topics/normal-distribution.html</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2074690"/>
            <a:ext cx="6827676" cy="4343400"/>
          </a:xfrm>
          <a:prstGeom prst="rect">
            <a:avLst/>
          </a:prstGeom>
        </p:spPr>
      </p:pic>
    </p:spTree>
    <p:extLst>
      <p:ext uri="{BB962C8B-B14F-4D97-AF65-F5344CB8AC3E}">
        <p14:creationId xmlns:p14="http://schemas.microsoft.com/office/powerpoint/2010/main" val="18090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Binomial </a:t>
            </a:r>
            <a:r>
              <a:rPr lang="en-US" altLang="ko-KR" dirty="0" smtClean="0"/>
              <a:t>Distributions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100 tosses</a:t>
            </a:r>
          </a:p>
          <a:p>
            <a:endParaRPr lang="en-US" altLang="ko-KR" sz="2200" dirty="0" smtClean="0">
              <a:latin typeface="+mn-ea"/>
              <a:cs typeface="Arial" pitchFamily="34" charset="0"/>
            </a:endParaRPr>
          </a:p>
          <a:p>
            <a:endParaRPr lang="en-US" altLang="ko-KR" sz="2200" dirty="0" smtClean="0">
              <a:latin typeface="+mn-ea"/>
              <a:cs typeface="Arial" pitchFamily="34" charset="0"/>
            </a:endParaRPr>
          </a:p>
          <a:p>
            <a:pPr marL="342900" indent="-342900">
              <a:buFont typeface="Wingdings" panose="05000000000000000000" pitchFamily="2" charset="2"/>
              <a:buChar char="Ø"/>
            </a:pPr>
            <a:endParaRPr lang="en-US" altLang="ko-KR" sz="2200" dirty="0" smtClean="0">
              <a:latin typeface="+mn-ea"/>
              <a:cs typeface="Arial" pitchFamily="34" charset="0"/>
            </a:endParaRPr>
          </a:p>
          <a:p>
            <a:pPr marL="342900" indent="-342900">
              <a:buFont typeface="Wingdings" panose="05000000000000000000" pitchFamily="2" charset="2"/>
              <a:buChar char="Ø"/>
            </a:pPr>
            <a:endParaRPr lang="ko-KR" altLang="en-US" sz="2200" dirty="0">
              <a:latin typeface="Arial" pitchFamily="34" charset="0"/>
              <a:cs typeface="Arial" pitchFamily="34" charset="0"/>
            </a:endParaRPr>
          </a:p>
        </p:txBody>
      </p:sp>
      <p:sp>
        <p:nvSpPr>
          <p:cNvPr id="5" name="TextBox 4"/>
          <p:cNvSpPr txBox="1"/>
          <p:nvPr/>
        </p:nvSpPr>
        <p:spPr>
          <a:xfrm>
            <a:off x="2267744" y="6642556"/>
            <a:ext cx="6480720" cy="215444"/>
          </a:xfrm>
          <a:prstGeom prst="rect">
            <a:avLst/>
          </a:prstGeom>
          <a:noFill/>
        </p:spPr>
        <p:txBody>
          <a:bodyPr wrap="square" rtlCol="0">
            <a:spAutoFit/>
          </a:bodyPr>
          <a:lstStyle/>
          <a:p>
            <a:r>
              <a:rPr lang="en-IN" sz="800" dirty="0"/>
              <a:t>http://www.mathamazement.com/Lessons/Everyday-Math/05_Miscellaneous/05_05_Advanced-Math-Topics/normal-distribution.html</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04" y="2132856"/>
            <a:ext cx="6840760" cy="3998920"/>
          </a:xfrm>
          <a:prstGeom prst="rect">
            <a:avLst/>
          </a:prstGeom>
        </p:spPr>
      </p:pic>
    </p:spTree>
    <p:extLst>
      <p:ext uri="{BB962C8B-B14F-4D97-AF65-F5344CB8AC3E}">
        <p14:creationId xmlns:p14="http://schemas.microsoft.com/office/powerpoint/2010/main" val="229094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Continuous Distributions</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So far we have seen probability distributions of discrete variables</a:t>
            </a:r>
          </a:p>
          <a:p>
            <a:pPr marL="342900" indent="-342900">
              <a:buFont typeface="Wingdings" panose="05000000000000000000" pitchFamily="2" charset="2"/>
              <a:buChar char="Ø"/>
            </a:pPr>
            <a:r>
              <a:rPr lang="en-US" altLang="ko-KR" sz="2200" dirty="0" smtClean="0">
                <a:latin typeface="+mn-ea"/>
                <a:cs typeface="Arial" pitchFamily="34" charset="0"/>
              </a:rPr>
              <a:t>Number of heads in our previous experiments can only be whole numbers</a:t>
            </a:r>
          </a:p>
          <a:p>
            <a:pPr marL="342900" indent="-342900">
              <a:buFont typeface="Wingdings" panose="05000000000000000000" pitchFamily="2" charset="2"/>
              <a:buChar char="Ø"/>
            </a:pPr>
            <a:r>
              <a:rPr lang="en-US" altLang="ko-KR" sz="2200" dirty="0" smtClean="0">
                <a:latin typeface="+mn-ea"/>
                <a:cs typeface="Arial" pitchFamily="34" charset="0"/>
              </a:rPr>
              <a:t>Let us think of some continuous variables instead of a discrete variable like number of heads in a series of coin tosses</a:t>
            </a:r>
          </a:p>
          <a:p>
            <a:pPr marL="342900" indent="-342900">
              <a:buFont typeface="Wingdings" panose="05000000000000000000" pitchFamily="2" charset="2"/>
              <a:buChar char="Ø"/>
            </a:pPr>
            <a:r>
              <a:rPr lang="en-US" altLang="ko-KR" sz="2200" dirty="0" smtClean="0">
                <a:latin typeface="+mn-ea"/>
                <a:cs typeface="Arial" pitchFamily="34" charset="0"/>
              </a:rPr>
              <a:t>Let us consider the average speed of vehicles at a point in a highway</a:t>
            </a:r>
          </a:p>
          <a:p>
            <a:pPr marL="342900" indent="-342900">
              <a:buFont typeface="Wingdings" panose="05000000000000000000" pitchFamily="2" charset="2"/>
              <a:buChar char="Ø"/>
            </a:pPr>
            <a:r>
              <a:rPr lang="en-US" altLang="ko-KR" sz="2200" dirty="0" smtClean="0">
                <a:latin typeface="+mn-ea"/>
                <a:cs typeface="Arial" pitchFamily="34" charset="0"/>
              </a:rPr>
              <a:t>Let us graph the probability of speed of a random vehicle </a:t>
            </a:r>
          </a:p>
          <a:p>
            <a:pPr marL="342900" indent="-342900">
              <a:buFont typeface="Wingdings" panose="05000000000000000000" pitchFamily="2" charset="2"/>
              <a:buChar char="Ø"/>
            </a:pPr>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140498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Continuous </a:t>
            </a:r>
            <a:r>
              <a:rPr lang="en-US" altLang="ko-KR" dirty="0" smtClean="0"/>
              <a:t>Distributions (contd.) </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endParaRPr lang="en-US" altLang="ko-KR" sz="2200" dirty="0" smtClean="0">
              <a:latin typeface="+mn-ea"/>
              <a:cs typeface="Arial" pitchFamily="34" charset="0"/>
            </a:endParaRPr>
          </a:p>
          <a:p>
            <a:pPr marL="342900" indent="-342900">
              <a:buFont typeface="Wingdings" panose="05000000000000000000" pitchFamily="2" charset="2"/>
              <a:buChar char="Ø"/>
            </a:pPr>
            <a:endParaRPr lang="en-US" altLang="ko-KR" sz="2200" dirty="0">
              <a:latin typeface="+mn-ea"/>
              <a:cs typeface="Arial" pitchFamily="34" charset="0"/>
            </a:endParaRPr>
          </a:p>
          <a:p>
            <a:pPr marL="342900" indent="-342900">
              <a:buFont typeface="Wingdings" panose="05000000000000000000" pitchFamily="2" charset="2"/>
              <a:buChar char="Ø"/>
            </a:pPr>
            <a:endParaRPr lang="en-US" altLang="ko-KR" sz="2200" dirty="0" smtClean="0">
              <a:latin typeface="+mn-ea"/>
              <a:cs typeface="Arial" pitchFamily="34" charset="0"/>
            </a:endParaRPr>
          </a:p>
          <a:p>
            <a:pPr marL="342900" indent="-342900">
              <a:buFont typeface="Wingdings" panose="05000000000000000000" pitchFamily="2" charset="2"/>
              <a:buChar char="Ø"/>
            </a:pPr>
            <a:endParaRPr lang="en-US" altLang="ko-KR" sz="2200" dirty="0">
              <a:latin typeface="+mn-ea"/>
              <a:cs typeface="Arial" pitchFamily="34" charset="0"/>
            </a:endParaRPr>
          </a:p>
          <a:p>
            <a:pPr marL="342900" indent="-342900">
              <a:buFont typeface="Wingdings" panose="05000000000000000000" pitchFamily="2" charset="2"/>
              <a:buChar char="Ø"/>
            </a:pPr>
            <a:endParaRPr lang="en-US" altLang="ko-KR" sz="2200" dirty="0" smtClean="0">
              <a:latin typeface="+mn-ea"/>
              <a:cs typeface="Arial" pitchFamily="34" charset="0"/>
            </a:endParaRPr>
          </a:p>
          <a:p>
            <a:pPr marL="342900" indent="-342900">
              <a:buFont typeface="Wingdings" panose="05000000000000000000" pitchFamily="2" charset="2"/>
              <a:buChar char="Ø"/>
            </a:pPr>
            <a:endParaRPr lang="en-US" altLang="ko-KR" sz="2200" dirty="0">
              <a:latin typeface="+mn-ea"/>
              <a:cs typeface="Arial" pitchFamily="34" charset="0"/>
            </a:endParaRPr>
          </a:p>
          <a:p>
            <a:pPr marL="342900" indent="-342900">
              <a:buFont typeface="Wingdings" panose="05000000000000000000" pitchFamily="2" charset="2"/>
              <a:buChar char="Ø"/>
            </a:pPr>
            <a:endParaRPr lang="en-US" altLang="ko-KR" sz="2200" dirty="0" smtClean="0">
              <a:latin typeface="+mn-ea"/>
              <a:cs typeface="Arial" pitchFamily="34" charset="0"/>
            </a:endParaRPr>
          </a:p>
          <a:p>
            <a:pPr marL="342900" indent="-342900">
              <a:buFont typeface="Wingdings" panose="05000000000000000000" pitchFamily="2" charset="2"/>
              <a:buChar char="Ø"/>
            </a:pPr>
            <a:endParaRPr lang="en-US" altLang="ko-KR" sz="2200" dirty="0">
              <a:latin typeface="+mn-ea"/>
              <a:cs typeface="Arial" pitchFamily="34" charset="0"/>
            </a:endParaRPr>
          </a:p>
          <a:p>
            <a:pPr marL="342900" indent="-342900">
              <a:buFont typeface="Wingdings" panose="05000000000000000000" pitchFamily="2" charset="2"/>
              <a:buChar char="Ø"/>
            </a:pPr>
            <a:endParaRPr lang="en-US" altLang="ko-KR" sz="2200" dirty="0" smtClean="0">
              <a:latin typeface="+mn-ea"/>
              <a:cs typeface="Arial" pitchFamily="34" charset="0"/>
            </a:endParaRPr>
          </a:p>
          <a:p>
            <a:pPr marL="342900" indent="-342900">
              <a:buFont typeface="Wingdings" panose="05000000000000000000" pitchFamily="2" charset="2"/>
              <a:buChar char="Ø"/>
            </a:pPr>
            <a:endParaRPr lang="en-US" altLang="ko-KR" sz="2200" dirty="0" smtClean="0">
              <a:latin typeface="+mn-ea"/>
              <a:cs typeface="Arial" pitchFamily="34" charset="0"/>
            </a:endParaRPr>
          </a:p>
          <a:p>
            <a:pPr marL="342900" indent="-342900">
              <a:buFont typeface="Wingdings" panose="05000000000000000000" pitchFamily="2" charset="2"/>
              <a:buChar char="Ø"/>
            </a:pPr>
            <a:r>
              <a:rPr lang="en-US" altLang="ko-KR" sz="2200" dirty="0" smtClean="0">
                <a:latin typeface="+mn-ea"/>
                <a:cs typeface="Arial" pitchFamily="34" charset="0"/>
              </a:rPr>
              <a:t>This graph is called probability density function</a:t>
            </a:r>
          </a:p>
          <a:p>
            <a:endParaRPr lang="en-US" altLang="ko-KR" sz="2200" dirty="0" smtClean="0">
              <a:latin typeface="+mn-ea"/>
              <a:cs typeface="Arial" pitchFamily="34" charset="0"/>
            </a:endParaRPr>
          </a:p>
          <a:p>
            <a:endParaRPr lang="en-US" altLang="ko-KR" sz="2200" dirty="0" smtClean="0">
              <a:latin typeface="+mn-ea"/>
              <a:cs typeface="Arial" pitchFamily="34" charset="0"/>
            </a:endParaRPr>
          </a:p>
          <a:p>
            <a:pPr marL="342900" indent="-342900">
              <a:buFont typeface="Wingdings" panose="05000000000000000000" pitchFamily="2" charset="2"/>
              <a:buChar char="Ø"/>
            </a:pPr>
            <a:endParaRPr lang="en-US" altLang="ko-KR" sz="2200" dirty="0" smtClean="0">
              <a:latin typeface="+mn-ea"/>
              <a:cs typeface="Arial" pitchFamily="34" charset="0"/>
            </a:endParaRPr>
          </a:p>
          <a:p>
            <a:pPr marL="342900" indent="-342900">
              <a:buFont typeface="Wingdings" panose="05000000000000000000" pitchFamily="2" charset="2"/>
              <a:buChar char="Ø"/>
            </a:pPr>
            <a:endParaRPr lang="ko-KR" altLang="en-US" sz="2200" dirty="0">
              <a:latin typeface="Arial" pitchFamily="34" charset="0"/>
              <a:cs typeface="Arial" pitchFamily="34" charset="0"/>
            </a:endParaRPr>
          </a:p>
        </p:txBody>
      </p:sp>
      <p:sp>
        <p:nvSpPr>
          <p:cNvPr id="5" name="TextBox 4"/>
          <p:cNvSpPr txBox="1"/>
          <p:nvPr/>
        </p:nvSpPr>
        <p:spPr>
          <a:xfrm>
            <a:off x="3347864" y="6642556"/>
            <a:ext cx="6480720" cy="215444"/>
          </a:xfrm>
          <a:prstGeom prst="rect">
            <a:avLst/>
          </a:prstGeom>
          <a:noFill/>
        </p:spPr>
        <p:txBody>
          <a:bodyPr wrap="square" rtlCol="0">
            <a:spAutoFit/>
          </a:bodyPr>
          <a:lstStyle/>
          <a:p>
            <a:r>
              <a:rPr lang="en-IN" sz="800" dirty="0"/>
              <a:t>http://sites.stat.psu.edu/~ajw13/stat200/mos/05_probdistr/05_probdistr_print.html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1628800"/>
            <a:ext cx="5274117" cy="3419344"/>
          </a:xfrm>
          <a:prstGeom prst="rect">
            <a:avLst/>
          </a:prstGeom>
        </p:spPr>
      </p:pic>
    </p:spTree>
    <p:extLst>
      <p:ext uri="{BB962C8B-B14F-4D97-AF65-F5344CB8AC3E}">
        <p14:creationId xmlns:p14="http://schemas.microsoft.com/office/powerpoint/2010/main" val="325723527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Continuous </a:t>
            </a:r>
            <a:r>
              <a:rPr lang="en-US" altLang="ko-KR" dirty="0" smtClean="0"/>
              <a:t>Distributions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Unlike discrete distribution, we can’t directly find the probability of a point</a:t>
            </a:r>
          </a:p>
          <a:p>
            <a:pPr marL="342900" indent="-342900">
              <a:buFont typeface="Wingdings" panose="05000000000000000000" pitchFamily="2" charset="2"/>
              <a:buChar char="Ø"/>
            </a:pPr>
            <a:r>
              <a:rPr lang="en-US" altLang="ko-KR" sz="2200" dirty="0" smtClean="0">
                <a:latin typeface="+mn-ea"/>
                <a:cs typeface="Arial" pitchFamily="34" charset="0"/>
              </a:rPr>
              <a:t>In continuous distributions probability can be found only for intervals</a:t>
            </a:r>
          </a:p>
          <a:p>
            <a:pPr marL="342900" indent="-342900">
              <a:buFont typeface="Wingdings" panose="05000000000000000000" pitchFamily="2" charset="2"/>
              <a:buChar char="Ø"/>
            </a:pPr>
            <a:r>
              <a:rPr lang="en-US" altLang="ko-KR" sz="2200" dirty="0" smtClean="0">
                <a:latin typeface="+mn-ea"/>
                <a:cs typeface="Arial" pitchFamily="34" charset="0"/>
              </a:rPr>
              <a:t>Probability for an interval = Area under the curve in that interval</a:t>
            </a:r>
          </a:p>
          <a:p>
            <a:endParaRPr lang="en-US" altLang="ko-KR" sz="2200" dirty="0" smtClean="0">
              <a:latin typeface="+mn-ea"/>
              <a:cs typeface="Arial" pitchFamily="34" charset="0"/>
            </a:endParaRPr>
          </a:p>
          <a:p>
            <a:pPr marL="342900" indent="-342900">
              <a:buFont typeface="Wingdings" panose="05000000000000000000" pitchFamily="2" charset="2"/>
              <a:buChar char="Ø"/>
            </a:pPr>
            <a:endParaRPr lang="en-US" altLang="ko-KR" sz="2200" dirty="0" smtClean="0">
              <a:latin typeface="+mn-ea"/>
              <a:cs typeface="Arial" pitchFamily="34" charset="0"/>
            </a:endParaRPr>
          </a:p>
          <a:p>
            <a:pPr marL="342900" indent="-342900">
              <a:buFont typeface="Wingdings" panose="05000000000000000000" pitchFamily="2" charset="2"/>
              <a:buChar char="Ø"/>
            </a:pPr>
            <a:endParaRPr lang="ko-KR" altLang="en-US" sz="2200" dirty="0">
              <a:latin typeface="Arial" pitchFamily="34" charset="0"/>
              <a:cs typeface="Arial" pitchFamily="34" charset="0"/>
            </a:endParaRPr>
          </a:p>
        </p:txBody>
      </p:sp>
      <p:sp>
        <p:nvSpPr>
          <p:cNvPr id="5" name="TextBox 4"/>
          <p:cNvSpPr txBox="1"/>
          <p:nvPr/>
        </p:nvSpPr>
        <p:spPr>
          <a:xfrm>
            <a:off x="3329608" y="6642556"/>
            <a:ext cx="6480720" cy="215444"/>
          </a:xfrm>
          <a:prstGeom prst="rect">
            <a:avLst/>
          </a:prstGeom>
          <a:noFill/>
        </p:spPr>
        <p:txBody>
          <a:bodyPr wrap="square" rtlCol="0">
            <a:spAutoFit/>
          </a:bodyPr>
          <a:lstStyle/>
          <a:p>
            <a:r>
              <a:rPr lang="en-IN" sz="800" dirty="0"/>
              <a:t>http://sites.stat.psu.edu/~ajw13/stat200/mos/05_probdistr/05_probdistr_print.html</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9608" y="3802355"/>
            <a:ext cx="4104456" cy="2661745"/>
          </a:xfrm>
          <a:prstGeom prst="rect">
            <a:avLst/>
          </a:prstGeom>
        </p:spPr>
      </p:pic>
    </p:spTree>
    <p:extLst>
      <p:ext uri="{BB962C8B-B14F-4D97-AF65-F5344CB8AC3E}">
        <p14:creationId xmlns:p14="http://schemas.microsoft.com/office/powerpoint/2010/main" val="328786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Normal Distribution</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Popularly known as bell-shaped curve</a:t>
            </a:r>
          </a:p>
          <a:p>
            <a:pPr marL="342900" indent="-342900">
              <a:buFont typeface="Wingdings" panose="05000000000000000000" pitchFamily="2" charset="2"/>
              <a:buChar char="Ø"/>
            </a:pPr>
            <a:r>
              <a:rPr lang="en-IN" altLang="ko-KR" sz="2200" dirty="0" smtClean="0">
                <a:latin typeface="+mn-ea"/>
                <a:cs typeface="Arial" pitchFamily="34" charset="0"/>
              </a:rPr>
              <a:t>Normal distribution has a mean of </a:t>
            </a:r>
            <a:r>
              <a:rPr lang="el-GR" sz="2400" dirty="0" smtClean="0"/>
              <a:t>μ</a:t>
            </a:r>
            <a:r>
              <a:rPr lang="en-IN" sz="2400" dirty="0" smtClean="0"/>
              <a:t> </a:t>
            </a:r>
            <a:r>
              <a:rPr lang="en-IN" altLang="ko-KR" sz="2200" dirty="0" smtClean="0">
                <a:latin typeface="+mn-ea"/>
                <a:cs typeface="Arial" pitchFamily="34" charset="0"/>
              </a:rPr>
              <a:t>and a standard distribution of </a:t>
            </a:r>
            <a:r>
              <a:rPr lang="el-GR" altLang="ko-KR" sz="2200" dirty="0" smtClean="0">
                <a:latin typeface="+mn-ea"/>
                <a:cs typeface="Arial" pitchFamily="34" charset="0"/>
              </a:rPr>
              <a:t>σ</a:t>
            </a:r>
            <a:endParaRPr lang="en-IN" altLang="ko-KR" sz="2200" dirty="0" smtClean="0">
              <a:latin typeface="+mn-ea"/>
              <a:cs typeface="Arial" pitchFamily="34" charset="0"/>
            </a:endParaRP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ko-KR" altLang="en-US" sz="2200"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687927"/>
            <a:ext cx="5800725" cy="3847270"/>
          </a:xfrm>
          <a:prstGeom prst="rect">
            <a:avLst/>
          </a:prstGeom>
        </p:spPr>
      </p:pic>
      <p:sp>
        <p:nvSpPr>
          <p:cNvPr id="7" name="TextBox 6"/>
          <p:cNvSpPr txBox="1"/>
          <p:nvPr/>
        </p:nvSpPr>
        <p:spPr>
          <a:xfrm>
            <a:off x="3979974" y="6642556"/>
            <a:ext cx="2520280" cy="215444"/>
          </a:xfrm>
          <a:prstGeom prst="rect">
            <a:avLst/>
          </a:prstGeom>
          <a:noFill/>
        </p:spPr>
        <p:txBody>
          <a:bodyPr wrap="square" rtlCol="0">
            <a:spAutoFit/>
          </a:bodyPr>
          <a:lstStyle/>
          <a:p>
            <a:r>
              <a:rPr lang="en-IN" sz="800" dirty="0"/>
              <a:t>http://news.mit.edu/2012/explained-sigma-0209</a:t>
            </a:r>
          </a:p>
        </p:txBody>
      </p:sp>
    </p:spTree>
    <p:extLst>
      <p:ext uri="{BB962C8B-B14F-4D97-AF65-F5344CB8AC3E}">
        <p14:creationId xmlns:p14="http://schemas.microsoft.com/office/powerpoint/2010/main" val="363351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Normal </a:t>
            </a:r>
            <a:r>
              <a:rPr lang="en-US" altLang="ko-KR" dirty="0" smtClean="0"/>
              <a:t>Distribution (contd.)</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Features of a Normal Distribution:</a:t>
            </a:r>
          </a:p>
          <a:p>
            <a:pPr marL="1085850" lvl="1" indent="-342900" algn="just">
              <a:buFont typeface="Arial" pitchFamily="34" charset="0"/>
              <a:buChar char="•"/>
            </a:pPr>
            <a:r>
              <a:rPr lang="en-IN" altLang="ko-KR" sz="2200" dirty="0">
                <a:solidFill>
                  <a:schemeClr val="accent3">
                    <a:lumMod val="50000"/>
                  </a:schemeClr>
                </a:solidFill>
              </a:rPr>
              <a:t>Mean=Median=Mode</a:t>
            </a:r>
          </a:p>
          <a:p>
            <a:pPr marL="1085850" lvl="1" indent="-342900" algn="just">
              <a:buFont typeface="Arial" pitchFamily="34" charset="0"/>
              <a:buChar char="•"/>
            </a:pPr>
            <a:r>
              <a:rPr lang="en-IN" altLang="ko-KR" sz="2200" dirty="0">
                <a:solidFill>
                  <a:schemeClr val="accent3">
                    <a:lumMod val="50000"/>
                  </a:schemeClr>
                </a:solidFill>
              </a:rPr>
              <a:t>Symmetric about the centre</a:t>
            </a:r>
          </a:p>
          <a:p>
            <a:pPr marL="1085850" lvl="1" indent="-342900" algn="just">
              <a:buFont typeface="Arial" pitchFamily="34" charset="0"/>
              <a:buChar char="•"/>
            </a:pPr>
            <a:r>
              <a:rPr lang="en-IN" altLang="ko-KR" sz="2200" dirty="0">
                <a:solidFill>
                  <a:schemeClr val="accent3">
                    <a:lumMod val="50000"/>
                  </a:schemeClr>
                </a:solidFill>
              </a:rPr>
              <a:t>Defined by two parameters </a:t>
            </a:r>
            <a:r>
              <a:rPr lang="el-GR" sz="2200" dirty="0">
                <a:solidFill>
                  <a:schemeClr val="accent3">
                    <a:lumMod val="50000"/>
                  </a:schemeClr>
                </a:solidFill>
              </a:rPr>
              <a:t>μ</a:t>
            </a:r>
            <a:r>
              <a:rPr lang="en-IN" sz="2200" dirty="0">
                <a:solidFill>
                  <a:schemeClr val="accent3">
                    <a:lumMod val="50000"/>
                  </a:schemeClr>
                </a:solidFill>
              </a:rPr>
              <a:t> </a:t>
            </a:r>
            <a:r>
              <a:rPr lang="en-IN" altLang="ko-KR" sz="2200" dirty="0">
                <a:solidFill>
                  <a:schemeClr val="accent3">
                    <a:lumMod val="50000"/>
                  </a:schemeClr>
                </a:solidFill>
              </a:rPr>
              <a:t>and </a:t>
            </a:r>
            <a:r>
              <a:rPr lang="el-GR" altLang="ko-KR" sz="2200" dirty="0">
                <a:solidFill>
                  <a:schemeClr val="accent3">
                    <a:lumMod val="50000"/>
                  </a:schemeClr>
                </a:solidFill>
              </a:rPr>
              <a:t>σ</a:t>
            </a:r>
            <a:endParaRPr lang="en-IN" altLang="ko-KR" sz="2200" dirty="0">
              <a:solidFill>
                <a:schemeClr val="accent3">
                  <a:lumMod val="50000"/>
                </a:schemeClr>
              </a:solidFill>
            </a:endParaRPr>
          </a:p>
          <a:p>
            <a:pPr marL="342900" indent="-342900">
              <a:buFont typeface="Wingdings" panose="05000000000000000000" pitchFamily="2" charset="2"/>
              <a:buChar char="Ø"/>
            </a:pPr>
            <a:r>
              <a:rPr lang="en-IN" altLang="ko-KR" sz="2200" dirty="0" smtClean="0">
                <a:latin typeface="+mn-ea"/>
                <a:cs typeface="Arial" pitchFamily="34" charset="0"/>
              </a:rPr>
              <a:t>Many natural occurring phenomenon follow normal distribution</a:t>
            </a:r>
          </a:p>
          <a:p>
            <a:pPr marL="1085850" lvl="1" indent="-342900" algn="just">
              <a:buFont typeface="Arial" pitchFamily="34" charset="0"/>
              <a:buChar char="•"/>
            </a:pPr>
            <a:r>
              <a:rPr lang="en-IN" altLang="ko-KR" sz="2200" dirty="0">
                <a:solidFill>
                  <a:schemeClr val="accent3">
                    <a:lumMod val="50000"/>
                  </a:schemeClr>
                </a:solidFill>
              </a:rPr>
              <a:t>Height of a large population</a:t>
            </a:r>
          </a:p>
          <a:p>
            <a:pPr marL="1085850" lvl="1" indent="-342900" algn="just">
              <a:buFont typeface="Arial" pitchFamily="34" charset="0"/>
              <a:buChar char="•"/>
            </a:pPr>
            <a:r>
              <a:rPr lang="en-IN" altLang="ko-KR" sz="2200" dirty="0">
                <a:solidFill>
                  <a:schemeClr val="accent3">
                    <a:lumMod val="50000"/>
                  </a:schemeClr>
                </a:solidFill>
              </a:rPr>
              <a:t>Blood pressure</a:t>
            </a: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225380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down)">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Standard Normal Distribution</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IN" altLang="ko-KR" sz="2200" dirty="0" smtClean="0">
                <a:latin typeface="+mn-ea"/>
                <a:cs typeface="Arial" pitchFamily="34" charset="0"/>
              </a:rPr>
              <a:t>Standard Normal Distribution is a special case of Normal Distribution where mean, </a:t>
            </a:r>
            <a:r>
              <a:rPr lang="el-GR" sz="2200" dirty="0"/>
              <a:t>μ</a:t>
            </a:r>
            <a:r>
              <a:rPr lang="en-IN" sz="2200" dirty="0"/>
              <a:t> </a:t>
            </a:r>
            <a:r>
              <a:rPr lang="en-IN" altLang="ko-KR" sz="2200" dirty="0" smtClean="0"/>
              <a:t> </a:t>
            </a:r>
            <a:r>
              <a:rPr lang="en-IN" altLang="ko-KR" sz="2200" dirty="0" smtClean="0">
                <a:latin typeface="+mn-ea"/>
                <a:cs typeface="Arial" pitchFamily="34" charset="0"/>
              </a:rPr>
              <a:t>= 0 and standard deviation, </a:t>
            </a:r>
            <a:r>
              <a:rPr lang="el-GR" altLang="ko-KR" sz="2200" dirty="0"/>
              <a:t>σ </a:t>
            </a:r>
            <a:r>
              <a:rPr lang="en-IN" altLang="ko-KR" sz="2200" dirty="0" smtClean="0">
                <a:latin typeface="+mn-ea"/>
                <a:cs typeface="Arial" pitchFamily="34" charset="0"/>
              </a:rPr>
              <a:t>= 1</a:t>
            </a:r>
          </a:p>
          <a:p>
            <a:pPr marL="342900" indent="-342900">
              <a:buFont typeface="Wingdings" panose="05000000000000000000" pitchFamily="2" charset="2"/>
              <a:buChar char="Ø"/>
            </a:pPr>
            <a:endParaRPr lang="en-IN" altLang="ko-KR" sz="2200" dirty="0" smtClean="0">
              <a:latin typeface="+mn-ea"/>
              <a:cs typeface="Arial" pitchFamily="34" charset="0"/>
            </a:endParaRPr>
          </a:p>
          <a:p>
            <a:pPr marL="342900" indent="-342900">
              <a:buFont typeface="Wingdings" panose="05000000000000000000" pitchFamily="2" charset="2"/>
              <a:buChar char="Ø"/>
            </a:pPr>
            <a:endParaRPr lang="ko-KR" altLang="en-US" sz="2200" dirty="0">
              <a:latin typeface="Arial" pitchFamily="34" charset="0"/>
              <a:cs typeface="Arial"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1922" y="2708920"/>
            <a:ext cx="6459828" cy="3307432"/>
          </a:xfrm>
          <a:prstGeom prst="rect">
            <a:avLst/>
          </a:prstGeom>
        </p:spPr>
      </p:pic>
    </p:spTree>
    <p:extLst>
      <p:ext uri="{BB962C8B-B14F-4D97-AF65-F5344CB8AC3E}">
        <p14:creationId xmlns:p14="http://schemas.microsoft.com/office/powerpoint/2010/main" val="172771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Discrete &amp; Continuous Variables</a:t>
            </a:r>
            <a:endParaRPr lang="ko-KR" altLang="en-US" dirty="0"/>
          </a:p>
        </p:txBody>
      </p:sp>
      <p:sp>
        <p:nvSpPr>
          <p:cNvPr id="13" name="Content Placeholder 12"/>
          <p:cNvSpPr>
            <a:spLocks noGrp="1"/>
          </p:cNvSpPr>
          <p:nvPr>
            <p:ph idx="10"/>
          </p:nvPr>
        </p:nvSpPr>
        <p:spPr>
          <a:xfrm>
            <a:off x="2100300" y="1340768"/>
            <a:ext cx="6563072" cy="4923175"/>
          </a:xfrm>
        </p:spPr>
        <p:txBody>
          <a:bodyPr/>
          <a:lstStyle/>
          <a:p>
            <a:pPr marL="342900" indent="-342900">
              <a:buFont typeface="Wingdings" panose="05000000000000000000" pitchFamily="2" charset="2"/>
              <a:buChar char="Ø"/>
            </a:pPr>
            <a:r>
              <a:rPr lang="en-US" altLang="ko-KR" sz="2200" dirty="0" smtClean="0">
                <a:latin typeface="+mn-ea"/>
                <a:cs typeface="Arial" pitchFamily="34" charset="0"/>
              </a:rPr>
              <a:t>Discrete variables can take only certain values</a:t>
            </a:r>
          </a:p>
          <a:p>
            <a:pPr marL="342900" indent="-342900">
              <a:buFont typeface="Wingdings" panose="05000000000000000000" pitchFamily="2" charset="2"/>
              <a:buChar char="Ø"/>
            </a:pPr>
            <a:r>
              <a:rPr lang="en-US" altLang="ko-KR" sz="2200" dirty="0" smtClean="0">
                <a:latin typeface="+mn-ea"/>
                <a:cs typeface="Arial" pitchFamily="34" charset="0"/>
              </a:rPr>
              <a:t>E.g. Number of persons in a household, outcome of rolling a six sided die</a:t>
            </a:r>
          </a:p>
          <a:p>
            <a:pPr marL="342900" indent="-342900">
              <a:buFont typeface="Wingdings" panose="05000000000000000000" pitchFamily="2" charset="2"/>
              <a:buChar char="Ø"/>
            </a:pPr>
            <a:r>
              <a:rPr lang="en-US" altLang="ko-KR" sz="2200" dirty="0" smtClean="0">
                <a:latin typeface="+mn-ea"/>
                <a:cs typeface="Arial" pitchFamily="34" charset="0"/>
              </a:rPr>
              <a:t>Continuous variables can take any value between its maximum and minimum value</a:t>
            </a:r>
          </a:p>
          <a:p>
            <a:pPr marL="342900" indent="-342900">
              <a:buFont typeface="Wingdings" panose="05000000000000000000" pitchFamily="2" charset="2"/>
              <a:buChar char="Ø"/>
            </a:pPr>
            <a:r>
              <a:rPr lang="en-US" altLang="ko-KR" sz="2200" dirty="0" smtClean="0">
                <a:latin typeface="+mn-ea"/>
                <a:cs typeface="Arial" pitchFamily="34" charset="0"/>
              </a:rPr>
              <a:t>E.g. Time taken by students to complete a 3 hour test, Height of students in a class</a:t>
            </a: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pPr marL="342900" indent="-342900">
              <a:buFont typeface="Wingdings" panose="05000000000000000000" pitchFamily="2" charset="2"/>
              <a:buChar char="Ø"/>
            </a:pPr>
            <a:endParaRPr lang="en-US" altLang="ko-KR" sz="2200" dirty="0" smtClean="0">
              <a:latin typeface="Arial" pitchFamily="34" charset="0"/>
              <a:cs typeface="Arial" pitchFamily="34" charset="0"/>
            </a:endParaRPr>
          </a:p>
          <a:p>
            <a:endParaRPr lang="ko-KR" altLang="en-US" sz="2200" dirty="0">
              <a:latin typeface="Arial" pitchFamily="34" charset="0"/>
              <a:cs typeface="Arial" pitchFamily="34" charset="0"/>
            </a:endParaRPr>
          </a:p>
        </p:txBody>
      </p:sp>
    </p:spTree>
    <p:extLst>
      <p:ext uri="{BB962C8B-B14F-4D97-AF65-F5344CB8AC3E}">
        <p14:creationId xmlns:p14="http://schemas.microsoft.com/office/powerpoint/2010/main" val="278539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3081</TotalTime>
  <Words>5179</Words>
  <Application>Microsoft Office PowerPoint</Application>
  <PresentationFormat>On-screen Show (4:3)</PresentationFormat>
  <Paragraphs>692</Paragraphs>
  <Slides>87</Slides>
  <Notes>81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87</vt:i4>
      </vt:variant>
    </vt:vector>
  </HeadingPairs>
  <TitlesOfParts>
    <vt:vector size="94" baseType="lpstr">
      <vt:lpstr>Arial Unicode MS</vt:lpstr>
      <vt:lpstr>맑은 고딕</vt:lpstr>
      <vt:lpstr>Arial</vt:lpstr>
      <vt:lpstr>Calibri</vt:lpstr>
      <vt:lpstr>Wingdings</vt:lpstr>
      <vt:lpstr>Office Theme</vt:lpstr>
      <vt:lpstr>Custom Design</vt:lpstr>
      <vt:lpstr>PowerPoint Presentation</vt:lpstr>
      <vt:lpstr>PowerPoint Presentation</vt:lpstr>
      <vt:lpstr>What is Statistics?</vt:lpstr>
      <vt:lpstr>PowerPoint Presentation</vt:lpstr>
      <vt:lpstr>Variables</vt:lpstr>
      <vt:lpstr>Types of Variables</vt:lpstr>
      <vt:lpstr>Dependent  &amp; Independent Variables</vt:lpstr>
      <vt:lpstr>Quantitative &amp; Qualitative Variables</vt:lpstr>
      <vt:lpstr>Discrete &amp; Continuous Variables</vt:lpstr>
      <vt:lpstr>Classify the variables</vt:lpstr>
      <vt:lpstr>Population &amp; Sample</vt:lpstr>
      <vt:lpstr>Population &amp; Sample (contd.)</vt:lpstr>
      <vt:lpstr>Scales of Measurement</vt:lpstr>
      <vt:lpstr>Nominal Scale</vt:lpstr>
      <vt:lpstr>Nominal Scale (contd.)</vt:lpstr>
      <vt:lpstr>Ordinal Scale</vt:lpstr>
      <vt:lpstr>Ordinal Scale (contd.)</vt:lpstr>
      <vt:lpstr>Interval Scale</vt:lpstr>
      <vt:lpstr>Interval Scale (contd.)</vt:lpstr>
      <vt:lpstr>Ratio Scale</vt:lpstr>
      <vt:lpstr>Ratio Scale (contd.)</vt:lpstr>
      <vt:lpstr>Scales of Measurement  (contd.)</vt:lpstr>
      <vt:lpstr>Scales of Measurement (contd.)</vt:lpstr>
      <vt:lpstr>PowerPoint Presentation</vt:lpstr>
      <vt:lpstr>Arithmetic Mean</vt:lpstr>
      <vt:lpstr>Median</vt:lpstr>
      <vt:lpstr>Trimmed Mean</vt:lpstr>
      <vt:lpstr>Trimmed Mean (contd.)</vt:lpstr>
      <vt:lpstr>Trimmed Mean (contd.)</vt:lpstr>
      <vt:lpstr>Trimmed Mean (contd.)</vt:lpstr>
      <vt:lpstr>Quartile</vt:lpstr>
      <vt:lpstr>Quartile (contd.)</vt:lpstr>
      <vt:lpstr>Quartile (contd.)</vt:lpstr>
      <vt:lpstr>Mode</vt:lpstr>
      <vt:lpstr>Mode (contd.)</vt:lpstr>
      <vt:lpstr>PowerPoint Presentation</vt:lpstr>
      <vt:lpstr>Range</vt:lpstr>
      <vt:lpstr>Inter Quartile Range</vt:lpstr>
      <vt:lpstr>Variance &amp; Standard Deviation</vt:lpstr>
      <vt:lpstr>Variance &amp; Standard Deviation (contd.)</vt:lpstr>
      <vt:lpstr>PowerPoint Presentation</vt:lpstr>
      <vt:lpstr>Box Plot</vt:lpstr>
      <vt:lpstr>Box Plot (contd.)</vt:lpstr>
      <vt:lpstr>Scatter Plot</vt:lpstr>
      <vt:lpstr>Scatter Plot (contd.)</vt:lpstr>
      <vt:lpstr>Line Graph</vt:lpstr>
      <vt:lpstr>Line Graph (contd.)</vt:lpstr>
      <vt:lpstr>Bar Graph</vt:lpstr>
      <vt:lpstr>Bar Graph (contd.)</vt:lpstr>
      <vt:lpstr>Pie Chart</vt:lpstr>
      <vt:lpstr>Pie Chart (contd.)</vt:lpstr>
      <vt:lpstr>Histogram</vt:lpstr>
      <vt:lpstr>Histogram (contd.)</vt:lpstr>
      <vt:lpstr>Histogram (contd.)</vt:lpstr>
      <vt:lpstr>Histogram (contd.)</vt:lpstr>
      <vt:lpstr>Histogram (contd.)</vt:lpstr>
      <vt:lpstr>Histogram (contd.)</vt:lpstr>
      <vt:lpstr>Histogram (contd.)</vt:lpstr>
      <vt:lpstr>PowerPoint Presentation</vt:lpstr>
      <vt:lpstr>Definitions</vt:lpstr>
      <vt:lpstr>Definitions (contd.)</vt:lpstr>
      <vt:lpstr>Definitions (contd.)</vt:lpstr>
      <vt:lpstr>Definitions (contd.)</vt:lpstr>
      <vt:lpstr>Definitions (contd.)</vt:lpstr>
      <vt:lpstr>Definitions (contd.)</vt:lpstr>
      <vt:lpstr>Rules of Probability</vt:lpstr>
      <vt:lpstr>Rules of Probability (contd.)</vt:lpstr>
      <vt:lpstr>Rules of Probability (contd.)</vt:lpstr>
      <vt:lpstr>Rules of Probability (contd.)</vt:lpstr>
      <vt:lpstr>Conditional Probability</vt:lpstr>
      <vt:lpstr>Conditional Probability (contd.)</vt:lpstr>
      <vt:lpstr>Bayes’ Theorem</vt:lpstr>
      <vt:lpstr>Odds</vt:lpstr>
      <vt:lpstr>Odds Ratio</vt:lpstr>
      <vt:lpstr>PowerPoint Presentation</vt:lpstr>
      <vt:lpstr>Binomial Distributions</vt:lpstr>
      <vt:lpstr>Binomial Distributions (contd.)</vt:lpstr>
      <vt:lpstr>Binomial Distributions (contd.)</vt:lpstr>
      <vt:lpstr>Binomial Distributions (contd.)</vt:lpstr>
      <vt:lpstr>Binomial Distributions (contd.)</vt:lpstr>
      <vt:lpstr>Binomial Distributions (contd.)</vt:lpstr>
      <vt:lpstr>Continuous Distributions</vt:lpstr>
      <vt:lpstr>Continuous Distributions (contd.) </vt:lpstr>
      <vt:lpstr>Continuous Distributions (contd.)</vt:lpstr>
      <vt:lpstr>Normal Distribution</vt:lpstr>
      <vt:lpstr>Normal Distribution (contd.)</vt:lpstr>
      <vt:lpstr>Standard Normal Distribution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ErnestKirubakaran Selvaraj</cp:lastModifiedBy>
  <cp:revision>263</cp:revision>
  <dcterms:created xsi:type="dcterms:W3CDTF">2014-04-01T16:35:38Z</dcterms:created>
  <dcterms:modified xsi:type="dcterms:W3CDTF">2015-10-07T11:32:18Z</dcterms:modified>
</cp:coreProperties>
</file>