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4"/>
  </p:notesMasterIdLst>
  <p:sldIdLst>
    <p:sldId id="256" r:id="rId3"/>
    <p:sldId id="285" r:id="rId4"/>
    <p:sldId id="286" r:id="rId5"/>
    <p:sldId id="392" r:id="rId6"/>
    <p:sldId id="393" r:id="rId7"/>
    <p:sldId id="395" r:id="rId8"/>
    <p:sldId id="397" r:id="rId9"/>
    <p:sldId id="394" r:id="rId10"/>
    <p:sldId id="294" r:id="rId11"/>
    <p:sldId id="259" r:id="rId12"/>
    <p:sldId id="364" r:id="rId13"/>
    <p:sldId id="365" r:id="rId14"/>
    <p:sldId id="366" r:id="rId15"/>
    <p:sldId id="367" r:id="rId16"/>
    <p:sldId id="368" r:id="rId17"/>
    <p:sldId id="369" r:id="rId18"/>
    <p:sldId id="363" r:id="rId19"/>
    <p:sldId id="362" r:id="rId20"/>
    <p:sldId id="371" r:id="rId21"/>
    <p:sldId id="396" r:id="rId22"/>
    <p:sldId id="372" r:id="rId23"/>
    <p:sldId id="373" r:id="rId24"/>
    <p:sldId id="374" r:id="rId25"/>
    <p:sldId id="375" r:id="rId26"/>
    <p:sldId id="370" r:id="rId27"/>
    <p:sldId id="406" r:id="rId28"/>
    <p:sldId id="376" r:id="rId29"/>
    <p:sldId id="377" r:id="rId30"/>
    <p:sldId id="378" r:id="rId31"/>
    <p:sldId id="379" r:id="rId32"/>
    <p:sldId id="380" r:id="rId33"/>
    <p:sldId id="407" r:id="rId34"/>
    <p:sldId id="388" r:id="rId35"/>
    <p:sldId id="381" r:id="rId36"/>
    <p:sldId id="382" r:id="rId37"/>
    <p:sldId id="383" r:id="rId38"/>
    <p:sldId id="384" r:id="rId39"/>
    <p:sldId id="385" r:id="rId40"/>
    <p:sldId id="408" r:id="rId41"/>
    <p:sldId id="389" r:id="rId42"/>
    <p:sldId id="386" r:id="rId43"/>
    <p:sldId id="387" r:id="rId44"/>
    <p:sldId id="390" r:id="rId45"/>
    <p:sldId id="398" r:id="rId46"/>
    <p:sldId id="399" r:id="rId47"/>
    <p:sldId id="400" r:id="rId48"/>
    <p:sldId id="401" r:id="rId49"/>
    <p:sldId id="402" r:id="rId50"/>
    <p:sldId id="403" r:id="rId51"/>
    <p:sldId id="404" r:id="rId52"/>
    <p:sldId id="405" r:id="rId5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p:cViewPr varScale="1">
        <p:scale>
          <a:sx n="70" d="100"/>
          <a:sy n="70" d="100"/>
        </p:scale>
        <p:origin x="13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47FC0-FEAC-46AF-905D-F4184D1C574E}" type="datetimeFigureOut">
              <a:rPr lang="en-IN" smtClean="0"/>
              <a:t>14-10-2015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72146-05B7-4D73-8019-29B862E8A820}" type="slidenum">
              <a:rPr lang="en-IN" smtClean="0"/>
              <a:t>‹#›</a:t>
            </a:fld>
            <a:endParaRPr lang="en-IN"/>
          </a:p>
        </p:txBody>
      </p:sp>
    </p:spTree>
    <p:extLst>
      <p:ext uri="{BB962C8B-B14F-4D97-AF65-F5344CB8AC3E}">
        <p14:creationId xmlns:p14="http://schemas.microsoft.com/office/powerpoint/2010/main" val="864407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a:t>
            </a:fld>
            <a:endParaRPr lang="en-IN"/>
          </a:p>
        </p:txBody>
      </p:sp>
    </p:spTree>
    <p:extLst>
      <p:ext uri="{BB962C8B-B14F-4D97-AF65-F5344CB8AC3E}">
        <p14:creationId xmlns:p14="http://schemas.microsoft.com/office/powerpoint/2010/main" val="1566828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13</a:t>
            </a:fld>
            <a:endParaRPr lang="en-IN"/>
          </a:p>
        </p:txBody>
      </p:sp>
    </p:spTree>
    <p:extLst>
      <p:ext uri="{BB962C8B-B14F-4D97-AF65-F5344CB8AC3E}">
        <p14:creationId xmlns:p14="http://schemas.microsoft.com/office/powerpoint/2010/main" val="420686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Remember from CLT that sample statistic</a:t>
            </a:r>
            <a:r>
              <a:rPr lang="en-IN" baseline="0" dirty="0" smtClean="0"/>
              <a:t> is part of sampling distribution with mean equal to the population mean. Now our sample statistic is the little dot in the picture. P-value is the probability of finding such a sample statistic which is the area shaded in green</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14</a:t>
            </a:fld>
            <a:endParaRPr lang="en-IN"/>
          </a:p>
        </p:txBody>
      </p:sp>
    </p:spTree>
    <p:extLst>
      <p:ext uri="{BB962C8B-B14F-4D97-AF65-F5344CB8AC3E}">
        <p14:creationId xmlns:p14="http://schemas.microsoft.com/office/powerpoint/2010/main" val="1992112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the case of proportion of women data analytics learners, p-value</a:t>
            </a:r>
            <a:r>
              <a:rPr lang="en-IN" baseline="0" dirty="0" smtClean="0"/>
              <a:t> is the probability finding a sample is with 0.1 (or whatever value) proportion of women if the true population proportion i.e. the total population proportion of women learners is 0.76</a:t>
            </a:r>
          </a:p>
          <a:p>
            <a:r>
              <a:rPr lang="en-IN" dirty="0" smtClean="0"/>
              <a:t>If</a:t>
            </a:r>
            <a:r>
              <a:rPr lang="en-IN" baseline="0" dirty="0" smtClean="0"/>
              <a:t> it is a fair coin, the probability of head is equal to the probability of tail which is equal to 0.5</a:t>
            </a:r>
            <a:endParaRPr lang="en-IN" dirty="0" smtClean="0"/>
          </a:p>
          <a:p>
            <a:endParaRPr lang="en-IN" dirty="0" smtClean="0"/>
          </a:p>
          <a:p>
            <a:r>
              <a:rPr lang="en-IN" dirty="0" smtClean="0"/>
              <a:t>Remember that the null hypothesis is coin is fair so the probability of head is .5. Let us say we get one head in the first trial. And in the second trial also a head and in the third trial and so on..</a:t>
            </a:r>
          </a:p>
          <a:p>
            <a:r>
              <a:rPr lang="en-IN" dirty="0" smtClean="0"/>
              <a:t>Now we realise that something is wrong. If the coin is indeed fair, we shouldn't have got 5 heads in a row right. Now if the P value is below 0.05, we feel something is wrong with the null hypothesis and reject it. This value is called the significance level</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15</a:t>
            </a:fld>
            <a:endParaRPr lang="en-IN"/>
          </a:p>
        </p:txBody>
      </p:sp>
    </p:spTree>
    <p:extLst>
      <p:ext uri="{BB962C8B-B14F-4D97-AF65-F5344CB8AC3E}">
        <p14:creationId xmlns:p14="http://schemas.microsoft.com/office/powerpoint/2010/main" val="3332145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When we use 0.01 as alpha, we are little liberal with the null hypothesis since the chance of rejecting the null hypothesis is lower compared to 0.05 alpha</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16</a:t>
            </a:fld>
            <a:endParaRPr lang="en-IN"/>
          </a:p>
        </p:txBody>
      </p:sp>
    </p:spTree>
    <p:extLst>
      <p:ext uri="{BB962C8B-B14F-4D97-AF65-F5344CB8AC3E}">
        <p14:creationId xmlns:p14="http://schemas.microsoft.com/office/powerpoint/2010/main" val="3361055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17</a:t>
            </a:fld>
            <a:endParaRPr lang="en-IN"/>
          </a:p>
        </p:txBody>
      </p:sp>
    </p:spTree>
    <p:extLst>
      <p:ext uri="{BB962C8B-B14F-4D97-AF65-F5344CB8AC3E}">
        <p14:creationId xmlns:p14="http://schemas.microsoft.com/office/powerpoint/2010/main" val="1362015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18</a:t>
            </a:fld>
            <a:endParaRPr lang="en-IN"/>
          </a:p>
        </p:txBody>
      </p:sp>
    </p:spTree>
    <p:extLst>
      <p:ext uri="{BB962C8B-B14F-4D97-AF65-F5344CB8AC3E}">
        <p14:creationId xmlns:p14="http://schemas.microsoft.com/office/powerpoint/2010/main" val="1226008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Since cricket ball has to weigh between 155.9 and 163.0 gm. We have problem if the ball is heavier or lighter unless the chips example where we have problem only when the fat is higher than 10g and we are good if the fat is less than 10g</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19</a:t>
            </a:fld>
            <a:endParaRPr lang="en-IN"/>
          </a:p>
        </p:txBody>
      </p:sp>
    </p:spTree>
    <p:extLst>
      <p:ext uri="{BB962C8B-B14F-4D97-AF65-F5344CB8AC3E}">
        <p14:creationId xmlns:p14="http://schemas.microsoft.com/office/powerpoint/2010/main" val="199733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a:t>
            </a:r>
            <a:r>
              <a:rPr lang="en-IN" baseline="0" dirty="0" smtClean="0"/>
              <a:t> one sided, if the hypothesis is that the mean value is greater than then we look at the grey shaded area(right tail test). If the hypothesis is that the mean value is less than, then we take the unshaded area or we can take (1-shaded area) (left tail test). In two sided case, the hypothesis is that the mean value is equal to some value and hence we take both the sides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20</a:t>
            </a:fld>
            <a:endParaRPr lang="en-IN"/>
          </a:p>
        </p:txBody>
      </p:sp>
    </p:spTree>
    <p:extLst>
      <p:ext uri="{BB962C8B-B14F-4D97-AF65-F5344CB8AC3E}">
        <p14:creationId xmlns:p14="http://schemas.microsoft.com/office/powerpoint/2010/main" val="962644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Here we aren't comparing the means with a single value. Instead, we are comparing the means with each other. Also, the weight of cricket balls produced by the two machines are independent of each other</a:t>
            </a:r>
          </a:p>
        </p:txBody>
      </p:sp>
      <p:sp>
        <p:nvSpPr>
          <p:cNvPr id="4" name="Slide Number Placeholder 3"/>
          <p:cNvSpPr>
            <a:spLocks noGrp="1"/>
          </p:cNvSpPr>
          <p:nvPr>
            <p:ph type="sldNum" sz="quarter" idx="10"/>
          </p:nvPr>
        </p:nvSpPr>
        <p:spPr/>
        <p:txBody>
          <a:bodyPr/>
          <a:lstStyle/>
          <a:p>
            <a:fld id="{ABC72146-05B7-4D73-8019-29B862E8A820}" type="slidenum">
              <a:rPr lang="en-IN" smtClean="0"/>
              <a:t>21</a:t>
            </a:fld>
            <a:endParaRPr lang="en-IN"/>
          </a:p>
        </p:txBody>
      </p:sp>
    </p:spTree>
    <p:extLst>
      <p:ext uri="{BB962C8B-B14F-4D97-AF65-F5344CB8AC3E}">
        <p14:creationId xmlns:p14="http://schemas.microsoft.com/office/powerpoint/2010/main" val="347373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22</a:t>
            </a:fld>
            <a:endParaRPr lang="en-IN"/>
          </a:p>
        </p:txBody>
      </p:sp>
    </p:spTree>
    <p:extLst>
      <p:ext uri="{BB962C8B-B14F-4D97-AF65-F5344CB8AC3E}">
        <p14:creationId xmlns:p14="http://schemas.microsoft.com/office/powerpoint/2010/main" val="33233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 that</a:t>
            </a:r>
            <a:r>
              <a:rPr lang="en-IN" baseline="0" dirty="0" smtClean="0"/>
              <a:t> the original population distribution may not be normally distributed but the sampling distribution will be normally distributed given that N is large enough</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a:t>
            </a:fld>
            <a:endParaRPr lang="en-IN"/>
          </a:p>
        </p:txBody>
      </p:sp>
    </p:spTree>
    <p:extLst>
      <p:ext uri="{BB962C8B-B14F-4D97-AF65-F5344CB8AC3E}">
        <p14:creationId xmlns:p14="http://schemas.microsoft.com/office/powerpoint/2010/main" val="735805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23</a:t>
            </a:fld>
            <a:endParaRPr lang="en-IN"/>
          </a:p>
        </p:txBody>
      </p:sp>
    </p:spTree>
    <p:extLst>
      <p:ext uri="{BB962C8B-B14F-4D97-AF65-F5344CB8AC3E}">
        <p14:creationId xmlns:p14="http://schemas.microsoft.com/office/powerpoint/2010/main" val="2971080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l-GR" altLang="ko-KR" sz="2200" dirty="0" smtClean="0">
                <a:solidFill>
                  <a:schemeClr val="accent3">
                    <a:lumMod val="50000"/>
                  </a:schemeClr>
                </a:solidFill>
                <a:latin typeface="+mn-ea"/>
                <a:cs typeface="Arial" pitchFamily="34" charset="0"/>
              </a:rPr>
              <a:t>μ</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 </a:t>
            </a:r>
            <a:r>
              <a:rPr lang="el-GR" altLang="ko-KR" sz="2200" dirty="0" smtClean="0">
                <a:solidFill>
                  <a:schemeClr val="accent3">
                    <a:lumMod val="50000"/>
                  </a:schemeClr>
                </a:solidFill>
                <a:latin typeface="+mn-ea"/>
                <a:cs typeface="Arial" pitchFamily="34" charset="0"/>
              </a:rPr>
              <a:t>μ</a:t>
            </a:r>
            <a:r>
              <a:rPr lang="en-IN" altLang="ko-KR" sz="2200" baseline="-25000" dirty="0" smtClean="0">
                <a:solidFill>
                  <a:schemeClr val="accent3">
                    <a:lumMod val="50000"/>
                  </a:schemeClr>
                </a:solidFill>
                <a:latin typeface="+mn-ea"/>
                <a:cs typeface="Arial" pitchFamily="34" charset="0"/>
              </a:rPr>
              <a:t>2</a:t>
            </a:r>
            <a:r>
              <a:rPr lang="el-GR" altLang="ko-KR" sz="2200" dirty="0" smtClean="0">
                <a:solidFill>
                  <a:schemeClr val="accent3">
                    <a:lumMod val="50000"/>
                  </a:schemeClr>
                </a:solidFill>
                <a:latin typeface="+mn-ea"/>
                <a:cs typeface="Arial" pitchFamily="34" charset="0"/>
              </a:rPr>
              <a:t> </a:t>
            </a:r>
            <a:r>
              <a:rPr lang="en-IN" altLang="ko-KR" sz="2200" dirty="0" smtClean="0">
                <a:solidFill>
                  <a:schemeClr val="accent3">
                    <a:lumMod val="50000"/>
                  </a:schemeClr>
                </a:solidFill>
                <a:latin typeface="+mn-ea"/>
                <a:cs typeface="Arial" pitchFamily="34" charset="0"/>
              </a:rPr>
              <a:t>(average blood pressure before and after the drug are equal i.e. the drug has no effect on blood pressure)</a:t>
            </a:r>
            <a:r>
              <a:rPr lang="en-IN" altLang="ko-KR" sz="2200" baseline="-25000" dirty="0" smtClean="0">
                <a:solidFill>
                  <a:schemeClr val="accent3">
                    <a:lumMod val="50000"/>
                  </a:schemeClr>
                </a:solidFill>
                <a:latin typeface="+mn-ea"/>
                <a:cs typeface="Arial" pitchFamily="34" charset="0"/>
              </a:rPr>
              <a:t> </a:t>
            </a:r>
          </a:p>
        </p:txBody>
      </p:sp>
      <p:sp>
        <p:nvSpPr>
          <p:cNvPr id="4" name="Slide Number Placeholder 3"/>
          <p:cNvSpPr>
            <a:spLocks noGrp="1"/>
          </p:cNvSpPr>
          <p:nvPr>
            <p:ph type="sldNum" sz="quarter" idx="10"/>
          </p:nvPr>
        </p:nvSpPr>
        <p:spPr/>
        <p:txBody>
          <a:bodyPr/>
          <a:lstStyle/>
          <a:p>
            <a:fld id="{ABC72146-05B7-4D73-8019-29B862E8A820}" type="slidenum">
              <a:rPr lang="en-IN" smtClean="0"/>
              <a:t>24</a:t>
            </a:fld>
            <a:endParaRPr lang="en-IN"/>
          </a:p>
        </p:txBody>
      </p:sp>
    </p:spTree>
    <p:extLst>
      <p:ext uri="{BB962C8B-B14F-4D97-AF65-F5344CB8AC3E}">
        <p14:creationId xmlns:p14="http://schemas.microsoft.com/office/powerpoint/2010/main" val="3219602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25</a:t>
            </a:fld>
            <a:endParaRPr lang="en-IN"/>
          </a:p>
        </p:txBody>
      </p:sp>
    </p:spTree>
    <p:extLst>
      <p:ext uri="{BB962C8B-B14F-4D97-AF65-F5344CB8AC3E}">
        <p14:creationId xmlns:p14="http://schemas.microsoft.com/office/powerpoint/2010/main" val="3746413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are</a:t>
            </a:r>
            <a:r>
              <a:rPr lang="en-IN" baseline="0" dirty="0" smtClean="0"/>
              <a:t> going to study these tests, under what conditions these tests should be used and we are also going to see how to do these tests in R</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27</a:t>
            </a:fld>
            <a:endParaRPr lang="en-IN"/>
          </a:p>
        </p:txBody>
      </p:sp>
    </p:spTree>
    <p:extLst>
      <p:ext uri="{BB962C8B-B14F-4D97-AF65-F5344CB8AC3E}">
        <p14:creationId xmlns:p14="http://schemas.microsoft.com/office/powerpoint/2010/main" val="391968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28</a:t>
            </a:fld>
            <a:endParaRPr lang="en-IN"/>
          </a:p>
        </p:txBody>
      </p:sp>
    </p:spTree>
    <p:extLst>
      <p:ext uri="{BB962C8B-B14F-4D97-AF65-F5344CB8AC3E}">
        <p14:creationId xmlns:p14="http://schemas.microsoft.com/office/powerpoint/2010/main" val="41918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most practical cases, we don’t</a:t>
            </a:r>
            <a:r>
              <a:rPr lang="en-IN" baseline="0" dirty="0" smtClean="0"/>
              <a:t> know the standard deviation of the population. The catch here is if we know the standard deviation of the population, we would have definitely known the mean of the population and hence there is no need for the test (as we already know the true population mean). If the sample size is large, we can approximate the sample standard deviation as the population standard deviation and use the z-test.</a:t>
            </a:r>
          </a:p>
          <a:p>
            <a:r>
              <a:rPr lang="en-IN" dirty="0" smtClean="0"/>
              <a:t>Here we can use z-test since the sample size 1000 is greater than 30</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29</a:t>
            </a:fld>
            <a:endParaRPr lang="en-IN"/>
          </a:p>
        </p:txBody>
      </p:sp>
    </p:spTree>
    <p:extLst>
      <p:ext uri="{BB962C8B-B14F-4D97-AF65-F5344CB8AC3E}">
        <p14:creationId xmlns:p14="http://schemas.microsoft.com/office/powerpoint/2010/main" val="376229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30</a:t>
            </a:fld>
            <a:endParaRPr lang="en-IN"/>
          </a:p>
        </p:txBody>
      </p:sp>
    </p:spTree>
    <p:extLst>
      <p:ext uri="{BB962C8B-B14F-4D97-AF65-F5344CB8AC3E}">
        <p14:creationId xmlns:p14="http://schemas.microsoft.com/office/powerpoint/2010/main" val="3261872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31</a:t>
            </a:fld>
            <a:endParaRPr lang="en-IN"/>
          </a:p>
        </p:txBody>
      </p:sp>
    </p:spTree>
    <p:extLst>
      <p:ext uri="{BB962C8B-B14F-4D97-AF65-F5344CB8AC3E}">
        <p14:creationId xmlns:p14="http://schemas.microsoft.com/office/powerpoint/2010/main" val="2806888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are</a:t>
            </a:r>
            <a:r>
              <a:rPr lang="en-IN" baseline="0" dirty="0" smtClean="0"/>
              <a:t> going to study these tests, under what conditions these tests should be used and we are also going to see how to do these tests in R</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33</a:t>
            </a:fld>
            <a:endParaRPr lang="en-IN"/>
          </a:p>
        </p:txBody>
      </p:sp>
    </p:spTree>
    <p:extLst>
      <p:ext uri="{BB962C8B-B14F-4D97-AF65-F5344CB8AC3E}">
        <p14:creationId xmlns:p14="http://schemas.microsoft.com/office/powerpoint/2010/main" val="2296925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34</a:t>
            </a:fld>
            <a:endParaRPr lang="en-IN"/>
          </a:p>
        </p:txBody>
      </p:sp>
    </p:spTree>
    <p:extLst>
      <p:ext uri="{BB962C8B-B14F-4D97-AF65-F5344CB8AC3E}">
        <p14:creationId xmlns:p14="http://schemas.microsoft.com/office/powerpoint/2010/main" val="2182798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5</a:t>
            </a:fld>
            <a:endParaRPr lang="en-IN"/>
          </a:p>
        </p:txBody>
      </p:sp>
    </p:spTree>
    <p:extLst>
      <p:ext uri="{BB962C8B-B14F-4D97-AF65-F5344CB8AC3E}">
        <p14:creationId xmlns:p14="http://schemas.microsoft.com/office/powerpoint/2010/main" val="1281314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35</a:t>
            </a:fld>
            <a:endParaRPr lang="en-IN"/>
          </a:p>
        </p:txBody>
      </p:sp>
    </p:spTree>
    <p:extLst>
      <p:ext uri="{BB962C8B-B14F-4D97-AF65-F5344CB8AC3E}">
        <p14:creationId xmlns:p14="http://schemas.microsoft.com/office/powerpoint/2010/main" val="2832117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36</a:t>
            </a:fld>
            <a:endParaRPr lang="en-IN"/>
          </a:p>
        </p:txBody>
      </p:sp>
    </p:spTree>
    <p:extLst>
      <p:ext uri="{BB962C8B-B14F-4D97-AF65-F5344CB8AC3E}">
        <p14:creationId xmlns:p14="http://schemas.microsoft.com/office/powerpoint/2010/main" val="3415435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37</a:t>
            </a:fld>
            <a:endParaRPr lang="en-IN"/>
          </a:p>
        </p:txBody>
      </p:sp>
    </p:spTree>
    <p:extLst>
      <p:ext uri="{BB962C8B-B14F-4D97-AF65-F5344CB8AC3E}">
        <p14:creationId xmlns:p14="http://schemas.microsoft.com/office/powerpoint/2010/main" val="2737746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38</a:t>
            </a:fld>
            <a:endParaRPr lang="en-IN"/>
          </a:p>
        </p:txBody>
      </p:sp>
    </p:spTree>
    <p:extLst>
      <p:ext uri="{BB962C8B-B14F-4D97-AF65-F5344CB8AC3E}">
        <p14:creationId xmlns:p14="http://schemas.microsoft.com/office/powerpoint/2010/main" val="3071531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are</a:t>
            </a:r>
            <a:r>
              <a:rPr lang="en-IN" baseline="0" dirty="0" smtClean="0"/>
              <a:t> going to study these tests, under what conditions these tests should be used and we are also going to see how to do these tests in R</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40</a:t>
            </a:fld>
            <a:endParaRPr lang="en-IN"/>
          </a:p>
        </p:txBody>
      </p:sp>
    </p:spTree>
    <p:extLst>
      <p:ext uri="{BB962C8B-B14F-4D97-AF65-F5344CB8AC3E}">
        <p14:creationId xmlns:p14="http://schemas.microsoft.com/office/powerpoint/2010/main" val="1165711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41</a:t>
            </a:fld>
            <a:endParaRPr lang="en-IN"/>
          </a:p>
        </p:txBody>
      </p:sp>
    </p:spTree>
    <p:extLst>
      <p:ext uri="{BB962C8B-B14F-4D97-AF65-F5344CB8AC3E}">
        <p14:creationId xmlns:p14="http://schemas.microsoft.com/office/powerpoint/2010/main" val="2749787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42</a:t>
            </a:fld>
            <a:endParaRPr lang="en-IN"/>
          </a:p>
        </p:txBody>
      </p:sp>
    </p:spTree>
    <p:extLst>
      <p:ext uri="{BB962C8B-B14F-4D97-AF65-F5344CB8AC3E}">
        <p14:creationId xmlns:p14="http://schemas.microsoft.com/office/powerpoint/2010/main" val="2523046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43</a:t>
            </a:fld>
            <a:endParaRPr lang="en-IN"/>
          </a:p>
        </p:txBody>
      </p:sp>
    </p:spTree>
    <p:extLst>
      <p:ext uri="{BB962C8B-B14F-4D97-AF65-F5344CB8AC3E}">
        <p14:creationId xmlns:p14="http://schemas.microsoft.com/office/powerpoint/2010/main" val="42477732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far we have seen hypothesis testing where we make a statement or hypothesis and go ahead and test our hypothesis.</a:t>
            </a:r>
            <a:r>
              <a:rPr lang="en-IN" baseline="0" dirty="0" smtClean="0"/>
              <a:t> In interval estimation, we don’t have a hypothesis instead we make estimation about the population statistic with the sample statistic. In hypothesis testing, we start with an estimate and calculate the probability where as in interval estimates, we start with a probability and end up with a range of estimates.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44</a:t>
            </a:fld>
            <a:endParaRPr lang="en-IN"/>
          </a:p>
        </p:txBody>
      </p:sp>
    </p:spTree>
    <p:extLst>
      <p:ext uri="{BB962C8B-B14F-4D97-AF65-F5344CB8AC3E}">
        <p14:creationId xmlns:p14="http://schemas.microsoft.com/office/powerpoint/2010/main" val="389151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Length of the chocolate bars is given in cm</a:t>
            </a:r>
          </a:p>
          <a:p>
            <a:r>
              <a:rPr lang="en-IN" dirty="0" smtClean="0"/>
              <a:t>Let us say the</a:t>
            </a:r>
            <a:r>
              <a:rPr lang="en-IN" baseline="0" dirty="0" smtClean="0"/>
              <a:t> machine produces 1 million chocolate bars per day. </a:t>
            </a:r>
            <a:r>
              <a:rPr lang="en-IN" dirty="0" smtClean="0"/>
              <a:t>It is not possible to measure each and every bar and find the average</a:t>
            </a:r>
          </a:p>
          <a:p>
            <a:r>
              <a:rPr lang="en-IN" dirty="0" smtClean="0"/>
              <a:t>So we take a sample from</a:t>
            </a:r>
            <a:r>
              <a:rPr lang="en-IN" baseline="0" dirty="0" smtClean="0"/>
              <a:t> the population</a:t>
            </a:r>
          </a:p>
          <a:p>
            <a:r>
              <a:rPr lang="en-IN" baseline="0" dirty="0" smtClean="0"/>
              <a:t>There is an uncertainty associated with sample statistic</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different samples will give different estimates and this is called sampling error or variation due to sampling</a:t>
            </a:r>
          </a:p>
          <a:p>
            <a:r>
              <a:rPr lang="en-IN" baseline="0" dirty="0" smtClean="0"/>
              <a:t>Can we express the estimate as a range within which we are pretty sure that the true population parameter lies</a:t>
            </a:r>
          </a:p>
          <a:p>
            <a:r>
              <a:rPr lang="en-IN" baseline="0" dirty="0" smtClean="0"/>
              <a:t>I don’t know the true average (population average) but I am pretty sure that the true average lies between 4.9 and 5.1 cm</a:t>
            </a:r>
          </a:p>
          <a:p>
            <a:r>
              <a:rPr lang="en-IN" baseline="0" dirty="0" smtClean="0"/>
              <a:t>we want to express the estimate as a range within which we are pretty sure that the true population parameter lies</a:t>
            </a:r>
          </a:p>
          <a:p>
            <a:r>
              <a:rPr lang="en-IN" baseline="0" dirty="0" smtClean="0"/>
              <a:t>Or I am 90% confident that the true average lies between 4.9 and 5.1 cm</a:t>
            </a:r>
          </a:p>
          <a:p>
            <a:r>
              <a:rPr lang="en-IN" baseline="0" dirty="0" smtClean="0"/>
              <a:t>How to do this statistically?</a:t>
            </a:r>
          </a:p>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45</a:t>
            </a:fld>
            <a:endParaRPr lang="en-IN"/>
          </a:p>
        </p:txBody>
      </p:sp>
    </p:spTree>
    <p:extLst>
      <p:ext uri="{BB962C8B-B14F-4D97-AF65-F5344CB8AC3E}">
        <p14:creationId xmlns:p14="http://schemas.microsoft.com/office/powerpoint/2010/main" val="338580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6</a:t>
            </a:fld>
            <a:endParaRPr lang="en-IN"/>
          </a:p>
        </p:txBody>
      </p:sp>
    </p:spTree>
    <p:extLst>
      <p:ext uri="{BB962C8B-B14F-4D97-AF65-F5344CB8AC3E}">
        <p14:creationId xmlns:p14="http://schemas.microsoft.com/office/powerpoint/2010/main" val="517819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X</a:t>
            </a:r>
            <a:r>
              <a:rPr lang="en-IN" baseline="0" dirty="0" smtClean="0"/>
              <a:t> bar is the sample estimate, n is the sample size and s is the sample standard deviation</a:t>
            </a:r>
          </a:p>
          <a:p>
            <a:r>
              <a:rPr lang="en-IN" baseline="0" dirty="0" smtClean="0"/>
              <a:t>t score has to be calculated from the t-distribution table or using R</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46</a:t>
            </a:fld>
            <a:endParaRPr lang="en-IN"/>
          </a:p>
        </p:txBody>
      </p:sp>
    </p:spTree>
    <p:extLst>
      <p:ext uri="{BB962C8B-B14F-4D97-AF65-F5344CB8AC3E}">
        <p14:creationId xmlns:p14="http://schemas.microsoft.com/office/powerpoint/2010/main" val="862104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How to calculate the t-value</a:t>
            </a:r>
          </a:p>
          <a:p>
            <a:r>
              <a:rPr lang="en-IN" dirty="0" smtClean="0"/>
              <a:t>n</a:t>
            </a:r>
            <a:r>
              <a:rPr lang="en-IN" baseline="0" dirty="0" smtClean="0"/>
              <a:t> is the degrees of freedom. So for a sample size of 5, we need to look at 4 since 4 is the degrees of freedom</a:t>
            </a:r>
          </a:p>
          <a:p>
            <a:r>
              <a:rPr lang="en-IN" baseline="0" dirty="0" smtClean="0"/>
              <a:t>For 90% confidence interval, we need to look at 1-.9 = .1</a:t>
            </a:r>
          </a:p>
          <a:p>
            <a:r>
              <a:rPr lang="en-IN" baseline="0" dirty="0" smtClean="0"/>
              <a:t>So, our 90% confidence interval is 4.95 and 5.13</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47</a:t>
            </a:fld>
            <a:endParaRPr lang="en-IN"/>
          </a:p>
        </p:txBody>
      </p:sp>
    </p:spTree>
    <p:extLst>
      <p:ext uri="{BB962C8B-B14F-4D97-AF65-F5344CB8AC3E}">
        <p14:creationId xmlns:p14="http://schemas.microsoft.com/office/powerpoint/2010/main" val="3123280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48</a:t>
            </a:fld>
            <a:endParaRPr lang="en-IN"/>
          </a:p>
        </p:txBody>
      </p:sp>
    </p:spTree>
    <p:extLst>
      <p:ext uri="{BB962C8B-B14F-4D97-AF65-F5344CB8AC3E}">
        <p14:creationId xmlns:p14="http://schemas.microsoft.com/office/powerpoint/2010/main" val="41638231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How to correctly interpret</a:t>
            </a:r>
            <a:r>
              <a:rPr lang="en-IN" baseline="0" dirty="0" smtClean="0"/>
              <a:t> confidence intervals?</a:t>
            </a:r>
            <a:endParaRPr lang="en-IN" dirty="0" smtClean="0"/>
          </a:p>
          <a:p>
            <a:r>
              <a:rPr lang="en-IN" dirty="0" smtClean="0"/>
              <a:t>The</a:t>
            </a:r>
            <a:r>
              <a:rPr lang="en-IN" baseline="0" dirty="0" smtClean="0"/>
              <a:t> big line represent the population and the vertical line is the mean of the population which is what we are trying to estimate</a:t>
            </a:r>
          </a:p>
          <a:p>
            <a:r>
              <a:rPr lang="en-IN" baseline="0" dirty="0" smtClean="0"/>
              <a:t>Lets take a sample and find a 95% confidence interval. The true mean lies within the interval</a:t>
            </a:r>
          </a:p>
          <a:p>
            <a:r>
              <a:rPr lang="en-IN" baseline="0" dirty="0" smtClean="0"/>
              <a:t>Lets take another one and another one.. Few of them doesn’t contain the true mean</a:t>
            </a:r>
          </a:p>
          <a:p>
            <a:r>
              <a:rPr lang="en-IN" dirty="0" smtClean="0"/>
              <a:t>90%</a:t>
            </a:r>
            <a:r>
              <a:rPr lang="en-IN" baseline="0" dirty="0" smtClean="0"/>
              <a:t> confidence interval means 90% of the times the interval will contain the true mean</a:t>
            </a:r>
          </a:p>
          <a:p>
            <a:r>
              <a:rPr lang="en-IN" baseline="0" dirty="0" smtClean="0"/>
              <a:t>Similarly explain for 80% and other percentages</a:t>
            </a:r>
          </a:p>
          <a:p>
            <a:endParaRPr lang="en-IN" baseline="0" dirty="0" smtClean="0"/>
          </a:p>
          <a:p>
            <a:r>
              <a:rPr lang="en-IN" dirty="0" smtClean="0"/>
              <a:t>width of the confidence interval depends on the variance within the population of </a:t>
            </a:r>
          </a:p>
          <a:p>
            <a:r>
              <a:rPr lang="en-IN" dirty="0" smtClean="0"/>
              <a:t>interest and the size of the sample</a:t>
            </a:r>
          </a:p>
          <a:p>
            <a:endParaRPr lang="en-IN" dirty="0" smtClean="0"/>
          </a:p>
          <a:p>
            <a:r>
              <a:rPr lang="en-IN" dirty="0" smtClean="0"/>
              <a:t>variance within population: if all the values in the population are almost the same, then</a:t>
            </a:r>
          </a:p>
          <a:p>
            <a:r>
              <a:rPr lang="en-IN" dirty="0" smtClean="0"/>
              <a:t>our sample will also have little variation. any sample we take is likely to be pretty</a:t>
            </a:r>
          </a:p>
          <a:p>
            <a:r>
              <a:rPr lang="en-IN" dirty="0" smtClean="0"/>
              <a:t>similar to any other sample. our estimate is going to be pretty close to the true </a:t>
            </a:r>
          </a:p>
          <a:p>
            <a:r>
              <a:rPr lang="en-IN" dirty="0" smtClean="0"/>
              <a:t>population value. in this case we would have a small confidence interval. But a more </a:t>
            </a:r>
          </a:p>
          <a:p>
            <a:r>
              <a:rPr lang="en-IN" dirty="0" smtClean="0"/>
              <a:t>varies population leads to a more varied sample. Different population will differ more.</a:t>
            </a:r>
          </a:p>
          <a:p>
            <a:r>
              <a:rPr lang="en-IN" dirty="0" smtClean="0"/>
              <a:t>We would be less sure that the sample parameter is close to the population parameter and </a:t>
            </a:r>
          </a:p>
          <a:p>
            <a:r>
              <a:rPr lang="en-IN" dirty="0" smtClean="0"/>
              <a:t>the confidence interval would be larger. so greater variation leads to a wider confidence</a:t>
            </a:r>
          </a:p>
          <a:p>
            <a:r>
              <a:rPr lang="en-IN" dirty="0" smtClean="0"/>
              <a:t>interval.</a:t>
            </a:r>
          </a:p>
          <a:p>
            <a:endParaRPr lang="en-IN" dirty="0" smtClean="0"/>
          </a:p>
          <a:p>
            <a:endParaRPr lang="en-IN" dirty="0" smtClean="0"/>
          </a:p>
          <a:p>
            <a:r>
              <a:rPr lang="en-IN" dirty="0" smtClean="0"/>
              <a:t>sample size: if we take a small sample, we don't have much information to base our </a:t>
            </a:r>
          </a:p>
          <a:p>
            <a:r>
              <a:rPr lang="en-IN" dirty="0" smtClean="0"/>
              <a:t>inference. small samples will vary more from each other. sampling error will be high with</a:t>
            </a:r>
          </a:p>
          <a:p>
            <a:r>
              <a:rPr lang="en-IN" dirty="0" smtClean="0"/>
              <a:t>a small sample. in larger samples, the effect of few unusual values is evened out by the</a:t>
            </a:r>
          </a:p>
          <a:p>
            <a:r>
              <a:rPr lang="en-IN" dirty="0" smtClean="0"/>
              <a:t>other values in the sample. Larger samples will  be more similar to each other. The effect</a:t>
            </a:r>
          </a:p>
          <a:p>
            <a:r>
              <a:rPr lang="en-IN" dirty="0" smtClean="0"/>
              <a:t>of sampling error is reduced by larger samples. when we have a large sample, we have more</a:t>
            </a:r>
          </a:p>
          <a:p>
            <a:r>
              <a:rPr lang="en-IN" dirty="0" smtClean="0"/>
              <a:t>information and can be more sure about our estimate. The confidence interval can be </a:t>
            </a:r>
          </a:p>
          <a:p>
            <a:r>
              <a:rPr lang="en-IN" dirty="0" smtClean="0"/>
              <a:t>smaller.</a:t>
            </a:r>
          </a:p>
          <a:p>
            <a:endParaRPr lang="en-IN" dirty="0" smtClean="0"/>
          </a:p>
          <a:p>
            <a:r>
              <a:rPr lang="en-IN" dirty="0" smtClean="0"/>
              <a:t>the more confident we want to be the larger our confidence interval will be.</a:t>
            </a:r>
          </a:p>
          <a:p>
            <a:endParaRPr lang="en-IN" dirty="0" smtClean="0"/>
          </a:p>
          <a:p>
            <a:r>
              <a:rPr lang="en-IN" dirty="0" smtClean="0"/>
              <a:t>Explain the above with the</a:t>
            </a:r>
            <a:r>
              <a:rPr lang="en-IN" baseline="0" dirty="0" smtClean="0"/>
              <a:t> following applet: </a:t>
            </a:r>
          </a:p>
          <a:p>
            <a:r>
              <a:rPr lang="en-IN" dirty="0" smtClean="0"/>
              <a:t>http://www.rossmanchance.com/applets/ConfSim.html?</a:t>
            </a:r>
          </a:p>
          <a:p>
            <a:r>
              <a:rPr lang="en-IN" dirty="0" smtClean="0"/>
              <a:t>Means</a:t>
            </a:r>
          </a:p>
          <a:p>
            <a:r>
              <a:rPr lang="en-IN" dirty="0" smtClean="0"/>
              <a:t>Normal</a:t>
            </a:r>
          </a:p>
          <a:p>
            <a:r>
              <a:rPr lang="en-IN" dirty="0" smtClean="0"/>
              <a:t>t</a:t>
            </a:r>
          </a:p>
          <a:p>
            <a:r>
              <a:rPr lang="en-IN" dirty="0" smtClean="0"/>
              <a:t>Mu</a:t>
            </a:r>
            <a:r>
              <a:rPr lang="en-IN" baseline="0" dirty="0" smtClean="0"/>
              <a:t> = 5</a:t>
            </a:r>
          </a:p>
          <a:p>
            <a:r>
              <a:rPr lang="en-IN" baseline="0" dirty="0" smtClean="0"/>
              <a:t>Sigma = .15</a:t>
            </a:r>
          </a:p>
          <a:p>
            <a:r>
              <a:rPr lang="en-IN" baseline="0" dirty="0" smtClean="0"/>
              <a:t>n = 5</a:t>
            </a:r>
          </a:p>
          <a:p>
            <a:r>
              <a:rPr lang="en-IN" baseline="0" dirty="0" smtClean="0"/>
              <a:t>Intervals = 100</a:t>
            </a:r>
          </a:p>
          <a:p>
            <a:r>
              <a:rPr lang="en-IN" baseline="0" dirty="0" err="1" smtClean="0"/>
              <a:t>Conf</a:t>
            </a:r>
            <a:r>
              <a:rPr lang="en-IN" baseline="0" dirty="0" smtClean="0"/>
              <a:t> level 90%</a:t>
            </a:r>
          </a:p>
          <a:p>
            <a:r>
              <a:rPr lang="en-IN" baseline="0" dirty="0" smtClean="0"/>
              <a:t>Click on sample</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49</a:t>
            </a:fld>
            <a:endParaRPr lang="en-IN"/>
          </a:p>
        </p:txBody>
      </p:sp>
    </p:spTree>
    <p:extLst>
      <p:ext uri="{BB962C8B-B14F-4D97-AF65-F5344CB8AC3E}">
        <p14:creationId xmlns:p14="http://schemas.microsoft.com/office/powerpoint/2010/main" val="17884307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50</a:t>
            </a:fld>
            <a:endParaRPr lang="en-IN"/>
          </a:p>
        </p:txBody>
      </p:sp>
    </p:spTree>
    <p:extLst>
      <p:ext uri="{BB962C8B-B14F-4D97-AF65-F5344CB8AC3E}">
        <p14:creationId xmlns:p14="http://schemas.microsoft.com/office/powerpoint/2010/main" val="18716017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difference</a:t>
            </a:r>
            <a:r>
              <a:rPr lang="en-IN" baseline="0" dirty="0" smtClean="0"/>
              <a:t> here is that we had sample mean in the earlier method and we have now probability (or proportion) of sample in this case</a:t>
            </a:r>
            <a:endParaRPr lang="en-IN" dirty="0" smtClean="0"/>
          </a:p>
          <a:p>
            <a:r>
              <a:rPr lang="en-IN" dirty="0" smtClean="0"/>
              <a:t>We are not going to go deep into</a:t>
            </a:r>
            <a:r>
              <a:rPr lang="en-IN" baseline="0" dirty="0" smtClean="0"/>
              <a:t> the formula and method of calculation of confidence interval for proportions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51</a:t>
            </a:fld>
            <a:endParaRPr lang="en-IN"/>
          </a:p>
        </p:txBody>
      </p:sp>
    </p:spTree>
    <p:extLst>
      <p:ext uri="{BB962C8B-B14F-4D97-AF65-F5344CB8AC3E}">
        <p14:creationId xmlns:p14="http://schemas.microsoft.com/office/powerpoint/2010/main" val="736483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From this figure, we can infer that</a:t>
            </a:r>
            <a:r>
              <a:rPr lang="en-IN" baseline="0" dirty="0" smtClean="0"/>
              <a:t>  whatever be the population distribution, the sample distribution will become normal when N becomes sufficiently large</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7</a:t>
            </a:fld>
            <a:endParaRPr lang="en-IN"/>
          </a:p>
        </p:txBody>
      </p:sp>
    </p:spTree>
    <p:extLst>
      <p:ext uri="{BB962C8B-B14F-4D97-AF65-F5344CB8AC3E}">
        <p14:creationId xmlns:p14="http://schemas.microsoft.com/office/powerpoint/2010/main" val="12903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property</a:t>
            </a:r>
            <a:r>
              <a:rPr lang="en-IN" baseline="0" dirty="0" smtClean="0"/>
              <a:t> is very helpful in statistical hypothesis testing. Normally distributed means roughly 95% of samples will lie within 2 standard deviations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8</a:t>
            </a:fld>
            <a:endParaRPr lang="en-IN"/>
          </a:p>
        </p:txBody>
      </p:sp>
    </p:spTree>
    <p:extLst>
      <p:ext uri="{BB962C8B-B14F-4D97-AF65-F5344CB8AC3E}">
        <p14:creationId xmlns:p14="http://schemas.microsoft.com/office/powerpoint/2010/main" val="109098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all know the proportion of women is false. How? Because in the classroom we have a sample from the population. The sample suggests that the proportion of women learning data analytics is very small. This is exactly what we are going to do with statistical tests. We state a hypothesis and we look at a sample from the population and find out the probability of seeing such a sample if the hypothesis were true. If our hypothesis that 76 percent of data analytics learners were true, the probability of you sitting in a such a class with very few or no girls is very low. So what we do? We reject our hypothesis that 76 percent of data analytics learners are female. We will see in the subsequent lectures how to do this statistically. In confidence intervals we started off with no idea bout the population statistic. we found the sample statistic and since there was some uncertainty, we added some cushion on both sides and said we are pretty sure that the population statistic should lie within the interval. In hypothesis testing, we make some assumptions before looking at the sample statistic and based on the sample, we make a decision whether to reject the hypothesis or not</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10</a:t>
            </a:fld>
            <a:endParaRPr lang="en-IN"/>
          </a:p>
        </p:txBody>
      </p:sp>
    </p:spTree>
    <p:extLst>
      <p:ext uri="{BB962C8B-B14F-4D97-AF65-F5344CB8AC3E}">
        <p14:creationId xmlns:p14="http://schemas.microsoft.com/office/powerpoint/2010/main" val="2844919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Here </a:t>
            </a:r>
            <a:r>
              <a:rPr lang="el-GR" altLang="ko-KR" sz="1200" dirty="0" smtClean="0">
                <a:solidFill>
                  <a:schemeClr val="accent3">
                    <a:lumMod val="50000"/>
                  </a:schemeClr>
                </a:solidFill>
                <a:latin typeface="+mn-ea"/>
                <a:cs typeface="Arial" pitchFamily="34" charset="0"/>
              </a:rPr>
              <a:t>μ</a:t>
            </a:r>
            <a:r>
              <a:rPr lang="en-IN" altLang="ko-KR" sz="1200" dirty="0" smtClean="0">
                <a:solidFill>
                  <a:schemeClr val="accent3">
                    <a:lumMod val="50000"/>
                  </a:schemeClr>
                </a:solidFill>
                <a:latin typeface="+mn-ea"/>
                <a:cs typeface="Arial" pitchFamily="34" charset="0"/>
              </a:rPr>
              <a:t> is the population mean i.e. the average length of all the chocolate bars produced by the factory</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11</a:t>
            </a:fld>
            <a:endParaRPr lang="en-IN"/>
          </a:p>
        </p:txBody>
      </p:sp>
    </p:spTree>
    <p:extLst>
      <p:ext uri="{BB962C8B-B14F-4D97-AF65-F5344CB8AC3E}">
        <p14:creationId xmlns:p14="http://schemas.microsoft.com/office/powerpoint/2010/main" val="150353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Here P denotes the proportion</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12</a:t>
            </a:fld>
            <a:endParaRPr lang="en-IN"/>
          </a:p>
        </p:txBody>
      </p:sp>
    </p:spTree>
    <p:extLst>
      <p:ext uri="{BB962C8B-B14F-4D97-AF65-F5344CB8AC3E}">
        <p14:creationId xmlns:p14="http://schemas.microsoft.com/office/powerpoint/2010/main" val="191132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10/14/2015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accent3">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accent3">
                    <a:lumMod val="50000"/>
                  </a:schemeClr>
                </a:solidFill>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accent3">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accent3">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accent3">
                    <a:lumMod val="50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accent3">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10/14/2015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10/14/2015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10/14/2015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864096" y="735087"/>
            <a:ext cx="4788024" cy="646331"/>
          </a:xfrm>
          <a:prstGeom prst="rect">
            <a:avLst/>
          </a:prstGeom>
          <a:noFill/>
          <a:ln w="9525">
            <a:noFill/>
            <a:miter lim="800000"/>
            <a:headEnd/>
            <a:tailEnd/>
          </a:ln>
        </p:spPr>
        <p:txBody>
          <a:bodyPr wrap="square">
            <a:spAutoFit/>
          </a:bodyPr>
          <a:lstStyle/>
          <a:p>
            <a:r>
              <a:rPr lang="en-US" altLang="ko-KR" sz="3600" b="1" dirty="0" smtClean="0">
                <a:solidFill>
                  <a:schemeClr val="accent3">
                    <a:lumMod val="50000"/>
                  </a:schemeClr>
                </a:solidFill>
                <a:latin typeface="Arial" pitchFamily="34" charset="0"/>
                <a:ea typeface="맑은 고딕" pitchFamily="50" charset="-127"/>
                <a:cs typeface="Arial" pitchFamily="34" charset="0"/>
              </a:rPr>
              <a:t>Inferential Statistics</a:t>
            </a:r>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Statistical Hypothesis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Statistical Hypothesis is an assumption about a population parameter</a:t>
            </a:r>
          </a:p>
          <a:p>
            <a:pPr marL="342900" indent="-342900">
              <a:buFont typeface="Wingdings" panose="05000000000000000000" pitchFamily="2" charset="2"/>
              <a:buChar char="Ø"/>
            </a:pPr>
            <a:r>
              <a:rPr lang="en-US" altLang="ko-KR" sz="2200" dirty="0" smtClean="0">
                <a:latin typeface="+mn-ea"/>
                <a:cs typeface="Arial" pitchFamily="34" charset="0"/>
              </a:rPr>
              <a:t>The assumption may or may not be true</a:t>
            </a:r>
          </a:p>
          <a:p>
            <a:pPr marL="342900" indent="-342900">
              <a:buFont typeface="Wingdings" panose="05000000000000000000" pitchFamily="2" charset="2"/>
              <a:buChar char="Ø"/>
            </a:pPr>
            <a:r>
              <a:rPr lang="en-US" altLang="ko-KR" sz="2200" dirty="0" smtClean="0">
                <a:latin typeface="+mn-ea"/>
                <a:cs typeface="Arial" pitchFamily="34" charset="0"/>
              </a:rPr>
              <a:t>Examples:</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The mean length of the chocolate bars produced in the factory is 5 cm</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The mean age of all learning data analytics course is 24.3 years</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The proportion of women among learners of data analytics is 76 percent</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The mean weight of cricket balls produced by two machines are equal</a:t>
            </a: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6596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Null and Alternate Hypothesis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Null hypothesis is the initial claim or the default </a:t>
            </a:r>
            <a:r>
              <a:rPr lang="en-IN" altLang="ko-KR" sz="2200" dirty="0" smtClean="0">
                <a:latin typeface="+mn-ea"/>
                <a:cs typeface="Arial" pitchFamily="34" charset="0"/>
              </a:rPr>
              <a:t>position</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It is denoted by H0</a:t>
            </a:r>
          </a:p>
          <a:p>
            <a:pPr marL="342900" indent="-342900">
              <a:buFont typeface="Wingdings" panose="05000000000000000000" pitchFamily="2" charset="2"/>
              <a:buChar char="Ø"/>
            </a:pPr>
            <a:r>
              <a:rPr lang="en-IN" altLang="ko-KR" sz="2200" dirty="0">
                <a:latin typeface="+mn-ea"/>
                <a:cs typeface="Arial" pitchFamily="34" charset="0"/>
              </a:rPr>
              <a:t>Alternate hypothesis is the rival of the null hypothesis</a:t>
            </a:r>
            <a:endParaRPr lang="en-US" altLang="ko-KR" sz="2200" dirty="0" smtClean="0">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It is denoted by H</a:t>
            </a:r>
            <a:r>
              <a:rPr lang="en-IN" altLang="ko-KR" sz="2200" baseline="-25000" dirty="0" smtClean="0">
                <a:solidFill>
                  <a:schemeClr val="accent3">
                    <a:lumMod val="50000"/>
                  </a:schemeClr>
                </a:solidFill>
                <a:latin typeface="+mn-ea"/>
                <a:cs typeface="Arial" pitchFamily="34" charset="0"/>
              </a:rPr>
              <a:t>1 </a:t>
            </a:r>
            <a:r>
              <a:rPr lang="en-IN" altLang="ko-KR" sz="2200" dirty="0" smtClean="0">
                <a:solidFill>
                  <a:schemeClr val="accent3">
                    <a:lumMod val="50000"/>
                  </a:schemeClr>
                </a:solidFill>
                <a:latin typeface="+mn-ea"/>
                <a:cs typeface="Arial" pitchFamily="34" charset="0"/>
              </a:rPr>
              <a:t>or H</a:t>
            </a:r>
            <a:r>
              <a:rPr lang="en-IN" altLang="ko-KR" sz="2200" baseline="-25000" dirty="0" smtClean="0">
                <a:solidFill>
                  <a:schemeClr val="accent3">
                    <a:lumMod val="50000"/>
                  </a:schemeClr>
                </a:solidFill>
                <a:latin typeface="+mn-ea"/>
                <a:cs typeface="Arial" pitchFamily="34" charset="0"/>
              </a:rPr>
              <a:t>A</a:t>
            </a:r>
            <a:r>
              <a:rPr lang="en-IN" altLang="ko-KR" sz="2200" dirty="0" smtClean="0">
                <a:solidFill>
                  <a:schemeClr val="accent3">
                    <a:lumMod val="50000"/>
                  </a:schemeClr>
                </a:solidFill>
                <a:latin typeface="+mn-ea"/>
                <a:cs typeface="Arial" pitchFamily="34" charset="0"/>
              </a:rPr>
              <a:t> </a:t>
            </a:r>
            <a:endParaRPr lang="en-IN" altLang="ko-KR" sz="2200" dirty="0">
              <a:solidFill>
                <a:schemeClr val="accent3">
                  <a:lumMod val="50000"/>
                </a:schemeClr>
              </a:solidFill>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For example, in the chocolate bars manufacturing case, the null hypothesis is that the mean length of the chocolate bars produced is 5cm. Alternate hypothesis is that the mean length is not 5 cm</a:t>
            </a:r>
            <a:endParaRPr lang="en-US" altLang="ko-KR" sz="2200" dirty="0">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0</a:t>
            </a:r>
            <a:r>
              <a:rPr lang="en-IN" altLang="ko-KR" sz="2200" dirty="0" smtClean="0">
                <a:solidFill>
                  <a:schemeClr val="accent3">
                    <a:lumMod val="50000"/>
                  </a:schemeClr>
                </a:solidFill>
                <a:latin typeface="+mn-ea"/>
                <a:cs typeface="Arial" pitchFamily="34" charset="0"/>
              </a:rPr>
              <a:t>: </a:t>
            </a:r>
            <a:r>
              <a:rPr lang="el-GR" altLang="ko-KR" sz="2200" dirty="0" smtClean="0">
                <a:solidFill>
                  <a:schemeClr val="accent3">
                    <a:lumMod val="50000"/>
                  </a:schemeClr>
                </a:solidFill>
                <a:latin typeface="+mn-ea"/>
                <a:cs typeface="Arial" pitchFamily="34" charset="0"/>
              </a:rPr>
              <a:t>μ</a:t>
            </a:r>
            <a:r>
              <a:rPr lang="en-IN" altLang="ko-KR" sz="2200" dirty="0" smtClean="0">
                <a:solidFill>
                  <a:schemeClr val="accent3">
                    <a:lumMod val="50000"/>
                  </a:schemeClr>
                </a:solidFill>
                <a:latin typeface="+mn-ea"/>
                <a:cs typeface="Arial" pitchFamily="34" charset="0"/>
              </a:rPr>
              <a:t> = 5</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μ </a:t>
            </a:r>
            <a:r>
              <a:rPr lang="el-GR" altLang="ko-KR" sz="2200" dirty="0" smtClean="0">
                <a:solidFill>
                  <a:schemeClr val="accent3">
                    <a:lumMod val="50000"/>
                  </a:schemeClr>
                </a:solidFill>
                <a:latin typeface="+mn-ea"/>
                <a:cs typeface="Arial" pitchFamily="34" charset="0"/>
              </a:rPr>
              <a:t>≠</a:t>
            </a:r>
            <a:r>
              <a:rPr lang="en-IN" altLang="ko-KR" sz="2200" dirty="0" smtClean="0">
                <a:solidFill>
                  <a:schemeClr val="accent3">
                    <a:lumMod val="50000"/>
                  </a:schemeClr>
                </a:solidFill>
                <a:latin typeface="+mn-ea"/>
                <a:cs typeface="Arial" pitchFamily="34" charset="0"/>
              </a:rPr>
              <a:t> 5</a:t>
            </a:r>
            <a:endParaRPr lang="el-GR" altLang="ko-KR" sz="2200" dirty="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66737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Null and Alternate Hypothesis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In the example about the proportion of data analytics learners, the null hypothesis is that the proportion of women among data analytics learners is 0.76</a:t>
            </a:r>
          </a:p>
          <a:p>
            <a:pPr marL="342900" indent="-342900">
              <a:buFont typeface="Wingdings" panose="05000000000000000000" pitchFamily="2" charset="2"/>
              <a:buChar char="Ø"/>
            </a:pPr>
            <a:r>
              <a:rPr lang="en-IN" altLang="ko-KR" sz="2200" dirty="0" smtClean="0">
                <a:latin typeface="+mn-ea"/>
                <a:cs typeface="Arial" pitchFamily="34" charset="0"/>
              </a:rPr>
              <a:t>The alternate hypothesis is that the proportion of women is not 0.76</a:t>
            </a:r>
            <a:endParaRPr lang="en-US" altLang="ko-KR" sz="2200" dirty="0" smtClean="0">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0</a:t>
            </a:r>
            <a:r>
              <a:rPr lang="en-IN" altLang="ko-KR" sz="2200" dirty="0" smtClean="0">
                <a:solidFill>
                  <a:schemeClr val="accent3">
                    <a:lumMod val="50000"/>
                  </a:schemeClr>
                </a:solidFill>
                <a:latin typeface="+mn-ea"/>
                <a:cs typeface="Arial" pitchFamily="34" charset="0"/>
              </a:rPr>
              <a:t>: P = 0.76</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P</a:t>
            </a:r>
            <a:r>
              <a:rPr lang="el-GR" altLang="ko-KR" sz="2200" dirty="0" smtClean="0">
                <a:solidFill>
                  <a:schemeClr val="accent3">
                    <a:lumMod val="50000"/>
                  </a:schemeClr>
                </a:solidFill>
                <a:latin typeface="+mn-ea"/>
                <a:cs typeface="Arial" pitchFamily="34" charset="0"/>
              </a:rPr>
              <a:t> ≠</a:t>
            </a:r>
            <a:r>
              <a:rPr lang="en-IN" altLang="ko-KR" sz="2200" dirty="0" smtClean="0">
                <a:solidFill>
                  <a:schemeClr val="accent3">
                    <a:lumMod val="50000"/>
                  </a:schemeClr>
                </a:solidFill>
                <a:latin typeface="+mn-ea"/>
                <a:cs typeface="Arial" pitchFamily="34" charset="0"/>
              </a:rPr>
              <a:t> 0.76</a:t>
            </a:r>
            <a:endParaRPr lang="el-GR" altLang="ko-KR" sz="2200" dirty="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5788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Null and Alternate Hypothesis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We try to prove the alternate hypothesis</a:t>
            </a:r>
          </a:p>
          <a:p>
            <a:pPr marL="342900" indent="-342900">
              <a:buFont typeface="Wingdings" panose="05000000000000000000" pitchFamily="2" charset="2"/>
              <a:buChar char="Ø"/>
            </a:pPr>
            <a:r>
              <a:rPr lang="en-IN" altLang="ko-KR" sz="2200" dirty="0" smtClean="0">
                <a:latin typeface="+mn-ea"/>
                <a:cs typeface="Arial" pitchFamily="34" charset="0"/>
              </a:rPr>
              <a:t>If the alternate hypothesis is proved, we reject the null hypothesis</a:t>
            </a:r>
            <a:endParaRPr lang="en-US" altLang="ko-KR" sz="2200" dirty="0" smtClean="0">
              <a:latin typeface="+mn-ea"/>
              <a:cs typeface="Arial" pitchFamily="34" charset="0"/>
            </a:endParaRPr>
          </a:p>
          <a:p>
            <a:pPr marL="342900" lvl="1" indent="-342900">
              <a:buFont typeface="Wingdings" panose="05000000000000000000" pitchFamily="2" charset="2"/>
              <a:buChar char="Ø"/>
            </a:pPr>
            <a:r>
              <a:rPr lang="en-IN" altLang="ko-KR" sz="2200" dirty="0">
                <a:solidFill>
                  <a:schemeClr val="accent3">
                    <a:lumMod val="50000"/>
                  </a:schemeClr>
                </a:solidFill>
                <a:latin typeface="+mn-ea"/>
                <a:cs typeface="Arial" pitchFamily="34" charset="0"/>
              </a:rPr>
              <a:t>If the alternate hypothesis is disproved, we fail to reject the null hypothesis</a:t>
            </a:r>
          </a:p>
          <a:p>
            <a:pPr marL="342900" lvl="1" indent="-342900">
              <a:buFont typeface="Wingdings" panose="05000000000000000000" pitchFamily="2" charset="2"/>
              <a:buChar char="Ø"/>
            </a:pPr>
            <a:r>
              <a:rPr lang="en-IN" altLang="ko-KR" sz="2200" dirty="0">
                <a:solidFill>
                  <a:schemeClr val="accent3">
                    <a:lumMod val="50000"/>
                  </a:schemeClr>
                </a:solidFill>
                <a:latin typeface="+mn-ea"/>
                <a:cs typeface="Arial" pitchFamily="34" charset="0"/>
              </a:rPr>
              <a:t>If the alternate hypothesis is disproved, we don’t say we accept the null hypothesis instead we say there is not enough evidence to reject the null hypothesis</a:t>
            </a:r>
            <a:endParaRPr lang="el-GR" altLang="ko-KR" sz="2200" dirty="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86921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p-value</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p-value is the probability </a:t>
            </a:r>
            <a:r>
              <a:rPr lang="en-IN" altLang="ko-KR" sz="2200" dirty="0">
                <a:latin typeface="+mn-ea"/>
                <a:cs typeface="Arial" pitchFamily="34" charset="0"/>
              </a:rPr>
              <a:t>of obtaining a sample statistic equal to or more extreme than the observed </a:t>
            </a:r>
            <a:r>
              <a:rPr lang="en-IN" altLang="ko-KR" sz="2200" dirty="0" smtClean="0">
                <a:latin typeface="+mn-ea"/>
                <a:cs typeface="Arial" pitchFamily="34" charset="0"/>
              </a:rPr>
              <a:t>value given that the null hypothesis is true</a:t>
            </a:r>
            <a:endParaRPr lang="en-IN" altLang="ko-KR" sz="2200" dirty="0">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556" y="2935959"/>
            <a:ext cx="5040560" cy="3327984"/>
          </a:xfrm>
          <a:prstGeom prst="rect">
            <a:avLst/>
          </a:prstGeom>
        </p:spPr>
      </p:pic>
      <p:sp>
        <p:nvSpPr>
          <p:cNvPr id="5" name="TextBox 4"/>
          <p:cNvSpPr txBox="1"/>
          <p:nvPr/>
        </p:nvSpPr>
        <p:spPr>
          <a:xfrm>
            <a:off x="3140038" y="6642556"/>
            <a:ext cx="5544616" cy="215444"/>
          </a:xfrm>
          <a:prstGeom prst="rect">
            <a:avLst/>
          </a:prstGeom>
          <a:noFill/>
        </p:spPr>
        <p:txBody>
          <a:bodyPr wrap="square" rtlCol="0">
            <a:spAutoFit/>
          </a:bodyPr>
          <a:lstStyle/>
          <a:p>
            <a:r>
              <a:rPr lang="en-IN" sz="800" dirty="0" smtClean="0"/>
              <a:t>                        https</a:t>
            </a:r>
            <a:r>
              <a:rPr lang="en-IN" sz="800" dirty="0"/>
              <a:t>://en.wikipedia.org/wiki/File:P-value_Graph.png</a:t>
            </a:r>
          </a:p>
        </p:txBody>
      </p:sp>
    </p:spTree>
    <p:extLst>
      <p:ext uri="{BB962C8B-B14F-4D97-AF65-F5344CB8AC3E}">
        <p14:creationId xmlns:p14="http://schemas.microsoft.com/office/powerpoint/2010/main" val="35465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p-value (contd.)</a:t>
            </a:r>
            <a:endParaRPr lang="ko-KR" altLang="en-US" dirty="0"/>
          </a:p>
        </p:txBody>
      </p:sp>
      <p:sp>
        <p:nvSpPr>
          <p:cNvPr id="13" name="Content Placeholder 12"/>
          <p:cNvSpPr>
            <a:spLocks noGrp="1"/>
          </p:cNvSpPr>
          <p:nvPr>
            <p:ph idx="10"/>
          </p:nvPr>
        </p:nvSpPr>
        <p:spPr>
          <a:xfrm>
            <a:off x="2100300" y="1340768"/>
            <a:ext cx="6563072" cy="2592287"/>
          </a:xfrm>
        </p:spPr>
        <p:txBody>
          <a:bodyPr/>
          <a:lstStyle/>
          <a:p>
            <a:pPr marL="342900" indent="-342900">
              <a:buFont typeface="Wingdings" panose="05000000000000000000" pitchFamily="2" charset="2"/>
              <a:buChar char="Ø"/>
            </a:pPr>
            <a:r>
              <a:rPr lang="en-IN" altLang="ko-KR" sz="2200" dirty="0">
                <a:latin typeface="+mn-ea"/>
                <a:cs typeface="Arial" pitchFamily="34" charset="0"/>
              </a:rPr>
              <a:t>Let us design an experiment to decide whether a coin is fair or biased</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H0: Coin is fair </a:t>
            </a:r>
            <a:r>
              <a:rPr lang="en-IN" altLang="ko-KR" sz="2200" dirty="0" smtClean="0">
                <a:solidFill>
                  <a:schemeClr val="accent3">
                    <a:lumMod val="50000"/>
                  </a:schemeClr>
                </a:solidFill>
                <a:latin typeface="+mn-ea"/>
                <a:cs typeface="Arial" pitchFamily="34" charset="0"/>
              </a:rPr>
              <a:t>(p(H) = 0.5)</a:t>
            </a:r>
            <a:endParaRPr lang="en-US" altLang="ko-KR" sz="2200" dirty="0" smtClean="0">
              <a:solidFill>
                <a:schemeClr val="accent3">
                  <a:lumMod val="50000"/>
                </a:schemeClr>
              </a:solidFill>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H1</a:t>
            </a:r>
            <a:r>
              <a:rPr lang="en-IN" altLang="ko-KR" sz="2200" dirty="0">
                <a:solidFill>
                  <a:schemeClr val="accent3">
                    <a:lumMod val="50000"/>
                  </a:schemeClr>
                </a:solidFill>
                <a:latin typeface="+mn-ea"/>
                <a:cs typeface="Arial" pitchFamily="34" charset="0"/>
              </a:rPr>
              <a:t>: Coin is biased </a:t>
            </a:r>
            <a:r>
              <a:rPr lang="en-IN" altLang="ko-KR" sz="2200" dirty="0" smtClean="0">
                <a:solidFill>
                  <a:schemeClr val="accent3">
                    <a:lumMod val="50000"/>
                  </a:schemeClr>
                </a:solidFill>
                <a:latin typeface="+mn-ea"/>
                <a:cs typeface="Arial" pitchFamily="34" charset="0"/>
              </a:rPr>
              <a:t>(p(H) </a:t>
            </a:r>
            <a:r>
              <a:rPr lang="el-GR" altLang="ko-KR" sz="2200" dirty="0">
                <a:solidFill>
                  <a:schemeClr val="accent3">
                    <a:lumMod val="50000"/>
                  </a:schemeClr>
                </a:solidFill>
                <a:latin typeface="+mn-ea"/>
                <a:cs typeface="Arial" pitchFamily="34" charset="0"/>
              </a:rPr>
              <a:t>≠ </a:t>
            </a:r>
            <a:r>
              <a:rPr lang="en-IN" altLang="ko-KR" sz="2200" dirty="0">
                <a:solidFill>
                  <a:schemeClr val="accent3">
                    <a:lumMod val="50000"/>
                  </a:schemeClr>
                </a:solidFill>
                <a:latin typeface="+mn-ea"/>
                <a:cs typeface="Arial" pitchFamily="34" charset="0"/>
              </a:rPr>
              <a:t>0.5</a:t>
            </a:r>
            <a:r>
              <a:rPr lang="en-IN" altLang="ko-KR" sz="2200" dirty="0" smtClean="0">
                <a:solidFill>
                  <a:schemeClr val="accent3">
                    <a:lumMod val="50000"/>
                  </a:schemeClr>
                </a:solidFill>
                <a:latin typeface="+mn-ea"/>
                <a:cs typeface="Arial" pitchFamily="34" charset="0"/>
              </a:rPr>
              <a:t>)</a:t>
            </a:r>
          </a:p>
          <a:p>
            <a:pPr marL="342900" lvl="1" indent="-342900">
              <a:buFont typeface="Wingdings" panose="05000000000000000000" pitchFamily="2" charset="2"/>
              <a:buChar char="Ø"/>
            </a:pPr>
            <a:r>
              <a:rPr lang="en-IN" altLang="ko-KR" sz="2200" dirty="0">
                <a:solidFill>
                  <a:schemeClr val="accent3">
                    <a:lumMod val="50000"/>
                  </a:schemeClr>
                </a:solidFill>
                <a:latin typeface="+mn-ea"/>
                <a:cs typeface="Arial" pitchFamily="34" charset="0"/>
              </a:rPr>
              <a:t>Let us start the coin and find the p-value i.e. the probability of getting the result in the observation</a:t>
            </a:r>
          </a:p>
          <a:p>
            <a:pPr marL="1085850" lvl="1" indent="-342900">
              <a:buFont typeface="Arial" pitchFamily="34" charset="0"/>
              <a:buChar char="•"/>
            </a:pPr>
            <a:endParaRPr lang="en-IN" altLang="ko-KR" sz="2200" b="1" dirty="0">
              <a:solidFill>
                <a:schemeClr val="accent3">
                  <a:lumMod val="50000"/>
                </a:schemeClr>
              </a:solidFill>
              <a:latin typeface="+mn-ea"/>
              <a:cs typeface="Arial" pitchFamily="34" charset="0"/>
            </a:endParaRPr>
          </a:p>
          <a:p>
            <a:endParaRPr lang="ko-KR" altLang="en-US" sz="2200" b="1" dirty="0">
              <a:latin typeface="Arial" pitchFamily="34" charset="0"/>
              <a:cs typeface="Arial" pitchFamily="34" charset="0"/>
            </a:endParaRPr>
          </a:p>
        </p:txBody>
      </p:sp>
      <p:pic>
        <p:nvPicPr>
          <p:cNvPr id="93" name="Picture 92"/>
          <p:cNvPicPr>
            <a:picLocks noChangeAspect="1"/>
          </p:cNvPicPr>
          <p:nvPr/>
        </p:nvPicPr>
        <p:blipFill>
          <a:blip r:embed="rId3"/>
          <a:stretch>
            <a:fillRect/>
          </a:stretch>
        </p:blipFill>
        <p:spPr>
          <a:xfrm>
            <a:off x="3563888" y="4361914"/>
            <a:ext cx="3366238" cy="279469"/>
          </a:xfrm>
          <a:prstGeom prst="rect">
            <a:avLst/>
          </a:prstGeom>
        </p:spPr>
      </p:pic>
      <p:pic>
        <p:nvPicPr>
          <p:cNvPr id="94" name="Picture 93"/>
          <p:cNvPicPr>
            <a:picLocks noChangeAspect="1"/>
          </p:cNvPicPr>
          <p:nvPr/>
        </p:nvPicPr>
        <p:blipFill>
          <a:blip r:embed="rId4"/>
          <a:stretch>
            <a:fillRect/>
          </a:stretch>
        </p:blipFill>
        <p:spPr>
          <a:xfrm>
            <a:off x="3563888" y="4641383"/>
            <a:ext cx="3366238" cy="279469"/>
          </a:xfrm>
          <a:prstGeom prst="rect">
            <a:avLst/>
          </a:prstGeom>
        </p:spPr>
      </p:pic>
      <p:pic>
        <p:nvPicPr>
          <p:cNvPr id="95" name="Picture 94"/>
          <p:cNvPicPr>
            <a:picLocks noChangeAspect="1"/>
          </p:cNvPicPr>
          <p:nvPr/>
        </p:nvPicPr>
        <p:blipFill>
          <a:blip r:embed="rId5"/>
          <a:stretch>
            <a:fillRect/>
          </a:stretch>
        </p:blipFill>
        <p:spPr>
          <a:xfrm>
            <a:off x="3563888" y="4941168"/>
            <a:ext cx="3366238" cy="279469"/>
          </a:xfrm>
          <a:prstGeom prst="rect">
            <a:avLst/>
          </a:prstGeom>
        </p:spPr>
      </p:pic>
      <p:pic>
        <p:nvPicPr>
          <p:cNvPr id="96" name="Picture 95"/>
          <p:cNvPicPr>
            <a:picLocks noChangeAspect="1"/>
          </p:cNvPicPr>
          <p:nvPr/>
        </p:nvPicPr>
        <p:blipFill>
          <a:blip r:embed="rId6"/>
          <a:stretch>
            <a:fillRect/>
          </a:stretch>
        </p:blipFill>
        <p:spPr>
          <a:xfrm>
            <a:off x="3563888" y="5240953"/>
            <a:ext cx="3366238" cy="279469"/>
          </a:xfrm>
          <a:prstGeom prst="rect">
            <a:avLst/>
          </a:prstGeom>
        </p:spPr>
      </p:pic>
      <p:pic>
        <p:nvPicPr>
          <p:cNvPr id="97" name="Picture 96"/>
          <p:cNvPicPr>
            <a:picLocks noChangeAspect="1"/>
          </p:cNvPicPr>
          <p:nvPr/>
        </p:nvPicPr>
        <p:blipFill>
          <a:blip r:embed="rId7"/>
          <a:stretch>
            <a:fillRect/>
          </a:stretch>
        </p:blipFill>
        <p:spPr>
          <a:xfrm>
            <a:off x="3563888" y="5540738"/>
            <a:ext cx="3366238" cy="279469"/>
          </a:xfrm>
          <a:prstGeom prst="rect">
            <a:avLst/>
          </a:prstGeom>
        </p:spPr>
      </p:pic>
      <p:pic>
        <p:nvPicPr>
          <p:cNvPr id="98" name="Picture 97"/>
          <p:cNvPicPr>
            <a:picLocks noChangeAspect="1"/>
          </p:cNvPicPr>
          <p:nvPr/>
        </p:nvPicPr>
        <p:blipFill>
          <a:blip r:embed="rId8"/>
          <a:stretch>
            <a:fillRect/>
          </a:stretch>
        </p:blipFill>
        <p:spPr>
          <a:xfrm>
            <a:off x="3563888" y="5840523"/>
            <a:ext cx="3366238" cy="279469"/>
          </a:xfrm>
          <a:prstGeom prst="rect">
            <a:avLst/>
          </a:prstGeom>
        </p:spPr>
      </p:pic>
      <p:pic>
        <p:nvPicPr>
          <p:cNvPr id="99" name="Picture 98"/>
          <p:cNvPicPr>
            <a:picLocks noChangeAspect="1"/>
          </p:cNvPicPr>
          <p:nvPr/>
        </p:nvPicPr>
        <p:blipFill>
          <a:blip r:embed="rId9"/>
          <a:stretch>
            <a:fillRect/>
          </a:stretch>
        </p:blipFill>
        <p:spPr>
          <a:xfrm>
            <a:off x="3563888" y="6142415"/>
            <a:ext cx="3366238" cy="279469"/>
          </a:xfrm>
          <a:prstGeom prst="rect">
            <a:avLst/>
          </a:prstGeom>
        </p:spPr>
      </p:pic>
    </p:spTree>
    <p:extLst>
      <p:ext uri="{BB962C8B-B14F-4D97-AF65-F5344CB8AC3E}">
        <p14:creationId xmlns:p14="http://schemas.microsoft.com/office/powerpoint/2010/main" val="142978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wipe(down)">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down)">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wipe(down)">
                                      <p:cBhvr>
                                        <p:cTn id="37" dur="500"/>
                                        <p:tgtEl>
                                          <p:spTgt spid="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wipe(down)">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wipe(down)">
                                      <p:cBhvr>
                                        <p:cTn id="47" dur="500"/>
                                        <p:tgtEl>
                                          <p:spTgt spid="9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down)">
                                      <p:cBhvr>
                                        <p:cTn id="52" dur="500"/>
                                        <p:tgtEl>
                                          <p:spTgt spid="9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9"/>
                                        </p:tgtEl>
                                        <p:attrNameLst>
                                          <p:attrName>style.visibility</p:attrName>
                                        </p:attrNameLst>
                                      </p:cBhvr>
                                      <p:to>
                                        <p:strVal val="visible"/>
                                      </p:to>
                                    </p:set>
                                    <p:animEffect transition="in" filter="wipe(down)">
                                      <p:cBhvr>
                                        <p:cTn id="5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Significance Level</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Significance Levels </a:t>
            </a:r>
            <a:r>
              <a:rPr lang="en-IN" altLang="ko-KR" sz="2200" dirty="0" smtClean="0">
                <a:latin typeface="+mn-ea"/>
                <a:cs typeface="Arial" pitchFamily="34" charset="0"/>
              </a:rPr>
              <a:t>(</a:t>
            </a:r>
            <a:r>
              <a:rPr lang="el-GR" sz="2400" dirty="0" smtClean="0"/>
              <a:t>α</a:t>
            </a:r>
            <a:r>
              <a:rPr lang="en-IN" altLang="ko-KR" sz="2200" dirty="0" smtClean="0">
                <a:latin typeface="+mn-ea"/>
                <a:cs typeface="Arial" pitchFamily="34" charset="0"/>
              </a:rPr>
              <a:t>) </a:t>
            </a:r>
            <a:r>
              <a:rPr lang="en-IN" altLang="ko-KR" sz="2200" dirty="0">
                <a:latin typeface="+mn-ea"/>
                <a:cs typeface="Arial" pitchFamily="34" charset="0"/>
              </a:rPr>
              <a:t>refers to the </a:t>
            </a:r>
            <a:r>
              <a:rPr lang="en-IN" altLang="ko-KR" sz="2200" dirty="0" smtClean="0">
                <a:latin typeface="+mn-ea"/>
                <a:cs typeface="Arial" pitchFamily="34" charset="0"/>
              </a:rPr>
              <a:t>predefined </a:t>
            </a:r>
            <a:r>
              <a:rPr lang="en-IN" altLang="ko-KR" sz="2200" dirty="0">
                <a:latin typeface="+mn-ea"/>
                <a:cs typeface="Arial" pitchFamily="34" charset="0"/>
              </a:rPr>
              <a:t>probability to compare the p-value</a:t>
            </a:r>
          </a:p>
          <a:p>
            <a:pPr marL="342900" indent="-342900">
              <a:buFont typeface="Wingdings" panose="05000000000000000000" pitchFamily="2" charset="2"/>
              <a:buChar char="Ø"/>
            </a:pPr>
            <a:r>
              <a:rPr lang="en-IN" altLang="ko-KR" sz="2200" dirty="0">
                <a:latin typeface="+mn-ea"/>
                <a:cs typeface="Arial" pitchFamily="34" charset="0"/>
              </a:rPr>
              <a:t>If the p-value is less </a:t>
            </a:r>
            <a:r>
              <a:rPr lang="en-IN" altLang="ko-KR" sz="2200" dirty="0" smtClean="0">
                <a:latin typeface="+mn-ea"/>
                <a:cs typeface="Arial" pitchFamily="34" charset="0"/>
              </a:rPr>
              <a:t>than </a:t>
            </a:r>
            <a:r>
              <a:rPr lang="el-GR" altLang="ko-KR" sz="2200" dirty="0" smtClean="0">
                <a:latin typeface="+mn-ea"/>
                <a:cs typeface="Arial" pitchFamily="34" charset="0"/>
              </a:rPr>
              <a:t>α</a:t>
            </a:r>
            <a:r>
              <a:rPr lang="en-IN" altLang="ko-KR" sz="2200" dirty="0" smtClean="0">
                <a:latin typeface="+mn-ea"/>
                <a:cs typeface="Arial" pitchFamily="34" charset="0"/>
              </a:rPr>
              <a:t>, </a:t>
            </a:r>
            <a:r>
              <a:rPr lang="en-IN" altLang="ko-KR" sz="2200" dirty="0">
                <a:latin typeface="+mn-ea"/>
                <a:cs typeface="Arial" pitchFamily="34" charset="0"/>
              </a:rPr>
              <a:t>we reject the null </a:t>
            </a:r>
            <a:r>
              <a:rPr lang="en-IN" altLang="ko-KR" sz="2200" dirty="0" smtClean="0">
                <a:latin typeface="+mn-ea"/>
                <a:cs typeface="Arial" pitchFamily="34" charset="0"/>
              </a:rPr>
              <a:t>hypothesis</a:t>
            </a:r>
          </a:p>
          <a:p>
            <a:pPr marL="342900" indent="-342900">
              <a:buFont typeface="Wingdings" panose="05000000000000000000" pitchFamily="2" charset="2"/>
              <a:buChar char="Ø"/>
            </a:pPr>
            <a:r>
              <a:rPr lang="en-IN" altLang="ko-KR" sz="2200" dirty="0">
                <a:latin typeface="+mn-ea"/>
                <a:cs typeface="Arial" pitchFamily="34" charset="0"/>
              </a:rPr>
              <a:t>If the p-value is not less </a:t>
            </a:r>
            <a:r>
              <a:rPr lang="en-IN" altLang="ko-KR" sz="2200" dirty="0" smtClean="0">
                <a:latin typeface="+mn-ea"/>
                <a:cs typeface="Arial" pitchFamily="34" charset="0"/>
              </a:rPr>
              <a:t>than </a:t>
            </a:r>
            <a:r>
              <a:rPr lang="el-GR" sz="2000" dirty="0"/>
              <a:t>α</a:t>
            </a:r>
            <a:r>
              <a:rPr lang="en-IN" altLang="ko-KR" sz="2200" dirty="0" smtClean="0">
                <a:latin typeface="+mn-ea"/>
                <a:cs typeface="Arial" pitchFamily="34" charset="0"/>
              </a:rPr>
              <a:t>, </a:t>
            </a:r>
            <a:r>
              <a:rPr lang="en-IN" altLang="ko-KR" sz="2200" dirty="0">
                <a:latin typeface="+mn-ea"/>
                <a:cs typeface="Arial" pitchFamily="34" charset="0"/>
              </a:rPr>
              <a:t>we fail to reject the null </a:t>
            </a:r>
            <a:r>
              <a:rPr lang="en-IN" altLang="ko-KR" sz="2200" dirty="0" smtClean="0">
                <a:latin typeface="+mn-ea"/>
                <a:cs typeface="Arial" pitchFamily="34" charset="0"/>
              </a:rPr>
              <a:t>hypothesis</a:t>
            </a:r>
          </a:p>
          <a:p>
            <a:pPr marL="342900" indent="-342900">
              <a:buFont typeface="Wingdings" panose="05000000000000000000" pitchFamily="2" charset="2"/>
              <a:buChar char="Ø"/>
            </a:pPr>
            <a:r>
              <a:rPr lang="en-IN" altLang="ko-KR" sz="2200" dirty="0">
                <a:latin typeface="+mn-ea"/>
                <a:cs typeface="Arial" pitchFamily="34" charset="0"/>
              </a:rPr>
              <a:t>We say that we have achieved a statistically significant result if the p-value is less than </a:t>
            </a:r>
            <a:r>
              <a:rPr lang="el-GR" sz="2400" dirty="0"/>
              <a:t>α</a:t>
            </a: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Typical significance level is 0.05 (5%)</a:t>
            </a:r>
          </a:p>
          <a:p>
            <a:pPr marL="342900" indent="-342900">
              <a:buFont typeface="Wingdings" panose="05000000000000000000" pitchFamily="2" charset="2"/>
              <a:buChar char="Ø"/>
            </a:pPr>
            <a:r>
              <a:rPr lang="en-IN" altLang="ko-KR" sz="2200" dirty="0">
                <a:latin typeface="+mn-ea"/>
                <a:cs typeface="Arial" pitchFamily="34" charset="0"/>
              </a:rPr>
              <a:t>Sometimes .01 (1%) is used as a significance </a:t>
            </a:r>
            <a:r>
              <a:rPr lang="en-IN" altLang="ko-KR" sz="2200" dirty="0" smtClean="0">
                <a:latin typeface="+mn-ea"/>
                <a:cs typeface="Arial" pitchFamily="34" charset="0"/>
              </a:rPr>
              <a:t>level</a:t>
            </a:r>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92300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Type I and Type II Errors</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916832"/>
            <a:ext cx="6920966" cy="3887118"/>
          </a:xfrm>
          <a:prstGeom prst="rect">
            <a:avLst/>
          </a:prstGeom>
        </p:spPr>
      </p:pic>
      <p:sp>
        <p:nvSpPr>
          <p:cNvPr id="6" name="TextBox 5"/>
          <p:cNvSpPr txBox="1"/>
          <p:nvPr/>
        </p:nvSpPr>
        <p:spPr>
          <a:xfrm>
            <a:off x="3140038" y="6642556"/>
            <a:ext cx="5544616" cy="215444"/>
          </a:xfrm>
          <a:prstGeom prst="rect">
            <a:avLst/>
          </a:prstGeom>
          <a:noFill/>
        </p:spPr>
        <p:txBody>
          <a:bodyPr wrap="square" rtlCol="0">
            <a:spAutoFit/>
          </a:bodyPr>
          <a:lstStyle/>
          <a:p>
            <a:r>
              <a:rPr lang="en-IN" sz="800" dirty="0"/>
              <a:t>http://whatilearned.wikia.com/wiki/File:Type_I_and_Type_II_Error_Table.jpg</a:t>
            </a:r>
          </a:p>
        </p:txBody>
      </p:sp>
    </p:spTree>
    <p:extLst>
      <p:ext uri="{BB962C8B-B14F-4D97-AF65-F5344CB8AC3E}">
        <p14:creationId xmlns:p14="http://schemas.microsoft.com/office/powerpoint/2010/main" val="1254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One-tailed and two-tailed tests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One-tailed test allows you to determine whether a sample statistic is greater than or less than a certain value</a:t>
            </a:r>
          </a:p>
          <a:p>
            <a:pPr marL="342900" indent="-342900">
              <a:buFont typeface="Wingdings" panose="05000000000000000000" pitchFamily="2" charset="2"/>
              <a:buChar char="Ø"/>
            </a:pPr>
            <a:r>
              <a:rPr lang="en-IN" altLang="ko-KR" sz="2200" dirty="0">
                <a:latin typeface="+mn-ea"/>
                <a:cs typeface="Arial" pitchFamily="34" charset="0"/>
              </a:rPr>
              <a:t>Here we are interested in one direction</a:t>
            </a:r>
          </a:p>
          <a:p>
            <a:pPr marL="342900" indent="-342900">
              <a:buFont typeface="Wingdings" panose="05000000000000000000" pitchFamily="2" charset="2"/>
              <a:buChar char="Ø"/>
            </a:pPr>
            <a:r>
              <a:rPr lang="en-IN" altLang="ko-KR" sz="2200" dirty="0">
                <a:latin typeface="+mn-ea"/>
                <a:cs typeface="Arial" pitchFamily="34" charset="0"/>
              </a:rPr>
              <a:t>The direction has to be chosen before the </a:t>
            </a:r>
            <a:r>
              <a:rPr lang="en-IN" altLang="ko-KR" sz="2200" dirty="0" smtClean="0">
                <a:latin typeface="+mn-ea"/>
                <a:cs typeface="Arial" pitchFamily="34" charset="0"/>
              </a:rPr>
              <a:t>test</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A chips manufacturer claims that the average amount of saturated fat in a packet of chips is no more than 10g</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H</a:t>
            </a:r>
            <a:r>
              <a:rPr lang="en-IN" altLang="ko-KR" sz="2200" baseline="-25000" dirty="0">
                <a:solidFill>
                  <a:schemeClr val="accent3">
                    <a:lumMod val="50000"/>
                  </a:schemeClr>
                </a:solidFill>
                <a:latin typeface="+mn-ea"/>
                <a:cs typeface="Arial" pitchFamily="34" charset="0"/>
              </a:rPr>
              <a:t>0</a:t>
            </a:r>
            <a:r>
              <a:rPr lang="en-IN" altLang="ko-KR" sz="2200" dirty="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μ</a:t>
            </a:r>
            <a:r>
              <a:rPr lang="en-IN" altLang="ko-KR" sz="2200" dirty="0">
                <a:solidFill>
                  <a:schemeClr val="accent3">
                    <a:lumMod val="50000"/>
                  </a:schemeClr>
                </a:solidFill>
                <a:latin typeface="+mn-ea"/>
                <a:cs typeface="Arial" pitchFamily="34" charset="0"/>
              </a:rPr>
              <a:t> = 10, H</a:t>
            </a:r>
            <a:r>
              <a:rPr lang="en-IN" altLang="ko-KR" sz="2200" baseline="-25000" dirty="0">
                <a:solidFill>
                  <a:schemeClr val="accent3">
                    <a:lumMod val="50000"/>
                  </a:schemeClr>
                </a:solidFill>
                <a:latin typeface="+mn-ea"/>
                <a:cs typeface="Arial" pitchFamily="34" charset="0"/>
              </a:rPr>
              <a:t>1</a:t>
            </a:r>
            <a:r>
              <a:rPr lang="en-IN" altLang="ko-KR" sz="2200" dirty="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μ</a:t>
            </a:r>
            <a:r>
              <a:rPr lang="en-IN" altLang="ko-KR" sz="2200" dirty="0">
                <a:solidFill>
                  <a:schemeClr val="accent3">
                    <a:lumMod val="50000"/>
                  </a:schemeClr>
                </a:solidFill>
                <a:latin typeface="+mn-ea"/>
                <a:cs typeface="Arial" pitchFamily="34" charset="0"/>
              </a:rPr>
              <a:t> &gt; 10</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We are interested only in one direction i.e. whether the fat content is more than 10 g</a:t>
            </a: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380358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One-tailed and two-tailed tests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Two-tailed test allows you to determine whether a sample statistic is not equal to a </a:t>
            </a:r>
            <a:r>
              <a:rPr lang="en-IN" altLang="ko-KR" sz="2200" dirty="0" smtClean="0">
                <a:latin typeface="+mn-ea"/>
                <a:cs typeface="Arial" pitchFamily="34" charset="0"/>
              </a:rPr>
              <a:t>certain </a:t>
            </a:r>
            <a:r>
              <a:rPr lang="en-IN" altLang="ko-KR" sz="2200" dirty="0">
                <a:latin typeface="+mn-ea"/>
                <a:cs typeface="Arial" pitchFamily="34" charset="0"/>
              </a:rPr>
              <a:t>value</a:t>
            </a:r>
          </a:p>
          <a:p>
            <a:pPr marL="342900" indent="-342900">
              <a:buFont typeface="Wingdings" panose="05000000000000000000" pitchFamily="2" charset="2"/>
              <a:buChar char="Ø"/>
            </a:pPr>
            <a:r>
              <a:rPr lang="en-IN" altLang="ko-KR" sz="2200" dirty="0">
                <a:latin typeface="+mn-ea"/>
                <a:cs typeface="Arial" pitchFamily="34" charset="0"/>
              </a:rPr>
              <a:t>Here we are interested in both the directions i.e. the sample statistic is greater or less than a certain value</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A cricket ball manufacturer says the average weight of the ball produced by them is 161 gm</a:t>
            </a:r>
            <a:endParaRPr lang="en-IN" altLang="ko-KR" sz="2200" dirty="0" smtClean="0">
              <a:solidFill>
                <a:schemeClr val="accent3">
                  <a:lumMod val="50000"/>
                </a:schemeClr>
              </a:solidFill>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0</a:t>
            </a:r>
            <a:r>
              <a:rPr lang="en-IN" altLang="ko-KR" sz="2200" dirty="0" smtClean="0">
                <a:solidFill>
                  <a:schemeClr val="accent3">
                    <a:lumMod val="50000"/>
                  </a:schemeClr>
                </a:solidFill>
                <a:latin typeface="+mn-ea"/>
                <a:cs typeface="Arial" pitchFamily="34" charset="0"/>
              </a:rPr>
              <a:t>: </a:t>
            </a:r>
            <a:r>
              <a:rPr lang="el-GR" altLang="ko-KR" sz="2200" dirty="0" smtClean="0">
                <a:solidFill>
                  <a:schemeClr val="accent3">
                    <a:lumMod val="50000"/>
                  </a:schemeClr>
                </a:solidFill>
                <a:latin typeface="+mn-ea"/>
                <a:cs typeface="Arial" pitchFamily="34" charset="0"/>
              </a:rPr>
              <a:t>μ</a:t>
            </a:r>
            <a:r>
              <a:rPr lang="en-IN" altLang="ko-KR" sz="2200" dirty="0" smtClean="0">
                <a:solidFill>
                  <a:schemeClr val="accent3">
                    <a:lumMod val="50000"/>
                  </a:schemeClr>
                </a:solidFill>
                <a:latin typeface="+mn-ea"/>
                <a:cs typeface="Arial" pitchFamily="34" charset="0"/>
              </a:rPr>
              <a:t> = 161, H</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a:t>
            </a:r>
            <a:r>
              <a:rPr lang="el-GR" altLang="ko-KR" sz="2200" dirty="0" smtClean="0">
                <a:solidFill>
                  <a:schemeClr val="accent3">
                    <a:lumMod val="50000"/>
                  </a:schemeClr>
                </a:solidFill>
                <a:latin typeface="+mn-ea"/>
                <a:cs typeface="Arial" pitchFamily="34" charset="0"/>
              </a:rPr>
              <a:t>μ</a:t>
            </a:r>
            <a:r>
              <a:rPr lang="en-IN" altLang="ko-KR" sz="2200" dirty="0" smtClean="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a:t>
            </a:r>
            <a:r>
              <a:rPr lang="en-IN" altLang="ko-KR" sz="2200" dirty="0" smtClean="0">
                <a:solidFill>
                  <a:schemeClr val="accent3">
                    <a:lumMod val="50000"/>
                  </a:schemeClr>
                </a:solidFill>
                <a:latin typeface="+mn-ea"/>
                <a:cs typeface="Arial" pitchFamily="34" charset="0"/>
              </a:rPr>
              <a:t> 161</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a:t>
            </a:r>
            <a:r>
              <a:rPr lang="en-IN" altLang="ko-KR" sz="2200" dirty="0">
                <a:solidFill>
                  <a:schemeClr val="accent3">
                    <a:lumMod val="50000"/>
                  </a:schemeClr>
                </a:solidFill>
                <a:latin typeface="+mn-ea"/>
                <a:cs typeface="Arial" pitchFamily="34" charset="0"/>
              </a:rPr>
              <a:t>are interested </a:t>
            </a:r>
            <a:r>
              <a:rPr lang="en-IN" altLang="ko-KR" sz="2200" dirty="0" smtClean="0">
                <a:solidFill>
                  <a:schemeClr val="accent3">
                    <a:lumMod val="50000"/>
                  </a:schemeClr>
                </a:solidFill>
                <a:latin typeface="+mn-ea"/>
                <a:cs typeface="Arial" pitchFamily="34" charset="0"/>
              </a:rPr>
              <a:t>in both directions </a:t>
            </a:r>
            <a:r>
              <a:rPr lang="en-IN" altLang="ko-KR" sz="2200" dirty="0">
                <a:solidFill>
                  <a:schemeClr val="accent3">
                    <a:lumMod val="50000"/>
                  </a:schemeClr>
                </a:solidFill>
                <a:latin typeface="+mn-ea"/>
                <a:cs typeface="Arial" pitchFamily="34" charset="0"/>
              </a:rPr>
              <a:t>i.e. whether the </a:t>
            </a:r>
            <a:r>
              <a:rPr lang="en-IN" altLang="ko-KR" sz="2200" dirty="0" smtClean="0">
                <a:solidFill>
                  <a:schemeClr val="accent3">
                    <a:lumMod val="50000"/>
                  </a:schemeClr>
                </a:solidFill>
                <a:latin typeface="+mn-ea"/>
                <a:cs typeface="Arial" pitchFamily="34" charset="0"/>
              </a:rPr>
              <a:t>ball is heavier or lighter than 161</a:t>
            </a: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24050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The story so far..</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1085850" lvl="1" indent="-342900">
              <a:buFont typeface="Arial" panose="020B0604020202020204" pitchFamily="34" charset="0"/>
              <a:buChar char="•"/>
            </a:pPr>
            <a:endParaRPr lang="en-IN" altLang="ko-KR" sz="2200" dirty="0" smtClean="0">
              <a:solidFill>
                <a:schemeClr val="accent3">
                  <a:lumMod val="50000"/>
                </a:schemeClr>
              </a:solidFill>
              <a:latin typeface="+mn-ea"/>
              <a:cs typeface="Arial" pitchFamily="34" charset="0"/>
            </a:endParaRPr>
          </a:p>
          <a:p>
            <a:pPr marL="1085850" lvl="1" indent="-342900">
              <a:buFont typeface="Arial" panose="020B0604020202020204" pitchFamily="34" charset="0"/>
              <a:buChar char="•"/>
            </a:pPr>
            <a:r>
              <a:rPr lang="en-IN" altLang="ko-KR" sz="2200" dirty="0" smtClean="0">
                <a:solidFill>
                  <a:schemeClr val="accent3">
                    <a:lumMod val="50000"/>
                  </a:schemeClr>
                </a:solidFill>
                <a:latin typeface="+mn-ea"/>
                <a:cs typeface="Arial" pitchFamily="34" charset="0"/>
              </a:rPr>
              <a:t>Types </a:t>
            </a:r>
            <a:r>
              <a:rPr lang="en-IN" altLang="ko-KR" sz="2200" dirty="0">
                <a:solidFill>
                  <a:schemeClr val="accent3">
                    <a:lumMod val="50000"/>
                  </a:schemeClr>
                </a:solidFill>
                <a:latin typeface="+mn-ea"/>
                <a:cs typeface="Arial" pitchFamily="34" charset="0"/>
              </a:rPr>
              <a:t>of variables</a:t>
            </a:r>
          </a:p>
          <a:p>
            <a:pPr marL="1085850" lvl="1" indent="-342900">
              <a:buFont typeface="Arial" panose="020B0604020202020204" pitchFamily="34" charset="0"/>
              <a:buChar char="•"/>
            </a:pPr>
            <a:r>
              <a:rPr lang="en-IN" altLang="ko-KR" sz="2200" dirty="0">
                <a:solidFill>
                  <a:schemeClr val="accent3">
                    <a:lumMod val="50000"/>
                  </a:schemeClr>
                </a:solidFill>
                <a:latin typeface="+mn-ea"/>
                <a:cs typeface="Arial" pitchFamily="34" charset="0"/>
              </a:rPr>
              <a:t>Scales of Measurement</a:t>
            </a:r>
          </a:p>
          <a:p>
            <a:pPr marL="1085850" lvl="1" indent="-342900">
              <a:buFont typeface="Arial" panose="020B0604020202020204" pitchFamily="34" charset="0"/>
              <a:buChar char="•"/>
            </a:pPr>
            <a:r>
              <a:rPr lang="en-IN" altLang="ko-KR" sz="2200" dirty="0">
                <a:solidFill>
                  <a:schemeClr val="accent3">
                    <a:lumMod val="50000"/>
                  </a:schemeClr>
                </a:solidFill>
                <a:latin typeface="+mn-ea"/>
                <a:cs typeface="Arial" pitchFamily="34" charset="0"/>
              </a:rPr>
              <a:t>Central Tendency</a:t>
            </a:r>
          </a:p>
          <a:p>
            <a:pPr marL="1085850" lvl="1" indent="-342900">
              <a:buFont typeface="Arial" panose="020B0604020202020204" pitchFamily="34" charset="0"/>
              <a:buChar char="•"/>
            </a:pPr>
            <a:r>
              <a:rPr lang="en-IN" altLang="ko-KR" sz="2200" dirty="0">
                <a:solidFill>
                  <a:schemeClr val="accent3">
                    <a:lumMod val="50000"/>
                  </a:schemeClr>
                </a:solidFill>
                <a:latin typeface="+mn-ea"/>
                <a:cs typeface="Arial" pitchFamily="34" charset="0"/>
              </a:rPr>
              <a:t>Spread of Data</a:t>
            </a:r>
          </a:p>
          <a:p>
            <a:pPr marL="1085850" lvl="1" indent="-342900">
              <a:buFont typeface="Arial" panose="020B0604020202020204" pitchFamily="34" charset="0"/>
              <a:buChar char="•"/>
            </a:pPr>
            <a:r>
              <a:rPr lang="en-IN" altLang="ko-KR" sz="2200" dirty="0">
                <a:solidFill>
                  <a:schemeClr val="accent3">
                    <a:lumMod val="50000"/>
                  </a:schemeClr>
                </a:solidFill>
                <a:latin typeface="+mn-ea"/>
                <a:cs typeface="Arial" pitchFamily="34" charset="0"/>
              </a:rPr>
              <a:t>Basic Graphs</a:t>
            </a:r>
          </a:p>
          <a:p>
            <a:pPr marL="1085850" lvl="1" indent="-342900">
              <a:buFont typeface="Arial" panose="020B0604020202020204" pitchFamily="34" charset="0"/>
              <a:buChar char="•"/>
            </a:pPr>
            <a:r>
              <a:rPr lang="en-IN" altLang="ko-KR" sz="2200" dirty="0">
                <a:solidFill>
                  <a:schemeClr val="accent3">
                    <a:lumMod val="50000"/>
                  </a:schemeClr>
                </a:solidFill>
                <a:latin typeface="+mn-ea"/>
                <a:cs typeface="Arial" pitchFamily="34" charset="0"/>
              </a:rPr>
              <a:t>Probability</a:t>
            </a:r>
          </a:p>
          <a:p>
            <a:pPr marL="1085850" lvl="1" indent="-342900">
              <a:buFont typeface="Arial" panose="020B0604020202020204" pitchFamily="34" charset="0"/>
              <a:buChar char="•"/>
            </a:pPr>
            <a:r>
              <a:rPr lang="en-IN" altLang="ko-KR" sz="2200" dirty="0">
                <a:solidFill>
                  <a:schemeClr val="accent3">
                    <a:lumMod val="50000"/>
                  </a:schemeClr>
                </a:solidFill>
                <a:latin typeface="+mn-ea"/>
                <a:cs typeface="Arial" pitchFamily="34" charset="0"/>
              </a:rPr>
              <a:t>Probability Distributions</a:t>
            </a: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01254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ipe(down)">
                                      <p:cBhvr>
                                        <p:cTn id="7" dur="500"/>
                                        <p:tgtEl>
                                          <p:spTgt spid="1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wipe(down)">
                                      <p:cBhvr>
                                        <p:cTn id="10" dur="500"/>
                                        <p:tgtEl>
                                          <p:spTgt spid="1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Effect transition="in" filter="wipe(down)">
                                      <p:cBhvr>
                                        <p:cTn id="13" dur="500"/>
                                        <p:tgtEl>
                                          <p:spTgt spid="1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xEl>
                                              <p:pRg st="4" end="4"/>
                                            </p:txEl>
                                          </p:spTgt>
                                        </p:tgtEl>
                                        <p:attrNameLst>
                                          <p:attrName>style.visibility</p:attrName>
                                        </p:attrNameLst>
                                      </p:cBhvr>
                                      <p:to>
                                        <p:strVal val="visible"/>
                                      </p:to>
                                    </p:set>
                                    <p:animEffect transition="in" filter="wipe(down)">
                                      <p:cBhvr>
                                        <p:cTn id="16" dur="500"/>
                                        <p:tgtEl>
                                          <p:spTgt spid="1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animEffect transition="in" filter="wipe(down)">
                                      <p:cBhvr>
                                        <p:cTn id="19" dur="500"/>
                                        <p:tgtEl>
                                          <p:spTgt spid="1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3">
                                            <p:txEl>
                                              <p:pRg st="6" end="6"/>
                                            </p:txEl>
                                          </p:spTgt>
                                        </p:tgtEl>
                                        <p:attrNameLst>
                                          <p:attrName>style.visibility</p:attrName>
                                        </p:attrNameLst>
                                      </p:cBhvr>
                                      <p:to>
                                        <p:strVal val="visible"/>
                                      </p:to>
                                    </p:set>
                                    <p:animEffect transition="in" filter="wipe(down)">
                                      <p:cBhvr>
                                        <p:cTn id="22" dur="500"/>
                                        <p:tgtEl>
                                          <p:spTgt spid="1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xEl>
                                              <p:pRg st="7" end="7"/>
                                            </p:txEl>
                                          </p:spTgt>
                                        </p:tgtEl>
                                        <p:attrNameLst>
                                          <p:attrName>style.visibility</p:attrName>
                                        </p:attrNameLst>
                                      </p:cBhvr>
                                      <p:to>
                                        <p:strVal val="visible"/>
                                      </p:to>
                                    </p:set>
                                    <p:animEffect transition="in" filter="wipe(down)">
                                      <p:cBhvr>
                                        <p:cTn id="25"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One-tailed and two-tailed tests (contd.)</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651" y="2060848"/>
            <a:ext cx="7456116" cy="3457503"/>
          </a:xfrm>
          <a:prstGeom prst="rect">
            <a:avLst/>
          </a:prstGeom>
        </p:spPr>
      </p:pic>
    </p:spTree>
    <p:extLst>
      <p:ext uri="{BB962C8B-B14F-4D97-AF65-F5344CB8AC3E}">
        <p14:creationId xmlns:p14="http://schemas.microsoft.com/office/powerpoint/2010/main" val="15744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One-sample, two-sample and paired tests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When a sample statistic is compared with a single value, one-sample test is used</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e</a:t>
            </a:r>
            <a:r>
              <a:rPr lang="en-IN" altLang="ko-KR" sz="2200" dirty="0" smtClean="0">
                <a:solidFill>
                  <a:schemeClr val="accent3">
                    <a:lumMod val="50000"/>
                  </a:schemeClr>
                </a:solidFill>
                <a:latin typeface="+mn-ea"/>
                <a:cs typeface="Arial" pitchFamily="34" charset="0"/>
              </a:rPr>
              <a:t>.g. Average </a:t>
            </a:r>
            <a:r>
              <a:rPr lang="en-IN" altLang="ko-KR" sz="2200" dirty="0">
                <a:solidFill>
                  <a:schemeClr val="accent3">
                    <a:lumMod val="50000"/>
                  </a:schemeClr>
                </a:solidFill>
                <a:latin typeface="+mn-ea"/>
                <a:cs typeface="Arial" pitchFamily="34" charset="0"/>
              </a:rPr>
              <a:t>weight of cricket ball produced is </a:t>
            </a:r>
            <a:r>
              <a:rPr lang="en-IN" altLang="ko-KR" sz="2200" dirty="0" smtClean="0">
                <a:solidFill>
                  <a:schemeClr val="accent3">
                    <a:lumMod val="50000"/>
                  </a:schemeClr>
                </a:solidFill>
                <a:latin typeface="+mn-ea"/>
                <a:cs typeface="Arial" pitchFamily="34" charset="0"/>
              </a:rPr>
              <a:t>161 g</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H</a:t>
            </a:r>
            <a:r>
              <a:rPr lang="en-IN" altLang="ko-KR" sz="2200" baseline="-25000" dirty="0">
                <a:solidFill>
                  <a:schemeClr val="accent3">
                    <a:lumMod val="50000"/>
                  </a:schemeClr>
                </a:solidFill>
                <a:latin typeface="+mn-ea"/>
                <a:cs typeface="Arial" pitchFamily="34" charset="0"/>
              </a:rPr>
              <a:t>0</a:t>
            </a:r>
            <a:r>
              <a:rPr lang="en-IN" altLang="ko-KR" sz="2200" dirty="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μ</a:t>
            </a:r>
            <a:r>
              <a:rPr lang="en-IN" altLang="ko-KR" sz="2200" dirty="0">
                <a:solidFill>
                  <a:schemeClr val="accent3">
                    <a:lumMod val="50000"/>
                  </a:schemeClr>
                </a:solidFill>
                <a:latin typeface="+mn-ea"/>
                <a:cs typeface="Arial" pitchFamily="34" charset="0"/>
              </a:rPr>
              <a:t> = 161, H</a:t>
            </a:r>
            <a:r>
              <a:rPr lang="en-IN" altLang="ko-KR" sz="2200" baseline="-25000" dirty="0">
                <a:solidFill>
                  <a:schemeClr val="accent3">
                    <a:lumMod val="50000"/>
                  </a:schemeClr>
                </a:solidFill>
                <a:latin typeface="+mn-ea"/>
                <a:cs typeface="Arial" pitchFamily="34" charset="0"/>
              </a:rPr>
              <a:t>1</a:t>
            </a:r>
            <a:r>
              <a:rPr lang="en-IN" altLang="ko-KR" sz="2200" dirty="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μ</a:t>
            </a:r>
            <a:r>
              <a:rPr lang="en-IN" altLang="ko-KR" sz="2200" dirty="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a:t>
            </a:r>
            <a:r>
              <a:rPr lang="en-IN" altLang="ko-KR" sz="2200" dirty="0">
                <a:solidFill>
                  <a:schemeClr val="accent3">
                    <a:lumMod val="50000"/>
                  </a:schemeClr>
                </a:solidFill>
                <a:latin typeface="+mn-ea"/>
                <a:cs typeface="Arial" pitchFamily="34" charset="0"/>
              </a:rPr>
              <a:t> 161</a:t>
            </a:r>
          </a:p>
          <a:p>
            <a:pPr marL="342900" indent="-342900">
              <a:buFont typeface="Wingdings" panose="05000000000000000000" pitchFamily="2" charset="2"/>
              <a:buChar char="Ø"/>
            </a:pPr>
            <a:r>
              <a:rPr lang="en-IN" altLang="ko-KR" sz="2200" dirty="0">
                <a:latin typeface="+mn-ea"/>
                <a:cs typeface="Arial" pitchFamily="34" charset="0"/>
              </a:rPr>
              <a:t>When two sample values are compared and the two samples are independent of each other, two-sample test is used</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e.g. Lets </a:t>
            </a:r>
            <a:r>
              <a:rPr lang="en-IN" altLang="ko-KR" sz="2200" dirty="0">
                <a:solidFill>
                  <a:schemeClr val="accent3">
                    <a:lumMod val="50000"/>
                  </a:schemeClr>
                </a:solidFill>
                <a:latin typeface="+mn-ea"/>
                <a:cs typeface="Arial" pitchFamily="34" charset="0"/>
              </a:rPr>
              <a:t>say there are two machines in the company which produces cricket balls and we need to find whether the weight of the cricket balls produced by these two machines </a:t>
            </a:r>
            <a:r>
              <a:rPr lang="en-IN" altLang="ko-KR" sz="2200" dirty="0" smtClean="0">
                <a:solidFill>
                  <a:schemeClr val="accent3">
                    <a:lumMod val="50000"/>
                  </a:schemeClr>
                </a:solidFill>
                <a:latin typeface="+mn-ea"/>
                <a:cs typeface="Arial" pitchFamily="34" charset="0"/>
              </a:rPr>
              <a:t>differ</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0</a:t>
            </a:r>
            <a:r>
              <a:rPr lang="en-IN" altLang="ko-KR" sz="2200" dirty="0" smtClean="0">
                <a:solidFill>
                  <a:schemeClr val="accent3">
                    <a:lumMod val="50000"/>
                  </a:schemeClr>
                </a:solidFill>
                <a:latin typeface="+mn-ea"/>
                <a:cs typeface="Arial" pitchFamily="34" charset="0"/>
              </a:rPr>
              <a:t>: </a:t>
            </a:r>
            <a:r>
              <a:rPr lang="el-GR" altLang="ko-KR" sz="2200" dirty="0" smtClean="0">
                <a:solidFill>
                  <a:schemeClr val="accent3">
                    <a:lumMod val="50000"/>
                  </a:schemeClr>
                </a:solidFill>
                <a:latin typeface="+mn-ea"/>
                <a:cs typeface="Arial" pitchFamily="34" charset="0"/>
              </a:rPr>
              <a:t>μ</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 </a:t>
            </a:r>
            <a:r>
              <a:rPr lang="el-GR" altLang="ko-KR" sz="2200" dirty="0" smtClean="0">
                <a:solidFill>
                  <a:schemeClr val="accent3">
                    <a:lumMod val="50000"/>
                  </a:schemeClr>
                </a:solidFill>
                <a:latin typeface="+mn-ea"/>
                <a:cs typeface="Arial" pitchFamily="34" charset="0"/>
              </a:rPr>
              <a:t>μ</a:t>
            </a:r>
            <a:r>
              <a:rPr lang="en-IN" altLang="ko-KR" sz="2200" baseline="-25000" dirty="0" smtClean="0">
                <a:solidFill>
                  <a:schemeClr val="accent3">
                    <a:lumMod val="50000"/>
                  </a:schemeClr>
                </a:solidFill>
                <a:latin typeface="+mn-ea"/>
                <a:cs typeface="Arial" pitchFamily="34" charset="0"/>
              </a:rPr>
              <a:t>2</a:t>
            </a:r>
            <a:r>
              <a:rPr lang="en-IN" altLang="ko-KR" sz="2200" dirty="0" smtClean="0">
                <a:solidFill>
                  <a:schemeClr val="accent3">
                    <a:lumMod val="50000"/>
                  </a:schemeClr>
                </a:solidFill>
                <a:latin typeface="+mn-ea"/>
                <a:cs typeface="Arial" pitchFamily="34" charset="0"/>
              </a:rPr>
              <a:t>, H</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a:t>
            </a:r>
            <a:r>
              <a:rPr lang="el-GR" altLang="ko-KR" sz="2200" dirty="0" smtClean="0">
                <a:solidFill>
                  <a:schemeClr val="accent3">
                    <a:lumMod val="50000"/>
                  </a:schemeClr>
                </a:solidFill>
                <a:latin typeface="+mn-ea"/>
                <a:cs typeface="Arial" pitchFamily="34" charset="0"/>
              </a:rPr>
              <a:t>μ</a:t>
            </a:r>
            <a:r>
              <a:rPr lang="en-IN" altLang="ko-KR" sz="2200" baseline="-25000" dirty="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a:t>
            </a:r>
            <a:r>
              <a:rPr lang="en-IN" altLang="ko-KR" sz="2200" dirty="0" smtClean="0">
                <a:solidFill>
                  <a:schemeClr val="accent3">
                    <a:lumMod val="50000"/>
                  </a:schemeClr>
                </a:solidFill>
                <a:latin typeface="+mn-ea"/>
                <a:cs typeface="Arial" pitchFamily="34" charset="0"/>
              </a:rPr>
              <a:t> </a:t>
            </a:r>
            <a:r>
              <a:rPr lang="el-GR" altLang="ko-KR" sz="2200" dirty="0" smtClean="0">
                <a:solidFill>
                  <a:schemeClr val="accent3">
                    <a:lumMod val="50000"/>
                  </a:schemeClr>
                </a:solidFill>
                <a:latin typeface="+mn-ea"/>
                <a:cs typeface="Arial" pitchFamily="34" charset="0"/>
              </a:rPr>
              <a:t>μ</a:t>
            </a:r>
            <a:r>
              <a:rPr lang="en-IN" altLang="ko-KR" sz="2200" baseline="-25000" dirty="0" smtClean="0">
                <a:solidFill>
                  <a:schemeClr val="accent3">
                    <a:lumMod val="50000"/>
                  </a:schemeClr>
                </a:solidFill>
                <a:latin typeface="+mn-ea"/>
                <a:cs typeface="Arial" pitchFamily="34" charset="0"/>
              </a:rPr>
              <a:t>2</a:t>
            </a:r>
          </a:p>
        </p:txBody>
      </p:sp>
    </p:spTree>
    <p:extLst>
      <p:ext uri="{BB962C8B-B14F-4D97-AF65-F5344CB8AC3E}">
        <p14:creationId xmlns:p14="http://schemas.microsoft.com/office/powerpoint/2010/main" val="32234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One-sample, two-sample and paired tests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When two sample values being compared are dependent on each other, paired test should be used</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e.g. Let us say we want to study whether a particular drug reduces blood </a:t>
            </a:r>
            <a:r>
              <a:rPr lang="en-IN" altLang="ko-KR" sz="2200" dirty="0" smtClean="0">
                <a:solidFill>
                  <a:schemeClr val="accent3">
                    <a:lumMod val="50000"/>
                  </a:schemeClr>
                </a:solidFill>
                <a:latin typeface="+mn-ea"/>
                <a:cs typeface="Arial" pitchFamily="34" charset="0"/>
              </a:rPr>
              <a:t>glucose level. </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a:t>
            </a:r>
            <a:r>
              <a:rPr lang="en-IN" altLang="ko-KR" sz="2200" dirty="0">
                <a:solidFill>
                  <a:schemeClr val="accent3">
                    <a:lumMod val="50000"/>
                  </a:schemeClr>
                </a:solidFill>
                <a:latin typeface="+mn-ea"/>
                <a:cs typeface="Arial" pitchFamily="34" charset="0"/>
              </a:rPr>
              <a:t>take 100 persons and record their blood </a:t>
            </a:r>
            <a:r>
              <a:rPr lang="en-IN" altLang="ko-KR" sz="2200" dirty="0" smtClean="0">
                <a:solidFill>
                  <a:schemeClr val="accent3">
                    <a:lumMod val="50000"/>
                  </a:schemeClr>
                </a:solidFill>
                <a:latin typeface="+mn-ea"/>
                <a:cs typeface="Arial" pitchFamily="34" charset="0"/>
              </a:rPr>
              <a:t>glucose levels </a:t>
            </a:r>
            <a:r>
              <a:rPr lang="en-IN" altLang="ko-KR" sz="2200" dirty="0">
                <a:solidFill>
                  <a:schemeClr val="accent3">
                    <a:lumMod val="50000"/>
                  </a:schemeClr>
                </a:solidFill>
                <a:latin typeface="+mn-ea"/>
                <a:cs typeface="Arial" pitchFamily="34" charset="0"/>
              </a:rPr>
              <a:t>before </a:t>
            </a:r>
            <a:r>
              <a:rPr lang="en-IN" altLang="ko-KR" sz="2200" dirty="0" smtClean="0">
                <a:solidFill>
                  <a:schemeClr val="accent3">
                    <a:lumMod val="50000"/>
                  </a:schemeClr>
                </a:solidFill>
                <a:latin typeface="+mn-ea"/>
                <a:cs typeface="Arial" pitchFamily="34" charset="0"/>
              </a:rPr>
              <a:t>and </a:t>
            </a:r>
            <a:r>
              <a:rPr lang="en-IN" altLang="ko-KR" sz="2200" dirty="0">
                <a:solidFill>
                  <a:schemeClr val="accent3">
                    <a:lumMod val="50000"/>
                  </a:schemeClr>
                </a:solidFill>
                <a:latin typeface="+mn-ea"/>
                <a:cs typeface="Arial" pitchFamily="34" charset="0"/>
              </a:rPr>
              <a:t>after taking the drug. </a:t>
            </a:r>
            <a:endParaRPr lang="en-IN" altLang="ko-KR" sz="2200" dirty="0" smtClean="0">
              <a:solidFill>
                <a:schemeClr val="accent3">
                  <a:lumMod val="50000"/>
                </a:schemeClr>
              </a:solidFill>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Now </a:t>
            </a:r>
            <a:r>
              <a:rPr lang="en-IN" altLang="ko-KR" sz="2200" dirty="0">
                <a:solidFill>
                  <a:schemeClr val="accent3">
                    <a:lumMod val="50000"/>
                  </a:schemeClr>
                </a:solidFill>
                <a:latin typeface="+mn-ea"/>
                <a:cs typeface="Arial" pitchFamily="34" charset="0"/>
              </a:rPr>
              <a:t>we have to compare blood </a:t>
            </a:r>
            <a:r>
              <a:rPr lang="en-IN" altLang="ko-KR" sz="2200" dirty="0" smtClean="0">
                <a:solidFill>
                  <a:schemeClr val="accent3">
                    <a:lumMod val="50000"/>
                  </a:schemeClr>
                </a:solidFill>
                <a:latin typeface="+mn-ea"/>
                <a:cs typeface="Arial" pitchFamily="34" charset="0"/>
              </a:rPr>
              <a:t>glucose levels </a:t>
            </a:r>
            <a:r>
              <a:rPr lang="en-IN" altLang="ko-KR" sz="2200" dirty="0">
                <a:solidFill>
                  <a:schemeClr val="accent3">
                    <a:lumMod val="50000"/>
                  </a:schemeClr>
                </a:solidFill>
                <a:latin typeface="+mn-ea"/>
                <a:cs typeface="Arial" pitchFamily="34" charset="0"/>
              </a:rPr>
              <a:t>before taking the drug and after taking the </a:t>
            </a:r>
            <a:r>
              <a:rPr lang="en-IN" altLang="ko-KR" sz="2200" dirty="0" smtClean="0">
                <a:solidFill>
                  <a:schemeClr val="accent3">
                    <a:lumMod val="50000"/>
                  </a:schemeClr>
                </a:solidFill>
                <a:latin typeface="+mn-ea"/>
                <a:cs typeface="Arial" pitchFamily="34" charset="0"/>
              </a:rPr>
              <a:t>drug</a:t>
            </a:r>
          </a:p>
        </p:txBody>
      </p:sp>
    </p:spTree>
    <p:extLst>
      <p:ext uri="{BB962C8B-B14F-4D97-AF65-F5344CB8AC3E}">
        <p14:creationId xmlns:p14="http://schemas.microsoft.com/office/powerpoint/2010/main" val="314143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One-sample, two-sample and paired tests (contd.)</a:t>
            </a:r>
            <a:endParaRPr lang="ko-KR" altLang="en-US" dirty="0"/>
          </a:p>
        </p:txBody>
      </p:sp>
      <p:pic>
        <p:nvPicPr>
          <p:cNvPr id="3" name="Picture 2"/>
          <p:cNvPicPr>
            <a:picLocks noChangeAspect="1"/>
          </p:cNvPicPr>
          <p:nvPr/>
        </p:nvPicPr>
        <p:blipFill>
          <a:blip r:embed="rId3"/>
          <a:stretch>
            <a:fillRect/>
          </a:stretch>
        </p:blipFill>
        <p:spPr>
          <a:xfrm>
            <a:off x="3491880" y="1484784"/>
            <a:ext cx="3518671" cy="4852594"/>
          </a:xfrm>
          <a:prstGeom prst="rect">
            <a:avLst/>
          </a:prstGeom>
        </p:spPr>
      </p:pic>
    </p:spTree>
    <p:extLst>
      <p:ext uri="{BB962C8B-B14F-4D97-AF65-F5344CB8AC3E}">
        <p14:creationId xmlns:p14="http://schemas.microsoft.com/office/powerpoint/2010/main" val="1872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One-sample, two-sample and paired tests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H</a:t>
            </a:r>
            <a:r>
              <a:rPr lang="en-IN" altLang="ko-KR" sz="2200" baseline="-25000" dirty="0">
                <a:solidFill>
                  <a:schemeClr val="accent3">
                    <a:lumMod val="50000"/>
                  </a:schemeClr>
                </a:solidFill>
                <a:latin typeface="+mn-ea"/>
                <a:cs typeface="Arial" pitchFamily="34" charset="0"/>
              </a:rPr>
              <a:t>0</a:t>
            </a:r>
            <a:r>
              <a:rPr lang="en-IN" altLang="ko-KR" sz="2200" dirty="0">
                <a:solidFill>
                  <a:schemeClr val="accent3">
                    <a:lumMod val="50000"/>
                  </a:schemeClr>
                </a:solidFill>
                <a:latin typeface="+mn-ea"/>
                <a:cs typeface="Arial" pitchFamily="34" charset="0"/>
              </a:rPr>
              <a:t>: </a:t>
            </a:r>
            <a:r>
              <a:rPr lang="el-GR" altLang="ko-KR" sz="2200" dirty="0" smtClean="0">
                <a:solidFill>
                  <a:schemeClr val="accent3">
                    <a:lumMod val="50000"/>
                  </a:schemeClr>
                </a:solidFill>
                <a:latin typeface="+mn-ea"/>
                <a:cs typeface="Arial" pitchFamily="34" charset="0"/>
              </a:rPr>
              <a:t>μ</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a:t>
            </a:r>
            <a:r>
              <a:rPr lang="en-IN" altLang="ko-KR" sz="2200" dirty="0">
                <a:solidFill>
                  <a:schemeClr val="accent3">
                    <a:lumMod val="50000"/>
                  </a:schemeClr>
                </a:solidFill>
                <a:latin typeface="+mn-ea"/>
                <a:cs typeface="Arial" pitchFamily="34" charset="0"/>
              </a:rPr>
              <a:t>= </a:t>
            </a:r>
            <a:r>
              <a:rPr lang="el-GR" altLang="ko-KR" sz="2200" dirty="0" smtClean="0">
                <a:solidFill>
                  <a:schemeClr val="accent3">
                    <a:lumMod val="50000"/>
                  </a:schemeClr>
                </a:solidFill>
                <a:latin typeface="+mn-ea"/>
                <a:cs typeface="Arial" pitchFamily="34" charset="0"/>
              </a:rPr>
              <a:t>μ</a:t>
            </a:r>
            <a:r>
              <a:rPr lang="en-IN" altLang="ko-KR" sz="2200" baseline="-25000" dirty="0" smtClean="0">
                <a:solidFill>
                  <a:schemeClr val="accent3">
                    <a:lumMod val="50000"/>
                  </a:schemeClr>
                </a:solidFill>
                <a:latin typeface="+mn-ea"/>
                <a:cs typeface="Arial" pitchFamily="34" charset="0"/>
              </a:rPr>
              <a:t>2</a:t>
            </a:r>
            <a:endParaRPr lang="en-IN" altLang="ko-KR" sz="2200" baseline="-25000" dirty="0">
              <a:solidFill>
                <a:schemeClr val="accent3">
                  <a:lumMod val="50000"/>
                </a:schemeClr>
              </a:solidFill>
              <a:latin typeface="+mn-ea"/>
              <a:cs typeface="Arial" pitchFamily="34" charset="0"/>
            </a:endParaRP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H</a:t>
            </a:r>
            <a:r>
              <a:rPr lang="en-IN" altLang="ko-KR" sz="2200" baseline="-25000" dirty="0">
                <a:solidFill>
                  <a:schemeClr val="accent3">
                    <a:lumMod val="50000"/>
                  </a:schemeClr>
                </a:solidFill>
                <a:latin typeface="+mn-ea"/>
                <a:cs typeface="Arial" pitchFamily="34" charset="0"/>
              </a:rPr>
              <a:t>1</a:t>
            </a:r>
            <a:r>
              <a:rPr lang="en-IN" altLang="ko-KR" sz="2200" dirty="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μ</a:t>
            </a:r>
            <a:r>
              <a:rPr lang="en-IN" altLang="ko-KR" sz="2200" baseline="-25000" dirty="0">
                <a:solidFill>
                  <a:schemeClr val="accent3">
                    <a:lumMod val="50000"/>
                  </a:schemeClr>
                </a:solidFill>
                <a:latin typeface="+mn-ea"/>
                <a:cs typeface="Arial" pitchFamily="34" charset="0"/>
              </a:rPr>
              <a:t>1</a:t>
            </a:r>
            <a:r>
              <a:rPr lang="en-IN" altLang="ko-KR" sz="2200" dirty="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a:t>
            </a:r>
            <a:r>
              <a:rPr lang="en-IN" altLang="ko-KR" sz="2200" dirty="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μ</a:t>
            </a:r>
            <a:r>
              <a:rPr lang="en-IN" altLang="ko-KR" sz="2200" baseline="-25000" dirty="0" smtClean="0">
                <a:solidFill>
                  <a:schemeClr val="accent3">
                    <a:lumMod val="50000"/>
                  </a:schemeClr>
                </a:solidFill>
                <a:latin typeface="+mn-ea"/>
                <a:cs typeface="Arial" pitchFamily="34" charset="0"/>
              </a:rPr>
              <a:t>2</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Here in each observation, the blood glucose levels before and after are related to each other</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If the blood glucose level is relatively higher before drug, the blood glucose level after drug will also be relatively higher</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Since each pair of observation is dependent on the other, we use paired test here</a:t>
            </a:r>
            <a:endParaRPr lang="en-IN" altLang="ko-KR"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212841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Steps in hypothesis testing</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State the null hypothesis </a:t>
            </a:r>
            <a:r>
              <a:rPr lang="en-IN" altLang="ko-KR" sz="2200" dirty="0" smtClean="0">
                <a:latin typeface="+mn-ea"/>
                <a:cs typeface="Arial" pitchFamily="34" charset="0"/>
              </a:rPr>
              <a:t>H</a:t>
            </a:r>
            <a:r>
              <a:rPr lang="en-IN" altLang="ko-KR" sz="2200" baseline="-25000" dirty="0" smtClean="0">
                <a:latin typeface="+mn-ea"/>
                <a:cs typeface="Arial" pitchFamily="34" charset="0"/>
              </a:rPr>
              <a:t>0</a:t>
            </a:r>
            <a:r>
              <a:rPr lang="en-IN" altLang="ko-KR" sz="2200" dirty="0" smtClean="0">
                <a:latin typeface="+mn-ea"/>
                <a:cs typeface="Arial" pitchFamily="34" charset="0"/>
              </a:rPr>
              <a:t> and </a:t>
            </a:r>
            <a:r>
              <a:rPr lang="en-IN" altLang="ko-KR" sz="2200" dirty="0">
                <a:latin typeface="+mn-ea"/>
                <a:cs typeface="Arial" pitchFamily="34" charset="0"/>
              </a:rPr>
              <a:t>the alternate </a:t>
            </a:r>
            <a:r>
              <a:rPr lang="en-IN" altLang="ko-KR" sz="2200" dirty="0" smtClean="0">
                <a:latin typeface="+mn-ea"/>
                <a:cs typeface="Arial" pitchFamily="34" charset="0"/>
              </a:rPr>
              <a:t>hypothesis H</a:t>
            </a:r>
            <a:r>
              <a:rPr lang="en-IN" altLang="ko-KR" sz="2200" baseline="-25000" dirty="0" smtClean="0">
                <a:latin typeface="+mn-ea"/>
                <a:cs typeface="Arial" pitchFamily="34" charset="0"/>
              </a:rPr>
              <a:t>1</a:t>
            </a:r>
            <a:endParaRPr lang="en-US" altLang="ko-KR" sz="2200" baseline="-25000" dirty="0" smtClean="0">
              <a:latin typeface="+mn-ea"/>
              <a:cs typeface="Arial" pitchFamily="34" charset="0"/>
            </a:endParaRPr>
          </a:p>
          <a:p>
            <a:pPr marL="342900" indent="-342900">
              <a:buFont typeface="Wingdings" panose="05000000000000000000" pitchFamily="2" charset="2"/>
              <a:buChar char="Ø"/>
            </a:pPr>
            <a:r>
              <a:rPr lang="en-IN" altLang="ko-KR" sz="2200" dirty="0">
                <a:latin typeface="+mn-ea"/>
                <a:cs typeface="Arial" pitchFamily="34" charset="0"/>
              </a:rPr>
              <a:t>Select the appropriate level of significance </a:t>
            </a:r>
            <a:r>
              <a:rPr lang="el-GR" sz="2000" dirty="0"/>
              <a:t>α</a:t>
            </a:r>
            <a:endParaRPr lang="en-US"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a:latin typeface="+mn-ea"/>
                <a:cs typeface="Arial" pitchFamily="34" charset="0"/>
              </a:rPr>
              <a:t>Calculate the test statistic, p-value</a:t>
            </a:r>
            <a:endParaRPr lang="en-US"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a:latin typeface="+mn-ea"/>
                <a:cs typeface="Arial" pitchFamily="34" charset="0"/>
              </a:rPr>
              <a:t>Compare test statistic with </a:t>
            </a:r>
            <a:r>
              <a:rPr lang="en-IN" altLang="ko-KR" sz="2200" dirty="0" smtClean="0">
                <a:latin typeface="+mn-ea"/>
                <a:cs typeface="Arial" pitchFamily="34" charset="0"/>
              </a:rPr>
              <a:t>alpha</a:t>
            </a:r>
          </a:p>
          <a:p>
            <a:pPr marL="342900" indent="-342900">
              <a:buFont typeface="Wingdings" panose="05000000000000000000" pitchFamily="2" charset="2"/>
              <a:buChar char="Ø"/>
            </a:pPr>
            <a:r>
              <a:rPr lang="en-IN" altLang="ko-KR" sz="2200" dirty="0">
                <a:latin typeface="+mn-ea"/>
                <a:cs typeface="Arial" pitchFamily="34" charset="0"/>
              </a:rPr>
              <a:t>Make a decision about null hypothesis </a:t>
            </a:r>
            <a:r>
              <a:rPr lang="en-IN" altLang="ko-KR" sz="2200" dirty="0" smtClean="0">
                <a:latin typeface="+mn-ea"/>
                <a:cs typeface="Arial" pitchFamily="34" charset="0"/>
              </a:rPr>
              <a:t>H</a:t>
            </a:r>
            <a:r>
              <a:rPr lang="en-IN" altLang="ko-KR" sz="2200" baseline="-25000" dirty="0" smtClean="0">
                <a:latin typeface="+mn-ea"/>
                <a:cs typeface="Arial" pitchFamily="34" charset="0"/>
              </a:rPr>
              <a:t>0</a:t>
            </a: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64122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One Sample Tests</a:t>
            </a:r>
            <a:endParaRPr lang="en-US" altLang="ko-KR" sz="2800" b="1" dirty="0" smtClean="0">
              <a:solidFill>
                <a:schemeClr val="accent3">
                  <a:lumMod val="50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688040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 sample tests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One sample t-test</a:t>
            </a:r>
            <a:endParaRPr lang="en-US" altLang="ko-KR" sz="2200" baseline="-250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One sample z-test</a:t>
            </a:r>
            <a:endParaRPr lang="en-US"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Chi-square test for variance</a:t>
            </a:r>
            <a:endParaRPr lang="en-US"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One sample proportion test</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baseline="-25000" dirty="0" smtClean="0">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049702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 sample t-test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Used to test population mean </a:t>
            </a:r>
            <a:r>
              <a:rPr lang="el-GR" altLang="ko-KR" sz="2200" dirty="0">
                <a:latin typeface="+mn-ea"/>
                <a:cs typeface="Arial" pitchFamily="34" charset="0"/>
              </a:rPr>
              <a:t>μ</a:t>
            </a:r>
            <a:r>
              <a:rPr lang="en-IN" altLang="ko-KR" sz="2200" dirty="0" smtClean="0">
                <a:latin typeface="+mn-ea"/>
                <a:cs typeface="Arial" pitchFamily="34" charset="0"/>
              </a:rPr>
              <a:t> </a:t>
            </a:r>
          </a:p>
          <a:p>
            <a:pPr marL="342900" indent="-342900">
              <a:buFont typeface="Wingdings" panose="05000000000000000000" pitchFamily="2" charset="2"/>
              <a:buChar char="Ø"/>
            </a:pPr>
            <a:r>
              <a:rPr lang="en-IN" altLang="ko-KR" sz="2200" dirty="0" smtClean="0">
                <a:latin typeface="+mn-ea"/>
                <a:cs typeface="Arial" pitchFamily="34" charset="0"/>
              </a:rPr>
              <a:t>Population standard deviation is unknown</a:t>
            </a:r>
          </a:p>
          <a:p>
            <a:pPr marL="342900" indent="-342900">
              <a:buFont typeface="Wingdings" panose="05000000000000000000" pitchFamily="2" charset="2"/>
              <a:buChar char="Ø"/>
            </a:pPr>
            <a:r>
              <a:rPr lang="en-IN" altLang="ko-KR" sz="2200" dirty="0" smtClean="0">
                <a:latin typeface="+mn-ea"/>
                <a:cs typeface="Arial" pitchFamily="34" charset="0"/>
              </a:rPr>
              <a:t>Sample size is small (n &lt; 30)</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Given below is the weight of 8 sample cricket balls produced by a factory</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160.39, 160.64, 160.13, 160.53, 160.86, 161.89, 160.51, </a:t>
            </a:r>
            <a:r>
              <a:rPr lang="en-IN" altLang="ko-KR" sz="2200" dirty="0" smtClean="0">
                <a:solidFill>
                  <a:schemeClr val="accent3">
                    <a:lumMod val="50000"/>
                  </a:schemeClr>
                </a:solidFill>
                <a:latin typeface="+mn-ea"/>
                <a:cs typeface="Arial" pitchFamily="34" charset="0"/>
              </a:rPr>
              <a:t>162.43</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With this sample data, we want to check whether the average weight of the cricket ball produced by the factory is equal to 161 g</a:t>
            </a:r>
          </a:p>
          <a:p>
            <a:pPr marL="1085850" lvl="1" indent="-342900">
              <a:buFont typeface="Arial" pitchFamily="34" charset="0"/>
              <a:buChar char="•"/>
            </a:pPr>
            <a:endParaRPr lang="en-IN" altLang="ko-KR" sz="2200" dirty="0" smtClean="0">
              <a:solidFill>
                <a:schemeClr val="accent3">
                  <a:lumMod val="50000"/>
                </a:schemeClr>
              </a:solidFill>
              <a:latin typeface="+mn-ea"/>
              <a:cs typeface="Arial" pitchFamily="34" charset="0"/>
            </a:endParaRPr>
          </a:p>
          <a:p>
            <a:pPr marL="1085850" lvl="1" indent="-342900">
              <a:buFont typeface="Arial" pitchFamily="34" charset="0"/>
              <a:buChar char="•"/>
            </a:pP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194999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 sample z-test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Used to test population mean </a:t>
            </a:r>
            <a:r>
              <a:rPr lang="el-GR" altLang="ko-KR" sz="2200" dirty="0">
                <a:latin typeface="+mn-ea"/>
                <a:cs typeface="Arial" pitchFamily="34" charset="0"/>
              </a:rPr>
              <a:t>μ</a:t>
            </a:r>
            <a:r>
              <a:rPr lang="en-IN" altLang="ko-KR" sz="2200" dirty="0">
                <a:latin typeface="+mn-ea"/>
                <a:cs typeface="Arial" pitchFamily="34" charset="0"/>
              </a:rPr>
              <a:t> </a:t>
            </a:r>
          </a:p>
          <a:p>
            <a:pPr marL="342900" indent="-342900">
              <a:buFont typeface="Wingdings" panose="05000000000000000000" pitchFamily="2" charset="2"/>
              <a:buChar char="Ø"/>
            </a:pPr>
            <a:r>
              <a:rPr lang="en-IN" altLang="ko-KR" sz="2200" dirty="0" smtClean="0">
                <a:latin typeface="+mn-ea"/>
                <a:cs typeface="Arial" pitchFamily="34" charset="0"/>
              </a:rPr>
              <a:t>Population standard deviation is known</a:t>
            </a:r>
          </a:p>
          <a:p>
            <a:pPr marL="342900" indent="-342900">
              <a:buFont typeface="Wingdings" panose="05000000000000000000" pitchFamily="2" charset="2"/>
              <a:buChar char="Ø"/>
            </a:pPr>
            <a:r>
              <a:rPr lang="en-IN" altLang="ko-KR" sz="2200" dirty="0" smtClean="0">
                <a:latin typeface="+mn-ea"/>
                <a:cs typeface="Arial" pitchFamily="34" charset="0"/>
              </a:rPr>
              <a:t>If the sample size </a:t>
            </a:r>
            <a:r>
              <a:rPr lang="en-IN" altLang="ko-KR" sz="2200" dirty="0">
                <a:latin typeface="+mn-ea"/>
                <a:cs typeface="Arial" pitchFamily="34" charset="0"/>
              </a:rPr>
              <a:t>is large (</a:t>
            </a:r>
            <a:r>
              <a:rPr lang="en-IN" altLang="ko-KR" sz="2200" dirty="0" smtClean="0">
                <a:latin typeface="+mn-ea"/>
                <a:cs typeface="Arial" pitchFamily="34" charset="0"/>
              </a:rPr>
              <a:t>n ≥ 30</a:t>
            </a:r>
            <a:r>
              <a:rPr lang="en-IN" altLang="ko-KR" sz="2200" dirty="0">
                <a:latin typeface="+mn-ea"/>
                <a:cs typeface="Arial" pitchFamily="34" charset="0"/>
              </a:rPr>
              <a:t>), </a:t>
            </a:r>
            <a:r>
              <a:rPr lang="en-IN" altLang="ko-KR" sz="2200" dirty="0" smtClean="0">
                <a:latin typeface="+mn-ea"/>
                <a:cs typeface="Arial" pitchFamily="34" charset="0"/>
              </a:rPr>
              <a:t>population standard deviation is approximately equal to the sample standard deviation (</a:t>
            </a:r>
            <a:r>
              <a:rPr lang="el-GR" altLang="ko-KR" sz="2200" dirty="0" smtClean="0"/>
              <a:t>σ</a:t>
            </a:r>
            <a:r>
              <a:rPr lang="en-IN" altLang="ko-KR" sz="2200" dirty="0" smtClean="0"/>
              <a:t> ≈ s)</a:t>
            </a:r>
            <a:endParaRPr lang="en-IN" altLang="ko-KR" sz="2200" dirty="0" smtClean="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Suppose we need to find out whether the mean height of 12-year old boys in India is 150cm</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take 1000 random samples from all over India </a:t>
            </a:r>
          </a:p>
        </p:txBody>
      </p:sp>
    </p:spTree>
    <p:extLst>
      <p:ext uri="{BB962C8B-B14F-4D97-AF65-F5344CB8AC3E}">
        <p14:creationId xmlns:p14="http://schemas.microsoft.com/office/powerpoint/2010/main" val="46897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1200329"/>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Central Limit Theorem</a:t>
            </a:r>
          </a:p>
        </p:txBody>
      </p:sp>
    </p:spTree>
    <p:extLst>
      <p:ext uri="{BB962C8B-B14F-4D97-AF65-F5344CB8AC3E}">
        <p14:creationId xmlns:p14="http://schemas.microsoft.com/office/powerpoint/2010/main" val="3350632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Chi-square test for variance</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Used to test the population variance (or standard deviation)</a:t>
            </a:r>
          </a:p>
          <a:p>
            <a:pPr marL="342900" indent="-342900">
              <a:buFont typeface="Wingdings" panose="05000000000000000000" pitchFamily="2" charset="2"/>
              <a:buChar char="Ø"/>
            </a:pPr>
            <a:r>
              <a:rPr lang="en-IN" altLang="ko-KR" sz="2200" dirty="0" smtClean="0">
                <a:latin typeface="+mn-ea"/>
                <a:cs typeface="Arial" pitchFamily="34" charset="0"/>
              </a:rPr>
              <a:t>Sample variance is calculated and compared with the hypothetical value of population variance</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Let us assume that, in the previous example, the population standard deviation of height of boys aged 12 is 2.6 cm</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Sample variance of 1000 boys aged 12 years can be calculated from the data</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From this, hypothesis on population variance can be tested</a:t>
            </a: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262840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One sample proportion test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Used to test population proportion or probability</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are interested in finding out whether a candidate in an election will get more than 55% of votes</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Null hypothesis is that the population proportion who would vote for our candidate is 0.55</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0</a:t>
            </a:r>
            <a:r>
              <a:rPr lang="en-IN" altLang="ko-KR" sz="2200" dirty="0" smtClean="0">
                <a:solidFill>
                  <a:schemeClr val="accent3">
                    <a:lumMod val="50000"/>
                  </a:schemeClr>
                </a:solidFill>
                <a:latin typeface="+mn-ea"/>
                <a:cs typeface="Arial" pitchFamily="34" charset="0"/>
              </a:rPr>
              <a:t>: </a:t>
            </a:r>
            <a:r>
              <a:rPr lang="en-IN" altLang="ko-KR" sz="2200" dirty="0">
                <a:solidFill>
                  <a:schemeClr val="accent3">
                    <a:lumMod val="50000"/>
                  </a:schemeClr>
                </a:solidFill>
                <a:latin typeface="+mn-ea"/>
                <a:cs typeface="Arial" pitchFamily="34" charset="0"/>
              </a:rPr>
              <a:t>p </a:t>
            </a:r>
            <a:r>
              <a:rPr lang="en-IN" altLang="ko-KR" sz="2200" dirty="0" smtClean="0">
                <a:solidFill>
                  <a:schemeClr val="accent3">
                    <a:lumMod val="50000"/>
                  </a:schemeClr>
                </a:solidFill>
                <a:latin typeface="+mn-ea"/>
                <a:cs typeface="Arial" pitchFamily="34" charset="0"/>
              </a:rPr>
              <a:t>&gt; 0.55, H</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a:t>
            </a:r>
            <a:r>
              <a:rPr lang="en-IN" altLang="ko-KR" sz="2200" dirty="0">
                <a:solidFill>
                  <a:schemeClr val="accent3">
                    <a:lumMod val="50000"/>
                  </a:schemeClr>
                </a:solidFill>
                <a:latin typeface="+mn-ea"/>
                <a:cs typeface="Arial" pitchFamily="34" charset="0"/>
              </a:rPr>
              <a:t>p ≤ </a:t>
            </a:r>
            <a:r>
              <a:rPr lang="en-IN" altLang="ko-KR" sz="2200" dirty="0" smtClean="0">
                <a:solidFill>
                  <a:schemeClr val="accent3">
                    <a:lumMod val="50000"/>
                  </a:schemeClr>
                </a:solidFill>
                <a:latin typeface="+mn-ea"/>
                <a:cs typeface="Arial" pitchFamily="34" charset="0"/>
              </a:rPr>
              <a:t>0.55</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take a random sampling of 1000 voters and 513 of them said they will vote for the candidate</a:t>
            </a: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14147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Two Sample Tests</a:t>
            </a:r>
            <a:endParaRPr lang="en-US" altLang="ko-KR" sz="2800" b="1" dirty="0" smtClean="0">
              <a:solidFill>
                <a:schemeClr val="accent3">
                  <a:lumMod val="50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861365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Two sample tests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Two sample t-test</a:t>
            </a:r>
          </a:p>
          <a:p>
            <a:pPr marL="342900" indent="-342900">
              <a:buFont typeface="Wingdings" panose="05000000000000000000" pitchFamily="2" charset="2"/>
              <a:buChar char="Ø"/>
            </a:pPr>
            <a:r>
              <a:rPr lang="en-IN" altLang="ko-KR" sz="2200" dirty="0" smtClean="0">
                <a:latin typeface="+mn-ea"/>
                <a:cs typeface="Arial" pitchFamily="34" charset="0"/>
              </a:rPr>
              <a:t>Two sample z-test</a:t>
            </a:r>
          </a:p>
          <a:p>
            <a:pPr marL="342900" indent="-342900">
              <a:buFont typeface="Wingdings" panose="05000000000000000000" pitchFamily="2" charset="2"/>
              <a:buChar char="Ø"/>
            </a:pPr>
            <a:r>
              <a:rPr lang="en-IN" altLang="ko-KR" sz="2200" dirty="0" smtClean="0">
                <a:latin typeface="+mn-ea"/>
                <a:cs typeface="Arial" pitchFamily="34" charset="0"/>
              </a:rPr>
              <a:t>Paired t-test</a:t>
            </a: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a:latin typeface="+mn-ea"/>
                <a:cs typeface="Arial" pitchFamily="34" charset="0"/>
              </a:rPr>
              <a:t>Two sample </a:t>
            </a:r>
            <a:r>
              <a:rPr lang="en-IN" altLang="ko-KR" sz="2200" dirty="0" smtClean="0">
                <a:latin typeface="+mn-ea"/>
                <a:cs typeface="Arial" pitchFamily="34" charset="0"/>
              </a:rPr>
              <a:t>proportion test</a:t>
            </a: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F-test</a:t>
            </a: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baseline="-25000" dirty="0" smtClean="0">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413468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Two sample t-test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Used to test whether there is any significant difference between two population means</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want to find whether there is any significant difference between the mean weight of cricket balls produced by two machines in a factory</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Samples from each machine is taken</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Sample 2 from Machine 1</a:t>
            </a:r>
            <a:r>
              <a:rPr lang="en-IN" altLang="ko-KR" sz="2200" dirty="0">
                <a:solidFill>
                  <a:schemeClr val="accent3">
                    <a:lumMod val="50000"/>
                  </a:schemeClr>
                </a:solidFill>
                <a:latin typeface="+mn-ea"/>
                <a:cs typeface="Arial" pitchFamily="34" charset="0"/>
              </a:rPr>
              <a:t>: </a:t>
            </a:r>
            <a:r>
              <a:rPr lang="en-IN" altLang="ko-KR" sz="2200" dirty="0" smtClean="0">
                <a:solidFill>
                  <a:schemeClr val="accent3">
                    <a:lumMod val="50000"/>
                  </a:schemeClr>
                </a:solidFill>
                <a:latin typeface="+mn-ea"/>
                <a:cs typeface="Arial" pitchFamily="34" charset="0"/>
              </a:rPr>
              <a:t>159.17, 159.86, 159.77, 161.19, 159.25, 159.31, 161.75, 160.45, 162.80, 159.54</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Sample 2 from Machine 2</a:t>
            </a:r>
            <a:r>
              <a:rPr lang="en-IN" altLang="ko-KR" sz="2200" dirty="0">
                <a:solidFill>
                  <a:schemeClr val="accent3">
                    <a:lumMod val="50000"/>
                  </a:schemeClr>
                </a:solidFill>
                <a:latin typeface="+mn-ea"/>
                <a:cs typeface="Arial" pitchFamily="34" charset="0"/>
              </a:rPr>
              <a:t>: </a:t>
            </a:r>
            <a:r>
              <a:rPr lang="en-IN" altLang="ko-KR" sz="2200" dirty="0" smtClean="0">
                <a:solidFill>
                  <a:schemeClr val="accent3">
                    <a:lumMod val="50000"/>
                  </a:schemeClr>
                </a:solidFill>
                <a:latin typeface="+mn-ea"/>
                <a:cs typeface="Arial" pitchFamily="34" charset="0"/>
              </a:rPr>
              <a:t>154.47, 159.66, 161.11, 160.82, 161.49, 159.16, 158.89, 163.73, 160.77, 158.20</a:t>
            </a: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421453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Two sample z-test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Used to test whether there is any significant difference between two population means</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Suppose we want to find out whether there is any significant difference between the mean heights of 12 year old boys and 12 year old girls in the country</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1000 random sample heights of both 12 year old boys and girls are taken across the country</a:t>
            </a: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352468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Paired t-test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Used to test whether there is any significant difference between two population means where the samples are dependent on each other</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are interested in finding whether a particular drug changes the blood glucose level </a:t>
            </a:r>
            <a:endParaRPr lang="en-IN" altLang="ko-KR" sz="2200" dirty="0">
              <a:solidFill>
                <a:schemeClr val="accent3">
                  <a:lumMod val="50000"/>
                </a:schemeClr>
              </a:solidFill>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take blood glucose level of 25 persons and administer the drug to them</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Blood glucose level is taken after the drug is administered</a:t>
            </a: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124004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Two sample proportion test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Used to test whether the difference in two proportions is significant</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Two machines produce cricket balls in a factory, some of which are defective </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are interested in testing whether there is a significant difference between the proportion of defective balls produced by the 2 machines</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Null hypothesis is that the proportion of defective cricket balls is the same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0</a:t>
            </a:r>
            <a:r>
              <a:rPr lang="en-IN" altLang="ko-KR" sz="2200" dirty="0" smtClean="0">
                <a:solidFill>
                  <a:schemeClr val="accent3">
                    <a:lumMod val="50000"/>
                  </a:schemeClr>
                </a:solidFill>
                <a:latin typeface="+mn-ea"/>
                <a:cs typeface="Arial" pitchFamily="34" charset="0"/>
              </a:rPr>
              <a:t>: p</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 p</a:t>
            </a:r>
            <a:r>
              <a:rPr lang="en-IN" altLang="ko-KR" sz="2200" baseline="-25000" dirty="0" smtClean="0">
                <a:solidFill>
                  <a:schemeClr val="accent3">
                    <a:lumMod val="50000"/>
                  </a:schemeClr>
                </a:solidFill>
                <a:latin typeface="+mn-ea"/>
                <a:cs typeface="Arial" pitchFamily="34" charset="0"/>
              </a:rPr>
              <a:t>2</a:t>
            </a:r>
            <a:r>
              <a:rPr lang="en-IN" altLang="ko-KR" sz="2200" dirty="0" smtClean="0">
                <a:solidFill>
                  <a:schemeClr val="accent3">
                    <a:lumMod val="50000"/>
                  </a:schemeClr>
                </a:solidFill>
                <a:latin typeface="+mn-ea"/>
                <a:cs typeface="Arial" pitchFamily="34" charset="0"/>
              </a:rPr>
              <a:t>, H</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p</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a:t>
            </a:r>
            <a:r>
              <a:rPr lang="el-GR" altLang="ko-KR" sz="2200" dirty="0">
                <a:solidFill>
                  <a:schemeClr val="accent3">
                    <a:lumMod val="50000"/>
                  </a:schemeClr>
                </a:solidFill>
                <a:latin typeface="+mn-ea"/>
                <a:cs typeface="Arial" pitchFamily="34" charset="0"/>
              </a:rPr>
              <a:t>≠ </a:t>
            </a:r>
            <a:r>
              <a:rPr lang="en-IN" altLang="ko-KR" sz="2200" dirty="0" smtClean="0">
                <a:solidFill>
                  <a:schemeClr val="accent3">
                    <a:lumMod val="50000"/>
                  </a:schemeClr>
                </a:solidFill>
                <a:latin typeface="+mn-ea"/>
                <a:cs typeface="Arial" pitchFamily="34" charset="0"/>
              </a:rPr>
              <a:t>p</a:t>
            </a:r>
            <a:r>
              <a:rPr lang="en-IN" altLang="ko-KR" sz="2200" baseline="-25000" dirty="0" smtClean="0">
                <a:solidFill>
                  <a:schemeClr val="accent3">
                    <a:lumMod val="50000"/>
                  </a:schemeClr>
                </a:solidFill>
                <a:latin typeface="+mn-ea"/>
                <a:cs typeface="Arial" pitchFamily="34" charset="0"/>
              </a:rPr>
              <a:t>2</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Machine 1 gave 31 defective balls out of 250 and machine 2, 42 out of 300</a:t>
            </a:r>
            <a:endParaRPr lang="ko-KR" altLang="en-US" sz="2200" baseline="-250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41690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F-test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Used to test the variance of two samples</a:t>
            </a:r>
          </a:p>
          <a:p>
            <a:pPr marL="342900" indent="-342900">
              <a:buFont typeface="Wingdings" panose="05000000000000000000" pitchFamily="2" charset="2"/>
              <a:buChar char="Ø"/>
            </a:pPr>
            <a:r>
              <a:rPr lang="en-IN" altLang="ko-KR" sz="2200" dirty="0" smtClean="0">
                <a:latin typeface="+mn-ea"/>
                <a:cs typeface="Arial" pitchFamily="34" charset="0"/>
              </a:rPr>
              <a:t>Samples should be normally distributed</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Let us consider the mean height of 12 year old boys and girls</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know that the height of a population is normally distributed</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are interested in the variance in height among the boys and girls</a:t>
            </a:r>
          </a:p>
          <a:p>
            <a:pPr marL="1085850" lvl="1" indent="-342900">
              <a:buFont typeface="Arial" pitchFamily="34" charset="0"/>
              <a:buChar char="•"/>
            </a:pPr>
            <a:endParaRPr lang="en-IN" altLang="ko-KR" sz="2200" dirty="0" smtClean="0">
              <a:solidFill>
                <a:schemeClr val="accent3">
                  <a:lumMod val="50000"/>
                </a:schemeClr>
              </a:solidFill>
              <a:latin typeface="+mn-ea"/>
              <a:cs typeface="Arial" pitchFamily="34" charset="0"/>
            </a:endParaRPr>
          </a:p>
          <a:p>
            <a:pPr marL="1085850" lvl="1" indent="-342900">
              <a:buFont typeface="Arial" pitchFamily="34" charset="0"/>
              <a:buChar char="•"/>
            </a:pP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79518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Multi Sample Tests</a:t>
            </a:r>
            <a:endParaRPr lang="en-US" altLang="ko-KR" sz="2800" b="1" dirty="0" smtClean="0">
              <a:solidFill>
                <a:schemeClr val="accent3">
                  <a:lumMod val="50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2168400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Central Limit Theorem</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Consider a distribution with mean </a:t>
            </a:r>
            <a:r>
              <a:rPr lang="el-GR" altLang="ko-KR" sz="2200" dirty="0" smtClean="0">
                <a:latin typeface="+mn-ea"/>
                <a:cs typeface="Arial" pitchFamily="34" charset="0"/>
              </a:rPr>
              <a:t>μ</a:t>
            </a:r>
            <a:r>
              <a:rPr lang="en-IN" altLang="ko-KR" sz="2200" dirty="0" smtClean="0">
                <a:latin typeface="+mn-ea"/>
                <a:cs typeface="Arial" pitchFamily="34" charset="0"/>
              </a:rPr>
              <a:t> and variance </a:t>
            </a:r>
            <a:r>
              <a:rPr lang="el-GR" altLang="ko-KR" sz="2200" dirty="0">
                <a:latin typeface="+mn-ea"/>
                <a:cs typeface="Arial" pitchFamily="34" charset="0"/>
              </a:rPr>
              <a:t>σ²</a:t>
            </a:r>
            <a:endParaRPr lang="en-US" altLang="ko-KR" sz="2200" dirty="0" smtClean="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Let us take a sample of size N from the distribution </a:t>
            </a:r>
          </a:p>
          <a:p>
            <a:pPr marL="342900" indent="-342900">
              <a:buFont typeface="Wingdings" panose="05000000000000000000" pitchFamily="2" charset="2"/>
              <a:buChar char="Ø"/>
            </a:pPr>
            <a:r>
              <a:rPr lang="en-US" altLang="ko-KR" sz="2200" dirty="0" smtClean="0">
                <a:latin typeface="+mn-ea"/>
                <a:cs typeface="Arial" pitchFamily="34" charset="0"/>
              </a:rPr>
              <a:t>Let us take many such samples of size N and make a sampling distribution</a:t>
            </a:r>
          </a:p>
          <a:p>
            <a:pPr marL="342900" indent="-342900">
              <a:buFont typeface="Wingdings" panose="05000000000000000000" pitchFamily="2" charset="2"/>
              <a:buChar char="Ø"/>
            </a:pPr>
            <a:r>
              <a:rPr lang="en-US" altLang="ko-KR" sz="2200" dirty="0" smtClean="0">
                <a:latin typeface="+mn-ea"/>
                <a:cs typeface="Arial" pitchFamily="34" charset="0"/>
              </a:rPr>
              <a:t>The sampling distribution approaches normal distribution with mean </a:t>
            </a:r>
            <a:r>
              <a:rPr lang="el-GR" altLang="ko-KR" sz="2200" dirty="0">
                <a:latin typeface="+mn-ea"/>
                <a:cs typeface="Arial" pitchFamily="34" charset="0"/>
              </a:rPr>
              <a:t>μ</a:t>
            </a:r>
            <a:r>
              <a:rPr lang="en-US" altLang="ko-KR" sz="2200" dirty="0" smtClean="0">
                <a:latin typeface="+mn-ea"/>
                <a:cs typeface="Arial" pitchFamily="34" charset="0"/>
              </a:rPr>
              <a:t> and variance </a:t>
            </a:r>
            <a:r>
              <a:rPr lang="el-GR" altLang="ko-KR" sz="2200" dirty="0">
                <a:latin typeface="+mn-ea"/>
                <a:cs typeface="Arial" pitchFamily="34" charset="0"/>
              </a:rPr>
              <a:t>σ²/</a:t>
            </a:r>
            <a:r>
              <a:rPr lang="en-US" altLang="ko-KR" sz="2200" dirty="0" smtClean="0">
                <a:latin typeface="+mn-ea"/>
                <a:cs typeface="Arial" pitchFamily="34" charset="0"/>
              </a:rPr>
              <a:t>N and N increases</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92417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Multi sample tests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ANOVA (Analysis of Variance)</a:t>
            </a: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Chi-square test for independence</a:t>
            </a: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baseline="-25000" dirty="0" smtClean="0">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49021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ANOVA</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Also known as Analysis of Variance</a:t>
            </a:r>
          </a:p>
          <a:p>
            <a:pPr marL="342900" indent="-342900">
              <a:buFont typeface="Wingdings" panose="05000000000000000000" pitchFamily="2" charset="2"/>
              <a:buChar char="Ø"/>
            </a:pPr>
            <a:r>
              <a:rPr lang="en-IN" altLang="ko-KR" sz="2200" dirty="0" smtClean="0">
                <a:latin typeface="+mn-ea"/>
                <a:cs typeface="Arial" pitchFamily="34" charset="0"/>
              </a:rPr>
              <a:t>Used to compare three or more means</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For example, in the height of 12 year old boys case let us say we need to find whether there is any difference between the mean of boys from different states</a:t>
            </a:r>
          </a:p>
          <a:p>
            <a:pPr marL="342900" lvl="1" indent="-342900">
              <a:buFont typeface="Wingdings" panose="05000000000000000000" pitchFamily="2" charset="2"/>
              <a:buChar char="Ø"/>
            </a:pPr>
            <a:r>
              <a:rPr lang="en-IN" altLang="ko-KR" sz="2200" dirty="0">
                <a:solidFill>
                  <a:schemeClr val="accent3">
                    <a:lumMod val="50000"/>
                  </a:schemeClr>
                </a:solidFill>
                <a:latin typeface="+mn-ea"/>
                <a:cs typeface="Arial" pitchFamily="34" charset="0"/>
              </a:rPr>
              <a:t>For single step multiple comparison, Tukey HSD test is used</a:t>
            </a:r>
          </a:p>
          <a:p>
            <a:pPr marL="1085850" lvl="1" indent="-342900">
              <a:buFont typeface="Arial" pitchFamily="34" charset="0"/>
              <a:buChar char="•"/>
            </a:pPr>
            <a:endParaRPr lang="ko-KR" altLang="en-US"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403608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ipe(down)">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down)">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a:latin typeface="+mn-ea"/>
              </a:rPr>
              <a:t>Chi-square test </a:t>
            </a:r>
            <a:r>
              <a:rPr lang="en-IN" altLang="ko-KR" dirty="0" smtClean="0">
                <a:latin typeface="+mn-ea"/>
              </a:rPr>
              <a:t>of </a:t>
            </a:r>
            <a:r>
              <a:rPr lang="en-IN" altLang="ko-KR" dirty="0">
                <a:latin typeface="+mn-ea"/>
              </a:rPr>
              <a:t>independence</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Used to evaluate the relationship between variables i.e. whether variables are independent or there is a dependency between them</a:t>
            </a:r>
          </a:p>
          <a:p>
            <a:pPr marL="342900" indent="-342900">
              <a:buFont typeface="Wingdings" panose="05000000000000000000" pitchFamily="2" charset="2"/>
              <a:buChar char="Ø"/>
            </a:pPr>
            <a:r>
              <a:rPr lang="en-US" altLang="ko-KR" sz="2200" dirty="0" smtClean="0">
                <a:latin typeface="+mn-ea"/>
                <a:cs typeface="Arial" pitchFamily="34" charset="0"/>
              </a:rPr>
              <a:t>Example: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Consider the following table which gives the colour preference for boys and girls</a:t>
            </a: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dirty="0" smtClean="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We are interested in knowing whether there is a relationship between colour preference and gender</a:t>
            </a:r>
            <a:endParaRPr lang="ko-KR" altLang="en-US" sz="2200" dirty="0">
              <a:solidFill>
                <a:schemeClr val="accent3">
                  <a:lumMod val="50000"/>
                </a:schemeClr>
              </a:solidFill>
              <a:latin typeface="+mn-ea"/>
              <a:cs typeface="Arial" pitchFamily="34" charset="0"/>
            </a:endParaRPr>
          </a:p>
        </p:txBody>
      </p:sp>
      <p:pic>
        <p:nvPicPr>
          <p:cNvPr id="2" name="Picture 1"/>
          <p:cNvPicPr>
            <a:picLocks noChangeAspect="1"/>
          </p:cNvPicPr>
          <p:nvPr/>
        </p:nvPicPr>
        <p:blipFill>
          <a:blip r:embed="rId3"/>
          <a:stretch>
            <a:fillRect/>
          </a:stretch>
        </p:blipFill>
        <p:spPr>
          <a:xfrm>
            <a:off x="3707904" y="4293096"/>
            <a:ext cx="3582185" cy="1041656"/>
          </a:xfrm>
          <a:prstGeom prst="rect">
            <a:avLst/>
          </a:prstGeom>
        </p:spPr>
      </p:pic>
    </p:spTree>
    <p:extLst>
      <p:ext uri="{BB962C8B-B14F-4D97-AF65-F5344CB8AC3E}">
        <p14:creationId xmlns:p14="http://schemas.microsoft.com/office/powerpoint/2010/main" val="291745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animEffect transition="in" filter="wipe(down)">
                                      <p:cBhvr>
                                        <p:cTn id="2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a:latin typeface="+mn-ea"/>
              </a:rPr>
              <a:t>Chi-square test </a:t>
            </a:r>
            <a:r>
              <a:rPr lang="en-IN" altLang="ko-KR" dirty="0" smtClean="0">
                <a:latin typeface="+mn-ea"/>
              </a:rPr>
              <a:t>of independence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Here we have two variables gender and colour preference</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The null hypothesis:</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0</a:t>
            </a:r>
            <a:r>
              <a:rPr lang="en-IN" altLang="ko-KR" sz="2200" dirty="0" smtClean="0">
                <a:solidFill>
                  <a:schemeClr val="accent3">
                    <a:lumMod val="50000"/>
                  </a:schemeClr>
                </a:solidFill>
                <a:latin typeface="+mn-ea"/>
                <a:cs typeface="Arial" pitchFamily="34" charset="0"/>
              </a:rPr>
              <a:t>: The variables gender and colour are independent of each other</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The alternate hypothesis:</a:t>
            </a:r>
          </a:p>
          <a:p>
            <a:pPr marL="1085850" lvl="1" indent="-342900">
              <a:buFont typeface="Arial" pitchFamily="34" charset="0"/>
              <a:buChar char="•"/>
            </a:pPr>
            <a:r>
              <a:rPr lang="en-IN" altLang="ko-KR" sz="2200" dirty="0" smtClean="0">
                <a:solidFill>
                  <a:schemeClr val="accent3">
                    <a:lumMod val="50000"/>
                  </a:schemeClr>
                </a:solidFill>
                <a:latin typeface="+mn-ea"/>
                <a:cs typeface="Arial" pitchFamily="34" charset="0"/>
              </a:rPr>
              <a:t>H</a:t>
            </a:r>
            <a:r>
              <a:rPr lang="en-IN" altLang="ko-KR" sz="2200" baseline="-25000" dirty="0" smtClean="0">
                <a:solidFill>
                  <a:schemeClr val="accent3">
                    <a:lumMod val="50000"/>
                  </a:schemeClr>
                </a:solidFill>
                <a:latin typeface="+mn-ea"/>
                <a:cs typeface="Arial" pitchFamily="34" charset="0"/>
              </a:rPr>
              <a:t>1</a:t>
            </a:r>
            <a:r>
              <a:rPr lang="en-IN" altLang="ko-KR" sz="2200" dirty="0" smtClean="0">
                <a:solidFill>
                  <a:schemeClr val="accent3">
                    <a:lumMod val="50000"/>
                  </a:schemeClr>
                </a:solidFill>
                <a:latin typeface="+mn-ea"/>
                <a:cs typeface="Arial" pitchFamily="34" charset="0"/>
              </a:rPr>
              <a:t>: The variables gender and colour are dependent on each other </a:t>
            </a: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dirty="0" smtClean="0">
              <a:solidFill>
                <a:schemeClr val="accent3">
                  <a:lumMod val="50000"/>
                </a:schemeClr>
              </a:solidFill>
              <a:latin typeface="+mn-ea"/>
              <a:cs typeface="Arial" pitchFamily="34" charset="0"/>
            </a:endParaRPr>
          </a:p>
          <a:p>
            <a:pPr marL="1085850" lvl="1" indent="-342900">
              <a:buFont typeface="Arial" pitchFamily="34" charset="0"/>
              <a:buChar char="•"/>
            </a:pPr>
            <a:endParaRPr lang="en-IN" altLang="ko-KR" sz="2200" dirty="0">
              <a:solidFill>
                <a:schemeClr val="accent3">
                  <a:lumMod val="50000"/>
                </a:schemeClr>
              </a:solidFill>
              <a:latin typeface="+mn-ea"/>
              <a:cs typeface="Arial" pitchFamily="34" charset="0"/>
            </a:endParaRPr>
          </a:p>
        </p:txBody>
      </p:sp>
    </p:spTree>
    <p:extLst>
      <p:ext uri="{BB962C8B-B14F-4D97-AF65-F5344CB8AC3E}">
        <p14:creationId xmlns:p14="http://schemas.microsoft.com/office/powerpoint/2010/main" val="212988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Confidence Intervals</a:t>
            </a:r>
          </a:p>
        </p:txBody>
      </p:sp>
    </p:spTree>
    <p:extLst>
      <p:ext uri="{BB962C8B-B14F-4D97-AF65-F5344CB8AC3E}">
        <p14:creationId xmlns:p14="http://schemas.microsoft.com/office/powerpoint/2010/main" val="5747283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Confidence Interval for Means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Consider a machine in a chocolate factory which produces bars of chocolates</a:t>
            </a:r>
          </a:p>
          <a:p>
            <a:pPr marL="342900" indent="-342900">
              <a:buFont typeface="Wingdings" panose="05000000000000000000" pitchFamily="2" charset="2"/>
              <a:buChar char="Ø"/>
            </a:pPr>
            <a:r>
              <a:rPr lang="en-US" altLang="ko-KR" sz="2200" dirty="0" smtClean="0">
                <a:latin typeface="+mn-ea"/>
                <a:cs typeface="Arial" pitchFamily="34" charset="0"/>
              </a:rPr>
              <a:t>We are interested in the average length of each bar of chocolate</a:t>
            </a:r>
          </a:p>
          <a:p>
            <a:pPr marL="342900" indent="-342900">
              <a:buFont typeface="Wingdings" panose="05000000000000000000" pitchFamily="2" charset="2"/>
              <a:buChar char="Ø"/>
            </a:pPr>
            <a:endParaRPr lang="en-US" altLang="ko-KR" sz="2200" dirty="0">
              <a:latin typeface="+mn-ea"/>
              <a:cs typeface="Arial" pitchFamily="34" charset="0"/>
            </a:endParaRPr>
          </a:p>
          <a:p>
            <a:r>
              <a:rPr lang="en-US" altLang="ko-KR" sz="2200" dirty="0" smtClean="0">
                <a:latin typeface="+mn-ea"/>
                <a:cs typeface="Arial" pitchFamily="34" charset="0"/>
              </a:rPr>
              <a:t>			Sample Mean = 4.95</a:t>
            </a:r>
          </a:p>
          <a:p>
            <a:endParaRPr lang="en-US" altLang="ko-KR" sz="2200" dirty="0" smtClean="0">
              <a:latin typeface="+mn-ea"/>
              <a:cs typeface="Arial" pitchFamily="34" charset="0"/>
            </a:endParaRPr>
          </a:p>
          <a:p>
            <a:r>
              <a:rPr lang="en-US" altLang="ko-KR" sz="2200" dirty="0" smtClean="0">
                <a:latin typeface="+mn-ea"/>
                <a:cs typeface="Arial" pitchFamily="34" charset="0"/>
              </a:rPr>
              <a:t>… 5.23</a:t>
            </a:r>
            <a:r>
              <a:rPr lang="en-US" altLang="ko-KR" sz="2200" dirty="0">
                <a:latin typeface="+mn-ea"/>
                <a:cs typeface="Arial" pitchFamily="34" charset="0"/>
              </a:rPr>
              <a:t>, </a:t>
            </a:r>
            <a:r>
              <a:rPr lang="en-US" altLang="ko-KR" sz="2200" dirty="0" smtClean="0">
                <a:latin typeface="+mn-ea"/>
                <a:cs typeface="Arial" pitchFamily="34" charset="0"/>
              </a:rPr>
              <a:t>5.04, 4.94, 4.97, </a:t>
            </a:r>
            <a:r>
              <a:rPr lang="en-US" altLang="ko-KR" sz="2200" dirty="0">
                <a:latin typeface="+mn-ea"/>
                <a:cs typeface="Arial" pitchFamily="34" charset="0"/>
              </a:rPr>
              <a:t>5.02, </a:t>
            </a:r>
            <a:r>
              <a:rPr lang="en-US" altLang="ko-KR" sz="2200" dirty="0" smtClean="0">
                <a:latin typeface="+mn-ea"/>
                <a:cs typeface="Arial" pitchFamily="34" charset="0"/>
              </a:rPr>
              <a:t>4.78, 5.25, 5.17, …</a:t>
            </a:r>
            <a:endParaRPr lang="en-US" altLang="ko-KR" sz="2200" dirty="0">
              <a:latin typeface="+mn-ea"/>
              <a:cs typeface="Arial" pitchFamily="34" charset="0"/>
            </a:endParaRPr>
          </a:p>
          <a:p>
            <a:endParaRPr lang="en-US" altLang="ko-KR" sz="2200" dirty="0">
              <a:latin typeface="+mn-ea"/>
              <a:cs typeface="Arial" pitchFamily="34" charset="0"/>
            </a:endParaRPr>
          </a:p>
          <a:p>
            <a:r>
              <a:rPr lang="en-US" altLang="ko-KR" sz="2200" dirty="0" smtClean="0">
                <a:latin typeface="+mn-ea"/>
                <a:cs typeface="Arial" pitchFamily="34" charset="0"/>
              </a:rPr>
              <a:t>			Sample Mean = 5.04</a:t>
            </a:r>
          </a:p>
          <a:p>
            <a:r>
              <a:rPr lang="en-US" altLang="ko-KR" sz="2200" dirty="0" smtClean="0">
                <a:latin typeface="+mn-ea"/>
                <a:cs typeface="Arial" pitchFamily="34" charset="0"/>
              </a:rPr>
              <a:t>				</a:t>
            </a:r>
          </a:p>
          <a:p>
            <a:pPr marL="342900" indent="-342900">
              <a:buFont typeface="Wingdings" panose="05000000000000000000" pitchFamily="2" charset="2"/>
              <a:buChar char="Ø"/>
            </a:pPr>
            <a:r>
              <a:rPr lang="en-US" altLang="ko-KR" sz="2200" dirty="0" smtClean="0">
                <a:latin typeface="+mn-ea"/>
                <a:cs typeface="Arial" pitchFamily="34" charset="0"/>
              </a:rPr>
              <a:t>How confident or sure are we about sample average being equal to the true average of the chocolate bars? </a:t>
            </a:r>
            <a:endParaRPr lang="ko-KR" altLang="en-US" sz="2200" dirty="0">
              <a:latin typeface="Arial" pitchFamily="34" charset="0"/>
              <a:cs typeface="Arial" pitchFamily="34" charset="0"/>
            </a:endParaRPr>
          </a:p>
        </p:txBody>
      </p:sp>
      <p:sp>
        <p:nvSpPr>
          <p:cNvPr id="3" name="Left Brace 2"/>
          <p:cNvSpPr/>
          <p:nvPr/>
        </p:nvSpPr>
        <p:spPr>
          <a:xfrm rot="16200000">
            <a:off x="4337974" y="3043928"/>
            <a:ext cx="396044" cy="3384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rot="5400000">
            <a:off x="4842030" y="2110167"/>
            <a:ext cx="396044" cy="3384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56461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animEffect transition="in" filter="wipe(down)">
                                      <p:cBhvr>
                                        <p:cTn id="17" dur="500"/>
                                        <p:tgtEl>
                                          <p:spTgt spid="1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animEffect transition="in" filter="wipe(down)">
                                      <p:cBhvr>
                                        <p:cTn id="27" dur="500"/>
                                        <p:tgtEl>
                                          <p:spTgt spid="1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Effect transition="in" filter="wipe(down)">
                                      <p:cBhvr>
                                        <p:cTn id="37" dur="500"/>
                                        <p:tgtEl>
                                          <p:spTgt spid="1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9" end="9"/>
                                            </p:txEl>
                                          </p:spTgt>
                                        </p:tgtEl>
                                        <p:attrNameLst>
                                          <p:attrName>style.visibility</p:attrName>
                                        </p:attrNameLst>
                                      </p:cBhvr>
                                      <p:to>
                                        <p:strVal val="visible"/>
                                      </p:to>
                                    </p:set>
                                    <p:animEffect transition="in" filter="wipe(down)">
                                      <p:cBhvr>
                                        <p:cTn id="42"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Confidence Interval for Means  (</a:t>
            </a:r>
            <a:r>
              <a:rPr lang="en-US" altLang="ko-KR" dirty="0"/>
              <a:t>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Confidence Intervals helps us describe the amount of uncertainty associated with a sample estimate</a:t>
            </a:r>
          </a:p>
          <a:p>
            <a:pPr marL="342900" indent="-342900">
              <a:buFont typeface="Wingdings" panose="05000000000000000000" pitchFamily="2" charset="2"/>
              <a:buChar char="Ø"/>
            </a:pPr>
            <a:r>
              <a:rPr lang="en-US" altLang="ko-KR" sz="2200" dirty="0" smtClean="0">
                <a:latin typeface="+mn-ea"/>
                <a:cs typeface="Arial" pitchFamily="34" charset="0"/>
              </a:rPr>
              <a:t>It is an interval estimate combined with a probability statement</a:t>
            </a:r>
          </a:p>
          <a:p>
            <a:pPr marL="342900" indent="-342900">
              <a:buFont typeface="Wingdings" panose="05000000000000000000" pitchFamily="2" charset="2"/>
              <a:buChar char="Ø"/>
            </a:pPr>
            <a:endParaRPr lang="en-US" altLang="ko-KR" sz="2200" dirty="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s/</a:t>
            </a:r>
            <a:r>
              <a:rPr lang="en-US" altLang="ko-KR" sz="2200" dirty="0" smtClean="0">
                <a:latin typeface="Times New Roman" panose="02020603050405020304" pitchFamily="18" charset="0"/>
                <a:cs typeface="Times New Roman" panose="02020603050405020304" pitchFamily="18" charset="0"/>
              </a:rPr>
              <a:t>√</a:t>
            </a:r>
            <a:r>
              <a:rPr lang="en-US" altLang="ko-KR" sz="2200" dirty="0" smtClean="0">
                <a:latin typeface="+mn-ea"/>
                <a:cs typeface="Arial" pitchFamily="34" charset="0"/>
              </a:rPr>
              <a:t>n is called the standard error</a:t>
            </a: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645024"/>
            <a:ext cx="2376264" cy="1600542"/>
          </a:xfrm>
          <a:prstGeom prst="rect">
            <a:avLst/>
          </a:prstGeom>
        </p:spPr>
      </p:pic>
    </p:spTree>
    <p:extLst>
      <p:ext uri="{BB962C8B-B14F-4D97-AF65-F5344CB8AC3E}">
        <p14:creationId xmlns:p14="http://schemas.microsoft.com/office/powerpoint/2010/main" val="328282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8" end="8"/>
                                            </p:txEl>
                                          </p:spTgt>
                                        </p:tgtEl>
                                        <p:attrNameLst>
                                          <p:attrName>style.visibility</p:attrName>
                                        </p:attrNameLst>
                                      </p:cBhvr>
                                      <p:to>
                                        <p:strVal val="visible"/>
                                      </p:to>
                                    </p:set>
                                    <p:animEffect transition="in" filter="wipe(down)">
                                      <p:cBhvr>
                                        <p:cTn id="22"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T-Distribution Table</a:t>
            </a:r>
            <a:endParaRPr lang="ko-KR"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069514"/>
            <a:ext cx="6313569" cy="5498488"/>
          </a:xfrm>
          <a:prstGeom prst="rect">
            <a:avLst/>
          </a:prstGeom>
        </p:spPr>
      </p:pic>
      <p:sp>
        <p:nvSpPr>
          <p:cNvPr id="6" name="Oval 5"/>
          <p:cNvSpPr/>
          <p:nvPr/>
        </p:nvSpPr>
        <p:spPr>
          <a:xfrm>
            <a:off x="5796136" y="1916832"/>
            <a:ext cx="504056"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692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Interpreting Confidence Intervals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Confidence Intervals communicate how accurate our estimate is likely to be</a:t>
            </a:r>
          </a:p>
          <a:p>
            <a:pPr marL="342900" indent="-342900">
              <a:buFont typeface="Wingdings" panose="05000000000000000000" pitchFamily="2" charset="2"/>
              <a:buChar char="Ø"/>
            </a:pPr>
            <a:r>
              <a:rPr lang="en-US" altLang="ko-KR" sz="2200" dirty="0" smtClean="0">
                <a:latin typeface="+mn-ea"/>
                <a:cs typeface="Arial" pitchFamily="34" charset="0"/>
              </a:rPr>
              <a:t>A 95% confidence interval means that if we use the same sampling method to select different samples and compute the interval estimate for each sample, we would expect the true population estimate to fall within the interval estimates 95% of the time</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684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Interpreting Confidence Intervals (contd.)</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1268760"/>
            <a:ext cx="6696744" cy="1247949"/>
          </a:xfrm>
          <a:prstGeom prst="rect">
            <a:avLst/>
          </a:prstGeom>
        </p:spPr>
      </p:pic>
      <p:cxnSp>
        <p:nvCxnSpPr>
          <p:cNvPr id="6" name="Straight Connector 5"/>
          <p:cNvCxnSpPr/>
          <p:nvPr/>
        </p:nvCxnSpPr>
        <p:spPr>
          <a:xfrm>
            <a:off x="5004048" y="1268760"/>
            <a:ext cx="0" cy="5472608"/>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7180" y="6450096"/>
            <a:ext cx="1010394" cy="33594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7180" y="5582976"/>
            <a:ext cx="1010394" cy="335943"/>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053" y="5139274"/>
            <a:ext cx="1010394" cy="33594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2345" y="3876113"/>
            <a:ext cx="1010394" cy="335943"/>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7542" y="4695572"/>
            <a:ext cx="1010394" cy="335943"/>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113" y="4359629"/>
            <a:ext cx="1010394" cy="335943"/>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8164" y="6004415"/>
            <a:ext cx="1010394" cy="335943"/>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053" y="3385696"/>
            <a:ext cx="1010394" cy="335943"/>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3190" y="2960411"/>
            <a:ext cx="1010394" cy="335943"/>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507" y="2469994"/>
            <a:ext cx="1010394" cy="335943"/>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7310" y="2022978"/>
            <a:ext cx="1010394" cy="335943"/>
          </a:xfrm>
          <a:prstGeom prst="rect">
            <a:avLst/>
          </a:prstGeom>
        </p:spPr>
      </p:pic>
    </p:spTree>
    <p:extLst>
      <p:ext uri="{BB962C8B-B14F-4D97-AF65-F5344CB8AC3E}">
        <p14:creationId xmlns:p14="http://schemas.microsoft.com/office/powerpoint/2010/main" val="366891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CLT - Illustration</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628800"/>
            <a:ext cx="7422980" cy="4345459"/>
          </a:xfrm>
          <a:prstGeom prst="rect">
            <a:avLst/>
          </a:prstGeom>
        </p:spPr>
      </p:pic>
    </p:spTree>
    <p:extLst>
      <p:ext uri="{BB962C8B-B14F-4D97-AF65-F5344CB8AC3E}">
        <p14:creationId xmlns:p14="http://schemas.microsoft.com/office/powerpoint/2010/main" val="89914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Confidence Interval for Proportion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So far we have seen confidence intervals for mean</a:t>
            </a:r>
          </a:p>
          <a:p>
            <a:pPr marL="342900" indent="-342900">
              <a:buFont typeface="Wingdings" panose="05000000000000000000" pitchFamily="2" charset="2"/>
              <a:buChar char="Ø"/>
            </a:pPr>
            <a:r>
              <a:rPr lang="en-US" altLang="ko-KR" sz="2200" dirty="0" smtClean="0">
                <a:latin typeface="+mn-ea"/>
                <a:cs typeface="Arial" pitchFamily="34" charset="0"/>
              </a:rPr>
              <a:t>Consider the following case:</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A pre-poll survey was conducted to find out whether people would vote for a party or not</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Response was coded as 1 if the respondent say ‘Yes’ and 0 if </a:t>
            </a:r>
            <a:r>
              <a:rPr lang="en-US" altLang="ko-KR" sz="2200" dirty="0" smtClean="0">
                <a:solidFill>
                  <a:schemeClr val="accent3">
                    <a:lumMod val="50000"/>
                  </a:schemeClr>
                </a:solidFill>
                <a:latin typeface="+mn-ea"/>
                <a:cs typeface="Arial" pitchFamily="34" charset="0"/>
              </a:rPr>
              <a:t>he says </a:t>
            </a:r>
            <a:r>
              <a:rPr lang="en-US" altLang="ko-KR" sz="2200" dirty="0">
                <a:solidFill>
                  <a:schemeClr val="accent3">
                    <a:lumMod val="50000"/>
                  </a:schemeClr>
                </a:solidFill>
                <a:latin typeface="+mn-ea"/>
                <a:cs typeface="Arial" pitchFamily="34" charset="0"/>
              </a:rPr>
              <a:t>‘No’</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1000 responses were collected</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The responses were: …</a:t>
            </a:r>
            <a:r>
              <a:rPr lang="en-US" altLang="ko-KR" sz="2200" dirty="0" smtClean="0">
                <a:solidFill>
                  <a:schemeClr val="accent3">
                    <a:lumMod val="50000"/>
                  </a:schemeClr>
                </a:solidFill>
                <a:latin typeface="+mn-ea"/>
                <a:cs typeface="Arial" pitchFamily="34" charset="0"/>
              </a:rPr>
              <a:t>1011100110…</a:t>
            </a:r>
            <a:endParaRPr lang="en-US" altLang="ko-KR" sz="2200" dirty="0">
              <a:solidFill>
                <a:schemeClr val="accent3">
                  <a:lumMod val="50000"/>
                </a:schemeClr>
              </a:solidFill>
              <a:latin typeface="+mn-ea"/>
              <a:cs typeface="Arial" pitchFamily="34" charset="0"/>
            </a:endParaRP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582 responses were 1</a:t>
            </a: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The probability of 1 from the sample, p̂ (1) = 0.582</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05705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Confidence Interval for Proportion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The aim is to find the probability of people voting for a party</a:t>
            </a:r>
          </a:p>
          <a:p>
            <a:pPr marL="342900" indent="-342900">
              <a:buFont typeface="Wingdings" panose="05000000000000000000" pitchFamily="2" charset="2"/>
              <a:buChar char="Ø"/>
            </a:pPr>
            <a:r>
              <a:rPr lang="en-US" altLang="ko-KR" sz="2200" dirty="0" smtClean="0">
                <a:latin typeface="+mn-ea"/>
                <a:cs typeface="Arial" pitchFamily="34" charset="0"/>
              </a:rPr>
              <a:t>The population is all the people in the state who are eligible to vote</a:t>
            </a:r>
          </a:p>
          <a:p>
            <a:pPr marL="342900" indent="-342900">
              <a:buFont typeface="Wingdings" panose="05000000000000000000" pitchFamily="2" charset="2"/>
              <a:buChar char="Ø"/>
            </a:pPr>
            <a:r>
              <a:rPr lang="en-US" altLang="ko-KR" sz="2200" dirty="0" smtClean="0">
                <a:latin typeface="+mn-ea"/>
                <a:cs typeface="Arial" pitchFamily="34" charset="0"/>
              </a:rPr>
              <a:t>The sample size is 1000</a:t>
            </a:r>
          </a:p>
          <a:p>
            <a:pPr marL="342900" indent="-342900">
              <a:buFont typeface="Wingdings" panose="05000000000000000000" pitchFamily="2" charset="2"/>
              <a:buChar char="Ø"/>
            </a:pPr>
            <a:r>
              <a:rPr lang="en-US" altLang="ko-KR" sz="2200" dirty="0" smtClean="0">
                <a:latin typeface="+mn-ea"/>
                <a:cs typeface="Arial" pitchFamily="34" charset="0"/>
              </a:rPr>
              <a:t>The sample probability we have got is 0.582</a:t>
            </a:r>
          </a:p>
          <a:p>
            <a:pPr marL="342900" indent="-342900">
              <a:buFont typeface="Wingdings" panose="05000000000000000000" pitchFamily="2" charset="2"/>
              <a:buChar char="Ø"/>
            </a:pPr>
            <a:r>
              <a:rPr lang="en-US" altLang="ko-KR" sz="2200" dirty="0" smtClean="0">
                <a:latin typeface="+mn-ea"/>
                <a:cs typeface="Arial" pitchFamily="34" charset="0"/>
              </a:rPr>
              <a:t>If we take another sample, we will get a different value</a:t>
            </a:r>
          </a:p>
          <a:p>
            <a:pPr marL="342900" indent="-342900">
              <a:buFont typeface="Wingdings" panose="05000000000000000000" pitchFamily="2" charset="2"/>
              <a:buChar char="Ø"/>
            </a:pPr>
            <a:r>
              <a:rPr lang="en-US" altLang="ko-KR" sz="2200" dirty="0" smtClean="0">
                <a:latin typeface="+mn-ea"/>
                <a:cs typeface="Arial" pitchFamily="34" charset="0"/>
              </a:rPr>
              <a:t>So there is an uncertainty in the sampling</a:t>
            </a:r>
          </a:p>
          <a:p>
            <a:pPr marL="342900" indent="-342900">
              <a:buFont typeface="Wingdings" panose="05000000000000000000" pitchFamily="2" charset="2"/>
              <a:buChar char="Ø"/>
            </a:pPr>
            <a:r>
              <a:rPr lang="en-US" altLang="ko-KR" sz="2200" dirty="0" smtClean="0">
                <a:latin typeface="+mn-ea"/>
                <a:cs typeface="Arial" pitchFamily="34" charset="0"/>
              </a:rPr>
              <a:t>Can we express the probability as a confidence interval like we did for mean?</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4515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t>CLT </a:t>
            </a:r>
            <a:r>
              <a:rPr lang="en-US" altLang="ko-KR" dirty="0" smtClean="0"/>
              <a:t>– Illustration (contd.)</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212" y="1747837"/>
            <a:ext cx="7299974" cy="4273451"/>
          </a:xfrm>
          <a:prstGeom prst="rect">
            <a:avLst/>
          </a:prstGeom>
        </p:spPr>
      </p:pic>
    </p:spTree>
    <p:extLst>
      <p:ext uri="{BB962C8B-B14F-4D97-AF65-F5344CB8AC3E}">
        <p14:creationId xmlns:p14="http://schemas.microsoft.com/office/powerpoint/2010/main" val="226973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t>CLT </a:t>
            </a:r>
            <a:r>
              <a:rPr lang="en-US" altLang="ko-KR" dirty="0" smtClean="0"/>
              <a:t>– Illustration (contd.)</a:t>
            </a:r>
            <a:endParaRPr lang="ko-KR" altLang="en-US" dirty="0"/>
          </a:p>
        </p:txBody>
      </p:sp>
      <p:sp>
        <p:nvSpPr>
          <p:cNvPr id="5" name="TextBox 4"/>
          <p:cNvSpPr txBox="1"/>
          <p:nvPr/>
        </p:nvSpPr>
        <p:spPr>
          <a:xfrm>
            <a:off x="3140038" y="6642556"/>
            <a:ext cx="5544616" cy="215444"/>
          </a:xfrm>
          <a:prstGeom prst="rect">
            <a:avLst/>
          </a:prstGeom>
          <a:noFill/>
        </p:spPr>
        <p:txBody>
          <a:bodyPr wrap="square" rtlCol="0">
            <a:spAutoFit/>
          </a:bodyPr>
          <a:lstStyle/>
          <a:p>
            <a:r>
              <a:rPr lang="en-IN" sz="800" dirty="0"/>
              <a:t>http://www.slideshare.net/ShakeelNouman1/sampling-and-sampling-distributions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708" y="1628800"/>
            <a:ext cx="7235065" cy="4086801"/>
          </a:xfrm>
          <a:prstGeom prst="rect">
            <a:avLst/>
          </a:prstGeom>
        </p:spPr>
      </p:pic>
    </p:spTree>
    <p:extLst>
      <p:ext uri="{BB962C8B-B14F-4D97-AF65-F5344CB8AC3E}">
        <p14:creationId xmlns:p14="http://schemas.microsoft.com/office/powerpoint/2010/main" val="1817577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Implications of CLT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Whenever we take a sample statistic from a sample of sample size N from a population with mean </a:t>
            </a:r>
            <a:r>
              <a:rPr lang="el-GR" altLang="ko-KR" sz="2200" dirty="0" smtClean="0">
                <a:latin typeface="+mn-ea"/>
                <a:cs typeface="Arial" pitchFamily="34" charset="0"/>
              </a:rPr>
              <a:t>μ</a:t>
            </a:r>
            <a:r>
              <a:rPr lang="en-IN" altLang="ko-KR" sz="2200" dirty="0" smtClean="0">
                <a:latin typeface="+mn-ea"/>
                <a:cs typeface="Arial" pitchFamily="34" charset="0"/>
              </a:rPr>
              <a:t> and variance </a:t>
            </a:r>
            <a:r>
              <a:rPr lang="el-GR" altLang="ko-KR" sz="2200" dirty="0">
                <a:latin typeface="+mn-ea"/>
                <a:cs typeface="Arial" pitchFamily="34" charset="0"/>
              </a:rPr>
              <a:t>σ²</a:t>
            </a:r>
            <a:r>
              <a:rPr lang="en-IN" altLang="ko-KR" sz="2200" dirty="0" smtClean="0">
                <a:latin typeface="+mn-ea"/>
                <a:cs typeface="Arial" pitchFamily="34" charset="0"/>
              </a:rPr>
              <a:t>, we can assume that:</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The </a:t>
            </a:r>
            <a:r>
              <a:rPr lang="en-IN" altLang="ko-KR" sz="2200" dirty="0" smtClean="0">
                <a:solidFill>
                  <a:schemeClr val="accent3">
                    <a:lumMod val="50000"/>
                  </a:schemeClr>
                </a:solidFill>
                <a:latin typeface="+mn-ea"/>
                <a:cs typeface="Arial" pitchFamily="34" charset="0"/>
              </a:rPr>
              <a:t>sample statistic </a:t>
            </a:r>
            <a:r>
              <a:rPr lang="en-IN" altLang="ko-KR" sz="2200" dirty="0">
                <a:solidFill>
                  <a:schemeClr val="accent3">
                    <a:lumMod val="50000"/>
                  </a:schemeClr>
                </a:solidFill>
                <a:latin typeface="+mn-ea"/>
                <a:cs typeface="Arial" pitchFamily="34" charset="0"/>
              </a:rPr>
              <a:t>is from the sampling distribution </a:t>
            </a:r>
            <a:r>
              <a:rPr lang="en-IN" altLang="ko-KR" sz="2200" dirty="0" smtClean="0">
                <a:solidFill>
                  <a:schemeClr val="accent3">
                    <a:lumMod val="50000"/>
                  </a:schemeClr>
                </a:solidFill>
                <a:latin typeface="+mn-ea"/>
                <a:cs typeface="Arial" pitchFamily="34" charset="0"/>
              </a:rPr>
              <a:t>which is normally distributed</a:t>
            </a:r>
          </a:p>
          <a:p>
            <a:pPr marL="1085850" lvl="1" indent="-342900">
              <a:buFont typeface="Arial" pitchFamily="34" charset="0"/>
              <a:buChar char="•"/>
            </a:pPr>
            <a:r>
              <a:rPr lang="en-US" altLang="ko-KR" sz="2200" dirty="0" smtClean="0">
                <a:solidFill>
                  <a:schemeClr val="accent3">
                    <a:lumMod val="50000"/>
                  </a:schemeClr>
                </a:solidFill>
                <a:latin typeface="+mn-ea"/>
                <a:cs typeface="Arial" pitchFamily="34" charset="0"/>
              </a:rPr>
              <a:t>The </a:t>
            </a:r>
            <a:r>
              <a:rPr lang="en-US" altLang="ko-KR" sz="2200" dirty="0">
                <a:solidFill>
                  <a:schemeClr val="accent3">
                    <a:lumMod val="50000"/>
                  </a:schemeClr>
                </a:solidFill>
                <a:latin typeface="+mn-ea"/>
                <a:cs typeface="Arial" pitchFamily="34" charset="0"/>
              </a:rPr>
              <a:t>mean of the sampling distribution is </a:t>
            </a:r>
            <a:r>
              <a:rPr lang="el-GR" altLang="ko-KR" sz="2200" dirty="0">
                <a:solidFill>
                  <a:schemeClr val="accent3">
                    <a:lumMod val="50000"/>
                  </a:schemeClr>
                </a:solidFill>
                <a:latin typeface="+mn-ea"/>
                <a:cs typeface="Arial" pitchFamily="34" charset="0"/>
              </a:rPr>
              <a:t>μ</a:t>
            </a:r>
            <a:endParaRPr lang="en-US" altLang="ko-KR" sz="2200" dirty="0">
              <a:solidFill>
                <a:schemeClr val="accent3">
                  <a:lumMod val="50000"/>
                </a:schemeClr>
              </a:solidFill>
              <a:latin typeface="+mn-ea"/>
              <a:cs typeface="Arial" pitchFamily="34" charset="0"/>
            </a:endParaRPr>
          </a:p>
          <a:p>
            <a:pPr marL="1085850" lvl="1" indent="-342900">
              <a:buFont typeface="Arial" pitchFamily="34" charset="0"/>
              <a:buChar char="•"/>
            </a:pPr>
            <a:r>
              <a:rPr lang="en-US" altLang="ko-KR" sz="2200" dirty="0">
                <a:solidFill>
                  <a:schemeClr val="accent3">
                    <a:lumMod val="50000"/>
                  </a:schemeClr>
                </a:solidFill>
                <a:latin typeface="+mn-ea"/>
                <a:cs typeface="Arial" pitchFamily="34" charset="0"/>
              </a:rPr>
              <a:t>The variance of the sampling distribution is </a:t>
            </a:r>
            <a:r>
              <a:rPr lang="el-GR" altLang="ko-KR" sz="2200" dirty="0" smtClean="0">
                <a:solidFill>
                  <a:schemeClr val="accent3">
                    <a:lumMod val="50000"/>
                  </a:schemeClr>
                </a:solidFill>
                <a:latin typeface="+mn-ea"/>
                <a:cs typeface="Arial" pitchFamily="34" charset="0"/>
              </a:rPr>
              <a:t>σ</a:t>
            </a:r>
            <a:r>
              <a:rPr lang="en-IN" altLang="ko-KR" sz="2200" baseline="-25000" dirty="0" smtClean="0">
                <a:solidFill>
                  <a:schemeClr val="accent3">
                    <a:lumMod val="50000"/>
                  </a:schemeClr>
                </a:solidFill>
                <a:latin typeface="+mn-ea"/>
                <a:cs typeface="Arial" pitchFamily="34" charset="0"/>
              </a:rPr>
              <a:t>m</a:t>
            </a:r>
            <a:r>
              <a:rPr lang="el-GR" altLang="ko-KR" sz="2200" dirty="0" smtClean="0">
                <a:solidFill>
                  <a:schemeClr val="accent3">
                    <a:lumMod val="50000"/>
                  </a:schemeClr>
                </a:solidFill>
                <a:latin typeface="+mn-ea"/>
                <a:cs typeface="Arial" pitchFamily="34" charset="0"/>
              </a:rPr>
              <a:t>²</a:t>
            </a:r>
            <a:r>
              <a:rPr lang="en-IN" altLang="ko-KR" sz="2200" dirty="0" smtClean="0">
                <a:solidFill>
                  <a:schemeClr val="accent3">
                    <a:lumMod val="50000"/>
                  </a:schemeClr>
                </a:solidFill>
                <a:latin typeface="+mn-ea"/>
                <a:cs typeface="Arial" pitchFamily="34" charset="0"/>
              </a:rPr>
              <a:t> = </a:t>
            </a:r>
            <a:r>
              <a:rPr lang="el-GR" altLang="ko-KR" sz="2200" dirty="0" smtClean="0">
                <a:solidFill>
                  <a:schemeClr val="accent3">
                    <a:lumMod val="50000"/>
                  </a:schemeClr>
                </a:solidFill>
                <a:latin typeface="+mn-ea"/>
                <a:cs typeface="Arial" pitchFamily="34" charset="0"/>
              </a:rPr>
              <a:t>σ²/</a:t>
            </a:r>
            <a:r>
              <a:rPr lang="en-US" altLang="ko-KR" sz="2200" dirty="0" smtClean="0">
                <a:solidFill>
                  <a:schemeClr val="accent3">
                    <a:lumMod val="50000"/>
                  </a:schemeClr>
                </a:solidFill>
                <a:latin typeface="+mn-ea"/>
                <a:cs typeface="Arial" pitchFamily="34" charset="0"/>
              </a:rPr>
              <a:t>N</a:t>
            </a:r>
          </a:p>
          <a:p>
            <a:pPr marL="342900" lvl="1" indent="-342900">
              <a:buFont typeface="Wingdings" panose="05000000000000000000" pitchFamily="2" charset="2"/>
              <a:buChar char="Ø"/>
            </a:pPr>
            <a:r>
              <a:rPr lang="en-US" altLang="ko-KR" sz="2200" dirty="0">
                <a:solidFill>
                  <a:schemeClr val="accent3">
                    <a:lumMod val="50000"/>
                  </a:schemeClr>
                </a:solidFill>
                <a:latin typeface="+mn-ea"/>
                <a:cs typeface="Arial" pitchFamily="34" charset="0"/>
              </a:rPr>
              <a:t>This means that the mean of a </a:t>
            </a:r>
            <a:r>
              <a:rPr lang="en-US" altLang="ko-KR" sz="2200" dirty="0" smtClean="0">
                <a:solidFill>
                  <a:schemeClr val="accent3">
                    <a:lumMod val="50000"/>
                  </a:schemeClr>
                </a:solidFill>
                <a:latin typeface="+mn-ea"/>
                <a:cs typeface="Arial" pitchFamily="34" charset="0"/>
              </a:rPr>
              <a:t>sample statistic of sample </a:t>
            </a:r>
            <a:r>
              <a:rPr lang="en-US" altLang="ko-KR" sz="2200" dirty="0">
                <a:solidFill>
                  <a:schemeClr val="accent3">
                    <a:lumMod val="50000"/>
                  </a:schemeClr>
                </a:solidFill>
                <a:latin typeface="+mn-ea"/>
                <a:cs typeface="Arial" pitchFamily="34" charset="0"/>
              </a:rPr>
              <a:t>size of N will be within 2 standard deviations (2</a:t>
            </a:r>
            <a:r>
              <a:rPr lang="el-GR" altLang="ko-KR" sz="2200" dirty="0">
                <a:solidFill>
                  <a:schemeClr val="accent3">
                    <a:lumMod val="50000"/>
                  </a:schemeClr>
                </a:solidFill>
                <a:latin typeface="+mn-ea"/>
                <a:cs typeface="Arial" pitchFamily="34" charset="0"/>
              </a:rPr>
              <a:t>σ</a:t>
            </a:r>
            <a:r>
              <a:rPr lang="en-IN" altLang="ko-KR" sz="2200" baseline="-25000" dirty="0">
                <a:solidFill>
                  <a:schemeClr val="accent3">
                    <a:lumMod val="50000"/>
                  </a:schemeClr>
                </a:solidFill>
                <a:latin typeface="+mn-ea"/>
                <a:cs typeface="Arial" pitchFamily="34" charset="0"/>
              </a:rPr>
              <a:t>m</a:t>
            </a:r>
            <a:r>
              <a:rPr lang="en-US" altLang="ko-KR" sz="2200" dirty="0">
                <a:solidFill>
                  <a:schemeClr val="accent3">
                    <a:lumMod val="50000"/>
                  </a:schemeClr>
                </a:solidFill>
                <a:latin typeface="+mn-ea"/>
                <a:cs typeface="Arial" pitchFamily="34" charset="0"/>
              </a:rPr>
              <a:t>) of original population mean </a:t>
            </a:r>
            <a:r>
              <a:rPr lang="el-GR" altLang="ko-KR" sz="2200" dirty="0">
                <a:solidFill>
                  <a:schemeClr val="accent3">
                    <a:lumMod val="50000"/>
                  </a:schemeClr>
                </a:solidFill>
                <a:latin typeface="+mn-ea"/>
                <a:cs typeface="Arial" pitchFamily="34" charset="0"/>
              </a:rPr>
              <a:t>μ</a:t>
            </a:r>
            <a:r>
              <a:rPr lang="en-US" altLang="ko-KR" sz="2200" dirty="0">
                <a:solidFill>
                  <a:schemeClr val="accent3">
                    <a:lumMod val="50000"/>
                  </a:schemeClr>
                </a:solidFill>
                <a:latin typeface="+mn-ea"/>
                <a:cs typeface="Arial" pitchFamily="34" charset="0"/>
              </a:rPr>
              <a:t>  </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6209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1200329"/>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Statistical Hypothesis Testing</a:t>
            </a:r>
            <a:endParaRPr lang="en-US" altLang="ko-KR" sz="2800" b="1" dirty="0" smtClean="0">
              <a:solidFill>
                <a:schemeClr val="accent3">
                  <a:lumMod val="50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92712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5661</TotalTime>
  <Words>4110</Words>
  <Application>Microsoft Office PowerPoint</Application>
  <PresentationFormat>On-screen Show (4:3)</PresentationFormat>
  <Paragraphs>385</Paragraphs>
  <Slides>51</Slides>
  <Notes>45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51</vt:i4>
      </vt:variant>
    </vt:vector>
  </HeadingPairs>
  <TitlesOfParts>
    <vt:vector size="58" baseType="lpstr">
      <vt:lpstr>맑은 고딕</vt:lpstr>
      <vt:lpstr>Arial</vt:lpstr>
      <vt:lpstr>Calibri</vt:lpstr>
      <vt:lpstr>Times New Roman</vt:lpstr>
      <vt:lpstr>Wingdings</vt:lpstr>
      <vt:lpstr>Office Theme</vt:lpstr>
      <vt:lpstr>Custom Design</vt:lpstr>
      <vt:lpstr>PowerPoint Presentation</vt:lpstr>
      <vt:lpstr>The story so far..</vt:lpstr>
      <vt:lpstr>PowerPoint Presentation</vt:lpstr>
      <vt:lpstr>Central Limit Theorem</vt:lpstr>
      <vt:lpstr>CLT - Illustration</vt:lpstr>
      <vt:lpstr>CLT – Illustration (contd.)</vt:lpstr>
      <vt:lpstr>CLT – Illustration (contd.)</vt:lpstr>
      <vt:lpstr>Implications of CLT</vt:lpstr>
      <vt:lpstr>PowerPoint Presentation</vt:lpstr>
      <vt:lpstr>Statistical Hypothesis</vt:lpstr>
      <vt:lpstr>Null and Alternate Hypothesis</vt:lpstr>
      <vt:lpstr>Null and Alternate Hypothesis (contd.)</vt:lpstr>
      <vt:lpstr>Null and Alternate Hypothesis (contd.)</vt:lpstr>
      <vt:lpstr>p-value</vt:lpstr>
      <vt:lpstr>p-value (contd.)</vt:lpstr>
      <vt:lpstr>Significance Level</vt:lpstr>
      <vt:lpstr>Type I and Type II Errors</vt:lpstr>
      <vt:lpstr>One-tailed and two-tailed tests</vt:lpstr>
      <vt:lpstr>One-tailed and two-tailed tests (contd.)</vt:lpstr>
      <vt:lpstr>One-tailed and two-tailed tests (contd.)</vt:lpstr>
      <vt:lpstr>One-sample, two-sample and paired tests</vt:lpstr>
      <vt:lpstr>One-sample, two-sample and paired tests (contd.)</vt:lpstr>
      <vt:lpstr>One-sample, two-sample and paired tests (contd.)</vt:lpstr>
      <vt:lpstr>One-sample, two-sample and paired tests (contd.)</vt:lpstr>
      <vt:lpstr>Steps in hypothesis testing</vt:lpstr>
      <vt:lpstr>PowerPoint Presentation</vt:lpstr>
      <vt:lpstr>One sample tests</vt:lpstr>
      <vt:lpstr>One sample t-test</vt:lpstr>
      <vt:lpstr>One sample z-test</vt:lpstr>
      <vt:lpstr>Chi-square test for variance</vt:lpstr>
      <vt:lpstr>One sample proportion test</vt:lpstr>
      <vt:lpstr>PowerPoint Presentation</vt:lpstr>
      <vt:lpstr>Two sample tests</vt:lpstr>
      <vt:lpstr>Two sample t-test</vt:lpstr>
      <vt:lpstr>Two sample z-test</vt:lpstr>
      <vt:lpstr>Paired t-test</vt:lpstr>
      <vt:lpstr>Two sample proportion test</vt:lpstr>
      <vt:lpstr>F-test</vt:lpstr>
      <vt:lpstr>PowerPoint Presentation</vt:lpstr>
      <vt:lpstr>Multi sample tests</vt:lpstr>
      <vt:lpstr>ANOVA</vt:lpstr>
      <vt:lpstr>Chi-square test of independence</vt:lpstr>
      <vt:lpstr>Chi-square test of independence (contd.)</vt:lpstr>
      <vt:lpstr>PowerPoint Presentation</vt:lpstr>
      <vt:lpstr>Confidence Interval for Means</vt:lpstr>
      <vt:lpstr>Confidence Interval for Means  (contd.)</vt:lpstr>
      <vt:lpstr>T-Distribution Table</vt:lpstr>
      <vt:lpstr>Interpreting Confidence Intervals</vt:lpstr>
      <vt:lpstr>Interpreting Confidence Intervals (contd.)</vt:lpstr>
      <vt:lpstr>Confidence Interval for Proportion</vt:lpstr>
      <vt:lpstr>Confidence Interval for Proportion (contd.)</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ErnestKirubakaran Selvaraj</cp:lastModifiedBy>
  <cp:revision>419</cp:revision>
  <dcterms:created xsi:type="dcterms:W3CDTF">2014-04-01T16:35:38Z</dcterms:created>
  <dcterms:modified xsi:type="dcterms:W3CDTF">2015-10-14T07:35:18Z</dcterms:modified>
</cp:coreProperties>
</file>