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51"/>
  </p:notesMasterIdLst>
  <p:sldIdLst>
    <p:sldId id="256" r:id="rId3"/>
    <p:sldId id="286" r:id="rId4"/>
    <p:sldId id="392" r:id="rId5"/>
    <p:sldId id="406" r:id="rId6"/>
    <p:sldId id="407" r:id="rId7"/>
    <p:sldId id="408" r:id="rId8"/>
    <p:sldId id="411" r:id="rId9"/>
    <p:sldId id="409" r:id="rId10"/>
    <p:sldId id="410" r:id="rId11"/>
    <p:sldId id="412" r:id="rId12"/>
    <p:sldId id="413" r:id="rId13"/>
    <p:sldId id="414" r:id="rId14"/>
    <p:sldId id="415" r:id="rId15"/>
    <p:sldId id="416" r:id="rId16"/>
    <p:sldId id="417" r:id="rId17"/>
    <p:sldId id="294" r:id="rId18"/>
    <p:sldId id="259" r:id="rId19"/>
    <p:sldId id="418" r:id="rId20"/>
    <p:sldId id="419" r:id="rId21"/>
    <p:sldId id="420" r:id="rId22"/>
    <p:sldId id="421" r:id="rId23"/>
    <p:sldId id="422" r:id="rId24"/>
    <p:sldId id="427" r:id="rId25"/>
    <p:sldId id="424" r:id="rId26"/>
    <p:sldId id="364" r:id="rId27"/>
    <p:sldId id="365" r:id="rId28"/>
    <p:sldId id="423" r:id="rId29"/>
    <p:sldId id="366" r:id="rId30"/>
    <p:sldId id="426" r:id="rId31"/>
    <p:sldId id="431" r:id="rId32"/>
    <p:sldId id="432" r:id="rId33"/>
    <p:sldId id="433" r:id="rId34"/>
    <p:sldId id="428" r:id="rId35"/>
    <p:sldId id="367" r:id="rId36"/>
    <p:sldId id="368" r:id="rId37"/>
    <p:sldId id="429" r:id="rId38"/>
    <p:sldId id="430" r:id="rId39"/>
    <p:sldId id="434" r:id="rId40"/>
    <p:sldId id="369" r:id="rId41"/>
    <p:sldId id="435" r:id="rId42"/>
    <p:sldId id="436" r:id="rId43"/>
    <p:sldId id="437" r:id="rId44"/>
    <p:sldId id="438" r:id="rId45"/>
    <p:sldId id="439" r:id="rId46"/>
    <p:sldId id="362" r:id="rId47"/>
    <p:sldId id="440" r:id="rId48"/>
    <p:sldId id="371" r:id="rId49"/>
    <p:sldId id="441" r:id="rId50"/>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50" autoAdjust="0"/>
    <p:restoredTop sz="94660"/>
  </p:normalViewPr>
  <p:slideViewPr>
    <p:cSldViewPr>
      <p:cViewPr varScale="1">
        <p:scale>
          <a:sx n="70" d="100"/>
          <a:sy n="70" d="100"/>
        </p:scale>
        <p:origin x="135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47FC0-FEAC-46AF-905D-F4184D1C574E}" type="datetimeFigureOut">
              <a:rPr lang="en-IN" smtClean="0"/>
              <a:t>15-10-2015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C72146-05B7-4D73-8019-29B862E8A820}" type="slidenum">
              <a:rPr lang="en-IN" smtClean="0"/>
              <a:t>‹#›</a:t>
            </a:fld>
            <a:endParaRPr lang="en-IN"/>
          </a:p>
        </p:txBody>
      </p:sp>
    </p:spTree>
    <p:extLst>
      <p:ext uri="{BB962C8B-B14F-4D97-AF65-F5344CB8AC3E}">
        <p14:creationId xmlns:p14="http://schemas.microsoft.com/office/powerpoint/2010/main" val="864407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Regression is the most fundamental technique you</a:t>
            </a:r>
            <a:r>
              <a:rPr lang="en-IN" baseline="0" dirty="0" smtClean="0"/>
              <a:t> need to master before going to learn machine learning</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2</a:t>
            </a:fld>
            <a:endParaRPr lang="en-IN"/>
          </a:p>
        </p:txBody>
      </p:sp>
    </p:spTree>
    <p:extLst>
      <p:ext uri="{BB962C8B-B14F-4D97-AF65-F5344CB8AC3E}">
        <p14:creationId xmlns:p14="http://schemas.microsoft.com/office/powerpoint/2010/main" val="1979604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aseline="0" dirty="0"/>
          </a:p>
        </p:txBody>
      </p:sp>
      <p:sp>
        <p:nvSpPr>
          <p:cNvPr id="4" name="Slide Number Placeholder 3"/>
          <p:cNvSpPr>
            <a:spLocks noGrp="1"/>
          </p:cNvSpPr>
          <p:nvPr>
            <p:ph type="sldNum" sz="quarter" idx="10"/>
          </p:nvPr>
        </p:nvSpPr>
        <p:spPr/>
        <p:txBody>
          <a:bodyPr/>
          <a:lstStyle/>
          <a:p>
            <a:fld id="{ABC72146-05B7-4D73-8019-29B862E8A820}" type="slidenum">
              <a:rPr lang="en-IN" smtClean="0"/>
              <a:t>11</a:t>
            </a:fld>
            <a:endParaRPr lang="en-IN"/>
          </a:p>
        </p:txBody>
      </p:sp>
    </p:spTree>
    <p:extLst>
      <p:ext uri="{BB962C8B-B14F-4D97-AF65-F5344CB8AC3E}">
        <p14:creationId xmlns:p14="http://schemas.microsoft.com/office/powerpoint/2010/main" val="97011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Covariance</a:t>
            </a:r>
            <a:r>
              <a:rPr lang="en-IN" baseline="0" dirty="0" smtClean="0"/>
              <a:t> doesn’t tell us whether the relationship between two variables is strong or weak</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12</a:t>
            </a:fld>
            <a:endParaRPr lang="en-IN"/>
          </a:p>
        </p:txBody>
      </p:sp>
    </p:spTree>
    <p:extLst>
      <p:ext uri="{BB962C8B-B14F-4D97-AF65-F5344CB8AC3E}">
        <p14:creationId xmlns:p14="http://schemas.microsoft.com/office/powerpoint/2010/main" val="574094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13</a:t>
            </a:fld>
            <a:endParaRPr lang="en-IN"/>
          </a:p>
        </p:txBody>
      </p:sp>
    </p:spTree>
    <p:extLst>
      <p:ext uri="{BB962C8B-B14F-4D97-AF65-F5344CB8AC3E}">
        <p14:creationId xmlns:p14="http://schemas.microsoft.com/office/powerpoint/2010/main" val="3813959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14</a:t>
            </a:fld>
            <a:endParaRPr lang="en-IN"/>
          </a:p>
        </p:txBody>
      </p:sp>
    </p:spTree>
    <p:extLst>
      <p:ext uri="{BB962C8B-B14F-4D97-AF65-F5344CB8AC3E}">
        <p14:creationId xmlns:p14="http://schemas.microsoft.com/office/powerpoint/2010/main" val="2495365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Top two left are positively</a:t>
            </a:r>
            <a:r>
              <a:rPr lang="en-IN" baseline="0" dirty="0" smtClean="0"/>
              <a:t> correlated. Bottom two left are negatively correlated. Left two are strongly correlated middle two are medium correlated and right two are not correlated</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15</a:t>
            </a:fld>
            <a:endParaRPr lang="en-IN"/>
          </a:p>
        </p:txBody>
      </p:sp>
    </p:spTree>
    <p:extLst>
      <p:ext uri="{BB962C8B-B14F-4D97-AF65-F5344CB8AC3E}">
        <p14:creationId xmlns:p14="http://schemas.microsoft.com/office/powerpoint/2010/main" val="4281115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For unknown values of Y, we can use the prediction</a:t>
            </a:r>
            <a:r>
              <a:rPr lang="en-IN" baseline="0" dirty="0" smtClean="0"/>
              <a:t> equation to find out Y values for corresponding X values</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17</a:t>
            </a:fld>
            <a:endParaRPr lang="en-IN"/>
          </a:p>
        </p:txBody>
      </p:sp>
    </p:spTree>
    <p:extLst>
      <p:ext uri="{BB962C8B-B14F-4D97-AF65-F5344CB8AC3E}">
        <p14:creationId xmlns:p14="http://schemas.microsoft.com/office/powerpoint/2010/main" val="2844919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normally distributed error should have mean 0</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18</a:t>
            </a:fld>
            <a:endParaRPr lang="en-IN"/>
          </a:p>
        </p:txBody>
      </p:sp>
    </p:spTree>
    <p:extLst>
      <p:ext uri="{BB962C8B-B14F-4D97-AF65-F5344CB8AC3E}">
        <p14:creationId xmlns:p14="http://schemas.microsoft.com/office/powerpoint/2010/main" val="18043837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19</a:t>
            </a:fld>
            <a:endParaRPr lang="en-IN"/>
          </a:p>
        </p:txBody>
      </p:sp>
    </p:spTree>
    <p:extLst>
      <p:ext uri="{BB962C8B-B14F-4D97-AF65-F5344CB8AC3E}">
        <p14:creationId xmlns:p14="http://schemas.microsoft.com/office/powerpoint/2010/main" val="2935911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20</a:t>
            </a:fld>
            <a:endParaRPr lang="en-IN"/>
          </a:p>
        </p:txBody>
      </p:sp>
    </p:spTree>
    <p:extLst>
      <p:ext uri="{BB962C8B-B14F-4D97-AF65-F5344CB8AC3E}">
        <p14:creationId xmlns:p14="http://schemas.microsoft.com/office/powerpoint/2010/main" val="14517466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Heteroscedasticity</a:t>
            </a:r>
            <a:r>
              <a:rPr lang="en-IN" baseline="0" dirty="0" smtClean="0"/>
              <a:t> can be avoided using weighted regression models</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21</a:t>
            </a:fld>
            <a:endParaRPr lang="en-IN"/>
          </a:p>
        </p:txBody>
      </p:sp>
    </p:spTree>
    <p:extLst>
      <p:ext uri="{BB962C8B-B14F-4D97-AF65-F5344CB8AC3E}">
        <p14:creationId xmlns:p14="http://schemas.microsoft.com/office/powerpoint/2010/main" val="1546252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3</a:t>
            </a:fld>
            <a:endParaRPr lang="en-IN"/>
          </a:p>
        </p:txBody>
      </p:sp>
    </p:spTree>
    <p:extLst>
      <p:ext uri="{BB962C8B-B14F-4D97-AF65-F5344CB8AC3E}">
        <p14:creationId xmlns:p14="http://schemas.microsoft.com/office/powerpoint/2010/main" val="7358050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We</a:t>
            </a:r>
            <a:r>
              <a:rPr lang="en-IN" baseline="0" dirty="0" smtClean="0"/>
              <a:t> are going to see how to evaluate a linear model. That is to say how good your model is.</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22</a:t>
            </a:fld>
            <a:endParaRPr lang="en-IN"/>
          </a:p>
        </p:txBody>
      </p:sp>
    </p:spTree>
    <p:extLst>
      <p:ext uri="{BB962C8B-B14F-4D97-AF65-F5344CB8AC3E}">
        <p14:creationId xmlns:p14="http://schemas.microsoft.com/office/powerpoint/2010/main" val="940390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23</a:t>
            </a:fld>
            <a:endParaRPr lang="en-IN"/>
          </a:p>
        </p:txBody>
      </p:sp>
    </p:spTree>
    <p:extLst>
      <p:ext uri="{BB962C8B-B14F-4D97-AF65-F5344CB8AC3E}">
        <p14:creationId xmlns:p14="http://schemas.microsoft.com/office/powerpoint/2010/main" val="8780535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We</a:t>
            </a:r>
            <a:r>
              <a:rPr lang="en-IN" baseline="0" dirty="0" smtClean="0"/>
              <a:t> are going to see how to evaluate a linear model. That is to say how good your model is.</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24</a:t>
            </a:fld>
            <a:endParaRPr lang="en-IN"/>
          </a:p>
        </p:txBody>
      </p:sp>
    </p:spTree>
    <p:extLst>
      <p:ext uri="{BB962C8B-B14F-4D97-AF65-F5344CB8AC3E}">
        <p14:creationId xmlns:p14="http://schemas.microsoft.com/office/powerpoint/2010/main" val="35565609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These are the four measures we are going to see</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25</a:t>
            </a:fld>
            <a:endParaRPr lang="en-IN"/>
          </a:p>
        </p:txBody>
      </p:sp>
    </p:spTree>
    <p:extLst>
      <p:ext uri="{BB962C8B-B14F-4D97-AF65-F5344CB8AC3E}">
        <p14:creationId xmlns:p14="http://schemas.microsoft.com/office/powerpoint/2010/main" val="15035340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26</a:t>
            </a:fld>
            <a:endParaRPr lang="en-IN"/>
          </a:p>
        </p:txBody>
      </p:sp>
    </p:spTree>
    <p:extLst>
      <p:ext uri="{BB962C8B-B14F-4D97-AF65-F5344CB8AC3E}">
        <p14:creationId xmlns:p14="http://schemas.microsoft.com/office/powerpoint/2010/main" val="1911321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27</a:t>
            </a:fld>
            <a:endParaRPr lang="en-IN"/>
          </a:p>
        </p:txBody>
      </p:sp>
    </p:spTree>
    <p:extLst>
      <p:ext uri="{BB962C8B-B14F-4D97-AF65-F5344CB8AC3E}">
        <p14:creationId xmlns:p14="http://schemas.microsoft.com/office/powerpoint/2010/main" val="19257797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28</a:t>
            </a:fld>
            <a:endParaRPr lang="en-IN"/>
          </a:p>
        </p:txBody>
      </p:sp>
    </p:spTree>
    <p:extLst>
      <p:ext uri="{BB962C8B-B14F-4D97-AF65-F5344CB8AC3E}">
        <p14:creationId xmlns:p14="http://schemas.microsoft.com/office/powerpoint/2010/main" val="42068655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Don’t explain the</a:t>
            </a:r>
            <a:r>
              <a:rPr lang="en-IN" baseline="0" dirty="0" smtClean="0"/>
              <a:t> following. This is for your own understanding:</a:t>
            </a:r>
          </a:p>
          <a:p>
            <a:r>
              <a:rPr lang="en-IN" dirty="0" err="1" smtClean="0"/>
              <a:t>Mallows's</a:t>
            </a:r>
            <a:r>
              <a:rPr lang="en-IN" dirty="0" smtClean="0"/>
              <a:t> </a:t>
            </a:r>
            <a:r>
              <a:rPr lang="en-IN" dirty="0" err="1" smtClean="0"/>
              <a:t>Cp</a:t>
            </a:r>
            <a:r>
              <a:rPr lang="en-IN" dirty="0" smtClean="0"/>
              <a:t> addresses the issue of overfitting, in which model selection statistics such as the residual sum of squares always get smaller as more variables are added to a model. Thus, if we aim to select the model giving the smallest residual sum of squares, the model including all variables would always be selected. The </a:t>
            </a:r>
            <a:r>
              <a:rPr lang="en-IN" dirty="0" err="1" smtClean="0"/>
              <a:t>Cp</a:t>
            </a:r>
            <a:r>
              <a:rPr lang="en-IN" dirty="0" smtClean="0"/>
              <a:t> statistic calculated on a sample of data estimates the mean squared prediction error (MSPE) as its population target</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29</a:t>
            </a:fld>
            <a:endParaRPr lang="en-IN"/>
          </a:p>
        </p:txBody>
      </p:sp>
    </p:spTree>
    <p:extLst>
      <p:ext uri="{BB962C8B-B14F-4D97-AF65-F5344CB8AC3E}">
        <p14:creationId xmlns:p14="http://schemas.microsoft.com/office/powerpoint/2010/main" val="12062592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30</a:t>
            </a:fld>
            <a:endParaRPr lang="en-IN"/>
          </a:p>
        </p:txBody>
      </p:sp>
    </p:spTree>
    <p:extLst>
      <p:ext uri="{BB962C8B-B14F-4D97-AF65-F5344CB8AC3E}">
        <p14:creationId xmlns:p14="http://schemas.microsoft.com/office/powerpoint/2010/main" val="30241906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31</a:t>
            </a:fld>
            <a:endParaRPr lang="en-IN"/>
          </a:p>
        </p:txBody>
      </p:sp>
    </p:spTree>
    <p:extLst>
      <p:ext uri="{BB962C8B-B14F-4D97-AF65-F5344CB8AC3E}">
        <p14:creationId xmlns:p14="http://schemas.microsoft.com/office/powerpoint/2010/main" val="137282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4</a:t>
            </a:fld>
            <a:endParaRPr lang="en-IN"/>
          </a:p>
        </p:txBody>
      </p:sp>
    </p:spTree>
    <p:extLst>
      <p:ext uri="{BB962C8B-B14F-4D97-AF65-F5344CB8AC3E}">
        <p14:creationId xmlns:p14="http://schemas.microsoft.com/office/powerpoint/2010/main" val="14438525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32</a:t>
            </a:fld>
            <a:endParaRPr lang="en-IN"/>
          </a:p>
        </p:txBody>
      </p:sp>
    </p:spTree>
    <p:extLst>
      <p:ext uri="{BB962C8B-B14F-4D97-AF65-F5344CB8AC3E}">
        <p14:creationId xmlns:p14="http://schemas.microsoft.com/office/powerpoint/2010/main" val="8331681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We</a:t>
            </a:r>
            <a:r>
              <a:rPr lang="en-IN" baseline="0" dirty="0" smtClean="0"/>
              <a:t> are going to see how to evaluate a linear model. That is to say how good your model is.</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33</a:t>
            </a:fld>
            <a:endParaRPr lang="en-IN"/>
          </a:p>
        </p:txBody>
      </p:sp>
    </p:spTree>
    <p:extLst>
      <p:ext uri="{BB962C8B-B14F-4D97-AF65-F5344CB8AC3E}">
        <p14:creationId xmlns:p14="http://schemas.microsoft.com/office/powerpoint/2010/main" val="24676448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We tried</a:t>
            </a:r>
            <a:r>
              <a:rPr lang="en-IN" baseline="0" dirty="0" smtClean="0"/>
              <a:t> using different variables in the multiple linear regression example.  Not every independent variable will have an effect on the dependent variable. Our goal is to find the subset of independent variables which influence the dependent variable most. One ways is to build all the possible models and compare which one does best. It is not possible to compare all 2 power p models especially if p is very high. If I have 10 variables, then I am looking at approximately 1000 models. But if the no of variables is 40, I am looking at 1 trillion models. Hence we need to use the stepwise selection techniques</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34</a:t>
            </a:fld>
            <a:endParaRPr lang="en-IN"/>
          </a:p>
        </p:txBody>
      </p:sp>
    </p:spTree>
    <p:extLst>
      <p:ext uri="{BB962C8B-B14F-4D97-AF65-F5344CB8AC3E}">
        <p14:creationId xmlns:p14="http://schemas.microsoft.com/office/powerpoint/2010/main" val="19921129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35</a:t>
            </a:fld>
            <a:endParaRPr lang="en-IN"/>
          </a:p>
        </p:txBody>
      </p:sp>
    </p:spTree>
    <p:extLst>
      <p:ext uri="{BB962C8B-B14F-4D97-AF65-F5344CB8AC3E}">
        <p14:creationId xmlns:p14="http://schemas.microsoft.com/office/powerpoint/2010/main" val="33321459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36</a:t>
            </a:fld>
            <a:endParaRPr lang="en-IN"/>
          </a:p>
        </p:txBody>
      </p:sp>
    </p:spTree>
    <p:extLst>
      <p:ext uri="{BB962C8B-B14F-4D97-AF65-F5344CB8AC3E}">
        <p14:creationId xmlns:p14="http://schemas.microsoft.com/office/powerpoint/2010/main" val="39075208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There is a possibility that we might</a:t>
            </a:r>
            <a:r>
              <a:rPr lang="en-IN" baseline="0" dirty="0" smtClean="0"/>
              <a:t> run into a loop while doing stepwise regression. So special care should be made that we don’t run in a loop</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37</a:t>
            </a:fld>
            <a:endParaRPr lang="en-IN"/>
          </a:p>
        </p:txBody>
      </p:sp>
    </p:spTree>
    <p:extLst>
      <p:ext uri="{BB962C8B-B14F-4D97-AF65-F5344CB8AC3E}">
        <p14:creationId xmlns:p14="http://schemas.microsoft.com/office/powerpoint/2010/main" val="18503639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We</a:t>
            </a:r>
            <a:r>
              <a:rPr lang="en-IN" baseline="0" dirty="0" smtClean="0"/>
              <a:t> are going to see how to evaluate a linear model. That is to say how good your model is.</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38</a:t>
            </a:fld>
            <a:endParaRPr lang="en-IN"/>
          </a:p>
        </p:txBody>
      </p:sp>
    </p:spTree>
    <p:extLst>
      <p:ext uri="{BB962C8B-B14F-4D97-AF65-F5344CB8AC3E}">
        <p14:creationId xmlns:p14="http://schemas.microsoft.com/office/powerpoint/2010/main" val="21631616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39</a:t>
            </a:fld>
            <a:endParaRPr lang="en-IN"/>
          </a:p>
        </p:txBody>
      </p:sp>
    </p:spTree>
    <p:extLst>
      <p:ext uri="{BB962C8B-B14F-4D97-AF65-F5344CB8AC3E}">
        <p14:creationId xmlns:p14="http://schemas.microsoft.com/office/powerpoint/2010/main" val="33610558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40</a:t>
            </a:fld>
            <a:endParaRPr lang="en-IN"/>
          </a:p>
        </p:txBody>
      </p:sp>
    </p:spTree>
    <p:extLst>
      <p:ext uri="{BB962C8B-B14F-4D97-AF65-F5344CB8AC3E}">
        <p14:creationId xmlns:p14="http://schemas.microsoft.com/office/powerpoint/2010/main" val="25457872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41</a:t>
            </a:fld>
            <a:endParaRPr lang="en-IN"/>
          </a:p>
        </p:txBody>
      </p:sp>
    </p:spTree>
    <p:extLst>
      <p:ext uri="{BB962C8B-B14F-4D97-AF65-F5344CB8AC3E}">
        <p14:creationId xmlns:p14="http://schemas.microsoft.com/office/powerpoint/2010/main" val="299855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5</a:t>
            </a:fld>
            <a:endParaRPr lang="en-IN"/>
          </a:p>
        </p:txBody>
      </p:sp>
    </p:spTree>
    <p:extLst>
      <p:ext uri="{BB962C8B-B14F-4D97-AF65-F5344CB8AC3E}">
        <p14:creationId xmlns:p14="http://schemas.microsoft.com/office/powerpoint/2010/main" val="23217003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42</a:t>
            </a:fld>
            <a:endParaRPr lang="en-IN"/>
          </a:p>
        </p:txBody>
      </p:sp>
    </p:spTree>
    <p:extLst>
      <p:ext uri="{BB962C8B-B14F-4D97-AF65-F5344CB8AC3E}">
        <p14:creationId xmlns:p14="http://schemas.microsoft.com/office/powerpoint/2010/main" val="41560047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43</a:t>
            </a:fld>
            <a:endParaRPr lang="en-IN"/>
          </a:p>
        </p:txBody>
      </p:sp>
    </p:spTree>
    <p:extLst>
      <p:ext uri="{BB962C8B-B14F-4D97-AF65-F5344CB8AC3E}">
        <p14:creationId xmlns:p14="http://schemas.microsoft.com/office/powerpoint/2010/main" val="21870032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We</a:t>
            </a:r>
            <a:r>
              <a:rPr lang="en-IN" baseline="0" dirty="0" smtClean="0"/>
              <a:t> are going to see how to evaluate a linear model. That is to say how good your model is.</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44</a:t>
            </a:fld>
            <a:endParaRPr lang="en-IN"/>
          </a:p>
        </p:txBody>
      </p:sp>
    </p:spTree>
    <p:extLst>
      <p:ext uri="{BB962C8B-B14F-4D97-AF65-F5344CB8AC3E}">
        <p14:creationId xmlns:p14="http://schemas.microsoft.com/office/powerpoint/2010/main" val="4919537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45</a:t>
            </a:fld>
            <a:endParaRPr lang="en-IN"/>
          </a:p>
        </p:txBody>
      </p:sp>
    </p:spTree>
    <p:extLst>
      <p:ext uri="{BB962C8B-B14F-4D97-AF65-F5344CB8AC3E}">
        <p14:creationId xmlns:p14="http://schemas.microsoft.com/office/powerpoint/2010/main" val="12260081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46</a:t>
            </a:fld>
            <a:endParaRPr lang="en-IN"/>
          </a:p>
        </p:txBody>
      </p:sp>
    </p:spTree>
    <p:extLst>
      <p:ext uri="{BB962C8B-B14F-4D97-AF65-F5344CB8AC3E}">
        <p14:creationId xmlns:p14="http://schemas.microsoft.com/office/powerpoint/2010/main" val="35277748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47</a:t>
            </a:fld>
            <a:endParaRPr lang="en-IN"/>
          </a:p>
        </p:txBody>
      </p:sp>
    </p:spTree>
    <p:extLst>
      <p:ext uri="{BB962C8B-B14F-4D97-AF65-F5344CB8AC3E}">
        <p14:creationId xmlns:p14="http://schemas.microsoft.com/office/powerpoint/2010/main" val="1997337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48</a:t>
            </a:fld>
            <a:endParaRPr lang="en-IN"/>
          </a:p>
        </p:txBody>
      </p:sp>
    </p:spTree>
    <p:extLst>
      <p:ext uri="{BB962C8B-B14F-4D97-AF65-F5344CB8AC3E}">
        <p14:creationId xmlns:p14="http://schemas.microsoft.com/office/powerpoint/2010/main" val="4197859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aseline="0" dirty="0"/>
          </a:p>
        </p:txBody>
      </p:sp>
      <p:sp>
        <p:nvSpPr>
          <p:cNvPr id="4" name="Slide Number Placeholder 3"/>
          <p:cNvSpPr>
            <a:spLocks noGrp="1"/>
          </p:cNvSpPr>
          <p:nvPr>
            <p:ph type="sldNum" sz="quarter" idx="10"/>
          </p:nvPr>
        </p:nvSpPr>
        <p:spPr/>
        <p:txBody>
          <a:bodyPr/>
          <a:lstStyle/>
          <a:p>
            <a:fld id="{ABC72146-05B7-4D73-8019-29B862E8A820}" type="slidenum">
              <a:rPr lang="en-IN" smtClean="0"/>
              <a:t>6</a:t>
            </a:fld>
            <a:endParaRPr lang="en-IN"/>
          </a:p>
        </p:txBody>
      </p:sp>
    </p:spTree>
    <p:extLst>
      <p:ext uri="{BB962C8B-B14F-4D97-AF65-F5344CB8AC3E}">
        <p14:creationId xmlns:p14="http://schemas.microsoft.com/office/powerpoint/2010/main" val="3343145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smtClean="0"/>
              <a:t>β</a:t>
            </a:r>
            <a:r>
              <a:rPr lang="en-IN" sz="1200" baseline="-25000" dirty="0" smtClean="0"/>
              <a:t>1 </a:t>
            </a:r>
            <a:r>
              <a:rPr lang="en-IN" sz="1200" baseline="0" dirty="0" smtClean="0"/>
              <a:t>= 100000 since for every year of added experience, salary increases by 100000</a:t>
            </a:r>
          </a:p>
        </p:txBody>
      </p:sp>
      <p:sp>
        <p:nvSpPr>
          <p:cNvPr id="4" name="Slide Number Placeholder 3"/>
          <p:cNvSpPr>
            <a:spLocks noGrp="1"/>
          </p:cNvSpPr>
          <p:nvPr>
            <p:ph type="sldNum" sz="quarter" idx="10"/>
          </p:nvPr>
        </p:nvSpPr>
        <p:spPr/>
        <p:txBody>
          <a:bodyPr/>
          <a:lstStyle/>
          <a:p>
            <a:fld id="{ABC72146-05B7-4D73-8019-29B862E8A820}" type="slidenum">
              <a:rPr lang="en-IN" smtClean="0"/>
              <a:t>7</a:t>
            </a:fld>
            <a:endParaRPr lang="en-IN"/>
          </a:p>
        </p:txBody>
      </p:sp>
    </p:spTree>
    <p:extLst>
      <p:ext uri="{BB962C8B-B14F-4D97-AF65-F5344CB8AC3E}">
        <p14:creationId xmlns:p14="http://schemas.microsoft.com/office/powerpoint/2010/main" val="165872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aseline="0" dirty="0" smtClean="0"/>
              <a:t>Linear relationship means as x varies, y also varies</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Since we can’t fit a line with all the points, we draw a line which is closer to all the points</a:t>
            </a:r>
          </a:p>
          <a:p>
            <a:r>
              <a:rPr lang="en-IN" baseline="0" dirty="0" smtClean="0"/>
              <a:t>In other words, the distance of all the points from the line should be minimum</a:t>
            </a:r>
            <a:endParaRPr lang="en-IN" baseline="0" dirty="0"/>
          </a:p>
        </p:txBody>
      </p:sp>
      <p:sp>
        <p:nvSpPr>
          <p:cNvPr id="4" name="Slide Number Placeholder 3"/>
          <p:cNvSpPr>
            <a:spLocks noGrp="1"/>
          </p:cNvSpPr>
          <p:nvPr>
            <p:ph type="sldNum" sz="quarter" idx="10"/>
          </p:nvPr>
        </p:nvSpPr>
        <p:spPr/>
        <p:txBody>
          <a:bodyPr/>
          <a:lstStyle/>
          <a:p>
            <a:fld id="{ABC72146-05B7-4D73-8019-29B862E8A820}" type="slidenum">
              <a:rPr lang="en-IN" smtClean="0"/>
              <a:t>8</a:t>
            </a:fld>
            <a:endParaRPr lang="en-IN"/>
          </a:p>
        </p:txBody>
      </p:sp>
    </p:spTree>
    <p:extLst>
      <p:ext uri="{BB962C8B-B14F-4D97-AF65-F5344CB8AC3E}">
        <p14:creationId xmlns:p14="http://schemas.microsoft.com/office/powerpoint/2010/main" val="3291324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aseline="0" dirty="0" smtClean="0"/>
              <a:t>Linear relationship means as x varies, y also varies</a:t>
            </a:r>
            <a:endParaRPr lang="en-IN" baseline="0" dirty="0"/>
          </a:p>
        </p:txBody>
      </p:sp>
      <p:sp>
        <p:nvSpPr>
          <p:cNvPr id="4" name="Slide Number Placeholder 3"/>
          <p:cNvSpPr>
            <a:spLocks noGrp="1"/>
          </p:cNvSpPr>
          <p:nvPr>
            <p:ph type="sldNum" sz="quarter" idx="10"/>
          </p:nvPr>
        </p:nvSpPr>
        <p:spPr/>
        <p:txBody>
          <a:bodyPr/>
          <a:lstStyle/>
          <a:p>
            <a:fld id="{ABC72146-05B7-4D73-8019-29B862E8A820}" type="slidenum">
              <a:rPr lang="en-IN" smtClean="0"/>
              <a:t>9</a:t>
            </a:fld>
            <a:endParaRPr lang="en-IN"/>
          </a:p>
        </p:txBody>
      </p:sp>
    </p:spTree>
    <p:extLst>
      <p:ext uri="{BB962C8B-B14F-4D97-AF65-F5344CB8AC3E}">
        <p14:creationId xmlns:p14="http://schemas.microsoft.com/office/powerpoint/2010/main" val="2980451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aseline="0" dirty="0" smtClean="0"/>
              <a:t>So every x has 2 y values. One is the y value and another is the y hat predicted by the model</a:t>
            </a:r>
            <a:endParaRPr lang="en-IN" baseline="0" dirty="0"/>
          </a:p>
        </p:txBody>
      </p:sp>
      <p:sp>
        <p:nvSpPr>
          <p:cNvPr id="4" name="Slide Number Placeholder 3"/>
          <p:cNvSpPr>
            <a:spLocks noGrp="1"/>
          </p:cNvSpPr>
          <p:nvPr>
            <p:ph type="sldNum" sz="quarter" idx="10"/>
          </p:nvPr>
        </p:nvSpPr>
        <p:spPr/>
        <p:txBody>
          <a:bodyPr/>
          <a:lstStyle/>
          <a:p>
            <a:fld id="{ABC72146-05B7-4D73-8019-29B862E8A820}" type="slidenum">
              <a:rPr lang="en-IN" smtClean="0"/>
              <a:t>10</a:t>
            </a:fld>
            <a:endParaRPr lang="en-IN"/>
          </a:p>
        </p:txBody>
      </p:sp>
    </p:spTree>
    <p:extLst>
      <p:ext uri="{BB962C8B-B14F-4D97-AF65-F5344CB8AC3E}">
        <p14:creationId xmlns:p14="http://schemas.microsoft.com/office/powerpoint/2010/main" val="13349541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t>10/15/2015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629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10/15/2015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29688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10/15/2015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87035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79237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96285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6778"/>
            <a:ext cx="9144000" cy="1069514"/>
          </a:xfrm>
          <a:prstGeom prst="rect">
            <a:avLst/>
          </a:prstGeom>
        </p:spPr>
        <p:txBody>
          <a:bodyPr anchor="ctr"/>
          <a:lstStyle>
            <a:lvl1pPr>
              <a:defRPr b="1" baseline="0">
                <a:solidFill>
                  <a:schemeClr val="accent3">
                    <a:lumMod val="50000"/>
                  </a:schemeClr>
                </a:solidFill>
                <a:latin typeface="Arial" pitchFamily="34" charset="0"/>
                <a:cs typeface="Arial" pitchFamily="34" charset="0"/>
              </a:defRPr>
            </a:lvl1pPr>
          </a:lstStyle>
          <a:p>
            <a:r>
              <a:rPr lang="en-US" altLang="ko-KR" dirty="0" smtClean="0"/>
              <a:t> Click to add title</a:t>
            </a:r>
            <a:endParaRPr lang="ko-KR" altLang="en-US" dirty="0"/>
          </a:p>
        </p:txBody>
      </p:sp>
      <p:sp>
        <p:nvSpPr>
          <p:cNvPr id="3" name="Content Placeholder 2"/>
          <p:cNvSpPr>
            <a:spLocks noGrp="1"/>
          </p:cNvSpPr>
          <p:nvPr>
            <p:ph idx="1"/>
          </p:nvPr>
        </p:nvSpPr>
        <p:spPr>
          <a:xfrm>
            <a:off x="457200" y="1600201"/>
            <a:ext cx="8229600" cy="460648"/>
          </a:xfrm>
          <a:prstGeom prst="rect">
            <a:avLst/>
          </a:prstGeom>
        </p:spPr>
        <p:txBody>
          <a:bodyPr anchor="ctr"/>
          <a:lstStyle>
            <a:lvl1pPr marL="0" indent="0">
              <a:buNone/>
              <a:defRPr sz="2000">
                <a:solidFill>
                  <a:schemeClr val="accent3">
                    <a:lumMod val="50000"/>
                  </a:schemeClr>
                </a:solidFill>
              </a:defRPr>
            </a:lvl1pPr>
          </a:lstStyle>
          <a:p>
            <a:pPr lvl="0"/>
            <a:r>
              <a:rPr lang="en-US" altLang="ko-KR" dirty="0" smtClean="0"/>
              <a:t>Click to edit Master text styles</a:t>
            </a:r>
          </a:p>
        </p:txBody>
      </p:sp>
      <p:sp>
        <p:nvSpPr>
          <p:cNvPr id="4" name="Content Placeholder 2"/>
          <p:cNvSpPr>
            <a:spLocks noGrp="1"/>
          </p:cNvSpPr>
          <p:nvPr>
            <p:ph idx="10"/>
          </p:nvPr>
        </p:nvSpPr>
        <p:spPr>
          <a:xfrm>
            <a:off x="467544" y="2276872"/>
            <a:ext cx="8229600" cy="3600400"/>
          </a:xfrm>
          <a:prstGeom prst="rect">
            <a:avLst/>
          </a:prstGeom>
        </p:spPr>
        <p:txBody>
          <a:bodyPr lIns="396000" anchor="t"/>
          <a:lstStyle>
            <a:lvl1pPr marL="0" indent="0">
              <a:buNone/>
              <a:defRPr sz="1400">
                <a:solidFill>
                  <a:schemeClr val="accent3">
                    <a:lumMod val="50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369401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069514"/>
          </a:xfrm>
          <a:prstGeom prst="rect">
            <a:avLst/>
          </a:prstGeom>
        </p:spPr>
        <p:txBody>
          <a:bodyPr anchor="ctr"/>
          <a:lstStyle>
            <a:lvl1pPr>
              <a:defRPr b="1" baseline="0">
                <a:solidFill>
                  <a:schemeClr val="accent3">
                    <a:lumMod val="50000"/>
                  </a:schemeClr>
                </a:solidFill>
                <a:latin typeface="Arial" pitchFamily="34" charset="0"/>
                <a:cs typeface="Arial" pitchFamily="34" charset="0"/>
              </a:defRPr>
            </a:lvl1pPr>
          </a:lstStyle>
          <a:p>
            <a:r>
              <a:rPr lang="en-US" altLang="ko-KR" dirty="0" smtClean="0"/>
              <a:t> Click to add title</a:t>
            </a:r>
            <a:endParaRPr lang="ko-KR" altLang="en-US" dirty="0"/>
          </a:p>
        </p:txBody>
      </p:sp>
      <p:sp>
        <p:nvSpPr>
          <p:cNvPr id="4" name="Content Placeholder 2"/>
          <p:cNvSpPr>
            <a:spLocks noGrp="1"/>
          </p:cNvSpPr>
          <p:nvPr>
            <p:ph idx="1"/>
          </p:nvPr>
        </p:nvSpPr>
        <p:spPr>
          <a:xfrm>
            <a:off x="2123728" y="1268760"/>
            <a:ext cx="6563072" cy="460648"/>
          </a:xfrm>
          <a:prstGeom prst="rect">
            <a:avLst/>
          </a:prstGeom>
        </p:spPr>
        <p:txBody>
          <a:bodyPr anchor="ctr"/>
          <a:lstStyle>
            <a:lvl1pPr marL="0" indent="0">
              <a:buNone/>
              <a:defRPr sz="2000">
                <a:solidFill>
                  <a:schemeClr val="accent3">
                    <a:lumMod val="50000"/>
                  </a:schemeClr>
                </a:solidFill>
              </a:defRPr>
            </a:lvl1pPr>
          </a:lstStyle>
          <a:p>
            <a:pPr lvl="0"/>
            <a:r>
              <a:rPr lang="en-US" altLang="ko-KR" dirty="0" smtClean="0"/>
              <a:t>Click to edit Master text styles</a:t>
            </a:r>
          </a:p>
        </p:txBody>
      </p:sp>
      <p:sp>
        <p:nvSpPr>
          <p:cNvPr id="5" name="Content Placeholder 2"/>
          <p:cNvSpPr>
            <a:spLocks noGrp="1"/>
          </p:cNvSpPr>
          <p:nvPr>
            <p:ph idx="10"/>
          </p:nvPr>
        </p:nvSpPr>
        <p:spPr>
          <a:xfrm>
            <a:off x="2134072" y="1844824"/>
            <a:ext cx="6563072" cy="4147865"/>
          </a:xfrm>
          <a:prstGeom prst="rect">
            <a:avLst/>
          </a:prstGeom>
        </p:spPr>
        <p:txBody>
          <a:bodyPr lIns="396000" anchor="t"/>
          <a:lstStyle>
            <a:lvl1pPr marL="0" indent="0">
              <a:buNone/>
              <a:defRPr sz="1400">
                <a:solidFill>
                  <a:schemeClr val="accent3">
                    <a:lumMod val="50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23268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65608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2428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27793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DCCD61-643D-44A5-A450-3A42A50CBC1E}" type="datetimeFigureOut">
              <a:rPr lang="en-US" smtClean="0"/>
              <a:t>10/15/2015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77879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DCCD61-643D-44A5-A450-3A42A50CBC1E}" type="datetimeFigureOut">
              <a:rPr lang="en-US" smtClean="0"/>
              <a:t>10/15/2015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1981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DCCD61-643D-44A5-A450-3A42A50CBC1E}" type="datetimeFigureOut">
              <a:rPr lang="en-US" smtClean="0"/>
              <a:t>10/15/2015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8181198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t>10/15/2015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t>‹#›</a:t>
            </a:fld>
            <a:endParaRPr lang="en-US"/>
          </a:p>
        </p:txBody>
      </p:sp>
    </p:spTree>
    <p:extLst>
      <p:ext uri="{BB962C8B-B14F-4D97-AF65-F5344CB8AC3E}">
        <p14:creationId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5.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864096" y="735087"/>
            <a:ext cx="4788024" cy="646331"/>
          </a:xfrm>
          <a:prstGeom prst="rect">
            <a:avLst/>
          </a:prstGeom>
          <a:noFill/>
          <a:ln w="9525">
            <a:noFill/>
            <a:miter lim="800000"/>
            <a:headEnd/>
            <a:tailEnd/>
          </a:ln>
        </p:spPr>
        <p:txBody>
          <a:bodyPr wrap="square">
            <a:spAutoFit/>
          </a:bodyPr>
          <a:lstStyle/>
          <a:p>
            <a:r>
              <a:rPr lang="en-US" altLang="ko-KR" sz="3600" b="1" dirty="0" smtClean="0">
                <a:solidFill>
                  <a:schemeClr val="accent3">
                    <a:lumMod val="50000"/>
                  </a:schemeClr>
                </a:solidFill>
                <a:latin typeface="Arial" pitchFamily="34" charset="0"/>
                <a:ea typeface="맑은 고딕" pitchFamily="50" charset="-127"/>
                <a:cs typeface="Arial" pitchFamily="34" charset="0"/>
              </a:rPr>
              <a:t>Regression Analysis</a:t>
            </a:r>
          </a:p>
        </p:txBody>
      </p:sp>
    </p:spTree>
    <p:extLst>
      <p:ext uri="{BB962C8B-B14F-4D97-AF65-F5344CB8AC3E}">
        <p14:creationId xmlns:p14="http://schemas.microsoft.com/office/powerpoint/2010/main" val="1941221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Least Squares Fit (contd.)</a:t>
            </a:r>
            <a:endParaRPr lang="ko-KR" altLang="en-US" dirty="0"/>
          </a:p>
        </p:txBody>
      </p:sp>
      <p:sp>
        <p:nvSpPr>
          <p:cNvPr id="13" name="Content Placeholder 12"/>
          <p:cNvSpPr>
            <a:spLocks noGrp="1"/>
          </p:cNvSpPr>
          <p:nvPr>
            <p:ph idx="10"/>
          </p:nvPr>
        </p:nvSpPr>
        <p:spPr>
          <a:xfrm>
            <a:off x="2100300" y="1340768"/>
            <a:ext cx="6563072" cy="5256584"/>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Every point in the graph can be expressed as (x</a:t>
            </a:r>
            <a:r>
              <a:rPr lang="en-IN" altLang="ko-KR" sz="2200" baseline="-25000" dirty="0" smtClean="0">
                <a:latin typeface="+mn-ea"/>
                <a:cs typeface="Arial" pitchFamily="34" charset="0"/>
              </a:rPr>
              <a:t>1</a:t>
            </a:r>
            <a:r>
              <a:rPr lang="en-IN" altLang="ko-KR" sz="2200" dirty="0" smtClean="0">
                <a:latin typeface="+mn-ea"/>
                <a:cs typeface="Arial" pitchFamily="34" charset="0"/>
              </a:rPr>
              <a:t>,y</a:t>
            </a:r>
            <a:r>
              <a:rPr lang="en-IN" altLang="ko-KR" sz="2200" baseline="-25000" dirty="0" smtClean="0">
                <a:latin typeface="+mn-ea"/>
                <a:cs typeface="Arial" pitchFamily="34" charset="0"/>
              </a:rPr>
              <a:t>1</a:t>
            </a:r>
            <a:r>
              <a:rPr lang="en-IN" altLang="ko-KR" sz="2200" dirty="0" smtClean="0">
                <a:latin typeface="+mn-ea"/>
                <a:cs typeface="Arial" pitchFamily="34" charset="0"/>
              </a:rPr>
              <a:t>), (x</a:t>
            </a:r>
            <a:r>
              <a:rPr lang="en-IN" altLang="ko-KR" sz="2200" baseline="-25000" dirty="0" smtClean="0">
                <a:latin typeface="+mn-ea"/>
                <a:cs typeface="Arial" pitchFamily="34" charset="0"/>
              </a:rPr>
              <a:t>2</a:t>
            </a:r>
            <a:r>
              <a:rPr lang="en-IN" altLang="ko-KR" sz="2200" dirty="0" smtClean="0">
                <a:latin typeface="+mn-ea"/>
                <a:cs typeface="Arial" pitchFamily="34" charset="0"/>
              </a:rPr>
              <a:t>,y</a:t>
            </a:r>
            <a:r>
              <a:rPr lang="en-IN" altLang="ko-KR" sz="2200" baseline="-25000" dirty="0" smtClean="0">
                <a:latin typeface="+mn-ea"/>
                <a:cs typeface="Arial" pitchFamily="34" charset="0"/>
              </a:rPr>
              <a:t>2</a:t>
            </a:r>
            <a:r>
              <a:rPr lang="en-IN" altLang="ko-KR" sz="2200" dirty="0" smtClean="0">
                <a:latin typeface="+mn-ea"/>
                <a:cs typeface="Arial" pitchFamily="34" charset="0"/>
              </a:rPr>
              <a:t>), (x</a:t>
            </a:r>
            <a:r>
              <a:rPr lang="en-IN" altLang="ko-KR" sz="2200" baseline="-25000" dirty="0" smtClean="0">
                <a:latin typeface="+mn-ea"/>
                <a:cs typeface="Arial" pitchFamily="34" charset="0"/>
              </a:rPr>
              <a:t>3</a:t>
            </a:r>
            <a:r>
              <a:rPr lang="en-IN" altLang="ko-KR" sz="2200" dirty="0" smtClean="0">
                <a:latin typeface="+mn-ea"/>
                <a:cs typeface="Arial" pitchFamily="34" charset="0"/>
              </a:rPr>
              <a:t>,y</a:t>
            </a:r>
            <a:r>
              <a:rPr lang="en-IN" altLang="ko-KR" sz="2200" baseline="-25000" dirty="0" smtClean="0">
                <a:latin typeface="+mn-ea"/>
                <a:cs typeface="Arial" pitchFamily="34" charset="0"/>
              </a:rPr>
              <a:t>3</a:t>
            </a:r>
            <a:r>
              <a:rPr lang="en-IN" altLang="ko-KR" sz="2200" dirty="0" smtClean="0">
                <a:latin typeface="+mn-ea"/>
                <a:cs typeface="Arial" pitchFamily="34" charset="0"/>
              </a:rPr>
              <a:t>) and so on..</a:t>
            </a:r>
            <a:endParaRPr lang="en-IN" altLang="ko-KR" sz="2200" dirty="0">
              <a:latin typeface="+mn-ea"/>
              <a:cs typeface="Arial" pitchFamily="34" charset="0"/>
            </a:endParaRPr>
          </a:p>
          <a:p>
            <a:pPr marL="342900" indent="-342900">
              <a:buFont typeface="Wingdings" panose="05000000000000000000" pitchFamily="2" charset="2"/>
              <a:buChar char="Ø"/>
            </a:pPr>
            <a:r>
              <a:rPr lang="en-IN" altLang="ko-KR" sz="2200" dirty="0" smtClean="0">
                <a:latin typeface="+mn-ea"/>
                <a:cs typeface="Arial" pitchFamily="34" charset="0"/>
              </a:rPr>
              <a:t>And for every point x</a:t>
            </a:r>
            <a:r>
              <a:rPr lang="en-IN" altLang="ko-KR" sz="2200" baseline="-25000" dirty="0" smtClean="0">
                <a:latin typeface="+mn-ea"/>
                <a:cs typeface="Arial" pitchFamily="34" charset="0"/>
              </a:rPr>
              <a:t>1</a:t>
            </a:r>
            <a:r>
              <a:rPr lang="en-IN" altLang="ko-KR" sz="2200" dirty="0" smtClean="0">
                <a:latin typeface="+mn-ea"/>
                <a:cs typeface="Arial" pitchFamily="34" charset="0"/>
              </a:rPr>
              <a:t>, x</a:t>
            </a:r>
            <a:r>
              <a:rPr lang="en-IN" altLang="ko-KR" sz="2200" baseline="-25000" dirty="0" smtClean="0">
                <a:latin typeface="+mn-ea"/>
                <a:cs typeface="Arial" pitchFamily="34" charset="0"/>
              </a:rPr>
              <a:t>2</a:t>
            </a:r>
            <a:r>
              <a:rPr lang="en-IN" altLang="ko-KR" sz="2200" dirty="0" smtClean="0">
                <a:latin typeface="+mn-ea"/>
                <a:cs typeface="Arial" pitchFamily="34" charset="0"/>
              </a:rPr>
              <a:t>, x</a:t>
            </a:r>
            <a:r>
              <a:rPr lang="en-IN" altLang="ko-KR" sz="2200" baseline="-25000" dirty="0" smtClean="0">
                <a:latin typeface="+mn-ea"/>
                <a:cs typeface="Arial" pitchFamily="34" charset="0"/>
              </a:rPr>
              <a:t>3</a:t>
            </a:r>
            <a:r>
              <a:rPr lang="en-IN" altLang="ko-KR" sz="2200" dirty="0" smtClean="0">
                <a:latin typeface="+mn-ea"/>
                <a:cs typeface="Arial" pitchFamily="34" charset="0"/>
              </a:rPr>
              <a:t>.. we have the </a:t>
            </a:r>
            <a:r>
              <a:rPr lang="en-IN" altLang="ko-KR" sz="2200" dirty="0">
                <a:latin typeface="+mn-ea"/>
                <a:cs typeface="Arial" pitchFamily="34" charset="0"/>
              </a:rPr>
              <a:t>predicted values </a:t>
            </a:r>
            <a:r>
              <a:rPr lang="en-IN" altLang="ko-KR" sz="2200" dirty="0" smtClean="0">
                <a:latin typeface="+mn-ea"/>
                <a:cs typeface="Arial" pitchFamily="34" charset="0"/>
              </a:rPr>
              <a:t>y</a:t>
            </a:r>
            <a:r>
              <a:rPr lang="en-IN" altLang="ko-KR" sz="22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IN" altLang="ko-KR" sz="2200" baseline="-25000" dirty="0" smtClean="0">
                <a:latin typeface="Arial Unicode MS" panose="020B0604020202020204" pitchFamily="34" charset="-128"/>
                <a:ea typeface="Arial Unicode MS" panose="020B0604020202020204" pitchFamily="34" charset="-128"/>
                <a:cs typeface="Arial Unicode MS" panose="020B0604020202020204" pitchFamily="34" charset="-128"/>
              </a:rPr>
              <a:t>1</a:t>
            </a:r>
            <a:r>
              <a:rPr lang="en-IN" altLang="ko-KR" sz="22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IN" altLang="ko-KR" sz="2200" dirty="0">
                <a:latin typeface="+mn-ea"/>
                <a:cs typeface="Arial" pitchFamily="34" charset="0"/>
              </a:rPr>
              <a:t>y</a:t>
            </a:r>
            <a:r>
              <a:rPr lang="en-IN" altLang="ko-KR" sz="22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IN" altLang="ko-KR" sz="2200" baseline="-25000" dirty="0" smtClean="0">
                <a:latin typeface="Arial Unicode MS" panose="020B0604020202020204" pitchFamily="34" charset="-128"/>
                <a:ea typeface="Arial Unicode MS" panose="020B0604020202020204" pitchFamily="34" charset="-128"/>
                <a:cs typeface="Arial Unicode MS" panose="020B0604020202020204" pitchFamily="34" charset="-128"/>
              </a:rPr>
              <a:t>2</a:t>
            </a:r>
            <a:r>
              <a:rPr lang="en-IN" altLang="ko-KR" sz="22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IN" altLang="ko-KR" sz="2200" dirty="0">
                <a:latin typeface="+mn-ea"/>
                <a:cs typeface="Arial" pitchFamily="34" charset="0"/>
              </a:rPr>
              <a:t>y</a:t>
            </a:r>
            <a:r>
              <a:rPr lang="en-IN" altLang="ko-KR" sz="22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IN" altLang="ko-KR" sz="2200" baseline="-25000" dirty="0" smtClean="0">
                <a:latin typeface="Arial Unicode MS" panose="020B0604020202020204" pitchFamily="34" charset="-128"/>
                <a:ea typeface="Arial Unicode MS" panose="020B0604020202020204" pitchFamily="34" charset="-128"/>
                <a:cs typeface="Arial Unicode MS" panose="020B0604020202020204" pitchFamily="34" charset="-128"/>
              </a:rPr>
              <a:t>3</a:t>
            </a:r>
            <a:r>
              <a:rPr lang="en-IN" altLang="ko-KR" sz="22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IN" altLang="ko-KR" sz="2200" dirty="0">
                <a:latin typeface="+mn-ea"/>
                <a:cs typeface="Arial" pitchFamily="34" charset="0"/>
              </a:rPr>
              <a:t>given by the regression </a:t>
            </a:r>
            <a:r>
              <a:rPr lang="en-IN" altLang="ko-KR" sz="2200" dirty="0" smtClean="0">
                <a:latin typeface="+mn-ea"/>
                <a:cs typeface="Arial" pitchFamily="34" charset="0"/>
              </a:rPr>
              <a:t>equations </a:t>
            </a:r>
            <a:r>
              <a:rPr lang="en-IN" altLang="ko-KR" sz="2000" dirty="0" smtClean="0">
                <a:latin typeface="+mn-ea"/>
                <a:cs typeface="Arial" pitchFamily="34" charset="0"/>
              </a:rPr>
              <a:t>y</a:t>
            </a:r>
            <a:r>
              <a:rPr lang="en-IN" altLang="ko-KR" sz="20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IN" altLang="ko-KR" sz="2000" baseline="-25000" dirty="0" smtClean="0">
                <a:latin typeface="Arial Unicode MS" panose="020B0604020202020204" pitchFamily="34" charset="-128"/>
                <a:ea typeface="Arial Unicode MS" panose="020B0604020202020204" pitchFamily="34" charset="-128"/>
                <a:cs typeface="Arial Unicode MS" panose="020B0604020202020204" pitchFamily="34" charset="-128"/>
              </a:rPr>
              <a:t>1</a:t>
            </a:r>
            <a:r>
              <a:rPr lang="en-IN" altLang="ko-KR"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l-GR" sz="2000" dirty="0"/>
              <a:t>β</a:t>
            </a:r>
            <a:r>
              <a:rPr lang="en-IN" sz="2000" baseline="-25000" dirty="0"/>
              <a:t>0</a:t>
            </a:r>
            <a:r>
              <a:rPr lang="en-IN" sz="2000" dirty="0"/>
              <a:t> + </a:t>
            </a:r>
            <a:r>
              <a:rPr lang="el-GR" sz="2000" dirty="0"/>
              <a:t>β</a:t>
            </a:r>
            <a:r>
              <a:rPr lang="en-IN" sz="2000" baseline="-25000" dirty="0"/>
              <a:t>1</a:t>
            </a:r>
            <a:r>
              <a:rPr lang="en-IN" sz="2000" dirty="0"/>
              <a:t> (</a:t>
            </a:r>
            <a:r>
              <a:rPr lang="en-IN" sz="2000" dirty="0" smtClean="0"/>
              <a:t>x</a:t>
            </a:r>
            <a:r>
              <a:rPr lang="en-IN" sz="2000" baseline="-25000" dirty="0" smtClean="0"/>
              <a:t>1</a:t>
            </a:r>
            <a:r>
              <a:rPr lang="en-IN" sz="2000" dirty="0" smtClean="0"/>
              <a:t>), </a:t>
            </a:r>
            <a:r>
              <a:rPr lang="en-IN" altLang="ko-KR" sz="2000" dirty="0">
                <a:latin typeface="+mn-ea"/>
                <a:cs typeface="Arial" pitchFamily="34" charset="0"/>
              </a:rPr>
              <a:t>y</a:t>
            </a:r>
            <a:r>
              <a:rPr lang="en-IN" altLang="ko-KR" sz="20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IN" altLang="ko-KR" sz="2000" baseline="-25000" dirty="0" smtClean="0">
                <a:latin typeface="Arial Unicode MS" panose="020B0604020202020204" pitchFamily="34" charset="-128"/>
                <a:ea typeface="Arial Unicode MS" panose="020B0604020202020204" pitchFamily="34" charset="-128"/>
                <a:cs typeface="Arial Unicode MS" panose="020B0604020202020204" pitchFamily="34" charset="-128"/>
              </a:rPr>
              <a:t>2</a:t>
            </a:r>
            <a:r>
              <a:rPr lang="en-IN" altLang="ko-KR"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l-GR" sz="2000" dirty="0"/>
              <a:t>β</a:t>
            </a:r>
            <a:r>
              <a:rPr lang="en-IN" sz="2000" baseline="-25000" dirty="0"/>
              <a:t>0</a:t>
            </a:r>
            <a:r>
              <a:rPr lang="en-IN" sz="2000" dirty="0"/>
              <a:t> + </a:t>
            </a:r>
            <a:r>
              <a:rPr lang="el-GR" sz="2000" dirty="0"/>
              <a:t>β</a:t>
            </a:r>
            <a:r>
              <a:rPr lang="en-IN" sz="2000" baseline="-25000" dirty="0"/>
              <a:t>1</a:t>
            </a:r>
            <a:r>
              <a:rPr lang="en-IN" sz="2000" dirty="0"/>
              <a:t> (</a:t>
            </a:r>
            <a:r>
              <a:rPr lang="en-IN" sz="2000" dirty="0" smtClean="0"/>
              <a:t>x</a:t>
            </a:r>
            <a:r>
              <a:rPr lang="en-IN" sz="2000" baseline="-25000" dirty="0" smtClean="0"/>
              <a:t>2</a:t>
            </a:r>
            <a:r>
              <a:rPr lang="en-IN" sz="2000" dirty="0" smtClean="0"/>
              <a:t>), </a:t>
            </a:r>
            <a:r>
              <a:rPr lang="en-IN" altLang="ko-KR" sz="2000" dirty="0">
                <a:latin typeface="+mn-ea"/>
                <a:cs typeface="Arial" pitchFamily="34" charset="0"/>
              </a:rPr>
              <a:t>y</a:t>
            </a:r>
            <a:r>
              <a:rPr lang="en-IN" altLang="ko-KR" sz="20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IN" altLang="ko-KR" sz="2000" baseline="-25000" dirty="0" smtClean="0">
                <a:latin typeface="Arial Unicode MS" panose="020B0604020202020204" pitchFamily="34" charset="-128"/>
                <a:ea typeface="Arial Unicode MS" panose="020B0604020202020204" pitchFamily="34" charset="-128"/>
                <a:cs typeface="Arial Unicode MS" panose="020B0604020202020204" pitchFamily="34" charset="-128"/>
              </a:rPr>
              <a:t>3</a:t>
            </a:r>
            <a:r>
              <a:rPr lang="en-IN" altLang="ko-KR"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l-GR" sz="2000" dirty="0"/>
              <a:t>β</a:t>
            </a:r>
            <a:r>
              <a:rPr lang="en-IN" sz="2000" baseline="-25000" dirty="0"/>
              <a:t>0</a:t>
            </a:r>
            <a:r>
              <a:rPr lang="en-IN" sz="2000" dirty="0"/>
              <a:t> + </a:t>
            </a:r>
            <a:r>
              <a:rPr lang="el-GR" sz="2000" dirty="0"/>
              <a:t>β</a:t>
            </a:r>
            <a:r>
              <a:rPr lang="en-IN" sz="2000" baseline="-25000" dirty="0"/>
              <a:t>1</a:t>
            </a:r>
            <a:r>
              <a:rPr lang="en-IN" sz="2000" dirty="0"/>
              <a:t> (</a:t>
            </a:r>
            <a:r>
              <a:rPr lang="en-IN" sz="2000" dirty="0" smtClean="0"/>
              <a:t>x</a:t>
            </a:r>
            <a:r>
              <a:rPr lang="en-IN" sz="2000" baseline="-25000" dirty="0" smtClean="0"/>
              <a:t>3</a:t>
            </a:r>
            <a:r>
              <a:rPr lang="en-IN" sz="2000" dirty="0" smtClean="0"/>
              <a:t>)…</a:t>
            </a:r>
          </a:p>
          <a:p>
            <a:pPr marL="342900" indent="-342900">
              <a:buFont typeface="Wingdings" panose="05000000000000000000" pitchFamily="2" charset="2"/>
              <a:buChar char="Ø"/>
            </a:pPr>
            <a:r>
              <a:rPr lang="en-IN" sz="2200" dirty="0" smtClean="0"/>
              <a:t>We need to reduce the square of the distance between y and y</a:t>
            </a:r>
            <a:r>
              <a:rPr lang="en-IN" sz="22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IN" sz="2200" dirty="0" smtClean="0"/>
          </a:p>
          <a:p>
            <a:pPr marL="342900" indent="-342900">
              <a:buFont typeface="Wingdings" panose="05000000000000000000" pitchFamily="2" charset="2"/>
              <a:buChar char="Ø"/>
            </a:pPr>
            <a:r>
              <a:rPr lang="en-IN" sz="2200" dirty="0" smtClean="0"/>
              <a:t>So, for our regression line, </a:t>
            </a:r>
          </a:p>
          <a:p>
            <a:r>
              <a:rPr lang="en-IN" sz="2200" dirty="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           ∑</a:t>
            </a:r>
            <a:r>
              <a:rPr lang="en-IN" sz="2200" dirty="0" err="1" smtClean="0"/>
              <a:t>y</a:t>
            </a:r>
            <a:r>
              <a:rPr lang="en-IN" sz="2200" baseline="-25000" dirty="0" err="1" smtClean="0"/>
              <a:t>i</a:t>
            </a:r>
            <a:r>
              <a:rPr lang="en-IN" sz="2200" dirty="0" smtClean="0"/>
              <a:t> – (</a:t>
            </a:r>
            <a:r>
              <a:rPr lang="el-GR" sz="2400" dirty="0" smtClean="0"/>
              <a:t>β</a:t>
            </a:r>
            <a:r>
              <a:rPr lang="en-IN" sz="2400" baseline="-25000" dirty="0"/>
              <a:t>0</a:t>
            </a:r>
            <a:r>
              <a:rPr lang="en-IN" sz="2400" dirty="0"/>
              <a:t> + </a:t>
            </a:r>
            <a:r>
              <a:rPr lang="el-GR" sz="2400" dirty="0"/>
              <a:t>β</a:t>
            </a:r>
            <a:r>
              <a:rPr lang="en-IN" sz="2400" baseline="-25000" dirty="0"/>
              <a:t>1</a:t>
            </a:r>
            <a:r>
              <a:rPr lang="en-IN" sz="2400" dirty="0"/>
              <a:t> (</a:t>
            </a:r>
            <a:r>
              <a:rPr lang="en-IN" sz="2400" dirty="0" smtClean="0"/>
              <a:t>x</a:t>
            </a:r>
            <a:r>
              <a:rPr lang="en-IN" sz="2400" baseline="-25000" dirty="0" smtClean="0"/>
              <a:t>i</a:t>
            </a:r>
            <a:r>
              <a:rPr lang="en-IN" sz="2400" dirty="0" smtClean="0"/>
              <a:t>)) has to be minimum</a:t>
            </a:r>
            <a:endParaRPr lang="en-IN" sz="2200" dirty="0" smtClean="0"/>
          </a:p>
          <a:p>
            <a:pPr marL="342900" indent="-342900">
              <a:buFont typeface="Wingdings" panose="05000000000000000000" pitchFamily="2" charset="2"/>
              <a:buChar char="Ø"/>
            </a:pPr>
            <a:r>
              <a:rPr lang="en-IN" altLang="ko-KR" sz="2200" dirty="0" smtClean="0">
                <a:latin typeface="+mn-ea"/>
                <a:cs typeface="Arial" pitchFamily="34" charset="0"/>
              </a:rPr>
              <a:t>We need to find</a:t>
            </a:r>
            <a:r>
              <a:rPr lang="el-GR" sz="2000" dirty="0"/>
              <a:t> β</a:t>
            </a:r>
            <a:r>
              <a:rPr lang="en-IN" sz="2000" baseline="-25000" dirty="0"/>
              <a:t>0</a:t>
            </a:r>
            <a:r>
              <a:rPr lang="en-IN" altLang="ko-KR" sz="2200" dirty="0" smtClean="0">
                <a:latin typeface="+mn-ea"/>
                <a:cs typeface="Arial" pitchFamily="34" charset="0"/>
              </a:rPr>
              <a:t> and </a:t>
            </a:r>
            <a:r>
              <a:rPr lang="el-GR" sz="2000" dirty="0"/>
              <a:t>β</a:t>
            </a:r>
            <a:r>
              <a:rPr lang="en-IN" sz="2000" baseline="-25000" dirty="0"/>
              <a:t>1 </a:t>
            </a:r>
            <a:r>
              <a:rPr lang="en-IN" altLang="ko-KR" sz="2200" dirty="0" smtClean="0">
                <a:latin typeface="+mn-ea"/>
                <a:cs typeface="Arial" pitchFamily="34" charset="0"/>
              </a:rPr>
              <a:t>which minimizes the above function</a:t>
            </a: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156974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down)">
                                      <p:cBhvr>
                                        <p:cTn id="32"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Least Squares Fit (contd.)</a:t>
            </a:r>
            <a:endParaRPr lang="ko-KR" altLang="en-US" dirty="0"/>
          </a:p>
        </p:txBody>
      </p:sp>
      <p:sp>
        <p:nvSpPr>
          <p:cNvPr id="13" name="Content Placeholder 12"/>
          <p:cNvSpPr>
            <a:spLocks noGrp="1"/>
          </p:cNvSpPr>
          <p:nvPr>
            <p:ph idx="10"/>
          </p:nvPr>
        </p:nvSpPr>
        <p:spPr>
          <a:xfrm>
            <a:off x="2100300" y="1340768"/>
            <a:ext cx="6563072" cy="5256584"/>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The </a:t>
            </a:r>
            <a:r>
              <a:rPr lang="el-GR" sz="2000" dirty="0"/>
              <a:t>β</a:t>
            </a:r>
            <a:r>
              <a:rPr lang="en-IN" sz="2000" baseline="-25000" dirty="0"/>
              <a:t>0</a:t>
            </a:r>
            <a:r>
              <a:rPr lang="en-IN" altLang="ko-KR" sz="2200" dirty="0">
                <a:latin typeface="+mn-ea"/>
                <a:cs typeface="Arial" pitchFamily="34" charset="0"/>
              </a:rPr>
              <a:t> and </a:t>
            </a:r>
            <a:r>
              <a:rPr lang="el-GR" sz="2000" dirty="0"/>
              <a:t>β</a:t>
            </a:r>
            <a:r>
              <a:rPr lang="en-IN" sz="2000" baseline="-25000" dirty="0"/>
              <a:t>1</a:t>
            </a:r>
            <a:r>
              <a:rPr lang="en-IN" altLang="ko-KR" sz="2200" dirty="0" smtClean="0">
                <a:latin typeface="+mn-ea"/>
                <a:cs typeface="Arial" pitchFamily="34" charset="0"/>
              </a:rPr>
              <a:t> which minimizes the squared error is given as follows:</a:t>
            </a: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r>
              <a:rPr lang="en-IN" altLang="ko-KR" sz="2200" dirty="0" smtClean="0">
                <a:latin typeface="+mn-ea"/>
                <a:cs typeface="Arial" pitchFamily="34" charset="0"/>
              </a:rPr>
              <a:t>Where,</a:t>
            </a:r>
          </a:p>
          <a:p>
            <a:pPr marL="1085850" lvl="1" indent="-342900">
              <a:buFont typeface="Arial" pitchFamily="34" charset="0"/>
              <a:buChar char="•"/>
            </a:pPr>
            <a:r>
              <a:rPr lang="en-IN" altLang="ko-KR" sz="2200" dirty="0" err="1" smtClean="0">
                <a:solidFill>
                  <a:schemeClr val="accent3">
                    <a:lumMod val="50000"/>
                  </a:schemeClr>
                </a:solidFill>
                <a:latin typeface="+mn-ea"/>
                <a:cs typeface="Arial" pitchFamily="34" charset="0"/>
              </a:rPr>
              <a:t>Cor</a:t>
            </a:r>
            <a:r>
              <a:rPr lang="en-IN" altLang="ko-KR" sz="2200" dirty="0" smtClean="0">
                <a:solidFill>
                  <a:schemeClr val="accent3">
                    <a:lumMod val="50000"/>
                  </a:schemeClr>
                </a:solidFill>
                <a:latin typeface="+mn-ea"/>
                <a:cs typeface="Arial" pitchFamily="34" charset="0"/>
              </a:rPr>
              <a:t>(Y,X) </a:t>
            </a:r>
            <a:r>
              <a:rPr lang="en-IN" altLang="ko-KR" sz="2200" dirty="0">
                <a:solidFill>
                  <a:schemeClr val="accent3">
                    <a:lumMod val="50000"/>
                  </a:schemeClr>
                </a:solidFill>
                <a:latin typeface="+mn-ea"/>
                <a:cs typeface="Arial" pitchFamily="34" charset="0"/>
              </a:rPr>
              <a:t>is the correlation between Y and X</a:t>
            </a:r>
          </a:p>
          <a:p>
            <a:pPr marL="1085850" lvl="1" indent="-342900">
              <a:buFont typeface="Arial" pitchFamily="34" charset="0"/>
              <a:buChar char="•"/>
            </a:pPr>
            <a:r>
              <a:rPr lang="en-IN" altLang="ko-KR" sz="2200" dirty="0" err="1">
                <a:solidFill>
                  <a:schemeClr val="accent3">
                    <a:lumMod val="50000"/>
                  </a:schemeClr>
                </a:solidFill>
                <a:latin typeface="+mn-ea"/>
                <a:cs typeface="Arial" pitchFamily="34" charset="0"/>
              </a:rPr>
              <a:t>Sd</a:t>
            </a:r>
            <a:r>
              <a:rPr lang="en-IN" altLang="ko-KR" sz="2200" dirty="0">
                <a:solidFill>
                  <a:schemeClr val="accent3">
                    <a:lumMod val="50000"/>
                  </a:schemeClr>
                </a:solidFill>
                <a:latin typeface="+mn-ea"/>
                <a:cs typeface="Arial" pitchFamily="34" charset="0"/>
              </a:rPr>
              <a:t> is the standard deviation</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x</a:t>
            </a:r>
            <a:r>
              <a:rPr lang="en-IN" altLang="ko-KR" sz="2200" dirty="0" smtClean="0">
                <a:solidFill>
                  <a:schemeClr val="accent3">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en-IN" altLang="ko-KR" sz="2200" dirty="0" smtClean="0">
                <a:solidFill>
                  <a:schemeClr val="accent3">
                    <a:lumMod val="50000"/>
                  </a:schemeClr>
                </a:solidFill>
                <a:latin typeface="+mn-ea"/>
                <a:cs typeface="Arial" pitchFamily="34" charset="0"/>
              </a:rPr>
              <a:t> </a:t>
            </a:r>
            <a:r>
              <a:rPr lang="en-IN" altLang="ko-KR" sz="2200" dirty="0">
                <a:solidFill>
                  <a:schemeClr val="accent3">
                    <a:lumMod val="50000"/>
                  </a:schemeClr>
                </a:solidFill>
                <a:latin typeface="+mn-ea"/>
                <a:cs typeface="Arial" pitchFamily="34" charset="0"/>
              </a:rPr>
              <a:t>and </a:t>
            </a:r>
            <a:r>
              <a:rPr lang="en-IN" altLang="ko-KR" sz="2200" dirty="0" smtClean="0">
                <a:solidFill>
                  <a:schemeClr val="accent3">
                    <a:lumMod val="50000"/>
                  </a:schemeClr>
                </a:solidFill>
                <a:latin typeface="+mn-ea"/>
                <a:cs typeface="Arial" pitchFamily="34" charset="0"/>
              </a:rPr>
              <a:t>y</a:t>
            </a:r>
            <a:r>
              <a:rPr lang="en-IN" altLang="ko-KR" sz="2200" dirty="0" smtClean="0">
                <a:solidFill>
                  <a:schemeClr val="accent3">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en-IN" altLang="ko-KR" sz="2200" dirty="0" smtClean="0">
                <a:solidFill>
                  <a:schemeClr val="accent3">
                    <a:lumMod val="50000"/>
                  </a:schemeClr>
                </a:solidFill>
                <a:latin typeface="+mn-ea"/>
                <a:cs typeface="Arial" pitchFamily="34" charset="0"/>
              </a:rPr>
              <a:t> </a:t>
            </a:r>
            <a:r>
              <a:rPr lang="en-IN" altLang="ko-KR" sz="2200" dirty="0">
                <a:solidFill>
                  <a:schemeClr val="accent3">
                    <a:lumMod val="50000"/>
                  </a:schemeClr>
                </a:solidFill>
                <a:latin typeface="+mn-ea"/>
                <a:cs typeface="Arial" pitchFamily="34" charset="0"/>
              </a:rPr>
              <a:t>are the means of X and Y respectively</a:t>
            </a: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endParaRPr lang="ko-KR" altLang="en-US" sz="2200" dirty="0">
              <a:latin typeface="Arial" pitchFamily="34" charset="0"/>
              <a:cs typeface="Arial"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912" y="2492896"/>
            <a:ext cx="2747555" cy="79208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3977" y="3512516"/>
            <a:ext cx="1419423" cy="447737"/>
          </a:xfrm>
          <a:prstGeom prst="rect">
            <a:avLst/>
          </a:prstGeom>
        </p:spPr>
      </p:pic>
    </p:spTree>
    <p:extLst>
      <p:ext uri="{BB962C8B-B14F-4D97-AF65-F5344CB8AC3E}">
        <p14:creationId xmlns:p14="http://schemas.microsoft.com/office/powerpoint/2010/main" val="1773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6" end="6"/>
                                            </p:txEl>
                                          </p:spTgt>
                                        </p:tgtEl>
                                        <p:attrNameLst>
                                          <p:attrName>style.visibility</p:attrName>
                                        </p:attrNameLst>
                                      </p:cBhvr>
                                      <p:to>
                                        <p:strVal val="visible"/>
                                      </p:to>
                                    </p:set>
                                    <p:animEffect transition="in" filter="wipe(down)">
                                      <p:cBhvr>
                                        <p:cTn id="22" dur="500"/>
                                        <p:tgtEl>
                                          <p:spTgt spid="13">
                                            <p:txEl>
                                              <p:pRg st="6" end="6"/>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13">
                                            <p:txEl>
                                              <p:pRg st="7" end="7"/>
                                            </p:txEl>
                                          </p:spTgt>
                                        </p:tgtEl>
                                        <p:attrNameLst>
                                          <p:attrName>style.visibility</p:attrName>
                                        </p:attrNameLst>
                                      </p:cBhvr>
                                      <p:to>
                                        <p:strVal val="visible"/>
                                      </p:to>
                                    </p:set>
                                    <p:animEffect transition="in" filter="wipe(down)">
                                      <p:cBhvr>
                                        <p:cTn id="25" dur="500"/>
                                        <p:tgtEl>
                                          <p:spTgt spid="13">
                                            <p:txEl>
                                              <p:pRg st="7" end="7"/>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13">
                                            <p:txEl>
                                              <p:pRg st="8" end="8"/>
                                            </p:txEl>
                                          </p:spTgt>
                                        </p:tgtEl>
                                        <p:attrNameLst>
                                          <p:attrName>style.visibility</p:attrName>
                                        </p:attrNameLst>
                                      </p:cBhvr>
                                      <p:to>
                                        <p:strVal val="visible"/>
                                      </p:to>
                                    </p:set>
                                    <p:animEffect transition="in" filter="wipe(down)">
                                      <p:cBhvr>
                                        <p:cTn id="28" dur="500"/>
                                        <p:tgtEl>
                                          <p:spTgt spid="13">
                                            <p:txEl>
                                              <p:pRg st="8" end="8"/>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13">
                                            <p:txEl>
                                              <p:pRg st="9" end="9"/>
                                            </p:txEl>
                                          </p:spTgt>
                                        </p:tgtEl>
                                        <p:attrNameLst>
                                          <p:attrName>style.visibility</p:attrName>
                                        </p:attrNameLst>
                                      </p:cBhvr>
                                      <p:to>
                                        <p:strVal val="visible"/>
                                      </p:to>
                                    </p:set>
                                    <p:animEffect transition="in" filter="wipe(down)">
                                      <p:cBhvr>
                                        <p:cTn id="31" dur="500"/>
                                        <p:tgtEl>
                                          <p:spTgt spid="1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Covariance</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Covariance measures how two variables vary together</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If one variable increases with increase in another variable, then covariance is positive</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If one variable decreases with increase in another variable, then covariance is negative</a:t>
            </a:r>
            <a:endParaRPr lang="en-US" altLang="ko-KR" sz="2200" dirty="0">
              <a:solidFill>
                <a:schemeClr val="accent3">
                  <a:lumMod val="50000"/>
                </a:schemeClr>
              </a:solidFill>
              <a:latin typeface="+mn-ea"/>
              <a:cs typeface="Arial" pitchFamily="34" charset="0"/>
            </a:endParaRPr>
          </a:p>
          <a:p>
            <a:pPr marL="342900" lvl="1" indent="-342900">
              <a:buFont typeface="Wingdings" panose="05000000000000000000" pitchFamily="2" charset="2"/>
              <a:buChar char="Ø"/>
            </a:pPr>
            <a:r>
              <a:rPr lang="en-IN" altLang="ko-KR" sz="2200" dirty="0" smtClean="0">
                <a:solidFill>
                  <a:schemeClr val="accent3">
                    <a:lumMod val="50000"/>
                  </a:schemeClr>
                </a:solidFill>
                <a:latin typeface="+mn-ea"/>
                <a:cs typeface="Arial" pitchFamily="34" charset="0"/>
              </a:rPr>
              <a:t>Covariance doesn’t tell us anything about the strength of the relationship</a:t>
            </a:r>
            <a:r>
              <a:rPr lang="en-US" altLang="ko-KR" sz="2200" dirty="0" smtClean="0">
                <a:solidFill>
                  <a:schemeClr val="accent3">
                    <a:lumMod val="50000"/>
                  </a:schemeClr>
                </a:solidFill>
                <a:latin typeface="+mn-ea"/>
                <a:cs typeface="Arial" pitchFamily="34" charset="0"/>
              </a:rPr>
              <a:t>  </a:t>
            </a:r>
            <a:endParaRPr lang="en-US" altLang="ko-KR" sz="2200" dirty="0">
              <a:solidFill>
                <a:schemeClr val="accent3">
                  <a:lumMod val="50000"/>
                </a:schemeClr>
              </a:solidFill>
              <a:latin typeface="+mn-ea"/>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endParaRPr lang="ko-KR" altLang="en-US" sz="2200" dirty="0">
              <a:latin typeface="Arial" pitchFamily="34" charset="0"/>
              <a:cs typeface="Arial"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4523" y="5425743"/>
            <a:ext cx="2714625" cy="838200"/>
          </a:xfrm>
          <a:prstGeom prst="rect">
            <a:avLst/>
          </a:prstGeom>
        </p:spPr>
      </p:pic>
    </p:spTree>
    <p:extLst>
      <p:ext uri="{BB962C8B-B14F-4D97-AF65-F5344CB8AC3E}">
        <p14:creationId xmlns:p14="http://schemas.microsoft.com/office/powerpoint/2010/main" val="3654149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down)">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Correlation</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Correlation is another measure that explains the relationship between two variables</a:t>
            </a:r>
          </a:p>
          <a:p>
            <a:pPr marL="342900" indent="-342900">
              <a:buFont typeface="Wingdings" panose="05000000000000000000" pitchFamily="2" charset="2"/>
              <a:buChar char="Ø"/>
            </a:pPr>
            <a:r>
              <a:rPr lang="en-IN" altLang="ko-KR" sz="2200" dirty="0" smtClean="0">
                <a:latin typeface="+mn-ea"/>
                <a:cs typeface="Arial" pitchFamily="34" charset="0"/>
              </a:rPr>
              <a:t>Correlation explains both the direction and the strength of the relationship</a:t>
            </a:r>
          </a:p>
          <a:p>
            <a:pPr marL="342900" indent="-342900">
              <a:buFont typeface="Wingdings" panose="05000000000000000000" pitchFamily="2" charset="2"/>
              <a:buChar char="Ø"/>
            </a:pPr>
            <a:r>
              <a:rPr lang="en-IN" altLang="ko-KR" sz="2200" dirty="0" smtClean="0">
                <a:solidFill>
                  <a:schemeClr val="accent3">
                    <a:lumMod val="50000"/>
                  </a:schemeClr>
                </a:solidFill>
                <a:latin typeface="+mn-ea"/>
                <a:cs typeface="Arial" pitchFamily="34" charset="0"/>
              </a:rPr>
              <a:t>Correlation ranges between -1 to +1</a:t>
            </a:r>
          </a:p>
          <a:p>
            <a:endParaRPr lang="ko-KR" altLang="en-US" sz="2200" dirty="0">
              <a:latin typeface="Arial" pitchFamily="34" charset="0"/>
              <a:cs typeface="Arial"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904" y="3802355"/>
            <a:ext cx="3048425" cy="752580"/>
          </a:xfrm>
          <a:prstGeom prst="rect">
            <a:avLst/>
          </a:prstGeom>
        </p:spPr>
      </p:pic>
    </p:spTree>
    <p:extLst>
      <p:ext uri="{BB962C8B-B14F-4D97-AF65-F5344CB8AC3E}">
        <p14:creationId xmlns:p14="http://schemas.microsoft.com/office/powerpoint/2010/main" val="4024414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Correlation (contd.)</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Direction of relationship: If the value of correlation is </a:t>
            </a:r>
          </a:p>
          <a:p>
            <a:pPr marL="1085850" lvl="1" indent="-342900">
              <a:buFont typeface="Arial" pitchFamily="34" charset="0"/>
              <a:buChar char="•"/>
            </a:pPr>
            <a:r>
              <a:rPr lang="en-US" altLang="ko-KR" sz="2200" dirty="0">
                <a:solidFill>
                  <a:schemeClr val="accent3">
                    <a:lumMod val="50000"/>
                  </a:schemeClr>
                </a:solidFill>
                <a:latin typeface="+mn-ea"/>
                <a:cs typeface="Arial" pitchFamily="34" charset="0"/>
              </a:rPr>
              <a:t>&gt; 0, then  the relationship is positive</a:t>
            </a:r>
          </a:p>
          <a:p>
            <a:pPr marL="1085850" lvl="1" indent="-342900">
              <a:buFont typeface="Arial" pitchFamily="34" charset="0"/>
              <a:buChar char="•"/>
            </a:pPr>
            <a:r>
              <a:rPr lang="en-US" altLang="ko-KR" sz="2200" dirty="0">
                <a:solidFill>
                  <a:schemeClr val="accent3">
                    <a:lumMod val="50000"/>
                  </a:schemeClr>
                </a:solidFill>
                <a:latin typeface="+mn-ea"/>
                <a:cs typeface="Arial" pitchFamily="34" charset="0"/>
              </a:rPr>
              <a:t>&lt; 0, then the relationship is negative</a:t>
            </a:r>
          </a:p>
          <a:p>
            <a:pPr marL="1085850" lvl="1" indent="-342900">
              <a:buFont typeface="Arial" pitchFamily="34" charset="0"/>
              <a:buChar char="•"/>
            </a:pPr>
            <a:r>
              <a:rPr lang="en-US" altLang="ko-KR" sz="2200" dirty="0">
                <a:solidFill>
                  <a:schemeClr val="accent3">
                    <a:lumMod val="50000"/>
                  </a:schemeClr>
                </a:solidFill>
                <a:latin typeface="+mn-ea"/>
                <a:cs typeface="Arial" pitchFamily="34" charset="0"/>
              </a:rPr>
              <a:t>Close to 0, then no relationship</a:t>
            </a:r>
          </a:p>
          <a:p>
            <a:pPr marL="342900" indent="-342900">
              <a:buFont typeface="Wingdings" panose="05000000000000000000" pitchFamily="2" charset="2"/>
              <a:buChar char="Ø"/>
            </a:pPr>
            <a:r>
              <a:rPr lang="en-IN" altLang="ko-KR" sz="2200" dirty="0" smtClean="0">
                <a:latin typeface="+mn-ea"/>
                <a:cs typeface="Arial" pitchFamily="34" charset="0"/>
              </a:rPr>
              <a:t>Strength </a:t>
            </a:r>
            <a:r>
              <a:rPr lang="en-IN" altLang="ko-KR" sz="2200" dirty="0">
                <a:latin typeface="+mn-ea"/>
                <a:cs typeface="Arial" pitchFamily="34" charset="0"/>
              </a:rPr>
              <a:t>of relationship: If the value of correlation is </a:t>
            </a:r>
          </a:p>
          <a:p>
            <a:pPr marL="1085850" lvl="1" indent="-342900">
              <a:buFont typeface="Arial" pitchFamily="34" charset="0"/>
              <a:buChar char="•"/>
            </a:pPr>
            <a:r>
              <a:rPr lang="en-US" altLang="ko-KR" sz="2200" dirty="0">
                <a:solidFill>
                  <a:schemeClr val="accent3">
                    <a:lumMod val="50000"/>
                  </a:schemeClr>
                </a:solidFill>
                <a:latin typeface="+mn-ea"/>
                <a:cs typeface="Arial" pitchFamily="34" charset="0"/>
              </a:rPr>
              <a:t>&gt; </a:t>
            </a:r>
            <a:r>
              <a:rPr lang="en-US" altLang="ko-KR" sz="2200" dirty="0" smtClean="0">
                <a:solidFill>
                  <a:schemeClr val="accent3">
                    <a:lumMod val="50000"/>
                  </a:schemeClr>
                </a:solidFill>
                <a:latin typeface="+mn-ea"/>
                <a:cs typeface="Arial" pitchFamily="34" charset="0"/>
              </a:rPr>
              <a:t>0.8 or &lt; -0.8, </a:t>
            </a:r>
            <a:r>
              <a:rPr lang="en-US" altLang="ko-KR" sz="2200" dirty="0">
                <a:solidFill>
                  <a:schemeClr val="accent3">
                    <a:lumMod val="50000"/>
                  </a:schemeClr>
                </a:solidFill>
                <a:latin typeface="+mn-ea"/>
                <a:cs typeface="Arial" pitchFamily="34" charset="0"/>
              </a:rPr>
              <a:t>then  the relationship is </a:t>
            </a:r>
            <a:r>
              <a:rPr lang="en-US" altLang="ko-KR" sz="2200" dirty="0" smtClean="0">
                <a:solidFill>
                  <a:schemeClr val="accent3">
                    <a:lumMod val="50000"/>
                  </a:schemeClr>
                </a:solidFill>
                <a:latin typeface="+mn-ea"/>
                <a:cs typeface="Arial" pitchFamily="34" charset="0"/>
              </a:rPr>
              <a:t>strong</a:t>
            </a:r>
            <a:endParaRPr lang="en-US" altLang="ko-KR" sz="2200" dirty="0">
              <a:solidFill>
                <a:schemeClr val="accent3">
                  <a:lumMod val="50000"/>
                </a:schemeClr>
              </a:solidFill>
              <a:latin typeface="+mn-ea"/>
              <a:cs typeface="Arial" pitchFamily="34" charset="0"/>
            </a:endParaRPr>
          </a:p>
          <a:p>
            <a:pPr marL="1085850" lvl="1" indent="-342900">
              <a:buFont typeface="Arial" pitchFamily="34" charset="0"/>
              <a:buChar char="•"/>
            </a:pPr>
            <a:r>
              <a:rPr lang="en-US" altLang="ko-KR" sz="2200" dirty="0" smtClean="0">
                <a:solidFill>
                  <a:schemeClr val="accent3">
                    <a:lumMod val="50000"/>
                  </a:schemeClr>
                </a:solidFill>
                <a:latin typeface="+mn-ea"/>
                <a:cs typeface="Arial" pitchFamily="34" charset="0"/>
              </a:rPr>
              <a:t>Between 0.4 to 0.8 or between -0.8 to -0.4, </a:t>
            </a:r>
            <a:r>
              <a:rPr lang="en-US" altLang="ko-KR" sz="2200" dirty="0">
                <a:solidFill>
                  <a:schemeClr val="accent3">
                    <a:lumMod val="50000"/>
                  </a:schemeClr>
                </a:solidFill>
                <a:latin typeface="+mn-ea"/>
                <a:cs typeface="Arial" pitchFamily="34" charset="0"/>
              </a:rPr>
              <a:t>then the relationship is </a:t>
            </a:r>
            <a:r>
              <a:rPr lang="en-US" altLang="ko-KR" sz="2200" dirty="0" smtClean="0">
                <a:solidFill>
                  <a:schemeClr val="accent3">
                    <a:lumMod val="50000"/>
                  </a:schemeClr>
                </a:solidFill>
                <a:latin typeface="+mn-ea"/>
                <a:cs typeface="Arial" pitchFamily="34" charset="0"/>
              </a:rPr>
              <a:t>of medium strength</a:t>
            </a:r>
            <a:endParaRPr lang="en-US" altLang="ko-KR" sz="2200" dirty="0">
              <a:solidFill>
                <a:schemeClr val="accent3">
                  <a:lumMod val="50000"/>
                </a:schemeClr>
              </a:solidFill>
              <a:latin typeface="+mn-ea"/>
              <a:cs typeface="Arial" pitchFamily="34" charset="0"/>
            </a:endParaRPr>
          </a:p>
          <a:p>
            <a:pPr marL="1085850" lvl="1" indent="-342900">
              <a:buFont typeface="Arial" pitchFamily="34" charset="0"/>
              <a:buChar char="•"/>
            </a:pPr>
            <a:r>
              <a:rPr lang="en-US" altLang="ko-KR" sz="2200" dirty="0" smtClean="0">
                <a:solidFill>
                  <a:schemeClr val="accent3">
                    <a:lumMod val="50000"/>
                  </a:schemeClr>
                </a:solidFill>
                <a:latin typeface="+mn-ea"/>
                <a:cs typeface="Arial" pitchFamily="34" charset="0"/>
              </a:rPr>
              <a:t>Between -0.4 to 0.4 then the relationship is weak</a:t>
            </a:r>
            <a:endParaRPr lang="en-US" altLang="ko-KR" sz="2200" dirty="0">
              <a:solidFill>
                <a:schemeClr val="accent3">
                  <a:lumMod val="50000"/>
                </a:schemeClr>
              </a:solidFill>
              <a:latin typeface="+mn-ea"/>
              <a:cs typeface="Arial" pitchFamily="34" charset="0"/>
            </a:endParaRPr>
          </a:p>
        </p:txBody>
      </p:sp>
    </p:spTree>
    <p:extLst>
      <p:ext uri="{BB962C8B-B14F-4D97-AF65-F5344CB8AC3E}">
        <p14:creationId xmlns:p14="http://schemas.microsoft.com/office/powerpoint/2010/main" val="291269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down)">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wipe(down)">
                                      <p:cBhvr>
                                        <p:cTn id="37" dur="500"/>
                                        <p:tgtEl>
                                          <p:spTgt spid="1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3">
                                            <p:txEl>
                                              <p:pRg st="7" end="7"/>
                                            </p:txEl>
                                          </p:spTgt>
                                        </p:tgtEl>
                                        <p:attrNameLst>
                                          <p:attrName>style.visibility</p:attrName>
                                        </p:attrNameLst>
                                      </p:cBhvr>
                                      <p:to>
                                        <p:strVal val="visible"/>
                                      </p:to>
                                    </p:set>
                                    <p:animEffect transition="in" filter="wipe(down)">
                                      <p:cBhvr>
                                        <p:cTn id="42" dur="500"/>
                                        <p:tgtEl>
                                          <p:spTgt spid="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Correlation (contd.)</a:t>
            </a:r>
            <a:endParaRPr lang="ko-KR" alt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201" y="1556792"/>
            <a:ext cx="6661270" cy="4433908"/>
          </a:xfrm>
          <a:prstGeom prst="rect">
            <a:avLst/>
          </a:prstGeom>
        </p:spPr>
      </p:pic>
      <p:sp>
        <p:nvSpPr>
          <p:cNvPr id="6" name="TextBox 5"/>
          <p:cNvSpPr txBox="1"/>
          <p:nvPr/>
        </p:nvSpPr>
        <p:spPr>
          <a:xfrm>
            <a:off x="3140038" y="6642556"/>
            <a:ext cx="5544616" cy="215444"/>
          </a:xfrm>
          <a:prstGeom prst="rect">
            <a:avLst/>
          </a:prstGeom>
          <a:noFill/>
        </p:spPr>
        <p:txBody>
          <a:bodyPr wrap="square" rtlCol="0">
            <a:spAutoFit/>
          </a:bodyPr>
          <a:lstStyle/>
          <a:p>
            <a:r>
              <a:rPr lang="en-IN" sz="800" dirty="0"/>
              <a:t>https://statsmethods.wordpress.com/2013/05/10/pearson-correlation-coefficient-r/</a:t>
            </a:r>
          </a:p>
        </p:txBody>
      </p:sp>
    </p:spTree>
    <p:extLst>
      <p:ext uri="{BB962C8B-B14F-4D97-AF65-F5344CB8AC3E}">
        <p14:creationId xmlns:p14="http://schemas.microsoft.com/office/powerpoint/2010/main" val="7807589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4067944" y="4869160"/>
            <a:ext cx="4788024" cy="1200329"/>
          </a:xfrm>
          <a:prstGeom prst="rect">
            <a:avLst/>
          </a:prstGeom>
          <a:noFill/>
          <a:ln w="9525">
            <a:noFill/>
            <a:miter lim="800000"/>
            <a:headEnd/>
            <a:tailEnd/>
          </a:ln>
        </p:spPr>
        <p:txBody>
          <a:bodyPr wrap="square">
            <a:spAutoFit/>
          </a:bodyPr>
          <a:lstStyle/>
          <a:p>
            <a:pPr algn="r"/>
            <a:r>
              <a:rPr lang="en-US" altLang="ko-KR" sz="3600" b="1" dirty="0" smtClean="0">
                <a:solidFill>
                  <a:schemeClr val="accent3">
                    <a:lumMod val="50000"/>
                  </a:schemeClr>
                </a:solidFill>
                <a:latin typeface="Arial" pitchFamily="34" charset="0"/>
                <a:ea typeface="맑은 고딕" pitchFamily="50" charset="-127"/>
                <a:cs typeface="Arial" pitchFamily="34" charset="0"/>
              </a:rPr>
              <a:t>Simple Linear Regression</a:t>
            </a:r>
            <a:endParaRPr lang="en-US" altLang="ko-KR" sz="2800" b="1" dirty="0" smtClean="0">
              <a:solidFill>
                <a:schemeClr val="accent3">
                  <a:lumMod val="50000"/>
                </a:schemeClr>
              </a:solidFill>
              <a:latin typeface="Arial" pitchFamily="34" charset="0"/>
              <a:ea typeface="맑은 고딕" pitchFamily="50" charset="-127"/>
              <a:cs typeface="Arial" pitchFamily="34" charset="0"/>
            </a:endParaRPr>
          </a:p>
        </p:txBody>
      </p:sp>
    </p:spTree>
    <p:extLst>
      <p:ext uri="{BB962C8B-B14F-4D97-AF65-F5344CB8AC3E}">
        <p14:creationId xmlns:p14="http://schemas.microsoft.com/office/powerpoint/2010/main" val="927125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Simple Linear Regression</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US" altLang="ko-KR" sz="2200" dirty="0" smtClean="0">
                <a:latin typeface="+mn-ea"/>
                <a:cs typeface="Arial" pitchFamily="34" charset="0"/>
              </a:rPr>
              <a:t>Involves two variables one independent variable X and one dependent variable Y</a:t>
            </a:r>
          </a:p>
          <a:p>
            <a:pPr marL="342900" indent="-342900">
              <a:buFont typeface="Wingdings" panose="05000000000000000000" pitchFamily="2" charset="2"/>
              <a:buChar char="Ø"/>
            </a:pPr>
            <a:r>
              <a:rPr lang="en-US" altLang="ko-KR" sz="2200" dirty="0" smtClean="0">
                <a:latin typeface="+mn-ea"/>
                <a:cs typeface="Arial" pitchFamily="34" charset="0"/>
              </a:rPr>
              <a:t>The dependent variable Y has to be a quantitative variable</a:t>
            </a:r>
          </a:p>
          <a:p>
            <a:pPr marL="342900" indent="-342900">
              <a:buFont typeface="Wingdings" panose="05000000000000000000" pitchFamily="2" charset="2"/>
              <a:buChar char="Ø"/>
            </a:pPr>
            <a:r>
              <a:rPr lang="en-US" altLang="ko-KR" sz="2200" dirty="0" smtClean="0">
                <a:latin typeface="+mn-ea"/>
                <a:cs typeface="Arial" pitchFamily="34" charset="0"/>
              </a:rPr>
              <a:t>We need to find a line of best fit</a:t>
            </a:r>
          </a:p>
          <a:p>
            <a:pPr algn="ctr"/>
            <a:r>
              <a:rPr lang="en-US" altLang="ko-KR" sz="2200" dirty="0" smtClean="0">
                <a:latin typeface="+mn-ea"/>
                <a:cs typeface="Arial" pitchFamily="34" charset="0"/>
              </a:rPr>
              <a:t>  Y</a:t>
            </a:r>
            <a:r>
              <a:rPr lang="en-US" altLang="ko-KR" sz="2200" baseline="-25000" dirty="0" smtClean="0">
                <a:latin typeface="+mn-ea"/>
                <a:cs typeface="Arial" pitchFamily="34" charset="0"/>
              </a:rPr>
              <a:t>i</a:t>
            </a:r>
            <a:r>
              <a:rPr lang="en-US" altLang="ko-KR" sz="2200" dirty="0" smtClean="0">
                <a:latin typeface="+mn-ea"/>
                <a:cs typeface="Arial" pitchFamily="34" charset="0"/>
              </a:rPr>
              <a:t> = </a:t>
            </a:r>
            <a:r>
              <a:rPr lang="el-GR" sz="2200" dirty="0">
                <a:latin typeface="+mn-ea"/>
                <a:cs typeface="Arial" pitchFamily="34" charset="0"/>
              </a:rPr>
              <a:t>β</a:t>
            </a:r>
            <a:r>
              <a:rPr lang="en-IN" sz="2200" baseline="-25000" dirty="0">
                <a:latin typeface="+mn-ea"/>
                <a:cs typeface="Arial" pitchFamily="34" charset="0"/>
              </a:rPr>
              <a:t>0</a:t>
            </a:r>
            <a:r>
              <a:rPr lang="en-IN" sz="2200" dirty="0">
                <a:latin typeface="+mn-ea"/>
                <a:cs typeface="Arial" pitchFamily="34" charset="0"/>
              </a:rPr>
              <a:t> + </a:t>
            </a:r>
            <a:r>
              <a:rPr lang="el-GR" sz="2200" dirty="0">
                <a:latin typeface="+mn-ea"/>
                <a:cs typeface="Arial" pitchFamily="34" charset="0"/>
              </a:rPr>
              <a:t>β</a:t>
            </a:r>
            <a:r>
              <a:rPr lang="en-IN" sz="2200" baseline="-25000" dirty="0">
                <a:latin typeface="+mn-ea"/>
                <a:cs typeface="Arial" pitchFamily="34" charset="0"/>
              </a:rPr>
              <a:t>1</a:t>
            </a:r>
            <a:r>
              <a:rPr lang="en-IN" sz="2200" dirty="0">
                <a:latin typeface="+mn-ea"/>
                <a:cs typeface="Arial" pitchFamily="34" charset="0"/>
              </a:rPr>
              <a:t> X</a:t>
            </a:r>
            <a:r>
              <a:rPr lang="en-IN" sz="2200" baseline="-25000" dirty="0">
                <a:latin typeface="+mn-ea"/>
                <a:cs typeface="Arial" pitchFamily="34" charset="0"/>
              </a:rPr>
              <a:t>i</a:t>
            </a:r>
            <a:r>
              <a:rPr lang="en-IN" sz="2200" dirty="0">
                <a:latin typeface="+mn-ea"/>
                <a:cs typeface="Arial" pitchFamily="34" charset="0"/>
              </a:rPr>
              <a:t> + ɛ</a:t>
            </a:r>
          </a:p>
          <a:p>
            <a:pPr marL="342900" indent="-342900">
              <a:buFont typeface="Wingdings" panose="05000000000000000000" pitchFamily="2" charset="2"/>
              <a:buChar char="Ø"/>
            </a:pPr>
            <a:r>
              <a:rPr lang="en-IN" altLang="ko-KR" sz="2200" dirty="0">
                <a:latin typeface="+mn-ea"/>
                <a:cs typeface="Arial" pitchFamily="34" charset="0"/>
              </a:rPr>
              <a:t>We need to minimize </a:t>
            </a:r>
            <a:r>
              <a:rPr lang="en-IN" altLang="ko-KR" sz="2200" dirty="0" smtClean="0">
                <a:latin typeface="+mn-ea"/>
                <a:cs typeface="Arial" pitchFamily="34" charset="0"/>
              </a:rPr>
              <a:t>the </a:t>
            </a:r>
            <a:r>
              <a:rPr lang="en-IN" altLang="ko-KR" sz="2200" dirty="0">
                <a:latin typeface="+mn-ea"/>
                <a:cs typeface="Arial" pitchFamily="34" charset="0"/>
              </a:rPr>
              <a:t>error </a:t>
            </a:r>
            <a:r>
              <a:rPr lang="en-IN" altLang="ko-KR" sz="2200" dirty="0" smtClean="0">
                <a:latin typeface="+mn-ea"/>
                <a:cs typeface="Arial" pitchFamily="34" charset="0"/>
              </a:rPr>
              <a:t>and find and using least squares fit</a:t>
            </a:r>
          </a:p>
          <a:p>
            <a:pPr marL="342900" indent="-342900">
              <a:buFont typeface="Wingdings" panose="05000000000000000000" pitchFamily="2" charset="2"/>
              <a:buChar char="Ø"/>
            </a:pPr>
            <a:r>
              <a:rPr lang="en-IN" altLang="ko-KR" sz="2200" dirty="0" smtClean="0">
                <a:latin typeface="+mn-ea"/>
                <a:cs typeface="Arial" pitchFamily="34" charset="0"/>
              </a:rPr>
              <a:t>Using this equation we can find the predicted Y values using the equation</a:t>
            </a:r>
          </a:p>
          <a:p>
            <a:pPr algn="ctr"/>
            <a:r>
              <a:rPr lang="en-US" altLang="ko-KR" sz="2200" dirty="0" err="1" smtClean="0">
                <a:latin typeface="+mn-ea"/>
                <a:cs typeface="Arial" pitchFamily="34" charset="0"/>
              </a:rPr>
              <a:t>y</a:t>
            </a:r>
            <a:r>
              <a:rPr lang="en-US" altLang="ko-KR" sz="2200" dirty="0" err="1"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altLang="ko-KR" sz="2200" baseline="-25000" dirty="0" err="1" smtClean="0">
                <a:latin typeface="+mn-ea"/>
                <a:cs typeface="Arial" pitchFamily="34" charset="0"/>
              </a:rPr>
              <a:t>i</a:t>
            </a:r>
            <a:r>
              <a:rPr lang="en-US" altLang="ko-KR" sz="2200" dirty="0" smtClean="0">
                <a:latin typeface="+mn-ea"/>
                <a:cs typeface="Arial" pitchFamily="34" charset="0"/>
              </a:rPr>
              <a:t> = </a:t>
            </a:r>
            <a:r>
              <a:rPr lang="el-GR" sz="2200" dirty="0">
                <a:latin typeface="+mn-ea"/>
                <a:cs typeface="Arial" pitchFamily="34" charset="0"/>
              </a:rPr>
              <a:t>β</a:t>
            </a:r>
            <a:r>
              <a:rPr lang="en-IN" sz="2200" baseline="-25000" dirty="0">
                <a:latin typeface="+mn-ea"/>
                <a:cs typeface="Arial" pitchFamily="34" charset="0"/>
              </a:rPr>
              <a:t>0</a:t>
            </a:r>
            <a:r>
              <a:rPr lang="en-IN" sz="2200" dirty="0">
                <a:latin typeface="+mn-ea"/>
                <a:cs typeface="Arial" pitchFamily="34" charset="0"/>
              </a:rPr>
              <a:t> + </a:t>
            </a:r>
            <a:r>
              <a:rPr lang="el-GR" sz="2200" dirty="0">
                <a:latin typeface="+mn-ea"/>
                <a:cs typeface="Arial" pitchFamily="34" charset="0"/>
              </a:rPr>
              <a:t>β</a:t>
            </a:r>
            <a:r>
              <a:rPr lang="en-IN" sz="2200" baseline="-25000" dirty="0">
                <a:latin typeface="+mn-ea"/>
                <a:cs typeface="Arial" pitchFamily="34" charset="0"/>
              </a:rPr>
              <a:t>1</a:t>
            </a:r>
            <a:r>
              <a:rPr lang="en-IN" sz="2200" dirty="0">
                <a:latin typeface="+mn-ea"/>
                <a:cs typeface="Arial" pitchFamily="34" charset="0"/>
              </a:rPr>
              <a:t> X</a:t>
            </a:r>
            <a:r>
              <a:rPr lang="en-IN" sz="2200" baseline="-25000" dirty="0">
                <a:latin typeface="+mn-ea"/>
                <a:cs typeface="Arial" pitchFamily="34" charset="0"/>
              </a:rPr>
              <a:t>i</a:t>
            </a:r>
            <a:r>
              <a:rPr lang="en-IN" sz="2200" dirty="0">
                <a:latin typeface="+mn-ea"/>
                <a:cs typeface="Arial" pitchFamily="34" charset="0"/>
              </a:rPr>
              <a:t> </a:t>
            </a:r>
          </a:p>
          <a:p>
            <a:pPr marL="342900" indent="-342900">
              <a:buFont typeface="Wingdings" panose="05000000000000000000" pitchFamily="2" charset="2"/>
              <a:buChar char="Ø"/>
            </a:pPr>
            <a:endParaRPr lang="en-US" altLang="ko-KR" sz="2200" dirty="0">
              <a:latin typeface="+mn-ea"/>
              <a:cs typeface="Arial" pitchFamily="34" charset="0"/>
            </a:endParaRPr>
          </a:p>
        </p:txBody>
      </p:sp>
    </p:spTree>
    <p:extLst>
      <p:ext uri="{BB962C8B-B14F-4D97-AF65-F5344CB8AC3E}">
        <p14:creationId xmlns:p14="http://schemas.microsoft.com/office/powerpoint/2010/main" val="365967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down)">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wipe(down)">
                                      <p:cBhvr>
                                        <p:cTn id="37"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Assumptions of Linear Regression</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US" altLang="ko-KR" sz="2200" dirty="0" smtClean="0">
                <a:latin typeface="+mn-ea"/>
                <a:cs typeface="Arial" pitchFamily="34" charset="0"/>
              </a:rPr>
              <a:t>The relationship between dependent and independent variables is linear</a:t>
            </a:r>
          </a:p>
          <a:p>
            <a:pPr marL="342900" indent="-342900">
              <a:buFont typeface="Wingdings" panose="05000000000000000000" pitchFamily="2" charset="2"/>
              <a:buChar char="Ø"/>
            </a:pPr>
            <a:r>
              <a:rPr lang="en-US" altLang="ko-KR" sz="2200" dirty="0" smtClean="0">
                <a:latin typeface="+mn-ea"/>
                <a:cs typeface="Arial" pitchFamily="34" charset="0"/>
              </a:rPr>
              <a:t>The error term should be:</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Normally distributed </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Independent </a:t>
            </a:r>
            <a:endParaRPr lang="en-IN" sz="2200" dirty="0">
              <a:solidFill>
                <a:schemeClr val="accent3">
                  <a:lumMod val="50000"/>
                </a:schemeClr>
              </a:solidFill>
              <a:latin typeface="+mn-ea"/>
              <a:cs typeface="Arial" pitchFamily="34" charset="0"/>
            </a:endParaRP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Homoscedastic </a:t>
            </a:r>
            <a:r>
              <a:rPr lang="en-IN" altLang="ko-KR" sz="2200" dirty="0">
                <a:solidFill>
                  <a:schemeClr val="accent3">
                    <a:lumMod val="50000"/>
                  </a:schemeClr>
                </a:solidFill>
                <a:latin typeface="+mn-ea"/>
                <a:cs typeface="Arial" pitchFamily="34" charset="0"/>
              </a:rPr>
              <a:t>(the error term should have the same variance across different X values)</a:t>
            </a:r>
          </a:p>
          <a:p>
            <a:pPr marL="342900" indent="-342900">
              <a:buFont typeface="Wingdings" panose="05000000000000000000" pitchFamily="2" charset="2"/>
              <a:buChar char="Ø"/>
            </a:pPr>
            <a:endParaRPr lang="en-US" altLang="ko-KR" sz="2200" dirty="0">
              <a:latin typeface="+mn-ea"/>
              <a:cs typeface="Arial" pitchFamily="34" charset="0"/>
            </a:endParaRPr>
          </a:p>
        </p:txBody>
      </p:sp>
    </p:spTree>
    <p:extLst>
      <p:ext uri="{BB962C8B-B14F-4D97-AF65-F5344CB8AC3E}">
        <p14:creationId xmlns:p14="http://schemas.microsoft.com/office/powerpoint/2010/main" val="2273004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Linear and Non-Linear Relationships</a:t>
            </a:r>
            <a:endParaRPr lang="ko-KR" alt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1844824"/>
            <a:ext cx="6971428" cy="3611136"/>
          </a:xfrm>
          <a:prstGeom prst="rect">
            <a:avLst/>
          </a:prstGeom>
        </p:spPr>
      </p:pic>
      <p:sp>
        <p:nvSpPr>
          <p:cNvPr id="6" name="TextBox 5"/>
          <p:cNvSpPr txBox="1"/>
          <p:nvPr/>
        </p:nvSpPr>
        <p:spPr>
          <a:xfrm>
            <a:off x="3140038" y="6642556"/>
            <a:ext cx="5544616" cy="215444"/>
          </a:xfrm>
          <a:prstGeom prst="rect">
            <a:avLst/>
          </a:prstGeom>
          <a:noFill/>
        </p:spPr>
        <p:txBody>
          <a:bodyPr wrap="square" rtlCol="0">
            <a:spAutoFit/>
          </a:bodyPr>
          <a:lstStyle/>
          <a:p>
            <a:r>
              <a:rPr lang="en-IN" sz="800" dirty="0"/>
              <a:t>http://www.edanzediting.com/content/study_planning_statistics</a:t>
            </a:r>
          </a:p>
        </p:txBody>
      </p:sp>
    </p:spTree>
    <p:extLst>
      <p:ext uri="{BB962C8B-B14F-4D97-AF65-F5344CB8AC3E}">
        <p14:creationId xmlns:p14="http://schemas.microsoft.com/office/powerpoint/2010/main" val="19642270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4067944" y="4869160"/>
            <a:ext cx="4788024" cy="1200329"/>
          </a:xfrm>
          <a:prstGeom prst="rect">
            <a:avLst/>
          </a:prstGeom>
          <a:noFill/>
          <a:ln w="9525">
            <a:noFill/>
            <a:miter lim="800000"/>
            <a:headEnd/>
            <a:tailEnd/>
          </a:ln>
        </p:spPr>
        <p:txBody>
          <a:bodyPr wrap="square">
            <a:spAutoFit/>
          </a:bodyPr>
          <a:lstStyle/>
          <a:p>
            <a:pPr algn="r"/>
            <a:r>
              <a:rPr lang="en-US" altLang="ko-KR" sz="3600" b="1" dirty="0" smtClean="0">
                <a:solidFill>
                  <a:schemeClr val="accent3">
                    <a:lumMod val="50000"/>
                  </a:schemeClr>
                </a:solidFill>
                <a:latin typeface="Arial" pitchFamily="34" charset="0"/>
                <a:ea typeface="맑은 고딕" pitchFamily="50" charset="-127"/>
                <a:cs typeface="Arial" pitchFamily="34" charset="0"/>
              </a:rPr>
              <a:t>Introduction to Regression</a:t>
            </a:r>
          </a:p>
        </p:txBody>
      </p:sp>
    </p:spTree>
    <p:extLst>
      <p:ext uri="{BB962C8B-B14F-4D97-AF65-F5344CB8AC3E}">
        <p14:creationId xmlns:p14="http://schemas.microsoft.com/office/powerpoint/2010/main" val="33506320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Independence of Errors</a:t>
            </a:r>
            <a:endParaRPr lang="ko-KR" altLang="en-US" dirty="0"/>
          </a:p>
        </p:txBody>
      </p:sp>
      <p:sp>
        <p:nvSpPr>
          <p:cNvPr id="6" name="TextBox 5"/>
          <p:cNvSpPr txBox="1"/>
          <p:nvPr/>
        </p:nvSpPr>
        <p:spPr>
          <a:xfrm>
            <a:off x="3140038" y="6642556"/>
            <a:ext cx="5544616" cy="215444"/>
          </a:xfrm>
          <a:prstGeom prst="rect">
            <a:avLst/>
          </a:prstGeom>
          <a:noFill/>
        </p:spPr>
        <p:txBody>
          <a:bodyPr wrap="square" rtlCol="0">
            <a:spAutoFit/>
          </a:bodyPr>
          <a:lstStyle/>
          <a:p>
            <a:r>
              <a:rPr lang="en-IN" sz="800" dirty="0"/>
              <a:t>http://www.statisticshowto.com/assumptions-conditions-for-regression/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1484784"/>
            <a:ext cx="5184576" cy="2644134"/>
          </a:xfrm>
          <a:prstGeom prst="rect">
            <a:avLst/>
          </a:prstGeom>
        </p:spPr>
      </p:pic>
      <p:sp>
        <p:nvSpPr>
          <p:cNvPr id="5" name="TextBox 4"/>
          <p:cNvSpPr txBox="1"/>
          <p:nvPr/>
        </p:nvSpPr>
        <p:spPr>
          <a:xfrm>
            <a:off x="2339752" y="4509120"/>
            <a:ext cx="6344902" cy="1581972"/>
          </a:xfrm>
          <a:prstGeom prst="rect">
            <a:avLst/>
          </a:prstGeom>
          <a:noFill/>
        </p:spPr>
        <p:txBody>
          <a:bodyPr wrap="square" rtlCol="0">
            <a:spAutoFit/>
          </a:bodyPr>
          <a:lstStyle/>
          <a:p>
            <a:pPr marL="342900" indent="-342900">
              <a:spcBef>
                <a:spcPct val="20000"/>
              </a:spcBef>
              <a:buFont typeface="Wingdings" panose="05000000000000000000" pitchFamily="2" charset="2"/>
              <a:buChar char="Ø"/>
            </a:pPr>
            <a:r>
              <a:rPr lang="en-IN" sz="2200" dirty="0">
                <a:solidFill>
                  <a:schemeClr val="accent3">
                    <a:lumMod val="50000"/>
                  </a:schemeClr>
                </a:solidFill>
                <a:latin typeface="+mj-lt"/>
                <a:cs typeface="Arial" pitchFamily="34" charset="0"/>
              </a:rPr>
              <a:t>The above figures show residual errors</a:t>
            </a:r>
          </a:p>
          <a:p>
            <a:pPr marL="342900" indent="-342900">
              <a:spcBef>
                <a:spcPct val="20000"/>
              </a:spcBef>
              <a:buFont typeface="Wingdings" panose="05000000000000000000" pitchFamily="2" charset="2"/>
              <a:buChar char="Ø"/>
            </a:pPr>
            <a:r>
              <a:rPr lang="en-IN" sz="2200" dirty="0">
                <a:solidFill>
                  <a:schemeClr val="accent3">
                    <a:lumMod val="50000"/>
                  </a:schemeClr>
                </a:solidFill>
                <a:latin typeface="+mj-lt"/>
                <a:cs typeface="Arial" pitchFamily="34" charset="0"/>
              </a:rPr>
              <a:t>The errors in the first one are independent</a:t>
            </a:r>
          </a:p>
          <a:p>
            <a:pPr marL="342900" indent="-342900">
              <a:spcBef>
                <a:spcPct val="20000"/>
              </a:spcBef>
              <a:buFont typeface="Wingdings" panose="05000000000000000000" pitchFamily="2" charset="2"/>
              <a:buChar char="Ø"/>
            </a:pPr>
            <a:r>
              <a:rPr lang="en-IN" sz="2200" dirty="0">
                <a:solidFill>
                  <a:schemeClr val="accent3">
                    <a:lumMod val="50000"/>
                  </a:schemeClr>
                </a:solidFill>
                <a:latin typeface="+mj-lt"/>
                <a:cs typeface="Arial" pitchFamily="34" charset="0"/>
              </a:rPr>
              <a:t>But in the second </a:t>
            </a:r>
            <a:r>
              <a:rPr lang="en-IN" sz="2200" dirty="0" smtClean="0">
                <a:solidFill>
                  <a:schemeClr val="accent3">
                    <a:lumMod val="50000"/>
                  </a:schemeClr>
                </a:solidFill>
                <a:latin typeface="+mj-lt"/>
                <a:cs typeface="Arial" pitchFamily="34" charset="0"/>
              </a:rPr>
              <a:t>is not independent as we  can see a trend</a:t>
            </a:r>
            <a:endParaRPr lang="en-IN" sz="2200" dirty="0">
              <a:solidFill>
                <a:schemeClr val="accent3">
                  <a:lumMod val="50000"/>
                </a:schemeClr>
              </a:solidFill>
              <a:latin typeface="+mj-lt"/>
              <a:cs typeface="Arial" pitchFamily="34" charset="0"/>
            </a:endParaRPr>
          </a:p>
        </p:txBody>
      </p:sp>
    </p:spTree>
    <p:extLst>
      <p:ext uri="{BB962C8B-B14F-4D97-AF65-F5344CB8AC3E}">
        <p14:creationId xmlns:p14="http://schemas.microsoft.com/office/powerpoint/2010/main" val="406323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down)">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ko-KR" dirty="0" smtClean="0">
                <a:latin typeface="+mn-ea"/>
              </a:rPr>
              <a:t>Homoscedasticity</a:t>
            </a:r>
            <a:endParaRPr lang="ko-KR" altLang="en-US" dirty="0"/>
          </a:p>
        </p:txBody>
      </p:sp>
      <p:sp>
        <p:nvSpPr>
          <p:cNvPr id="6" name="TextBox 5"/>
          <p:cNvSpPr txBox="1"/>
          <p:nvPr/>
        </p:nvSpPr>
        <p:spPr>
          <a:xfrm>
            <a:off x="2843808" y="6642556"/>
            <a:ext cx="5544616" cy="215444"/>
          </a:xfrm>
          <a:prstGeom prst="rect">
            <a:avLst/>
          </a:prstGeom>
          <a:noFill/>
        </p:spPr>
        <p:txBody>
          <a:bodyPr wrap="square" rtlCol="0">
            <a:spAutoFit/>
          </a:bodyPr>
          <a:lstStyle/>
          <a:p>
            <a:r>
              <a:rPr lang="en-IN" sz="800" dirty="0"/>
              <a:t>https://statistics.laerd.com/statistical-guides/pearson-correlation-coefficient-statistical-guide-2.php</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4548" y="1772816"/>
            <a:ext cx="6900106" cy="3710554"/>
          </a:xfrm>
          <a:prstGeom prst="rect">
            <a:avLst/>
          </a:prstGeom>
        </p:spPr>
      </p:pic>
    </p:spTree>
    <p:extLst>
      <p:ext uri="{BB962C8B-B14F-4D97-AF65-F5344CB8AC3E}">
        <p14:creationId xmlns:p14="http://schemas.microsoft.com/office/powerpoint/2010/main" val="4350565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4067944" y="4869160"/>
            <a:ext cx="4788024" cy="1200329"/>
          </a:xfrm>
          <a:prstGeom prst="rect">
            <a:avLst/>
          </a:prstGeom>
          <a:noFill/>
          <a:ln w="9525">
            <a:noFill/>
            <a:miter lim="800000"/>
            <a:headEnd/>
            <a:tailEnd/>
          </a:ln>
        </p:spPr>
        <p:txBody>
          <a:bodyPr wrap="square">
            <a:spAutoFit/>
          </a:bodyPr>
          <a:lstStyle/>
          <a:p>
            <a:pPr algn="r"/>
            <a:r>
              <a:rPr lang="en-US" altLang="ko-KR" sz="3600" b="1" dirty="0" smtClean="0">
                <a:solidFill>
                  <a:schemeClr val="accent3">
                    <a:lumMod val="50000"/>
                  </a:schemeClr>
                </a:solidFill>
                <a:latin typeface="Arial" pitchFamily="34" charset="0"/>
                <a:ea typeface="맑은 고딕" pitchFamily="50" charset="-127"/>
                <a:cs typeface="Arial" pitchFamily="34" charset="0"/>
              </a:rPr>
              <a:t>Multiple Linear Regression</a:t>
            </a:r>
          </a:p>
        </p:txBody>
      </p:sp>
    </p:spTree>
    <p:extLst>
      <p:ext uri="{BB962C8B-B14F-4D97-AF65-F5344CB8AC3E}">
        <p14:creationId xmlns:p14="http://schemas.microsoft.com/office/powerpoint/2010/main" val="39845033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Multiple Linear Regression</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US" altLang="ko-KR" sz="2200" dirty="0" smtClean="0">
                <a:latin typeface="+mn-ea"/>
                <a:cs typeface="Arial" pitchFamily="34" charset="0"/>
              </a:rPr>
              <a:t>Involves one dependent variable (Y) and more than one independent variables (X</a:t>
            </a:r>
            <a:r>
              <a:rPr lang="en-US" altLang="ko-KR" sz="2200" baseline="-25000" dirty="0" smtClean="0">
                <a:latin typeface="+mn-ea"/>
                <a:cs typeface="Arial" pitchFamily="34" charset="0"/>
              </a:rPr>
              <a:t>1</a:t>
            </a:r>
            <a:r>
              <a:rPr lang="en-US" altLang="ko-KR" sz="2200" dirty="0" smtClean="0">
                <a:latin typeface="+mn-ea"/>
                <a:cs typeface="Arial" pitchFamily="34" charset="0"/>
              </a:rPr>
              <a:t>,X</a:t>
            </a:r>
            <a:r>
              <a:rPr lang="en-US" altLang="ko-KR" sz="2200" baseline="-25000" dirty="0" smtClean="0">
                <a:latin typeface="+mn-ea"/>
                <a:cs typeface="Arial" pitchFamily="34" charset="0"/>
              </a:rPr>
              <a:t>2</a:t>
            </a:r>
            <a:r>
              <a:rPr lang="en-US" altLang="ko-KR" sz="2200" dirty="0" smtClean="0">
                <a:latin typeface="+mn-ea"/>
                <a:cs typeface="Arial" pitchFamily="34" charset="0"/>
              </a:rPr>
              <a:t>…</a:t>
            </a:r>
            <a:r>
              <a:rPr lang="en-US" altLang="ko-KR" sz="2200" dirty="0" err="1" smtClean="0">
                <a:latin typeface="+mn-ea"/>
                <a:cs typeface="Arial" pitchFamily="34" charset="0"/>
              </a:rPr>
              <a:t>X</a:t>
            </a:r>
            <a:r>
              <a:rPr lang="en-US" altLang="ko-KR" sz="2200" baseline="-25000" dirty="0" err="1" smtClean="0">
                <a:latin typeface="+mn-ea"/>
                <a:cs typeface="Arial" pitchFamily="34" charset="0"/>
              </a:rPr>
              <a:t>n</a:t>
            </a:r>
            <a:r>
              <a:rPr lang="en-US" altLang="ko-KR" sz="2200" dirty="0" smtClean="0">
                <a:latin typeface="+mn-ea"/>
                <a:cs typeface="Arial" pitchFamily="34" charset="0"/>
              </a:rPr>
              <a:t>) </a:t>
            </a:r>
          </a:p>
          <a:p>
            <a:pPr marL="342900" indent="-342900">
              <a:buFont typeface="Wingdings" panose="05000000000000000000" pitchFamily="2" charset="2"/>
              <a:buChar char="Ø"/>
            </a:pPr>
            <a:r>
              <a:rPr lang="en-US" altLang="ko-KR" sz="2200" dirty="0" smtClean="0">
                <a:latin typeface="+mn-ea"/>
                <a:cs typeface="Arial" pitchFamily="34" charset="0"/>
              </a:rPr>
              <a:t>The goal is to find the relationship between independent variables and the dependent variable</a:t>
            </a:r>
          </a:p>
          <a:p>
            <a:pPr marL="342900" indent="-342900">
              <a:buFont typeface="Wingdings" panose="05000000000000000000" pitchFamily="2" charset="2"/>
              <a:buChar char="Ø"/>
            </a:pPr>
            <a:r>
              <a:rPr lang="en-US" altLang="ko-KR" sz="2200" dirty="0" smtClean="0">
                <a:latin typeface="+mn-ea"/>
                <a:cs typeface="Arial" pitchFamily="34" charset="0"/>
              </a:rPr>
              <a:t>We need to find a line of best fit</a:t>
            </a:r>
          </a:p>
          <a:p>
            <a:pPr algn="ctr"/>
            <a:r>
              <a:rPr lang="en-US" altLang="ko-KR" sz="2200" dirty="0" smtClean="0">
                <a:latin typeface="+mn-ea"/>
                <a:cs typeface="Arial" pitchFamily="34" charset="0"/>
              </a:rPr>
              <a:t>  Y</a:t>
            </a:r>
            <a:r>
              <a:rPr lang="en-US" altLang="ko-KR" sz="2200" baseline="-25000" dirty="0" smtClean="0">
                <a:latin typeface="+mn-ea"/>
                <a:cs typeface="Arial" pitchFamily="34" charset="0"/>
              </a:rPr>
              <a:t>i</a:t>
            </a:r>
            <a:r>
              <a:rPr lang="en-US" altLang="ko-KR" sz="2200" dirty="0" smtClean="0">
                <a:latin typeface="+mn-ea"/>
                <a:cs typeface="Arial" pitchFamily="34" charset="0"/>
              </a:rPr>
              <a:t> = </a:t>
            </a:r>
            <a:r>
              <a:rPr lang="el-GR" sz="2200" dirty="0">
                <a:latin typeface="+mn-ea"/>
                <a:cs typeface="Arial" pitchFamily="34" charset="0"/>
              </a:rPr>
              <a:t>β</a:t>
            </a:r>
            <a:r>
              <a:rPr lang="en-IN" sz="2200" baseline="-25000" dirty="0">
                <a:latin typeface="+mn-ea"/>
                <a:cs typeface="Arial" pitchFamily="34" charset="0"/>
              </a:rPr>
              <a:t>0</a:t>
            </a:r>
            <a:r>
              <a:rPr lang="en-IN" sz="2200" dirty="0">
                <a:latin typeface="+mn-ea"/>
                <a:cs typeface="Arial" pitchFamily="34" charset="0"/>
              </a:rPr>
              <a:t> + </a:t>
            </a:r>
            <a:r>
              <a:rPr lang="el-GR" sz="2200" dirty="0">
                <a:latin typeface="+mn-ea"/>
                <a:cs typeface="Arial" pitchFamily="34" charset="0"/>
              </a:rPr>
              <a:t>β</a:t>
            </a:r>
            <a:r>
              <a:rPr lang="en-IN" sz="2200" baseline="-25000" dirty="0">
                <a:latin typeface="+mn-ea"/>
                <a:cs typeface="Arial" pitchFamily="34" charset="0"/>
              </a:rPr>
              <a:t>1</a:t>
            </a:r>
            <a:r>
              <a:rPr lang="en-IN" sz="2200" dirty="0">
                <a:latin typeface="+mn-ea"/>
                <a:cs typeface="Arial" pitchFamily="34" charset="0"/>
              </a:rPr>
              <a:t> </a:t>
            </a:r>
            <a:r>
              <a:rPr lang="en-IN" sz="2200" dirty="0" smtClean="0">
                <a:latin typeface="+mn-ea"/>
                <a:cs typeface="Arial" pitchFamily="34" charset="0"/>
              </a:rPr>
              <a:t>X</a:t>
            </a:r>
            <a:r>
              <a:rPr lang="en-IN" sz="2200" baseline="-25000" dirty="0" smtClean="0">
                <a:latin typeface="+mn-ea"/>
                <a:cs typeface="Arial" pitchFamily="34" charset="0"/>
              </a:rPr>
              <a:t>i1</a:t>
            </a:r>
            <a:r>
              <a:rPr lang="en-IN" sz="2200" dirty="0" smtClean="0">
                <a:latin typeface="+mn-ea"/>
                <a:cs typeface="Arial" pitchFamily="34" charset="0"/>
              </a:rPr>
              <a:t> </a:t>
            </a:r>
            <a:r>
              <a:rPr lang="en-IN" sz="2200" dirty="0">
                <a:latin typeface="+mn-ea"/>
                <a:cs typeface="Arial" pitchFamily="34" charset="0"/>
              </a:rPr>
              <a:t>+ </a:t>
            </a:r>
            <a:r>
              <a:rPr lang="el-GR" sz="2200" dirty="0" smtClean="0">
                <a:latin typeface="+mn-ea"/>
                <a:cs typeface="Arial" pitchFamily="34" charset="0"/>
              </a:rPr>
              <a:t>β</a:t>
            </a:r>
            <a:r>
              <a:rPr lang="en-IN" sz="2200" baseline="-25000" dirty="0" smtClean="0">
                <a:latin typeface="+mn-ea"/>
                <a:cs typeface="Arial" pitchFamily="34" charset="0"/>
              </a:rPr>
              <a:t>2</a:t>
            </a:r>
            <a:r>
              <a:rPr lang="en-IN" sz="2200" dirty="0" smtClean="0">
                <a:latin typeface="+mn-ea"/>
                <a:cs typeface="Arial" pitchFamily="34" charset="0"/>
              </a:rPr>
              <a:t> X</a:t>
            </a:r>
            <a:r>
              <a:rPr lang="en-IN" sz="2200" baseline="-25000" dirty="0" smtClean="0">
                <a:latin typeface="+mn-ea"/>
                <a:cs typeface="Arial" pitchFamily="34" charset="0"/>
              </a:rPr>
              <a:t>i2</a:t>
            </a:r>
            <a:r>
              <a:rPr lang="en-IN" sz="2200" dirty="0" smtClean="0">
                <a:latin typeface="+mn-ea"/>
                <a:cs typeface="Arial" pitchFamily="34" charset="0"/>
              </a:rPr>
              <a:t> </a:t>
            </a:r>
            <a:r>
              <a:rPr lang="en-IN" sz="2200" dirty="0">
                <a:latin typeface="+mn-ea"/>
                <a:cs typeface="Arial" pitchFamily="34" charset="0"/>
              </a:rPr>
              <a:t>+ </a:t>
            </a:r>
            <a:r>
              <a:rPr lang="en-IN" sz="2200" dirty="0" smtClean="0">
                <a:latin typeface="+mn-ea"/>
                <a:cs typeface="Arial" pitchFamily="34" charset="0"/>
              </a:rPr>
              <a:t>… +</a:t>
            </a:r>
            <a:r>
              <a:rPr lang="el-GR" sz="2200" dirty="0" smtClean="0">
                <a:latin typeface="+mn-ea"/>
                <a:cs typeface="Arial" pitchFamily="34" charset="0"/>
              </a:rPr>
              <a:t>β</a:t>
            </a:r>
            <a:r>
              <a:rPr lang="en-IN" sz="2200" baseline="-25000" dirty="0" smtClean="0">
                <a:latin typeface="+mn-ea"/>
                <a:cs typeface="Arial" pitchFamily="34" charset="0"/>
              </a:rPr>
              <a:t>n</a:t>
            </a:r>
            <a:r>
              <a:rPr lang="en-IN" sz="2200" dirty="0" smtClean="0">
                <a:latin typeface="+mn-ea"/>
                <a:cs typeface="Arial" pitchFamily="34" charset="0"/>
              </a:rPr>
              <a:t> X</a:t>
            </a:r>
            <a:r>
              <a:rPr lang="en-IN" sz="2200" baseline="-25000" dirty="0" smtClean="0">
                <a:latin typeface="+mn-ea"/>
                <a:cs typeface="Arial" pitchFamily="34" charset="0"/>
              </a:rPr>
              <a:t>in</a:t>
            </a:r>
            <a:r>
              <a:rPr lang="en-IN" sz="2200" dirty="0" smtClean="0">
                <a:latin typeface="+mn-ea"/>
                <a:cs typeface="Arial" pitchFamily="34" charset="0"/>
              </a:rPr>
              <a:t> </a:t>
            </a:r>
            <a:r>
              <a:rPr lang="en-IN" sz="2200" dirty="0">
                <a:latin typeface="+mn-ea"/>
                <a:cs typeface="Arial" pitchFamily="34" charset="0"/>
              </a:rPr>
              <a:t>+ </a:t>
            </a:r>
            <a:r>
              <a:rPr lang="en-IN" sz="2200" dirty="0" smtClean="0">
                <a:latin typeface="+mn-ea"/>
                <a:cs typeface="Arial" pitchFamily="34" charset="0"/>
              </a:rPr>
              <a:t>ɛ</a:t>
            </a:r>
            <a:endParaRPr lang="en-IN" sz="2200" dirty="0">
              <a:latin typeface="+mn-ea"/>
              <a:cs typeface="Arial" pitchFamily="34" charset="0"/>
            </a:endParaRPr>
          </a:p>
          <a:p>
            <a:pPr marL="342900" indent="-342900">
              <a:buFont typeface="Wingdings" panose="05000000000000000000" pitchFamily="2" charset="2"/>
              <a:buChar char="Ø"/>
            </a:pPr>
            <a:r>
              <a:rPr lang="en-IN" altLang="ko-KR" sz="2200" dirty="0">
                <a:latin typeface="+mn-ea"/>
                <a:cs typeface="Arial" pitchFamily="34" charset="0"/>
              </a:rPr>
              <a:t>We need to minimize </a:t>
            </a:r>
            <a:r>
              <a:rPr lang="en-IN" altLang="ko-KR" sz="2200" dirty="0" smtClean="0">
                <a:latin typeface="+mn-ea"/>
                <a:cs typeface="Arial" pitchFamily="34" charset="0"/>
              </a:rPr>
              <a:t>the </a:t>
            </a:r>
            <a:r>
              <a:rPr lang="en-IN" altLang="ko-KR" sz="2200" dirty="0">
                <a:latin typeface="+mn-ea"/>
                <a:cs typeface="Arial" pitchFamily="34" charset="0"/>
              </a:rPr>
              <a:t>error </a:t>
            </a:r>
            <a:r>
              <a:rPr lang="en-IN" altLang="ko-KR" sz="2200" dirty="0" smtClean="0">
                <a:latin typeface="+mn-ea"/>
                <a:cs typeface="Arial" pitchFamily="34" charset="0"/>
              </a:rPr>
              <a:t>and find and using least squares fit</a:t>
            </a:r>
          </a:p>
          <a:p>
            <a:pPr marL="342900" indent="-342900">
              <a:buFont typeface="Wingdings" panose="05000000000000000000" pitchFamily="2" charset="2"/>
              <a:buChar char="Ø"/>
            </a:pPr>
            <a:r>
              <a:rPr lang="en-IN" altLang="ko-KR" sz="2200" dirty="0" smtClean="0">
                <a:latin typeface="+mn-ea"/>
                <a:cs typeface="Arial" pitchFamily="34" charset="0"/>
              </a:rPr>
              <a:t>Using this equation we can find the predicted Y values using the equation</a:t>
            </a:r>
          </a:p>
          <a:p>
            <a:pPr algn="ctr"/>
            <a:r>
              <a:rPr lang="en-US" altLang="ko-KR" sz="2200" dirty="0" err="1" smtClean="0">
                <a:latin typeface="+mn-ea"/>
                <a:cs typeface="Arial" pitchFamily="34" charset="0"/>
              </a:rPr>
              <a:t>y</a:t>
            </a:r>
            <a:r>
              <a:rPr lang="en-US" altLang="ko-KR" sz="2200" dirty="0" err="1"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altLang="ko-KR" sz="2200" baseline="-25000" dirty="0" err="1" smtClean="0">
                <a:latin typeface="+mn-ea"/>
                <a:cs typeface="Arial" pitchFamily="34" charset="0"/>
              </a:rPr>
              <a:t>i</a:t>
            </a:r>
            <a:r>
              <a:rPr lang="en-US" altLang="ko-KR" sz="2200" dirty="0" smtClean="0">
                <a:latin typeface="+mn-ea"/>
                <a:cs typeface="Arial" pitchFamily="34" charset="0"/>
              </a:rPr>
              <a:t> </a:t>
            </a:r>
            <a:r>
              <a:rPr lang="en-US" altLang="ko-KR" sz="2200" dirty="0">
                <a:latin typeface="+mn-ea"/>
                <a:cs typeface="Arial" pitchFamily="34" charset="0"/>
              </a:rPr>
              <a:t>= </a:t>
            </a:r>
            <a:r>
              <a:rPr lang="el-GR" sz="2200" dirty="0">
                <a:latin typeface="+mn-ea"/>
                <a:cs typeface="Arial" pitchFamily="34" charset="0"/>
              </a:rPr>
              <a:t>β</a:t>
            </a:r>
            <a:r>
              <a:rPr lang="en-IN" sz="2200" baseline="-25000" dirty="0">
                <a:latin typeface="+mn-ea"/>
                <a:cs typeface="Arial" pitchFamily="34" charset="0"/>
              </a:rPr>
              <a:t>0</a:t>
            </a:r>
            <a:r>
              <a:rPr lang="en-IN" sz="2200" dirty="0">
                <a:latin typeface="+mn-ea"/>
                <a:cs typeface="Arial" pitchFamily="34" charset="0"/>
              </a:rPr>
              <a:t> + </a:t>
            </a:r>
            <a:r>
              <a:rPr lang="el-GR" sz="2200" dirty="0">
                <a:latin typeface="+mn-ea"/>
                <a:cs typeface="Arial" pitchFamily="34" charset="0"/>
              </a:rPr>
              <a:t>β</a:t>
            </a:r>
            <a:r>
              <a:rPr lang="en-IN" sz="2200" baseline="-25000" dirty="0">
                <a:latin typeface="+mn-ea"/>
                <a:cs typeface="Arial" pitchFamily="34" charset="0"/>
              </a:rPr>
              <a:t>1</a:t>
            </a:r>
            <a:r>
              <a:rPr lang="en-IN" sz="2200" dirty="0">
                <a:latin typeface="+mn-ea"/>
                <a:cs typeface="Arial" pitchFamily="34" charset="0"/>
              </a:rPr>
              <a:t> X</a:t>
            </a:r>
            <a:r>
              <a:rPr lang="en-IN" sz="2200" baseline="-25000" dirty="0">
                <a:latin typeface="+mn-ea"/>
                <a:cs typeface="Arial" pitchFamily="34" charset="0"/>
              </a:rPr>
              <a:t>i1</a:t>
            </a:r>
            <a:r>
              <a:rPr lang="en-IN" sz="2200" dirty="0">
                <a:latin typeface="+mn-ea"/>
                <a:cs typeface="Arial" pitchFamily="34" charset="0"/>
              </a:rPr>
              <a:t> + </a:t>
            </a:r>
            <a:r>
              <a:rPr lang="el-GR" sz="2200" dirty="0">
                <a:latin typeface="+mn-ea"/>
                <a:cs typeface="Arial" pitchFamily="34" charset="0"/>
              </a:rPr>
              <a:t>β</a:t>
            </a:r>
            <a:r>
              <a:rPr lang="en-IN" sz="2200" baseline="-25000" dirty="0">
                <a:latin typeface="+mn-ea"/>
                <a:cs typeface="Arial" pitchFamily="34" charset="0"/>
              </a:rPr>
              <a:t>2</a:t>
            </a:r>
            <a:r>
              <a:rPr lang="en-IN" sz="2200" dirty="0">
                <a:latin typeface="+mn-ea"/>
                <a:cs typeface="Arial" pitchFamily="34" charset="0"/>
              </a:rPr>
              <a:t> X</a:t>
            </a:r>
            <a:r>
              <a:rPr lang="en-IN" sz="2200" baseline="-25000" dirty="0">
                <a:latin typeface="+mn-ea"/>
                <a:cs typeface="Arial" pitchFamily="34" charset="0"/>
              </a:rPr>
              <a:t>i2</a:t>
            </a:r>
            <a:r>
              <a:rPr lang="en-IN" sz="2200" dirty="0">
                <a:latin typeface="+mn-ea"/>
                <a:cs typeface="Arial" pitchFamily="34" charset="0"/>
              </a:rPr>
              <a:t> + … +</a:t>
            </a:r>
            <a:r>
              <a:rPr lang="el-GR" sz="2200" dirty="0">
                <a:latin typeface="+mn-ea"/>
                <a:cs typeface="Arial" pitchFamily="34" charset="0"/>
              </a:rPr>
              <a:t>β</a:t>
            </a:r>
            <a:r>
              <a:rPr lang="en-IN" sz="2200" baseline="-25000" dirty="0">
                <a:latin typeface="+mn-ea"/>
                <a:cs typeface="Arial" pitchFamily="34" charset="0"/>
              </a:rPr>
              <a:t>n</a:t>
            </a:r>
            <a:r>
              <a:rPr lang="en-IN" sz="2200" dirty="0">
                <a:latin typeface="+mn-ea"/>
                <a:cs typeface="Arial" pitchFamily="34" charset="0"/>
              </a:rPr>
              <a:t> X</a:t>
            </a:r>
            <a:r>
              <a:rPr lang="en-IN" sz="2200" baseline="-25000" dirty="0">
                <a:latin typeface="+mn-ea"/>
                <a:cs typeface="Arial" pitchFamily="34" charset="0"/>
              </a:rPr>
              <a:t>in</a:t>
            </a:r>
            <a:r>
              <a:rPr lang="en-IN" sz="2200" dirty="0" smtClean="0">
                <a:latin typeface="+mn-ea"/>
                <a:cs typeface="Arial" pitchFamily="34" charset="0"/>
              </a:rPr>
              <a:t> </a:t>
            </a:r>
            <a:endParaRPr lang="en-IN" sz="2200" dirty="0">
              <a:latin typeface="+mn-ea"/>
              <a:cs typeface="Arial" pitchFamily="34" charset="0"/>
            </a:endParaRPr>
          </a:p>
          <a:p>
            <a:pPr marL="342900" indent="-342900">
              <a:buFont typeface="Wingdings" panose="05000000000000000000" pitchFamily="2" charset="2"/>
              <a:buChar char="Ø"/>
            </a:pPr>
            <a:endParaRPr lang="en-US" altLang="ko-KR" sz="2200" dirty="0">
              <a:latin typeface="+mn-ea"/>
              <a:cs typeface="Arial" pitchFamily="34" charset="0"/>
            </a:endParaRPr>
          </a:p>
        </p:txBody>
      </p:sp>
    </p:spTree>
    <p:extLst>
      <p:ext uri="{BB962C8B-B14F-4D97-AF65-F5344CB8AC3E}">
        <p14:creationId xmlns:p14="http://schemas.microsoft.com/office/powerpoint/2010/main" val="2514387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down)">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wipe(down)">
                                      <p:cBhvr>
                                        <p:cTn id="37"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4067944" y="4869160"/>
            <a:ext cx="4788024" cy="646331"/>
          </a:xfrm>
          <a:prstGeom prst="rect">
            <a:avLst/>
          </a:prstGeom>
          <a:noFill/>
          <a:ln w="9525">
            <a:noFill/>
            <a:miter lim="800000"/>
            <a:headEnd/>
            <a:tailEnd/>
          </a:ln>
        </p:spPr>
        <p:txBody>
          <a:bodyPr wrap="square">
            <a:spAutoFit/>
          </a:bodyPr>
          <a:lstStyle/>
          <a:p>
            <a:pPr algn="r"/>
            <a:r>
              <a:rPr lang="en-US" altLang="ko-KR" sz="3600" b="1" dirty="0" smtClean="0">
                <a:solidFill>
                  <a:schemeClr val="accent3">
                    <a:lumMod val="50000"/>
                  </a:schemeClr>
                </a:solidFill>
                <a:latin typeface="Arial" pitchFamily="34" charset="0"/>
                <a:ea typeface="맑은 고딕" pitchFamily="50" charset="-127"/>
                <a:cs typeface="Arial" pitchFamily="34" charset="0"/>
              </a:rPr>
              <a:t>Evaluation Criteria</a:t>
            </a:r>
          </a:p>
        </p:txBody>
      </p:sp>
    </p:spTree>
    <p:extLst>
      <p:ext uri="{BB962C8B-B14F-4D97-AF65-F5344CB8AC3E}">
        <p14:creationId xmlns:p14="http://schemas.microsoft.com/office/powerpoint/2010/main" val="16820079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Measures</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Mean Squared Error (Mean Squared Residual)</a:t>
            </a:r>
          </a:p>
          <a:p>
            <a:pPr marL="342900" indent="-342900">
              <a:buFont typeface="Wingdings" panose="05000000000000000000" pitchFamily="2" charset="2"/>
              <a:buChar char="Ø"/>
            </a:pPr>
            <a:r>
              <a:rPr lang="en-IN" altLang="ko-KR" sz="2200" dirty="0" smtClean="0">
                <a:latin typeface="+mn-ea"/>
                <a:cs typeface="Arial" pitchFamily="34" charset="0"/>
              </a:rPr>
              <a:t>Coefficient of Determination (R</a:t>
            </a:r>
            <a:r>
              <a:rPr lang="en-IN" altLang="ko-KR" sz="2200" baseline="30000" dirty="0" smtClean="0">
                <a:latin typeface="+mn-ea"/>
                <a:cs typeface="Arial" pitchFamily="34" charset="0"/>
              </a:rPr>
              <a:t>2</a:t>
            </a:r>
            <a:r>
              <a:rPr lang="en-IN" altLang="ko-KR" sz="2200" dirty="0" smtClean="0">
                <a:latin typeface="+mn-ea"/>
                <a:cs typeface="Arial" pitchFamily="34" charset="0"/>
              </a:rPr>
              <a:t>)</a:t>
            </a:r>
          </a:p>
          <a:p>
            <a:pPr marL="342900" indent="-342900">
              <a:buFont typeface="Wingdings" panose="05000000000000000000" pitchFamily="2" charset="2"/>
              <a:buChar char="Ø"/>
            </a:pPr>
            <a:r>
              <a:rPr lang="en-IN" altLang="ko-KR" sz="2200" dirty="0" smtClean="0">
                <a:latin typeface="+mn-ea"/>
                <a:cs typeface="Arial" pitchFamily="34" charset="0"/>
              </a:rPr>
              <a:t>Adjusted R2</a:t>
            </a:r>
          </a:p>
          <a:p>
            <a:pPr marL="342900" indent="-342900">
              <a:buFont typeface="Wingdings" panose="05000000000000000000" pitchFamily="2" charset="2"/>
              <a:buChar char="Ø"/>
            </a:pPr>
            <a:r>
              <a:rPr lang="en-IN" altLang="ko-KR" sz="2200" dirty="0" smtClean="0">
                <a:latin typeface="+mn-ea"/>
                <a:cs typeface="Arial" pitchFamily="34" charset="0"/>
              </a:rPr>
              <a:t>Mallow’s </a:t>
            </a:r>
            <a:r>
              <a:rPr lang="en-IN" altLang="ko-KR" sz="2200" dirty="0" err="1" smtClean="0">
                <a:latin typeface="+mn-ea"/>
                <a:cs typeface="Arial" pitchFamily="34" charset="0"/>
              </a:rPr>
              <a:t>C</a:t>
            </a:r>
            <a:r>
              <a:rPr lang="en-IN" altLang="ko-KR" sz="2200" baseline="-25000" dirty="0" err="1" smtClean="0">
                <a:latin typeface="+mn-ea"/>
                <a:cs typeface="Arial" pitchFamily="34" charset="0"/>
              </a:rPr>
              <a:t>p</a:t>
            </a:r>
            <a:endParaRPr lang="en-US" altLang="ko-KR" sz="2200" baseline="-25000" dirty="0" smtClean="0">
              <a:latin typeface="+mn-ea"/>
              <a:cs typeface="Arial" pitchFamily="34" charset="0"/>
            </a:endParaRPr>
          </a:p>
          <a:p>
            <a:pPr marL="1085850" lvl="1" indent="-342900">
              <a:buFont typeface="Arial" pitchFamily="34" charset="0"/>
              <a:buChar char="•"/>
            </a:pPr>
            <a:endParaRPr lang="en-IN" altLang="ko-KR" sz="2200" dirty="0">
              <a:solidFill>
                <a:schemeClr val="accent3">
                  <a:lumMod val="50000"/>
                </a:schemeClr>
              </a:solidFill>
              <a:latin typeface="+mn-ea"/>
              <a:cs typeface="Arial" pitchFamily="34" charset="0"/>
            </a:endParaRPr>
          </a:p>
          <a:p>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16673746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Mean Squared Error</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Mean squared error is the average of the square of errors</a:t>
            </a:r>
          </a:p>
          <a:p>
            <a:pPr marL="342900" indent="-342900">
              <a:buFont typeface="Wingdings" panose="05000000000000000000" pitchFamily="2" charset="2"/>
              <a:buChar char="Ø"/>
            </a:pPr>
            <a:r>
              <a:rPr lang="en-IN" altLang="ko-KR" sz="2200" dirty="0" smtClean="0">
                <a:latin typeface="+mn-ea"/>
                <a:cs typeface="Arial" pitchFamily="34" charset="0"/>
              </a:rPr>
              <a:t>The model is good if the mean squared error is low</a:t>
            </a:r>
            <a:endParaRPr lang="el-GR" altLang="ko-KR" sz="2200" dirty="0">
              <a:solidFill>
                <a:schemeClr val="accent3">
                  <a:lumMod val="50000"/>
                </a:schemeClr>
              </a:solidFill>
              <a:latin typeface="+mn-ea"/>
              <a:cs typeface="Arial" pitchFamily="34" charset="0"/>
            </a:endParaRPr>
          </a:p>
          <a:p>
            <a:pPr marL="1085850" lvl="1" indent="-342900">
              <a:buFont typeface="Arial" pitchFamily="34" charset="0"/>
              <a:buChar char="•"/>
            </a:pPr>
            <a:endParaRPr lang="en-IN" altLang="ko-KR" sz="2200" dirty="0">
              <a:solidFill>
                <a:schemeClr val="accent3">
                  <a:lumMod val="50000"/>
                </a:schemeClr>
              </a:solidFill>
              <a:latin typeface="+mn-ea"/>
              <a:cs typeface="Arial" pitchFamily="34" charset="0"/>
            </a:endParaRPr>
          </a:p>
          <a:p>
            <a:endParaRPr lang="ko-KR" altLang="en-US" sz="2200" dirty="0">
              <a:latin typeface="Arial" pitchFamily="34" charset="0"/>
              <a:cs typeface="Arial"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2152" y="3347366"/>
            <a:ext cx="3259368" cy="909977"/>
          </a:xfrm>
          <a:prstGeom prst="rect">
            <a:avLst/>
          </a:prstGeom>
        </p:spPr>
      </p:pic>
    </p:spTree>
    <p:extLst>
      <p:ext uri="{BB962C8B-B14F-4D97-AF65-F5344CB8AC3E}">
        <p14:creationId xmlns:p14="http://schemas.microsoft.com/office/powerpoint/2010/main" val="2578872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Coefficient of Determination (R</a:t>
            </a:r>
            <a:r>
              <a:rPr lang="en-US" altLang="ko-KR" baseline="30000" dirty="0" smtClean="0"/>
              <a:t>2</a:t>
            </a:r>
            <a:r>
              <a:rPr lang="en-US" altLang="ko-KR" dirty="0" smtClean="0"/>
              <a:t>)</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R</a:t>
            </a:r>
            <a:r>
              <a:rPr lang="en-IN" altLang="ko-KR" sz="2200" baseline="30000" dirty="0" smtClean="0">
                <a:latin typeface="+mn-ea"/>
                <a:cs typeface="Arial" pitchFamily="34" charset="0"/>
              </a:rPr>
              <a:t>2</a:t>
            </a:r>
            <a:r>
              <a:rPr lang="en-IN" altLang="ko-KR" sz="2200" dirty="0" smtClean="0">
                <a:latin typeface="+mn-ea"/>
                <a:cs typeface="Arial" pitchFamily="34" charset="0"/>
              </a:rPr>
              <a:t> gives a measure of how much total variance in the data is explained by the model</a:t>
            </a:r>
          </a:p>
          <a:p>
            <a:pPr marL="342900" indent="-342900">
              <a:buFont typeface="Wingdings" panose="05000000000000000000" pitchFamily="2" charset="2"/>
              <a:buChar char="Ø"/>
            </a:pPr>
            <a:r>
              <a:rPr lang="en-IN" altLang="ko-KR" sz="2200" dirty="0" smtClean="0">
                <a:latin typeface="+mn-ea"/>
                <a:cs typeface="Arial" pitchFamily="34" charset="0"/>
              </a:rPr>
              <a:t>R</a:t>
            </a:r>
            <a:r>
              <a:rPr lang="en-IN" altLang="ko-KR" sz="2200" baseline="30000" dirty="0" smtClean="0">
                <a:latin typeface="+mn-ea"/>
                <a:cs typeface="Arial" pitchFamily="34" charset="0"/>
              </a:rPr>
              <a:t>2</a:t>
            </a:r>
            <a:r>
              <a:rPr lang="en-IN" altLang="ko-KR" sz="2200" dirty="0" smtClean="0">
                <a:latin typeface="+mn-ea"/>
                <a:cs typeface="Arial" pitchFamily="34" charset="0"/>
              </a:rPr>
              <a:t> takes values in the range 0 to 1</a:t>
            </a:r>
          </a:p>
          <a:p>
            <a:pPr marL="342900" indent="-342900">
              <a:buFont typeface="Wingdings" panose="05000000000000000000" pitchFamily="2" charset="2"/>
              <a:buChar char="Ø"/>
            </a:pPr>
            <a:r>
              <a:rPr lang="en-IN" altLang="ko-KR" sz="2200" dirty="0" smtClean="0">
                <a:solidFill>
                  <a:schemeClr val="accent3">
                    <a:lumMod val="50000"/>
                  </a:schemeClr>
                </a:solidFill>
                <a:latin typeface="+mn-ea"/>
                <a:cs typeface="Arial" pitchFamily="34" charset="0"/>
              </a:rPr>
              <a:t>If R</a:t>
            </a:r>
            <a:r>
              <a:rPr lang="en-IN" altLang="ko-KR" sz="2200" baseline="30000" dirty="0" smtClean="0">
                <a:solidFill>
                  <a:schemeClr val="accent3">
                    <a:lumMod val="50000"/>
                  </a:schemeClr>
                </a:solidFill>
                <a:latin typeface="+mn-ea"/>
                <a:cs typeface="Arial" pitchFamily="34" charset="0"/>
              </a:rPr>
              <a:t>2</a:t>
            </a:r>
            <a:r>
              <a:rPr lang="en-IN" altLang="ko-KR" sz="2200" dirty="0" smtClean="0">
                <a:solidFill>
                  <a:schemeClr val="accent3">
                    <a:lumMod val="50000"/>
                  </a:schemeClr>
                </a:solidFill>
                <a:latin typeface="+mn-ea"/>
                <a:cs typeface="Arial" pitchFamily="34" charset="0"/>
              </a:rPr>
              <a:t> is 1, then the regression line perfectly fits the data, if</a:t>
            </a:r>
            <a:r>
              <a:rPr lang="en-IN" altLang="ko-KR" sz="2200" dirty="0" smtClean="0">
                <a:latin typeface="+mn-ea"/>
                <a:cs typeface="Arial" pitchFamily="34" charset="0"/>
              </a:rPr>
              <a:t> R</a:t>
            </a:r>
            <a:r>
              <a:rPr lang="en-IN" altLang="ko-KR" sz="2200" baseline="30000" dirty="0" smtClean="0">
                <a:latin typeface="+mn-ea"/>
                <a:cs typeface="Arial" pitchFamily="34" charset="0"/>
              </a:rPr>
              <a:t>2</a:t>
            </a:r>
            <a:r>
              <a:rPr lang="en-IN" altLang="ko-KR" sz="2200" dirty="0" smtClean="0">
                <a:latin typeface="+mn-ea"/>
                <a:cs typeface="Arial" pitchFamily="34" charset="0"/>
              </a:rPr>
              <a:t> is 0, then the regression line doesn’t fit the data at all</a:t>
            </a:r>
            <a:endParaRPr lang="el-GR" altLang="ko-KR" sz="2200" dirty="0">
              <a:solidFill>
                <a:schemeClr val="accent3">
                  <a:lumMod val="50000"/>
                </a:schemeClr>
              </a:solidFill>
              <a:latin typeface="+mn-ea"/>
              <a:cs typeface="Arial" pitchFamily="34" charset="0"/>
            </a:endParaRPr>
          </a:p>
          <a:p>
            <a:pPr marL="1085850" lvl="1" indent="-342900">
              <a:buFont typeface="Arial" pitchFamily="34" charset="0"/>
              <a:buChar char="•"/>
            </a:pPr>
            <a:endParaRPr lang="en-IN" altLang="ko-KR" sz="2200" dirty="0">
              <a:solidFill>
                <a:schemeClr val="accent3">
                  <a:lumMod val="50000"/>
                </a:schemeClr>
              </a:solidFill>
              <a:latin typeface="+mn-ea"/>
              <a:cs typeface="Arial" pitchFamily="34" charset="0"/>
            </a:endParaRPr>
          </a:p>
          <a:p>
            <a:endParaRPr lang="ko-KR" altLang="en-US" sz="2200" dirty="0">
              <a:latin typeface="Arial" pitchFamily="34" charset="0"/>
              <a:cs typeface="Arial"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816" y="3876259"/>
            <a:ext cx="5353797" cy="2981741"/>
          </a:xfrm>
          <a:prstGeom prst="rect">
            <a:avLst/>
          </a:prstGeom>
        </p:spPr>
      </p:pic>
      <p:sp>
        <p:nvSpPr>
          <p:cNvPr id="6" name="TextBox 5"/>
          <p:cNvSpPr txBox="1"/>
          <p:nvPr/>
        </p:nvSpPr>
        <p:spPr>
          <a:xfrm>
            <a:off x="3995936" y="6642556"/>
            <a:ext cx="5544616" cy="215444"/>
          </a:xfrm>
          <a:prstGeom prst="rect">
            <a:avLst/>
          </a:prstGeom>
          <a:noFill/>
        </p:spPr>
        <p:txBody>
          <a:bodyPr wrap="square" rtlCol="0">
            <a:spAutoFit/>
          </a:bodyPr>
          <a:lstStyle/>
          <a:p>
            <a:r>
              <a:rPr lang="en-IN" sz="800" dirty="0"/>
              <a:t>http://www.saedsayad.com/model_evaluation_r.htm</a:t>
            </a:r>
          </a:p>
        </p:txBody>
      </p:sp>
    </p:spTree>
    <p:extLst>
      <p:ext uri="{BB962C8B-B14F-4D97-AF65-F5344CB8AC3E}">
        <p14:creationId xmlns:p14="http://schemas.microsoft.com/office/powerpoint/2010/main" val="366669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Adjusted R</a:t>
            </a:r>
            <a:r>
              <a:rPr lang="en-US" altLang="ko-KR" baseline="30000" dirty="0" smtClean="0"/>
              <a:t>2</a:t>
            </a:r>
            <a:endParaRPr lang="ko-KR" altLang="en-US" baseline="30000"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When we add more independent variables to a model, R</a:t>
            </a:r>
            <a:r>
              <a:rPr lang="en-IN" altLang="ko-KR" sz="2200" baseline="30000" dirty="0" smtClean="0">
                <a:latin typeface="+mn-ea"/>
                <a:cs typeface="Arial" pitchFamily="34" charset="0"/>
              </a:rPr>
              <a:t>2</a:t>
            </a:r>
            <a:r>
              <a:rPr lang="en-IN" altLang="ko-KR" sz="2200" dirty="0" smtClean="0">
                <a:latin typeface="+mn-ea"/>
                <a:cs typeface="Arial" pitchFamily="34" charset="0"/>
              </a:rPr>
              <a:t> increases irrespective of whether the additional variables improve the model or not </a:t>
            </a:r>
          </a:p>
          <a:p>
            <a:pPr marL="342900" indent="-342900">
              <a:buFont typeface="Wingdings" panose="05000000000000000000" pitchFamily="2" charset="2"/>
              <a:buChar char="Ø"/>
            </a:pPr>
            <a:r>
              <a:rPr lang="en-IN" altLang="ko-KR" sz="2200" dirty="0" smtClean="0">
                <a:latin typeface="+mn-ea"/>
                <a:cs typeface="Arial" pitchFamily="34" charset="0"/>
              </a:rPr>
              <a:t>Adjusted R</a:t>
            </a:r>
            <a:r>
              <a:rPr lang="en-IN" altLang="ko-KR" sz="2200" baseline="30000" dirty="0" smtClean="0">
                <a:latin typeface="+mn-ea"/>
                <a:cs typeface="Arial" pitchFamily="34" charset="0"/>
              </a:rPr>
              <a:t>2</a:t>
            </a:r>
            <a:r>
              <a:rPr lang="en-IN" altLang="ko-KR" sz="2200" dirty="0" smtClean="0">
                <a:latin typeface="+mn-ea"/>
                <a:cs typeface="Arial" pitchFamily="34" charset="0"/>
              </a:rPr>
              <a:t> penalizes the model if the new variable doesn’t fit the model</a:t>
            </a:r>
            <a:endParaRPr lang="en-US" altLang="ko-KR" sz="2200" dirty="0" smtClean="0">
              <a:latin typeface="+mn-ea"/>
              <a:cs typeface="Arial" pitchFamily="34" charset="0"/>
            </a:endParaRPr>
          </a:p>
          <a:p>
            <a:pPr marL="342900" lvl="1" indent="-342900">
              <a:buFont typeface="Wingdings" panose="05000000000000000000" pitchFamily="2" charset="2"/>
              <a:buChar char="Ø"/>
            </a:pPr>
            <a:r>
              <a:rPr lang="en-IN" altLang="ko-KR" sz="2200" dirty="0" smtClean="0">
                <a:solidFill>
                  <a:schemeClr val="accent3">
                    <a:lumMod val="50000"/>
                  </a:schemeClr>
                </a:solidFill>
                <a:latin typeface="+mn-ea"/>
                <a:cs typeface="Arial" pitchFamily="34" charset="0"/>
              </a:rPr>
              <a:t>Adjusted R</a:t>
            </a:r>
            <a:r>
              <a:rPr lang="en-IN" altLang="ko-KR" sz="2200" baseline="30000" dirty="0" smtClean="0">
                <a:solidFill>
                  <a:schemeClr val="accent3">
                    <a:lumMod val="50000"/>
                  </a:schemeClr>
                </a:solidFill>
                <a:latin typeface="+mn-ea"/>
                <a:cs typeface="Arial" pitchFamily="34" charset="0"/>
              </a:rPr>
              <a:t>2</a:t>
            </a:r>
            <a:r>
              <a:rPr lang="en-IN" altLang="ko-KR" sz="2200" dirty="0" smtClean="0">
                <a:solidFill>
                  <a:schemeClr val="accent3">
                    <a:lumMod val="50000"/>
                  </a:schemeClr>
                </a:solidFill>
                <a:latin typeface="+mn-ea"/>
                <a:cs typeface="Arial" pitchFamily="34" charset="0"/>
              </a:rPr>
              <a:t> can take any value unlike R</a:t>
            </a:r>
            <a:r>
              <a:rPr lang="en-IN" altLang="ko-KR" sz="2200" baseline="30000" dirty="0" smtClean="0">
                <a:solidFill>
                  <a:schemeClr val="accent3">
                    <a:lumMod val="50000"/>
                  </a:schemeClr>
                </a:solidFill>
                <a:latin typeface="+mn-ea"/>
                <a:cs typeface="Arial" pitchFamily="34" charset="0"/>
              </a:rPr>
              <a:t>2</a:t>
            </a:r>
            <a:r>
              <a:rPr lang="en-IN" altLang="ko-KR" sz="2200" dirty="0" smtClean="0">
                <a:solidFill>
                  <a:schemeClr val="accent3">
                    <a:lumMod val="50000"/>
                  </a:schemeClr>
                </a:solidFill>
                <a:latin typeface="+mn-ea"/>
                <a:cs typeface="Arial" pitchFamily="34" charset="0"/>
              </a:rPr>
              <a:t> which can be within the range of 0 to 1</a:t>
            </a:r>
          </a:p>
          <a:p>
            <a:pPr marL="342900" lvl="1" indent="-342900">
              <a:buFont typeface="Wingdings" panose="05000000000000000000" pitchFamily="2" charset="2"/>
              <a:buChar char="Ø"/>
            </a:pPr>
            <a:endParaRPr lang="en-IN" altLang="ko-KR" sz="2200" dirty="0">
              <a:solidFill>
                <a:schemeClr val="accent3">
                  <a:lumMod val="50000"/>
                </a:schemeClr>
              </a:solidFill>
              <a:latin typeface="+mn-ea"/>
              <a:cs typeface="Arial" pitchFamily="34" charset="0"/>
            </a:endParaRPr>
          </a:p>
          <a:p>
            <a:pPr marL="342900" lvl="1" indent="-342900">
              <a:buFont typeface="Wingdings" panose="05000000000000000000" pitchFamily="2" charset="2"/>
              <a:buChar char="Ø"/>
            </a:pPr>
            <a:endParaRPr lang="en-IN" altLang="ko-KR" sz="2200" dirty="0" smtClean="0">
              <a:solidFill>
                <a:schemeClr val="accent3">
                  <a:lumMod val="50000"/>
                </a:schemeClr>
              </a:solidFill>
              <a:latin typeface="+mn-ea"/>
              <a:cs typeface="Arial" pitchFamily="34" charset="0"/>
            </a:endParaRPr>
          </a:p>
          <a:p>
            <a:pPr marL="342900" lvl="1" indent="-342900">
              <a:buFont typeface="Wingdings" panose="05000000000000000000" pitchFamily="2" charset="2"/>
              <a:buChar char="Ø"/>
            </a:pPr>
            <a:endParaRPr lang="en-IN" altLang="ko-KR" sz="2200" dirty="0">
              <a:solidFill>
                <a:schemeClr val="accent3">
                  <a:lumMod val="50000"/>
                </a:schemeClr>
              </a:solidFill>
              <a:latin typeface="+mn-ea"/>
              <a:cs typeface="Arial" pitchFamily="34" charset="0"/>
            </a:endParaRPr>
          </a:p>
          <a:p>
            <a:pPr marL="342900" lvl="1" indent="-342900">
              <a:buFont typeface="Wingdings" panose="05000000000000000000" pitchFamily="2" charset="2"/>
              <a:buChar char="Ø"/>
            </a:pPr>
            <a:r>
              <a:rPr lang="en-IN" altLang="ko-KR" sz="2200" dirty="0" smtClean="0">
                <a:solidFill>
                  <a:schemeClr val="accent3">
                    <a:lumMod val="50000"/>
                  </a:schemeClr>
                </a:solidFill>
                <a:latin typeface="+mn-ea"/>
                <a:cs typeface="Arial" pitchFamily="34" charset="0"/>
              </a:rPr>
              <a:t>Here p is the number of independent variables</a:t>
            </a:r>
            <a:endParaRPr lang="en-IN" altLang="ko-KR" sz="2200" dirty="0">
              <a:solidFill>
                <a:schemeClr val="accent3">
                  <a:lumMod val="50000"/>
                </a:schemeClr>
              </a:solidFill>
              <a:latin typeface="+mn-ea"/>
              <a:cs typeface="Arial" pitchFamily="34" charset="0"/>
            </a:endParaRPr>
          </a:p>
          <a:p>
            <a:endParaRPr lang="ko-KR" altLang="en-US" sz="2200" dirty="0">
              <a:latin typeface="Arial" pitchFamily="34" charset="0"/>
              <a:cs typeface="Arial"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6011" y="4365104"/>
            <a:ext cx="4851649" cy="1104957"/>
          </a:xfrm>
          <a:prstGeom prst="rect">
            <a:avLst/>
          </a:prstGeom>
        </p:spPr>
      </p:pic>
    </p:spTree>
    <p:extLst>
      <p:ext uri="{BB962C8B-B14F-4D97-AF65-F5344CB8AC3E}">
        <p14:creationId xmlns:p14="http://schemas.microsoft.com/office/powerpoint/2010/main" val="3869214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ipe(down)">
                                      <p:cBhvr>
                                        <p:cTn id="7" dur="500"/>
                                        <p:tgtEl>
                                          <p:spTgt spid="1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wipe(down)">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6" end="6"/>
                                            </p:txEl>
                                          </p:spTgt>
                                        </p:tgtEl>
                                        <p:attrNameLst>
                                          <p:attrName>style.visibility</p:attrName>
                                        </p:attrNameLst>
                                      </p:cBhvr>
                                      <p:to>
                                        <p:strVal val="visible"/>
                                      </p:to>
                                    </p:set>
                                    <p:animEffect transition="in" filter="wipe(down)">
                                      <p:cBhvr>
                                        <p:cTn id="27"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ko-KR" dirty="0" smtClean="0">
                <a:latin typeface="+mn-ea"/>
              </a:rPr>
              <a:t>Mallow’s </a:t>
            </a:r>
            <a:r>
              <a:rPr lang="en-IN" altLang="ko-KR" dirty="0" err="1">
                <a:latin typeface="+mn-ea"/>
              </a:rPr>
              <a:t>C</a:t>
            </a:r>
            <a:r>
              <a:rPr lang="en-IN" altLang="ko-KR" baseline="-25000" dirty="0" err="1">
                <a:latin typeface="+mn-ea"/>
              </a:rPr>
              <a:t>p</a:t>
            </a:r>
            <a:endParaRPr lang="en-US" altLang="ko-KR" baseline="-25000" dirty="0">
              <a:latin typeface="+mn-ea"/>
            </a:endParaRPr>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Mallow’s </a:t>
            </a:r>
            <a:r>
              <a:rPr lang="en-IN" altLang="ko-KR" sz="2200" dirty="0" err="1" smtClean="0">
                <a:latin typeface="+mn-ea"/>
                <a:cs typeface="Arial" pitchFamily="34" charset="0"/>
              </a:rPr>
              <a:t>C</a:t>
            </a:r>
            <a:r>
              <a:rPr lang="en-IN" altLang="ko-KR" sz="2200" baseline="-25000" dirty="0" err="1" smtClean="0">
                <a:latin typeface="+mn-ea"/>
                <a:cs typeface="Arial" pitchFamily="34" charset="0"/>
              </a:rPr>
              <a:t>p</a:t>
            </a:r>
            <a:r>
              <a:rPr lang="en-IN" altLang="ko-KR" sz="2200" dirty="0" smtClean="0">
                <a:latin typeface="+mn-ea"/>
                <a:cs typeface="Arial" pitchFamily="34" charset="0"/>
              </a:rPr>
              <a:t> is used in selecting the best regression model</a:t>
            </a:r>
          </a:p>
          <a:p>
            <a:pPr marL="342900" indent="-342900">
              <a:buFont typeface="Wingdings" panose="05000000000000000000" pitchFamily="2" charset="2"/>
              <a:buChar char="Ø"/>
            </a:pPr>
            <a:r>
              <a:rPr lang="en-IN" altLang="ko-KR" sz="2200" dirty="0" smtClean="0">
                <a:latin typeface="+mn-ea"/>
                <a:cs typeface="Arial" pitchFamily="34" charset="0"/>
              </a:rPr>
              <a:t>Mallow’s </a:t>
            </a:r>
            <a:r>
              <a:rPr lang="en-IN" altLang="ko-KR" sz="2200" dirty="0" err="1" smtClean="0">
                <a:latin typeface="+mn-ea"/>
                <a:cs typeface="Arial" pitchFamily="34" charset="0"/>
              </a:rPr>
              <a:t>C</a:t>
            </a:r>
            <a:r>
              <a:rPr lang="en-IN" altLang="ko-KR" sz="2200" baseline="-25000" dirty="0" err="1" smtClean="0">
                <a:latin typeface="+mn-ea"/>
                <a:cs typeface="Arial" pitchFamily="34" charset="0"/>
              </a:rPr>
              <a:t>p</a:t>
            </a:r>
            <a:r>
              <a:rPr lang="en-IN" altLang="ko-KR" sz="2200" dirty="0" smtClean="0">
                <a:latin typeface="+mn-ea"/>
                <a:cs typeface="Arial" pitchFamily="34" charset="0"/>
              </a:rPr>
              <a:t> value should to be small and close to the number of independent variables used in the model</a:t>
            </a: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r>
              <a:rPr lang="en-IN" altLang="ko-KR" sz="2200" dirty="0" smtClean="0">
                <a:latin typeface="+mn-ea"/>
                <a:cs typeface="Arial" pitchFamily="34" charset="0"/>
              </a:rPr>
              <a:t>Here N is the sample size and P is the number of independent variables used in the model</a:t>
            </a:r>
            <a:endParaRPr lang="en-US" altLang="ko-KR" sz="2200" dirty="0" smtClean="0">
              <a:latin typeface="+mn-ea"/>
              <a:cs typeface="Arial" pitchFamily="34" charset="0"/>
            </a:endParaRPr>
          </a:p>
          <a:p>
            <a:endParaRPr lang="ko-KR" altLang="en-US" sz="2200" dirty="0">
              <a:latin typeface="Arial" pitchFamily="34" charset="0"/>
              <a:cs typeface="Arial"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864" y="3645024"/>
            <a:ext cx="3744416" cy="834248"/>
          </a:xfrm>
          <a:prstGeom prst="rect">
            <a:avLst/>
          </a:prstGeom>
        </p:spPr>
      </p:pic>
    </p:spTree>
    <p:extLst>
      <p:ext uri="{BB962C8B-B14F-4D97-AF65-F5344CB8AC3E}">
        <p14:creationId xmlns:p14="http://schemas.microsoft.com/office/powerpoint/2010/main" val="258023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6" end="6"/>
                                            </p:txEl>
                                          </p:spTgt>
                                        </p:tgtEl>
                                        <p:attrNameLst>
                                          <p:attrName>style.visibility</p:attrName>
                                        </p:attrNameLst>
                                      </p:cBhvr>
                                      <p:to>
                                        <p:strVal val="visible"/>
                                      </p:to>
                                    </p:set>
                                    <p:animEffect transition="in" filter="wipe(down)">
                                      <p:cBhvr>
                                        <p:cTn id="22"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Introduction</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Let us consider two variables, years of experience and salary of software engineers working in a company</a:t>
            </a:r>
            <a:endParaRPr lang="en-US" altLang="ko-KR" sz="2200" dirty="0" smtClean="0">
              <a:latin typeface="+mn-ea"/>
              <a:cs typeface="Arial" pitchFamily="34" charset="0"/>
            </a:endParaRPr>
          </a:p>
          <a:p>
            <a:pPr marL="342900" indent="-342900">
              <a:buFont typeface="Wingdings" panose="05000000000000000000" pitchFamily="2" charset="2"/>
              <a:buChar char="Ø"/>
            </a:pPr>
            <a:r>
              <a:rPr lang="en-US" altLang="ko-KR" sz="2200" dirty="0" smtClean="0">
                <a:latin typeface="+mn-ea"/>
                <a:cs typeface="Arial" pitchFamily="34" charset="0"/>
              </a:rPr>
              <a:t>Years of experience is the independent variable and Salary is the dependent variable</a:t>
            </a:r>
          </a:p>
          <a:p>
            <a:pPr marL="342900" indent="-342900">
              <a:buFont typeface="Wingdings" panose="05000000000000000000" pitchFamily="2" charset="2"/>
              <a:buChar char="Ø"/>
            </a:pPr>
            <a:r>
              <a:rPr lang="en-US" altLang="ko-KR" sz="2200" dirty="0" smtClean="0">
                <a:latin typeface="+mn-ea"/>
                <a:cs typeface="Arial" pitchFamily="34" charset="0"/>
              </a:rPr>
              <a:t>In regression we try to find a relationship between the dependent variable and the independent variable i.e. between the salary and the years of experience </a:t>
            </a:r>
          </a:p>
          <a:p>
            <a:pPr marL="342900" indent="-342900">
              <a:buFont typeface="Wingdings" panose="05000000000000000000" pitchFamily="2" charset="2"/>
              <a:buChar char="Ø"/>
            </a:pPr>
            <a:r>
              <a:rPr lang="en-US" altLang="ko-KR" sz="2200" dirty="0" smtClean="0">
                <a:latin typeface="+mn-ea"/>
                <a:cs typeface="Arial" pitchFamily="34" charset="0"/>
              </a:rPr>
              <a:t>To do a regression, the relationship between the variables has to be linear</a:t>
            </a: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292417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ko-KR" dirty="0" smtClean="0">
                <a:latin typeface="+mn-ea"/>
              </a:rPr>
              <a:t>Linear Regression t-test</a:t>
            </a:r>
            <a:endParaRPr lang="en-US" altLang="ko-KR" baseline="-25000" dirty="0">
              <a:latin typeface="+mn-ea"/>
            </a:endParaRPr>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We can use the t-test to test whether each coefficient used in the linear model is 0</a:t>
            </a:r>
          </a:p>
          <a:p>
            <a:pPr marL="342900" indent="-342900">
              <a:buFont typeface="Wingdings" panose="05000000000000000000" pitchFamily="2" charset="2"/>
              <a:buChar char="Ø"/>
            </a:pPr>
            <a:r>
              <a:rPr lang="en-IN" altLang="ko-KR" sz="2200" dirty="0" smtClean="0">
                <a:latin typeface="+mn-ea"/>
                <a:cs typeface="Arial" pitchFamily="34" charset="0"/>
              </a:rPr>
              <a:t>Example:</a:t>
            </a:r>
          </a:p>
          <a:p>
            <a:pPr marL="1085850" lvl="1" indent="-342900">
              <a:buFont typeface="Arial" pitchFamily="34" charset="0"/>
              <a:buChar char="•"/>
            </a:pPr>
            <a:r>
              <a:rPr lang="en-IN" altLang="ko-KR" sz="2200" dirty="0">
                <a:solidFill>
                  <a:schemeClr val="accent3">
                    <a:lumMod val="50000"/>
                  </a:schemeClr>
                </a:solidFill>
                <a:latin typeface="+mn-ea"/>
                <a:cs typeface="Arial" pitchFamily="34" charset="0"/>
              </a:rPr>
              <a:t>The </a:t>
            </a:r>
            <a:r>
              <a:rPr lang="en-IN" altLang="ko-KR" sz="2200" dirty="0" smtClean="0">
                <a:solidFill>
                  <a:schemeClr val="accent3">
                    <a:lumMod val="50000"/>
                  </a:schemeClr>
                </a:solidFill>
                <a:latin typeface="+mn-ea"/>
                <a:cs typeface="Arial" pitchFamily="34" charset="0"/>
              </a:rPr>
              <a:t>t-test with the </a:t>
            </a:r>
            <a:r>
              <a:rPr lang="en-IN" altLang="ko-KR" sz="2200" dirty="0">
                <a:solidFill>
                  <a:schemeClr val="accent3">
                    <a:lumMod val="50000"/>
                  </a:schemeClr>
                </a:solidFill>
                <a:latin typeface="+mn-ea"/>
                <a:cs typeface="Arial" pitchFamily="34" charset="0"/>
              </a:rPr>
              <a:t>intercept </a:t>
            </a:r>
            <a:r>
              <a:rPr lang="en-IN" altLang="ko-KR" sz="2200" dirty="0" smtClean="0">
                <a:solidFill>
                  <a:schemeClr val="accent3">
                    <a:lumMod val="50000"/>
                  </a:schemeClr>
                </a:solidFill>
                <a:latin typeface="+mn-ea"/>
                <a:cs typeface="Arial" pitchFamily="34" charset="0"/>
              </a:rPr>
              <a:t>tests the null hypothesis </a:t>
            </a:r>
            <a:r>
              <a:rPr lang="en-IN" altLang="ko-KR" sz="2200" dirty="0">
                <a:solidFill>
                  <a:schemeClr val="accent3">
                    <a:lumMod val="50000"/>
                  </a:schemeClr>
                </a:solidFill>
                <a:latin typeface="+mn-ea"/>
                <a:cs typeface="Arial" pitchFamily="34" charset="0"/>
              </a:rPr>
              <a:t>H</a:t>
            </a:r>
            <a:r>
              <a:rPr lang="en-IN" altLang="ko-KR" sz="2200" baseline="-25000" dirty="0">
                <a:solidFill>
                  <a:schemeClr val="accent3">
                    <a:lumMod val="50000"/>
                  </a:schemeClr>
                </a:solidFill>
                <a:latin typeface="+mn-ea"/>
                <a:cs typeface="Arial" pitchFamily="34" charset="0"/>
              </a:rPr>
              <a:t>0</a:t>
            </a:r>
            <a:r>
              <a:rPr lang="en-IN" altLang="ko-KR" sz="2200" dirty="0">
                <a:solidFill>
                  <a:schemeClr val="accent3">
                    <a:lumMod val="50000"/>
                  </a:schemeClr>
                </a:solidFill>
                <a:latin typeface="+mn-ea"/>
                <a:cs typeface="Arial" pitchFamily="34" charset="0"/>
              </a:rPr>
              <a:t>: </a:t>
            </a:r>
            <a:r>
              <a:rPr lang="el-GR" sz="2200" dirty="0">
                <a:solidFill>
                  <a:schemeClr val="accent3">
                    <a:lumMod val="50000"/>
                  </a:schemeClr>
                </a:solidFill>
                <a:latin typeface="+mn-ea"/>
                <a:cs typeface="Arial" pitchFamily="34" charset="0"/>
              </a:rPr>
              <a:t>β</a:t>
            </a:r>
            <a:r>
              <a:rPr lang="en-IN" sz="2200" baseline="-25000" dirty="0">
                <a:solidFill>
                  <a:schemeClr val="accent3">
                    <a:lumMod val="50000"/>
                  </a:schemeClr>
                </a:solidFill>
                <a:latin typeface="+mn-ea"/>
                <a:cs typeface="Arial" pitchFamily="34" charset="0"/>
              </a:rPr>
              <a:t>0</a:t>
            </a:r>
            <a:r>
              <a:rPr lang="en-IN" altLang="ko-KR" sz="2200" dirty="0">
                <a:solidFill>
                  <a:schemeClr val="accent3">
                    <a:lumMod val="50000"/>
                  </a:schemeClr>
                </a:solidFill>
                <a:latin typeface="+mn-ea"/>
                <a:cs typeface="Arial" pitchFamily="34" charset="0"/>
              </a:rPr>
              <a:t> = 0</a:t>
            </a:r>
          </a:p>
          <a:p>
            <a:pPr marL="1085850" lvl="1" indent="-342900">
              <a:buFont typeface="Arial" pitchFamily="34" charset="0"/>
              <a:buChar char="•"/>
            </a:pPr>
            <a:r>
              <a:rPr lang="en-IN" altLang="ko-KR" sz="2200" dirty="0">
                <a:solidFill>
                  <a:schemeClr val="accent3">
                    <a:lumMod val="50000"/>
                  </a:schemeClr>
                </a:solidFill>
                <a:latin typeface="+mn-ea"/>
                <a:cs typeface="Arial" pitchFamily="34" charset="0"/>
              </a:rPr>
              <a:t>The </a:t>
            </a:r>
            <a:r>
              <a:rPr lang="en-IN" altLang="ko-KR" sz="2200" dirty="0" smtClean="0">
                <a:solidFill>
                  <a:schemeClr val="accent3">
                    <a:lumMod val="50000"/>
                  </a:schemeClr>
                </a:solidFill>
                <a:latin typeface="+mn-ea"/>
                <a:cs typeface="Arial" pitchFamily="34" charset="0"/>
              </a:rPr>
              <a:t>t-test with the first variable tests the null </a:t>
            </a:r>
            <a:r>
              <a:rPr lang="en-IN" altLang="ko-KR" sz="2200" dirty="0">
                <a:solidFill>
                  <a:schemeClr val="accent3">
                    <a:lumMod val="50000"/>
                  </a:schemeClr>
                </a:solidFill>
                <a:latin typeface="+mn-ea"/>
                <a:cs typeface="Arial" pitchFamily="34" charset="0"/>
              </a:rPr>
              <a:t>hypothesis H</a:t>
            </a:r>
            <a:r>
              <a:rPr lang="en-IN" altLang="ko-KR" sz="2200" baseline="-25000" dirty="0">
                <a:solidFill>
                  <a:schemeClr val="accent3">
                    <a:lumMod val="50000"/>
                  </a:schemeClr>
                </a:solidFill>
                <a:latin typeface="+mn-ea"/>
                <a:cs typeface="Arial" pitchFamily="34" charset="0"/>
              </a:rPr>
              <a:t>0</a:t>
            </a:r>
            <a:r>
              <a:rPr lang="en-IN" altLang="ko-KR" sz="2200" dirty="0">
                <a:solidFill>
                  <a:schemeClr val="accent3">
                    <a:lumMod val="50000"/>
                  </a:schemeClr>
                </a:solidFill>
                <a:latin typeface="+mn-ea"/>
                <a:cs typeface="Arial" pitchFamily="34" charset="0"/>
              </a:rPr>
              <a:t>: </a:t>
            </a:r>
            <a:r>
              <a:rPr lang="el-GR" sz="2200" dirty="0">
                <a:solidFill>
                  <a:schemeClr val="accent3">
                    <a:lumMod val="50000"/>
                  </a:schemeClr>
                </a:solidFill>
                <a:latin typeface="+mn-ea"/>
                <a:cs typeface="Arial" pitchFamily="34" charset="0"/>
              </a:rPr>
              <a:t>β</a:t>
            </a:r>
            <a:r>
              <a:rPr lang="en-IN" sz="2200" baseline="-25000" dirty="0">
                <a:solidFill>
                  <a:schemeClr val="accent3">
                    <a:lumMod val="50000"/>
                  </a:schemeClr>
                </a:solidFill>
                <a:latin typeface="+mn-ea"/>
                <a:cs typeface="Arial" pitchFamily="34" charset="0"/>
              </a:rPr>
              <a:t>1</a:t>
            </a:r>
            <a:r>
              <a:rPr lang="el-GR" sz="2200" dirty="0">
                <a:solidFill>
                  <a:schemeClr val="accent3">
                    <a:lumMod val="50000"/>
                  </a:schemeClr>
                </a:solidFill>
                <a:latin typeface="+mn-ea"/>
                <a:cs typeface="Arial" pitchFamily="34" charset="0"/>
              </a:rPr>
              <a:t> </a:t>
            </a:r>
            <a:r>
              <a:rPr lang="en-IN" altLang="ko-KR" sz="2200" dirty="0">
                <a:solidFill>
                  <a:schemeClr val="accent3">
                    <a:lumMod val="50000"/>
                  </a:schemeClr>
                </a:solidFill>
                <a:latin typeface="+mn-ea"/>
                <a:cs typeface="Arial" pitchFamily="34" charset="0"/>
              </a:rPr>
              <a:t>= </a:t>
            </a:r>
            <a:r>
              <a:rPr lang="en-IN" altLang="ko-KR" sz="2200" dirty="0" smtClean="0">
                <a:solidFill>
                  <a:schemeClr val="accent3">
                    <a:lumMod val="50000"/>
                  </a:schemeClr>
                </a:solidFill>
                <a:latin typeface="+mn-ea"/>
                <a:cs typeface="Arial" pitchFamily="34" charset="0"/>
              </a:rPr>
              <a:t>0 to be true</a:t>
            </a:r>
            <a:endParaRPr lang="en-IN" altLang="ko-KR" sz="2200" dirty="0">
              <a:solidFill>
                <a:schemeClr val="accent3">
                  <a:lumMod val="50000"/>
                </a:schemeClr>
              </a:solidFill>
              <a:latin typeface="+mn-ea"/>
              <a:cs typeface="Arial" pitchFamily="34" charset="0"/>
            </a:endParaRPr>
          </a:p>
        </p:txBody>
      </p:sp>
    </p:spTree>
    <p:extLst>
      <p:ext uri="{BB962C8B-B14F-4D97-AF65-F5344CB8AC3E}">
        <p14:creationId xmlns:p14="http://schemas.microsoft.com/office/powerpoint/2010/main" val="1449190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ko-KR" dirty="0" smtClean="0">
                <a:latin typeface="+mn-ea"/>
              </a:rPr>
              <a:t>Linear Regression Partial F-test</a:t>
            </a:r>
            <a:endParaRPr lang="en-US" altLang="ko-KR" baseline="-25000" dirty="0">
              <a:latin typeface="+mn-ea"/>
            </a:endParaRPr>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Partial F-test is used to compare two linear models</a:t>
            </a:r>
          </a:p>
          <a:p>
            <a:pPr marL="342900" indent="-342900">
              <a:buFont typeface="Wingdings" panose="05000000000000000000" pitchFamily="2" charset="2"/>
              <a:buChar char="Ø"/>
            </a:pPr>
            <a:r>
              <a:rPr lang="en-IN" altLang="ko-KR" sz="2200" dirty="0" smtClean="0">
                <a:latin typeface="+mn-ea"/>
                <a:cs typeface="Arial" pitchFamily="34" charset="0"/>
              </a:rPr>
              <a:t>Let us say there are two models on the same data</a:t>
            </a:r>
          </a:p>
          <a:p>
            <a:pPr marL="342900" indent="-342900">
              <a:buFont typeface="Wingdings" panose="05000000000000000000" pitchFamily="2" charset="2"/>
              <a:buChar char="Ø"/>
            </a:pPr>
            <a:r>
              <a:rPr lang="en-IN" altLang="ko-KR" sz="2200" dirty="0" smtClean="0">
                <a:latin typeface="+mn-ea"/>
                <a:cs typeface="Arial" pitchFamily="34" charset="0"/>
              </a:rPr>
              <a:t>One with 3 variables var1, var2 and var3 and the other with only 2 variables var1 &amp; var2</a:t>
            </a:r>
          </a:p>
          <a:p>
            <a:pPr marL="342900" indent="-342900">
              <a:buFont typeface="Wingdings" panose="05000000000000000000" pitchFamily="2" charset="2"/>
              <a:buChar char="Ø"/>
            </a:pPr>
            <a:r>
              <a:rPr lang="en-IN" altLang="ko-KR" sz="2200" dirty="0" smtClean="0">
                <a:latin typeface="+mn-ea"/>
                <a:cs typeface="Arial" pitchFamily="34" charset="0"/>
              </a:rPr>
              <a:t>Partial F-test between these two models tests the null hypothesis that the coefficient of var3 is 0</a:t>
            </a:r>
          </a:p>
          <a:p>
            <a:pPr marL="342900" indent="-342900">
              <a:buFont typeface="Wingdings" panose="05000000000000000000" pitchFamily="2" charset="2"/>
              <a:buChar char="Ø"/>
            </a:pPr>
            <a:r>
              <a:rPr lang="en-IN" altLang="ko-KR" sz="2200" dirty="0" smtClean="0">
                <a:latin typeface="+mn-ea"/>
                <a:cs typeface="Arial" pitchFamily="34" charset="0"/>
              </a:rPr>
              <a:t>i.e.  </a:t>
            </a:r>
            <a:r>
              <a:rPr lang="el-GR" sz="2200" dirty="0" smtClean="0">
                <a:latin typeface="+mn-ea"/>
                <a:cs typeface="Arial" pitchFamily="34" charset="0"/>
              </a:rPr>
              <a:t>β</a:t>
            </a:r>
            <a:r>
              <a:rPr lang="en-IN" altLang="ko-KR" sz="2200" baseline="-25000" dirty="0" smtClean="0">
                <a:latin typeface="+mn-ea"/>
                <a:cs typeface="Arial" pitchFamily="34" charset="0"/>
              </a:rPr>
              <a:t>3</a:t>
            </a:r>
            <a:r>
              <a:rPr lang="en-IN" altLang="ko-KR" sz="2200" dirty="0" smtClean="0">
                <a:latin typeface="+mn-ea"/>
                <a:cs typeface="Arial" pitchFamily="34" charset="0"/>
              </a:rPr>
              <a:t> = 0</a:t>
            </a:r>
          </a:p>
          <a:p>
            <a:pPr marL="342900" indent="-342900">
              <a:buFont typeface="Wingdings" panose="05000000000000000000" pitchFamily="2" charset="2"/>
              <a:buChar char="Ø"/>
            </a:pPr>
            <a:r>
              <a:rPr lang="en-IN" altLang="ko-KR" sz="2200" dirty="0" smtClean="0">
                <a:latin typeface="+mn-ea"/>
                <a:cs typeface="Arial" pitchFamily="34" charset="0"/>
              </a:rPr>
              <a:t>This is similar to the t-test</a:t>
            </a:r>
          </a:p>
          <a:p>
            <a:pPr marL="342900" indent="-342900">
              <a:buFont typeface="Wingdings" panose="05000000000000000000" pitchFamily="2" charset="2"/>
              <a:buChar char="Ø"/>
            </a:pPr>
            <a:r>
              <a:rPr lang="en-IN" altLang="ko-KR" sz="2200" dirty="0" smtClean="0">
                <a:latin typeface="+mn-ea"/>
                <a:cs typeface="Arial" pitchFamily="34" charset="0"/>
              </a:rPr>
              <a:t>However using partial F-test we can compare more than one variable</a:t>
            </a:r>
            <a:endParaRPr lang="en-IN" altLang="ko-KR" sz="2200" dirty="0">
              <a:solidFill>
                <a:schemeClr val="accent3">
                  <a:lumMod val="50000"/>
                </a:schemeClr>
              </a:solidFill>
              <a:latin typeface="+mn-ea"/>
              <a:cs typeface="Arial" pitchFamily="34" charset="0"/>
            </a:endParaRPr>
          </a:p>
        </p:txBody>
      </p:sp>
    </p:spTree>
    <p:extLst>
      <p:ext uri="{BB962C8B-B14F-4D97-AF65-F5344CB8AC3E}">
        <p14:creationId xmlns:p14="http://schemas.microsoft.com/office/powerpoint/2010/main" val="421965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down)">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wipe(down)">
                                      <p:cBhvr>
                                        <p:cTn id="37"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ko-KR" dirty="0" smtClean="0">
                <a:latin typeface="+mn-ea"/>
              </a:rPr>
              <a:t>Partial F-test (contd.)</a:t>
            </a:r>
            <a:endParaRPr lang="en-US" altLang="ko-KR" baseline="-25000" dirty="0">
              <a:latin typeface="+mn-ea"/>
            </a:endParaRPr>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For example, let us say one model has 5 variables var1, var2, var3, var4 and var5 and the second one has only 3 variables var1, var2 and var</a:t>
            </a:r>
            <a:r>
              <a:rPr lang="en-IN" altLang="ko-KR" sz="2200" dirty="0">
                <a:latin typeface="+mn-ea"/>
                <a:cs typeface="Arial" pitchFamily="34" charset="0"/>
              </a:rPr>
              <a:t>3</a:t>
            </a:r>
            <a:endParaRPr lang="en-IN" altLang="ko-KR" sz="2200" dirty="0" smtClean="0">
              <a:latin typeface="+mn-ea"/>
              <a:cs typeface="Arial" pitchFamily="34" charset="0"/>
            </a:endParaRPr>
          </a:p>
          <a:p>
            <a:pPr marL="342900" indent="-342900">
              <a:buFont typeface="Wingdings" panose="05000000000000000000" pitchFamily="2" charset="2"/>
              <a:buChar char="Ø"/>
            </a:pPr>
            <a:r>
              <a:rPr lang="en-IN" altLang="ko-KR" sz="2200" dirty="0" smtClean="0">
                <a:latin typeface="+mn-ea"/>
                <a:cs typeface="Arial" pitchFamily="34" charset="0"/>
              </a:rPr>
              <a:t>Partial F-test between these two models tests the null hypothesis that both the coefficients of var4 and var5 = 0 </a:t>
            </a:r>
          </a:p>
          <a:p>
            <a:pPr marL="342900" indent="-342900">
              <a:buFont typeface="Wingdings" panose="05000000000000000000" pitchFamily="2" charset="2"/>
              <a:buChar char="Ø"/>
            </a:pPr>
            <a:r>
              <a:rPr lang="en-IN" altLang="ko-KR" sz="2200" dirty="0" smtClean="0">
                <a:latin typeface="+mn-ea"/>
                <a:cs typeface="Arial" pitchFamily="34" charset="0"/>
              </a:rPr>
              <a:t>i.e. </a:t>
            </a:r>
            <a:r>
              <a:rPr lang="el-GR" sz="2200" dirty="0" smtClean="0">
                <a:latin typeface="+mn-ea"/>
                <a:cs typeface="Arial" pitchFamily="34" charset="0"/>
              </a:rPr>
              <a:t>β</a:t>
            </a:r>
            <a:r>
              <a:rPr lang="en-IN" altLang="ko-KR" sz="2200" baseline="-25000" dirty="0" smtClean="0">
                <a:latin typeface="+mn-ea"/>
                <a:cs typeface="Arial" pitchFamily="34" charset="0"/>
              </a:rPr>
              <a:t>4</a:t>
            </a:r>
            <a:r>
              <a:rPr lang="en-IN" altLang="ko-KR" sz="2200" dirty="0" smtClean="0">
                <a:latin typeface="+mn-ea"/>
                <a:cs typeface="Arial" pitchFamily="34" charset="0"/>
              </a:rPr>
              <a:t>  = </a:t>
            </a:r>
            <a:r>
              <a:rPr lang="el-GR" sz="2200" dirty="0" smtClean="0">
                <a:latin typeface="+mn-ea"/>
                <a:cs typeface="Arial" pitchFamily="34" charset="0"/>
              </a:rPr>
              <a:t>β</a:t>
            </a:r>
            <a:r>
              <a:rPr lang="en-IN" altLang="ko-KR" sz="2200" baseline="-25000" dirty="0" smtClean="0">
                <a:latin typeface="+mn-ea"/>
                <a:cs typeface="Arial" pitchFamily="34" charset="0"/>
              </a:rPr>
              <a:t>5</a:t>
            </a:r>
            <a:r>
              <a:rPr lang="en-IN" altLang="ko-KR" sz="2200" dirty="0" smtClean="0">
                <a:latin typeface="+mn-ea"/>
                <a:cs typeface="Arial" pitchFamily="34" charset="0"/>
              </a:rPr>
              <a:t> </a:t>
            </a:r>
            <a:r>
              <a:rPr lang="en-IN" altLang="ko-KR" sz="2200" dirty="0">
                <a:latin typeface="+mn-ea"/>
                <a:cs typeface="Arial" pitchFamily="34" charset="0"/>
              </a:rPr>
              <a:t>= 0</a:t>
            </a:r>
          </a:p>
          <a:p>
            <a:pPr marL="342900" indent="-342900">
              <a:buFont typeface="Wingdings" panose="05000000000000000000" pitchFamily="2" charset="2"/>
              <a:buChar char="Ø"/>
            </a:pPr>
            <a:endParaRPr lang="en-IN" altLang="ko-KR" sz="2200" dirty="0" smtClean="0">
              <a:latin typeface="+mn-ea"/>
              <a:cs typeface="Arial" pitchFamily="34" charset="0"/>
            </a:endParaRPr>
          </a:p>
        </p:txBody>
      </p:sp>
    </p:spTree>
    <p:extLst>
      <p:ext uri="{BB962C8B-B14F-4D97-AF65-F5344CB8AC3E}">
        <p14:creationId xmlns:p14="http://schemas.microsoft.com/office/powerpoint/2010/main" val="2998746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4067944" y="4869160"/>
            <a:ext cx="4788024" cy="1200329"/>
          </a:xfrm>
          <a:prstGeom prst="rect">
            <a:avLst/>
          </a:prstGeom>
          <a:noFill/>
          <a:ln w="9525">
            <a:noFill/>
            <a:miter lim="800000"/>
            <a:headEnd/>
            <a:tailEnd/>
          </a:ln>
        </p:spPr>
        <p:txBody>
          <a:bodyPr wrap="square">
            <a:spAutoFit/>
          </a:bodyPr>
          <a:lstStyle/>
          <a:p>
            <a:pPr algn="r"/>
            <a:r>
              <a:rPr lang="en-US" altLang="ko-KR" sz="3600" b="1" dirty="0" smtClean="0">
                <a:solidFill>
                  <a:schemeClr val="accent3">
                    <a:lumMod val="50000"/>
                  </a:schemeClr>
                </a:solidFill>
                <a:latin typeface="Arial" pitchFamily="34" charset="0"/>
                <a:ea typeface="맑은 고딕" pitchFamily="50" charset="-127"/>
                <a:cs typeface="Arial" pitchFamily="34" charset="0"/>
              </a:rPr>
              <a:t>Linear Model Selection</a:t>
            </a:r>
          </a:p>
        </p:txBody>
      </p:sp>
    </p:spTree>
    <p:extLst>
      <p:ext uri="{BB962C8B-B14F-4D97-AF65-F5344CB8AC3E}">
        <p14:creationId xmlns:p14="http://schemas.microsoft.com/office/powerpoint/2010/main" val="34568165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Linear Model Selection</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Involves the process of selecting a subset of relevant features or independent variables to be used in building a linear model</a:t>
            </a:r>
          </a:p>
          <a:p>
            <a:pPr marL="342900" indent="-342900">
              <a:buFont typeface="Wingdings" panose="05000000000000000000" pitchFamily="2" charset="2"/>
              <a:buChar char="Ø"/>
            </a:pPr>
            <a:r>
              <a:rPr lang="en-IN" altLang="ko-KR" sz="2200" dirty="0" smtClean="0">
                <a:latin typeface="+mn-ea"/>
                <a:cs typeface="Arial" pitchFamily="34" charset="0"/>
              </a:rPr>
              <a:t>The goals is to identify a subset of independent variables or predictors that influence the dependent variable and to fit a least squares model using the subset of independent variables</a:t>
            </a:r>
          </a:p>
          <a:p>
            <a:pPr marL="342900" indent="-342900">
              <a:buFont typeface="Wingdings" panose="05000000000000000000" pitchFamily="2" charset="2"/>
              <a:buChar char="Ø"/>
            </a:pPr>
            <a:r>
              <a:rPr lang="en-IN" altLang="ko-KR" sz="2200" dirty="0" smtClean="0">
                <a:latin typeface="+mn-ea"/>
                <a:cs typeface="Arial" pitchFamily="34" charset="0"/>
              </a:rPr>
              <a:t>If there are p independent variables, the number of possible models is 2</a:t>
            </a:r>
            <a:r>
              <a:rPr lang="en-IN" altLang="ko-KR" sz="2200" baseline="30000" dirty="0" smtClean="0">
                <a:latin typeface="+mn-ea"/>
                <a:cs typeface="Arial" pitchFamily="34" charset="0"/>
              </a:rPr>
              <a:t>p</a:t>
            </a:r>
          </a:p>
          <a:p>
            <a:pPr marL="342900" indent="-342900">
              <a:buFont typeface="Wingdings" panose="05000000000000000000" pitchFamily="2" charset="2"/>
              <a:buChar char="Ø"/>
            </a:pPr>
            <a:r>
              <a:rPr lang="en-IN" altLang="ko-KR" sz="2200" dirty="0" smtClean="0">
                <a:latin typeface="+mn-ea"/>
                <a:cs typeface="Arial" pitchFamily="34" charset="0"/>
              </a:rPr>
              <a:t>We are going to study three methods:</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Backward Elimination</a:t>
            </a:r>
          </a:p>
          <a:p>
            <a:pPr marL="1085850" lvl="1" indent="-342900">
              <a:buFont typeface="Arial" pitchFamily="34" charset="0"/>
              <a:buChar char="•"/>
            </a:pPr>
            <a:r>
              <a:rPr lang="en-IN" altLang="ko-KR" sz="2200" dirty="0">
                <a:solidFill>
                  <a:schemeClr val="accent3">
                    <a:lumMod val="50000"/>
                  </a:schemeClr>
                </a:solidFill>
                <a:latin typeface="+mn-ea"/>
                <a:cs typeface="Arial" pitchFamily="34" charset="0"/>
              </a:rPr>
              <a:t>Forward </a:t>
            </a:r>
            <a:r>
              <a:rPr lang="en-IN" altLang="ko-KR" sz="2200" dirty="0" smtClean="0">
                <a:solidFill>
                  <a:schemeClr val="accent3">
                    <a:lumMod val="50000"/>
                  </a:schemeClr>
                </a:solidFill>
                <a:latin typeface="+mn-ea"/>
                <a:cs typeface="Arial" pitchFamily="34" charset="0"/>
              </a:rPr>
              <a:t>Selection</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Stepwise </a:t>
            </a:r>
            <a:r>
              <a:rPr lang="en-IN" altLang="ko-KR" sz="2200" dirty="0" smtClean="0">
                <a:solidFill>
                  <a:schemeClr val="accent3">
                    <a:lumMod val="50000"/>
                  </a:schemeClr>
                </a:solidFill>
                <a:latin typeface="+mn-ea"/>
                <a:cs typeface="Arial" pitchFamily="34" charset="0"/>
              </a:rPr>
              <a:t>Regression</a:t>
            </a:r>
            <a:r>
              <a:rPr lang="en-IN" altLang="ko-KR" sz="2200" dirty="0" smtClean="0">
                <a:latin typeface="+mn-ea"/>
                <a:cs typeface="Arial" pitchFamily="34" charset="0"/>
              </a:rPr>
              <a:t/>
            </a:r>
            <a:br>
              <a:rPr lang="en-IN" altLang="ko-KR" sz="2200" dirty="0" smtClean="0">
                <a:latin typeface="+mn-ea"/>
                <a:cs typeface="Arial" pitchFamily="34" charset="0"/>
              </a:rPr>
            </a:br>
            <a:endParaRPr lang="en-IN" altLang="ko-KR" sz="2200" dirty="0" smtClean="0">
              <a:latin typeface="+mn-ea"/>
              <a:cs typeface="Arial" pitchFamily="34" charset="0"/>
            </a:endParaRPr>
          </a:p>
          <a:p>
            <a:pPr marL="1085850" lvl="1" indent="-342900">
              <a:buFont typeface="Arial" pitchFamily="34" charset="0"/>
              <a:buChar char="•"/>
            </a:pPr>
            <a:endParaRPr lang="en-IN" altLang="ko-KR" sz="2200" dirty="0">
              <a:solidFill>
                <a:schemeClr val="accent3">
                  <a:lumMod val="50000"/>
                </a:schemeClr>
              </a:solidFill>
              <a:latin typeface="+mn-ea"/>
              <a:cs typeface="Arial" pitchFamily="34" charset="0"/>
            </a:endParaRPr>
          </a:p>
          <a:p>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3546599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down)">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wipe(down)">
                                      <p:cBhvr>
                                        <p:cTn id="37"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Backward Elimination</a:t>
            </a:r>
            <a:endParaRPr lang="ko-KR" altLang="en-US" dirty="0"/>
          </a:p>
        </p:txBody>
      </p:sp>
      <p:sp>
        <p:nvSpPr>
          <p:cNvPr id="13" name="Content Placeholder 12"/>
          <p:cNvSpPr>
            <a:spLocks noGrp="1"/>
          </p:cNvSpPr>
          <p:nvPr>
            <p:ph idx="10"/>
          </p:nvPr>
        </p:nvSpPr>
        <p:spPr>
          <a:xfrm>
            <a:off x="2100300" y="1340768"/>
            <a:ext cx="6563072" cy="2592287"/>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In this method, we start with all the independent variables or predictors in the model</a:t>
            </a:r>
            <a:endParaRPr lang="en-IN" altLang="ko-KR" sz="2200" dirty="0" smtClean="0">
              <a:solidFill>
                <a:schemeClr val="accent3">
                  <a:lumMod val="50000"/>
                </a:schemeClr>
              </a:solidFill>
              <a:latin typeface="+mn-ea"/>
              <a:cs typeface="Arial" pitchFamily="34" charset="0"/>
            </a:endParaRPr>
          </a:p>
          <a:p>
            <a:pPr marL="342900" lvl="1" indent="-342900">
              <a:buFont typeface="Wingdings" panose="05000000000000000000" pitchFamily="2" charset="2"/>
              <a:buChar char="Ø"/>
            </a:pPr>
            <a:r>
              <a:rPr lang="en-IN" altLang="ko-KR" sz="2200" dirty="0" smtClean="0">
                <a:solidFill>
                  <a:schemeClr val="accent3">
                    <a:lumMod val="50000"/>
                  </a:schemeClr>
                </a:solidFill>
                <a:latin typeface="+mn-ea"/>
                <a:cs typeface="Arial" pitchFamily="34" charset="0"/>
              </a:rPr>
              <a:t>Remove the variable with highest p-value greater than the alpha value</a:t>
            </a:r>
          </a:p>
          <a:p>
            <a:pPr marL="342900" lvl="1" indent="-342900">
              <a:buFont typeface="Wingdings" panose="05000000000000000000" pitchFamily="2" charset="2"/>
              <a:buChar char="Ø"/>
            </a:pPr>
            <a:r>
              <a:rPr lang="en-IN" altLang="ko-KR" sz="2200" dirty="0" smtClean="0">
                <a:solidFill>
                  <a:schemeClr val="accent3">
                    <a:lumMod val="50000"/>
                  </a:schemeClr>
                </a:solidFill>
                <a:latin typeface="+mn-ea"/>
                <a:cs typeface="Arial" pitchFamily="34" charset="0"/>
              </a:rPr>
              <a:t>Refit the model after removing the variable</a:t>
            </a:r>
          </a:p>
          <a:p>
            <a:pPr marL="342900" lvl="1" indent="-342900">
              <a:buFont typeface="Wingdings" panose="05000000000000000000" pitchFamily="2" charset="2"/>
              <a:buChar char="Ø"/>
            </a:pPr>
            <a:r>
              <a:rPr lang="en-IN" altLang="ko-KR" sz="2200" dirty="0" smtClean="0">
                <a:solidFill>
                  <a:schemeClr val="accent3">
                    <a:lumMod val="50000"/>
                  </a:schemeClr>
                </a:solidFill>
                <a:latin typeface="+mn-ea"/>
                <a:cs typeface="Arial" pitchFamily="34" charset="0"/>
              </a:rPr>
              <a:t>Remove the next variable with highest p-value greater than the alpha value</a:t>
            </a:r>
          </a:p>
          <a:p>
            <a:pPr marL="342900" lvl="1" indent="-342900">
              <a:buFont typeface="Wingdings" panose="05000000000000000000" pitchFamily="2" charset="2"/>
              <a:buChar char="Ø"/>
            </a:pPr>
            <a:r>
              <a:rPr lang="en-IN" altLang="ko-KR" sz="2200" dirty="0" smtClean="0">
                <a:solidFill>
                  <a:schemeClr val="accent3">
                    <a:lumMod val="50000"/>
                  </a:schemeClr>
                </a:solidFill>
                <a:latin typeface="+mn-ea"/>
                <a:cs typeface="Arial" pitchFamily="34" charset="0"/>
              </a:rPr>
              <a:t>Refit the model and repeat the process until all the p-values are less than alpha</a:t>
            </a:r>
            <a:endParaRPr lang="en-IN" altLang="ko-KR" sz="2200" dirty="0">
              <a:solidFill>
                <a:schemeClr val="accent3">
                  <a:lumMod val="50000"/>
                </a:schemeClr>
              </a:solidFill>
              <a:latin typeface="+mn-ea"/>
              <a:cs typeface="Arial" pitchFamily="34" charset="0"/>
            </a:endParaRPr>
          </a:p>
          <a:p>
            <a:pPr marL="1085850" lvl="1" indent="-342900">
              <a:buFont typeface="Arial" pitchFamily="34" charset="0"/>
              <a:buChar char="•"/>
            </a:pPr>
            <a:endParaRPr lang="en-IN" altLang="ko-KR" sz="2200" b="1" dirty="0">
              <a:solidFill>
                <a:schemeClr val="accent3">
                  <a:lumMod val="50000"/>
                </a:schemeClr>
              </a:solidFill>
              <a:latin typeface="+mn-ea"/>
              <a:cs typeface="Arial" pitchFamily="34" charset="0"/>
            </a:endParaRPr>
          </a:p>
          <a:p>
            <a:endParaRPr lang="ko-KR" altLang="en-US" sz="2200" b="1" dirty="0">
              <a:latin typeface="Arial" pitchFamily="34" charset="0"/>
              <a:cs typeface="Arial" pitchFamily="34" charset="0"/>
            </a:endParaRPr>
          </a:p>
        </p:txBody>
      </p:sp>
    </p:spTree>
    <p:extLst>
      <p:ext uri="{BB962C8B-B14F-4D97-AF65-F5344CB8AC3E}">
        <p14:creationId xmlns:p14="http://schemas.microsoft.com/office/powerpoint/2010/main" val="142978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Forward Selection</a:t>
            </a:r>
            <a:endParaRPr lang="ko-KR" altLang="en-US" dirty="0"/>
          </a:p>
        </p:txBody>
      </p:sp>
      <p:sp>
        <p:nvSpPr>
          <p:cNvPr id="13" name="Content Placeholder 12"/>
          <p:cNvSpPr>
            <a:spLocks noGrp="1"/>
          </p:cNvSpPr>
          <p:nvPr>
            <p:ph idx="10"/>
          </p:nvPr>
        </p:nvSpPr>
        <p:spPr>
          <a:xfrm>
            <a:off x="2100300" y="1340768"/>
            <a:ext cx="6563072" cy="2592287"/>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This is the reverse process of backward elimination</a:t>
            </a:r>
            <a:endParaRPr lang="en-IN" altLang="ko-KR" sz="2200" dirty="0" smtClean="0">
              <a:solidFill>
                <a:schemeClr val="accent3">
                  <a:lumMod val="50000"/>
                </a:schemeClr>
              </a:solidFill>
              <a:latin typeface="+mn-ea"/>
              <a:cs typeface="Arial" pitchFamily="34" charset="0"/>
            </a:endParaRPr>
          </a:p>
          <a:p>
            <a:pPr marL="342900" lvl="1" indent="-342900">
              <a:buFont typeface="Wingdings" panose="05000000000000000000" pitchFamily="2" charset="2"/>
              <a:buChar char="Ø"/>
            </a:pPr>
            <a:r>
              <a:rPr lang="en-IN" altLang="ko-KR" sz="2200" dirty="0" smtClean="0">
                <a:solidFill>
                  <a:schemeClr val="accent3">
                    <a:lumMod val="50000"/>
                  </a:schemeClr>
                </a:solidFill>
                <a:latin typeface="+mn-ea"/>
                <a:cs typeface="Arial" pitchFamily="34" charset="0"/>
              </a:rPr>
              <a:t>For all the predictors which are not in the model, check their p-value if they are added to the model</a:t>
            </a:r>
          </a:p>
          <a:p>
            <a:pPr marL="342900" lvl="1" indent="-342900">
              <a:buFont typeface="Wingdings" panose="05000000000000000000" pitchFamily="2" charset="2"/>
              <a:buChar char="Ø"/>
            </a:pPr>
            <a:r>
              <a:rPr lang="en-IN" altLang="ko-KR" sz="2200" dirty="0" smtClean="0">
                <a:solidFill>
                  <a:schemeClr val="accent3">
                    <a:lumMod val="50000"/>
                  </a:schemeClr>
                </a:solidFill>
                <a:latin typeface="+mn-ea"/>
                <a:cs typeface="Arial" pitchFamily="34" charset="0"/>
              </a:rPr>
              <a:t>Choose the one with the lowest p-value which is lower than the alpha value</a:t>
            </a:r>
          </a:p>
          <a:p>
            <a:pPr marL="342900" lvl="1" indent="-342900">
              <a:buFont typeface="Wingdings" panose="05000000000000000000" pitchFamily="2" charset="2"/>
              <a:buChar char="Ø"/>
            </a:pPr>
            <a:r>
              <a:rPr lang="en-IN" altLang="ko-KR" sz="2200" dirty="0" smtClean="0">
                <a:solidFill>
                  <a:schemeClr val="accent3">
                    <a:lumMod val="50000"/>
                  </a:schemeClr>
                </a:solidFill>
                <a:latin typeface="+mn-ea"/>
                <a:cs typeface="Arial" pitchFamily="34" charset="0"/>
              </a:rPr>
              <a:t>From the rest of the predictors, check the p-value if they are added to the model</a:t>
            </a:r>
          </a:p>
          <a:p>
            <a:pPr marL="342900" lvl="1" indent="-342900">
              <a:buFont typeface="Wingdings" panose="05000000000000000000" pitchFamily="2" charset="2"/>
              <a:buChar char="Ø"/>
            </a:pPr>
            <a:r>
              <a:rPr lang="en-IN" altLang="ko-KR" sz="2200" dirty="0" smtClean="0">
                <a:solidFill>
                  <a:schemeClr val="accent3">
                    <a:lumMod val="50000"/>
                  </a:schemeClr>
                </a:solidFill>
                <a:latin typeface="+mn-ea"/>
                <a:cs typeface="Arial" pitchFamily="34" charset="0"/>
              </a:rPr>
              <a:t>Choose the one with the lowest p-value which is greater than the alpha value</a:t>
            </a:r>
          </a:p>
          <a:p>
            <a:pPr marL="342900" lvl="1" indent="-342900">
              <a:buFont typeface="Wingdings" panose="05000000000000000000" pitchFamily="2" charset="2"/>
              <a:buChar char="Ø"/>
            </a:pPr>
            <a:r>
              <a:rPr lang="en-IN" altLang="ko-KR" sz="2200" dirty="0" smtClean="0">
                <a:solidFill>
                  <a:schemeClr val="accent3">
                    <a:lumMod val="50000"/>
                  </a:schemeClr>
                </a:solidFill>
                <a:latin typeface="+mn-ea"/>
                <a:cs typeface="Arial" pitchFamily="34" charset="0"/>
              </a:rPr>
              <a:t>Repeat the process until there are no predictors with p-value lower than alpha</a:t>
            </a:r>
            <a:endParaRPr lang="en-IN" altLang="ko-KR" sz="2200" dirty="0">
              <a:solidFill>
                <a:schemeClr val="accent3">
                  <a:lumMod val="50000"/>
                </a:schemeClr>
              </a:solidFill>
              <a:latin typeface="+mn-ea"/>
              <a:cs typeface="Arial" pitchFamily="34" charset="0"/>
            </a:endParaRPr>
          </a:p>
          <a:p>
            <a:pPr marL="1085850" lvl="1" indent="-342900">
              <a:buFont typeface="Arial" pitchFamily="34" charset="0"/>
              <a:buChar char="•"/>
            </a:pPr>
            <a:endParaRPr lang="en-IN" altLang="ko-KR" sz="2200" b="1" dirty="0">
              <a:solidFill>
                <a:schemeClr val="accent3">
                  <a:lumMod val="50000"/>
                </a:schemeClr>
              </a:solidFill>
              <a:latin typeface="+mn-ea"/>
              <a:cs typeface="Arial" pitchFamily="34" charset="0"/>
            </a:endParaRPr>
          </a:p>
          <a:p>
            <a:endParaRPr lang="ko-KR" altLang="en-US" sz="2200" b="1" dirty="0">
              <a:latin typeface="Arial" pitchFamily="34" charset="0"/>
              <a:cs typeface="Arial" pitchFamily="34" charset="0"/>
            </a:endParaRPr>
          </a:p>
        </p:txBody>
      </p:sp>
    </p:spTree>
    <p:extLst>
      <p:ext uri="{BB962C8B-B14F-4D97-AF65-F5344CB8AC3E}">
        <p14:creationId xmlns:p14="http://schemas.microsoft.com/office/powerpoint/2010/main" val="356163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down)">
                                      <p:cBhvr>
                                        <p:cTn id="32"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Stepwise Regression</a:t>
            </a:r>
            <a:endParaRPr lang="ko-KR" altLang="en-US" dirty="0"/>
          </a:p>
        </p:txBody>
      </p:sp>
      <p:sp>
        <p:nvSpPr>
          <p:cNvPr id="13" name="Content Placeholder 12"/>
          <p:cNvSpPr>
            <a:spLocks noGrp="1"/>
          </p:cNvSpPr>
          <p:nvPr>
            <p:ph idx="10"/>
          </p:nvPr>
        </p:nvSpPr>
        <p:spPr>
          <a:xfrm>
            <a:off x="2100300" y="1340768"/>
            <a:ext cx="6563072" cy="2592287"/>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Combination of backward elimination and forward selection</a:t>
            </a:r>
            <a:endParaRPr lang="en-IN" altLang="ko-KR" sz="2200" dirty="0" smtClean="0">
              <a:solidFill>
                <a:schemeClr val="accent3">
                  <a:lumMod val="50000"/>
                </a:schemeClr>
              </a:solidFill>
              <a:latin typeface="+mn-ea"/>
              <a:cs typeface="Arial" pitchFamily="34" charset="0"/>
            </a:endParaRPr>
          </a:p>
          <a:p>
            <a:pPr marL="342900" lvl="1" indent="-342900">
              <a:buFont typeface="Wingdings" panose="05000000000000000000" pitchFamily="2" charset="2"/>
              <a:buChar char="Ø"/>
            </a:pPr>
            <a:r>
              <a:rPr lang="en-IN" altLang="ko-KR" sz="2200" dirty="0" smtClean="0">
                <a:solidFill>
                  <a:schemeClr val="accent3">
                    <a:lumMod val="50000"/>
                  </a:schemeClr>
                </a:solidFill>
                <a:latin typeface="+mn-ea"/>
                <a:cs typeface="Arial" pitchFamily="34" charset="0"/>
              </a:rPr>
              <a:t>Helps us when we have added or removed a variable early in the process and we want to remove them at a later stage</a:t>
            </a:r>
          </a:p>
          <a:p>
            <a:pPr marL="342900" lvl="1" indent="-342900">
              <a:buFont typeface="Wingdings" panose="05000000000000000000" pitchFamily="2" charset="2"/>
              <a:buChar char="Ø"/>
            </a:pPr>
            <a:r>
              <a:rPr lang="en-IN" altLang="ko-KR" sz="2200" dirty="0" smtClean="0">
                <a:solidFill>
                  <a:schemeClr val="accent3">
                    <a:lumMod val="50000"/>
                  </a:schemeClr>
                </a:solidFill>
                <a:latin typeface="+mn-ea"/>
                <a:cs typeface="Arial" pitchFamily="34" charset="0"/>
              </a:rPr>
              <a:t>This is because the significance of one predictor might be influenced by the presence or absence of another</a:t>
            </a:r>
          </a:p>
          <a:p>
            <a:pPr marL="342900" lvl="1" indent="-342900">
              <a:buFont typeface="Wingdings" panose="05000000000000000000" pitchFamily="2" charset="2"/>
              <a:buChar char="Ø"/>
            </a:pPr>
            <a:r>
              <a:rPr lang="en-IN" altLang="ko-KR" sz="2200" dirty="0" smtClean="0">
                <a:solidFill>
                  <a:schemeClr val="accent3">
                    <a:lumMod val="50000"/>
                  </a:schemeClr>
                </a:solidFill>
                <a:latin typeface="+mn-ea"/>
                <a:cs typeface="Arial" pitchFamily="34" charset="0"/>
              </a:rPr>
              <a:t>In stepwise regression, after a new predictor is added, all other predictors which are already in the model are checked to see if the p-value falls below alpha level</a:t>
            </a:r>
          </a:p>
          <a:p>
            <a:pPr marL="342900" lvl="1" indent="-342900">
              <a:buFont typeface="Wingdings" panose="05000000000000000000" pitchFamily="2" charset="2"/>
              <a:buChar char="Ø"/>
            </a:pPr>
            <a:r>
              <a:rPr lang="en-IN" altLang="ko-KR" sz="2200" dirty="0" smtClean="0">
                <a:solidFill>
                  <a:schemeClr val="accent3">
                    <a:lumMod val="50000"/>
                  </a:schemeClr>
                </a:solidFill>
                <a:latin typeface="+mn-ea"/>
                <a:cs typeface="Arial" pitchFamily="34" charset="0"/>
              </a:rPr>
              <a:t>If the p-value of any of any of the predictors falls below alpha level then that predictor is removed before moving on to the next step</a:t>
            </a:r>
          </a:p>
          <a:p>
            <a:pPr marL="1085850" lvl="1" indent="-342900">
              <a:buFont typeface="Arial" pitchFamily="34" charset="0"/>
              <a:buChar char="•"/>
            </a:pPr>
            <a:endParaRPr lang="en-IN" altLang="ko-KR" sz="2200" b="1" dirty="0">
              <a:solidFill>
                <a:schemeClr val="accent3">
                  <a:lumMod val="50000"/>
                </a:schemeClr>
              </a:solidFill>
              <a:latin typeface="+mn-ea"/>
              <a:cs typeface="Arial" pitchFamily="34" charset="0"/>
            </a:endParaRPr>
          </a:p>
          <a:p>
            <a:endParaRPr lang="ko-KR" altLang="en-US" sz="2200" b="1" dirty="0">
              <a:latin typeface="Arial" pitchFamily="34" charset="0"/>
              <a:cs typeface="Arial" pitchFamily="34" charset="0"/>
            </a:endParaRPr>
          </a:p>
        </p:txBody>
      </p:sp>
    </p:spTree>
    <p:extLst>
      <p:ext uri="{BB962C8B-B14F-4D97-AF65-F5344CB8AC3E}">
        <p14:creationId xmlns:p14="http://schemas.microsoft.com/office/powerpoint/2010/main" val="2022834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4067944" y="4869160"/>
            <a:ext cx="4788024" cy="646331"/>
          </a:xfrm>
          <a:prstGeom prst="rect">
            <a:avLst/>
          </a:prstGeom>
          <a:noFill/>
          <a:ln w="9525">
            <a:noFill/>
            <a:miter lim="800000"/>
            <a:headEnd/>
            <a:tailEnd/>
          </a:ln>
        </p:spPr>
        <p:txBody>
          <a:bodyPr wrap="square">
            <a:spAutoFit/>
          </a:bodyPr>
          <a:lstStyle/>
          <a:p>
            <a:pPr algn="r"/>
            <a:r>
              <a:rPr lang="en-US" altLang="ko-KR" sz="3600" b="1" dirty="0" err="1" smtClean="0">
                <a:solidFill>
                  <a:schemeClr val="accent3">
                    <a:lumMod val="50000"/>
                  </a:schemeClr>
                </a:solidFill>
                <a:latin typeface="Arial" pitchFamily="34" charset="0"/>
                <a:ea typeface="맑은 고딕" pitchFamily="50" charset="-127"/>
                <a:cs typeface="Arial" pitchFamily="34" charset="0"/>
              </a:rPr>
              <a:t>Multicollinearity</a:t>
            </a:r>
            <a:endParaRPr lang="en-US" altLang="ko-KR" sz="3600" b="1" dirty="0" smtClean="0">
              <a:solidFill>
                <a:schemeClr val="accent3">
                  <a:lumMod val="50000"/>
                </a:schemeClr>
              </a:solidFill>
              <a:latin typeface="Arial" pitchFamily="34" charset="0"/>
              <a:ea typeface="맑은 고딕" pitchFamily="50" charset="-127"/>
              <a:cs typeface="Arial" pitchFamily="34" charset="0"/>
            </a:endParaRPr>
          </a:p>
        </p:txBody>
      </p:sp>
    </p:spTree>
    <p:extLst>
      <p:ext uri="{BB962C8B-B14F-4D97-AF65-F5344CB8AC3E}">
        <p14:creationId xmlns:p14="http://schemas.microsoft.com/office/powerpoint/2010/main" val="19134954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ko-KR" dirty="0" err="1" smtClean="0"/>
              <a:t>Multicollinearity</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A </a:t>
            </a:r>
            <a:r>
              <a:rPr lang="en-IN" altLang="ko-KR" sz="2200" dirty="0">
                <a:latin typeface="+mn-ea"/>
                <a:cs typeface="Arial" pitchFamily="34" charset="0"/>
              </a:rPr>
              <a:t>phenomenon in which two or more predictor variables in a multiple </a:t>
            </a:r>
            <a:r>
              <a:rPr lang="en-IN" altLang="ko-KR" sz="2200" dirty="0" smtClean="0">
                <a:latin typeface="+mn-ea"/>
                <a:cs typeface="Arial" pitchFamily="34" charset="0"/>
              </a:rPr>
              <a:t>regression </a:t>
            </a:r>
            <a:r>
              <a:rPr lang="en-IN" altLang="ko-KR" sz="2200" dirty="0">
                <a:latin typeface="+mn-ea"/>
                <a:cs typeface="Arial" pitchFamily="34" charset="0"/>
              </a:rPr>
              <a:t>model are highly </a:t>
            </a:r>
            <a:r>
              <a:rPr lang="en-IN" altLang="ko-KR" sz="2200" dirty="0" smtClean="0">
                <a:latin typeface="+mn-ea"/>
                <a:cs typeface="Arial" pitchFamily="34" charset="0"/>
              </a:rPr>
              <a:t>correlated</a:t>
            </a:r>
          </a:p>
          <a:p>
            <a:pPr marL="342900" indent="-342900">
              <a:buFont typeface="Wingdings" panose="05000000000000000000" pitchFamily="2" charset="2"/>
              <a:buChar char="Ø"/>
            </a:pPr>
            <a:r>
              <a:rPr lang="en-IN" altLang="ko-KR" sz="2200" dirty="0" smtClean="0">
                <a:latin typeface="+mn-ea"/>
                <a:cs typeface="Arial" pitchFamily="34" charset="0"/>
              </a:rPr>
              <a:t>Since </a:t>
            </a:r>
            <a:r>
              <a:rPr lang="en-IN" altLang="ko-KR" sz="2200" dirty="0">
                <a:latin typeface="+mn-ea"/>
                <a:cs typeface="Arial" pitchFamily="34" charset="0"/>
              </a:rPr>
              <a:t>one predictor variable is correlated with the other, it is </a:t>
            </a:r>
            <a:r>
              <a:rPr lang="en-IN" altLang="ko-KR" sz="2200" dirty="0" smtClean="0">
                <a:latin typeface="+mn-ea"/>
                <a:cs typeface="Arial" pitchFamily="34" charset="0"/>
              </a:rPr>
              <a:t>possible </a:t>
            </a:r>
            <a:r>
              <a:rPr lang="en-IN" altLang="ko-KR" sz="2200" dirty="0">
                <a:latin typeface="+mn-ea"/>
                <a:cs typeface="Arial" pitchFamily="34" charset="0"/>
              </a:rPr>
              <a:t>to predict one with another using linear </a:t>
            </a:r>
            <a:r>
              <a:rPr lang="en-IN" altLang="ko-KR" sz="2200" dirty="0" smtClean="0">
                <a:latin typeface="+mn-ea"/>
                <a:cs typeface="Arial" pitchFamily="34" charset="0"/>
              </a:rPr>
              <a:t>fit</a:t>
            </a:r>
          </a:p>
          <a:p>
            <a:pPr marL="342900" indent="-342900">
              <a:buFont typeface="Wingdings" panose="05000000000000000000" pitchFamily="2" charset="2"/>
              <a:buChar char="Ø"/>
            </a:pPr>
            <a:r>
              <a:rPr lang="en-IN" altLang="ko-KR" sz="2200" dirty="0" err="1" smtClean="0">
                <a:latin typeface="+mn-ea"/>
                <a:cs typeface="Arial" pitchFamily="34" charset="0"/>
              </a:rPr>
              <a:t>Multicollinearity</a:t>
            </a:r>
            <a:r>
              <a:rPr lang="en-IN" altLang="ko-KR" sz="2200" dirty="0" smtClean="0">
                <a:latin typeface="+mn-ea"/>
                <a:cs typeface="Arial" pitchFamily="34" charset="0"/>
              </a:rPr>
              <a:t> can be detected using:</a:t>
            </a:r>
          </a:p>
          <a:p>
            <a:pPr marL="1085850" lvl="1" indent="-342900">
              <a:buFont typeface="Arial" pitchFamily="34" charset="0"/>
              <a:buChar char="•"/>
            </a:pPr>
            <a:r>
              <a:rPr lang="en-IN" altLang="ko-KR" sz="2200" dirty="0">
                <a:solidFill>
                  <a:schemeClr val="accent3">
                    <a:lumMod val="50000"/>
                  </a:schemeClr>
                </a:solidFill>
                <a:latin typeface="+mn-ea"/>
                <a:cs typeface="Arial" pitchFamily="34" charset="0"/>
              </a:rPr>
              <a:t>Correlation Matrix</a:t>
            </a:r>
            <a:endParaRPr lang="ko-KR" altLang="en-US" sz="2200" dirty="0">
              <a:solidFill>
                <a:schemeClr val="accent3">
                  <a:lumMod val="50000"/>
                </a:schemeClr>
              </a:solidFill>
              <a:latin typeface="+mn-ea"/>
              <a:cs typeface="Arial" pitchFamily="34" charset="0"/>
            </a:endParaRP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Variation </a:t>
            </a:r>
            <a:r>
              <a:rPr lang="en-IN" altLang="ko-KR" sz="2200" dirty="0">
                <a:solidFill>
                  <a:schemeClr val="accent3">
                    <a:lumMod val="50000"/>
                  </a:schemeClr>
                </a:solidFill>
                <a:latin typeface="+mn-ea"/>
                <a:cs typeface="Arial" pitchFamily="34" charset="0"/>
              </a:rPr>
              <a:t>Inflation Factor (VIF</a:t>
            </a:r>
            <a:r>
              <a:rPr lang="en-IN" altLang="ko-KR" sz="2200" dirty="0" smtClean="0">
                <a:solidFill>
                  <a:schemeClr val="accent3">
                    <a:lumMod val="50000"/>
                  </a:schemeClr>
                </a:solidFill>
                <a:latin typeface="+mn-ea"/>
                <a:cs typeface="Arial" pitchFamily="34" charset="0"/>
              </a:rPr>
              <a:t>)</a:t>
            </a:r>
            <a:endParaRPr lang="en-IN" altLang="ko-KR" sz="2200" dirty="0">
              <a:solidFill>
                <a:schemeClr val="accent3">
                  <a:lumMod val="50000"/>
                </a:schemeClr>
              </a:solidFill>
              <a:latin typeface="+mn-ea"/>
              <a:cs typeface="Arial" pitchFamily="34" charset="0"/>
            </a:endParaRPr>
          </a:p>
        </p:txBody>
      </p:sp>
    </p:spTree>
    <p:extLst>
      <p:ext uri="{BB962C8B-B14F-4D97-AF65-F5344CB8AC3E}">
        <p14:creationId xmlns:p14="http://schemas.microsoft.com/office/powerpoint/2010/main" val="923000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Introduction (contd.)</a:t>
            </a:r>
            <a:endParaRPr lang="ko-KR" altLang="en-US" dirty="0"/>
          </a:p>
        </p:txBody>
      </p:sp>
      <p:sp>
        <p:nvSpPr>
          <p:cNvPr id="13" name="Content Placeholder 12"/>
          <p:cNvSpPr>
            <a:spLocks noGrp="1"/>
          </p:cNvSpPr>
          <p:nvPr>
            <p:ph idx="10"/>
          </p:nvPr>
        </p:nvSpPr>
        <p:spPr>
          <a:xfrm>
            <a:off x="2100300" y="1340768"/>
            <a:ext cx="6563072" cy="5256584"/>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Consider the following table which gives the salary of software engineers with different years of experience</a:t>
            </a: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r>
              <a:rPr lang="en-IN" altLang="ko-KR" sz="2200" dirty="0" smtClean="0">
                <a:latin typeface="+mn-ea"/>
                <a:cs typeface="Arial" pitchFamily="34" charset="0"/>
              </a:rPr>
              <a:t>From this data, can we tell what is the expected salary of a software engineer with 3 years of experience?</a:t>
            </a:r>
            <a:endParaRPr lang="en-US" altLang="ko-KR" sz="2200" dirty="0" smtClean="0">
              <a:latin typeface="+mn-ea"/>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endParaRPr lang="ko-KR" altLang="en-US" sz="2200" dirty="0">
              <a:latin typeface="Arial" pitchFamily="34" charset="0"/>
              <a:cs typeface="Arial" pitchFamily="34" charset="0"/>
            </a:endParaRPr>
          </a:p>
        </p:txBody>
      </p:sp>
      <p:pic>
        <p:nvPicPr>
          <p:cNvPr id="2" name="Picture 1"/>
          <p:cNvPicPr>
            <a:picLocks noChangeAspect="1"/>
          </p:cNvPicPr>
          <p:nvPr/>
        </p:nvPicPr>
        <p:blipFill>
          <a:blip r:embed="rId3"/>
          <a:stretch>
            <a:fillRect/>
          </a:stretch>
        </p:blipFill>
        <p:spPr>
          <a:xfrm>
            <a:off x="3923928" y="2780928"/>
            <a:ext cx="2997428" cy="1584176"/>
          </a:xfrm>
          <a:prstGeom prst="rect">
            <a:avLst/>
          </a:prstGeom>
        </p:spPr>
      </p:pic>
    </p:spTree>
    <p:extLst>
      <p:ext uri="{BB962C8B-B14F-4D97-AF65-F5344CB8AC3E}">
        <p14:creationId xmlns:p14="http://schemas.microsoft.com/office/powerpoint/2010/main" val="372017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7" end="7"/>
                                            </p:txEl>
                                          </p:spTgt>
                                        </p:tgtEl>
                                        <p:attrNameLst>
                                          <p:attrName>style.visibility</p:attrName>
                                        </p:attrNameLst>
                                      </p:cBhvr>
                                      <p:to>
                                        <p:strVal val="visible"/>
                                      </p:to>
                                    </p:set>
                                    <p:animEffect transition="in" filter="wipe(down)">
                                      <p:cBhvr>
                                        <p:cTn id="17" dur="500"/>
                                        <p:tgtEl>
                                          <p:spTgt spid="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ko-KR" dirty="0" smtClean="0"/>
              <a:t>Effects of </a:t>
            </a:r>
            <a:r>
              <a:rPr lang="en-IN" altLang="ko-KR" dirty="0" err="1" smtClean="0"/>
              <a:t>multicollinearity</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err="1" smtClean="0">
                <a:latin typeface="+mn-ea"/>
                <a:cs typeface="Arial" pitchFamily="34" charset="0"/>
              </a:rPr>
              <a:t>Multicollinearity</a:t>
            </a:r>
            <a:r>
              <a:rPr lang="en-IN" altLang="ko-KR" sz="2200" dirty="0" smtClean="0">
                <a:latin typeface="+mn-ea"/>
                <a:cs typeface="Arial" pitchFamily="34" charset="0"/>
              </a:rPr>
              <a:t> </a:t>
            </a:r>
            <a:r>
              <a:rPr lang="en-IN" altLang="ko-KR" sz="2200" dirty="0">
                <a:latin typeface="+mn-ea"/>
                <a:cs typeface="Arial" pitchFamily="34" charset="0"/>
              </a:rPr>
              <a:t>increases the uncertainty about the estimated </a:t>
            </a:r>
            <a:r>
              <a:rPr lang="en-IN" altLang="ko-KR" sz="2200" dirty="0" smtClean="0">
                <a:latin typeface="+mn-ea"/>
                <a:cs typeface="Arial" pitchFamily="34" charset="0"/>
              </a:rPr>
              <a:t>coefficients </a:t>
            </a:r>
            <a:r>
              <a:rPr lang="en-IN" altLang="ko-KR" sz="2200" dirty="0">
                <a:latin typeface="+mn-ea"/>
                <a:cs typeface="Arial" pitchFamily="34" charset="0"/>
              </a:rPr>
              <a:t>and as a result the confidence intervals on </a:t>
            </a:r>
            <a:r>
              <a:rPr lang="en-IN" altLang="ko-KR" sz="2200" dirty="0" smtClean="0">
                <a:latin typeface="+mn-ea"/>
                <a:cs typeface="Arial" pitchFamily="34" charset="0"/>
              </a:rPr>
              <a:t>the coefficients </a:t>
            </a:r>
            <a:r>
              <a:rPr lang="en-IN" altLang="ko-KR" sz="2200" dirty="0">
                <a:latin typeface="+mn-ea"/>
                <a:cs typeface="Arial" pitchFamily="34" charset="0"/>
              </a:rPr>
              <a:t>will be </a:t>
            </a:r>
            <a:r>
              <a:rPr lang="en-IN" altLang="ko-KR" sz="2200" dirty="0" smtClean="0">
                <a:latin typeface="+mn-ea"/>
                <a:cs typeface="Arial" pitchFamily="34" charset="0"/>
              </a:rPr>
              <a:t>large</a:t>
            </a:r>
          </a:p>
          <a:p>
            <a:pPr marL="342900" indent="-342900">
              <a:buFont typeface="Wingdings" panose="05000000000000000000" pitchFamily="2" charset="2"/>
              <a:buChar char="Ø"/>
            </a:pPr>
            <a:r>
              <a:rPr lang="en-IN" altLang="ko-KR" sz="2200" dirty="0" smtClean="0">
                <a:latin typeface="+mn-ea"/>
                <a:cs typeface="Arial" pitchFamily="34" charset="0"/>
              </a:rPr>
              <a:t>Individual </a:t>
            </a:r>
            <a:r>
              <a:rPr lang="en-IN" altLang="ko-KR" sz="2200" dirty="0">
                <a:latin typeface="+mn-ea"/>
                <a:cs typeface="Arial" pitchFamily="34" charset="0"/>
              </a:rPr>
              <a:t>p-values can be </a:t>
            </a:r>
            <a:r>
              <a:rPr lang="en-IN" altLang="ko-KR" sz="2200" dirty="0" smtClean="0">
                <a:latin typeface="+mn-ea"/>
                <a:cs typeface="Arial" pitchFamily="34" charset="0"/>
              </a:rPr>
              <a:t>misleading because of </a:t>
            </a:r>
            <a:r>
              <a:rPr lang="en-IN" altLang="ko-KR" sz="2200" dirty="0" err="1" smtClean="0">
                <a:latin typeface="+mn-ea"/>
                <a:cs typeface="Arial" pitchFamily="34" charset="0"/>
              </a:rPr>
              <a:t>multicollinearity</a:t>
            </a:r>
            <a:r>
              <a:rPr lang="en-IN" altLang="ko-KR" sz="2200" dirty="0" smtClean="0">
                <a:latin typeface="+mn-ea"/>
                <a:cs typeface="Arial" pitchFamily="34" charset="0"/>
              </a:rPr>
              <a:t>. </a:t>
            </a:r>
            <a:r>
              <a:rPr lang="en-IN" altLang="ko-KR" sz="2200" dirty="0">
                <a:latin typeface="+mn-ea"/>
                <a:cs typeface="Arial" pitchFamily="34" charset="0"/>
              </a:rPr>
              <a:t>A variable can have a high </a:t>
            </a:r>
            <a:r>
              <a:rPr lang="en-IN" altLang="ko-KR" sz="2200" dirty="0" smtClean="0">
                <a:latin typeface="+mn-ea"/>
                <a:cs typeface="Arial" pitchFamily="34" charset="0"/>
              </a:rPr>
              <a:t>p-value </a:t>
            </a:r>
            <a:r>
              <a:rPr lang="en-IN" altLang="ko-KR" sz="2200" dirty="0">
                <a:latin typeface="+mn-ea"/>
                <a:cs typeface="Arial" pitchFamily="34" charset="0"/>
              </a:rPr>
              <a:t>even though it is important</a:t>
            </a:r>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374260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ko-KR" dirty="0" smtClean="0"/>
              <a:t>Correlation Matrix</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Correlation Matrix offers a simple measure of </a:t>
            </a:r>
            <a:r>
              <a:rPr lang="en-IN" altLang="ko-KR" sz="2200" dirty="0" err="1" smtClean="0">
                <a:latin typeface="+mn-ea"/>
                <a:cs typeface="Arial" pitchFamily="34" charset="0"/>
              </a:rPr>
              <a:t>multicollinearity</a:t>
            </a:r>
            <a:r>
              <a:rPr lang="en-IN" altLang="ko-KR" sz="2200" dirty="0" smtClean="0">
                <a:latin typeface="+mn-ea"/>
                <a:cs typeface="Arial" pitchFamily="34" charset="0"/>
              </a:rPr>
              <a:t> </a:t>
            </a:r>
          </a:p>
          <a:p>
            <a:pPr marL="342900" indent="-342900">
              <a:buFont typeface="Wingdings" panose="05000000000000000000" pitchFamily="2" charset="2"/>
              <a:buChar char="Ø"/>
            </a:pPr>
            <a:r>
              <a:rPr lang="en-IN" altLang="ko-KR" sz="2200" dirty="0" smtClean="0">
                <a:latin typeface="+mn-ea"/>
                <a:cs typeface="Arial" pitchFamily="34" charset="0"/>
              </a:rPr>
              <a:t>High correlation between two or more predictor variables indicate presence of </a:t>
            </a:r>
            <a:r>
              <a:rPr lang="en-IN" altLang="ko-KR" sz="2200" dirty="0" err="1" smtClean="0">
                <a:latin typeface="+mn-ea"/>
                <a:cs typeface="Arial" pitchFamily="34" charset="0"/>
              </a:rPr>
              <a:t>multicollinearity</a:t>
            </a:r>
            <a:endParaRPr lang="en-IN" altLang="ko-KR" sz="2200" dirty="0" smtClean="0">
              <a:latin typeface="+mn-ea"/>
              <a:cs typeface="Arial" pitchFamily="34" charset="0"/>
            </a:endParaRPr>
          </a:p>
          <a:p>
            <a:pPr marL="342900" indent="-342900">
              <a:buFont typeface="Wingdings" panose="05000000000000000000" pitchFamily="2" charset="2"/>
              <a:buChar char="Ø"/>
            </a:pPr>
            <a:r>
              <a:rPr lang="en-IN" altLang="ko-KR" sz="2200" dirty="0" smtClean="0">
                <a:latin typeface="+mn-ea"/>
                <a:cs typeface="Arial" pitchFamily="34" charset="0"/>
              </a:rPr>
              <a:t>One disadvantage of using correlation to determine </a:t>
            </a:r>
            <a:r>
              <a:rPr lang="en-IN" altLang="ko-KR" sz="2200" dirty="0" err="1" smtClean="0">
                <a:latin typeface="+mn-ea"/>
                <a:cs typeface="Arial" pitchFamily="34" charset="0"/>
              </a:rPr>
              <a:t>mutlicollinearity</a:t>
            </a:r>
            <a:r>
              <a:rPr lang="en-IN" altLang="ko-KR" sz="2200" dirty="0" smtClean="0">
                <a:latin typeface="+mn-ea"/>
                <a:cs typeface="Arial" pitchFamily="34" charset="0"/>
              </a:rPr>
              <a:t> is that correlation is bivariate i.e. it measures correlation between two variables and it isn’t particularly useful when one variable is a linear combination of many variables put together</a:t>
            </a:r>
            <a:endParaRPr lang="en-IN" altLang="ko-KR" sz="2200" dirty="0">
              <a:latin typeface="+mn-ea"/>
              <a:cs typeface="Arial" pitchFamily="34" charset="0"/>
            </a:endParaRPr>
          </a:p>
          <a:p>
            <a:pPr marL="342900" indent="-342900">
              <a:buFont typeface="Wingdings" panose="05000000000000000000" pitchFamily="2" charset="2"/>
              <a:buChar char="Ø"/>
            </a:pPr>
            <a:endParaRPr lang="ko-KR" altLang="en-US" sz="2200" dirty="0">
              <a:latin typeface="+mn-ea"/>
              <a:cs typeface="Arial" pitchFamily="34" charset="0"/>
            </a:endParaRPr>
          </a:p>
        </p:txBody>
      </p:sp>
    </p:spTree>
    <p:extLst>
      <p:ext uri="{BB962C8B-B14F-4D97-AF65-F5344CB8AC3E}">
        <p14:creationId xmlns:p14="http://schemas.microsoft.com/office/powerpoint/2010/main" val="275778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ko-KR" dirty="0" smtClean="0"/>
              <a:t>Variation Inflation Factor</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Assesses </a:t>
            </a:r>
            <a:r>
              <a:rPr lang="en-IN" altLang="ko-KR" sz="2200" dirty="0">
                <a:latin typeface="+mn-ea"/>
                <a:cs typeface="Arial" pitchFamily="34" charset="0"/>
              </a:rPr>
              <a:t>how much the variance of an estimated regression coefficient increases if your predictors are </a:t>
            </a:r>
            <a:r>
              <a:rPr lang="en-IN" altLang="ko-KR" sz="2200" dirty="0" smtClean="0">
                <a:latin typeface="+mn-ea"/>
                <a:cs typeface="Arial" pitchFamily="34" charset="0"/>
              </a:rPr>
              <a:t>correlated</a:t>
            </a:r>
          </a:p>
          <a:p>
            <a:pPr marL="342900" indent="-342900">
              <a:buFont typeface="Wingdings" panose="05000000000000000000" pitchFamily="2" charset="2"/>
              <a:buChar char="Ø"/>
            </a:pPr>
            <a:r>
              <a:rPr lang="en-IN" altLang="ko-KR" sz="2200" dirty="0" smtClean="0">
                <a:latin typeface="+mn-ea"/>
                <a:cs typeface="Arial" pitchFamily="34" charset="0"/>
              </a:rPr>
              <a:t>If none of the predictor variables are correlated, then VIF will be 1</a:t>
            </a:r>
          </a:p>
          <a:p>
            <a:pPr marL="342900" indent="-342900">
              <a:buFont typeface="Wingdings" panose="05000000000000000000" pitchFamily="2" charset="2"/>
              <a:buChar char="Ø"/>
            </a:pPr>
            <a:r>
              <a:rPr lang="en-IN" altLang="ko-KR" sz="2200" dirty="0" smtClean="0">
                <a:latin typeface="+mn-ea"/>
                <a:cs typeface="Arial" pitchFamily="34" charset="0"/>
              </a:rPr>
              <a:t>We say </a:t>
            </a:r>
            <a:r>
              <a:rPr lang="en-IN" altLang="ko-KR" sz="2200" dirty="0" err="1" smtClean="0">
                <a:latin typeface="+mn-ea"/>
                <a:cs typeface="Arial" pitchFamily="34" charset="0"/>
              </a:rPr>
              <a:t>multicollinearity</a:t>
            </a:r>
            <a:r>
              <a:rPr lang="en-IN" altLang="ko-KR" sz="2200" dirty="0" smtClean="0">
                <a:latin typeface="+mn-ea"/>
                <a:cs typeface="Arial" pitchFamily="34" charset="0"/>
              </a:rPr>
              <a:t> is present if the VIF of </a:t>
            </a:r>
            <a:r>
              <a:rPr lang="en-IN" altLang="ko-KR" sz="2200" dirty="0">
                <a:latin typeface="+mn-ea"/>
                <a:cs typeface="Arial" pitchFamily="34" charset="0"/>
              </a:rPr>
              <a:t>any variable is </a:t>
            </a:r>
            <a:r>
              <a:rPr lang="en-IN" altLang="ko-KR" sz="2200" dirty="0" smtClean="0">
                <a:latin typeface="+mn-ea"/>
                <a:cs typeface="Arial" pitchFamily="34" charset="0"/>
              </a:rPr>
              <a:t>≥ 5</a:t>
            </a: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r>
              <a:rPr lang="en-IN" altLang="ko-KR" sz="2200" dirty="0" smtClean="0">
                <a:latin typeface="+mn-ea"/>
                <a:cs typeface="Arial" pitchFamily="34" charset="0"/>
              </a:rPr>
              <a:t>Where R</a:t>
            </a:r>
            <a:r>
              <a:rPr lang="en-IN" altLang="ko-KR" sz="2200" baseline="-25000" dirty="0" smtClean="0">
                <a:latin typeface="+mn-ea"/>
                <a:cs typeface="Arial" pitchFamily="34" charset="0"/>
              </a:rPr>
              <a:t>i</a:t>
            </a:r>
            <a:r>
              <a:rPr lang="en-IN" altLang="ko-KR" sz="2200" baseline="30000" dirty="0" smtClean="0">
                <a:latin typeface="+mn-ea"/>
                <a:cs typeface="Arial" pitchFamily="34" charset="0"/>
              </a:rPr>
              <a:t>2 </a:t>
            </a:r>
            <a:r>
              <a:rPr lang="en-IN" altLang="ko-KR" sz="2200" dirty="0">
                <a:latin typeface="+mn-ea"/>
                <a:cs typeface="Arial" pitchFamily="34" charset="0"/>
              </a:rPr>
              <a:t> </a:t>
            </a:r>
            <a:r>
              <a:rPr lang="en-IN" altLang="ko-KR" sz="2200" dirty="0" smtClean="0">
                <a:latin typeface="+mn-ea"/>
                <a:cs typeface="Arial" pitchFamily="34" charset="0"/>
              </a:rPr>
              <a:t>is the coefficient of determination of the linear regression where dependent variable is the </a:t>
            </a:r>
            <a:r>
              <a:rPr lang="en-IN" altLang="ko-KR" sz="2200" dirty="0" err="1" smtClean="0">
                <a:latin typeface="+mn-ea"/>
                <a:cs typeface="Arial" pitchFamily="34" charset="0"/>
              </a:rPr>
              <a:t>ith</a:t>
            </a:r>
            <a:r>
              <a:rPr lang="en-IN" altLang="ko-KR" sz="2200" dirty="0" smtClean="0">
                <a:latin typeface="+mn-ea"/>
                <a:cs typeface="Arial" pitchFamily="34" charset="0"/>
              </a:rPr>
              <a:t> predictor variable and the independent variables are the rest of the predictor variables</a:t>
            </a:r>
            <a:endParaRPr lang="en-IN" altLang="ko-KR" sz="2200" baseline="30000" dirty="0" smtClean="0">
              <a:latin typeface="+mn-ea"/>
              <a:cs typeface="Arial" pitchFamily="34" charset="0"/>
            </a:endParaRPr>
          </a:p>
          <a:p>
            <a:pPr marL="342900" indent="-342900">
              <a:buFont typeface="Wingdings" panose="05000000000000000000" pitchFamily="2" charset="2"/>
              <a:buChar char="Ø"/>
            </a:pPr>
            <a:endParaRPr lang="ko-KR" altLang="en-US" sz="2200" dirty="0">
              <a:latin typeface="+mn-ea"/>
              <a:cs typeface="Arial"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1960" y="4149080"/>
            <a:ext cx="2066317" cy="792088"/>
          </a:xfrm>
          <a:prstGeom prst="rect">
            <a:avLst/>
          </a:prstGeom>
        </p:spPr>
      </p:pic>
    </p:spTree>
    <p:extLst>
      <p:ext uri="{BB962C8B-B14F-4D97-AF65-F5344CB8AC3E}">
        <p14:creationId xmlns:p14="http://schemas.microsoft.com/office/powerpoint/2010/main" val="79331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6" end="6"/>
                                            </p:txEl>
                                          </p:spTgt>
                                        </p:tgtEl>
                                        <p:attrNameLst>
                                          <p:attrName>style.visibility</p:attrName>
                                        </p:attrNameLst>
                                      </p:cBhvr>
                                      <p:to>
                                        <p:strVal val="visible"/>
                                      </p:to>
                                    </p:set>
                                    <p:animEffect transition="in" filter="wipe(down)">
                                      <p:cBhvr>
                                        <p:cTn id="27"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ko-KR" dirty="0" smtClean="0"/>
              <a:t>Dealing with </a:t>
            </a:r>
            <a:r>
              <a:rPr lang="en-IN" altLang="ko-KR" dirty="0" err="1" smtClean="0"/>
              <a:t>multicollinearity</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Collect additional data</a:t>
            </a:r>
          </a:p>
          <a:p>
            <a:pPr marL="1085850" lvl="1" indent="-342900">
              <a:buFont typeface="Arial" pitchFamily="34" charset="0"/>
              <a:buChar char="•"/>
            </a:pPr>
            <a:r>
              <a:rPr lang="en-IN" altLang="ko-KR" sz="2200" dirty="0">
                <a:solidFill>
                  <a:schemeClr val="accent3">
                    <a:lumMod val="50000"/>
                  </a:schemeClr>
                </a:solidFill>
                <a:latin typeface="+mn-ea"/>
                <a:cs typeface="Arial" pitchFamily="34" charset="0"/>
              </a:rPr>
              <a:t>Additional data might break </a:t>
            </a:r>
            <a:r>
              <a:rPr lang="en-IN" altLang="ko-KR" sz="2200" dirty="0" err="1">
                <a:solidFill>
                  <a:schemeClr val="accent3">
                    <a:lumMod val="50000"/>
                  </a:schemeClr>
                </a:solidFill>
                <a:latin typeface="+mn-ea"/>
                <a:cs typeface="Arial" pitchFamily="34" charset="0"/>
              </a:rPr>
              <a:t>multicollinearity</a:t>
            </a:r>
            <a:endParaRPr lang="en-IN" altLang="ko-KR" sz="2200" dirty="0">
              <a:solidFill>
                <a:schemeClr val="accent3">
                  <a:lumMod val="50000"/>
                </a:schemeClr>
              </a:solidFill>
              <a:latin typeface="+mn-ea"/>
              <a:cs typeface="Arial" pitchFamily="34" charset="0"/>
            </a:endParaRPr>
          </a:p>
          <a:p>
            <a:pPr marL="342900" indent="-342900">
              <a:buFont typeface="Wingdings" panose="05000000000000000000" pitchFamily="2" charset="2"/>
              <a:buChar char="Ø"/>
            </a:pPr>
            <a:r>
              <a:rPr lang="en-IN" altLang="ko-KR" sz="2200" dirty="0" smtClean="0">
                <a:latin typeface="+mn-ea"/>
                <a:cs typeface="Arial" pitchFamily="34" charset="0"/>
              </a:rPr>
              <a:t>Remove predictor variables from the model</a:t>
            </a:r>
          </a:p>
          <a:p>
            <a:pPr marL="1085850" lvl="1" indent="-342900">
              <a:buFont typeface="Arial" pitchFamily="34" charset="0"/>
              <a:buChar char="•"/>
            </a:pPr>
            <a:r>
              <a:rPr lang="en-IN" altLang="ko-KR" sz="2200" dirty="0">
                <a:solidFill>
                  <a:schemeClr val="accent3">
                    <a:lumMod val="50000"/>
                  </a:schemeClr>
                </a:solidFill>
                <a:latin typeface="+mn-ea"/>
                <a:cs typeface="Arial" pitchFamily="34" charset="0"/>
              </a:rPr>
              <a:t>see if VIF of any of the predictor variable is &gt; 5</a:t>
            </a:r>
          </a:p>
          <a:p>
            <a:pPr marL="1085850" lvl="1" indent="-342900">
              <a:buFont typeface="Arial" pitchFamily="34" charset="0"/>
              <a:buChar char="•"/>
            </a:pPr>
            <a:r>
              <a:rPr lang="en-IN" altLang="ko-KR" sz="2200" dirty="0">
                <a:solidFill>
                  <a:schemeClr val="accent3">
                    <a:lumMod val="50000"/>
                  </a:schemeClr>
                </a:solidFill>
                <a:latin typeface="+mn-ea"/>
                <a:cs typeface="Arial" pitchFamily="34" charset="0"/>
              </a:rPr>
              <a:t>If yes, then remove the predictor variable with the highest VIF from the model</a:t>
            </a:r>
          </a:p>
          <a:p>
            <a:pPr marL="1085850" lvl="1" indent="-342900">
              <a:buFont typeface="Arial" pitchFamily="34" charset="0"/>
              <a:buChar char="•"/>
            </a:pPr>
            <a:r>
              <a:rPr lang="en-IN" altLang="ko-KR" sz="2200" dirty="0">
                <a:solidFill>
                  <a:schemeClr val="accent3">
                    <a:lumMod val="50000"/>
                  </a:schemeClr>
                </a:solidFill>
                <a:latin typeface="+mn-ea"/>
                <a:cs typeface="Arial" pitchFamily="34" charset="0"/>
              </a:rPr>
              <a:t>Re-compute VIF values</a:t>
            </a:r>
          </a:p>
          <a:p>
            <a:pPr marL="1085850" lvl="1" indent="-342900">
              <a:buFont typeface="Arial" pitchFamily="34" charset="0"/>
              <a:buChar char="•"/>
            </a:pPr>
            <a:r>
              <a:rPr lang="en-IN" altLang="ko-KR" sz="2200" dirty="0">
                <a:solidFill>
                  <a:schemeClr val="accent3">
                    <a:lumMod val="50000"/>
                  </a:schemeClr>
                </a:solidFill>
                <a:latin typeface="+mn-ea"/>
                <a:cs typeface="Arial" pitchFamily="34" charset="0"/>
              </a:rPr>
              <a:t>Repeat the steps until VIF of all the predictor variables is below 5</a:t>
            </a:r>
          </a:p>
          <a:p>
            <a:pPr marL="342900" indent="-342900">
              <a:buFont typeface="Wingdings" panose="05000000000000000000" pitchFamily="2" charset="2"/>
              <a:buChar char="Ø"/>
            </a:pPr>
            <a:endParaRPr lang="ko-KR" altLang="en-US" sz="2200" dirty="0">
              <a:latin typeface="+mn-ea"/>
              <a:cs typeface="Arial" pitchFamily="34" charset="0"/>
            </a:endParaRPr>
          </a:p>
        </p:txBody>
      </p:sp>
    </p:spTree>
    <p:extLst>
      <p:ext uri="{BB962C8B-B14F-4D97-AF65-F5344CB8AC3E}">
        <p14:creationId xmlns:p14="http://schemas.microsoft.com/office/powerpoint/2010/main" val="360232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down)">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wipe(down)">
                                      <p:cBhvr>
                                        <p:cTn id="37"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4067944" y="4869160"/>
            <a:ext cx="4788024" cy="646331"/>
          </a:xfrm>
          <a:prstGeom prst="rect">
            <a:avLst/>
          </a:prstGeom>
          <a:noFill/>
          <a:ln w="9525">
            <a:noFill/>
            <a:miter lim="800000"/>
            <a:headEnd/>
            <a:tailEnd/>
          </a:ln>
        </p:spPr>
        <p:txBody>
          <a:bodyPr wrap="square">
            <a:spAutoFit/>
          </a:bodyPr>
          <a:lstStyle/>
          <a:p>
            <a:pPr algn="r"/>
            <a:r>
              <a:rPr lang="en-US" altLang="ko-KR" sz="3600" b="1" dirty="0" smtClean="0">
                <a:solidFill>
                  <a:schemeClr val="accent3">
                    <a:lumMod val="50000"/>
                  </a:schemeClr>
                </a:solidFill>
                <a:latin typeface="Arial" pitchFamily="34" charset="0"/>
                <a:ea typeface="맑은 고딕" pitchFamily="50" charset="-127"/>
                <a:cs typeface="Arial" pitchFamily="34" charset="0"/>
              </a:rPr>
              <a:t>Handling Outliers</a:t>
            </a:r>
          </a:p>
        </p:txBody>
      </p:sp>
    </p:spTree>
    <p:extLst>
      <p:ext uri="{BB962C8B-B14F-4D97-AF65-F5344CB8AC3E}">
        <p14:creationId xmlns:p14="http://schemas.microsoft.com/office/powerpoint/2010/main" val="25006295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Leverage points &amp; Influential observations</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Leverage points are those observations, which have extreme or outlying values of independent variable but graphically they lie close to the pattern described by other points</a:t>
            </a:r>
            <a:endParaRPr lang="en-IN" altLang="ko-KR" sz="2200" dirty="0">
              <a:latin typeface="+mn-ea"/>
              <a:cs typeface="Arial" pitchFamily="34" charset="0"/>
            </a:endParaRPr>
          </a:p>
          <a:p>
            <a:pPr marL="342900" indent="-342900">
              <a:buFont typeface="Wingdings" panose="05000000000000000000" pitchFamily="2" charset="2"/>
              <a:buChar char="Ø"/>
            </a:pPr>
            <a:r>
              <a:rPr lang="en-US" altLang="ko-KR" sz="2200" dirty="0" smtClean="0">
                <a:latin typeface="+mn-ea"/>
                <a:cs typeface="Arial" pitchFamily="34" charset="0"/>
              </a:rPr>
              <a:t>Influential points also have extreme or outlying values of independent variable but they are far from the pattern described by other points</a:t>
            </a:r>
          </a:p>
          <a:p>
            <a:pPr marL="342900" indent="-342900">
              <a:buFont typeface="Wingdings" panose="05000000000000000000" pitchFamily="2" charset="2"/>
              <a:buChar char="Ø"/>
            </a:pPr>
            <a:r>
              <a:rPr lang="en-US" altLang="ko-KR" sz="2200" dirty="0" smtClean="0">
                <a:latin typeface="+mn-ea"/>
                <a:cs typeface="Arial" pitchFamily="34" charset="0"/>
              </a:rPr>
              <a:t>Leverage points don’t have much effect on the regression coefficients but Influential points have great influence on them</a:t>
            </a:r>
          </a:p>
          <a:p>
            <a:pPr marL="342900" indent="-342900">
              <a:buFont typeface="Wingdings" panose="05000000000000000000" pitchFamily="2" charset="2"/>
              <a:buChar char="Ø"/>
            </a:pPr>
            <a:r>
              <a:rPr lang="en-US" altLang="ko-KR" sz="2200" dirty="0" smtClean="0">
                <a:latin typeface="+mn-ea"/>
                <a:cs typeface="Arial" pitchFamily="34" charset="0"/>
              </a:rPr>
              <a:t>Influential points in a regression can be detected using Cook’s distance or Cook’s D statistic</a:t>
            </a:r>
          </a:p>
        </p:txBody>
      </p:sp>
    </p:spTree>
    <p:extLst>
      <p:ext uri="{BB962C8B-B14F-4D97-AF65-F5344CB8AC3E}">
        <p14:creationId xmlns:p14="http://schemas.microsoft.com/office/powerpoint/2010/main" val="380358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Leverage points &amp; Influential observations (contd.)</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Examples of influential observation and leverage point</a:t>
            </a: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r>
              <a:rPr lang="en-IN" altLang="ko-KR" sz="2200" dirty="0" smtClean="0">
                <a:latin typeface="+mn-ea"/>
                <a:cs typeface="Arial" pitchFamily="34" charset="0"/>
              </a:rPr>
              <a:t>There are two regression lines on the left. One is a fit obtained by including the influential observation in the regression and another without including the influential observation</a:t>
            </a: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2276872"/>
            <a:ext cx="6031097" cy="2592288"/>
          </a:xfrm>
          <a:prstGeom prst="rect">
            <a:avLst/>
          </a:prstGeom>
        </p:spPr>
      </p:pic>
      <p:sp>
        <p:nvSpPr>
          <p:cNvPr id="5" name="TextBox 4"/>
          <p:cNvSpPr txBox="1"/>
          <p:nvPr/>
        </p:nvSpPr>
        <p:spPr>
          <a:xfrm>
            <a:off x="3987148" y="2564904"/>
            <a:ext cx="1448948" cy="646331"/>
          </a:xfrm>
          <a:prstGeom prst="rect">
            <a:avLst/>
          </a:prstGeom>
          <a:noFill/>
        </p:spPr>
        <p:txBody>
          <a:bodyPr wrap="square" rtlCol="0">
            <a:spAutoFit/>
          </a:bodyPr>
          <a:lstStyle/>
          <a:p>
            <a:r>
              <a:rPr lang="en-IN" dirty="0" smtClean="0"/>
              <a:t>Influential Observation</a:t>
            </a:r>
            <a:endParaRPr lang="en-IN" dirty="0"/>
          </a:p>
        </p:txBody>
      </p:sp>
      <p:sp>
        <p:nvSpPr>
          <p:cNvPr id="7" name="TextBox 6"/>
          <p:cNvSpPr txBox="1"/>
          <p:nvPr/>
        </p:nvSpPr>
        <p:spPr>
          <a:xfrm>
            <a:off x="6532211" y="2132856"/>
            <a:ext cx="1296144" cy="646331"/>
          </a:xfrm>
          <a:prstGeom prst="rect">
            <a:avLst/>
          </a:prstGeom>
          <a:noFill/>
        </p:spPr>
        <p:txBody>
          <a:bodyPr wrap="square" rtlCol="0">
            <a:spAutoFit/>
          </a:bodyPr>
          <a:lstStyle/>
          <a:p>
            <a:r>
              <a:rPr lang="en-IN" dirty="0" smtClean="0"/>
              <a:t>Leverage Point</a:t>
            </a:r>
            <a:endParaRPr lang="en-IN" dirty="0"/>
          </a:p>
        </p:txBody>
      </p:sp>
      <p:sp>
        <p:nvSpPr>
          <p:cNvPr id="8" name="TextBox 7"/>
          <p:cNvSpPr txBox="1"/>
          <p:nvPr/>
        </p:nvSpPr>
        <p:spPr>
          <a:xfrm>
            <a:off x="3987148" y="6642556"/>
            <a:ext cx="5544616" cy="215444"/>
          </a:xfrm>
          <a:prstGeom prst="rect">
            <a:avLst/>
          </a:prstGeom>
          <a:noFill/>
        </p:spPr>
        <p:txBody>
          <a:bodyPr wrap="square" rtlCol="0">
            <a:spAutoFit/>
          </a:bodyPr>
          <a:lstStyle/>
          <a:p>
            <a:r>
              <a:rPr lang="en-IN" sz="800" dirty="0"/>
              <a:t>http://www.bexcellence.org/Regression.html</a:t>
            </a:r>
          </a:p>
        </p:txBody>
      </p:sp>
    </p:spTree>
    <p:extLst>
      <p:ext uri="{BB962C8B-B14F-4D97-AF65-F5344CB8AC3E}">
        <p14:creationId xmlns:p14="http://schemas.microsoft.com/office/powerpoint/2010/main" val="2365511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3">
                                            <p:txEl>
                                              <p:pRg st="8" end="8"/>
                                            </p:txEl>
                                          </p:spTgt>
                                        </p:tgtEl>
                                        <p:attrNameLst>
                                          <p:attrName>style.visibility</p:attrName>
                                        </p:attrNameLst>
                                      </p:cBhvr>
                                      <p:to>
                                        <p:strVal val="visible"/>
                                      </p:to>
                                    </p:set>
                                    <p:animEffect transition="in" filter="wipe(down)">
                                      <p:cBhvr>
                                        <p:cTn id="25" dur="500"/>
                                        <p:tgtEl>
                                          <p:spTgt spid="1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Cook’s distance</a:t>
            </a:r>
            <a:endParaRPr lang="ko-KR" altLang="en-US" dirty="0"/>
          </a:p>
        </p:txBody>
      </p:sp>
      <p:sp>
        <p:nvSpPr>
          <p:cNvPr id="13" name="Content Placeholder 12"/>
          <p:cNvSpPr>
            <a:spLocks noGrp="1"/>
          </p:cNvSpPr>
          <p:nvPr>
            <p:ph idx="10"/>
          </p:nvPr>
        </p:nvSpPr>
        <p:spPr>
          <a:xfrm>
            <a:off x="2195736" y="1196752"/>
            <a:ext cx="6563072" cy="4923175"/>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Cook’s distance is used estimate the influence of a data point in linear regression</a:t>
            </a:r>
          </a:p>
          <a:p>
            <a:pPr marL="342900" indent="-342900">
              <a:buFont typeface="Wingdings" panose="05000000000000000000" pitchFamily="2" charset="2"/>
              <a:buChar char="Ø"/>
            </a:pPr>
            <a:r>
              <a:rPr lang="en-IN" altLang="ko-KR" sz="2200" dirty="0" smtClean="0">
                <a:latin typeface="+mn-ea"/>
                <a:cs typeface="Arial" pitchFamily="34" charset="0"/>
              </a:rPr>
              <a:t>Cook’s distance for the </a:t>
            </a:r>
            <a:r>
              <a:rPr lang="en-IN" altLang="ko-KR" sz="2200" dirty="0" err="1" smtClean="0">
                <a:latin typeface="+mn-ea"/>
                <a:cs typeface="Arial" pitchFamily="34" charset="0"/>
              </a:rPr>
              <a:t>ith</a:t>
            </a:r>
            <a:r>
              <a:rPr lang="en-IN" altLang="ko-KR" sz="2200" dirty="0" smtClean="0">
                <a:latin typeface="+mn-ea"/>
                <a:cs typeface="Arial" pitchFamily="34" charset="0"/>
              </a:rPr>
              <a:t> observation is:</a:t>
            </a:r>
            <a:endParaRPr lang="en-IN" altLang="ko-KR" sz="2200" dirty="0">
              <a:latin typeface="+mn-ea"/>
              <a:cs typeface="Arial" pitchFamily="34" charset="0"/>
            </a:endParaRPr>
          </a:p>
          <a:p>
            <a:pPr marL="342900" indent="-342900">
              <a:buFont typeface="Wingdings" panose="05000000000000000000" pitchFamily="2" charset="2"/>
              <a:buChar char="Ø"/>
            </a:pPr>
            <a:endParaRPr lang="en-US" altLang="ko-KR" sz="2200" dirty="0" smtClean="0">
              <a:latin typeface="+mn-ea"/>
              <a:cs typeface="Arial" pitchFamily="34" charset="0"/>
            </a:endParaRPr>
          </a:p>
          <a:p>
            <a:pPr marL="342900" indent="-342900">
              <a:buFont typeface="Wingdings" panose="05000000000000000000" pitchFamily="2" charset="2"/>
              <a:buChar char="Ø"/>
            </a:pPr>
            <a:endParaRPr lang="en-US" altLang="ko-KR" sz="2200" dirty="0">
              <a:latin typeface="+mn-ea"/>
              <a:cs typeface="Arial" pitchFamily="34" charset="0"/>
            </a:endParaRPr>
          </a:p>
          <a:p>
            <a:pPr marL="342900" indent="-342900">
              <a:buFont typeface="Wingdings" panose="05000000000000000000" pitchFamily="2" charset="2"/>
              <a:buChar char="Ø"/>
            </a:pPr>
            <a:r>
              <a:rPr lang="en-US" altLang="ko-KR" sz="2200" dirty="0" smtClean="0">
                <a:latin typeface="+mn-ea"/>
                <a:cs typeface="Arial" pitchFamily="34" charset="0"/>
              </a:rPr>
              <a:t>Where,</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   is </a:t>
            </a:r>
            <a:r>
              <a:rPr lang="en-IN" altLang="ko-KR" sz="2200" dirty="0">
                <a:solidFill>
                  <a:schemeClr val="accent3">
                    <a:lumMod val="50000"/>
                  </a:schemeClr>
                </a:solidFill>
                <a:latin typeface="+mn-ea"/>
                <a:cs typeface="Arial" pitchFamily="34" charset="0"/>
              </a:rPr>
              <a:t>the prediction from the full regression model for </a:t>
            </a:r>
            <a:r>
              <a:rPr lang="en-IN" altLang="ko-KR" sz="2200" dirty="0" smtClean="0">
                <a:solidFill>
                  <a:schemeClr val="accent3">
                    <a:lumMod val="50000"/>
                  </a:schemeClr>
                </a:solidFill>
                <a:latin typeface="+mn-ea"/>
                <a:cs typeface="Arial" pitchFamily="34" charset="0"/>
              </a:rPr>
              <a:t>observation j</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    is </a:t>
            </a:r>
            <a:r>
              <a:rPr lang="en-IN" altLang="ko-KR" sz="2200" dirty="0">
                <a:solidFill>
                  <a:schemeClr val="accent3">
                    <a:lumMod val="50000"/>
                  </a:schemeClr>
                </a:solidFill>
                <a:latin typeface="+mn-ea"/>
                <a:cs typeface="Arial" pitchFamily="34" charset="0"/>
              </a:rPr>
              <a:t>the prediction for observation j from a refitted regression model in which observation </a:t>
            </a:r>
            <a:r>
              <a:rPr lang="en-IN" altLang="ko-KR" sz="2200" dirty="0" err="1">
                <a:solidFill>
                  <a:schemeClr val="accent3">
                    <a:lumMod val="50000"/>
                  </a:schemeClr>
                </a:solidFill>
                <a:latin typeface="+mn-ea"/>
                <a:cs typeface="Arial" pitchFamily="34" charset="0"/>
              </a:rPr>
              <a:t>i</a:t>
            </a:r>
            <a:r>
              <a:rPr lang="en-IN" altLang="ko-KR" sz="2200" dirty="0">
                <a:solidFill>
                  <a:schemeClr val="accent3">
                    <a:lumMod val="50000"/>
                  </a:schemeClr>
                </a:solidFill>
                <a:latin typeface="+mn-ea"/>
                <a:cs typeface="Arial" pitchFamily="34" charset="0"/>
              </a:rPr>
              <a:t> has been </a:t>
            </a:r>
            <a:r>
              <a:rPr lang="en-IN" altLang="ko-KR" sz="2200" dirty="0" smtClean="0">
                <a:solidFill>
                  <a:schemeClr val="accent3">
                    <a:lumMod val="50000"/>
                  </a:schemeClr>
                </a:solidFill>
                <a:latin typeface="+mn-ea"/>
                <a:cs typeface="Arial" pitchFamily="34" charset="0"/>
              </a:rPr>
              <a:t>omitted</a:t>
            </a:r>
          </a:p>
          <a:p>
            <a:pPr marL="1085850" lvl="1" indent="-342900">
              <a:buFont typeface="Arial" pitchFamily="34" charset="0"/>
              <a:buChar char="•"/>
            </a:pPr>
            <a:r>
              <a:rPr lang="en-IN" altLang="ko-KR" sz="2200" dirty="0">
                <a:solidFill>
                  <a:schemeClr val="accent3">
                    <a:lumMod val="50000"/>
                  </a:schemeClr>
                </a:solidFill>
                <a:latin typeface="+mn-ea"/>
                <a:cs typeface="Arial" pitchFamily="34" charset="0"/>
              </a:rPr>
              <a:t>p is the number of fitted parameters in the </a:t>
            </a:r>
            <a:r>
              <a:rPr lang="en-IN" altLang="ko-KR" sz="2200" dirty="0" smtClean="0">
                <a:solidFill>
                  <a:schemeClr val="accent3">
                    <a:lumMod val="50000"/>
                  </a:schemeClr>
                </a:solidFill>
                <a:latin typeface="+mn-ea"/>
                <a:cs typeface="Arial" pitchFamily="34" charset="0"/>
              </a:rPr>
              <a:t>model</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MSE is the mean square error of the model</a:t>
            </a:r>
            <a:endParaRPr lang="ko-KR" altLang="en-US" sz="2200" dirty="0">
              <a:solidFill>
                <a:schemeClr val="accent3">
                  <a:lumMod val="50000"/>
                </a:schemeClr>
              </a:solidFill>
              <a:latin typeface="+mn-ea"/>
              <a:cs typeface="Arial"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1920" y="2716739"/>
            <a:ext cx="2567832" cy="64807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2976" y="3658339"/>
            <a:ext cx="333422" cy="28579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5683" y="4327510"/>
            <a:ext cx="352474" cy="285790"/>
          </a:xfrm>
          <a:prstGeom prst="rect">
            <a:avLst/>
          </a:prstGeom>
        </p:spPr>
      </p:pic>
    </p:spTree>
    <p:extLst>
      <p:ext uri="{BB962C8B-B14F-4D97-AF65-F5344CB8AC3E}">
        <p14:creationId xmlns:p14="http://schemas.microsoft.com/office/powerpoint/2010/main" val="240509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4" end="4"/>
                                            </p:txEl>
                                          </p:spTgt>
                                        </p:tgtEl>
                                        <p:attrNameLst>
                                          <p:attrName>style.visibility</p:attrName>
                                        </p:attrNameLst>
                                      </p:cBhvr>
                                      <p:to>
                                        <p:strVal val="visible"/>
                                      </p:to>
                                    </p:set>
                                    <p:animEffect transition="in" filter="wipe(down)">
                                      <p:cBhvr>
                                        <p:cTn id="22" dur="500"/>
                                        <p:tgtEl>
                                          <p:spTgt spid="1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down)">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3">
                                            <p:txEl>
                                              <p:pRg st="6" end="6"/>
                                            </p:txEl>
                                          </p:spTgt>
                                        </p:tgtEl>
                                        <p:attrNameLst>
                                          <p:attrName>style.visibility</p:attrName>
                                        </p:attrNameLst>
                                      </p:cBhvr>
                                      <p:to>
                                        <p:strVal val="visible"/>
                                      </p:to>
                                    </p:set>
                                    <p:animEffect transition="in" filter="wipe(down)">
                                      <p:cBhvr>
                                        <p:cTn id="42" dur="500"/>
                                        <p:tgtEl>
                                          <p:spTgt spid="1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3">
                                            <p:txEl>
                                              <p:pRg st="7" end="7"/>
                                            </p:txEl>
                                          </p:spTgt>
                                        </p:tgtEl>
                                        <p:attrNameLst>
                                          <p:attrName>style.visibility</p:attrName>
                                        </p:attrNameLst>
                                      </p:cBhvr>
                                      <p:to>
                                        <p:strVal val="visible"/>
                                      </p:to>
                                    </p:set>
                                    <p:animEffect transition="in" filter="wipe(down)">
                                      <p:cBhvr>
                                        <p:cTn id="47" dur="500"/>
                                        <p:tgtEl>
                                          <p:spTgt spid="1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3">
                                            <p:txEl>
                                              <p:pRg st="8" end="8"/>
                                            </p:txEl>
                                          </p:spTgt>
                                        </p:tgtEl>
                                        <p:attrNameLst>
                                          <p:attrName>style.visibility</p:attrName>
                                        </p:attrNameLst>
                                      </p:cBhvr>
                                      <p:to>
                                        <p:strVal val="visible"/>
                                      </p:to>
                                    </p:set>
                                    <p:animEffect transition="in" filter="wipe(down)">
                                      <p:cBhvr>
                                        <p:cTn id="52" dur="500"/>
                                        <p:tgtEl>
                                          <p:spTgt spid="1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Cook’s distance (contd.)</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The generally accepted cut-off values for spotting highly influential points is D</a:t>
            </a:r>
            <a:r>
              <a:rPr lang="en-IN" altLang="ko-KR" sz="2200" baseline="-25000" dirty="0" smtClean="0">
                <a:latin typeface="+mn-ea"/>
                <a:cs typeface="Arial" pitchFamily="34" charset="0"/>
              </a:rPr>
              <a:t>i</a:t>
            </a:r>
            <a:r>
              <a:rPr lang="en-IN" altLang="ko-KR" sz="2200" dirty="0" smtClean="0">
                <a:latin typeface="+mn-ea"/>
                <a:cs typeface="Arial" pitchFamily="34" charset="0"/>
              </a:rPr>
              <a:t> &gt; 4/(n-k-1) where n is the number of observations, k is the number of independent variables</a:t>
            </a:r>
            <a:endParaRPr lang="en-IN" altLang="ko-KR" sz="2200" dirty="0">
              <a:latin typeface="+mn-ea"/>
              <a:cs typeface="Arial" pitchFamily="34" charset="0"/>
            </a:endParaRPr>
          </a:p>
          <a:p>
            <a:pPr marL="342900" indent="-342900">
              <a:buFont typeface="Wingdings" panose="05000000000000000000" pitchFamily="2" charset="2"/>
              <a:buChar char="Ø"/>
            </a:pPr>
            <a:r>
              <a:rPr lang="en-US" altLang="ko-KR" sz="2200" dirty="0" smtClean="0">
                <a:latin typeface="+mn-ea"/>
                <a:cs typeface="Arial" pitchFamily="34" charset="0"/>
              </a:rPr>
              <a:t>Can we remove observations with </a:t>
            </a:r>
            <a:r>
              <a:rPr lang="en-IN" altLang="ko-KR" sz="2200" dirty="0">
                <a:latin typeface="+mn-ea"/>
                <a:cs typeface="Arial" pitchFamily="34" charset="0"/>
              </a:rPr>
              <a:t>D</a:t>
            </a:r>
            <a:r>
              <a:rPr lang="en-IN" altLang="ko-KR" sz="2200" baseline="-25000" dirty="0">
                <a:latin typeface="+mn-ea"/>
                <a:cs typeface="Arial" pitchFamily="34" charset="0"/>
              </a:rPr>
              <a:t>i</a:t>
            </a:r>
            <a:r>
              <a:rPr lang="en-IN" altLang="ko-KR" sz="2200" dirty="0">
                <a:latin typeface="+mn-ea"/>
                <a:cs typeface="Arial" pitchFamily="34" charset="0"/>
              </a:rPr>
              <a:t> &gt; </a:t>
            </a:r>
            <a:r>
              <a:rPr lang="en-IN" altLang="ko-KR" sz="2200" dirty="0" smtClean="0">
                <a:latin typeface="+mn-ea"/>
                <a:cs typeface="Arial" pitchFamily="34" charset="0"/>
              </a:rPr>
              <a:t>4/(n-k-1) </a:t>
            </a:r>
            <a:r>
              <a:rPr lang="en-US" altLang="ko-KR" sz="2200" dirty="0" smtClean="0">
                <a:latin typeface="+mn-ea"/>
                <a:cs typeface="Arial" pitchFamily="34" charset="0"/>
              </a:rPr>
              <a:t>from our regression model?</a:t>
            </a:r>
          </a:p>
          <a:p>
            <a:pPr marL="1085850" lvl="1" indent="-342900">
              <a:buFont typeface="Arial" pitchFamily="34" charset="0"/>
              <a:buChar char="•"/>
            </a:pPr>
            <a:r>
              <a:rPr lang="en-US" altLang="ko-KR" sz="2200" dirty="0">
                <a:solidFill>
                  <a:schemeClr val="accent3">
                    <a:lumMod val="50000"/>
                  </a:schemeClr>
                </a:solidFill>
                <a:latin typeface="+mn-ea"/>
                <a:cs typeface="Arial" pitchFamily="34" charset="0"/>
              </a:rPr>
              <a:t>We can remove them if we have enough evidence that the influential observation was due to measurement error or other errors </a:t>
            </a:r>
          </a:p>
          <a:p>
            <a:pPr marL="1085850" lvl="1" indent="-342900">
              <a:buFont typeface="Arial" pitchFamily="34" charset="0"/>
              <a:buChar char="•"/>
            </a:pPr>
            <a:r>
              <a:rPr lang="en-US" altLang="ko-KR" sz="2200" dirty="0">
                <a:solidFill>
                  <a:schemeClr val="accent3">
                    <a:lumMod val="50000"/>
                  </a:schemeClr>
                </a:solidFill>
                <a:latin typeface="+mn-ea"/>
                <a:cs typeface="Arial" pitchFamily="34" charset="0"/>
              </a:rPr>
              <a:t>If they are genuine observations, we need to include them in our model even though they are influential</a:t>
            </a:r>
          </a:p>
        </p:txBody>
      </p:sp>
    </p:spTree>
    <p:extLst>
      <p:ext uri="{BB962C8B-B14F-4D97-AF65-F5344CB8AC3E}">
        <p14:creationId xmlns:p14="http://schemas.microsoft.com/office/powerpoint/2010/main" val="4223211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Introduction (contd.)</a:t>
            </a:r>
            <a:endParaRPr lang="ko-KR" altLang="en-US" dirty="0"/>
          </a:p>
        </p:txBody>
      </p:sp>
      <p:sp>
        <p:nvSpPr>
          <p:cNvPr id="13" name="Content Placeholder 12"/>
          <p:cNvSpPr>
            <a:spLocks noGrp="1"/>
          </p:cNvSpPr>
          <p:nvPr>
            <p:ph idx="10"/>
          </p:nvPr>
        </p:nvSpPr>
        <p:spPr>
          <a:xfrm>
            <a:off x="2100300" y="1340768"/>
            <a:ext cx="6563072" cy="5256584"/>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Let us do a scatter plot of the data</a:t>
            </a: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r>
              <a:rPr lang="en-IN" altLang="ko-KR" sz="2200" dirty="0" smtClean="0">
                <a:latin typeface="+mn-ea"/>
                <a:cs typeface="Arial" pitchFamily="34" charset="0"/>
              </a:rPr>
              <a:t>As you can see from the data, we can draw a straight line through the points</a:t>
            </a: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endParaRPr lang="ko-KR" altLang="en-US" sz="2200" dirty="0">
              <a:latin typeface="Arial" pitchFamily="34" charset="0"/>
              <a:cs typeface="Arial" pitchFamily="34" charset="0"/>
            </a:endParaRPr>
          </a:p>
        </p:txBody>
      </p:sp>
      <p:pic>
        <p:nvPicPr>
          <p:cNvPr id="3" name="Picture 2"/>
          <p:cNvPicPr>
            <a:picLocks noChangeAspect="1"/>
          </p:cNvPicPr>
          <p:nvPr/>
        </p:nvPicPr>
        <p:blipFill>
          <a:blip r:embed="rId3"/>
          <a:stretch>
            <a:fillRect/>
          </a:stretch>
        </p:blipFill>
        <p:spPr>
          <a:xfrm>
            <a:off x="2100300" y="2002896"/>
            <a:ext cx="6542279" cy="3586344"/>
          </a:xfrm>
          <a:prstGeom prst="rect">
            <a:avLst/>
          </a:prstGeom>
        </p:spPr>
      </p:pic>
    </p:spTree>
    <p:extLst>
      <p:ext uri="{BB962C8B-B14F-4D97-AF65-F5344CB8AC3E}">
        <p14:creationId xmlns:p14="http://schemas.microsoft.com/office/powerpoint/2010/main" val="289923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11" end="11"/>
                                            </p:txEl>
                                          </p:spTgt>
                                        </p:tgtEl>
                                        <p:attrNameLst>
                                          <p:attrName>style.visibility</p:attrName>
                                        </p:attrNameLst>
                                      </p:cBhvr>
                                      <p:to>
                                        <p:strVal val="visible"/>
                                      </p:to>
                                    </p:set>
                                    <p:animEffect transition="in" filter="wipe(down)">
                                      <p:cBhvr>
                                        <p:cTn id="17" dur="500"/>
                                        <p:tgtEl>
                                          <p:spTgt spid="1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Regression Line</a:t>
            </a:r>
            <a:endParaRPr lang="ko-KR" altLang="en-US" dirty="0"/>
          </a:p>
        </p:txBody>
      </p:sp>
      <p:sp>
        <p:nvSpPr>
          <p:cNvPr id="13" name="Content Placeholder 12"/>
          <p:cNvSpPr>
            <a:spLocks noGrp="1"/>
          </p:cNvSpPr>
          <p:nvPr>
            <p:ph idx="10"/>
          </p:nvPr>
        </p:nvSpPr>
        <p:spPr>
          <a:xfrm>
            <a:off x="2100300" y="1340768"/>
            <a:ext cx="6563072" cy="5256584"/>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The line is called the regression line</a:t>
            </a: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r>
              <a:rPr lang="en-IN" altLang="ko-KR" sz="2200" dirty="0" smtClean="0">
                <a:latin typeface="+mn-ea"/>
                <a:cs typeface="Arial" pitchFamily="34" charset="0"/>
              </a:rPr>
              <a:t>The line is given by the equation:</a:t>
            </a:r>
          </a:p>
          <a:p>
            <a:pPr marL="342900" indent="-342900">
              <a:buFont typeface="Wingdings" panose="05000000000000000000" pitchFamily="2" charset="2"/>
              <a:buChar char="Ø"/>
            </a:pPr>
            <a:r>
              <a:rPr lang="en-IN" altLang="ko-KR" sz="2200" dirty="0" smtClean="0">
                <a:latin typeface="+mn-ea"/>
                <a:cs typeface="Arial" pitchFamily="34" charset="0"/>
              </a:rPr>
              <a:t>y</a:t>
            </a:r>
            <a:r>
              <a:rPr lang="en-IN" altLang="ko-KR" sz="2200" dirty="0" smtClean="0">
                <a:latin typeface="Arial Unicode MS" panose="020B0604020202020204" pitchFamily="34" charset="-128"/>
                <a:ea typeface="Arial Unicode MS" panose="020B0604020202020204" pitchFamily="34" charset="-128"/>
                <a:cs typeface="Arial Unicode MS" panose="020B0604020202020204" pitchFamily="34" charset="-128"/>
              </a:rPr>
              <a:t>̂ = </a:t>
            </a:r>
            <a:r>
              <a:rPr lang="el-GR" sz="2400" dirty="0" smtClean="0"/>
              <a:t>β</a:t>
            </a:r>
            <a:r>
              <a:rPr lang="en-IN" sz="2400" baseline="-25000" dirty="0" smtClean="0"/>
              <a:t>0</a:t>
            </a:r>
            <a:r>
              <a:rPr lang="en-IN" sz="2400" dirty="0" smtClean="0"/>
              <a:t> + </a:t>
            </a:r>
            <a:r>
              <a:rPr lang="el-GR" sz="2400" dirty="0" smtClean="0"/>
              <a:t>β</a:t>
            </a:r>
            <a:r>
              <a:rPr lang="en-IN" sz="2400" baseline="-25000" dirty="0" smtClean="0"/>
              <a:t>1</a:t>
            </a:r>
            <a:r>
              <a:rPr lang="en-IN" sz="2400" dirty="0" smtClean="0"/>
              <a:t> (x) </a:t>
            </a:r>
          </a:p>
          <a:p>
            <a:pPr marL="342900" indent="-342900">
              <a:buFont typeface="Wingdings" panose="05000000000000000000" pitchFamily="2" charset="2"/>
              <a:buChar char="Ø"/>
            </a:pPr>
            <a:r>
              <a:rPr lang="el-GR" sz="2000" dirty="0" smtClean="0"/>
              <a:t>β</a:t>
            </a:r>
            <a:r>
              <a:rPr lang="en-IN" sz="2000" baseline="-25000" dirty="0" smtClean="0"/>
              <a:t>0 </a:t>
            </a:r>
            <a:r>
              <a:rPr lang="en-IN" sz="2000" dirty="0" smtClean="0"/>
              <a:t>is the y-intercept &amp; </a:t>
            </a:r>
            <a:r>
              <a:rPr lang="el-GR" sz="2000" dirty="0"/>
              <a:t>β</a:t>
            </a:r>
            <a:r>
              <a:rPr lang="en-IN" sz="2000" baseline="-25000" dirty="0" smtClean="0"/>
              <a:t>1 </a:t>
            </a:r>
            <a:r>
              <a:rPr lang="en-IN" sz="2000" dirty="0" smtClean="0"/>
              <a:t>is the slope of the line</a:t>
            </a: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endParaRPr lang="ko-KR" altLang="en-US" sz="2200" dirty="0">
              <a:latin typeface="Arial" pitchFamily="34" charset="0"/>
              <a:cs typeface="Arial" pitchFamily="34" charset="0"/>
            </a:endParaRPr>
          </a:p>
        </p:txBody>
      </p:sp>
      <p:pic>
        <p:nvPicPr>
          <p:cNvPr id="2" name="Picture 1"/>
          <p:cNvPicPr>
            <a:picLocks noChangeAspect="1"/>
          </p:cNvPicPr>
          <p:nvPr/>
        </p:nvPicPr>
        <p:blipFill>
          <a:blip r:embed="rId3"/>
          <a:stretch>
            <a:fillRect/>
          </a:stretch>
        </p:blipFill>
        <p:spPr>
          <a:xfrm>
            <a:off x="2555776" y="1988840"/>
            <a:ext cx="5244623" cy="3152353"/>
          </a:xfrm>
          <a:prstGeom prst="rect">
            <a:avLst/>
          </a:prstGeom>
        </p:spPr>
      </p:pic>
      <p:sp>
        <p:nvSpPr>
          <p:cNvPr id="9" name="Right Brace 8"/>
          <p:cNvSpPr/>
          <p:nvPr/>
        </p:nvSpPr>
        <p:spPr>
          <a:xfrm>
            <a:off x="3563888" y="3789040"/>
            <a:ext cx="288032" cy="6480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 name="TextBox 9"/>
          <p:cNvSpPr txBox="1"/>
          <p:nvPr/>
        </p:nvSpPr>
        <p:spPr>
          <a:xfrm>
            <a:off x="3851920" y="3928410"/>
            <a:ext cx="792088" cy="369332"/>
          </a:xfrm>
          <a:prstGeom prst="rect">
            <a:avLst/>
          </a:prstGeom>
          <a:noFill/>
        </p:spPr>
        <p:txBody>
          <a:bodyPr wrap="square" rtlCol="0">
            <a:spAutoFit/>
          </a:bodyPr>
          <a:lstStyle/>
          <a:p>
            <a:r>
              <a:rPr lang="el-GR" dirty="0">
                <a:solidFill>
                  <a:schemeClr val="tx2">
                    <a:lumMod val="60000"/>
                    <a:lumOff val="40000"/>
                  </a:schemeClr>
                </a:solidFill>
              </a:rPr>
              <a:t>β</a:t>
            </a:r>
            <a:r>
              <a:rPr lang="en-IN" baseline="-25000" dirty="0">
                <a:solidFill>
                  <a:schemeClr val="tx2">
                    <a:lumMod val="60000"/>
                    <a:lumOff val="40000"/>
                  </a:schemeClr>
                </a:solidFill>
              </a:rPr>
              <a:t>0</a:t>
            </a:r>
            <a:endParaRPr lang="en-IN" dirty="0">
              <a:solidFill>
                <a:schemeClr val="tx2">
                  <a:lumMod val="60000"/>
                  <a:lumOff val="40000"/>
                </a:schemeClr>
              </a:solidFill>
            </a:endParaRPr>
          </a:p>
        </p:txBody>
      </p:sp>
      <p:cxnSp>
        <p:nvCxnSpPr>
          <p:cNvPr id="12" name="Straight Connector 11"/>
          <p:cNvCxnSpPr/>
          <p:nvPr/>
        </p:nvCxnSpPr>
        <p:spPr>
          <a:xfrm>
            <a:off x="4283968" y="3531254"/>
            <a:ext cx="12961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580112" y="3140968"/>
            <a:ext cx="0" cy="390286"/>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562695" y="3565016"/>
            <a:ext cx="792088" cy="369332"/>
          </a:xfrm>
          <a:prstGeom prst="rect">
            <a:avLst/>
          </a:prstGeom>
          <a:noFill/>
        </p:spPr>
        <p:txBody>
          <a:bodyPr wrap="square" rtlCol="0">
            <a:spAutoFit/>
          </a:bodyPr>
          <a:lstStyle/>
          <a:p>
            <a:r>
              <a:rPr lang="el-GR" dirty="0" smtClean="0">
                <a:solidFill>
                  <a:schemeClr val="tx2">
                    <a:lumMod val="60000"/>
                    <a:lumOff val="40000"/>
                  </a:schemeClr>
                </a:solidFill>
              </a:rPr>
              <a:t>β</a:t>
            </a:r>
            <a:r>
              <a:rPr lang="en-IN" baseline="-25000" dirty="0" smtClean="0">
                <a:solidFill>
                  <a:schemeClr val="tx2">
                    <a:lumMod val="60000"/>
                    <a:lumOff val="40000"/>
                  </a:schemeClr>
                </a:solidFill>
              </a:rPr>
              <a:t>1</a:t>
            </a:r>
            <a:endParaRPr lang="en-IN" dirty="0">
              <a:solidFill>
                <a:schemeClr val="tx2">
                  <a:lumMod val="60000"/>
                  <a:lumOff val="40000"/>
                </a:schemeClr>
              </a:solidFill>
            </a:endParaRPr>
          </a:p>
        </p:txBody>
      </p:sp>
    </p:spTree>
    <p:extLst>
      <p:ext uri="{BB962C8B-B14F-4D97-AF65-F5344CB8AC3E}">
        <p14:creationId xmlns:p14="http://schemas.microsoft.com/office/powerpoint/2010/main" val="312780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10" end="10"/>
                                            </p:txEl>
                                          </p:spTgt>
                                        </p:tgtEl>
                                        <p:attrNameLst>
                                          <p:attrName>style.visibility</p:attrName>
                                        </p:attrNameLst>
                                      </p:cBhvr>
                                      <p:to>
                                        <p:strVal val="visible"/>
                                      </p:to>
                                    </p:set>
                                    <p:animEffect transition="in" filter="wipe(down)">
                                      <p:cBhvr>
                                        <p:cTn id="17" dur="500"/>
                                        <p:tgtEl>
                                          <p:spTgt spid="13">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11" end="11"/>
                                            </p:txEl>
                                          </p:spTgt>
                                        </p:tgtEl>
                                        <p:attrNameLst>
                                          <p:attrName>style.visibility</p:attrName>
                                        </p:attrNameLst>
                                      </p:cBhvr>
                                      <p:to>
                                        <p:strVal val="visible"/>
                                      </p:to>
                                    </p:set>
                                    <p:animEffect transition="in" filter="wipe(down)">
                                      <p:cBhvr>
                                        <p:cTn id="22" dur="500"/>
                                        <p:tgtEl>
                                          <p:spTgt spid="13">
                                            <p:txEl>
                                              <p:pRg st="11" end="1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12" end="12"/>
                                            </p:txEl>
                                          </p:spTgt>
                                        </p:tgtEl>
                                        <p:attrNameLst>
                                          <p:attrName>style.visibility</p:attrName>
                                        </p:attrNameLst>
                                      </p:cBhvr>
                                      <p:to>
                                        <p:strVal val="visible"/>
                                      </p:to>
                                    </p:set>
                                    <p:animEffect transition="in" filter="wipe(down)">
                                      <p:cBhvr>
                                        <p:cTn id="27" dur="500"/>
                                        <p:tgtEl>
                                          <p:spTgt spid="13">
                                            <p:txEl>
                                              <p:pRg st="12" end="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down)">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down)">
                                      <p:cBhvr>
                                        <p:cTn id="40" dur="500"/>
                                        <p:tgtEl>
                                          <p:spTgt spid="18"/>
                                        </p:tgtEl>
                                      </p:cBhvr>
                                    </p:animEffect>
                                  </p:childTnLst>
                                </p:cTn>
                              </p:par>
                              <p:par>
                                <p:cTn id="41" presetID="22" presetClass="entr" presetSubtype="4"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down)">
                                      <p:cBhvr>
                                        <p:cTn id="43" dur="500"/>
                                        <p:tgtEl>
                                          <p:spTgt spid="12"/>
                                        </p:tgtEl>
                                      </p:cBhvr>
                                    </p:animEffect>
                                  </p:childTnLst>
                                </p:cTn>
                              </p:par>
                              <p:par>
                                <p:cTn id="44" presetID="22" presetClass="entr" presetSubtype="4" fill="hold"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down)">
                                      <p:cBhvr>
                                        <p:cTn id="4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Regression Line (contd.)</a:t>
            </a:r>
            <a:endParaRPr lang="ko-KR" altLang="en-US" dirty="0"/>
          </a:p>
        </p:txBody>
      </p:sp>
      <p:sp>
        <p:nvSpPr>
          <p:cNvPr id="13" name="Content Placeholder 12"/>
          <p:cNvSpPr>
            <a:spLocks noGrp="1"/>
          </p:cNvSpPr>
          <p:nvPr>
            <p:ph idx="10"/>
          </p:nvPr>
        </p:nvSpPr>
        <p:spPr>
          <a:xfrm>
            <a:off x="2100300" y="1340768"/>
            <a:ext cx="6563072" cy="5256584"/>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In our case, </a:t>
            </a:r>
            <a:r>
              <a:rPr lang="el-GR" altLang="ko-KR" sz="2200" dirty="0">
                <a:latin typeface="+mn-ea"/>
                <a:cs typeface="Arial" pitchFamily="34" charset="0"/>
              </a:rPr>
              <a:t>β</a:t>
            </a:r>
            <a:r>
              <a:rPr lang="el-GR" altLang="ko-KR" sz="2200" baseline="-25000" dirty="0">
                <a:latin typeface="+mn-ea"/>
                <a:cs typeface="Arial" pitchFamily="34" charset="0"/>
              </a:rPr>
              <a:t>0</a:t>
            </a:r>
            <a:r>
              <a:rPr lang="el-GR" altLang="ko-KR" sz="2200" dirty="0">
                <a:latin typeface="+mn-ea"/>
                <a:cs typeface="Arial" pitchFamily="34" charset="0"/>
              </a:rPr>
              <a:t> = 300000 </a:t>
            </a:r>
            <a:endParaRPr lang="en-IN" altLang="ko-KR" sz="2200" dirty="0" smtClean="0">
              <a:latin typeface="+mn-ea"/>
              <a:cs typeface="Arial" pitchFamily="34" charset="0"/>
            </a:endParaRPr>
          </a:p>
          <a:p>
            <a:pPr marL="342900" indent="-342900">
              <a:buFont typeface="Wingdings" panose="05000000000000000000" pitchFamily="2" charset="2"/>
              <a:buChar char="Ø"/>
            </a:pPr>
            <a:r>
              <a:rPr lang="el-GR" sz="2400" dirty="0"/>
              <a:t>β</a:t>
            </a:r>
            <a:r>
              <a:rPr lang="en-IN" sz="2400" baseline="-25000" dirty="0"/>
              <a:t>1 </a:t>
            </a:r>
            <a:r>
              <a:rPr lang="en-IN" sz="2400" dirty="0"/>
              <a:t>= 100000 </a:t>
            </a:r>
            <a:endParaRPr lang="en-IN" altLang="ko-KR" sz="2200" dirty="0" smtClean="0">
              <a:latin typeface="+mn-ea"/>
              <a:cs typeface="Arial" pitchFamily="34" charset="0"/>
            </a:endParaRPr>
          </a:p>
          <a:p>
            <a:pPr marL="342900" indent="-342900">
              <a:buFont typeface="Wingdings" panose="05000000000000000000" pitchFamily="2" charset="2"/>
              <a:buChar char="Ø"/>
            </a:pPr>
            <a:r>
              <a:rPr lang="en-IN" altLang="ko-KR" sz="2200" dirty="0" smtClean="0">
                <a:latin typeface="+mn-ea"/>
                <a:cs typeface="Arial" pitchFamily="34" charset="0"/>
              </a:rPr>
              <a:t>So the equation for our regression line is</a:t>
            </a:r>
          </a:p>
          <a:p>
            <a:endParaRPr lang="en-IN" sz="2400" dirty="0" smtClean="0"/>
          </a:p>
          <a:p>
            <a:r>
              <a:rPr lang="en-IN" sz="2400" dirty="0" smtClean="0"/>
              <a:t>salary </a:t>
            </a:r>
            <a:r>
              <a:rPr lang="en-IN" sz="2400" dirty="0"/>
              <a:t>= 300000 + 100000*(Years of </a:t>
            </a:r>
            <a:r>
              <a:rPr lang="en-IN" sz="2400" dirty="0" smtClean="0"/>
              <a:t>Exp.)</a:t>
            </a: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p:txBody>
      </p:sp>
    </p:spTree>
    <p:extLst>
      <p:ext uri="{BB962C8B-B14F-4D97-AF65-F5344CB8AC3E}">
        <p14:creationId xmlns:p14="http://schemas.microsoft.com/office/powerpoint/2010/main" val="389805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4" end="4"/>
                                            </p:txEl>
                                          </p:spTgt>
                                        </p:tgtEl>
                                        <p:attrNameLst>
                                          <p:attrName>style.visibility</p:attrName>
                                        </p:attrNameLst>
                                      </p:cBhvr>
                                      <p:to>
                                        <p:strVal val="visible"/>
                                      </p:to>
                                    </p:set>
                                    <p:animEffect transition="in" filter="wipe(down)">
                                      <p:cBhvr>
                                        <p:cTn id="22"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Least Squares Fit</a:t>
            </a:r>
            <a:endParaRPr lang="ko-KR" altLang="en-US" dirty="0"/>
          </a:p>
        </p:txBody>
      </p:sp>
      <p:sp>
        <p:nvSpPr>
          <p:cNvPr id="13" name="Content Placeholder 12"/>
          <p:cNvSpPr>
            <a:spLocks noGrp="1"/>
          </p:cNvSpPr>
          <p:nvPr>
            <p:ph idx="10"/>
          </p:nvPr>
        </p:nvSpPr>
        <p:spPr>
          <a:xfrm>
            <a:off x="2100300" y="1340768"/>
            <a:ext cx="6563072" cy="5256584"/>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In most practical cases, we won’t able to fit all the points in a line</a:t>
            </a:r>
          </a:p>
          <a:p>
            <a:pPr marL="342900" indent="-342900">
              <a:buFont typeface="Wingdings" panose="05000000000000000000" pitchFamily="2" charset="2"/>
              <a:buChar char="Ø"/>
            </a:pPr>
            <a:r>
              <a:rPr lang="en-IN" altLang="ko-KR" sz="2200" dirty="0" smtClean="0">
                <a:latin typeface="+mn-ea"/>
                <a:cs typeface="Arial" pitchFamily="34" charset="0"/>
              </a:rPr>
              <a:t>For example consider the following data </a:t>
            </a: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r>
              <a:rPr lang="en-IN" altLang="ko-KR" sz="2200" dirty="0" smtClean="0">
                <a:latin typeface="+mn-ea"/>
                <a:cs typeface="Arial" pitchFamily="34" charset="0"/>
              </a:rPr>
              <a:t>The relationship between dependent and independent variables is linear</a:t>
            </a:r>
          </a:p>
          <a:p>
            <a:pPr marL="342900" indent="-342900">
              <a:buFont typeface="Wingdings" panose="05000000000000000000" pitchFamily="2" charset="2"/>
              <a:buChar char="Ø"/>
            </a:pPr>
            <a:r>
              <a:rPr lang="en-IN" altLang="ko-KR" sz="2200" dirty="0" smtClean="0">
                <a:latin typeface="+mn-ea"/>
                <a:cs typeface="Arial" pitchFamily="34" charset="0"/>
              </a:rPr>
              <a:t>But we clearly can’t fit a straight line through all the points</a:t>
            </a: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endParaRPr lang="ko-KR" altLang="en-US" sz="2200" dirty="0">
              <a:latin typeface="Arial" pitchFamily="34" charset="0"/>
              <a:cs typeface="Arial"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1880" y="2849872"/>
            <a:ext cx="3381375" cy="2238375"/>
          </a:xfrm>
          <a:prstGeom prst="rect">
            <a:avLst/>
          </a:prstGeom>
        </p:spPr>
      </p:pic>
    </p:spTree>
    <p:extLst>
      <p:ext uri="{BB962C8B-B14F-4D97-AF65-F5344CB8AC3E}">
        <p14:creationId xmlns:p14="http://schemas.microsoft.com/office/powerpoint/2010/main" val="177172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9" end="9"/>
                                            </p:txEl>
                                          </p:spTgt>
                                        </p:tgtEl>
                                        <p:attrNameLst>
                                          <p:attrName>style.visibility</p:attrName>
                                        </p:attrNameLst>
                                      </p:cBhvr>
                                      <p:to>
                                        <p:strVal val="visible"/>
                                      </p:to>
                                    </p:set>
                                    <p:animEffect transition="in" filter="wipe(down)">
                                      <p:cBhvr>
                                        <p:cTn id="22" dur="500"/>
                                        <p:tgtEl>
                                          <p:spTgt spid="1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10" end="10"/>
                                            </p:txEl>
                                          </p:spTgt>
                                        </p:tgtEl>
                                        <p:attrNameLst>
                                          <p:attrName>style.visibility</p:attrName>
                                        </p:attrNameLst>
                                      </p:cBhvr>
                                      <p:to>
                                        <p:strVal val="visible"/>
                                      </p:to>
                                    </p:set>
                                    <p:animEffect transition="in" filter="wipe(down)">
                                      <p:cBhvr>
                                        <p:cTn id="27" dur="500"/>
                                        <p:tgtEl>
                                          <p:spTgt spid="1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Least Squares Fit (contd.)</a:t>
            </a:r>
            <a:endParaRPr lang="ko-KR" altLang="en-US" dirty="0"/>
          </a:p>
        </p:txBody>
      </p:sp>
      <p:sp>
        <p:nvSpPr>
          <p:cNvPr id="13" name="Content Placeholder 12"/>
          <p:cNvSpPr>
            <a:spLocks noGrp="1"/>
          </p:cNvSpPr>
          <p:nvPr>
            <p:ph idx="10"/>
          </p:nvPr>
        </p:nvSpPr>
        <p:spPr>
          <a:xfrm>
            <a:off x="2100300" y="1340768"/>
            <a:ext cx="6563072" cy="5256584"/>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Least squares fit allows us to draw a line that is close to all the points</a:t>
            </a:r>
          </a:p>
          <a:p>
            <a:pPr marL="342900" indent="-342900">
              <a:buFont typeface="Wingdings" panose="05000000000000000000" pitchFamily="2" charset="2"/>
              <a:buChar char="Ø"/>
            </a:pPr>
            <a:r>
              <a:rPr lang="en-IN" altLang="ko-KR" sz="2200" dirty="0" smtClean="0">
                <a:latin typeface="+mn-ea"/>
                <a:cs typeface="Arial" pitchFamily="34" charset="0"/>
              </a:rPr>
              <a:t>The difference between the line and the points should be minimum</a:t>
            </a: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endParaRPr lang="ko-KR" altLang="en-US" sz="2200" dirty="0">
              <a:latin typeface="Arial" pitchFamily="34" charset="0"/>
              <a:cs typeface="Arial"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2336" y="3284984"/>
            <a:ext cx="4499000" cy="2834195"/>
          </a:xfrm>
          <a:prstGeom prst="rect">
            <a:avLst/>
          </a:prstGeom>
        </p:spPr>
      </p:pic>
    </p:spTree>
    <p:extLst>
      <p:ext uri="{BB962C8B-B14F-4D97-AF65-F5344CB8AC3E}">
        <p14:creationId xmlns:p14="http://schemas.microsoft.com/office/powerpoint/2010/main" val="3221945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8198</TotalTime>
  <Words>2937</Words>
  <Application>Microsoft Office PowerPoint</Application>
  <PresentationFormat>On-screen Show (4:3)</PresentationFormat>
  <Paragraphs>418</Paragraphs>
  <Slides>48</Slides>
  <Notes>46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48</vt:i4>
      </vt:variant>
    </vt:vector>
  </HeadingPairs>
  <TitlesOfParts>
    <vt:vector size="56" baseType="lpstr">
      <vt:lpstr>Arial Unicode MS</vt:lpstr>
      <vt:lpstr>맑은 고딕</vt:lpstr>
      <vt:lpstr>Arial</vt:lpstr>
      <vt:lpstr>Calibri</vt:lpstr>
      <vt:lpstr>Times New Roman</vt:lpstr>
      <vt:lpstr>Wingdings</vt:lpstr>
      <vt:lpstr>Office Theme</vt:lpstr>
      <vt:lpstr>Custom Design</vt:lpstr>
      <vt:lpstr>PowerPoint Presentation</vt:lpstr>
      <vt:lpstr>PowerPoint Presentation</vt:lpstr>
      <vt:lpstr>Introduction</vt:lpstr>
      <vt:lpstr>Introduction (contd.)</vt:lpstr>
      <vt:lpstr>Introduction (contd.)</vt:lpstr>
      <vt:lpstr>Regression Line</vt:lpstr>
      <vt:lpstr>Regression Line (contd.)</vt:lpstr>
      <vt:lpstr>Least Squares Fit</vt:lpstr>
      <vt:lpstr>Least Squares Fit (contd.)</vt:lpstr>
      <vt:lpstr>Least Squares Fit (contd.)</vt:lpstr>
      <vt:lpstr>Least Squares Fit (contd.)</vt:lpstr>
      <vt:lpstr>Covariance</vt:lpstr>
      <vt:lpstr>Correlation</vt:lpstr>
      <vt:lpstr>Correlation (contd.)</vt:lpstr>
      <vt:lpstr>Correlation (contd.)</vt:lpstr>
      <vt:lpstr>PowerPoint Presentation</vt:lpstr>
      <vt:lpstr>Simple Linear Regression</vt:lpstr>
      <vt:lpstr>Assumptions of Linear Regression</vt:lpstr>
      <vt:lpstr>Linear and Non-Linear Relationships</vt:lpstr>
      <vt:lpstr>Independence of Errors</vt:lpstr>
      <vt:lpstr>Homoscedasticity</vt:lpstr>
      <vt:lpstr>PowerPoint Presentation</vt:lpstr>
      <vt:lpstr>Multiple Linear Regression</vt:lpstr>
      <vt:lpstr>PowerPoint Presentation</vt:lpstr>
      <vt:lpstr>Measures</vt:lpstr>
      <vt:lpstr>Mean Squared Error</vt:lpstr>
      <vt:lpstr>Coefficient of Determination (R2)</vt:lpstr>
      <vt:lpstr>Adjusted R2</vt:lpstr>
      <vt:lpstr>Mallow’s Cp</vt:lpstr>
      <vt:lpstr>Linear Regression t-test</vt:lpstr>
      <vt:lpstr>Linear Regression Partial F-test</vt:lpstr>
      <vt:lpstr>Partial F-test (contd.)</vt:lpstr>
      <vt:lpstr>PowerPoint Presentation</vt:lpstr>
      <vt:lpstr>Linear Model Selection</vt:lpstr>
      <vt:lpstr>Backward Elimination</vt:lpstr>
      <vt:lpstr>Forward Selection</vt:lpstr>
      <vt:lpstr>Stepwise Regression</vt:lpstr>
      <vt:lpstr>PowerPoint Presentation</vt:lpstr>
      <vt:lpstr>Multicollinearity</vt:lpstr>
      <vt:lpstr>Effects of multicollinearity</vt:lpstr>
      <vt:lpstr>Correlation Matrix</vt:lpstr>
      <vt:lpstr>Variation Inflation Factor</vt:lpstr>
      <vt:lpstr>Dealing with multicollinearity</vt:lpstr>
      <vt:lpstr>PowerPoint Presentation</vt:lpstr>
      <vt:lpstr>Leverage points &amp; Influential observations</vt:lpstr>
      <vt:lpstr>Leverage points &amp; Influential observations (contd.)</vt:lpstr>
      <vt:lpstr>Cook’s distance</vt:lpstr>
      <vt:lpstr>Cook’s distance (contd.)</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ErnestKirubakaran Selvaraj</cp:lastModifiedBy>
  <cp:revision>567</cp:revision>
  <dcterms:created xsi:type="dcterms:W3CDTF">2014-04-01T16:35:38Z</dcterms:created>
  <dcterms:modified xsi:type="dcterms:W3CDTF">2015-10-15T05:00:28Z</dcterms:modified>
</cp:coreProperties>
</file>