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44ae1d45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4ae1d45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4ae1d45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4ae1d45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44ae1d4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44ae1d4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44ae1d4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44ae1d4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4ae1d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4ae1d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t>
            </a:r>
            <a:r>
              <a:rPr lang="en-GB"/>
              <a:t>joshua</a:t>
            </a:r>
            <a:r>
              <a:rPr lang="en-GB"/>
              <a:t>. During the demo of the program, did you notice this subtle but powerful feature - the Shortest queue feature. </a:t>
            </a:r>
            <a:endParaRPr/>
          </a:p>
          <a:p>
            <a:pPr indent="0" lvl="0" marL="0" rtl="0" algn="l">
              <a:spcBef>
                <a:spcPts val="0"/>
              </a:spcBef>
              <a:spcAft>
                <a:spcPts val="0"/>
              </a:spcAft>
              <a:buNone/>
            </a:pPr>
            <a:r>
              <a:rPr lang="en-GB"/>
              <a:t>Determining the store with shortest queue will </a:t>
            </a:r>
            <a:r>
              <a:rPr lang="en-GB"/>
              <a:t>definitely</a:t>
            </a:r>
            <a:r>
              <a:rPr lang="en-GB"/>
              <a:t> be helpful for those of us who are tight on time. </a:t>
            </a:r>
            <a:endParaRPr/>
          </a:p>
          <a:p>
            <a:pPr indent="0" lvl="0" marL="0" rtl="0" algn="l">
              <a:spcBef>
                <a:spcPts val="0"/>
              </a:spcBef>
              <a:spcAft>
                <a:spcPts val="0"/>
              </a:spcAft>
              <a:buNone/>
            </a:pPr>
            <a:r>
              <a:rPr lang="en-GB"/>
              <a:t>Now, how do we do this? Introducing the shortest queue function. This func will select a store with the shortest queue from the list of stores </a:t>
            </a:r>
            <a:r>
              <a:rPr lang="en-GB"/>
              <a:t>available</a:t>
            </a:r>
            <a:r>
              <a:rPr lang="en-GB"/>
              <a:t>. Well, how is this store selected? We could simply randomly pick any of the stores and determine that store to have shortest queue. But we wanted to make out program ever so realistic </a:t>
            </a:r>
            <a:endParaRPr/>
          </a:p>
          <a:p>
            <a:pPr indent="0" lvl="0" marL="0" rtl="0" algn="l">
              <a:spcBef>
                <a:spcPts val="0"/>
              </a:spcBef>
              <a:spcAft>
                <a:spcPts val="0"/>
              </a:spcAft>
              <a:buNone/>
            </a:pPr>
            <a:r>
              <a:rPr lang="en-GB"/>
              <a:t>Hence we introduced the queue prob func, which assigns a different number to different stores at the different timing based on the popularity of the store. Well, this means that a higher number assigned that that store , the more likely the store will have the shortest queue. Because different stores are popular at different times of the day depending on say the </a:t>
            </a:r>
            <a:r>
              <a:rPr lang="en-GB"/>
              <a:t>offerings</a:t>
            </a:r>
            <a:r>
              <a:rPr lang="en-GB"/>
              <a:t> of the store</a:t>
            </a:r>
            <a:endParaRPr/>
          </a:p>
          <a:p>
            <a:pPr indent="0" lvl="0" marL="0" rtl="0" algn="l">
              <a:spcBef>
                <a:spcPts val="0"/>
              </a:spcBef>
              <a:spcAft>
                <a:spcPts val="0"/>
              </a:spcAft>
              <a:buNone/>
            </a:pPr>
            <a:r>
              <a:rPr lang="en-GB"/>
              <a:t>Using this, the function can thus make a more realistic prediction of the store with the shortest queue based on past data as you can see.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44ae1d4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4ae1d4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up, the RFG func. </a:t>
            </a:r>
            <a:endParaRPr/>
          </a:p>
          <a:p>
            <a:pPr indent="0" lvl="0" marL="0" rtl="0" algn="l">
              <a:spcBef>
                <a:spcPts val="0"/>
              </a:spcBef>
              <a:spcAft>
                <a:spcPts val="0"/>
              </a:spcAft>
              <a:buNone/>
            </a:pPr>
            <a:r>
              <a:rPr lang="en-GB"/>
              <a:t>Imagine a grp of 5 of you guys , have no clue on what to eat, this feature is just for you. </a:t>
            </a:r>
            <a:endParaRPr/>
          </a:p>
          <a:p>
            <a:pPr indent="0" lvl="0" marL="0" rtl="0" algn="l">
              <a:spcBef>
                <a:spcPts val="0"/>
              </a:spcBef>
              <a:spcAft>
                <a:spcPts val="0"/>
              </a:spcAft>
              <a:buNone/>
            </a:pPr>
            <a:r>
              <a:rPr lang="en-GB"/>
              <a:t>By </a:t>
            </a:r>
            <a:r>
              <a:rPr lang="en-GB"/>
              <a:t>filtering</a:t>
            </a:r>
            <a:r>
              <a:rPr lang="en-GB"/>
              <a:t> out the food options </a:t>
            </a:r>
            <a:r>
              <a:rPr lang="en-GB"/>
              <a:t>available based on current date and time whenever you choose the use the program , </a:t>
            </a:r>
            <a:endParaRPr/>
          </a:p>
          <a:p>
            <a:pPr indent="0" lvl="0" marL="0" rtl="0" algn="l">
              <a:spcBef>
                <a:spcPts val="0"/>
              </a:spcBef>
              <a:spcAft>
                <a:spcPts val="0"/>
              </a:spcAft>
              <a:buNone/>
            </a:pPr>
            <a:r>
              <a:rPr lang="en-GB"/>
              <a:t>And keying in the number of you guys eating, </a:t>
            </a:r>
            <a:endParaRPr/>
          </a:p>
          <a:p>
            <a:pPr indent="0" lvl="0" marL="0" rtl="0" algn="l">
              <a:spcBef>
                <a:spcPts val="0"/>
              </a:spcBef>
              <a:spcAft>
                <a:spcPts val="0"/>
              </a:spcAft>
              <a:buNone/>
            </a:pPr>
            <a:r>
              <a:rPr lang="en-GB"/>
              <a:t>This feature will generate the food options for you guys. </a:t>
            </a:r>
            <a:endParaRPr/>
          </a:p>
          <a:p>
            <a:pPr indent="0" lvl="0" marL="0" rtl="0" algn="l">
              <a:spcBef>
                <a:spcPts val="0"/>
              </a:spcBef>
              <a:spcAft>
                <a:spcPts val="0"/>
              </a:spcAft>
              <a:buNone/>
            </a:pPr>
            <a:r>
              <a:rPr lang="en-GB"/>
              <a:t>Now imagine you are in a grp of 20 ppl, at certain timings, 20 unique food options will not be available hence this feature allows for  repeated food options to be generated.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4ae1d45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4ae1d4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closing, on top of the basic features of the program to view the </a:t>
            </a:r>
            <a:r>
              <a:rPr lang="en-GB"/>
              <a:t>entire</a:t>
            </a:r>
            <a:r>
              <a:rPr lang="en-GB"/>
              <a:t> store menu and estimate the average waiting time at each store, </a:t>
            </a:r>
            <a:r>
              <a:rPr lang="en-GB"/>
              <a:t>we hope that the additional time-saving features</a:t>
            </a:r>
            <a:endParaRPr/>
          </a:p>
          <a:p>
            <a:pPr indent="0" lvl="0" marL="0" rtl="0" algn="l">
              <a:spcBef>
                <a:spcPts val="0"/>
              </a:spcBef>
              <a:spcAft>
                <a:spcPts val="0"/>
              </a:spcAft>
              <a:buNone/>
            </a:pPr>
            <a:r>
              <a:rPr lang="en-GB"/>
              <a:t>will help in improving the customer eating experience at NS Food court. Because residing in one of the busiest countries in the world, WHERE GOT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Thank you for your kind attention.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7200">
                <a:latin typeface="Oswald"/>
                <a:ea typeface="Oswald"/>
                <a:cs typeface="Oswald"/>
                <a:sym typeface="Oswald"/>
              </a:rPr>
              <a:t>Where got time?</a:t>
            </a:r>
            <a:r>
              <a:rPr lang="en-GB" sz="7200"/>
              <a:t> </a:t>
            </a:r>
            <a:endParaRPr sz="7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Real-time canteen information programme</a:t>
            </a:r>
            <a:endParaRPr sz="3000"/>
          </a:p>
          <a:p>
            <a:pPr indent="0" lvl="0" marL="0" rtl="0" algn="ctr">
              <a:spcBef>
                <a:spcPts val="0"/>
              </a:spcBef>
              <a:spcAft>
                <a:spcPts val="0"/>
              </a:spcAft>
              <a:buNone/>
            </a:pPr>
            <a:r>
              <a:rPr lang="en-GB" sz="1800"/>
              <a:t>By Ernest, Jeremy and Joshua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nvSpPr>
        <p:spPr>
          <a:xfrm>
            <a:off x="287675" y="116250"/>
            <a:ext cx="4866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Average"/>
                <a:ea typeface="Average"/>
                <a:cs typeface="Average"/>
                <a:sym typeface="Average"/>
              </a:rPr>
              <a:t>Program Information</a:t>
            </a:r>
            <a:endParaRPr sz="3000">
              <a:solidFill>
                <a:srgbClr val="FFFFFF"/>
              </a:solidFill>
              <a:latin typeface="Average"/>
              <a:ea typeface="Average"/>
              <a:cs typeface="Average"/>
              <a:sym typeface="Average"/>
            </a:endParaRPr>
          </a:p>
        </p:txBody>
      </p:sp>
      <p:pic>
        <p:nvPicPr>
          <p:cNvPr id="66" name="Google Shape;66;p14"/>
          <p:cNvPicPr preferRelativeResize="0"/>
          <p:nvPr/>
        </p:nvPicPr>
        <p:blipFill rotWithShape="1">
          <a:blip r:embed="rId3">
            <a:alphaModFix/>
          </a:blip>
          <a:srcRect b="38328" l="0" r="24488" t="0"/>
          <a:stretch/>
        </p:blipFill>
        <p:spPr>
          <a:xfrm>
            <a:off x="407575" y="1625825"/>
            <a:ext cx="3241975" cy="1891850"/>
          </a:xfrm>
          <a:prstGeom prst="rect">
            <a:avLst/>
          </a:prstGeom>
          <a:noFill/>
          <a:ln>
            <a:noFill/>
          </a:ln>
        </p:spPr>
      </p:pic>
      <p:pic>
        <p:nvPicPr>
          <p:cNvPr id="67" name="Google Shape;67;p14"/>
          <p:cNvPicPr preferRelativeResize="0"/>
          <p:nvPr/>
        </p:nvPicPr>
        <p:blipFill>
          <a:blip r:embed="rId4">
            <a:alphaModFix/>
          </a:blip>
          <a:stretch>
            <a:fillRect/>
          </a:stretch>
        </p:blipFill>
        <p:spPr>
          <a:xfrm>
            <a:off x="4397651" y="411700"/>
            <a:ext cx="2024025" cy="2024025"/>
          </a:xfrm>
          <a:prstGeom prst="rect">
            <a:avLst/>
          </a:prstGeom>
          <a:noFill/>
          <a:ln>
            <a:noFill/>
          </a:ln>
        </p:spPr>
      </p:pic>
      <p:pic>
        <p:nvPicPr>
          <p:cNvPr id="68" name="Google Shape;68;p14"/>
          <p:cNvPicPr preferRelativeResize="0"/>
          <p:nvPr/>
        </p:nvPicPr>
        <p:blipFill>
          <a:blip r:embed="rId5">
            <a:alphaModFix/>
          </a:blip>
          <a:stretch>
            <a:fillRect/>
          </a:stretch>
        </p:blipFill>
        <p:spPr>
          <a:xfrm>
            <a:off x="6243350" y="2435725"/>
            <a:ext cx="2495550"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287675" y="785675"/>
            <a:ext cx="5187423" cy="2537726"/>
          </a:xfrm>
          <a:prstGeom prst="rect">
            <a:avLst/>
          </a:prstGeom>
          <a:noFill/>
          <a:ln>
            <a:noFill/>
          </a:ln>
        </p:spPr>
      </p:pic>
      <p:sp>
        <p:nvSpPr>
          <p:cNvPr id="74" name="Google Shape;74;p15"/>
          <p:cNvSpPr txBox="1"/>
          <p:nvPr/>
        </p:nvSpPr>
        <p:spPr>
          <a:xfrm>
            <a:off x="287675" y="116250"/>
            <a:ext cx="70881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Average"/>
                <a:ea typeface="Average"/>
                <a:cs typeface="Average"/>
                <a:sym typeface="Average"/>
              </a:rPr>
              <a:t>Pandas Library + Menu Sorting Function</a:t>
            </a:r>
            <a:endParaRPr sz="3000">
              <a:solidFill>
                <a:srgbClr val="FFFFFF"/>
              </a:solidFill>
              <a:latin typeface="Average"/>
              <a:ea typeface="Average"/>
              <a:cs typeface="Average"/>
              <a:sym typeface="Average"/>
            </a:endParaRPr>
          </a:p>
        </p:txBody>
      </p:sp>
      <p:pic>
        <p:nvPicPr>
          <p:cNvPr id="75" name="Google Shape;75;p15"/>
          <p:cNvPicPr preferRelativeResize="0"/>
          <p:nvPr/>
        </p:nvPicPr>
        <p:blipFill>
          <a:blip r:embed="rId4">
            <a:alphaModFix/>
          </a:blip>
          <a:stretch>
            <a:fillRect/>
          </a:stretch>
        </p:blipFill>
        <p:spPr>
          <a:xfrm>
            <a:off x="3173650" y="3658323"/>
            <a:ext cx="5715000" cy="119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7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rage"/>
                <a:ea typeface="Average"/>
                <a:cs typeface="Average"/>
                <a:sym typeface="Average"/>
              </a:rPr>
              <a:t>Sorting Menus based on date and time</a:t>
            </a:r>
            <a:endParaRPr>
              <a:latin typeface="Average"/>
              <a:ea typeface="Average"/>
              <a:cs typeface="Average"/>
              <a:sym typeface="Average"/>
            </a:endParaRPr>
          </a:p>
        </p:txBody>
      </p:sp>
      <p:pic>
        <p:nvPicPr>
          <p:cNvPr id="81" name="Google Shape;81;p16"/>
          <p:cNvPicPr preferRelativeResize="0"/>
          <p:nvPr/>
        </p:nvPicPr>
        <p:blipFill>
          <a:blip r:embed="rId3">
            <a:alphaModFix/>
          </a:blip>
          <a:stretch>
            <a:fillRect/>
          </a:stretch>
        </p:blipFill>
        <p:spPr>
          <a:xfrm>
            <a:off x="205900" y="926862"/>
            <a:ext cx="4116724" cy="3289775"/>
          </a:xfrm>
          <a:prstGeom prst="rect">
            <a:avLst/>
          </a:prstGeom>
          <a:noFill/>
          <a:ln>
            <a:noFill/>
          </a:ln>
        </p:spPr>
      </p:pic>
      <p:sp>
        <p:nvSpPr>
          <p:cNvPr id="82" name="Google Shape;82;p16"/>
          <p:cNvSpPr txBox="1"/>
          <p:nvPr/>
        </p:nvSpPr>
        <p:spPr>
          <a:xfrm>
            <a:off x="311700" y="4292825"/>
            <a:ext cx="3081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Average"/>
                <a:ea typeface="Average"/>
                <a:cs typeface="Average"/>
                <a:sym typeface="Average"/>
              </a:rPr>
              <a:t>Sorting the menu based on current time and date</a:t>
            </a:r>
            <a:endParaRPr i="1">
              <a:solidFill>
                <a:srgbClr val="FFFFFF"/>
              </a:solidFill>
              <a:latin typeface="Average"/>
              <a:ea typeface="Average"/>
              <a:cs typeface="Average"/>
              <a:sym typeface="Average"/>
            </a:endParaRPr>
          </a:p>
        </p:txBody>
      </p:sp>
      <p:pic>
        <p:nvPicPr>
          <p:cNvPr id="83" name="Google Shape;83;p16"/>
          <p:cNvPicPr preferRelativeResize="0"/>
          <p:nvPr/>
        </p:nvPicPr>
        <p:blipFill>
          <a:blip r:embed="rId4">
            <a:alphaModFix/>
          </a:blip>
          <a:stretch>
            <a:fillRect/>
          </a:stretch>
        </p:blipFill>
        <p:spPr>
          <a:xfrm>
            <a:off x="4475025" y="898050"/>
            <a:ext cx="4516575" cy="3289799"/>
          </a:xfrm>
          <a:prstGeom prst="rect">
            <a:avLst/>
          </a:prstGeom>
          <a:noFill/>
          <a:ln>
            <a:noFill/>
          </a:ln>
        </p:spPr>
      </p:pic>
      <p:sp>
        <p:nvSpPr>
          <p:cNvPr id="84" name="Google Shape;84;p16"/>
          <p:cNvSpPr txBox="1"/>
          <p:nvPr/>
        </p:nvSpPr>
        <p:spPr>
          <a:xfrm>
            <a:off x="4475025" y="4340250"/>
            <a:ext cx="3081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Average"/>
                <a:ea typeface="Average"/>
                <a:cs typeface="Average"/>
                <a:sym typeface="Average"/>
              </a:rPr>
              <a:t>Further sorting the menu based on store</a:t>
            </a:r>
            <a:endParaRPr i="1">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7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verage"/>
                <a:ea typeface="Average"/>
                <a:cs typeface="Average"/>
                <a:sym typeface="Average"/>
              </a:rPr>
              <a:t>Sorting Menus based on date and time</a:t>
            </a:r>
            <a:endParaRPr>
              <a:latin typeface="Average"/>
              <a:ea typeface="Average"/>
              <a:cs typeface="Average"/>
              <a:sym typeface="Average"/>
            </a:endParaRPr>
          </a:p>
        </p:txBody>
      </p:sp>
      <p:pic>
        <p:nvPicPr>
          <p:cNvPr id="90" name="Google Shape;90;p17"/>
          <p:cNvPicPr preferRelativeResize="0"/>
          <p:nvPr/>
        </p:nvPicPr>
        <p:blipFill>
          <a:blip r:embed="rId3">
            <a:alphaModFix/>
          </a:blip>
          <a:stretch>
            <a:fillRect/>
          </a:stretch>
        </p:blipFill>
        <p:spPr>
          <a:xfrm>
            <a:off x="311700" y="926863"/>
            <a:ext cx="4329924" cy="3289775"/>
          </a:xfrm>
          <a:prstGeom prst="rect">
            <a:avLst/>
          </a:prstGeom>
          <a:noFill/>
          <a:ln>
            <a:noFill/>
          </a:ln>
        </p:spPr>
      </p:pic>
      <p:sp>
        <p:nvSpPr>
          <p:cNvPr id="91" name="Google Shape;91;p17"/>
          <p:cNvSpPr txBox="1"/>
          <p:nvPr/>
        </p:nvSpPr>
        <p:spPr>
          <a:xfrm>
            <a:off x="311700" y="4216625"/>
            <a:ext cx="3570000" cy="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Average"/>
                <a:ea typeface="Average"/>
                <a:cs typeface="Average"/>
                <a:sym typeface="Average"/>
              </a:rPr>
              <a:t>Nested If-Elif-Else loop within Try - Except Loop to perform error handling</a:t>
            </a:r>
            <a:endParaRPr i="1">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0" l="0" r="38748" t="0"/>
          <a:stretch/>
        </p:blipFill>
        <p:spPr>
          <a:xfrm>
            <a:off x="287675" y="1083651"/>
            <a:ext cx="3081999" cy="2925599"/>
          </a:xfrm>
          <a:prstGeom prst="rect">
            <a:avLst/>
          </a:prstGeom>
          <a:noFill/>
          <a:ln>
            <a:noFill/>
          </a:ln>
        </p:spPr>
      </p:pic>
      <p:pic>
        <p:nvPicPr>
          <p:cNvPr id="97" name="Google Shape;97;p18"/>
          <p:cNvPicPr preferRelativeResize="0"/>
          <p:nvPr/>
        </p:nvPicPr>
        <p:blipFill rotWithShape="1">
          <a:blip r:embed="rId4">
            <a:alphaModFix/>
          </a:blip>
          <a:srcRect b="0" l="0" r="3567" t="0"/>
          <a:stretch/>
        </p:blipFill>
        <p:spPr>
          <a:xfrm>
            <a:off x="3627350" y="1083651"/>
            <a:ext cx="5164551" cy="2925601"/>
          </a:xfrm>
          <a:prstGeom prst="rect">
            <a:avLst/>
          </a:prstGeom>
          <a:noFill/>
          <a:ln>
            <a:noFill/>
          </a:ln>
        </p:spPr>
      </p:pic>
      <p:sp>
        <p:nvSpPr>
          <p:cNvPr id="98" name="Google Shape;98;p18"/>
          <p:cNvSpPr txBox="1"/>
          <p:nvPr/>
        </p:nvSpPr>
        <p:spPr>
          <a:xfrm>
            <a:off x="287675" y="4094375"/>
            <a:ext cx="3081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Average"/>
                <a:ea typeface="Average"/>
                <a:cs typeface="Average"/>
                <a:sym typeface="Average"/>
              </a:rPr>
              <a:t>Different stores have different probability at different timing </a:t>
            </a:r>
            <a:endParaRPr i="1">
              <a:solidFill>
                <a:srgbClr val="FFFFFF"/>
              </a:solidFill>
              <a:latin typeface="Average"/>
              <a:ea typeface="Average"/>
              <a:cs typeface="Average"/>
              <a:sym typeface="Average"/>
            </a:endParaRPr>
          </a:p>
        </p:txBody>
      </p:sp>
      <p:sp>
        <p:nvSpPr>
          <p:cNvPr id="99" name="Google Shape;99;p18"/>
          <p:cNvSpPr txBox="1"/>
          <p:nvPr/>
        </p:nvSpPr>
        <p:spPr>
          <a:xfrm>
            <a:off x="287675" y="116250"/>
            <a:ext cx="4866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Average"/>
                <a:ea typeface="Average"/>
                <a:cs typeface="Average"/>
                <a:sym typeface="Average"/>
              </a:rPr>
              <a:t>Shortest Queue Function</a:t>
            </a:r>
            <a:endParaRPr sz="3000">
              <a:solidFill>
                <a:srgbClr val="FFFFFF"/>
              </a:solidFill>
              <a:latin typeface="Average"/>
              <a:ea typeface="Average"/>
              <a:cs typeface="Average"/>
              <a:sym typeface="Average"/>
            </a:endParaRPr>
          </a:p>
        </p:txBody>
      </p:sp>
      <p:sp>
        <p:nvSpPr>
          <p:cNvPr id="100" name="Google Shape;100;p18"/>
          <p:cNvSpPr txBox="1"/>
          <p:nvPr/>
        </p:nvSpPr>
        <p:spPr>
          <a:xfrm>
            <a:off x="3627350" y="4094375"/>
            <a:ext cx="5164500" cy="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Average"/>
                <a:ea typeface="Average"/>
                <a:cs typeface="Average"/>
                <a:sym typeface="Average"/>
              </a:rPr>
              <a:t>Tagging the stores to the different probability</a:t>
            </a:r>
            <a:endParaRPr i="1">
              <a:solidFill>
                <a:srgbClr val="FFFFFF"/>
              </a:solidFill>
              <a:latin typeface="Average"/>
              <a:ea typeface="Average"/>
              <a:cs typeface="Average"/>
              <a:sym typeface="Average"/>
            </a:endParaRPr>
          </a:p>
          <a:p>
            <a:pPr indent="0" lvl="0" marL="0" rtl="0" algn="l">
              <a:spcBef>
                <a:spcPts val="0"/>
              </a:spcBef>
              <a:spcAft>
                <a:spcPts val="0"/>
              </a:spcAft>
              <a:buNone/>
            </a:pPr>
            <a:r>
              <a:rPr i="1" lang="en-GB">
                <a:solidFill>
                  <a:srgbClr val="FFFFFF"/>
                </a:solidFill>
                <a:latin typeface="Average"/>
                <a:ea typeface="Average"/>
                <a:cs typeface="Average"/>
                <a:sym typeface="Average"/>
              </a:rPr>
              <a:t>Using the ‘random.choices()’ method to return the predicted store with the shortest queue </a:t>
            </a:r>
            <a:endParaRPr i="1">
              <a:solidFill>
                <a:srgbClr val="FFFFFF"/>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nvSpPr>
        <p:spPr>
          <a:xfrm>
            <a:off x="151650" y="4003700"/>
            <a:ext cx="3081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Average"/>
                <a:ea typeface="Average"/>
                <a:cs typeface="Average"/>
                <a:sym typeface="Average"/>
              </a:rPr>
              <a:t>Random Food Generator Function</a:t>
            </a:r>
            <a:r>
              <a:rPr i="1" lang="en-GB">
                <a:solidFill>
                  <a:srgbClr val="FFFFFF"/>
                </a:solidFill>
                <a:latin typeface="Average"/>
                <a:ea typeface="Average"/>
                <a:cs typeface="Average"/>
                <a:sym typeface="Average"/>
              </a:rPr>
              <a:t> </a:t>
            </a:r>
            <a:endParaRPr i="1">
              <a:solidFill>
                <a:srgbClr val="FFFFFF"/>
              </a:solidFill>
              <a:latin typeface="Average"/>
              <a:ea typeface="Average"/>
              <a:cs typeface="Average"/>
              <a:sym typeface="Average"/>
            </a:endParaRPr>
          </a:p>
        </p:txBody>
      </p:sp>
      <p:sp>
        <p:nvSpPr>
          <p:cNvPr id="106" name="Google Shape;106;p19"/>
          <p:cNvSpPr txBox="1"/>
          <p:nvPr/>
        </p:nvSpPr>
        <p:spPr>
          <a:xfrm>
            <a:off x="287675" y="116250"/>
            <a:ext cx="48669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Average"/>
                <a:ea typeface="Average"/>
                <a:cs typeface="Average"/>
                <a:sym typeface="Average"/>
              </a:rPr>
              <a:t>Random Food Generator</a:t>
            </a:r>
            <a:endParaRPr sz="3000">
              <a:solidFill>
                <a:srgbClr val="FFFFFF"/>
              </a:solidFill>
              <a:latin typeface="Average"/>
              <a:ea typeface="Average"/>
              <a:cs typeface="Average"/>
              <a:sym typeface="Average"/>
            </a:endParaRPr>
          </a:p>
        </p:txBody>
      </p:sp>
      <p:pic>
        <p:nvPicPr>
          <p:cNvPr id="107" name="Google Shape;107;p19"/>
          <p:cNvPicPr preferRelativeResize="0"/>
          <p:nvPr/>
        </p:nvPicPr>
        <p:blipFill rotWithShape="1">
          <a:blip r:embed="rId3">
            <a:alphaModFix/>
          </a:blip>
          <a:srcRect b="0" l="0" r="31176" t="0"/>
          <a:stretch/>
        </p:blipFill>
        <p:spPr>
          <a:xfrm>
            <a:off x="151650" y="907950"/>
            <a:ext cx="4337223" cy="3034025"/>
          </a:xfrm>
          <a:prstGeom prst="rect">
            <a:avLst/>
          </a:prstGeom>
          <a:noFill/>
          <a:ln>
            <a:noFill/>
          </a:ln>
        </p:spPr>
      </p:pic>
      <p:pic>
        <p:nvPicPr>
          <p:cNvPr id="108" name="Google Shape;108;p19"/>
          <p:cNvPicPr preferRelativeResize="0"/>
          <p:nvPr/>
        </p:nvPicPr>
        <p:blipFill>
          <a:blip r:embed="rId4">
            <a:alphaModFix/>
          </a:blip>
          <a:stretch>
            <a:fillRect/>
          </a:stretch>
        </p:blipFill>
        <p:spPr>
          <a:xfrm>
            <a:off x="5563050" y="907950"/>
            <a:ext cx="3081900" cy="30411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600"/>
              <a:t>Thank you</a:t>
            </a:r>
            <a:endParaRPr sz="9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