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12/07/2015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1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12/07/2015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12/07/2015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4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12/07/2015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5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12/07/2015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8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12/07/2015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2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12/07/2015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9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12/07/2015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0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12/07/2015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12/07/2015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0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501B-66B6-43A5-AFE6-F16C0D08DFD3}" type="datetimeFigureOut">
              <a:rPr lang="en-US" smtClean="0"/>
              <a:t>12/07/2015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501B-66B6-43A5-AFE6-F16C0D08DFD3}" type="datetimeFigureOut">
              <a:rPr lang="en-US" smtClean="0"/>
              <a:t>12/07/2015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DC70-7E0C-48F5-8074-5BFBA677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0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Blueprint Packages on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and executing a package for </a:t>
            </a:r>
            <a:r>
              <a:rPr lang="en-US" dirty="0" smtClean="0"/>
              <a:t>Linux</a:t>
            </a:r>
          </a:p>
          <a:p>
            <a:r>
              <a:rPr lang="en-US" dirty="0" smtClean="0"/>
              <a:t>By: Ernest G. Wilson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blueprint package </a:t>
            </a:r>
            <a:r>
              <a:rPr lang="en-US" dirty="0" smtClean="0"/>
              <a:t>for </a:t>
            </a:r>
            <a:r>
              <a:rPr lang="en-US" dirty="0" smtClean="0"/>
              <a:t>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 minimum, at least two (2) test based </a:t>
            </a:r>
            <a:r>
              <a:rPr lang="en-US" dirty="0" smtClean="0"/>
              <a:t>f</a:t>
            </a:r>
            <a:r>
              <a:rPr lang="en-US" dirty="0" smtClean="0"/>
              <a:t>ile components:</a:t>
            </a:r>
          </a:p>
          <a:p>
            <a:pPr lvl="1"/>
            <a:r>
              <a:rPr lang="en-US" sz="4000" dirty="0" smtClean="0">
                <a:solidFill>
                  <a:srgbClr val="FF0000"/>
                </a:solidFill>
              </a:rPr>
              <a:t>package.manifest</a:t>
            </a:r>
          </a:p>
          <a:p>
            <a:pPr lvl="1"/>
            <a:r>
              <a:rPr lang="en-US" sz="4000" dirty="0" smtClean="0">
                <a:solidFill>
                  <a:srgbClr val="FF0000"/>
                </a:solidFill>
              </a:rPr>
              <a:t>install.sh</a:t>
            </a:r>
          </a:p>
          <a:p>
            <a:pPr lvl="1"/>
            <a:r>
              <a:rPr lang="en-US" sz="3200" dirty="0" smtClean="0"/>
              <a:t>Contained in a “</a:t>
            </a:r>
            <a:r>
              <a:rPr lang="en-US" sz="3200" dirty="0" smtClean="0">
                <a:solidFill>
                  <a:srgbClr val="CC00CC"/>
                </a:solidFill>
              </a:rPr>
              <a:t>YourPackageNameHere.zip</a:t>
            </a:r>
            <a:r>
              <a:rPr lang="en-US" sz="3200" dirty="0" smtClean="0"/>
              <a:t>” file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564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package.manifest?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XML file with some interesting values used by control: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UUID</a:t>
            </a:r>
            <a:r>
              <a:rPr lang="en-US" sz="2800" dirty="0" smtClean="0"/>
              <a:t> = How control uniquely identifies it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Example: </a:t>
            </a:r>
            <a:r>
              <a:rPr lang="en-US" sz="2800" dirty="0" smtClean="0">
                <a:solidFill>
                  <a:srgbClr val="CC00CC"/>
                </a:solidFill>
              </a:rPr>
              <a:t>99b8f0e2-f1f7-4ab3-bb22-332e54a68445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Name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>
                <a:solidFill>
                  <a:srgbClr val="CC00CC"/>
                </a:solidFill>
              </a:rPr>
              <a:t>This is your choice</a:t>
            </a:r>
            <a:r>
              <a:rPr lang="en-US" sz="2800" dirty="0" smtClean="0"/>
              <a:t> (have a meaningful convention)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Parameter(s)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>
                <a:solidFill>
                  <a:srgbClr val="CC00CC"/>
                </a:solidFill>
              </a:rPr>
              <a:t>These are defined by you </a:t>
            </a:r>
            <a:r>
              <a:rPr lang="en-US" sz="2800" dirty="0" smtClean="0"/>
              <a:t>(using manifest builder)</a:t>
            </a:r>
            <a:endParaRPr lang="en-US" sz="2800" dirty="0" smtClean="0">
              <a:solidFill>
                <a:srgbClr val="CC00CC"/>
              </a:solidFill>
            </a:endParaRP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Mode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SSH on Linux = Creds in control must be valid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Command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>
                <a:solidFill>
                  <a:srgbClr val="CC00CC"/>
                </a:solidFill>
              </a:rPr>
              <a:t>install.sh</a:t>
            </a:r>
            <a:r>
              <a:rPr lang="en-US" sz="2800" dirty="0" smtClean="0"/>
              <a:t> “</a:t>
            </a:r>
            <a:r>
              <a:rPr lang="en-US" sz="2800" dirty="0" smtClean="0">
                <a:solidFill>
                  <a:srgbClr val="CC00CC"/>
                </a:solidFill>
              </a:rPr>
              <a:t>param1</a:t>
            </a:r>
            <a:r>
              <a:rPr lang="en-US" sz="2800" dirty="0" smtClean="0"/>
              <a:t>” “</a:t>
            </a:r>
            <a:r>
              <a:rPr lang="en-US" sz="2800" dirty="0" smtClean="0">
                <a:solidFill>
                  <a:srgbClr val="CC00CC"/>
                </a:solidFill>
              </a:rPr>
              <a:t>param2</a:t>
            </a:r>
            <a:r>
              <a:rPr lang="en-US" sz="2800" dirty="0" smtClean="0"/>
              <a:t>” “</a:t>
            </a:r>
            <a:r>
              <a:rPr lang="en-US" sz="2800" dirty="0" smtClean="0">
                <a:solidFill>
                  <a:srgbClr val="CC00CC"/>
                </a:solidFill>
              </a:rPr>
              <a:t>param3</a:t>
            </a:r>
            <a:r>
              <a:rPr lang="en-US" sz="2800" dirty="0" smtClean="0"/>
              <a:t>” etc.</a:t>
            </a:r>
          </a:p>
          <a:p>
            <a:pPr lvl="1"/>
            <a:r>
              <a:rPr lang="en-US" sz="2800" dirty="0" smtClean="0"/>
              <a:t>Want more </a:t>
            </a:r>
            <a:r>
              <a:rPr lang="en-US" sz="2800" dirty="0"/>
              <a:t>details?</a:t>
            </a:r>
            <a:br>
              <a:rPr lang="en-US" sz="2800" dirty="0"/>
            </a:br>
            <a:r>
              <a:rPr lang="en-US" sz="1600" dirty="0"/>
              <a:t>https://www.ctl.io/knowledge-base/blueprints/blueprints-script-and-software-package-management/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559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install.sh?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bash script file created by you and executed on Linux by control: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Parameter Variables </a:t>
            </a:r>
            <a:r>
              <a:rPr lang="en-US" sz="2800" dirty="0" smtClean="0"/>
              <a:t>= Passed by control and handed to the script</a:t>
            </a:r>
          </a:p>
          <a:p>
            <a:pPr lvl="1"/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>
                <a:solidFill>
                  <a:srgbClr val="CC00CC"/>
                </a:solidFill>
              </a:rPr>
              <a:t>install.sh</a:t>
            </a:r>
            <a:r>
              <a:rPr lang="en-US" sz="2800" dirty="0" smtClean="0"/>
              <a:t> “</a:t>
            </a:r>
            <a:r>
              <a:rPr lang="en-US" sz="2800" dirty="0" smtClean="0">
                <a:solidFill>
                  <a:srgbClr val="CC00CC"/>
                </a:solidFill>
              </a:rPr>
              <a:t>param1</a:t>
            </a:r>
            <a:r>
              <a:rPr lang="en-US" sz="2800" dirty="0" smtClean="0"/>
              <a:t>” “</a:t>
            </a:r>
            <a:r>
              <a:rPr lang="en-US" sz="2800" dirty="0" smtClean="0">
                <a:solidFill>
                  <a:srgbClr val="CC00CC"/>
                </a:solidFill>
              </a:rPr>
              <a:t>param2</a:t>
            </a:r>
            <a:r>
              <a:rPr lang="en-US" sz="2800" dirty="0" smtClean="0"/>
              <a:t>” “</a:t>
            </a:r>
            <a:r>
              <a:rPr lang="en-US" sz="2800" dirty="0" smtClean="0">
                <a:solidFill>
                  <a:srgbClr val="CC00CC"/>
                </a:solidFill>
              </a:rPr>
              <a:t>param3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800" dirty="0" smtClean="0"/>
              <a:t>What does the install.sh script do?</a:t>
            </a:r>
            <a:br>
              <a:rPr lang="en-US" sz="2800" dirty="0" smtClean="0"/>
            </a:br>
            <a:r>
              <a:rPr lang="en-US" sz="2800" dirty="0" smtClean="0"/>
              <a:t>Only what you tell it to do!</a:t>
            </a:r>
            <a:br>
              <a:rPr lang="en-US" sz="2800" dirty="0" smtClean="0"/>
            </a:br>
            <a:r>
              <a:rPr lang="en-US" sz="2800" dirty="0" smtClean="0"/>
              <a:t>It is a bash script you create and “what” it does is your choice.</a:t>
            </a:r>
            <a:br>
              <a:rPr lang="en-US" sz="2800" dirty="0" smtClean="0"/>
            </a:br>
            <a:r>
              <a:rPr lang="en-US" sz="2800" dirty="0" smtClean="0"/>
              <a:t>Some examples to follow with the demo, but for instance it could:</a:t>
            </a:r>
          </a:p>
          <a:p>
            <a:pPr lvl="2"/>
            <a:r>
              <a:rPr lang="en-US" dirty="0" smtClean="0"/>
              <a:t>Install and/or configure software</a:t>
            </a:r>
          </a:p>
          <a:p>
            <a:pPr lvl="2"/>
            <a:r>
              <a:rPr lang="en-US" dirty="0" smtClean="0"/>
              <a:t>Run reports</a:t>
            </a:r>
          </a:p>
          <a:p>
            <a:pPr lvl="2"/>
            <a:r>
              <a:rPr lang="en-US" dirty="0" smtClean="0"/>
              <a:t>If you can script it, you can have the blueprint package and control run it</a:t>
            </a:r>
          </a:p>
          <a:p>
            <a:pPr lvl="2"/>
            <a:r>
              <a:rPr lang="en-US" dirty="0" smtClean="0"/>
              <a:t>Bulk changes, standardize configurations, repetitive tasks etc</a:t>
            </a:r>
          </a:p>
        </p:txBody>
      </p:sp>
    </p:spTree>
    <p:extLst>
      <p:ext uri="{BB962C8B-B14F-4D97-AF65-F5344CB8AC3E}">
        <p14:creationId xmlns:p14="http://schemas.microsoft.com/office/powerpoint/2010/main" val="159242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/>
              <a:t>by reviewing the: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Blueprint Package Manifest </a:t>
            </a:r>
            <a:r>
              <a:rPr lang="en-US" dirty="0">
                <a:solidFill>
                  <a:srgbClr val="0000FF"/>
                </a:solidFill>
              </a:rPr>
              <a:t>Builder Wizard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https://www.ctl.io/knowledge-base/blueprints/blueprint-package-manifest-builder-wizard/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dirty="0" smtClean="0"/>
              <a:t>Launch the wizard and create: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http://centurylinkcloud.github.io/blueprint-package-manifest-builder</a:t>
            </a:r>
            <a:r>
              <a:rPr lang="en-US" sz="1600" dirty="0" smtClean="0"/>
              <a:t>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1.) A </a:t>
            </a:r>
            <a:r>
              <a:rPr lang="en-US" dirty="0" smtClean="0">
                <a:solidFill>
                  <a:srgbClr val="CC00CC"/>
                </a:solidFill>
              </a:rPr>
              <a:t>package.manifest</a:t>
            </a:r>
            <a:r>
              <a:rPr lang="en-US" dirty="0" smtClean="0"/>
              <a:t> file with unique UUID</a:t>
            </a:r>
            <a:br>
              <a:rPr lang="en-US" dirty="0" smtClean="0"/>
            </a:br>
            <a:r>
              <a:rPr lang="en-US" dirty="0" smtClean="0"/>
              <a:t>2.) A “</a:t>
            </a:r>
            <a:r>
              <a:rPr lang="en-US" dirty="0" smtClean="0">
                <a:solidFill>
                  <a:srgbClr val="FF0000"/>
                </a:solidFill>
              </a:rPr>
              <a:t>starter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rgbClr val="CC00CC"/>
                </a:solidFill>
              </a:rPr>
              <a:t>install.sh</a:t>
            </a:r>
            <a:r>
              <a:rPr lang="en-US" dirty="0" smtClean="0"/>
              <a:t> script that </a:t>
            </a:r>
            <a:r>
              <a:rPr lang="en-US" dirty="0" smtClean="0">
                <a:solidFill>
                  <a:srgbClr val="FF0000"/>
                </a:solidFill>
              </a:rPr>
              <a:t>you need </a:t>
            </a: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 smtClean="0">
                <a:solidFill>
                  <a:srgbClr val="FF0000"/>
                </a:solidFill>
              </a:rPr>
              <a:t>complete</a:t>
            </a:r>
          </a:p>
          <a:p>
            <a:pPr lvl="1"/>
            <a:r>
              <a:rPr lang="en-US" dirty="0" smtClean="0"/>
              <a:t>Linux Bash scripting skills needed</a:t>
            </a:r>
          </a:p>
          <a:p>
            <a:pPr lvl="1"/>
            <a:r>
              <a:rPr lang="en-US" dirty="0" smtClean="0"/>
              <a:t>Scripts may already exist for your needs (mileage may vary)</a:t>
            </a:r>
          </a:p>
          <a:p>
            <a:pPr lvl="1"/>
            <a:r>
              <a:rPr lang="en-US" dirty="0" smtClean="0"/>
              <a:t>Scripts can be in a wide range, basic “one-liner” to extremely complex</a:t>
            </a:r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897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I have a manifest and script, 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</a:t>
            </a:r>
            <a:r>
              <a:rPr lang="en-US" dirty="0" smtClean="0"/>
              <a:t>and warning, this is the first place folks fail!</a:t>
            </a:r>
          </a:p>
          <a:p>
            <a:pPr lvl="1"/>
            <a:r>
              <a:rPr lang="en-US" dirty="0" smtClean="0"/>
              <a:t>Upload the files to an actual Linux box and:</a:t>
            </a:r>
          </a:p>
          <a:p>
            <a:pPr lvl="2"/>
            <a:r>
              <a:rPr lang="en-US" dirty="0" smtClean="0"/>
              <a:t>Run a dos2unix on them </a:t>
            </a:r>
            <a:r>
              <a:rPr lang="en-US" dirty="0" smtClean="0"/>
              <a:t>so they have Unix line endings (not Windows CRLF)</a:t>
            </a:r>
            <a:br>
              <a:rPr lang="en-US" dirty="0" smtClean="0"/>
            </a:br>
            <a:r>
              <a:rPr lang="en-US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dos2unix *</a:t>
            </a:r>
          </a:p>
          <a:p>
            <a:pPr lvl="2"/>
            <a:r>
              <a:rPr lang="en-US" dirty="0" smtClean="0"/>
              <a:t>Set the execute permission on the install.sh</a:t>
            </a:r>
            <a:br>
              <a:rPr lang="en-US" dirty="0" smtClean="0"/>
            </a:b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 +x install.sh</a:t>
            </a:r>
          </a:p>
          <a:p>
            <a:pPr lvl="2"/>
            <a:r>
              <a:rPr lang="en-US" dirty="0" smtClean="0"/>
              <a:t>Zip up the files and make sure the package does not contain “sub folders”</a:t>
            </a:r>
            <a:r>
              <a:rPr lang="en-US" dirty="0"/>
              <a:t/>
            </a:r>
            <a:br>
              <a:rPr lang="en-US" dirty="0"/>
            </a:b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 </a:t>
            </a:r>
            <a:r>
              <a:rPr lang="en-US" sz="1800" b="1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.zip *</a:t>
            </a:r>
            <a:endParaRPr lang="en-US" sz="1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Second, test your work!</a:t>
            </a:r>
          </a:p>
          <a:p>
            <a:pPr lvl="2"/>
            <a:r>
              <a:rPr lang="en-US" dirty="0" smtClean="0"/>
              <a:t>If the script fails to do its job at the command line, putting it in a package won’t help!</a:t>
            </a:r>
          </a:p>
          <a:p>
            <a:pPr lvl="2"/>
            <a:r>
              <a:rPr lang="en-US" dirty="0" smtClean="0"/>
              <a:t>Use a demo VM and a snapshot and test out the package completely in control</a:t>
            </a:r>
          </a:p>
        </p:txBody>
      </p:sp>
    </p:spTree>
    <p:extLst>
      <p:ext uri="{BB962C8B-B14F-4D97-AF65-F5344CB8AC3E}">
        <p14:creationId xmlns:p14="http://schemas.microsoft.com/office/powerpoint/2010/main" val="399811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0500"/>
            <a:ext cx="647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180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Overview of Blueprint Packages on Linux</vt:lpstr>
      <vt:lpstr>What is a blueprint package for Linux?</vt:lpstr>
      <vt:lpstr>package.manifest?</vt:lpstr>
      <vt:lpstr>install.sh?</vt:lpstr>
      <vt:lpstr>How do I get started?</vt:lpstr>
      <vt:lpstr>Ok, I have a manifest and script, what now?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Blueprints and Scripts on Linux</dc:title>
  <dc:creator>Ernest G. Wilson II</dc:creator>
  <cp:lastModifiedBy>Ernest G. Wilson II</cp:lastModifiedBy>
  <cp:revision>24</cp:revision>
  <dcterms:created xsi:type="dcterms:W3CDTF">2015-11-27T17:26:10Z</dcterms:created>
  <dcterms:modified xsi:type="dcterms:W3CDTF">2015-12-07T18:33:46Z</dcterms:modified>
</cp:coreProperties>
</file>