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75" r:id="rId4"/>
    <p:sldId id="284" r:id="rId5"/>
    <p:sldId id="276" r:id="rId6"/>
    <p:sldId id="259" r:id="rId7"/>
    <p:sldId id="260" r:id="rId8"/>
    <p:sldId id="261" r:id="rId9"/>
    <p:sldId id="285" r:id="rId10"/>
    <p:sldId id="277" r:id="rId11"/>
    <p:sldId id="263" r:id="rId12"/>
    <p:sldId id="286" r:id="rId13"/>
    <p:sldId id="278" r:id="rId14"/>
    <p:sldId id="272" r:id="rId15"/>
    <p:sldId id="290" r:id="rId16"/>
    <p:sldId id="282" r:id="rId17"/>
    <p:sldId id="291" r:id="rId18"/>
    <p:sldId id="269" r:id="rId19"/>
    <p:sldId id="293" r:id="rId20"/>
    <p:sldId id="280" r:id="rId21"/>
    <p:sldId id="294" r:id="rId22"/>
    <p:sldId id="295" r:id="rId23"/>
    <p:sldId id="296" r:id="rId24"/>
    <p:sldId id="297" r:id="rId25"/>
    <p:sldId id="281" r:id="rId26"/>
    <p:sldId id="287" r:id="rId27"/>
    <p:sldId id="288" r:id="rId28"/>
    <p:sldId id="289" r:id="rId29"/>
    <p:sldId id="298" r:id="rId30"/>
    <p:sldId id="299" r:id="rId31"/>
    <p:sldId id="300" r:id="rId32"/>
    <p:sldId id="301" r:id="rId33"/>
    <p:sldId id="303" r:id="rId34"/>
    <p:sldId id="302" r:id="rId35"/>
    <p:sldId id="304" r:id="rId36"/>
    <p:sldId id="305" r:id="rId37"/>
    <p:sldId id="306" r:id="rId38"/>
    <p:sldId id="274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5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55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9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1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2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3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25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0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2358-D631-4C2C-8DA7-963A9177BBB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1CC9-84CC-457D-A334-D5A7EB61E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66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s://builtin.com/sites/default/files/styles/ckeditor_optimize/public/inline-images/linear-regression.png" TargetMode="External"/><Relationship Id="rId7" Type="http://schemas.openxmlformats.org/officeDocument/2006/relationships/image" Target="https://lh4.googleusercontent.com/4qD_43D6y3nyLvkW0IBy6HL9EZdVTtu1jubbP6u-K6WrvBP8CNV-TnIwGZvcgYCnvhS_PBauLsqswDkf-nhxzDCwdKKqh0BVrMBc1-sEMCLycVjZc765DjZh9E2rYlI65Lfg1l-nLBexuk_kp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https://lh6.googleusercontent.com/6h_KEArRm5GkbQDIrQEuAPVBLr_a3XOYuzwrFOUGFl9wNKGXwv2KiI0ZoNEicACNeZ4CVkshQc1t3e1PkPou8yfpsKVIUexPRGQ8Ux8sIevDJH92qpewyFJyL_Jzeq_SCbmZgkF901XViMtdGg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363/0*-j9l4GxxyNd32ehx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2108" y="1097280"/>
            <a:ext cx="9858292" cy="253122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ANALISE DE ALGORITIMOS</a:t>
            </a:r>
            <a:br>
              <a:rPr lang="pt-BR" b="1" dirty="0"/>
            </a:br>
            <a:r>
              <a:rPr lang="pt-BR" b="1" dirty="0"/>
              <a:t>ALGORITIMOS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200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Algoritmos </a:t>
            </a:r>
            <a:r>
              <a:rPr lang="pt-BR" dirty="0"/>
              <a:t>de aprendizado de máquina </a:t>
            </a:r>
            <a:r>
              <a:rPr lang="pt-BR" dirty="0" smtClean="0"/>
              <a:t>são compostos </a:t>
            </a:r>
            <a:r>
              <a:rPr lang="pt-BR" dirty="0"/>
              <a:t>por fragmentos de códigos dos quais permitem os cientistas de dados e analistas de dados </a:t>
            </a:r>
            <a:r>
              <a:rPr lang="pt-BR" u="sng" dirty="0"/>
              <a:t>explorar</a:t>
            </a:r>
            <a:r>
              <a:rPr lang="pt-BR" dirty="0"/>
              <a:t>, </a:t>
            </a:r>
            <a:r>
              <a:rPr lang="pt-BR" u="sng" dirty="0"/>
              <a:t>analisar</a:t>
            </a:r>
            <a:r>
              <a:rPr lang="pt-BR" dirty="0"/>
              <a:t>, </a:t>
            </a:r>
            <a:r>
              <a:rPr lang="pt-BR" u="sng" dirty="0"/>
              <a:t>observar padrões complexos</a:t>
            </a:r>
            <a:r>
              <a:rPr lang="pt-BR" dirty="0"/>
              <a:t> dos conjuntos e </a:t>
            </a:r>
            <a:r>
              <a:rPr lang="pt-BR" u="sng" dirty="0"/>
              <a:t>amostras populacionais</a:t>
            </a:r>
            <a:r>
              <a:rPr lang="pt-BR" dirty="0"/>
              <a:t> de </a:t>
            </a:r>
            <a:r>
              <a:rPr lang="pt-BR" u="sng" dirty="0"/>
              <a:t>grandes montantes de informações</a:t>
            </a:r>
            <a:r>
              <a:rPr lang="pt-BR" dirty="0"/>
              <a:t> e apresentar resultados significativos sobre essas explorações.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Em </a:t>
            </a:r>
            <a:r>
              <a:rPr lang="pt-BR" u="sng" dirty="0"/>
              <a:t>Machine Learning</a:t>
            </a:r>
            <a:r>
              <a:rPr lang="pt-BR" dirty="0"/>
              <a:t> cada algoritmo é considerado um </a:t>
            </a:r>
            <a:r>
              <a:rPr lang="pt-BR" u="sng" dirty="0"/>
              <a:t>conjunto finito</a:t>
            </a:r>
            <a:r>
              <a:rPr lang="pt-BR" dirty="0"/>
              <a:t> de instruções inequívocas representadas por </a:t>
            </a:r>
            <a:r>
              <a:rPr lang="pt-BR" u="sng" dirty="0"/>
              <a:t>expressões matemáticas</a:t>
            </a:r>
            <a:r>
              <a:rPr lang="pt-BR" dirty="0"/>
              <a:t> ao qual uma máquina utiliza </a:t>
            </a:r>
            <a:r>
              <a:rPr lang="pt-BR" dirty="0" smtClean="0"/>
              <a:t>para </a:t>
            </a:r>
            <a:r>
              <a:rPr lang="pt-BR" dirty="0"/>
              <a:t>atingir um determinado objetivo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3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73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smtClean="0"/>
              <a:t>	Os </a:t>
            </a:r>
            <a:r>
              <a:rPr lang="pt-BR" dirty="0"/>
              <a:t>algoritmos de Machine Learning são agrupados pelas técnicas de aprendizado de máquina como trataremos a seguir dos mais comuns</a:t>
            </a:r>
            <a:r>
              <a:rPr lang="pt-BR" dirty="0" smtClean="0"/>
              <a:t>:</a:t>
            </a:r>
            <a:endParaRPr lang="pt-BR" dirty="0"/>
          </a:p>
          <a:p>
            <a:pPr marL="0" indent="0" algn="just">
              <a:buNone/>
            </a:pPr>
            <a:r>
              <a:rPr lang="pt-BR" b="1" dirty="0"/>
              <a:t>1 – Aprendizagem supervisionada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Os </a:t>
            </a:r>
            <a:r>
              <a:rPr lang="pt-BR" dirty="0"/>
              <a:t>algoritmos fazem </a:t>
            </a:r>
            <a:r>
              <a:rPr lang="pt-BR" u="sng" dirty="0"/>
              <a:t>previsões sob conjunto de exemplos fornecidos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>
              <a:buNone/>
            </a:pPr>
            <a:r>
              <a:rPr lang="pt-BR" b="1" dirty="0"/>
              <a:t>2 – Aprendizagem não supervisionada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algoritmo os </a:t>
            </a:r>
            <a:r>
              <a:rPr lang="pt-BR" u="sng" dirty="0"/>
              <a:t>rotula</a:t>
            </a:r>
            <a:r>
              <a:rPr lang="pt-BR" dirty="0"/>
              <a:t> organizando os </a:t>
            </a:r>
            <a:r>
              <a:rPr lang="pt-BR" u="sng" dirty="0"/>
              <a:t>dados</a:t>
            </a:r>
            <a:r>
              <a:rPr lang="pt-BR" dirty="0"/>
              <a:t> ou </a:t>
            </a:r>
            <a:r>
              <a:rPr lang="pt-BR" u="sng" dirty="0"/>
              <a:t>descrevendo estruturas</a:t>
            </a:r>
            <a:r>
              <a:rPr lang="pt-BR" dirty="0"/>
              <a:t>. </a:t>
            </a:r>
          </a:p>
          <a:p>
            <a:pPr marL="0" indent="0" algn="just">
              <a:buNone/>
            </a:pPr>
            <a:r>
              <a:rPr lang="pt-BR" b="1" dirty="0"/>
              <a:t>3 – Aprendizagem por reforço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algoritmo recebe feedback que o ajuda a </a:t>
            </a:r>
            <a:r>
              <a:rPr lang="pt-BR" u="sng" dirty="0"/>
              <a:t>determinar escolhas</a:t>
            </a:r>
            <a:r>
              <a:rPr lang="pt-BR" dirty="0"/>
              <a:t>, considerando-as como </a:t>
            </a:r>
            <a:r>
              <a:rPr lang="pt-BR" u="sng" dirty="0"/>
              <a:t>correta</a:t>
            </a:r>
            <a:r>
              <a:rPr lang="pt-BR" dirty="0"/>
              <a:t>, </a:t>
            </a:r>
            <a:r>
              <a:rPr lang="pt-BR" u="sng" dirty="0"/>
              <a:t>neutra</a:t>
            </a:r>
            <a:r>
              <a:rPr lang="pt-BR" dirty="0"/>
              <a:t> ou </a:t>
            </a:r>
            <a:r>
              <a:rPr lang="pt-BR" u="sng" dirty="0"/>
              <a:t>incorreta</a:t>
            </a:r>
            <a:r>
              <a:rPr lang="pt-BR" dirty="0"/>
              <a:t>. Normalmente usada em sistemas automatizados sem orientação humana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Pontuando </a:t>
            </a:r>
            <a:r>
              <a:rPr lang="pt-BR" dirty="0"/>
              <a:t>os algoritmos de aprendizado citados são mais comumente usados ​​usam regressão e classificação para prever categorias e grupos finais, encontrar pontos de dados incomuns, prever valores e descobrir semelhanças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			</a:t>
            </a:r>
            <a:r>
              <a:rPr lang="x-none" dirty="0" smtClean="0"/>
              <a:t>Segundo </a:t>
            </a:r>
            <a:r>
              <a:rPr lang="x-none" dirty="0"/>
              <a:t>Arthur Samuel, “Aprendizado de máquina é o subcampo da ciência da computação que dá aos "computadores a capacidade de aprender sem serem </a:t>
            </a:r>
            <a:r>
              <a:rPr lang="x-none" u="sng" dirty="0"/>
              <a:t>explicitamente programados</a:t>
            </a:r>
            <a:r>
              <a:rPr lang="x-none" dirty="0"/>
              <a:t>". —</a:t>
            </a:r>
            <a:r>
              <a:rPr lang="pt-BR" dirty="0"/>
              <a:t> (</a:t>
            </a:r>
            <a:r>
              <a:rPr lang="x-none" dirty="0"/>
              <a:t>Arthur Samuel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Algoritmos  de  </a:t>
            </a:r>
            <a:r>
              <a:rPr lang="pt-BR" b="1" dirty="0" smtClean="0">
                <a:solidFill>
                  <a:srgbClr val="FF0000"/>
                </a:solidFill>
              </a:rPr>
              <a:t>machine</a:t>
            </a:r>
            <a:r>
              <a:rPr lang="pt-BR" b="1" dirty="0" smtClean="0"/>
              <a:t>   </a:t>
            </a:r>
            <a:r>
              <a:rPr lang="pt-BR" b="1" dirty="0" smtClean="0">
                <a:solidFill>
                  <a:srgbClr val="FF0000"/>
                </a:solidFill>
              </a:rPr>
              <a:t>learning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56097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sz="4600" dirty="0" smtClean="0"/>
              <a:t>O </a:t>
            </a:r>
            <a:r>
              <a:rPr lang="pt-BR" sz="4600" dirty="0"/>
              <a:t>interesse no aprendizado de máquina </a:t>
            </a:r>
            <a:r>
              <a:rPr lang="pt-BR" sz="4600" dirty="0" smtClean="0"/>
              <a:t>disparou </a:t>
            </a:r>
            <a:r>
              <a:rPr lang="pt-BR" sz="4600" dirty="0"/>
              <a:t>nos anos </a:t>
            </a:r>
            <a:r>
              <a:rPr lang="pt-BR" sz="4600" dirty="0" smtClean="0"/>
              <a:t>seguintes desde </a:t>
            </a:r>
            <a:r>
              <a:rPr lang="pt-BR" sz="4600" dirty="0"/>
              <a:t>que o artigo da </a:t>
            </a:r>
            <a:r>
              <a:rPr lang="pt-BR" sz="4600" u="sng" dirty="0"/>
              <a:t>Harvard Business </a:t>
            </a:r>
            <a:r>
              <a:rPr lang="pt-BR" sz="4600" u="sng" dirty="0" err="1"/>
              <a:t>Review</a:t>
            </a:r>
            <a:r>
              <a:rPr lang="pt-BR" sz="4600" u="sng" dirty="0"/>
              <a:t> intitulou 'Data </a:t>
            </a:r>
            <a:r>
              <a:rPr lang="pt-BR" sz="4600" u="sng" dirty="0" err="1"/>
              <a:t>Scientist</a:t>
            </a:r>
            <a:r>
              <a:rPr lang="pt-BR" sz="4600" dirty="0"/>
              <a:t>' o </a:t>
            </a:r>
            <a:r>
              <a:rPr lang="pt-BR" sz="4600" u="sng" dirty="0" smtClean="0">
                <a:solidFill>
                  <a:srgbClr val="FF0000"/>
                </a:solidFill>
              </a:rPr>
              <a:t>“trabalho </a:t>
            </a:r>
            <a:r>
              <a:rPr lang="pt-BR" sz="4600" u="sng" dirty="0">
                <a:solidFill>
                  <a:srgbClr val="FF0000"/>
                </a:solidFill>
              </a:rPr>
              <a:t>mais sexy do século </a:t>
            </a:r>
            <a:r>
              <a:rPr lang="pt-BR" sz="4600" u="sng" dirty="0" smtClean="0">
                <a:solidFill>
                  <a:srgbClr val="FF0000"/>
                </a:solidFill>
              </a:rPr>
              <a:t>21”</a:t>
            </a:r>
            <a:r>
              <a:rPr lang="pt-BR" sz="4600" dirty="0" smtClean="0"/>
              <a:t>, </a:t>
            </a:r>
            <a:r>
              <a:rPr lang="pt-BR" sz="4600" dirty="0"/>
              <a:t>assim surgiram em conseguinte vários modelos matemáticos que pudessem expressar a resolução desses, tais quais são citados a seguir</a:t>
            </a:r>
            <a:r>
              <a:rPr lang="pt-BR" sz="4600" dirty="0" smtClean="0"/>
              <a:t>;</a:t>
            </a:r>
          </a:p>
          <a:p>
            <a:pPr marL="0" indent="0" algn="just">
              <a:buNone/>
            </a:pPr>
            <a:endParaRPr lang="pt-BR" sz="3500" dirty="0" smtClean="0"/>
          </a:p>
          <a:p>
            <a:pPr marL="0" indent="0" algn="just">
              <a:buNone/>
            </a:pPr>
            <a:r>
              <a:rPr lang="pt-BR" sz="3500" b="1" dirty="0"/>
              <a:t>1. Aprendizagem </a:t>
            </a:r>
            <a:r>
              <a:rPr lang="pt-BR" sz="3500" b="1" dirty="0" smtClean="0"/>
              <a:t>Supervisionada			8. </a:t>
            </a:r>
            <a:r>
              <a:rPr lang="pt-BR" sz="3500" b="1" dirty="0"/>
              <a:t>Regressão Linear</a:t>
            </a:r>
            <a:endParaRPr lang="pt-BR" sz="3500" dirty="0"/>
          </a:p>
          <a:p>
            <a:pPr marL="0" indent="0" algn="just">
              <a:buNone/>
            </a:pPr>
            <a:r>
              <a:rPr lang="pt-BR" sz="3500" b="1" dirty="0"/>
              <a:t>2. Aprendizagem </a:t>
            </a:r>
            <a:r>
              <a:rPr lang="pt-BR" sz="3500" b="1" dirty="0" smtClean="0"/>
              <a:t>Não-Supervisionada		9. </a:t>
            </a:r>
            <a:r>
              <a:rPr lang="pt-BR" sz="3500" b="1" dirty="0"/>
              <a:t>Regressão Logística</a:t>
            </a:r>
          </a:p>
          <a:p>
            <a:pPr marL="0" indent="0" fontAlgn="base">
              <a:buNone/>
            </a:pPr>
            <a:r>
              <a:rPr lang="pt-BR" sz="3500" b="1" dirty="0"/>
              <a:t>3. Naive </a:t>
            </a:r>
            <a:r>
              <a:rPr lang="pt-BR" sz="3500" b="1" dirty="0" smtClean="0"/>
              <a:t>Bayes					10. </a:t>
            </a:r>
            <a:r>
              <a:rPr lang="pt-BR" sz="3500" b="1" dirty="0"/>
              <a:t>Regressão Polinomial</a:t>
            </a:r>
            <a:endParaRPr lang="pt-BR" sz="3500" b="1" dirty="0" smtClean="0"/>
          </a:p>
          <a:p>
            <a:pPr marL="0" indent="0" fontAlgn="base">
              <a:buNone/>
            </a:pPr>
            <a:r>
              <a:rPr lang="pt-BR" sz="3500" b="1" dirty="0" smtClean="0"/>
              <a:t>4. Árvore de Decisão				11. </a:t>
            </a:r>
            <a:r>
              <a:rPr lang="pt-BR" sz="3500" b="1" dirty="0"/>
              <a:t>Regressão </a:t>
            </a:r>
            <a:r>
              <a:rPr lang="pt-BR" sz="3500" b="1" dirty="0" smtClean="0"/>
              <a:t>Multivariada</a:t>
            </a:r>
          </a:p>
          <a:p>
            <a:pPr marL="0" indent="0" fontAlgn="base">
              <a:buNone/>
            </a:pPr>
            <a:r>
              <a:rPr lang="pt-BR" sz="3500" b="1" dirty="0" smtClean="0"/>
              <a:t>5. Random Florest 				12. </a:t>
            </a:r>
            <a:r>
              <a:rPr lang="pt-BR" sz="3500" b="1" dirty="0"/>
              <a:t>Regressão </a:t>
            </a:r>
            <a:r>
              <a:rPr lang="pt-BR" sz="3500" b="1" dirty="0" smtClean="0"/>
              <a:t>Univariada	</a:t>
            </a:r>
            <a:endParaRPr lang="pt-BR" sz="3500" b="1" dirty="0"/>
          </a:p>
          <a:p>
            <a:pPr marL="0" indent="0" fontAlgn="base">
              <a:buNone/>
            </a:pPr>
            <a:r>
              <a:rPr lang="pt-BR" sz="3500" b="1" dirty="0"/>
              <a:t>6</a:t>
            </a:r>
            <a:r>
              <a:rPr lang="pt-BR" sz="3500" b="1" dirty="0" smtClean="0"/>
              <a:t>. Matriz de confusão 				13. CART</a:t>
            </a:r>
          </a:p>
          <a:p>
            <a:pPr marL="0" indent="0" fontAlgn="base">
              <a:buNone/>
            </a:pPr>
            <a:r>
              <a:rPr lang="pt-BR" sz="3500" b="1" dirty="0"/>
              <a:t>7</a:t>
            </a:r>
            <a:r>
              <a:rPr lang="pt-BR" sz="3500" b="1" dirty="0" smtClean="0"/>
              <a:t>. </a:t>
            </a:r>
            <a:r>
              <a:rPr lang="pt-BR" sz="3500" b="1" dirty="0"/>
              <a:t>Curva </a:t>
            </a:r>
            <a:r>
              <a:rPr lang="pt-BR" sz="3500" b="1" dirty="0" smtClean="0"/>
              <a:t>ROC					14. KNN</a:t>
            </a:r>
          </a:p>
          <a:p>
            <a:pPr marL="0" indent="0" fontAlgn="base">
              <a:buNone/>
            </a:pPr>
            <a:r>
              <a:rPr lang="pt-BR" sz="3500" b="1" dirty="0" smtClean="0"/>
              <a:t/>
            </a:r>
            <a:br>
              <a:rPr lang="pt-BR" sz="3500" b="1" dirty="0" smtClean="0"/>
            </a:br>
            <a:r>
              <a:rPr lang="pt-BR" sz="3500" b="1" dirty="0" smtClean="0"/>
              <a:t>Apropori, K- </a:t>
            </a:r>
            <a:r>
              <a:rPr lang="pt-BR" sz="3500" b="1" dirty="0" err="1" smtClean="0"/>
              <a:t>means</a:t>
            </a:r>
            <a:r>
              <a:rPr lang="pt-BR" sz="3500" b="1" dirty="0" smtClean="0"/>
              <a:t>, PCA, AdaBoost entre outros.</a:t>
            </a:r>
            <a:endParaRPr lang="pt-BR" sz="3500" b="1" dirty="0"/>
          </a:p>
          <a:p>
            <a:pPr marL="0" indent="0" fontAlgn="base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3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Aprendizagem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2400" i="1" dirty="0" smtClean="0"/>
              <a:t>O </a:t>
            </a:r>
            <a:r>
              <a:rPr lang="pt-BR" sz="2400" i="1" dirty="0"/>
              <a:t>aprendizado supervisionado usa dados de treinamento rotulados para aprender a função de mapeamento que transforma as variáveis ​​de entrada (X) na variável de saída (Y). Em outras palavras, ele resolve f na seguinte </a:t>
            </a:r>
            <a:r>
              <a:rPr lang="pt-BR" sz="2400" i="1" dirty="0" smtClean="0"/>
              <a:t>equação:</a:t>
            </a:r>
            <a:endParaRPr lang="pt-BR" sz="2400" dirty="0" smtClean="0"/>
          </a:p>
          <a:p>
            <a:pPr marL="914400" lvl="2" indent="0" algn="just">
              <a:buNone/>
            </a:pPr>
            <a:endParaRPr lang="pt-BR" dirty="0" smtClean="0"/>
          </a:p>
          <a:p>
            <a:pPr marL="0" lvl="0" indent="0" algn="ctr">
              <a:buNone/>
            </a:pPr>
            <a:r>
              <a:rPr lang="pt-BR" sz="2400" i="1" dirty="0" smtClean="0"/>
              <a:t>Y </a:t>
            </a:r>
            <a:r>
              <a:rPr lang="pt-BR" sz="2400" i="1" dirty="0"/>
              <a:t>= f (X)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Isso nos permite gerar saídas com precisão ao recebermos novas entradas. Assim, dado um conjunto N de exemplos de treinamento da formula</a:t>
            </a:r>
            <a:r>
              <a:rPr lang="pt-BR" sz="2400" dirty="0" smtClean="0"/>
              <a:t>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 </a:t>
            </a:r>
            <a:r>
              <a:rPr lang="pt-BR" sz="2400" i="1" dirty="0" smtClean="0"/>
              <a:t>{(</a:t>
            </a:r>
            <a:r>
              <a:rPr lang="pt-BR" sz="2400" i="1" dirty="0"/>
              <a:t>x1,y1),....,(</a:t>
            </a:r>
            <a:r>
              <a:rPr lang="pt-BR" sz="2400" i="1" dirty="0" err="1"/>
              <a:t>xN</a:t>
            </a:r>
            <a:r>
              <a:rPr lang="pt-BR" sz="2400" i="1" dirty="0"/>
              <a:t>, </a:t>
            </a:r>
            <a:r>
              <a:rPr lang="pt-BR" sz="2400" i="1" dirty="0" err="1"/>
              <a:t>yN</a:t>
            </a:r>
            <a:r>
              <a:rPr lang="pt-BR" sz="2400" i="1" dirty="0"/>
              <a:t>)}</a:t>
            </a:r>
            <a:r>
              <a:rPr lang="pt-BR" sz="2400" dirty="0"/>
              <a:t> </a:t>
            </a: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de </a:t>
            </a:r>
            <a:r>
              <a:rPr lang="pt-BR" sz="2400" dirty="0"/>
              <a:t>tal modo que xi é o vetor do i-</a:t>
            </a:r>
            <a:r>
              <a:rPr lang="pt-BR" sz="2400" dirty="0" err="1"/>
              <a:t>ésimo</a:t>
            </a:r>
            <a:r>
              <a:rPr lang="pt-BR" sz="2400" dirty="0"/>
              <a:t> exemplo de </a:t>
            </a:r>
            <a:r>
              <a:rPr lang="pt-BR" sz="2400" i="1" dirty="0"/>
              <a:t>Yi</a:t>
            </a:r>
            <a:r>
              <a:rPr lang="pt-BR" sz="2400" dirty="0"/>
              <a:t>, e seu rotulo de aprendizagem seja uma função de busca de </a:t>
            </a:r>
            <a:r>
              <a:rPr lang="pt-BR" sz="2400" i="1" dirty="0"/>
              <a:t>g: X =&gt; Y</a:t>
            </a:r>
            <a:r>
              <a:rPr lang="pt-BR" sz="2400" dirty="0"/>
              <a:t>, onde </a:t>
            </a:r>
            <a:r>
              <a:rPr lang="pt-BR" sz="2400" i="1" dirty="0"/>
              <a:t>X</a:t>
            </a:r>
            <a:r>
              <a:rPr lang="pt-BR" sz="2400" dirty="0"/>
              <a:t> é o espaço de entrada e </a:t>
            </a:r>
            <a:r>
              <a:rPr lang="pt-BR" sz="2400" i="1" dirty="0"/>
              <a:t>Y</a:t>
            </a:r>
            <a:r>
              <a:rPr lang="pt-BR" sz="2400" dirty="0"/>
              <a:t> a saída. A função g é um elemento de espaços possíveis G, chamado de hipótese representada </a:t>
            </a:r>
            <a:r>
              <a:rPr lang="pt-BR" sz="2400" i="1" dirty="0"/>
              <a:t>por f: X * Y =&gt; R</a:t>
            </a:r>
            <a:r>
              <a:rPr lang="pt-BR" sz="2400" dirty="0"/>
              <a:t> de tal modo que </a:t>
            </a:r>
            <a:r>
              <a:rPr lang="pt-BR" sz="2400" i="1" dirty="0"/>
              <a:t>G</a:t>
            </a:r>
            <a:r>
              <a:rPr lang="pt-BR" sz="2400" dirty="0"/>
              <a:t> é retornado como </a:t>
            </a:r>
            <a:r>
              <a:rPr lang="pt-BR" sz="2400" i="1" dirty="0"/>
              <a:t>Y</a:t>
            </a:r>
            <a:r>
              <a:rPr lang="pt-BR" sz="2400" dirty="0"/>
              <a:t> de maior pontuação: </a:t>
            </a:r>
            <a:r>
              <a:rPr lang="pt-BR" sz="2400" i="1" dirty="0"/>
              <a:t>g(x) = </a:t>
            </a:r>
            <a:r>
              <a:rPr lang="pt-BR" sz="2400" i="1" dirty="0" err="1"/>
              <a:t>argmax</a:t>
            </a:r>
            <a:r>
              <a:rPr lang="pt-BR" sz="2400" i="1" dirty="0"/>
              <a:t>(</a:t>
            </a:r>
            <a:r>
              <a:rPr lang="pt-BR" sz="2400" i="1" dirty="0" err="1"/>
              <a:t>x,y</a:t>
            </a:r>
            <a:r>
              <a:rPr lang="pt-BR" sz="2400" i="1" dirty="0"/>
              <a:t>)</a:t>
            </a:r>
            <a:r>
              <a:rPr lang="pt-BR" sz="2400" dirty="0"/>
              <a:t>.</a:t>
            </a:r>
          </a:p>
          <a:p>
            <a:pPr marL="0" indent="0" algn="just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2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Aprendizagem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Existem </a:t>
            </a:r>
            <a:r>
              <a:rPr lang="pt-BR" sz="2000" dirty="0"/>
              <a:t>também </a:t>
            </a:r>
            <a:r>
              <a:rPr lang="pt-BR" sz="2000" u="sng" dirty="0"/>
              <a:t>formulas</a:t>
            </a:r>
            <a:r>
              <a:rPr lang="pt-BR" sz="2000" dirty="0"/>
              <a:t> que são aplicáveis para </a:t>
            </a:r>
            <a:r>
              <a:rPr lang="pt-BR" sz="2000" u="sng" dirty="0"/>
              <a:t>reduzir o risco empírico</a:t>
            </a:r>
            <a:r>
              <a:rPr lang="pt-BR" sz="2000" dirty="0"/>
              <a:t> e o risco estrutural do </a:t>
            </a:r>
            <a:r>
              <a:rPr lang="pt-BR" sz="2000" u="sng" dirty="0"/>
              <a:t>modelo supervisionado</a:t>
            </a:r>
            <a:r>
              <a:rPr lang="pt-BR" sz="2000" dirty="0"/>
              <a:t>, além da </a:t>
            </a:r>
            <a:r>
              <a:rPr lang="pt-BR" sz="2000" u="sng" dirty="0"/>
              <a:t>formulação de </a:t>
            </a:r>
            <a:r>
              <a:rPr lang="pt-BR" sz="2000" u="sng" dirty="0" err="1"/>
              <a:t>Generative</a:t>
            </a:r>
            <a:r>
              <a:rPr lang="pt-BR" sz="2000" dirty="0"/>
              <a:t> ao qual aplica métodos de treinamentos indiscriminados para encontrar funções G que discrimine possíveis valores de saída, porem ambas não serão tratadas nessa análise.</a:t>
            </a:r>
          </a:p>
          <a:p>
            <a:pPr marL="0" indent="0" algn="just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3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regressão linear é talvez um dos algoritmos mais conhecidos e compreendidos em estatística e aprendizado de </a:t>
            </a:r>
            <a:r>
              <a:rPr lang="pt-BR" u="sng" dirty="0"/>
              <a:t>máquina existindo há mais de 200 anos</a:t>
            </a:r>
            <a:r>
              <a:rPr lang="pt-BR" dirty="0"/>
              <a:t> e sendo amplamente estudada. Algumas boas regras básicas ao usar essa técnica são remover variáveis que são muito semelhantes (correlacionadas) e remover ruído de seus dados, se possível. É uma técnica rápida e simples e um bom algoritmo inicial para tentar.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modelagem preditiva se preocupa principalmente em </a:t>
            </a:r>
            <a:r>
              <a:rPr lang="pt-BR" u="sng" dirty="0"/>
              <a:t>minimizar o erro</a:t>
            </a:r>
            <a:r>
              <a:rPr lang="pt-BR" dirty="0"/>
              <a:t> de um modelo ou em fazer as previsões mais </a:t>
            </a:r>
            <a:r>
              <a:rPr lang="pt-BR" u="sng" dirty="0"/>
              <a:t>precisas possíveis</a:t>
            </a:r>
            <a:r>
              <a:rPr lang="pt-BR" dirty="0"/>
              <a:t>, em detrimento da explicabilidade. A representação da regressão linear é uma equação que descreve uma </a:t>
            </a:r>
            <a:r>
              <a:rPr lang="pt-BR" u="sng" dirty="0"/>
              <a:t>linha que melhor se ajusta à relação entre as variáveis</a:t>
            </a:r>
            <a:r>
              <a:rPr lang="pt-BR" dirty="0"/>
              <a:t> de entrada (x) e as variáveis de saída (y), encontrando ponderações específicas para as variáveis de entrada chamadas coeficientes (B).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5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7368" y="659434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649410" y="2240498"/>
            <a:ext cx="6358654" cy="1238341"/>
          </a:xfrm>
        </p:spPr>
        <p:txBody>
          <a:bodyPr>
            <a:noAutofit/>
          </a:bodyPr>
          <a:lstStyle/>
          <a:p>
            <a:pPr marL="1828800" lvl="4" indent="0" algn="just">
              <a:buNone/>
            </a:pPr>
            <a:r>
              <a:rPr lang="pt-BR" dirty="0" smtClean="0"/>
              <a:t>Na regressão Linear Matematicamente</a:t>
            </a:r>
            <a:r>
              <a:rPr lang="pt-BR" dirty="0"/>
              <a:t>, podemos escrever uma equação de regressão linear como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913" y="6393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 descr="https://builtin.com/sites/default/files/styles/ckeditor_optimize/public/inline-images/linear-regression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66" y="2008295"/>
            <a:ext cx="4210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30340" y="41008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Figura 1: Regressão Linear</a:t>
            </a:r>
            <a:endParaRPr kumimoji="0" lang="pt-BR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 descr="what-is-linear-regression-2&#10;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12" y="3387668"/>
            <a:ext cx="56007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842507" y="4178097"/>
            <a:ext cx="4866737" cy="297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1600" dirty="0"/>
              <a:t>Onde a e b são dados pelas fórmulas: </a:t>
            </a:r>
          </a:p>
        </p:txBody>
      </p:sp>
      <p:pic>
        <p:nvPicPr>
          <p:cNvPr id="15" name="Imagem 14" descr="what-is-linear-regression-1"/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9" y="4635530"/>
            <a:ext cx="63531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6436422" y="4100873"/>
            <a:ext cx="4866737" cy="977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1600" dirty="0"/>
              <a:t>Tais quais; x e y são duas variáveis ​​na linha de regressão.</a:t>
            </a:r>
          </a:p>
          <a:p>
            <a:pPr lvl="0" algn="just"/>
            <a:r>
              <a:rPr lang="pt-BR" sz="1600" dirty="0"/>
              <a:t>b = Inclinação da linha.</a:t>
            </a:r>
          </a:p>
          <a:p>
            <a:pPr lvl="0" algn="just"/>
            <a:r>
              <a:rPr lang="pt-BR" sz="1600" dirty="0"/>
              <a:t>a = interceptação em y da linha.</a:t>
            </a:r>
          </a:p>
          <a:p>
            <a:pPr lvl="0" algn="just"/>
            <a:r>
              <a:rPr lang="pt-BR" sz="1600" dirty="0"/>
              <a:t>x = variável independente do conjunto de dados</a:t>
            </a:r>
          </a:p>
          <a:p>
            <a:pPr lvl="0" algn="just"/>
            <a:r>
              <a:rPr lang="pt-BR" sz="1600" dirty="0"/>
              <a:t>y = variável dependente do 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5721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Naive 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Baseada no </a:t>
            </a:r>
            <a:r>
              <a:rPr lang="pt-BR" u="sng" dirty="0" smtClean="0"/>
              <a:t>Teorema de Bayes</a:t>
            </a:r>
            <a:r>
              <a:rPr lang="pt-BR" dirty="0"/>
              <a:t> com o pressuposto de independência entre </a:t>
            </a:r>
            <a:r>
              <a:rPr lang="pt-BR" u="sng" dirty="0"/>
              <a:t>preditores</a:t>
            </a:r>
            <a:r>
              <a:rPr lang="pt-BR" dirty="0"/>
              <a:t>. Em termos simples, um classificador Naive Bayes assume que a presença de um recurso específico em uma classe não está relacionada à presença de qualquer outro recurso.</a:t>
            </a:r>
          </a:p>
          <a:p>
            <a:pPr marL="0" indent="0" algn="just">
              <a:buNone/>
            </a:pPr>
            <a:r>
              <a:rPr lang="pt-BR" dirty="0"/>
              <a:t> </a:t>
            </a:r>
          </a:p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teorema de Bayes fornece uma maneira de calcular a probabilidade posterior P (c | x) de P (c), P (x) e P (x | c).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1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Naive 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3633746"/>
            <a:ext cx="11360426" cy="258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Assim temos que,</a:t>
            </a:r>
          </a:p>
          <a:p>
            <a:pPr lvl="0"/>
            <a:r>
              <a:rPr lang="pt-BR" i="1" dirty="0"/>
              <a:t>P</a:t>
            </a:r>
            <a:r>
              <a:rPr lang="pt-BR" dirty="0"/>
              <a:t> ( </a:t>
            </a:r>
            <a:r>
              <a:rPr lang="pt-BR" i="1" dirty="0"/>
              <a:t>c | x</a:t>
            </a:r>
            <a:r>
              <a:rPr lang="pt-BR" dirty="0"/>
              <a:t> ) é a probabilidade posterior da </a:t>
            </a:r>
            <a:r>
              <a:rPr lang="pt-BR" i="1" dirty="0"/>
              <a:t>classe </a:t>
            </a:r>
            <a:r>
              <a:rPr lang="pt-BR" dirty="0" smtClean="0"/>
              <a:t>(</a:t>
            </a:r>
            <a:r>
              <a:rPr lang="pt-BR" i="1" dirty="0" smtClean="0"/>
              <a:t>alvo</a:t>
            </a:r>
            <a:r>
              <a:rPr lang="pt-BR" dirty="0" smtClean="0"/>
              <a:t>) dado</a:t>
            </a:r>
            <a:r>
              <a:rPr lang="pt-BR" dirty="0"/>
              <a:t> </a:t>
            </a:r>
            <a:r>
              <a:rPr lang="pt-BR" i="1" dirty="0"/>
              <a:t>preditor </a:t>
            </a:r>
            <a:r>
              <a:rPr lang="pt-BR" dirty="0" smtClean="0"/>
              <a:t>(</a:t>
            </a:r>
            <a:r>
              <a:rPr lang="pt-BR" i="1" dirty="0" smtClean="0"/>
              <a:t>atributo</a:t>
            </a:r>
            <a:r>
              <a:rPr lang="pt-BR" dirty="0" smtClean="0"/>
              <a:t>).</a:t>
            </a:r>
            <a:endParaRPr lang="pt-BR" dirty="0"/>
          </a:p>
          <a:p>
            <a:pPr lvl="0"/>
            <a:r>
              <a:rPr lang="pt-BR" i="1" dirty="0"/>
              <a:t>P</a:t>
            </a:r>
            <a:r>
              <a:rPr lang="pt-BR" dirty="0"/>
              <a:t> ( </a:t>
            </a:r>
            <a:r>
              <a:rPr lang="pt-BR" i="1" dirty="0"/>
              <a:t>c</a:t>
            </a:r>
            <a:r>
              <a:rPr lang="pt-BR" dirty="0"/>
              <a:t> ) é a probabilidade anterior da </a:t>
            </a:r>
            <a:r>
              <a:rPr lang="pt-BR" i="1" dirty="0"/>
              <a:t>classe</a:t>
            </a:r>
            <a:r>
              <a:rPr lang="pt-BR" dirty="0"/>
              <a:t>.</a:t>
            </a:r>
          </a:p>
          <a:p>
            <a:pPr lvl="0"/>
            <a:r>
              <a:rPr lang="pt-BR" i="1" dirty="0"/>
              <a:t>P</a:t>
            </a:r>
            <a:r>
              <a:rPr lang="pt-BR" dirty="0"/>
              <a:t> ( </a:t>
            </a:r>
            <a:r>
              <a:rPr lang="pt-BR" i="1" dirty="0"/>
              <a:t>x | c</a:t>
            </a:r>
            <a:r>
              <a:rPr lang="pt-BR" dirty="0"/>
              <a:t> ) é a probabilidade que é a probabilidade do </a:t>
            </a:r>
            <a:r>
              <a:rPr lang="pt-BR" i="1" dirty="0"/>
              <a:t>preditor </a:t>
            </a:r>
            <a:r>
              <a:rPr lang="pt-BR" dirty="0"/>
              <a:t>dada </a:t>
            </a:r>
            <a:r>
              <a:rPr lang="pt-BR" i="1" dirty="0"/>
              <a:t>classe </a:t>
            </a:r>
            <a:r>
              <a:rPr lang="pt-BR" dirty="0"/>
              <a:t>.</a:t>
            </a:r>
          </a:p>
          <a:p>
            <a:pPr lvl="0"/>
            <a:r>
              <a:rPr lang="pt-BR" i="1" dirty="0"/>
              <a:t>P</a:t>
            </a:r>
            <a:r>
              <a:rPr lang="pt-BR" dirty="0"/>
              <a:t> ( </a:t>
            </a:r>
            <a:r>
              <a:rPr lang="pt-BR" i="1" dirty="0"/>
              <a:t>x</a:t>
            </a:r>
            <a:r>
              <a:rPr lang="pt-BR" dirty="0"/>
              <a:t> ) é a probabilidade anterior do </a:t>
            </a:r>
            <a:r>
              <a:rPr lang="pt-BR" i="1" dirty="0"/>
              <a:t>preditor 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70" y="2300246"/>
            <a:ext cx="45243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685800" y="2057401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Observe a equação abaixo:</a:t>
            </a:r>
          </a:p>
        </p:txBody>
      </p:sp>
    </p:spTree>
    <p:extLst>
      <p:ext uri="{BB962C8B-B14F-4D97-AF65-F5344CB8AC3E}">
        <p14:creationId xmlns:p14="http://schemas.microsoft.com/office/powerpoint/2010/main" val="5515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ANALISE DE ALGORITIMOS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Tema: Algoritimos de </a:t>
            </a:r>
            <a:r>
              <a:rPr lang="pt-BR" b="1" dirty="0" smtClean="0">
                <a:solidFill>
                  <a:srgbClr val="FF0000"/>
                </a:solidFill>
              </a:rPr>
              <a:t>Machine </a:t>
            </a:r>
            <a:r>
              <a:rPr lang="pt-BR" b="1" dirty="0">
                <a:solidFill>
                  <a:srgbClr val="FF0000"/>
                </a:solidFill>
              </a:rPr>
              <a:t>L</a:t>
            </a:r>
            <a:r>
              <a:rPr lang="pt-BR" b="1" dirty="0" smtClean="0">
                <a:solidFill>
                  <a:srgbClr val="FF0000"/>
                </a:solidFill>
              </a:rPr>
              <a:t>earning</a:t>
            </a:r>
          </a:p>
          <a:p>
            <a:pPr marL="0" indent="0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Josué Souza Lopes</a:t>
            </a:r>
          </a:p>
          <a:p>
            <a:pPr marL="0" indent="0" algn="r">
              <a:buNone/>
            </a:pPr>
            <a:r>
              <a:rPr lang="pt-BR" dirty="0"/>
              <a:t>Ernesto Gurgel Valente Neto</a:t>
            </a:r>
          </a:p>
          <a:p>
            <a:pPr marL="0" indent="0" algn="r">
              <a:buNone/>
            </a:pPr>
            <a:r>
              <a:rPr lang="pt-BR" dirty="0"/>
              <a:t>Mateus do Carmo do Vale de Jesus</a:t>
            </a:r>
          </a:p>
          <a:p>
            <a:pPr marL="0" indent="0" algn="r">
              <a:buNone/>
            </a:pPr>
            <a:r>
              <a:rPr lang="pt-BR" dirty="0"/>
              <a:t>Julio </a:t>
            </a:r>
            <a:r>
              <a:rPr lang="pt-BR" dirty="0" smtClean="0"/>
              <a:t>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1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3664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Na implementação da regressão logística, devemos estar cientes das seguintes suposições sobre o mesmo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no caso de regressão logística binária, as variáveis alvo devem ser sempre binárias e o resultado desejado é representado pelo fator nível 1.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não deve haver nenhuma multicolinearidade no modelo, o que significa que as variáveis independentes devem ser independentes umas das outras.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devemos incluir variáveis significativas em nosso modelo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	devemos escolher um tamanho de amostra grande para a regressão logística.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8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3664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regressão logística é um algoritmo de </a:t>
            </a:r>
            <a:r>
              <a:rPr lang="pt-BR" u="sng" dirty="0"/>
              <a:t>classificação de aprendizagem supervisionada</a:t>
            </a:r>
            <a:r>
              <a:rPr lang="pt-BR" dirty="0"/>
              <a:t> usado para prever a probabilidade de uma variável de destino. A natureza da variável alvo ou dependente é dicotômica, o que significa que haveria apenas </a:t>
            </a:r>
            <a:r>
              <a:rPr lang="pt-BR" u="sng" dirty="0"/>
              <a:t>duas classes possíveis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 </a:t>
            </a:r>
          </a:p>
          <a:p>
            <a:pPr marL="0" indent="0" algn="just">
              <a:buNone/>
            </a:pPr>
            <a:r>
              <a:rPr lang="pt-BR" dirty="0" smtClean="0"/>
              <a:t>	Em </a:t>
            </a:r>
            <a:r>
              <a:rPr lang="pt-BR" dirty="0"/>
              <a:t>palavras simples, a variável dependente é de natureza binária, com dados codificados como </a:t>
            </a:r>
            <a:r>
              <a:rPr lang="pt-BR" u="sng" dirty="0"/>
              <a:t>1 (significa sucesso / sim)</a:t>
            </a:r>
            <a:r>
              <a:rPr lang="pt-BR" dirty="0"/>
              <a:t> ou 0 </a:t>
            </a:r>
            <a:r>
              <a:rPr lang="pt-BR" u="sng" dirty="0"/>
              <a:t>(significa falha / não)</a:t>
            </a:r>
            <a:r>
              <a:rPr lang="pt-BR" dirty="0"/>
              <a:t>.  Matematicamente, um modelo de regressão logística prevê P (Y = 1) como uma função de X. É um dos algoritmos de ML mais simples que pode ser usado para vários problemas de classificação, como detecção de spam, previsão de diabetes, detecção de câncer, etc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7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3664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Regressão Logística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10" y="3578301"/>
            <a:ext cx="1924319" cy="9907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96062" y="3737113"/>
            <a:ext cx="10210137" cy="248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38199" y="4623591"/>
            <a:ext cx="106679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O modelo de regressão logística é usado uma equação linear como entrada e uma função logística para </a:t>
            </a:r>
            <a:r>
              <a:rPr lang="pt-BR" u="sng" dirty="0">
                <a:ea typeface="Times New Roman" panose="02020603050405020304" pitchFamily="18" charset="0"/>
                <a:cs typeface="Arial" panose="020B0604020202020204" pitchFamily="34" charset="0"/>
              </a:rPr>
              <a:t>medir as chances de log para realizar uma tarefa de classificação binária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dirty="0">
              <a:effectLst/>
              <a:ea typeface="Times New Roman" panose="02020603050405020304" pitchFamily="18" charset="0"/>
              <a:cs typeface="Comic Sans MS" panose="030F0702030302020204" pitchFamily="66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5617" y="1929227"/>
            <a:ext cx="10790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	A base da regressão logística é a função logística, também chamada de função </a:t>
            </a:r>
            <a:r>
              <a:rPr lang="pt-BR" u="sng" dirty="0" err="1"/>
              <a:t>sigmóide</a:t>
            </a:r>
            <a:r>
              <a:rPr lang="pt-BR" dirty="0"/>
              <a:t>, que pega qualquer número de valor real e o mapeia para um </a:t>
            </a:r>
            <a:r>
              <a:rPr lang="pt-BR" u="sng" dirty="0"/>
              <a:t>valor entre 0 e 1</a:t>
            </a:r>
            <a:r>
              <a:rPr lang="pt-BR" dirty="0"/>
              <a:t>, apresentada pela equação abaixo:</a:t>
            </a:r>
          </a:p>
        </p:txBody>
      </p:sp>
    </p:spTree>
    <p:extLst>
      <p:ext uri="{BB962C8B-B14F-4D97-AF65-F5344CB8AC3E}">
        <p14:creationId xmlns:p14="http://schemas.microsoft.com/office/powerpoint/2010/main" val="24539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3664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Regressão Logística</a:t>
            </a:r>
            <a:endParaRPr lang="pt-BR" dirty="0"/>
          </a:p>
        </p:txBody>
      </p:sp>
      <p:pic>
        <p:nvPicPr>
          <p:cNvPr id="5" name="Imagem 4" descr="Image for post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20" y="2958365"/>
            <a:ext cx="34575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96062" y="3737113"/>
            <a:ext cx="10210137" cy="248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875" y="19724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Considerando que temos a seguinte equação linear e a reta representa a seguir:</a:t>
            </a:r>
            <a:endParaRPr lang="pt-BR" dirty="0">
              <a:effectLst/>
              <a:ea typeface="Times New Roman" panose="02020603050405020304" pitchFamily="18" charset="0"/>
              <a:cs typeface="Comic Sans MS" panose="030F0702030302020204" pitchFamily="66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3665"/>
            <a:ext cx="4440307" cy="2346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9"/>
          <p:cNvSpPr/>
          <p:nvPr/>
        </p:nvSpPr>
        <p:spPr>
          <a:xfrm>
            <a:off x="1001286" y="5799672"/>
            <a:ext cx="36016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Figura 2: Equação Linear Z</a:t>
            </a:r>
            <a:endParaRPr lang="pt-B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omic Sans MS" panose="030F0702030302020204" pitchFamily="66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096000" y="32235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O modelo de regressão logística é usado uma equação linear como entrada e uma função logística para medir as chances de log para realizar uma tarefa de classificação binária.</a:t>
            </a:r>
            <a:endParaRPr lang="pt-BR" dirty="0">
              <a:effectLst/>
              <a:ea typeface="Times New Roman" panose="02020603050405020304" pitchFamily="18" charset="0"/>
              <a:cs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</a:t>
            </a:r>
            <a:r>
              <a:rPr lang="pt-BR" b="1" dirty="0"/>
              <a:t> </a:t>
            </a:r>
            <a:r>
              <a:rPr lang="pt-BR" b="1" dirty="0">
                <a:solidFill>
                  <a:srgbClr val="FF0000"/>
                </a:solidFill>
              </a:rPr>
              <a:t>LEARNING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Segundos </a:t>
            </a:r>
            <a:r>
              <a:rPr lang="pt-BR" dirty="0"/>
              <a:t>estudos da universidade de Boston, Departamento de Engenharia Elétrica e de Computadores e Divisão de Engenharia de Sistemas</a:t>
            </a:r>
            <a:r>
              <a:rPr lang="pt-BR" dirty="0" smtClean="0"/>
              <a:t>,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“O</a:t>
            </a:r>
            <a:r>
              <a:rPr lang="pt-BR" i="1" dirty="0" smtClean="0"/>
              <a:t>s </a:t>
            </a:r>
            <a:r>
              <a:rPr lang="pt-BR" i="1" dirty="0"/>
              <a:t>métodos de otimização de primeira ordem, que vão desde a descida do </a:t>
            </a:r>
            <a:r>
              <a:rPr lang="pt-BR" i="1" u="sng" dirty="0"/>
              <a:t>G</a:t>
            </a:r>
            <a:r>
              <a:rPr lang="pt-BR" i="1" u="sng" dirty="0" smtClean="0"/>
              <a:t>radiente </a:t>
            </a:r>
            <a:r>
              <a:rPr lang="pt-BR" i="1" u="sng" dirty="0" err="1" smtClean="0"/>
              <a:t>Vanilla</a:t>
            </a:r>
            <a:r>
              <a:rPr lang="pt-BR" i="1" dirty="0" smtClean="0"/>
              <a:t> </a:t>
            </a:r>
            <a:r>
              <a:rPr lang="pt-BR" i="1" dirty="0"/>
              <a:t>até a </a:t>
            </a:r>
            <a:r>
              <a:rPr lang="pt-BR" i="1" dirty="0" smtClean="0"/>
              <a:t>A</a:t>
            </a:r>
            <a:r>
              <a:rPr lang="pt-BR" i="1" u="sng" dirty="0" smtClean="0"/>
              <a:t>celeração </a:t>
            </a:r>
            <a:r>
              <a:rPr lang="pt-BR" i="1" u="sng" dirty="0"/>
              <a:t>de </a:t>
            </a:r>
            <a:r>
              <a:rPr lang="pt-BR" i="1" u="sng" dirty="0" err="1"/>
              <a:t>Nesterov</a:t>
            </a:r>
            <a:r>
              <a:rPr lang="pt-BR" i="1" dirty="0"/>
              <a:t> e suas variantes surgiram na </a:t>
            </a:r>
            <a:r>
              <a:rPr lang="pt-BR" i="1" u="sng" dirty="0"/>
              <a:t>última década</a:t>
            </a:r>
            <a:r>
              <a:rPr lang="pt-BR" i="1" dirty="0"/>
              <a:t> como a principal forma de treinar modelos de aprendizado de máquina (Machine Learning</a:t>
            </a:r>
            <a:r>
              <a:rPr lang="pt-BR" i="1" dirty="0" smtClean="0"/>
              <a:t>).”</a:t>
            </a:r>
          </a:p>
          <a:p>
            <a:pPr marL="0" indent="0" algn="just">
              <a:buNone/>
            </a:pPr>
            <a:r>
              <a:rPr lang="pt-BR" i="1" dirty="0"/>
              <a:t>	</a:t>
            </a:r>
            <a:r>
              <a:rPr lang="pt-BR" i="1" dirty="0" smtClean="0"/>
              <a:t>		“Assim </a:t>
            </a:r>
            <a:r>
              <a:rPr lang="pt-BR" i="1" dirty="0"/>
              <a:t>passa a existir uma grande necessidade de técnicas para treinar tais modelos de forma rápida e confiável de forma distribuída em redes onde os processadores ou </a:t>
            </a:r>
            <a:r>
              <a:rPr lang="pt-BR" i="1" dirty="0" err="1"/>
              <a:t>GPUs</a:t>
            </a:r>
            <a:r>
              <a:rPr lang="pt-BR" i="1" dirty="0"/>
              <a:t> podem estar espalhados pelo mundo e se comunicar por meio de um rede que pode </a:t>
            </a:r>
            <a:r>
              <a:rPr lang="pt-BR" i="1" u="sng" dirty="0"/>
              <a:t>sofrer perdas de mensagens</a:t>
            </a:r>
            <a:r>
              <a:rPr lang="pt-BR" i="1" dirty="0"/>
              <a:t>, </a:t>
            </a:r>
            <a:r>
              <a:rPr lang="pt-BR" i="1" u="sng" dirty="0"/>
              <a:t>atrasos</a:t>
            </a:r>
            <a:r>
              <a:rPr lang="pt-BR" i="1" dirty="0"/>
              <a:t> e </a:t>
            </a:r>
            <a:r>
              <a:rPr lang="pt-BR" i="1" u="sng" dirty="0" err="1"/>
              <a:t>assincronia</a:t>
            </a:r>
            <a:r>
              <a:rPr lang="pt-BR" dirty="0"/>
              <a:t>”.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0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	Ao </a:t>
            </a:r>
            <a:r>
              <a:rPr lang="pt-BR" dirty="0"/>
              <a:t>trabalharmos com processamento em </a:t>
            </a:r>
            <a:r>
              <a:rPr lang="pt-BR" dirty="0" err="1"/>
              <a:t>GPUs</a:t>
            </a:r>
            <a:r>
              <a:rPr lang="pt-BR" dirty="0"/>
              <a:t> costuma haver </a:t>
            </a:r>
            <a:r>
              <a:rPr lang="pt-BR" u="sng" dirty="0"/>
              <a:t>aumento de processadores</a:t>
            </a:r>
            <a:r>
              <a:rPr lang="pt-BR" dirty="0"/>
              <a:t> aos quais </a:t>
            </a:r>
            <a:r>
              <a:rPr lang="pt-BR" u="sng" dirty="0"/>
              <a:t>executando algoritmos</a:t>
            </a:r>
            <a:r>
              <a:rPr lang="pt-BR" dirty="0"/>
              <a:t> costumeiramente são desperdiçados pelo </a:t>
            </a:r>
            <a:r>
              <a:rPr lang="pt-BR" u="sng" dirty="0"/>
              <a:t>custo de coordenação</a:t>
            </a:r>
            <a:r>
              <a:rPr lang="pt-BR" dirty="0"/>
              <a:t>, </a:t>
            </a:r>
            <a:r>
              <a:rPr lang="pt-BR" u="sng" dirty="0"/>
              <a:t>compartilhado memória</a:t>
            </a:r>
            <a:r>
              <a:rPr lang="pt-BR" dirty="0"/>
              <a:t>, </a:t>
            </a:r>
            <a:r>
              <a:rPr lang="pt-BR" u="sng" dirty="0"/>
              <a:t>perda de mensagens</a:t>
            </a:r>
            <a:r>
              <a:rPr lang="pt-BR" dirty="0"/>
              <a:t> e </a:t>
            </a:r>
            <a:r>
              <a:rPr lang="pt-BR" u="sng" dirty="0"/>
              <a:t>latência</a:t>
            </a:r>
            <a:r>
              <a:rPr lang="pt-BR" dirty="0"/>
              <a:t>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Esse </a:t>
            </a:r>
            <a:r>
              <a:rPr lang="pt-BR" dirty="0"/>
              <a:t>fato costuma ocorrer a </a:t>
            </a:r>
            <a:r>
              <a:rPr lang="pt-BR" u="sng" dirty="0"/>
              <a:t>medida crescente</a:t>
            </a:r>
            <a:r>
              <a:rPr lang="pt-BR" dirty="0"/>
              <a:t> aos quais os processadores encontram-se espalhados por </a:t>
            </a:r>
            <a:r>
              <a:rPr lang="pt-BR" u="sng" dirty="0"/>
              <a:t>data centers</a:t>
            </a:r>
            <a:r>
              <a:rPr lang="pt-BR" dirty="0"/>
              <a:t>, fato amplamente reconhecido pela comunidade de sistemas distribuídos, pois é dito que independente de se aumentar consideravelmente o número de processadores em um problema não resultará, </a:t>
            </a:r>
            <a:r>
              <a:rPr lang="pt-BR" u="sng" dirty="0"/>
              <a:t>depois de certo ponto</a:t>
            </a:r>
            <a:r>
              <a:rPr lang="pt-BR" dirty="0"/>
              <a:t>, em melhor desempenho, dito que também, a partir de um determinado </a:t>
            </a:r>
            <a:r>
              <a:rPr lang="pt-BR" u="sng" dirty="0"/>
              <a:t>ponto limite</a:t>
            </a:r>
            <a:r>
              <a:rPr lang="pt-BR" dirty="0"/>
              <a:t> ao se acrescentar números adicionais de processadores paralelamente não irá efetivamente impactar </a:t>
            </a:r>
            <a:r>
              <a:rPr lang="pt-BR" dirty="0" smtClean="0"/>
              <a:t>positivamente;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</a:t>
            </a:r>
            <a:r>
              <a:rPr lang="pt-BR" b="1" dirty="0"/>
              <a:t> </a:t>
            </a:r>
            <a:r>
              <a:rPr lang="pt-BR" b="1" dirty="0">
                <a:solidFill>
                  <a:srgbClr val="FF0000"/>
                </a:solidFill>
              </a:rPr>
              <a:t>LEARNING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494" y="2201151"/>
            <a:ext cx="11188706" cy="3136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Essa </a:t>
            </a:r>
            <a:r>
              <a:rPr lang="pt-BR" dirty="0"/>
              <a:t>representação é refletida devido aos limites de tempo de </a:t>
            </a:r>
            <a:r>
              <a:rPr lang="pt-BR" u="sng" dirty="0"/>
              <a:t>convergência obtidos</a:t>
            </a:r>
            <a:r>
              <a:rPr lang="pt-BR" dirty="0"/>
              <a:t> para otimização distribuída na literatura. Dado então pela literatura acadêmica a formulação do </a:t>
            </a:r>
            <a:r>
              <a:rPr lang="pt-BR" dirty="0" smtClean="0"/>
              <a:t>problema.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7494" y="17238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Imagem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79" y="3369344"/>
            <a:ext cx="4086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91349" y="5169569"/>
            <a:ext cx="50409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Figura 3: Taxa de decaimento de processamentos em </a:t>
            </a:r>
            <a:r>
              <a:rPr kumimoji="0" lang="pt-BR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GPU’s</a:t>
            </a:r>
            <a:endParaRPr kumimoji="0" lang="pt-BR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25641" y="5582875"/>
            <a:ext cx="1118134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Essa representação é </a:t>
            </a:r>
            <a:r>
              <a:rPr lang="pt-BR" u="sng" dirty="0">
                <a:ea typeface="Times New Roman" panose="02020603050405020304" pitchFamily="18" charset="0"/>
                <a:cs typeface="Arial" panose="020B0604020202020204" pitchFamily="34" charset="0"/>
              </a:rPr>
              <a:t>refletida devido aos limites de tempo de convergência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obtidos para otimização distribuída na literatura. Dado então pela literatura acadêmica a formulação do problema:</a:t>
            </a:r>
            <a:endParaRPr lang="pt-BR" dirty="0">
              <a:effectLst/>
              <a:ea typeface="Times New Roman" panose="02020603050405020304" pitchFamily="18" charset="0"/>
              <a:cs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937" y="2531438"/>
            <a:ext cx="3670586" cy="12295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858741" y="3760967"/>
            <a:ext cx="104559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Dito </a:t>
            </a:r>
            <a:r>
              <a:rPr lang="pt-BR" sz="2000" dirty="0"/>
              <a:t>que em uma rede de n nós apenas o nó i tem conhecimento de a função </a:t>
            </a:r>
            <a:r>
              <a:rPr lang="pt-BR" sz="2000" i="1" dirty="0" err="1"/>
              <a:t>fi</a:t>
            </a:r>
            <a:r>
              <a:rPr lang="pt-BR" sz="2000" i="1" dirty="0"/>
              <a:t> (z)</a:t>
            </a:r>
            <a:r>
              <a:rPr lang="pt-BR" sz="2000" dirty="0"/>
              <a:t>, e a suposição padrão é que, a cada passo quando está acordado, o nó i pode calcular o gradiente de sua própria função local </a:t>
            </a:r>
            <a:r>
              <a:rPr lang="pt-BR" sz="2000" i="1" dirty="0" err="1"/>
              <a:t>fi</a:t>
            </a:r>
            <a:r>
              <a:rPr lang="pt-BR" sz="2000" i="1" dirty="0"/>
              <a:t>(z)</a:t>
            </a:r>
            <a:r>
              <a:rPr lang="pt-BR" sz="2000" dirty="0"/>
              <a:t>. 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Representada </a:t>
            </a:r>
            <a:r>
              <a:rPr lang="pt-BR" sz="2000" dirty="0"/>
              <a:t>pelas funções </a:t>
            </a:r>
            <a:r>
              <a:rPr lang="pt-BR" sz="2000" i="1" dirty="0" err="1"/>
              <a:t>fi</a:t>
            </a:r>
            <a:r>
              <a:rPr lang="pt-BR" sz="2000" i="1" dirty="0"/>
              <a:t>(x), tais quais são assumidos como</a:t>
            </a:r>
            <a:r>
              <a:rPr lang="pt-BR" sz="2000" dirty="0"/>
              <a:t> convexas o problema se torna em calcular esses mínimos de forma distribuída pela rede com base na comunicação ponto a ponto, possíveis perdas de mensagens, atrasos e </a:t>
            </a:r>
            <a:r>
              <a:rPr lang="pt-BR" sz="2000" dirty="0" err="1"/>
              <a:t>assincronia</a:t>
            </a:r>
            <a:r>
              <a:rPr lang="pt-BR" sz="2000" dirty="0"/>
              <a:t> ao qual minimize os impactos</a:t>
            </a:r>
            <a:r>
              <a:rPr lang="pt-BR" sz="2000" dirty="0" smtClean="0"/>
              <a:t>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5464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Temos </a:t>
            </a:r>
            <a:r>
              <a:rPr lang="pt-BR" dirty="0"/>
              <a:t>então que, supondo cada agente </a:t>
            </a:r>
            <a:r>
              <a:rPr lang="pt-BR" i="1" dirty="0"/>
              <a:t>i</a:t>
            </a:r>
            <a:r>
              <a:rPr lang="pt-BR" dirty="0"/>
              <a:t> irá armazenar pontos de dados de treinamento </a:t>
            </a:r>
            <a:r>
              <a:rPr lang="pt-BR" i="1" dirty="0"/>
              <a:t>Xi = {(</a:t>
            </a:r>
            <a:r>
              <a:rPr lang="pt-BR" i="1" dirty="0" err="1"/>
              <a:t>xj</a:t>
            </a:r>
            <a:r>
              <a:rPr lang="pt-BR" i="1" dirty="0"/>
              <a:t>, </a:t>
            </a:r>
            <a:r>
              <a:rPr lang="pt-BR" i="1" dirty="0" err="1"/>
              <a:t>yj</a:t>
            </a:r>
            <a:r>
              <a:rPr lang="pt-BR" i="1" dirty="0"/>
              <a:t>)}</a:t>
            </a:r>
            <a:r>
              <a:rPr lang="pt-BR" dirty="0"/>
              <a:t>, onde </a:t>
            </a:r>
            <a:r>
              <a:rPr lang="pt-BR" i="1" dirty="0" err="1"/>
              <a:t>xj</a:t>
            </a:r>
            <a:r>
              <a:rPr lang="pt-BR" i="1" dirty="0"/>
              <a:t> ∈ R p</a:t>
            </a:r>
            <a:r>
              <a:rPr lang="pt-BR" dirty="0"/>
              <a:t> são vetores de características e </a:t>
            </a:r>
            <a:r>
              <a:rPr lang="pt-BR" i="1" dirty="0" err="1"/>
              <a:t>yj</a:t>
            </a:r>
            <a:r>
              <a:rPr lang="pt-BR" i="1" dirty="0"/>
              <a:t> ∈ R</a:t>
            </a:r>
            <a:r>
              <a:rPr lang="pt-BR" dirty="0"/>
              <a:t> são as respostas associadas a variáveis discretas ou contínuas concluísse a necessidade de desenvolver um modelo preditivo </a:t>
            </a:r>
            <a:r>
              <a:rPr lang="pt-BR" i="1" dirty="0"/>
              <a:t>h (x; θ)</a:t>
            </a:r>
            <a:r>
              <a:rPr lang="pt-BR" dirty="0"/>
              <a:t>, parametrizado pelos parâmetros </a:t>
            </a:r>
            <a:r>
              <a:rPr lang="pt-BR" i="1" dirty="0"/>
              <a:t>θ ∈ R d</a:t>
            </a:r>
            <a:r>
              <a:rPr lang="pt-BR" dirty="0"/>
              <a:t>, de modo que </a:t>
            </a:r>
            <a:r>
              <a:rPr lang="pt-BR" i="1" dirty="0"/>
              <a:t>h (</a:t>
            </a:r>
            <a:r>
              <a:rPr lang="pt-BR" i="1" dirty="0" err="1"/>
              <a:t>xj</a:t>
            </a:r>
            <a:r>
              <a:rPr lang="pt-BR" i="1" dirty="0"/>
              <a:t>; θ) ≈ </a:t>
            </a:r>
            <a:r>
              <a:rPr lang="pt-BR" i="1" dirty="0" err="1"/>
              <a:t>yj</a:t>
            </a:r>
            <a:r>
              <a:rPr lang="pt-BR" dirty="0"/>
              <a:t> para todos </a:t>
            </a:r>
            <a:r>
              <a:rPr lang="pt-BR" i="1" dirty="0"/>
              <a:t>j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Em </a:t>
            </a:r>
            <a:r>
              <a:rPr lang="pt-BR" dirty="0"/>
              <a:t>outras palavras, estamos procurando um modelo que se adapte a todos os dados em toda rede ao qual deve ser minimização de risco empírico como expresso a seguir;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85" y="4740965"/>
            <a:ext cx="4506030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8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074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/>
              <a:t>Onde temos que a equação mede o quão bem o parâmetro θ se ajusta aos dados em cada respectivo nó </a:t>
            </a:r>
            <a:r>
              <a:rPr lang="pt-BR" i="1" dirty="0"/>
              <a:t>i</a:t>
            </a:r>
            <a:r>
              <a:rPr lang="pt-BR" dirty="0"/>
              <a:t>, com </a:t>
            </a:r>
            <a:r>
              <a:rPr lang="pt-BR" i="1" dirty="0"/>
              <a:t>(h (</a:t>
            </a:r>
            <a:r>
              <a:rPr lang="pt-BR" i="1" dirty="0" err="1"/>
              <a:t>xj</a:t>
            </a:r>
            <a:r>
              <a:rPr lang="pt-BR" i="1" dirty="0"/>
              <a:t>; θ), </a:t>
            </a:r>
            <a:r>
              <a:rPr lang="pt-BR" i="1" dirty="0" err="1"/>
              <a:t>yj</a:t>
            </a:r>
            <a:r>
              <a:rPr lang="pt-BR" i="1" dirty="0"/>
              <a:t>)</a:t>
            </a:r>
            <a:r>
              <a:rPr lang="pt-BR" dirty="0"/>
              <a:t> representando a taxa de perda ao qual entre </a:t>
            </a:r>
            <a:r>
              <a:rPr lang="pt-BR" i="1" dirty="0"/>
              <a:t>h (</a:t>
            </a:r>
            <a:r>
              <a:rPr lang="pt-BR" i="1" dirty="0" err="1"/>
              <a:t>xj</a:t>
            </a:r>
            <a:r>
              <a:rPr lang="pt-BR" i="1" dirty="0"/>
              <a:t>; θ) e </a:t>
            </a:r>
            <a:r>
              <a:rPr lang="pt-BR" i="1" dirty="0" err="1"/>
              <a:t>yj</a:t>
            </a:r>
            <a:r>
              <a:rPr lang="pt-BR" dirty="0"/>
              <a:t>. 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Muito </a:t>
            </a:r>
            <a:r>
              <a:rPr lang="pt-BR" dirty="0"/>
              <a:t>do aprendizado de máquina moderno é construído em torno dessa formulação matemática ao qual é construída, incluindo regressão, classificação e variantes. Tornando possível para modelos dinâmicos aos quais agentes </a:t>
            </a:r>
            <a:r>
              <a:rPr lang="pt-BR" i="1" dirty="0"/>
              <a:t>i</a:t>
            </a:r>
            <a:r>
              <a:rPr lang="pt-BR" dirty="0"/>
              <a:t> permitem a coleta pontos de transmissão de dados </a:t>
            </a:r>
            <a:r>
              <a:rPr lang="pt-BR" i="1" dirty="0"/>
              <a:t>(xi , </a:t>
            </a:r>
            <a:r>
              <a:rPr lang="pt-BR" i="1" dirty="0" err="1"/>
              <a:t>yi</a:t>
            </a:r>
            <a:r>
              <a:rPr lang="pt-BR" i="1" dirty="0"/>
              <a:t>) ∼ </a:t>
            </a:r>
            <a:r>
              <a:rPr lang="pt-BR" i="1" dirty="0" err="1"/>
              <a:t>Pi</a:t>
            </a:r>
            <a:r>
              <a:rPr lang="pt-BR" dirty="0"/>
              <a:t> repetidamente ao longo do tempo, onde </a:t>
            </a:r>
            <a:r>
              <a:rPr lang="pt-BR" i="1" dirty="0" err="1"/>
              <a:t>Pi</a:t>
            </a:r>
            <a:r>
              <a:rPr lang="pt-BR" dirty="0"/>
              <a:t> representa um distribuição desconhecida representada por </a:t>
            </a:r>
            <a:r>
              <a:rPr lang="pt-BR" i="1" dirty="0"/>
              <a:t>(xi , </a:t>
            </a:r>
            <a:r>
              <a:rPr lang="pt-BR" i="1" dirty="0" err="1"/>
              <a:t>yi</a:t>
            </a:r>
            <a:r>
              <a:rPr lang="pt-BR" i="1" dirty="0"/>
              <a:t>)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68" y="3245540"/>
            <a:ext cx="5753100" cy="116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2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RESUMO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Este documento visa apresentar </a:t>
            </a:r>
            <a:r>
              <a:rPr lang="pt-BR" dirty="0"/>
              <a:t>uma exposição </a:t>
            </a:r>
            <a:r>
              <a:rPr lang="pt-BR" dirty="0" smtClean="0"/>
              <a:t>cientifica sobre </a:t>
            </a:r>
            <a:r>
              <a:rPr lang="pt-BR" dirty="0"/>
              <a:t>as analise de algoritmos e fundamentos a se considerar em sua avaliação e mensuração utilizando de </a:t>
            </a:r>
            <a:r>
              <a:rPr lang="pt-BR" dirty="0" smtClean="0"/>
              <a:t>técnicas e </a:t>
            </a:r>
            <a:r>
              <a:rPr lang="pt-BR" dirty="0"/>
              <a:t>analises </a:t>
            </a:r>
            <a:r>
              <a:rPr lang="pt-BR" dirty="0" smtClean="0"/>
              <a:t>comprovadas em Analise de Algoritimos e </a:t>
            </a:r>
            <a:r>
              <a:rPr lang="pt-BR" i="1" dirty="0"/>
              <a:t>Machine </a:t>
            </a:r>
            <a:r>
              <a:rPr lang="pt-BR" i="1" dirty="0" smtClean="0"/>
              <a:t>Learning</a:t>
            </a:r>
            <a:r>
              <a:rPr lang="pt-BR" dirty="0" smtClean="0"/>
              <a:t> </a:t>
            </a:r>
            <a:r>
              <a:rPr lang="pt-BR" dirty="0"/>
              <a:t>sobre a realização de uma comparação funcional e pragmática baseada em seus </a:t>
            </a:r>
            <a:r>
              <a:rPr lang="pt-BR" dirty="0" smtClean="0"/>
              <a:t>conceitos e teoremas amplamente estudados pela matemática, estatística e analise de algoritmos. </a:t>
            </a:r>
          </a:p>
          <a:p>
            <a:pPr marL="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3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0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/>
              <a:t>Neste caso, podemos encontrar θ∗ através da minimização de risco esperada, demonstra por;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Onde temos que;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5" y="2997061"/>
            <a:ext cx="4675368" cy="12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72" y="4782419"/>
            <a:ext cx="57531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4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074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Em </a:t>
            </a:r>
            <a:r>
              <a:rPr lang="pt-BR" dirty="0"/>
              <a:t>ciência da computação para ilustrar a preocupação com as limitações da distribuição e otimização dos modelos de </a:t>
            </a:r>
            <a:r>
              <a:rPr lang="pt-BR" dirty="0" err="1"/>
              <a:t>Machine</a:t>
            </a:r>
            <a:r>
              <a:rPr lang="pt-BR" dirty="0"/>
              <a:t> Learning são levados em consideração o método de </a:t>
            </a:r>
            <a:r>
              <a:rPr lang="pt-BR" dirty="0" err="1"/>
              <a:t>subgradiente</a:t>
            </a:r>
            <a:r>
              <a:rPr lang="pt-BR" dirty="0"/>
              <a:t> na configuração mais simples possível, ou seja, o problema de calcular o mediana de uma coleção de números de forma distribuída onde cada agente </a:t>
            </a:r>
            <a:r>
              <a:rPr lang="pt-BR" i="1" dirty="0"/>
              <a:t>i</a:t>
            </a:r>
            <a:r>
              <a:rPr lang="pt-BR" dirty="0"/>
              <a:t> na rede tem o valor </a:t>
            </a:r>
            <a:r>
              <a:rPr lang="pt-BR" i="1" dirty="0"/>
              <a:t>mi&gt; 0,</a:t>
            </a:r>
            <a:r>
              <a:rPr lang="pt-BR" dirty="0"/>
              <a:t> e o objetivo global é encontrar a </a:t>
            </a:r>
            <a:r>
              <a:rPr lang="pt-BR" i="1" dirty="0"/>
              <a:t>mediana de (m1, m2, ..., </a:t>
            </a:r>
            <a:r>
              <a:rPr lang="pt-BR" i="1" dirty="0" err="1"/>
              <a:t>mn</a:t>
            </a:r>
            <a:r>
              <a:rPr lang="pt-BR" i="1" dirty="0"/>
              <a:t>)</a:t>
            </a:r>
            <a:r>
              <a:rPr lang="pt-BR" dirty="0"/>
              <a:t>, torna-se um problema expresso que pode ser incorporado na estrutura escolhendo o modelo a seguir;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método de </a:t>
            </a:r>
            <a:r>
              <a:rPr lang="pt-BR" dirty="0" err="1"/>
              <a:t>subgradiente</a:t>
            </a:r>
            <a:r>
              <a:rPr lang="pt-BR" dirty="0"/>
              <a:t> usa os </a:t>
            </a:r>
            <a:r>
              <a:rPr lang="pt-BR" dirty="0" err="1"/>
              <a:t>subgradientes</a:t>
            </a:r>
            <a:r>
              <a:rPr lang="pt-BR" dirty="0"/>
              <a:t> </a:t>
            </a:r>
            <a:r>
              <a:rPr lang="pt-BR" i="1" dirty="0"/>
              <a:t>si(z) de </a:t>
            </a:r>
            <a:r>
              <a:rPr lang="pt-BR" i="1" dirty="0" err="1"/>
              <a:t>fi</a:t>
            </a:r>
            <a:r>
              <a:rPr lang="pt-BR" i="1" dirty="0"/>
              <a:t>(z)</a:t>
            </a:r>
            <a:r>
              <a:rPr lang="pt-BR" dirty="0"/>
              <a:t> em qualquer ponto </a:t>
            </a:r>
            <a:r>
              <a:rPr lang="pt-BR" i="1" dirty="0"/>
              <a:t>z</a:t>
            </a:r>
            <a:r>
              <a:rPr lang="pt-BR" dirty="0"/>
              <a:t>, para que o agente atualize como;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12" y="3817289"/>
            <a:ext cx="32385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07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11" name="Imagem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212103"/>
            <a:ext cx="4286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/>
          <p:cNvSpPr/>
          <p:nvPr/>
        </p:nvSpPr>
        <p:spPr>
          <a:xfrm>
            <a:off x="755374" y="3086895"/>
            <a:ext cx="10750826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Onde 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αk&gt; 0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denota o tamanho do passo na iteração 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k, e </a:t>
            </a:r>
            <a:r>
              <a:rPr lang="pt-BR" i="1" dirty="0" err="1">
                <a:ea typeface="Times New Roman" panose="02020603050405020304" pitchFamily="18" charset="0"/>
                <a:cs typeface="Arial" panose="020B0604020202020204" pitchFamily="34" charset="0"/>
              </a:rPr>
              <a:t>wij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i="1" dirty="0"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 [0, 1]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são os pesos do agente 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3i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 aos quais é atribuída as soluções do agente 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j: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dois agentes 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são capazes de trocar informações se e apenas se </a:t>
            </a:r>
            <a:r>
              <a:rPr lang="pt-BR" i="1" dirty="0" err="1">
                <a:ea typeface="Times New Roman" panose="02020603050405020304" pitchFamily="18" charset="0"/>
                <a:cs typeface="Arial" panose="020B0604020202020204" pitchFamily="34" charset="0"/>
              </a:rPr>
              <a:t>wij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i="1" dirty="0" err="1">
                <a:ea typeface="Times New Roman" panose="02020603050405020304" pitchFamily="18" charset="0"/>
                <a:cs typeface="Arial" panose="020B0604020202020204" pitchFamily="34" charset="0"/>
              </a:rPr>
              <a:t>wji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&gt; 0 (</a:t>
            </a:r>
            <a:r>
              <a:rPr lang="pt-BR" i="1" dirty="0" err="1">
                <a:ea typeface="Times New Roman" panose="02020603050405020304" pitchFamily="18" charset="0"/>
                <a:cs typeface="Arial" panose="020B0604020202020204" pitchFamily="34" charset="0"/>
              </a:rPr>
              <a:t>wij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pt-BR" i="1" dirty="0" err="1">
                <a:ea typeface="Times New Roman" panose="02020603050405020304" pitchFamily="18" charset="0"/>
                <a:cs typeface="Arial" panose="020B0604020202020204" pitchFamily="34" charset="0"/>
              </a:rPr>
              <a:t>wji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). Os pesos </a:t>
            </a:r>
            <a:r>
              <a:rPr lang="pt-BR" i="1" dirty="0" err="1">
                <a:ea typeface="Times New Roman" panose="02020603050405020304" pitchFamily="18" charset="0"/>
                <a:cs typeface="Arial" panose="020B0604020202020204" pitchFamily="34" charset="0"/>
              </a:rPr>
              <a:t>wij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são assumidos como sendo simétrico onde, o método de </a:t>
            </a:r>
            <a:r>
              <a:rPr lang="pt-BR" dirty="0" err="1">
                <a:ea typeface="Times New Roman" panose="02020603050405020304" pitchFamily="18" charset="0"/>
                <a:cs typeface="Arial" panose="020B0604020202020204" pitchFamily="34" charset="0"/>
              </a:rPr>
              <a:t>subgradiente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centralizado atualiza a solução em iteração </a:t>
            </a:r>
            <a:r>
              <a:rPr lang="pt-BR" i="1" dirty="0"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pt-BR" dirty="0">
                <a:ea typeface="Times New Roman" panose="02020603050405020304" pitchFamily="18" charset="0"/>
                <a:cs typeface="Arial" panose="020B0604020202020204" pitchFamily="34" charset="0"/>
              </a:rPr>
              <a:t> de acordo com</a:t>
            </a:r>
            <a:endParaRPr lang="pt-BR" dirty="0">
              <a:effectLst/>
              <a:ea typeface="Times New Roman" panose="02020603050405020304" pitchFamily="18" charset="0"/>
              <a:cs typeface="Comic Sans MS" panose="030F0702030302020204" pitchFamily="66" charset="0"/>
            </a:endParaRPr>
          </a:p>
        </p:txBody>
      </p:sp>
      <p:pic>
        <p:nvPicPr>
          <p:cNvPr id="13" name="Imagem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5082076"/>
            <a:ext cx="388620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1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07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20587" y="2299716"/>
            <a:ext cx="10750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Conclui-se que o desempenho do Algoritmo em função do tamanho da rede n aos quais os agentes comunicam-se através de uma rede em anel para tamanhos de passo </a:t>
            </a:r>
            <a:r>
              <a:rPr lang="pt-BR" i="1" dirty="0"/>
              <a:t>αk = √1/k</a:t>
            </a:r>
            <a:r>
              <a:rPr lang="pt-BR" dirty="0"/>
              <a:t>, e </a:t>
            </a:r>
            <a:r>
              <a:rPr lang="pt-BR" i="1" dirty="0"/>
              <a:t>mi</a:t>
            </a:r>
            <a:r>
              <a:rPr lang="pt-BR" dirty="0"/>
              <a:t> são uniformemente distribuídos em </a:t>
            </a:r>
            <a:r>
              <a:rPr lang="pt-BR" i="1" dirty="0"/>
              <a:t>[−10, 10] e o</a:t>
            </a:r>
            <a:r>
              <a:rPr lang="pt-BR" dirty="0"/>
              <a:t> tempo </a:t>
            </a:r>
            <a:r>
              <a:rPr lang="pt-BR" i="1" dirty="0"/>
              <a:t>k</a:t>
            </a:r>
            <a:r>
              <a:rPr lang="pt-BR" dirty="0"/>
              <a:t> chegar a </a:t>
            </a:r>
            <a:r>
              <a:rPr lang="pt-BR" i="1" dirty="0"/>
              <a:t>1 n </a:t>
            </a:r>
            <a:r>
              <a:rPr lang="pt-BR" i="1" dirty="0" err="1"/>
              <a:t>Pni</a:t>
            </a:r>
            <a:r>
              <a:rPr lang="pt-BR" i="1" dirty="0"/>
              <a:t> = 1 | </a:t>
            </a:r>
            <a:r>
              <a:rPr lang="pt-BR" i="1" dirty="0" err="1"/>
              <a:t>yi</a:t>
            </a:r>
            <a:r>
              <a:rPr lang="pt-BR" i="1" dirty="0"/>
              <a:t> (k) | </a:t>
            </a:r>
            <a:r>
              <a:rPr lang="pt-BR" dirty="0"/>
              <a:t>&lt;é plotado em gráfico, onde </a:t>
            </a:r>
            <a:r>
              <a:rPr lang="pt-BR" i="1" dirty="0" err="1"/>
              <a:t>yi</a:t>
            </a:r>
            <a:r>
              <a:rPr lang="pt-BR" i="1" dirty="0"/>
              <a:t> (k) = 1 k </a:t>
            </a:r>
            <a:r>
              <a:rPr lang="pt-BR" i="1" dirty="0" err="1"/>
              <a:t>Pk</a:t>
            </a:r>
            <a:r>
              <a:rPr lang="pt-BR" i="1" dirty="0"/>
              <a:t> – 1 `= 0 </a:t>
            </a:r>
            <a:r>
              <a:rPr lang="pt-BR" i="1" dirty="0" err="1"/>
              <a:t>zi</a:t>
            </a:r>
            <a:r>
              <a:rPr lang="pt-BR" i="1" dirty="0"/>
              <a:t> (`) e = 0,1</a:t>
            </a:r>
            <a:r>
              <a:rPr lang="pt-B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23360" y="3042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27" y="3622817"/>
            <a:ext cx="3465094" cy="28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98896" y="4879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Figura 4: Reta do Gráfico Plotado N</a:t>
            </a:r>
            <a:endParaRPr kumimoji="0" lang="pt-BR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ANALISE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ALGORITIMOS</a:t>
            </a:r>
            <a:r>
              <a:rPr lang="pt-BR" b="1" dirty="0"/>
              <a:t> DE </a:t>
            </a:r>
            <a:r>
              <a:rPr lang="pt-BR" b="1" dirty="0">
                <a:solidFill>
                  <a:srgbClr val="FF0000"/>
                </a:solidFill>
              </a:rPr>
              <a:t>MACHINE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074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Observando o gráfico percebemos que claramente</a:t>
            </a:r>
            <a:r>
              <a:rPr lang="pt-BR" dirty="0"/>
              <a:t>, </a:t>
            </a:r>
            <a:r>
              <a:rPr lang="pt-BR" u="sng" dirty="0"/>
              <a:t>esta é uma propriedade </a:t>
            </a:r>
            <a:r>
              <a:rPr lang="pt-BR" u="sng" dirty="0" smtClean="0"/>
              <a:t>indesejável</a:t>
            </a:r>
            <a:r>
              <a:rPr lang="pt-BR" dirty="0"/>
              <a:t>. Olhando para a figura, vemos que a </a:t>
            </a:r>
            <a:r>
              <a:rPr lang="pt-BR" u="sng" dirty="0"/>
              <a:t>distribuição computação em 50 nós</a:t>
            </a:r>
            <a:r>
              <a:rPr lang="pt-BR" dirty="0"/>
              <a:t> pode resultar em um </a:t>
            </a:r>
            <a:r>
              <a:rPr lang="pt-BR" u="sng" dirty="0"/>
              <a:t>tempo de convergência de ordem consideravelmente elevado</a:t>
            </a:r>
            <a:r>
              <a:rPr lang="pt-BR" dirty="0"/>
              <a:t>. Poucos ficariam entusiasmados com a otimização distribuída se o efeito final for muito </a:t>
            </a:r>
            <a:r>
              <a:rPr lang="pt-BR" u="sng" dirty="0"/>
              <a:t>aumento do tempo de convergência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Notasse </a:t>
            </a:r>
            <a:r>
              <a:rPr lang="pt-BR" dirty="0"/>
              <a:t>que este fenômeno demonstrado para o problema de computação não será válido para os problemas de otimização mais sofisticados na literatura </a:t>
            </a:r>
            <a:r>
              <a:rPr lang="pt-BR" dirty="0" err="1"/>
              <a:t>Machine</a:t>
            </a:r>
            <a:r>
              <a:rPr lang="pt-BR" dirty="0"/>
              <a:t> Learning (ML). Infelizmente, a maioria dos trabalhos de otimização de algoritmos em sistemas distribuídos replica isso fenômeno indesejável.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4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/>
              <a:t>Na última década muito se debatia sobre o que era </a:t>
            </a:r>
            <a:r>
              <a:rPr lang="pt-BR" u="sng" dirty="0"/>
              <a:t>Big Data</a:t>
            </a:r>
            <a:r>
              <a:rPr lang="pt-BR" dirty="0"/>
              <a:t>. A terminologia de Big Data gerava grande furor na comunidade Cientifica e Acadêmica de Cientistas da Computação debatendo sobre o termo, possibilidades e contexto, porém se tornando um conhecimento cada vez mais avançado e consolidado que tem moldado o mercado de trabalho internacional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i="1" dirty="0" smtClean="0"/>
              <a:t>	</a:t>
            </a:r>
            <a:r>
              <a:rPr lang="pt-BR" dirty="0" smtClean="0"/>
              <a:t>Estima-se </a:t>
            </a:r>
            <a:r>
              <a:rPr lang="pt-BR" dirty="0"/>
              <a:t>que hoje dia estejam sendo gerados pela humanidade aproximadamente </a:t>
            </a:r>
            <a:r>
              <a:rPr lang="pt-BR" u="sng" dirty="0"/>
              <a:t>2.5 quintilhões de bytes com apenas 4 bilhões de indivíduos </a:t>
            </a:r>
            <a:r>
              <a:rPr lang="pt-BR" dirty="0"/>
              <a:t>conectados a rede, ou seja, apenas metade da população. Essas informações servem para analisar o perfil comportamental de indivíduos, empresas, governos e estas mesmas informações têm quase dobrado em intervalos de tempo de aproximadamente dois anos. 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Com </a:t>
            </a:r>
            <a:r>
              <a:rPr lang="pt-BR" dirty="0"/>
              <a:t>avanço constante da tecnologia tornado cada vez mais cada o ser humano conectado no mundo, levantamentos tem afirmados que perfil, dados, informações são/estão sendo agregadas em valores através de conectividade populacional, telefones moveis, redes sociais, motores de busca, relógios, carros e até geladeiras agregam informações para serem capturadas permitindo criar </a:t>
            </a:r>
            <a:r>
              <a:rPr lang="pt-BR" u="sng" dirty="0" err="1"/>
              <a:t>roadmaps</a:t>
            </a:r>
            <a:r>
              <a:rPr lang="pt-BR" dirty="0"/>
              <a:t> cada vez </a:t>
            </a:r>
            <a:r>
              <a:rPr lang="pt-BR" u="sng" dirty="0"/>
              <a:t>mais elaborados</a:t>
            </a:r>
            <a:r>
              <a:rPr lang="pt-BR" dirty="0"/>
              <a:t>, apontando e, até prevendo o </a:t>
            </a:r>
            <a:r>
              <a:rPr lang="pt-BR" u="sng" dirty="0"/>
              <a:t>comportamento do mercado e das pessoas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9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6502179" cy="40241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Dados </a:t>
            </a:r>
            <a:r>
              <a:rPr lang="pt-BR" dirty="0"/>
              <a:t>levantados entre 2005 e estimados até 2020 ditam que o universo digital poderá ter um crescimento de </a:t>
            </a:r>
            <a:r>
              <a:rPr lang="pt-BR" u="sng" dirty="0"/>
              <a:t>130 </a:t>
            </a:r>
            <a:r>
              <a:rPr lang="pt-BR" u="sng" dirty="0" err="1"/>
              <a:t>exabytes</a:t>
            </a:r>
            <a:r>
              <a:rPr lang="pt-BR" u="sng" dirty="0"/>
              <a:t> para um valor aproximado de até 40.000 </a:t>
            </a:r>
            <a:r>
              <a:rPr lang="pt-BR" u="sng" dirty="0" err="1"/>
              <a:t>exabytes</a:t>
            </a:r>
            <a:r>
              <a:rPr lang="pt-BR" u="sng" dirty="0"/>
              <a:t> ou 40 trilhões de gigabytes</a:t>
            </a:r>
            <a:r>
              <a:rPr lang="pt-BR" dirty="0"/>
              <a:t>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Dados </a:t>
            </a:r>
            <a:r>
              <a:rPr lang="pt-BR" dirty="0"/>
              <a:t>e análises também estudam a média em que cada ser humano no planeta tem gerado dados que podem agregar valor e conhecimento sobre suas respectivas atividades e áreas de interesse ditando que aproximadamente até 2020 cada ser humano gerará mais de 5.000 gigabytes com previsão para o dobro de informações agregadas nos próximos anos.</a:t>
            </a:r>
          </a:p>
        </p:txBody>
      </p:sp>
      <p:pic>
        <p:nvPicPr>
          <p:cNvPr id="4" name="Figura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7311887" y="2260347"/>
            <a:ext cx="3992880" cy="194627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720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6502179" cy="40241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Segundo </a:t>
            </a:r>
            <a:r>
              <a:rPr lang="pt-BR" dirty="0" err="1"/>
              <a:t>McKinsey</a:t>
            </a:r>
            <a:r>
              <a:rPr lang="pt-BR" dirty="0"/>
              <a:t> Global </a:t>
            </a:r>
            <a:r>
              <a:rPr lang="pt-BR" dirty="0" err="1"/>
              <a:t>Institute</a:t>
            </a:r>
            <a:r>
              <a:rPr lang="pt-BR" dirty="0"/>
              <a:t> haverá um </a:t>
            </a:r>
            <a:r>
              <a:rPr lang="pt-BR" dirty="0" err="1"/>
              <a:t>deficit</a:t>
            </a:r>
            <a:r>
              <a:rPr lang="pt-BR" dirty="0"/>
              <a:t> de </a:t>
            </a:r>
            <a:r>
              <a:rPr lang="pt-BR" u="sng" dirty="0"/>
              <a:t>140 a 190 mil profissionais com habilidades em análise de dados</a:t>
            </a:r>
            <a:r>
              <a:rPr lang="pt-BR" dirty="0"/>
              <a:t> e mais de </a:t>
            </a:r>
            <a:r>
              <a:rPr lang="pt-BR" u="sng" dirty="0"/>
              <a:t>1,5 milhão de gerentes e analistas que saibam usar Big Data </a:t>
            </a:r>
            <a:r>
              <a:rPr lang="pt-BR" dirty="0"/>
              <a:t>de forma efetiva para tomada de decisões. Porém os índices tenham </a:t>
            </a:r>
            <a:r>
              <a:rPr lang="pt-BR" u="sng" dirty="0" smtClean="0"/>
              <a:t>demonstrando-se </a:t>
            </a:r>
            <a:r>
              <a:rPr lang="pt-BR" u="sng" dirty="0"/>
              <a:t>errados e a carência esteja </a:t>
            </a:r>
            <a:r>
              <a:rPr lang="pt-BR" dirty="0"/>
              <a:t>aproximadamente no </a:t>
            </a:r>
            <a:r>
              <a:rPr lang="pt-BR" u="sng" dirty="0"/>
              <a:t>valor </a:t>
            </a:r>
            <a:r>
              <a:rPr lang="pt-BR" u="sng" dirty="0" smtClean="0"/>
              <a:t>de milhões </a:t>
            </a:r>
            <a:r>
              <a:rPr lang="pt-BR" u="sng" dirty="0"/>
              <a:t>de </a:t>
            </a:r>
            <a:r>
              <a:rPr lang="pt-BR" u="sng" dirty="0" smtClean="0"/>
              <a:t>profissionais</a:t>
            </a:r>
            <a:r>
              <a:rPr lang="pt-BR" dirty="0" smtClean="0"/>
              <a:t> capacitados</a:t>
            </a:r>
            <a:r>
              <a:rPr lang="pt-BR" dirty="0"/>
              <a:t>, demonstrando que o mercado de informações e apoio e suporte as empresas em tomadas de decisão em dados não-estruturados está aumentando consideravelmente além das expectativas.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Figura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7508281" y="2057401"/>
            <a:ext cx="4538345" cy="255333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Retângulo 5"/>
          <p:cNvSpPr/>
          <p:nvPr/>
        </p:nvSpPr>
        <p:spPr>
          <a:xfrm>
            <a:off x="7299767" y="4763937"/>
            <a:ext cx="4746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i="1" kern="150" dirty="0">
                <a:latin typeface="Arial" panose="020B0604020202020204" pitchFamily="34" charset="0"/>
                <a:ea typeface="SimSun" panose="02010600030101010101" pitchFamily="2" charset="-122"/>
                <a:cs typeface="Mangal"/>
              </a:rPr>
              <a:t>“Em Deus nós acreditamos. Todos os outros devem trazer dados. -- William E. Deming”</a:t>
            </a:r>
            <a:endParaRPr lang="pt-BR" kern="150" dirty="0">
              <a:effectLst/>
              <a:latin typeface="Liberation Serif"/>
              <a:ea typeface="SimSun" panose="02010600030101010101" pitchFamily="2" charset="-122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6556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Por </a:t>
            </a:r>
            <a:r>
              <a:rPr lang="pt-BR" dirty="0"/>
              <a:t>mais essa nova tecnologia apresente </a:t>
            </a:r>
            <a:r>
              <a:rPr lang="pt-BR" u="sng" dirty="0"/>
              <a:t>características de um sistema notável</a:t>
            </a:r>
            <a:r>
              <a:rPr lang="pt-BR" dirty="0"/>
              <a:t> com uma infraestrutura robusta ainda apresenta também muitos desafios, sendo a ciência de dados uma área nova em desenvolvimento, porém devido a muitos das </a:t>
            </a:r>
            <a:r>
              <a:rPr lang="pt-BR" u="sng" dirty="0"/>
              <a:t>premissas matemáticas usadas em probabilidade e estática</a:t>
            </a:r>
            <a:r>
              <a:rPr lang="pt-BR" dirty="0"/>
              <a:t> serem discutidas amplamente a décadas ou séculos muitos destes modelos anteriormente apresentados na resolução desse documento são amplamente aceitos pela comunidade matemática e acadêmica. </a:t>
            </a:r>
          </a:p>
          <a:p>
            <a:pPr marL="0" indent="0" algn="just">
              <a:buNone/>
            </a:pPr>
            <a:r>
              <a:rPr lang="pt-BR" dirty="0" smtClean="0"/>
              <a:t>	Nesse </a:t>
            </a:r>
            <a:r>
              <a:rPr lang="pt-BR" dirty="0"/>
              <a:t>contexto a </a:t>
            </a:r>
            <a:r>
              <a:rPr lang="pt-BR" u="sng" dirty="0"/>
              <a:t>análise de algoritmos</a:t>
            </a:r>
            <a:r>
              <a:rPr lang="pt-BR" dirty="0"/>
              <a:t> apresentada como disciplina permite </a:t>
            </a:r>
            <a:r>
              <a:rPr lang="pt-BR" u="sng" dirty="0"/>
              <a:t>medir o custo computacional e analisar</a:t>
            </a:r>
            <a:r>
              <a:rPr lang="pt-BR" dirty="0"/>
              <a:t> com cautela e destacar todas as </a:t>
            </a:r>
            <a:r>
              <a:rPr lang="pt-BR" u="sng" dirty="0"/>
              <a:t>peculiaridades em modelos mais complexos</a:t>
            </a:r>
            <a:r>
              <a:rPr lang="pt-BR" dirty="0"/>
              <a:t> de experimentos para que possam surgir metodologias e algoritmos capazes de </a:t>
            </a:r>
            <a:r>
              <a:rPr lang="pt-BR" u="sng" dirty="0"/>
              <a:t>melhor utilizar da arquitetura de hardware</a:t>
            </a:r>
            <a:r>
              <a:rPr lang="pt-BR" dirty="0"/>
              <a:t> utilizada em processamentos matriciais destas respectivas operações.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6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1.0 </a:t>
            </a:r>
            <a:r>
              <a:rPr lang="pt-BR" b="1" dirty="0"/>
              <a:t>– Introdução </a:t>
            </a:r>
            <a:r>
              <a:rPr lang="pt-BR" b="1" dirty="0" smtClean="0"/>
              <a:t>...............................................................................................................................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2.0 – Analise de Algoritimos</a:t>
            </a:r>
            <a:r>
              <a:rPr lang="pt-BR" b="1" dirty="0" smtClean="0"/>
              <a:t>............................................................................................................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2.1 – </a:t>
            </a:r>
            <a:r>
              <a:rPr lang="pt-BR" b="1" dirty="0" smtClean="0"/>
              <a:t>Linguagens de Programação</a:t>
            </a:r>
            <a:br>
              <a:rPr lang="pt-BR" b="1" dirty="0" smtClean="0"/>
            </a:br>
            <a:r>
              <a:rPr lang="pt-BR" b="1" dirty="0" smtClean="0"/>
              <a:t>	</a:t>
            </a:r>
            <a:br>
              <a:rPr lang="pt-BR" b="1" dirty="0" smtClean="0"/>
            </a:br>
            <a:r>
              <a:rPr lang="pt-BR" b="1" dirty="0" smtClean="0"/>
              <a:t>	Python</a:t>
            </a:r>
            <a:r>
              <a:rPr lang="pt-BR" b="1" dirty="0"/>
              <a:t>: Introdução</a:t>
            </a:r>
            <a:r>
              <a:rPr lang="pt-BR" b="1" dirty="0" smtClean="0"/>
              <a:t>.............................................................................................................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  <a:r>
              <a:rPr lang="pt-BR" b="1" dirty="0" smtClean="0"/>
              <a:t>R</a:t>
            </a:r>
            <a:r>
              <a:rPr lang="pt-BR" b="1" dirty="0"/>
              <a:t>: Introdução</a:t>
            </a:r>
            <a:r>
              <a:rPr lang="pt-BR" b="1" dirty="0" smtClean="0"/>
              <a:t>.......................................................................................................................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3.0 </a:t>
            </a:r>
            <a:r>
              <a:rPr lang="pt-BR" b="1" dirty="0"/>
              <a:t>Machine Learning</a:t>
            </a:r>
            <a:r>
              <a:rPr lang="pt-BR" b="1" dirty="0" smtClean="0"/>
              <a:t>.......................................................................................................................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3.1 Algoritimos</a:t>
            </a:r>
            <a:r>
              <a:rPr lang="pt-BR" b="1" dirty="0" smtClean="0"/>
              <a:t>..................................................................................................................................</a:t>
            </a:r>
          </a:p>
          <a:p>
            <a:pPr marL="0" indent="0">
              <a:buNone/>
            </a:pPr>
            <a:r>
              <a:rPr lang="pt-BR" b="1" dirty="0" smtClean="0"/>
              <a:t>	Aprendizagem....................................................................................................................	Supervisionada...................................................................................................................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  <a:r>
              <a:rPr lang="pt-BR" b="1" dirty="0" smtClean="0"/>
              <a:t>Regressão </a:t>
            </a:r>
            <a:r>
              <a:rPr lang="pt-BR" b="1" dirty="0"/>
              <a:t>Linear </a:t>
            </a:r>
            <a:r>
              <a:rPr lang="pt-BR" b="1" dirty="0" smtClean="0"/>
              <a:t>...............................................................................................................</a:t>
            </a:r>
            <a:br>
              <a:rPr lang="pt-BR" b="1" dirty="0" smtClean="0"/>
            </a:br>
            <a:r>
              <a:rPr lang="pt-BR" b="1" dirty="0" smtClean="0"/>
              <a:t>	Naive </a:t>
            </a:r>
            <a:r>
              <a:rPr lang="pt-BR" b="1" dirty="0"/>
              <a:t>Bayes</a:t>
            </a:r>
            <a:r>
              <a:rPr lang="pt-BR" b="1" dirty="0" smtClean="0"/>
              <a:t>........................................................................................................................	Regressão </a:t>
            </a:r>
            <a:r>
              <a:rPr lang="pt-BR" b="1" dirty="0"/>
              <a:t>Linear</a:t>
            </a:r>
            <a:r>
              <a:rPr lang="pt-BR" b="1" dirty="0" smtClean="0"/>
              <a:t>................................................................................................................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4.0 </a:t>
            </a:r>
            <a:r>
              <a:rPr lang="pt-BR" b="1" dirty="0"/>
              <a:t>Analise de Algoritmos de Machine Learning</a:t>
            </a:r>
            <a:r>
              <a:rPr lang="pt-BR" b="1" dirty="0" smtClean="0"/>
              <a:t>..........................................................................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5.0 Conclusão</a:t>
            </a:r>
            <a:r>
              <a:rPr lang="pt-BR" b="1" dirty="0" smtClean="0"/>
              <a:t>...................................................................................................................................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sociedade contemporânea </a:t>
            </a:r>
            <a:r>
              <a:rPr lang="pt-BR" dirty="0" smtClean="0"/>
              <a:t>possui uma </a:t>
            </a:r>
            <a:r>
              <a:rPr lang="pt-BR" dirty="0"/>
              <a:t>alta demanda a sistemas capazes de gerenciar operações complexas para a implementação de ambientes sofisticados de </a:t>
            </a:r>
            <a:r>
              <a:rPr lang="pt-BR" dirty="0" smtClean="0"/>
              <a:t>trabalho. </a:t>
            </a:r>
            <a:r>
              <a:rPr lang="pt-BR" dirty="0"/>
              <a:t>A alta demanda de desenvolvimento gerou a necessidade de buscar-se mais metodologias e práticas que pudessem </a:t>
            </a:r>
            <a:r>
              <a:rPr lang="pt-BR" u="sng" dirty="0"/>
              <a:t>categorizar, analisar e mensurar valores que para agregar </a:t>
            </a:r>
            <a:r>
              <a:rPr lang="pt-BR" u="sng" dirty="0" smtClean="0"/>
              <a:t>conhecimento</a:t>
            </a:r>
            <a:r>
              <a:rPr lang="pt-BR" dirty="0" smtClean="0"/>
              <a:t> </a:t>
            </a:r>
            <a:r>
              <a:rPr lang="pt-BR" dirty="0"/>
              <a:t>posteriormente surgiriam, destes conhecimentos que complementam os estados gerais são;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programação, programação orientada objetos, modelos funcionais, paradigmas de linguagens, gestão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projetos, analise de algoritmos dentre tantos outros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x-none" dirty="0" smtClean="0"/>
              <a:t>Segundo </a:t>
            </a:r>
            <a:r>
              <a:rPr lang="x-none" dirty="0"/>
              <a:t>Dijkstra, “</a:t>
            </a:r>
            <a:r>
              <a:rPr lang="x-none" i="1" dirty="0"/>
              <a:t>Computer science is no more about computers than astronomy is about telescopes</a:t>
            </a:r>
            <a:r>
              <a:rPr lang="x-none" dirty="0"/>
              <a:t>”</a:t>
            </a:r>
            <a:r>
              <a:rPr lang="pt-BR" dirty="0"/>
              <a:t>, tradução livre pelo autor: “</a:t>
            </a:r>
            <a:r>
              <a:rPr lang="pt-BR" i="1" dirty="0"/>
              <a:t>A ciência da computação não é mais sobre computadores do que a astronomia é sobre telescópios </a:t>
            </a:r>
            <a:r>
              <a:rPr lang="pt-BR" dirty="0"/>
              <a:t>”</a:t>
            </a:r>
            <a:r>
              <a:rPr lang="x-none" dirty="0"/>
              <a:t>.  — </a:t>
            </a:r>
            <a:r>
              <a:rPr lang="pt-BR" dirty="0"/>
              <a:t>(</a:t>
            </a:r>
            <a:r>
              <a:rPr lang="x-none" dirty="0"/>
              <a:t>Edsger W. Dijkstra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0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ANALISE DE ALGORITIMOS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análise de algoritmos surgiu a partir das ideias de D.E. Knuth (The Art of Computer Programming), sendo Knuth o percursos do conceito ao qual seria dado como a </a:t>
            </a:r>
            <a:r>
              <a:rPr lang="pt-BR" u="sng" dirty="0"/>
              <a:t>previsão do tempo de execução</a:t>
            </a:r>
            <a:r>
              <a:rPr lang="pt-BR" dirty="0"/>
              <a:t> e o </a:t>
            </a:r>
            <a:r>
              <a:rPr lang="pt-BR" u="sng" dirty="0"/>
              <a:t>consumo de espaço de um algoritmo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	Estudos </a:t>
            </a:r>
            <a:r>
              <a:rPr lang="pt-BR" dirty="0"/>
              <a:t>sobre a análise de algoritmos foram ensaiados em livros de autores comumente reconhecidos pela comunidade computacional tais como Cormen, Leiserson, Rivest e Stein, Kleinberg e Tardos, de Brassard e Bratley. Ambos realizaram seus estudos e exprimiram ideias baseando-se em conceitos clássicos ao qual seriam utilizados para analisar desempenho e a correlação do mesmo. Sendo assim, a área de </a:t>
            </a:r>
            <a:r>
              <a:rPr lang="pt-BR" u="sng" dirty="0"/>
              <a:t>Análise de Algoritmos</a:t>
            </a:r>
            <a:r>
              <a:rPr lang="pt-BR" dirty="0"/>
              <a:t> passa a tratar de </a:t>
            </a:r>
            <a:r>
              <a:rPr lang="pt-BR" u="sng" dirty="0"/>
              <a:t>importantes ferramentas matemáticas</a:t>
            </a:r>
            <a:r>
              <a:rPr lang="pt-BR" dirty="0"/>
              <a:t> como a </a:t>
            </a:r>
            <a:r>
              <a:rPr lang="pt-BR" u="sng" dirty="0"/>
              <a:t>comparação assintótica de funções e a resolução de recorrências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5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ANALISE DE ALGORITIMOS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9613" y="1755251"/>
            <a:ext cx="11473733" cy="50431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smtClean="0"/>
              <a:t>	Na </a:t>
            </a:r>
            <a:r>
              <a:rPr lang="pt-BR" dirty="0"/>
              <a:t>análise da complexidade de algoritmos definimos os mesmos para os possíveis casos que são segregados em; </a:t>
            </a:r>
            <a:r>
              <a:rPr lang="pt-BR" u="sng" dirty="0" smtClean="0"/>
              <a:t>melhor </a:t>
            </a:r>
            <a:r>
              <a:rPr lang="pt-BR" u="sng" dirty="0"/>
              <a:t>caso</a:t>
            </a:r>
            <a:r>
              <a:rPr lang="pt-BR" dirty="0"/>
              <a:t>, </a:t>
            </a:r>
            <a:r>
              <a:rPr lang="pt-BR" u="sng" dirty="0" smtClean="0"/>
              <a:t>pior </a:t>
            </a:r>
            <a:r>
              <a:rPr lang="pt-BR" u="sng" dirty="0"/>
              <a:t>caso</a:t>
            </a:r>
            <a:r>
              <a:rPr lang="pt-BR" dirty="0"/>
              <a:t>, e o </a:t>
            </a:r>
            <a:r>
              <a:rPr lang="pt-BR" u="sng" dirty="0"/>
              <a:t>caso médio</a:t>
            </a:r>
            <a:r>
              <a:rPr lang="pt-BR" dirty="0"/>
              <a:t> para mensurar o </a:t>
            </a:r>
            <a:r>
              <a:rPr lang="pt-BR" u="sng" dirty="0"/>
              <a:t>custo computacional</a:t>
            </a:r>
            <a:r>
              <a:rPr lang="pt-BR" dirty="0"/>
              <a:t> ao qual o algoritmo está tratando.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smtClean="0"/>
              <a:t>Segundo </a:t>
            </a:r>
            <a:r>
              <a:rPr lang="pt-BR" u="sng" dirty="0"/>
              <a:t>Steven Skiena</a:t>
            </a:r>
            <a:r>
              <a:rPr lang="x-none" dirty="0" smtClean="0"/>
              <a:t>,</a:t>
            </a:r>
            <a:r>
              <a:rPr lang="pt-BR" dirty="0" smtClean="0"/>
              <a:t> Cientista da Computação e Distinto Professor da Stony Brook University e Diretor do I.A Institute; </a:t>
            </a:r>
          </a:p>
          <a:p>
            <a:pPr marL="457200" lvl="1" indent="0" algn="just">
              <a:buNone/>
            </a:pPr>
            <a:r>
              <a:rPr lang="pt-BR" sz="2200" dirty="0"/>
              <a:t>	</a:t>
            </a:r>
            <a:r>
              <a:rPr lang="pt-BR" sz="2200" dirty="0" smtClean="0"/>
              <a:t>	</a:t>
            </a:r>
            <a:r>
              <a:rPr lang="x-none" sz="2200" dirty="0" smtClean="0"/>
              <a:t>“Um </a:t>
            </a:r>
            <a:r>
              <a:rPr lang="x-none" sz="2200" dirty="0"/>
              <a:t>bom algoritmo, mesmo rodando em uma máquina </a:t>
            </a:r>
            <a:r>
              <a:rPr lang="x-none" sz="2200" dirty="0" smtClean="0"/>
              <a:t>lenta, sempre </a:t>
            </a:r>
            <a:r>
              <a:rPr lang="x-none" sz="2200" dirty="0"/>
              <a:t>acaba derrotando (para instâncias grandes do problema) um algoritmo pior rodando em uma máquina rápida. Sempre</a:t>
            </a:r>
            <a:r>
              <a:rPr lang="x-none" sz="2200" dirty="0" smtClean="0"/>
              <a:t>.”  —</a:t>
            </a:r>
            <a:r>
              <a:rPr lang="pt-BR" sz="2200" dirty="0" smtClean="0"/>
              <a:t> (</a:t>
            </a:r>
            <a:r>
              <a:rPr lang="x-none" sz="2200" dirty="0" smtClean="0"/>
              <a:t> </a:t>
            </a:r>
            <a:r>
              <a:rPr lang="x-none" sz="2200" dirty="0"/>
              <a:t>S. S. Skiena, The Algorithm Design Manual</a:t>
            </a:r>
            <a:r>
              <a:rPr lang="pt-BR" sz="2200" dirty="0" smtClean="0"/>
              <a:t>).</a:t>
            </a:r>
          </a:p>
          <a:p>
            <a:pPr marL="457200" lvl="1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dirty="0" smtClean="0"/>
              <a:t>	Assim</a:t>
            </a:r>
            <a:r>
              <a:rPr lang="pt-BR" dirty="0"/>
              <a:t>, como uma das disciplinas tratadas em ciência da computação percebemos que a análise de algoritmos se trata de definir o </a:t>
            </a:r>
            <a:r>
              <a:rPr lang="pt-BR" dirty="0" smtClean="0"/>
              <a:t>algoritmos </a:t>
            </a:r>
            <a:r>
              <a:rPr lang="pt-BR" dirty="0"/>
              <a:t>mais eficiente em determinados </a:t>
            </a:r>
            <a:r>
              <a:rPr lang="pt-BR" dirty="0" smtClean="0"/>
              <a:t>problemas.</a:t>
            </a:r>
          </a:p>
          <a:p>
            <a:pPr marL="0" indent="0" algn="just">
              <a:buNone/>
            </a:pPr>
            <a:r>
              <a:rPr lang="pt-BR" sz="2200" dirty="0"/>
              <a:t/>
            </a:r>
            <a:br>
              <a:rPr lang="pt-BR" sz="2200" dirty="0"/>
            </a:b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110952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Linguagem Python: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Python </a:t>
            </a:r>
            <a:r>
              <a:rPr lang="pt-BR" dirty="0"/>
              <a:t>é uma linguagem de programação, também ocasionalmente chamada em alguns meios de </a:t>
            </a:r>
            <a:r>
              <a:rPr lang="pt-BR" u="sng" dirty="0"/>
              <a:t>linguagem de uso geral</a:t>
            </a:r>
            <a:r>
              <a:rPr lang="pt-BR" dirty="0"/>
              <a:t>, possuindo uma biblioteca padrão ao qual possui vários módulos para processamento de texto e expressões regulares e protocolos de rede (HTTP, FTP, SMTP, POP, XML-RPC, IMAP), acesso aos serviços do sistema operacional, criptografia, interface gráfica dentre outros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Python é uma linguagem de propósito geral de alto nível e </a:t>
            </a:r>
            <a:r>
              <a:rPr lang="pt-BR" u="sng" dirty="0" err="1" smtClean="0"/>
              <a:t>multiparadigma</a:t>
            </a:r>
            <a:r>
              <a:rPr lang="pt-BR" dirty="0" smtClean="0"/>
              <a:t> </a:t>
            </a:r>
            <a:r>
              <a:rPr lang="pt-BR" u="sng" dirty="0" smtClean="0"/>
              <a:t>interpretada</a:t>
            </a:r>
            <a:r>
              <a:rPr lang="pt-BR" dirty="0" smtClean="0"/>
              <a:t>, </a:t>
            </a:r>
            <a:r>
              <a:rPr lang="pt-BR" u="sng" dirty="0" smtClean="0"/>
              <a:t>script</a:t>
            </a:r>
            <a:r>
              <a:rPr lang="pt-BR" dirty="0" smtClean="0"/>
              <a:t>, de </a:t>
            </a:r>
            <a:r>
              <a:rPr lang="pt-BR" u="sng" dirty="0" smtClean="0"/>
              <a:t>alto nível</a:t>
            </a:r>
            <a:r>
              <a:rPr lang="pt-BR" dirty="0" smtClean="0"/>
              <a:t>, </a:t>
            </a:r>
            <a:r>
              <a:rPr lang="pt-BR" u="sng" dirty="0" smtClean="0"/>
              <a:t>imperativa</a:t>
            </a:r>
            <a:r>
              <a:rPr lang="pt-BR" dirty="0" smtClean="0"/>
              <a:t>, </a:t>
            </a:r>
            <a:r>
              <a:rPr lang="pt-BR" u="sng" dirty="0" smtClean="0"/>
              <a:t>orientada a objetos</a:t>
            </a:r>
            <a:r>
              <a:rPr lang="pt-BR" dirty="0" smtClean="0"/>
              <a:t>, funcional com </a:t>
            </a:r>
            <a:r>
              <a:rPr lang="pt-BR" u="sng" dirty="0" err="1" smtClean="0"/>
              <a:t>tipagem</a:t>
            </a:r>
            <a:r>
              <a:rPr lang="pt-BR" u="sng" dirty="0" smtClean="0"/>
              <a:t> dinâmica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2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Linguagem R: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/>
              <a:t>Desenvolvida por Ross e Robert R é uma linguagem de programação </a:t>
            </a:r>
            <a:r>
              <a:rPr lang="pt-BR" u="sng" dirty="0"/>
              <a:t>multi-paradigma</a:t>
            </a:r>
            <a:r>
              <a:rPr lang="pt-BR" dirty="0"/>
              <a:t>, </a:t>
            </a:r>
            <a:r>
              <a:rPr lang="pt-BR" u="sng" dirty="0"/>
              <a:t>dinâmica</a:t>
            </a:r>
            <a:r>
              <a:rPr lang="pt-BR" dirty="0"/>
              <a:t>, </a:t>
            </a:r>
            <a:r>
              <a:rPr lang="pt-BR" u="sng" dirty="0"/>
              <a:t>fracamente tipada</a:t>
            </a:r>
            <a:r>
              <a:rPr lang="pt-BR" dirty="0"/>
              <a:t>, </a:t>
            </a:r>
            <a:r>
              <a:rPr lang="pt-BR" u="sng" dirty="0"/>
              <a:t>voltada à manipulação, análise</a:t>
            </a:r>
            <a:r>
              <a:rPr lang="pt-BR" dirty="0"/>
              <a:t> e </a:t>
            </a:r>
            <a:r>
              <a:rPr lang="pt-BR" u="sng" dirty="0"/>
              <a:t>visualização de dados</a:t>
            </a:r>
            <a:r>
              <a:rPr lang="pt-BR" dirty="0"/>
              <a:t>. R é um </a:t>
            </a:r>
            <a:r>
              <a:rPr lang="pt-BR" u="sng" dirty="0"/>
              <a:t>ambiente</a:t>
            </a:r>
            <a:r>
              <a:rPr lang="pt-BR" dirty="0"/>
              <a:t> e uma </a:t>
            </a:r>
            <a:r>
              <a:rPr lang="pt-BR" u="sng" dirty="0"/>
              <a:t>linguagem</a:t>
            </a:r>
            <a:r>
              <a:rPr lang="pt-BR" dirty="0"/>
              <a:t> de programação similar ao S, contudo, é uma implementação distinta do S. Por conta do contato dos desenvolvedores do ambiente R e linguagem R com a linguagem </a:t>
            </a:r>
            <a:r>
              <a:rPr lang="pt-BR" dirty="0" smtClean="0"/>
              <a:t>Scheme, permitindo </a:t>
            </a:r>
            <a:r>
              <a:rPr lang="pt-BR" dirty="0"/>
              <a:t>até mesmo códigos executados em ambas serem compatíveis.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Atualmente </a:t>
            </a:r>
            <a:r>
              <a:rPr lang="pt-BR" dirty="0"/>
              <a:t>a linguagem R é amplamente aplicada por </a:t>
            </a:r>
            <a:r>
              <a:rPr lang="pt-BR" u="sng" dirty="0"/>
              <a:t>matemáticos</a:t>
            </a:r>
            <a:r>
              <a:rPr lang="pt-BR" dirty="0"/>
              <a:t>, </a:t>
            </a:r>
            <a:r>
              <a:rPr lang="pt-BR" u="sng" dirty="0"/>
              <a:t>estatísticos</a:t>
            </a:r>
            <a:r>
              <a:rPr lang="pt-BR" dirty="0"/>
              <a:t> e </a:t>
            </a:r>
            <a:r>
              <a:rPr lang="pt-BR" u="sng" dirty="0"/>
              <a:t>analistas</a:t>
            </a:r>
            <a:r>
              <a:rPr lang="pt-BR" dirty="0"/>
              <a:t> devido ao seu escopo </a:t>
            </a:r>
            <a:r>
              <a:rPr lang="pt-BR" dirty="0" smtClean="0"/>
              <a:t>ao </a:t>
            </a:r>
            <a:r>
              <a:rPr lang="pt-BR" dirty="0"/>
              <a:t>qual permitem prover um estilo mais límpido ao programar e focado diretamente nas análises estatísticas e </a:t>
            </a:r>
            <a:r>
              <a:rPr lang="pt-BR" dirty="0" smtClean="0"/>
              <a:t>matemáticas.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0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418</TotalTime>
  <Words>609</Words>
  <Application>Microsoft Office PowerPoint</Application>
  <PresentationFormat>Widescreen</PresentationFormat>
  <Paragraphs>205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8" baseType="lpstr">
      <vt:lpstr>Liberation Serif</vt:lpstr>
      <vt:lpstr>Mangal</vt:lpstr>
      <vt:lpstr>SimSun</vt:lpstr>
      <vt:lpstr>SimSun</vt:lpstr>
      <vt:lpstr>Arial</vt:lpstr>
      <vt:lpstr>Cambria Math</vt:lpstr>
      <vt:lpstr>Century Gothic</vt:lpstr>
      <vt:lpstr>Comic Sans MS</vt:lpstr>
      <vt:lpstr>Times New Roman</vt:lpstr>
      <vt:lpstr>Trilha de Vapor</vt:lpstr>
      <vt:lpstr>ANALISE DE ALGORITIMOS ALGORITIMOS DE MACHINE LEARNING</vt:lpstr>
      <vt:lpstr>ANALISE DE ALGORITIMOS</vt:lpstr>
      <vt:lpstr>RESUMO</vt:lpstr>
      <vt:lpstr>SUMARIO</vt:lpstr>
      <vt:lpstr>INTRODUÇÃO</vt:lpstr>
      <vt:lpstr>ANALISE DE ALGORITIMOS</vt:lpstr>
      <vt:lpstr>ANALISE DE ALGORITIMOS</vt:lpstr>
      <vt:lpstr>Linguagem Python: Introdução</vt:lpstr>
      <vt:lpstr>Linguagem R:  Introdução</vt:lpstr>
      <vt:lpstr>Machine Learning</vt:lpstr>
      <vt:lpstr>Machine Learning</vt:lpstr>
      <vt:lpstr>Machine Learning</vt:lpstr>
      <vt:lpstr>Algoritmos  de  machine   learning</vt:lpstr>
      <vt:lpstr>Aprendizagem Supervisionada</vt:lpstr>
      <vt:lpstr>Aprendizagem Supervisionada</vt:lpstr>
      <vt:lpstr>Regressão Linear</vt:lpstr>
      <vt:lpstr>Regressão Linear</vt:lpstr>
      <vt:lpstr>Naive Bayes</vt:lpstr>
      <vt:lpstr>Naive Bayes</vt:lpstr>
      <vt:lpstr>Regressão Logística</vt:lpstr>
      <vt:lpstr>Regressão Logística</vt:lpstr>
      <vt:lpstr>Regressão Logística</vt:lpstr>
      <vt:lpstr>Regressão Logística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ANALISE DE ALGORITIMOS DE MACHINE LEARNING</vt:lpstr>
      <vt:lpstr>Conclusão</vt:lpstr>
      <vt:lpstr>Conclusão</vt:lpstr>
      <vt:lpstr>Conclusão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Ernesto</dc:creator>
  <cp:lastModifiedBy>Ernesto</cp:lastModifiedBy>
  <cp:revision>126</cp:revision>
  <dcterms:created xsi:type="dcterms:W3CDTF">2020-05-29T04:11:38Z</dcterms:created>
  <dcterms:modified xsi:type="dcterms:W3CDTF">2020-12-01T17:03:49Z</dcterms:modified>
</cp:coreProperties>
</file>