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1"/>
  </p:notesMasterIdLst>
  <p:sldIdLst>
    <p:sldId id="256" r:id="rId2"/>
    <p:sldId id="260" r:id="rId3"/>
    <p:sldId id="329" r:id="rId4"/>
    <p:sldId id="259" r:id="rId5"/>
    <p:sldId id="283" r:id="rId6"/>
    <p:sldId id="294" r:id="rId7"/>
    <p:sldId id="322" r:id="rId8"/>
    <p:sldId id="304" r:id="rId9"/>
    <p:sldId id="296" r:id="rId10"/>
    <p:sldId id="331" r:id="rId11"/>
    <p:sldId id="323" r:id="rId12"/>
    <p:sldId id="320" r:id="rId13"/>
    <p:sldId id="324" r:id="rId14"/>
    <p:sldId id="325" r:id="rId15"/>
    <p:sldId id="327" r:id="rId16"/>
    <p:sldId id="332" r:id="rId17"/>
    <p:sldId id="316" r:id="rId18"/>
    <p:sldId id="328" r:id="rId19"/>
    <p:sldId id="33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713" autoAdjust="0"/>
  </p:normalViewPr>
  <p:slideViewPr>
    <p:cSldViewPr>
      <p:cViewPr>
        <p:scale>
          <a:sx n="118" d="100"/>
          <a:sy n="118" d="100"/>
        </p:scale>
        <p:origin x="-142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93FDE7-70DD-4DD4-B68E-5211B012A427}" type="datetimeFigureOut">
              <a:rPr lang="pt-BR" smtClean="0"/>
              <a:pPr/>
              <a:t>10/12/2016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9B4ADC-7006-4C14-8512-956E488C046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2663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B4ADC-7006-4C14-8512-956E488C0466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8497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D1E05-C475-48A4-A624-073A2A37E07F}" type="datetime1">
              <a:rPr lang="en-US" smtClean="0"/>
              <a:t>12/10/2016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DDC85-CBBB-48BB-91FD-3E4F820C04E7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0" name="Retângulo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A0200-FDFF-4857-9539-D24802D8924D}" type="datetime1">
              <a:rPr lang="en-US" smtClean="0"/>
              <a:t>12/10/2016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DDC85-CBBB-48BB-91FD-3E4F820C04E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7B48-8F5E-422D-A89F-9F9A5CC0B40D}" type="datetime1">
              <a:rPr lang="en-US" smtClean="0"/>
              <a:t>12/10/2016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DDC85-CBBB-48BB-91FD-3E4F820C04E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A9E9-3812-4A2A-BA3F-2EB3BCF1FA9D}" type="datetime1">
              <a:rPr lang="en-US" smtClean="0"/>
              <a:t>12/10/2016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DDC85-CBBB-48BB-91FD-3E4F820C04E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C8E90-3A47-46C5-9272-A26FC31D0AC8}" type="datetime1">
              <a:rPr lang="en-US" smtClean="0"/>
              <a:t>12/10/2016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DDC85-CBBB-48BB-91FD-3E4F820C04E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AB67-AEE6-40D8-95C6-2D77343C6F34}" type="datetime1">
              <a:rPr lang="en-US" smtClean="0"/>
              <a:t>12/10/2016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DDC85-CBBB-48BB-91FD-3E4F820C04E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2821-900D-426E-B629-4ADB4934FC9D}" type="datetime1">
              <a:rPr lang="en-US" smtClean="0"/>
              <a:t>12/10/2016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DDC85-CBBB-48BB-91FD-3E4F820C04E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1274-86F9-4616-ABFA-C8454BB84922}" type="datetime1">
              <a:rPr lang="en-US" smtClean="0"/>
              <a:t>12/10/2016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DDC85-CBBB-48BB-91FD-3E4F820C04E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6F4BC-BE2F-49E2-9551-688D1AC8AB54}" type="datetime1">
              <a:rPr lang="en-US" smtClean="0"/>
              <a:t>12/10/2016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DDC85-CBBB-48BB-91FD-3E4F820C04E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9A2-9EA0-4DD8-B64D-BAD43B184C12}" type="datetime1">
              <a:rPr lang="en-US" smtClean="0"/>
              <a:t>12/10/2016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DDC85-CBBB-48BB-91FD-3E4F820C04E7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2" name="Retângulo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B183D372-A28E-4510-A35E-B6EA1654E568}" type="datetime1">
              <a:rPr lang="en-US" smtClean="0"/>
              <a:t>12/10/2016</a:t>
            </a:fld>
            <a:endParaRPr lang="en-US"/>
          </a:p>
        </p:txBody>
      </p:sp>
      <p:sp>
        <p:nvSpPr>
          <p:cNvPr id="11" name="Retângulo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470DDC85-CBBB-48BB-91FD-3E4F820C04E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tângulo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A9091BE9-9B24-48D5-8C32-E54F8CA56E7C}" type="datetime1">
              <a:rPr lang="en-US" smtClean="0"/>
              <a:t>12/10/2016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70DDC85-CBBB-48BB-91FD-3E4F820C04E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Web Semântica e a Construção de uma Ontologia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Ernesto Gurgel Valente Neto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DDC85-CBBB-48BB-91FD-3E4F820C04E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CaixaDeTexto 3"/>
          <p:cNvSpPr txBox="1"/>
          <p:nvPr/>
        </p:nvSpPr>
        <p:spPr>
          <a:xfrm>
            <a:off x="2133600" y="457200"/>
            <a:ext cx="4148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Faculdade Farias Brito</a:t>
            </a:r>
            <a:endParaRPr lang="pt-BR" dirty="0"/>
          </a:p>
          <a:p>
            <a:r>
              <a:rPr lang="pt-BR" b="1" dirty="0"/>
              <a:t>Bacharelado em Ciência da Computação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3.1 Histórias em Quadrinhos (HQs)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2400" y="1775191"/>
            <a:ext cx="8915400" cy="4625609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dirty="0" smtClean="0"/>
              <a:t>Parte </a:t>
            </a:r>
            <a:r>
              <a:rPr lang="pt-BR" dirty="0"/>
              <a:t>significativa da </a:t>
            </a:r>
            <a:r>
              <a:rPr lang="pt-BR" dirty="0" smtClean="0"/>
              <a:t>sociedade contemporânea, indústria cinematográfica, cresce inspirando o </a:t>
            </a:r>
            <a:r>
              <a:rPr lang="pt-BR" dirty="0"/>
              <a:t>meio empresarial a investir neste mercado</a:t>
            </a:r>
            <a:r>
              <a:rPr lang="pt-BR" dirty="0" smtClean="0"/>
              <a:t>. </a:t>
            </a:r>
            <a:endParaRPr lang="pt-BR" dirty="0" smtClean="0"/>
          </a:p>
          <a:p>
            <a:pPr lvl="1"/>
            <a:r>
              <a:rPr lang="pt-BR" dirty="0" smtClean="0"/>
              <a:t>Resultante do crescimento desse mercado, produtos e acessórios.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pt-BR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pt-BR" dirty="0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DDC85-CBBB-48BB-91FD-3E4F820C04E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99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4. Solução Proposta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854209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dirty="0" smtClean="0"/>
              <a:t>Definição do tema: </a:t>
            </a:r>
            <a:r>
              <a:rPr lang="pt-BR" dirty="0" smtClean="0"/>
              <a:t>Ontologia para Histórias </a:t>
            </a:r>
            <a:r>
              <a:rPr lang="pt-BR" dirty="0" smtClean="0"/>
              <a:t>em Quadrinhos;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dirty="0" smtClean="0"/>
              <a:t>Observação sobre implicações que envolvem suas estruturas e proposta, metodologias e práticas.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dirty="0" smtClean="0"/>
              <a:t>Definição associação entre classes e indivíduos;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dirty="0" smtClean="0"/>
              <a:t>Definição das propriedades;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dirty="0" smtClean="0"/>
              <a:t>Associação das propriedades aos indivíduos;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dirty="0"/>
              <a:t>Construção da ontologia </a:t>
            </a:r>
            <a:r>
              <a:rPr lang="pt-BR" dirty="0" smtClean="0"/>
              <a:t>(</a:t>
            </a:r>
            <a:r>
              <a:rPr lang="pt-BR" i="1" dirty="0" smtClean="0"/>
              <a:t>software</a:t>
            </a:r>
            <a:r>
              <a:rPr lang="pt-BR" dirty="0" smtClean="0"/>
              <a:t> </a:t>
            </a:r>
            <a:r>
              <a:rPr lang="pt-BR" dirty="0" err="1" smtClean="0"/>
              <a:t>Protégé</a:t>
            </a:r>
            <a:r>
              <a:rPr lang="pt-BR" dirty="0" smtClean="0"/>
              <a:t>);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endParaRPr lang="pt-BR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362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dirty="0" smtClean="0"/>
              <a:t>Proposta desenvolvida com base </a:t>
            </a:r>
            <a:r>
              <a:rPr lang="pt-BR" dirty="0"/>
              <a:t>em conceitos da W3C, utilizando </a:t>
            </a:r>
            <a:r>
              <a:rPr lang="pt-BR" dirty="0" smtClean="0"/>
              <a:t>o </a:t>
            </a:r>
            <a:r>
              <a:rPr lang="pt-BR" dirty="0"/>
              <a:t>modelo </a:t>
            </a:r>
            <a:r>
              <a:rPr lang="pt-BR" dirty="0" smtClean="0"/>
              <a:t>RDF.</a:t>
            </a:r>
          </a:p>
          <a:p>
            <a:pPr lvl="1"/>
            <a:r>
              <a:rPr lang="pt-BR" dirty="0"/>
              <a:t>Abordagem de área de conhecimento ainda com pouca exploração.</a:t>
            </a:r>
            <a:endParaRPr lang="pt-BR" sz="1800" dirty="0"/>
          </a:p>
          <a:p>
            <a:pPr marL="457200" lvl="1" indent="0">
              <a:buNone/>
            </a:pPr>
            <a:endParaRPr lang="pt-BR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pt-BR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lang="pt-BR" dirty="0" smtClean="0"/>
              <a:t>4.1 Solução Proposta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DDC85-CBBB-48BB-91FD-3E4F820C04E7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DDC85-CBBB-48BB-91FD-3E4F820C04E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lang="pt-BR" dirty="0" smtClean="0"/>
              <a:t>4.2 Solução Proposta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606" y="2286000"/>
            <a:ext cx="3279594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43" y="1828800"/>
            <a:ext cx="2699657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tângulo 2"/>
          <p:cNvSpPr/>
          <p:nvPr/>
        </p:nvSpPr>
        <p:spPr>
          <a:xfrm>
            <a:off x="445849" y="4648200"/>
            <a:ext cx="2668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i="1" dirty="0"/>
              <a:t>Definição das </a:t>
            </a:r>
            <a:r>
              <a:rPr lang="pt-BR" i="1" dirty="0" smtClean="0"/>
              <a:t>Classes</a:t>
            </a:r>
            <a:endParaRPr lang="pt-BR" i="1" dirty="0"/>
          </a:p>
        </p:txBody>
      </p:sp>
      <p:sp>
        <p:nvSpPr>
          <p:cNvPr id="8" name="Retângulo 7"/>
          <p:cNvSpPr/>
          <p:nvPr/>
        </p:nvSpPr>
        <p:spPr>
          <a:xfrm>
            <a:off x="4724400" y="5565972"/>
            <a:ext cx="3467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i="1" dirty="0" smtClean="0"/>
              <a:t>Instanciando um personagem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146544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>
            <a:normAutofit/>
          </a:bodyPr>
          <a:lstStyle/>
          <a:p>
            <a:r>
              <a:rPr lang="pt-BR" dirty="0" smtClean="0"/>
              <a:t>4.4 Atributos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DDC85-CBBB-48BB-91FD-3E4F820C04E7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4895850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504950"/>
            <a:ext cx="4419600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tângulo 10"/>
          <p:cNvSpPr/>
          <p:nvPr/>
        </p:nvSpPr>
        <p:spPr>
          <a:xfrm>
            <a:off x="1447800" y="6019800"/>
            <a:ext cx="6807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i="1" dirty="0" smtClean="0"/>
              <a:t>Atributos da Ontologia de personagens em histórias em quadrinhos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381296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>
            <a:normAutofit/>
          </a:bodyPr>
          <a:lstStyle/>
          <a:p>
            <a:r>
              <a:rPr lang="pt-BR" dirty="0" smtClean="0"/>
              <a:t>4.5 Relacionamentos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DDC85-CBBB-48BB-91FD-3E4F820C04E7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5762625" cy="48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550973"/>
            <a:ext cx="3743325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tângulo 6"/>
          <p:cNvSpPr/>
          <p:nvPr/>
        </p:nvSpPr>
        <p:spPr>
          <a:xfrm>
            <a:off x="4937563" y="4876800"/>
            <a:ext cx="3491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i="1" dirty="0" smtClean="0"/>
              <a:t>Relacionamentos da Ontologia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253501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>
            <a:normAutofit/>
          </a:bodyPr>
          <a:lstStyle/>
          <a:p>
            <a:r>
              <a:rPr lang="pt-BR" dirty="0" smtClean="0"/>
              <a:t>4.6 Relacionamentos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DDC85-CBBB-48BB-91FD-3E4F820C04E7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1600200" y="3733800"/>
            <a:ext cx="5948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i="1" dirty="0" smtClean="0"/>
              <a:t>Comportamento dos Atributos e forma de relacionamento</a:t>
            </a:r>
            <a:endParaRPr lang="pt-BR" i="1" dirty="0"/>
          </a:p>
        </p:txBody>
      </p:sp>
      <p:pic>
        <p:nvPicPr>
          <p:cNvPr id="8" name="Imagem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495" y="4495800"/>
            <a:ext cx="4802505" cy="179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Espaço Reservado para Conteúdo 3"/>
          <p:cNvPicPr>
            <a:picLocks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2169142"/>
            <a:ext cx="5867400" cy="1488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9049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304800" y="1524000"/>
            <a:ext cx="8229600" cy="617269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Grafo</a:t>
            </a:r>
            <a:endParaRPr lang="pt-BR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609600" y="307848"/>
            <a:ext cx="8229600" cy="1252728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pt-BR" dirty="0" smtClean="0"/>
              <a:t>4.7 Solução Proposta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DDC85-CBBB-48BB-91FD-3E4F820C04E7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8" name="Imagem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020" y="2157095"/>
            <a:ext cx="5064760" cy="310070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tângulo 8"/>
          <p:cNvSpPr/>
          <p:nvPr/>
        </p:nvSpPr>
        <p:spPr>
          <a:xfrm>
            <a:off x="2514600" y="5518768"/>
            <a:ext cx="452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i="1" dirty="0" smtClean="0"/>
              <a:t>Grafo relacionado de atributos nomeados</a:t>
            </a:r>
            <a:endParaRPr lang="pt-BR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609600" y="307848"/>
            <a:ext cx="8229600" cy="1252728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pt-BR" dirty="0" smtClean="0"/>
              <a:t>4.8 Solução Proposta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DDC85-CBBB-48BB-91FD-3E4F820C04E7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362200"/>
            <a:ext cx="8619448" cy="1582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tângulo 7"/>
          <p:cNvSpPr/>
          <p:nvPr/>
        </p:nvSpPr>
        <p:spPr>
          <a:xfrm>
            <a:off x="990600" y="5165620"/>
            <a:ext cx="6433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i="1" dirty="0" smtClean="0"/>
              <a:t>Para toda característica da Ontologia a mesma possui uma URI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1503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2400" dirty="0" smtClean="0"/>
              <a:t>A </a:t>
            </a:r>
            <a:r>
              <a:rPr lang="pt-BR" sz="2400" dirty="0"/>
              <a:t>Web Semântica possibilita </a:t>
            </a:r>
            <a:r>
              <a:rPr lang="pt-BR" sz="2400" dirty="0" smtClean="0"/>
              <a:t>racionalização sobre domínios.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sz="2000" dirty="0" smtClean="0"/>
              <a:t>Elimina </a:t>
            </a:r>
            <a:r>
              <a:rPr lang="pt-BR" sz="2000" dirty="0"/>
              <a:t>contradições inconsistências na representação do conhecimento</a:t>
            </a:r>
            <a:r>
              <a:rPr lang="pt-BR" sz="2000" dirty="0" smtClean="0"/>
              <a:t>. </a:t>
            </a:r>
            <a:endParaRPr lang="pt-BR" sz="2000" dirty="0"/>
          </a:p>
          <a:p>
            <a:endParaRPr lang="pt-BR" sz="2000" dirty="0"/>
          </a:p>
          <a:p>
            <a:r>
              <a:rPr lang="pt-BR" sz="2400" dirty="0"/>
              <a:t>C</a:t>
            </a:r>
            <a:r>
              <a:rPr lang="pt-BR" sz="2400" dirty="0" smtClean="0"/>
              <a:t>onsulta em SPARQL</a:t>
            </a:r>
            <a:r>
              <a:rPr lang="pt-BR" sz="2400" dirty="0"/>
              <a:t>,  </a:t>
            </a:r>
            <a:r>
              <a:rPr lang="pt-BR" sz="2400" dirty="0" smtClean="0"/>
              <a:t>aumenta o poder de </a:t>
            </a:r>
            <a:r>
              <a:rPr lang="pt-BR" sz="2400" dirty="0"/>
              <a:t>expressão dos </a:t>
            </a:r>
            <a:r>
              <a:rPr lang="pt-BR" sz="2400" dirty="0" smtClean="0"/>
              <a:t>dados, modelo RDF.</a:t>
            </a:r>
            <a:endParaRPr lang="pt-BR" sz="2400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sz="2000" dirty="0" smtClean="0"/>
              <a:t>Permite assim mapeamento </a:t>
            </a:r>
            <a:r>
              <a:rPr lang="pt-BR" sz="2000" dirty="0"/>
              <a:t>entre os diferentes </a:t>
            </a:r>
            <a:r>
              <a:rPr lang="pt-BR" sz="2000" dirty="0" err="1"/>
              <a:t>URI’s</a:t>
            </a:r>
            <a:r>
              <a:rPr lang="pt-BR" sz="2000" dirty="0"/>
              <a:t> para descobrir fontes adicionais</a:t>
            </a:r>
            <a:r>
              <a:rPr lang="pt-BR" sz="2000" dirty="0" smtClean="0"/>
              <a:t>.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endParaRPr lang="pt-BR" sz="2000" dirty="0"/>
          </a:p>
          <a:p>
            <a:r>
              <a:rPr lang="pt-BR" sz="2600" dirty="0" smtClean="0"/>
              <a:t>Percebeu-se necessidade </a:t>
            </a:r>
            <a:r>
              <a:rPr lang="pt-BR" sz="2600" dirty="0"/>
              <a:t>do desenvolvimento de ambientes de aprendizado para a modelagem e </a:t>
            </a:r>
            <a:r>
              <a:rPr lang="pt-BR" sz="2600" dirty="0" smtClean="0"/>
              <a:t>simulação.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sz="2000" dirty="0" smtClean="0"/>
              <a:t>Volume </a:t>
            </a:r>
            <a:r>
              <a:rPr lang="pt-BR" sz="2000" dirty="0"/>
              <a:t>de dados disponíveis para </a:t>
            </a:r>
            <a:r>
              <a:rPr lang="pt-BR" sz="2000" dirty="0" smtClean="0"/>
              <a:t>pesquisa </a:t>
            </a:r>
            <a:r>
              <a:rPr lang="pt-BR" sz="2000" dirty="0"/>
              <a:t>muito vasto. </a:t>
            </a:r>
            <a:endParaRPr lang="pt-BR" sz="2000" dirty="0" smtClean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sz="2000" dirty="0" smtClean="0"/>
              <a:t>Carece </a:t>
            </a:r>
            <a:r>
              <a:rPr lang="pt-BR" sz="2000" dirty="0"/>
              <a:t>de padronização, ferramentas de publicação, critérios de qualidade e metodologias de modelagem</a:t>
            </a:r>
            <a:r>
              <a:rPr lang="pt-BR" sz="2000" dirty="0" smtClean="0"/>
              <a:t>.</a:t>
            </a:r>
            <a:endParaRPr lang="pt-BR" sz="2000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lang="pt-BR" dirty="0" smtClean="0"/>
              <a:t>5. Conclusão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DDC85-CBBB-48BB-91FD-3E4F820C04E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01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33222" indent="-514350">
              <a:buFont typeface="+mj-lt"/>
              <a:buAutoNum type="arabicPeriod"/>
            </a:pPr>
            <a:r>
              <a:rPr lang="pt-BR" dirty="0" smtClean="0"/>
              <a:t>Introdução</a:t>
            </a:r>
          </a:p>
          <a:p>
            <a:pPr marL="633222" indent="-514350">
              <a:buFont typeface="+mj-lt"/>
              <a:buAutoNum type="arabicPeriod"/>
            </a:pPr>
            <a:r>
              <a:rPr lang="pt-BR" dirty="0" smtClean="0"/>
              <a:t>Web Semântica</a:t>
            </a:r>
          </a:p>
          <a:p>
            <a:pPr marL="633222" indent="-514350">
              <a:buFont typeface="+mj-lt"/>
              <a:buAutoNum type="arabicPeriod"/>
            </a:pPr>
            <a:r>
              <a:rPr lang="pt-BR" dirty="0" smtClean="0"/>
              <a:t>Historias em Quadrinhos</a:t>
            </a:r>
          </a:p>
          <a:p>
            <a:pPr marL="633222" indent="-514350">
              <a:buFont typeface="+mj-lt"/>
              <a:buAutoNum type="arabicPeriod"/>
            </a:pPr>
            <a:r>
              <a:rPr lang="pt-BR" dirty="0" smtClean="0"/>
              <a:t>Solução Proposta</a:t>
            </a:r>
          </a:p>
          <a:p>
            <a:pPr marL="633222" indent="-514350">
              <a:buFont typeface="+mj-lt"/>
              <a:buAutoNum type="arabicPeriod"/>
            </a:pPr>
            <a:r>
              <a:rPr lang="pt-BR" dirty="0" smtClean="0"/>
              <a:t>Conclusão</a:t>
            </a:r>
          </a:p>
          <a:p>
            <a:pPr marL="633222" indent="-514350">
              <a:buFont typeface="+mj-lt"/>
              <a:buAutoNum type="arabicPeriod"/>
            </a:pPr>
            <a:endParaRPr lang="pt-BR" dirty="0" smtClean="0"/>
          </a:p>
          <a:p>
            <a:pPr marL="633222" indent="-514350">
              <a:buFont typeface="+mj-lt"/>
              <a:buAutoNum type="arabicPeriod"/>
            </a:pP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DDC85-CBBB-48BB-91FD-3E4F820C04E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1. Introdução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Web </a:t>
            </a:r>
            <a:r>
              <a:rPr lang="pt-BR" dirty="0"/>
              <a:t>permite </a:t>
            </a:r>
            <a:r>
              <a:rPr lang="pt-BR" dirty="0" smtClean="0"/>
              <a:t>o </a:t>
            </a:r>
            <a:r>
              <a:rPr lang="pt-BR" dirty="0"/>
              <a:t>compartilhamento de </a:t>
            </a:r>
            <a:r>
              <a:rPr lang="pt-BR" dirty="0" smtClean="0"/>
              <a:t>dados forma </a:t>
            </a:r>
            <a:r>
              <a:rPr lang="pt-BR" dirty="0"/>
              <a:t>fácil e </a:t>
            </a:r>
            <a:r>
              <a:rPr lang="pt-BR" dirty="0" smtClean="0"/>
              <a:t>acessível</a:t>
            </a:r>
          </a:p>
          <a:p>
            <a:pPr lvl="1"/>
            <a:r>
              <a:rPr lang="pt-BR" dirty="0" smtClean="0"/>
              <a:t>Necessidade </a:t>
            </a:r>
            <a:r>
              <a:rPr lang="pt-BR" dirty="0"/>
              <a:t>de gerenciamento </a:t>
            </a:r>
            <a:r>
              <a:rPr lang="pt-BR" dirty="0" smtClean="0"/>
              <a:t>eficiente</a:t>
            </a:r>
            <a:endParaRPr lang="pt-BR" dirty="0"/>
          </a:p>
          <a:p>
            <a:r>
              <a:rPr lang="pt-BR" dirty="0"/>
              <a:t>Web </a:t>
            </a:r>
            <a:r>
              <a:rPr lang="pt-BR" dirty="0" smtClean="0"/>
              <a:t>Semântica</a:t>
            </a:r>
            <a:endParaRPr lang="pt-BR" dirty="0"/>
          </a:p>
          <a:p>
            <a:pPr lvl="1"/>
            <a:r>
              <a:rPr lang="pt-BR" dirty="0"/>
              <a:t>Dados passam a ser </a:t>
            </a:r>
            <a:r>
              <a:rPr lang="pt-BR" i="1" u="sng" dirty="0"/>
              <a:t>compreendidos</a:t>
            </a:r>
            <a:r>
              <a:rPr lang="pt-BR" dirty="0"/>
              <a:t> </a:t>
            </a:r>
            <a:r>
              <a:rPr lang="pt-BR" dirty="0" smtClean="0"/>
              <a:t>por máquinas</a:t>
            </a:r>
            <a:endParaRPr lang="pt-BR" dirty="0"/>
          </a:p>
          <a:p>
            <a:r>
              <a:rPr lang="pt-BR" dirty="0"/>
              <a:t>Modelo RDF</a:t>
            </a:r>
          </a:p>
          <a:p>
            <a:pPr lvl="1"/>
            <a:r>
              <a:rPr lang="pt-BR" dirty="0" smtClean="0"/>
              <a:t>Baseado em triplas (</a:t>
            </a:r>
            <a:r>
              <a:rPr lang="pt-BR" i="1" dirty="0" err="1" smtClean="0"/>
              <a:t>s</a:t>
            </a:r>
            <a:r>
              <a:rPr lang="pt-BR" dirty="0" err="1" smtClean="0"/>
              <a:t>,</a:t>
            </a:r>
            <a:r>
              <a:rPr lang="pt-BR" i="1" dirty="0" err="1" smtClean="0"/>
              <a:t>p</a:t>
            </a:r>
            <a:r>
              <a:rPr lang="pt-BR" dirty="0" err="1" smtClean="0"/>
              <a:t>,</a:t>
            </a:r>
            <a:r>
              <a:rPr lang="pt-BR" i="1" dirty="0" err="1" smtClean="0"/>
              <a:t>o</a:t>
            </a:r>
            <a:r>
              <a:rPr lang="pt-BR" dirty="0" smtClean="0"/>
              <a:t>). Adiciona significado aos dados.</a:t>
            </a:r>
          </a:p>
          <a:p>
            <a:r>
              <a:rPr lang="pt-BR" dirty="0" err="1" smtClean="0"/>
              <a:t>Linked</a:t>
            </a:r>
            <a:r>
              <a:rPr lang="pt-BR" dirty="0" smtClean="0"/>
              <a:t> </a:t>
            </a:r>
            <a:r>
              <a:rPr lang="pt-BR" dirty="0"/>
              <a:t>Open </a:t>
            </a:r>
            <a:r>
              <a:rPr lang="pt-BR" dirty="0" smtClean="0"/>
              <a:t>Data</a:t>
            </a:r>
            <a:endParaRPr lang="pt-BR" dirty="0"/>
          </a:p>
          <a:p>
            <a:pPr lvl="1"/>
            <a:r>
              <a:rPr lang="pt-BR" dirty="0"/>
              <a:t>Esforço mundial para publicar informações </a:t>
            </a:r>
            <a:r>
              <a:rPr lang="pt-BR" dirty="0" smtClean="0"/>
              <a:t>em RDF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DDC85-CBBB-48BB-91FD-3E4F820C04E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1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2. Web Semântica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A </a:t>
            </a:r>
            <a:r>
              <a:rPr lang="pt-BR" sz="3600" dirty="0"/>
              <a:t>Web </a:t>
            </a:r>
            <a:r>
              <a:rPr lang="pt-BR" sz="3600" dirty="0" smtClean="0"/>
              <a:t>Semântica </a:t>
            </a:r>
            <a:r>
              <a:rPr lang="pt-BR" sz="3600" dirty="0"/>
              <a:t>interliga significados de palavras, tendo como objetivo </a:t>
            </a:r>
            <a:r>
              <a:rPr lang="pt-BR" sz="3600" dirty="0" smtClean="0"/>
              <a:t>designar os conteúdos publicados.</a:t>
            </a:r>
          </a:p>
          <a:p>
            <a:pPr lvl="1"/>
            <a:r>
              <a:rPr lang="pt-BR" sz="3200" dirty="0" smtClean="0"/>
              <a:t>É utilizada </a:t>
            </a:r>
            <a:r>
              <a:rPr lang="pt-BR" sz="3200" dirty="0"/>
              <a:t>para a descrição de classes, suas propriedades e relações entre elementos de ontologias </a:t>
            </a:r>
            <a:r>
              <a:rPr lang="pt-BR" sz="3200" dirty="0" smtClean="0"/>
              <a:t>publicadas.</a:t>
            </a:r>
            <a:endParaRPr lang="pt-BR" sz="32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DDC85-CBBB-48BB-91FD-3E4F820C04E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200" y="1676401"/>
            <a:ext cx="8229600" cy="2666999"/>
          </a:xfrm>
        </p:spPr>
        <p:txBody>
          <a:bodyPr>
            <a:normAutofit/>
          </a:bodyPr>
          <a:lstStyle/>
          <a:p>
            <a:r>
              <a:rPr lang="pt-BR" dirty="0" smtClean="0"/>
              <a:t>Tripla:</a:t>
            </a:r>
          </a:p>
          <a:p>
            <a:pPr lvl="1"/>
            <a:r>
              <a:rPr lang="pt-BR" dirty="0" smtClean="0"/>
              <a:t>Um </a:t>
            </a:r>
            <a:r>
              <a:rPr lang="pt-BR" i="1" dirty="0" smtClean="0"/>
              <a:t>sujeito</a:t>
            </a:r>
            <a:r>
              <a:rPr lang="pt-BR" dirty="0" smtClean="0"/>
              <a:t> é associado a um </a:t>
            </a:r>
            <a:r>
              <a:rPr lang="pt-BR" i="1" dirty="0" smtClean="0"/>
              <a:t>objeto</a:t>
            </a:r>
            <a:r>
              <a:rPr lang="pt-BR" dirty="0" smtClean="0"/>
              <a:t> através de uma relação binária (</a:t>
            </a:r>
            <a:r>
              <a:rPr lang="pt-BR" i="1" dirty="0" smtClean="0"/>
              <a:t>predicado</a:t>
            </a:r>
            <a:r>
              <a:rPr lang="pt-BR" dirty="0" smtClean="0"/>
              <a:t>) que expressa o tipo de interação entre os elemento</a:t>
            </a:r>
          </a:p>
          <a:p>
            <a:pPr marL="457200" lvl="1" indent="0" algn="ctr">
              <a:buNone/>
            </a:pPr>
            <a:r>
              <a:rPr lang="pt-BR" b="1" dirty="0" smtClean="0"/>
              <a:t> &lt;</a:t>
            </a:r>
            <a:r>
              <a:rPr lang="pt-BR" b="1" dirty="0" smtClean="0">
                <a:solidFill>
                  <a:srgbClr val="0070C0"/>
                </a:solidFill>
              </a:rPr>
              <a:t>João</a:t>
            </a:r>
            <a:r>
              <a:rPr lang="pt-BR" b="1" dirty="0" smtClean="0"/>
              <a:t>&gt; &lt;</a:t>
            </a:r>
            <a:r>
              <a:rPr lang="pt-BR" b="1" dirty="0" smtClean="0">
                <a:solidFill>
                  <a:srgbClr val="C00000"/>
                </a:solidFill>
              </a:rPr>
              <a:t>conhece</a:t>
            </a:r>
            <a:r>
              <a:rPr lang="pt-BR" b="1" dirty="0" smtClean="0"/>
              <a:t>&gt; &lt;</a:t>
            </a:r>
            <a:r>
              <a:rPr lang="pt-BR" b="1" dirty="0" smtClean="0">
                <a:solidFill>
                  <a:srgbClr val="00B050"/>
                </a:solidFill>
              </a:rPr>
              <a:t>José</a:t>
            </a:r>
            <a:r>
              <a:rPr lang="pt-BR" b="1" dirty="0" smtClean="0"/>
              <a:t>&gt;</a:t>
            </a:r>
            <a:endParaRPr lang="pt-BR" b="1" dirty="0"/>
          </a:p>
        </p:txBody>
      </p:sp>
      <p:pic>
        <p:nvPicPr>
          <p:cNvPr id="7" name="Espaço Reservado para Conteúdo 3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7824" y="4267200"/>
            <a:ext cx="5867400" cy="1488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458200" cy="1252728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2.1 Resource Description Framework (RDF) </a:t>
            </a:r>
            <a:endParaRPr lang="en-US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DDC85-CBBB-48BB-91FD-3E4F820C04E7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649" y="5867400"/>
            <a:ext cx="561975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2.2 SPARQL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i="1" dirty="0" err="1" smtClean="0"/>
              <a:t>Simple</a:t>
            </a:r>
            <a:r>
              <a:rPr lang="pt-BR" i="1" dirty="0" smtClean="0"/>
              <a:t> </a:t>
            </a:r>
            <a:r>
              <a:rPr lang="pt-BR" i="1" dirty="0" err="1" smtClean="0"/>
              <a:t>Protocol</a:t>
            </a:r>
            <a:r>
              <a:rPr lang="pt-BR" i="1" dirty="0" smtClean="0"/>
              <a:t> </a:t>
            </a:r>
            <a:r>
              <a:rPr lang="pt-BR" i="1" dirty="0" err="1" smtClean="0"/>
              <a:t>and</a:t>
            </a:r>
            <a:r>
              <a:rPr lang="pt-BR" i="1" dirty="0" smtClean="0"/>
              <a:t> RDF Query </a:t>
            </a:r>
            <a:r>
              <a:rPr lang="pt-BR" i="1" dirty="0" err="1" smtClean="0"/>
              <a:t>Language</a:t>
            </a:r>
            <a:r>
              <a:rPr lang="pt-BR" dirty="0"/>
              <a:t>:</a:t>
            </a:r>
            <a:endParaRPr lang="pt-BR" dirty="0" smtClean="0"/>
          </a:p>
          <a:p>
            <a:pPr lvl="1"/>
            <a:r>
              <a:rPr lang="pt-BR" dirty="0" smtClean="0"/>
              <a:t>Linguagem padrão para implementação de consultas na Web Semântica.</a:t>
            </a:r>
          </a:p>
          <a:p>
            <a:pPr lvl="1"/>
            <a:r>
              <a:rPr lang="pt-BR" dirty="0" smtClean="0"/>
              <a:t>Modelo RDF utiliza conceitos lógicos e para diminuir ambiguidades. </a:t>
            </a:r>
          </a:p>
          <a:p>
            <a:pPr lvl="1"/>
            <a:r>
              <a:rPr lang="pt-BR" dirty="0" smtClean="0"/>
              <a:t>Um </a:t>
            </a:r>
            <a:r>
              <a:rPr lang="pt-BR" i="1" dirty="0" smtClean="0"/>
              <a:t>SPARQL </a:t>
            </a:r>
            <a:r>
              <a:rPr lang="pt-BR" i="1" dirty="0" err="1" smtClean="0"/>
              <a:t>Endpoint</a:t>
            </a:r>
            <a:r>
              <a:rPr lang="pt-BR" dirty="0" smtClean="0"/>
              <a:t> é disponibilizado como um </a:t>
            </a:r>
            <a:r>
              <a:rPr lang="pt-BR" i="1" dirty="0" smtClean="0"/>
              <a:t>webservice</a:t>
            </a:r>
            <a:r>
              <a:rPr lang="pt-BR" dirty="0" smtClean="0"/>
              <a:t>, sendo a </a:t>
            </a:r>
            <a:r>
              <a:rPr lang="pt-BR" i="1" dirty="0" smtClean="0"/>
              <a:t>DBPedia</a:t>
            </a:r>
            <a:r>
              <a:rPr lang="pt-BR" dirty="0" smtClean="0"/>
              <a:t> a sua estrutura mais utilizada.</a:t>
            </a:r>
          </a:p>
          <a:p>
            <a:pPr lvl="1"/>
            <a:endParaRPr lang="pt-BR" dirty="0" smtClean="0"/>
          </a:p>
          <a:p>
            <a:endParaRPr lang="pt-BR" dirty="0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DDC85-CBBB-48BB-91FD-3E4F820C04E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As ligações em RDF permitem rastrear dados para navegar entre as fontes de dados e descobrir fontes adicionais.</a:t>
            </a:r>
          </a:p>
          <a:p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sameAs</a:t>
            </a:r>
            <a:endParaRPr lang="pt-BR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pt-BR" dirty="0" smtClean="0"/>
              <a:t>propriedade usada para interligar fontes de dados que fornecem informações sobre um recurso.</a:t>
            </a:r>
          </a:p>
          <a:p>
            <a:pPr lvl="1"/>
            <a:r>
              <a:rPr lang="pt-BR" dirty="0" smtClean="0"/>
              <a:t>Indica que duas referências se referem a mesma coisa.</a:t>
            </a:r>
          </a:p>
          <a:p>
            <a:pPr lvl="1"/>
            <a:r>
              <a:rPr lang="pt-BR" dirty="0" smtClean="0"/>
              <a:t>Mapeia diferentes </a:t>
            </a:r>
            <a:r>
              <a:rPr lang="pt-BR" dirty="0" err="1" smtClean="0"/>
              <a:t>URIs</a:t>
            </a:r>
            <a:r>
              <a:rPr lang="pt-BR" dirty="0" smtClean="0"/>
              <a:t> de mesmo conteúdo.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DDC85-CBBB-48BB-91FD-3E4F820C04E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lang="pt-BR" dirty="0" smtClean="0"/>
              <a:t>2.3 SPARQL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</a:t>
            </a:r>
            <a:r>
              <a:rPr lang="pt-BR" dirty="0" smtClean="0"/>
              <a:t>.4 Linked Open Data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685799"/>
          </a:xfrm>
        </p:spPr>
        <p:txBody>
          <a:bodyPr>
            <a:normAutofit fontScale="77500" lnSpcReduction="20000"/>
          </a:bodyPr>
          <a:lstStyle/>
          <a:p>
            <a:pPr algn="ctr">
              <a:buNone/>
            </a:pPr>
            <a:r>
              <a:rPr lang="pt-BR" dirty="0" smtClean="0"/>
              <a:t>“</a:t>
            </a:r>
            <a:r>
              <a:rPr lang="pt-BR" dirty="0"/>
              <a:t>O LOD (</a:t>
            </a:r>
            <a:r>
              <a:rPr lang="pt-BR" b="1" dirty="0" err="1"/>
              <a:t>Linked</a:t>
            </a:r>
            <a:r>
              <a:rPr lang="pt-BR" b="1" dirty="0"/>
              <a:t> Open Data</a:t>
            </a:r>
            <a:r>
              <a:rPr lang="pt-BR" dirty="0"/>
              <a:t>) </a:t>
            </a:r>
            <a:r>
              <a:rPr lang="pt-BR" dirty="0" smtClean="0"/>
              <a:t>– Mapa da nuvem de dados.”</a:t>
            </a:r>
            <a:endParaRPr lang="pt-BR" dirty="0"/>
          </a:p>
        </p:txBody>
      </p:sp>
      <p:pic>
        <p:nvPicPr>
          <p:cNvPr id="7" name="Imagem 6" descr="https://upload.wikimedia.org/wikipedia/commons/3/34/LOD_Cloud_Diagram_as_of_September_2011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3367" y="1981200"/>
            <a:ext cx="8001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DDC85-CBBB-48BB-91FD-3E4F820C04E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3. Histórias em Quadrinhos (HQs)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2400" y="1775191"/>
            <a:ext cx="8915400" cy="4625609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dirty="0" smtClean="0"/>
              <a:t>Percebe-se transformações aos </a:t>
            </a:r>
            <a:r>
              <a:rPr lang="pt-BR" dirty="0"/>
              <a:t>quais passou o mercado de </a:t>
            </a:r>
            <a:r>
              <a:rPr lang="pt-BR" dirty="0" smtClean="0"/>
              <a:t>quadrinhos. Desenvolvimento, agora</a:t>
            </a:r>
            <a:r>
              <a:rPr lang="pt-BR" dirty="0"/>
              <a:t>, em franco </a:t>
            </a:r>
            <a:r>
              <a:rPr lang="pt-BR" dirty="0" smtClean="0"/>
              <a:t>crescimento.</a:t>
            </a:r>
          </a:p>
          <a:p>
            <a:pPr lvl="1"/>
            <a:r>
              <a:rPr lang="pt-BR" dirty="0" smtClean="0"/>
              <a:t>Especialistas acreditam: “Não </a:t>
            </a:r>
            <a:r>
              <a:rPr lang="pt-BR" dirty="0"/>
              <a:t>haverá uma saturação do </a:t>
            </a:r>
            <a:r>
              <a:rPr lang="pt-BR" dirty="0" smtClean="0"/>
              <a:t>mercado enquanto </a:t>
            </a:r>
            <a:r>
              <a:rPr lang="pt-BR" dirty="0"/>
              <a:t>a indústria cinematográfica americana continuar alimentando o </a:t>
            </a:r>
            <a:r>
              <a:rPr lang="pt-BR" dirty="0" smtClean="0"/>
              <a:t>mercado.”</a:t>
            </a:r>
            <a:endParaRPr lang="pt-BR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pt-BR" dirty="0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DDC85-CBBB-48BB-91FD-3E4F820C04E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Módulo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2086</TotalTime>
  <Words>538</Words>
  <Application>Microsoft Office PowerPoint</Application>
  <PresentationFormat>Apresentação na tela (4:3)</PresentationFormat>
  <Paragraphs>100</Paragraphs>
  <Slides>19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0" baseType="lpstr">
      <vt:lpstr>Módulo</vt:lpstr>
      <vt:lpstr>Web Semântica e a Construção de uma Ontologia</vt:lpstr>
      <vt:lpstr>Agenda</vt:lpstr>
      <vt:lpstr>1. Introdução</vt:lpstr>
      <vt:lpstr>2. Web Semântica</vt:lpstr>
      <vt:lpstr>2.1 Resource Description Framework (RDF) </vt:lpstr>
      <vt:lpstr>2.2 SPARQL</vt:lpstr>
      <vt:lpstr>2.3 SPARQL</vt:lpstr>
      <vt:lpstr>2.4 Linked Open Data</vt:lpstr>
      <vt:lpstr>3. Histórias em Quadrinhos (HQs)</vt:lpstr>
      <vt:lpstr>3.1 Histórias em Quadrinhos (HQs)</vt:lpstr>
      <vt:lpstr>4. Solução Proposta</vt:lpstr>
      <vt:lpstr>4.1 Solução Proposta</vt:lpstr>
      <vt:lpstr>4.2 Solução Proposta</vt:lpstr>
      <vt:lpstr>4.4 Atributos</vt:lpstr>
      <vt:lpstr>4.5 Relacionamentos</vt:lpstr>
      <vt:lpstr>4.6 Relacionamentos</vt:lpstr>
      <vt:lpstr> </vt:lpstr>
      <vt:lpstr> </vt:lpstr>
      <vt:lpstr>5. Conclusão</vt:lpstr>
    </vt:vector>
  </TitlesOfParts>
  <Company>CIn-UFPE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Criando Otologias na OWL com o Protégé 4.0</dc:title>
  <dc:creator>Administrator</dc:creator>
  <cp:lastModifiedBy>ERNESTO</cp:lastModifiedBy>
  <cp:revision>280</cp:revision>
  <dcterms:created xsi:type="dcterms:W3CDTF">2009-05-01T17:33:41Z</dcterms:created>
  <dcterms:modified xsi:type="dcterms:W3CDTF">2016-12-10T10:49:09Z</dcterms:modified>
</cp:coreProperties>
</file>