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705" r:id="rId7"/>
  </p:sldMasterIdLst>
  <p:notesMasterIdLst>
    <p:notesMasterId r:id="rId22"/>
  </p:notesMasterIdLst>
  <p:sldIdLst>
    <p:sldId id="256" r:id="rId8"/>
    <p:sldId id="486" r:id="rId9"/>
    <p:sldId id="607" r:id="rId10"/>
    <p:sldId id="622" r:id="rId11"/>
    <p:sldId id="623" r:id="rId12"/>
    <p:sldId id="614" r:id="rId13"/>
    <p:sldId id="620" r:id="rId14"/>
    <p:sldId id="613" r:id="rId15"/>
    <p:sldId id="608" r:id="rId16"/>
    <p:sldId id="612" r:id="rId17"/>
    <p:sldId id="624" r:id="rId18"/>
    <p:sldId id="611" r:id="rId19"/>
    <p:sldId id="621" r:id="rId20"/>
    <p:sldId id="403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5194" autoAdjust="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aquino\Desktop\2020\&#193;rea%20de%20Planeaci&#243;n%20y%20Logistica\Incidencias%20SL%20AGOS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aquino\AppData\Local\Microsoft\Windows\INetCache\Content.Outlook\2BNSO1Y0\ejecuci&#243;n%20inicial%20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'Tabla paquetes'!$B$24</c:f>
              <c:strCache>
                <c:ptCount val="1"/>
                <c:pt idx="0">
                  <c:v>Resolución de Paquetes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paquetes'!$A$25:$A$29</c:f>
              <c:strCache>
                <c:ptCount val="5"/>
                <c:pt idx="0">
                  <c:v>Servicio-Despacho Tarde</c:v>
                </c:pt>
                <c:pt idx="1">
                  <c:v>Sistemas-Manual</c:v>
                </c:pt>
                <c:pt idx="2">
                  <c:v>Logic</c:v>
                </c:pt>
                <c:pt idx="3">
                  <c:v>Fuera de  Horario *</c:v>
                </c:pt>
                <c:pt idx="4">
                  <c:v>Programación-Vacio y VSS</c:v>
                </c:pt>
              </c:strCache>
            </c:strRef>
          </c:cat>
          <c:val>
            <c:numRef>
              <c:f>'Tabla paquetes'!$B$25:$B$29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7-4A4F-8FBA-B1BCDB4546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525504"/>
        <c:axId val="711936192"/>
      </c:barChart>
      <c:catAx>
        <c:axId val="43052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11936192"/>
        <c:crosses val="autoZero"/>
        <c:auto val="1"/>
        <c:lblAlgn val="ctr"/>
        <c:lblOffset val="100"/>
        <c:noMultiLvlLbl val="0"/>
      </c:catAx>
      <c:valAx>
        <c:axId val="71193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05255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Hoja2!$K$8</c:f>
              <c:strCache>
                <c:ptCount val="1"/>
                <c:pt idx="0">
                  <c:v>Promedio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Hoja2!$L$8:$Q$8</c:f>
              <c:numCache>
                <c:formatCode>General</c:formatCode>
                <c:ptCount val="6"/>
                <c:pt idx="0">
                  <c:v>326.99833333333333</c:v>
                </c:pt>
                <c:pt idx="1">
                  <c:v>348.74333333333334</c:v>
                </c:pt>
                <c:pt idx="2">
                  <c:v>371.37666666666672</c:v>
                </c:pt>
                <c:pt idx="3">
                  <c:v>337.024</c:v>
                </c:pt>
                <c:pt idx="4">
                  <c:v>255.4</c:v>
                </c:pt>
                <c:pt idx="5">
                  <c:v>297.39999999999998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3-4B97-990B-8D2E9195937F}"/>
            </c:ext>
          </c:extLst>
        </c:ser>
        <c:ser>
          <c:idx val="1"/>
          <c:order val="1"/>
          <c:tx>
            <c:strRef>
              <c:f>Hoja2!$K$9</c:f>
              <c:strCache>
                <c:ptCount val="1"/>
                <c:pt idx="0">
                  <c:v>Promedio Plan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Hoja2!$L$9:$Q$9</c:f>
              <c:numCache>
                <c:formatCode>General</c:formatCode>
                <c:ptCount val="6"/>
                <c:pt idx="0">
                  <c:v>362</c:v>
                </c:pt>
                <c:pt idx="1">
                  <c:v>362</c:v>
                </c:pt>
                <c:pt idx="2">
                  <c:v>362</c:v>
                </c:pt>
                <c:pt idx="3">
                  <c:v>362</c:v>
                </c:pt>
                <c:pt idx="4">
                  <c:v>362</c:v>
                </c:pt>
                <c:pt idx="5">
                  <c:v>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3-4B97-990B-8D2E91959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622544"/>
        <c:axId val="481033712"/>
      </c:lineChart>
      <c:catAx>
        <c:axId val="692622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1033712"/>
        <c:crosses val="autoZero"/>
        <c:auto val="1"/>
        <c:lblAlgn val="ctr"/>
        <c:lblOffset val="100"/>
        <c:noMultiLvlLbl val="0"/>
      </c:catAx>
      <c:valAx>
        <c:axId val="481033712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262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1D912-3F48-4327-B212-4701411EC19E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ADF7-9049-4DEF-96E0-026684685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65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14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ph5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www.sherlock-ia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ph5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FCA1F56-24ED-4F8B-BE56-56D7BE4B9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8237018-D89B-4501-B9BC-981AA21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32978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C71E41-D62A-4A2E-AE34-227CC12D8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5517232"/>
            <a:ext cx="944775" cy="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C02D229-AAD5-45D5-B5C1-5A7C3C15E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61" y="106989"/>
            <a:ext cx="364139" cy="3846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0742D3-BBE8-4720-9BCF-97A5ED37A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11582" y="-3011583"/>
            <a:ext cx="745589" cy="67687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B137D-C74E-4B92-BA52-CC3E5CD1A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2"/>
            <a:ext cx="8535020" cy="74558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6D13082-1556-4255-A315-43A5EC80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02" y="84285"/>
            <a:ext cx="9144000" cy="6130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59A0355B-1999-4652-93B5-1E048AFB12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000" y="5890484"/>
            <a:ext cx="1267085" cy="809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MX" dirty="0"/>
              <a:t>Logo Cliente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F8FB8A-3C4D-440D-8592-325C74EEDD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5889930"/>
            <a:ext cx="990600" cy="103474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2302B-C0B2-492F-BB0F-5CA8349AB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427" y="1213527"/>
            <a:ext cx="9477375" cy="420846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5"/>
              </a:buBlip>
              <a:defRPr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7746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ta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3B5CC1-8017-4342-BA41-06B0EB210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77873" y="-3077873"/>
            <a:ext cx="613008" cy="6768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1EEBCF-1EA5-4059-9B11-C9B88D31B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1"/>
            <a:ext cx="8535020" cy="607126"/>
          </a:xfrm>
          <a:prstGeom prst="rect">
            <a:avLst/>
          </a:prstGeom>
        </p:spPr>
      </p:pic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203E17E3-4F31-4883-AF4F-A6C2D18ADEC1}"/>
              </a:ext>
            </a:extLst>
          </p:cNvPr>
          <p:cNvSpPr txBox="1">
            <a:spLocks/>
          </p:cNvSpPr>
          <p:nvPr userDrawn="1"/>
        </p:nvSpPr>
        <p:spPr>
          <a:xfrm>
            <a:off x="4456965" y="62614"/>
            <a:ext cx="2652945" cy="5445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dirty="0">
                <a:solidFill>
                  <a:schemeClr val="bg1"/>
                </a:solidFill>
                <a:latin typeface="Chandelledisplay" panose="02000503020000020004" pitchFamily="2" charset="0"/>
              </a:rPr>
              <a:t>Contacto</a:t>
            </a:r>
          </a:p>
        </p:txBody>
      </p:sp>
      <p:sp>
        <p:nvSpPr>
          <p:cNvPr id="8" name="4 CuadroTexto">
            <a:extLst>
              <a:ext uri="{FF2B5EF4-FFF2-40B4-BE49-F238E27FC236}">
                <a16:creationId xmlns:a16="http://schemas.microsoft.com/office/drawing/2014/main" id="{002F1F8D-D54D-4CE5-A654-D444F2FC62BD}"/>
              </a:ext>
            </a:extLst>
          </p:cNvPr>
          <p:cNvSpPr txBox="1"/>
          <p:nvPr userDrawn="1"/>
        </p:nvSpPr>
        <p:spPr>
          <a:xfrm>
            <a:off x="6768753" y="3047693"/>
            <a:ext cx="508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>
                <a:latin typeface="Nicholson gothic" pitchFamily="50" charset="0"/>
              </a:rPr>
              <a:t>Melchor Villanueva</a:t>
            </a:r>
          </a:p>
          <a:p>
            <a:pPr algn="ctr"/>
            <a:r>
              <a:rPr lang="es-MX" sz="2400" b="1" dirty="0">
                <a:solidFill>
                  <a:schemeClr val="tx2">
                    <a:lumMod val="50000"/>
                  </a:schemeClr>
                </a:solidFill>
                <a:latin typeface="Nicholson gothic" pitchFamily="50" charset="0"/>
              </a:rPr>
              <a:t>Gerencia Comercial</a:t>
            </a:r>
          </a:p>
          <a:p>
            <a:pPr algn="ctr"/>
            <a:r>
              <a:rPr lang="es-MX" sz="2400" b="1" dirty="0">
                <a:solidFill>
                  <a:schemeClr val="tx2">
                    <a:lumMod val="50000"/>
                  </a:schemeClr>
                </a:solidFill>
                <a:latin typeface="Nicholson gothic" pitchFamily="50" charset="0"/>
              </a:rPr>
              <a:t>melchor.villanueva@aleph5.com</a:t>
            </a:r>
          </a:p>
        </p:txBody>
      </p:sp>
      <p:sp>
        <p:nvSpPr>
          <p:cNvPr id="9" name="4 CuadroTexto">
            <a:extLst>
              <a:ext uri="{FF2B5EF4-FFF2-40B4-BE49-F238E27FC236}">
                <a16:creationId xmlns:a16="http://schemas.microsoft.com/office/drawing/2014/main" id="{40B78D6D-9361-449D-8033-4C430266FDBF}"/>
              </a:ext>
            </a:extLst>
          </p:cNvPr>
          <p:cNvSpPr txBox="1"/>
          <p:nvPr userDrawn="1"/>
        </p:nvSpPr>
        <p:spPr>
          <a:xfrm>
            <a:off x="-206491" y="3047693"/>
            <a:ext cx="5135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>
                <a:latin typeface="Nicholson gothic" pitchFamily="50" charset="0"/>
              </a:rPr>
              <a:t>Gerardo Ortiz</a:t>
            </a:r>
          </a:p>
          <a:p>
            <a:pPr algn="ctr"/>
            <a:r>
              <a:rPr lang="es-MX" sz="2400" b="1" dirty="0">
                <a:latin typeface="Nicholson gothic" pitchFamily="50" charset="0"/>
              </a:rPr>
              <a:t>Dirección Administrativa</a:t>
            </a:r>
          </a:p>
          <a:p>
            <a:pPr algn="ctr"/>
            <a:r>
              <a:rPr lang="es-MX" sz="2400" b="1" dirty="0">
                <a:latin typeface="Nicholson gothic" pitchFamily="50" charset="0"/>
              </a:rPr>
              <a:t>gerardo.ortiz@aleph5.com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46375C46-59A5-48ED-9004-5621159490AB}"/>
              </a:ext>
            </a:extLst>
          </p:cNvPr>
          <p:cNvSpPr txBox="1"/>
          <p:nvPr userDrawn="1"/>
        </p:nvSpPr>
        <p:spPr>
          <a:xfrm>
            <a:off x="4473891" y="5513273"/>
            <a:ext cx="35545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600" b="1" dirty="0">
                <a:latin typeface="Nicholson gothic" pitchFamily="50" charset="0"/>
                <a:hlinkClick r:id="rId3"/>
              </a:rPr>
              <a:t>www.aleph5.com</a:t>
            </a:r>
            <a:endParaRPr lang="es-MX" sz="2600" b="1" dirty="0">
              <a:latin typeface="Nicholson gothic" pitchFamily="50" charset="0"/>
            </a:endParaRPr>
          </a:p>
          <a:p>
            <a:pPr algn="ctr"/>
            <a:r>
              <a:rPr lang="es-MX" sz="2600" b="1" dirty="0">
                <a:latin typeface="Nicholson gothic" pitchFamily="50" charset="0"/>
                <a:hlinkClick r:id="rId4"/>
              </a:rPr>
              <a:t>www.sherlock-ia.com</a:t>
            </a:r>
            <a:r>
              <a:rPr lang="es-MX" sz="2600" b="1" dirty="0">
                <a:latin typeface="Nicholson gothic" pitchFamily="50" charset="0"/>
              </a:rPr>
              <a:t> </a:t>
            </a:r>
          </a:p>
        </p:txBody>
      </p:sp>
      <p:pic>
        <p:nvPicPr>
          <p:cNvPr id="11" name="5 Imagen">
            <a:extLst>
              <a:ext uri="{FF2B5EF4-FFF2-40B4-BE49-F238E27FC236}">
                <a16:creationId xmlns:a16="http://schemas.microsoft.com/office/drawing/2014/main" id="{205712BC-3F8C-4F60-9CC1-694DFD6460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84" y="3047693"/>
            <a:ext cx="1200328" cy="1200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FAB02AC-E96E-4786-9034-2811E2656F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43" y="963936"/>
            <a:ext cx="1840210" cy="19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0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61F792-938D-4FCA-9541-185B18A0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1"/>
            <a:ext cx="8535020" cy="607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06860B-ECDA-40E1-8571-00C852485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77873" y="-3077873"/>
            <a:ext cx="613008" cy="67687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D233E7-ACF5-4F28-9379-D7A5E10FC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34" y="70292"/>
            <a:ext cx="506949" cy="5355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67CF93-7048-4FBC-B76C-3A13B91A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9144000" cy="6130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C02D229-AAD5-45D5-B5C1-5A7C3C15E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61" y="106989"/>
            <a:ext cx="364139" cy="3846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0742D3-BBE8-4720-9BCF-97A5ED37A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11582" y="-3011583"/>
            <a:ext cx="745589" cy="67687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B137D-C74E-4B92-BA52-CC3E5CD1A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2"/>
            <a:ext cx="8535020" cy="7455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E43579-4827-4359-A484-FD633BF73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42" y="84285"/>
            <a:ext cx="546208" cy="5770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6D13082-1556-4255-A315-43A5EC80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02" y="84285"/>
            <a:ext cx="9144000" cy="6130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4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3B5CC1-8017-4342-BA41-06B0EB210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77873" y="-3077873"/>
            <a:ext cx="613008" cy="6768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1EEBCF-1EA5-4059-9B11-C9B88D31B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1"/>
            <a:ext cx="8535020" cy="607126"/>
          </a:xfrm>
          <a:prstGeom prst="rect">
            <a:avLst/>
          </a:prstGeom>
        </p:spPr>
      </p:pic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203E17E3-4F31-4883-AF4F-A6C2D18ADEC1}"/>
              </a:ext>
            </a:extLst>
          </p:cNvPr>
          <p:cNvSpPr txBox="1">
            <a:spLocks/>
          </p:cNvSpPr>
          <p:nvPr userDrawn="1"/>
        </p:nvSpPr>
        <p:spPr>
          <a:xfrm>
            <a:off x="4636923" y="1364202"/>
            <a:ext cx="2652945" cy="5445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dirty="0">
                <a:solidFill>
                  <a:srgbClr val="002060"/>
                </a:solidFill>
                <a:latin typeface="Chandelledisplay" panose="02000503020000020004" pitchFamily="2" charset="0"/>
              </a:rPr>
              <a:t>Contacto</a:t>
            </a:r>
          </a:p>
        </p:txBody>
      </p:sp>
      <p:sp>
        <p:nvSpPr>
          <p:cNvPr id="8" name="4 CuadroTexto">
            <a:extLst>
              <a:ext uri="{FF2B5EF4-FFF2-40B4-BE49-F238E27FC236}">
                <a16:creationId xmlns:a16="http://schemas.microsoft.com/office/drawing/2014/main" id="{002F1F8D-D54D-4CE5-A654-D444F2FC62BD}"/>
              </a:ext>
            </a:extLst>
          </p:cNvPr>
          <p:cNvSpPr txBox="1"/>
          <p:nvPr userDrawn="1"/>
        </p:nvSpPr>
        <p:spPr>
          <a:xfrm>
            <a:off x="6267760" y="3100350"/>
            <a:ext cx="508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>
                <a:latin typeface="Nicholson gothic" pitchFamily="50" charset="0"/>
              </a:rPr>
              <a:t>Melchor Villanueva</a:t>
            </a:r>
          </a:p>
          <a:p>
            <a:pPr algn="ctr"/>
            <a:r>
              <a:rPr lang="es-MX" sz="2400" b="1" dirty="0">
                <a:solidFill>
                  <a:schemeClr val="tx2">
                    <a:lumMod val="50000"/>
                  </a:schemeClr>
                </a:solidFill>
                <a:latin typeface="Nicholson gothic" pitchFamily="50" charset="0"/>
              </a:rPr>
              <a:t>Interacción Comercial</a:t>
            </a:r>
          </a:p>
          <a:p>
            <a:pPr algn="ctr"/>
            <a:r>
              <a:rPr lang="es-MX" sz="2400" b="1" dirty="0">
                <a:solidFill>
                  <a:schemeClr val="tx2">
                    <a:lumMod val="50000"/>
                  </a:schemeClr>
                </a:solidFill>
                <a:latin typeface="Nicholson gothic" pitchFamily="50" charset="0"/>
              </a:rPr>
              <a:t>melchor.villanueva@aleph5.com</a:t>
            </a:r>
          </a:p>
        </p:txBody>
      </p:sp>
      <p:sp>
        <p:nvSpPr>
          <p:cNvPr id="9" name="4 CuadroTexto">
            <a:extLst>
              <a:ext uri="{FF2B5EF4-FFF2-40B4-BE49-F238E27FC236}">
                <a16:creationId xmlns:a16="http://schemas.microsoft.com/office/drawing/2014/main" id="{40B78D6D-9361-449D-8033-4C430266FDBF}"/>
              </a:ext>
            </a:extLst>
          </p:cNvPr>
          <p:cNvSpPr txBox="1"/>
          <p:nvPr userDrawn="1"/>
        </p:nvSpPr>
        <p:spPr>
          <a:xfrm>
            <a:off x="1030453" y="3098095"/>
            <a:ext cx="5135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>
                <a:latin typeface="Nicholson gothic" pitchFamily="50" charset="0"/>
              </a:rPr>
              <a:t>Eduardo Cantú</a:t>
            </a:r>
          </a:p>
          <a:p>
            <a:pPr algn="ctr"/>
            <a:r>
              <a:rPr lang="es-MX" sz="2400" b="1" dirty="0">
                <a:latin typeface="Nicholson gothic" pitchFamily="50" charset="0"/>
              </a:rPr>
              <a:t>Dirección Pensamiento y Enfoque</a:t>
            </a:r>
          </a:p>
          <a:p>
            <a:pPr algn="ctr"/>
            <a:r>
              <a:rPr lang="es-MX" sz="2400" b="1" dirty="0">
                <a:latin typeface="Nicholson gothic" pitchFamily="50" charset="0"/>
              </a:rPr>
              <a:t>eduardo.cantu@aleph5.com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46375C46-59A5-48ED-9004-5621159490AB}"/>
              </a:ext>
            </a:extLst>
          </p:cNvPr>
          <p:cNvSpPr txBox="1"/>
          <p:nvPr userDrawn="1"/>
        </p:nvSpPr>
        <p:spPr>
          <a:xfrm>
            <a:off x="4938698" y="5513273"/>
            <a:ext cx="26249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600" b="1" dirty="0">
                <a:latin typeface="Nicholson gothic" pitchFamily="50" charset="0"/>
                <a:hlinkClick r:id="rId3"/>
              </a:rPr>
              <a:t>www.aleph5.com</a:t>
            </a:r>
            <a:endParaRPr lang="es-MX" sz="2600" b="1" dirty="0">
              <a:latin typeface="Nicholson gothic" pitchFamily="50" charset="0"/>
            </a:endParaRPr>
          </a:p>
        </p:txBody>
      </p:sp>
      <p:pic>
        <p:nvPicPr>
          <p:cNvPr id="11" name="5 Imagen">
            <a:extLst>
              <a:ext uri="{FF2B5EF4-FFF2-40B4-BE49-F238E27FC236}">
                <a16:creationId xmlns:a16="http://schemas.microsoft.com/office/drawing/2014/main" id="{205712BC-3F8C-4F60-9CC1-694DFD646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36" y="2059744"/>
            <a:ext cx="1200328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37AB3A-9142-486B-89B1-D160BADE0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50" y="53493"/>
            <a:ext cx="524076" cy="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2_Diapositiva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0" y="760879"/>
            <a:ext cx="9144000" cy="61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l="29727" t="91489" r="896"/>
          <a:stretch/>
        </p:blipFill>
        <p:spPr>
          <a:xfrm rot="10800000">
            <a:off x="3656980" y="-1"/>
            <a:ext cx="8535020" cy="6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l="93775" t="2379" r="93" b="-1079"/>
          <a:stretch/>
        </p:blipFill>
        <p:spPr>
          <a:xfrm rot="-5400000">
            <a:off x="3077873" y="-3077873"/>
            <a:ext cx="613008" cy="67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4761" y="106989"/>
            <a:ext cx="364139" cy="384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8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FCA1F56-24ED-4F8B-BE56-56D7BE4B99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4302D36-4B5C-49B2-8508-8E21FCE992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" y="230209"/>
            <a:ext cx="1687642" cy="1762849"/>
          </a:xfrm>
          <a:prstGeom prst="rect">
            <a:avLst/>
          </a:prstGeom>
        </p:spPr>
      </p:pic>
      <p:sp>
        <p:nvSpPr>
          <p:cNvPr id="13" name="Marcador de título 1">
            <a:extLst>
              <a:ext uri="{FF2B5EF4-FFF2-40B4-BE49-F238E27FC236}">
                <a16:creationId xmlns:a16="http://schemas.microsoft.com/office/drawing/2014/main" id="{E851FA14-B950-4139-9E73-A46C48078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3265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s-ES" dirty="0"/>
              <a:t>Nombre de Proyecto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A1A45B-F62F-4EE8-82E2-A2E98A8B248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01050" y="6073255"/>
            <a:ext cx="5104832" cy="34119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2200"/>
            </a:lvl5pPr>
          </a:lstStyle>
          <a:p>
            <a:pPr lvl="4"/>
            <a:r>
              <a:rPr lang="es-MX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903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B014DA-E9D2-4144-929D-5BC2A510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" y="230209"/>
            <a:ext cx="1687642" cy="1762849"/>
          </a:xfrm>
          <a:prstGeom prst="rect">
            <a:avLst/>
          </a:prstGeom>
        </p:spPr>
      </p:pic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39893687-6DE7-4B1C-BE6C-0372C43CBF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854" y="2477555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s-ES" dirty="0"/>
              <a:t>Nombre del Proyecto</a:t>
            </a:r>
            <a:endParaRPr lang="es-MX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E4669920-822D-4800-85EC-A19E6BC0F4A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549662" y="6073255"/>
            <a:ext cx="4256220" cy="34119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2200"/>
            </a:lvl5pPr>
          </a:lstStyle>
          <a:p>
            <a:pPr lvl="4"/>
            <a:r>
              <a:rPr lang="es-MX" dirty="0"/>
              <a:t>Fecha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E79B1637-98E9-461F-B4C4-1A2C5ABAAA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100" y="448851"/>
            <a:ext cx="2265362" cy="1325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s-ES" dirty="0"/>
              <a:t>Logo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51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D024-64D9-41A5-B0FC-8F976A18D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53" y="2061930"/>
            <a:ext cx="5715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Sub Portada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C4BF77-CED2-409C-98CA-8E66C318F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407661"/>
            <a:ext cx="1388464" cy="1450339"/>
          </a:xfrm>
          <a:prstGeom prst="rect">
            <a:avLst/>
          </a:prstGeom>
        </p:spPr>
      </p:pic>
      <p:sp>
        <p:nvSpPr>
          <p:cNvPr id="4" name="Marcador de título 1">
            <a:extLst>
              <a:ext uri="{FF2B5EF4-FFF2-40B4-BE49-F238E27FC236}">
                <a16:creationId xmlns:a16="http://schemas.microsoft.com/office/drawing/2014/main" id="{B4CB0A5E-7174-4F3D-8A0F-04027424A5E1}"/>
              </a:ext>
            </a:extLst>
          </p:cNvPr>
          <p:cNvSpPr txBox="1">
            <a:spLocks/>
          </p:cNvSpPr>
          <p:nvPr userDrawn="1"/>
        </p:nvSpPr>
        <p:spPr>
          <a:xfrm>
            <a:off x="4155713" y="5532437"/>
            <a:ext cx="2014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dirty="0"/>
              <a:t>Logo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5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61F792-938D-4FCA-9541-185B18A0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91489" r="896"/>
          <a:stretch/>
        </p:blipFill>
        <p:spPr>
          <a:xfrm rot="10800000">
            <a:off x="3656980" y="-1"/>
            <a:ext cx="8535020" cy="607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06860B-ECDA-40E1-8571-00C852485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5" t="2379" r="94" b="-1079"/>
          <a:stretch/>
        </p:blipFill>
        <p:spPr>
          <a:xfrm rot="16200000">
            <a:off x="3077873" y="-3077873"/>
            <a:ext cx="613008" cy="67687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67CF93-7048-4FBC-B76C-3A13B91A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9144000" cy="6130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59914D3-A3DF-47B0-8367-02EAEDC708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000" y="5890484"/>
            <a:ext cx="1267085" cy="809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MX" dirty="0"/>
              <a:t>Logo Cliente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DF1504-C747-4024-8B3B-D2E8009ABA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1" y="5889930"/>
            <a:ext cx="990600" cy="1034745"/>
          </a:xfrm>
          <a:prstGeom prst="rect">
            <a:avLst/>
          </a:prstGeo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B9AF050-EF60-4CF2-8847-93788FA13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1538" y="1016000"/>
            <a:ext cx="1050766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664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A4908E-4977-484E-980C-675B83618D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6FCB58-4B75-47B1-A3B1-77DE9FB0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32978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BF8115-439A-48F6-9B42-E0C15520BD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5517232"/>
            <a:ext cx="944775" cy="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6" r:id="rId3"/>
    <p:sldLayoutId id="2147483667" r:id="rId4"/>
    <p:sldLayoutId id="2147483712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A4908E-4977-484E-980C-675B83618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/>
        </p:blipFill>
        <p:spPr>
          <a:xfrm>
            <a:off x="5201586" y="0"/>
            <a:ext cx="6990413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6FCB58-4B75-47B1-A3B1-77DE9FB0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53" y="2222722"/>
            <a:ext cx="571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014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sv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5" Type="http://schemas.openxmlformats.org/officeDocument/2006/relationships/image" Target="../media/image38.svg"/><Relationship Id="rId33" Type="http://schemas.openxmlformats.org/officeDocument/2006/relationships/image" Target="../media/image4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31" Type="http://schemas.openxmlformats.org/officeDocument/2006/relationships/image" Target="../media/image44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8.svg"/><Relationship Id="rId8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50.sv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11" Type="http://schemas.openxmlformats.org/officeDocument/2006/relationships/chart" Target="../charts/chart1.xml"/><Relationship Id="rId5" Type="http://schemas.openxmlformats.org/officeDocument/2006/relationships/image" Target="../media/image18.png"/><Relationship Id="rId10" Type="http://schemas.openxmlformats.org/officeDocument/2006/relationships/image" Target="../media/image29.svg"/><Relationship Id="rId4" Type="http://schemas.openxmlformats.org/officeDocument/2006/relationships/image" Target="../media/image17.svg"/><Relationship Id="rId9" Type="http://schemas.openxmlformats.org/officeDocument/2006/relationships/image" Target="../media/image2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2239" y="2957415"/>
            <a:ext cx="5715000" cy="1596022"/>
          </a:xfrm>
        </p:spPr>
        <p:txBody>
          <a:bodyPr>
            <a:normAutofit fontScale="90000"/>
          </a:bodyPr>
          <a:lstStyle/>
          <a:p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Senda Logic</a:t>
            </a:r>
            <a:b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 Tecnológica</a:t>
            </a:r>
            <a:b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Senda Federal y Citi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4085A9BF-410B-496C-AB7F-195665AB4937}"/>
              </a:ext>
            </a:extLst>
          </p:cNvPr>
          <p:cNvSpPr txBox="1">
            <a:spLocks/>
          </p:cNvSpPr>
          <p:nvPr/>
        </p:nvSpPr>
        <p:spPr>
          <a:xfrm>
            <a:off x="5442885" y="4657491"/>
            <a:ext cx="6204354" cy="1143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cap="all" spc="200" dirty="0">
                <a:solidFill>
                  <a:schemeClr val="bg1"/>
                </a:solidFill>
                <a:latin typeface="+mj-lt"/>
              </a:rPr>
              <a:t>Reunión de SEGUIMIENTO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0B4D3D-7D7B-4443-989A-EDB1C38B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449"/>
            <a:ext cx="2990794" cy="82504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234281D-C6BE-4341-A225-61039628591C}"/>
              </a:ext>
            </a:extLst>
          </p:cNvPr>
          <p:cNvSpPr txBox="1">
            <a:spLocks/>
          </p:cNvSpPr>
          <p:nvPr/>
        </p:nvSpPr>
        <p:spPr>
          <a:xfrm>
            <a:off x="1242776" y="6486074"/>
            <a:ext cx="10058400" cy="44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>
                <a:solidFill>
                  <a:schemeClr val="bg1"/>
                </a:solidFill>
              </a:rPr>
              <a:t>Septiembre 03, 2020</a:t>
            </a:r>
          </a:p>
        </p:txBody>
      </p:sp>
      <p:pic>
        <p:nvPicPr>
          <p:cNvPr id="4098" name="Imagen 2" descr="image001">
            <a:extLst>
              <a:ext uri="{FF2B5EF4-FFF2-40B4-BE49-F238E27FC236}">
                <a16:creationId xmlns:a16="http://schemas.microsoft.com/office/drawing/2014/main" id="{EBE702DB-626E-45F3-AA85-CFDAAEEE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5" y="54433"/>
            <a:ext cx="4689463" cy="171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2A5738-AEB7-4449-91AA-5121D9CCF2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3" t="1666" r="13438" b="13750"/>
          <a:stretch/>
        </p:blipFill>
        <p:spPr>
          <a:xfrm>
            <a:off x="812405" y="1567238"/>
            <a:ext cx="3104395" cy="38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100492B-B125-424F-B069-E5C1D1E5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10984736" cy="613010"/>
          </a:xfrm>
        </p:spPr>
        <p:txBody>
          <a:bodyPr>
            <a:normAutofit/>
          </a:bodyPr>
          <a:lstStyle/>
          <a:p>
            <a:r>
              <a:rPr lang="es-MX" dirty="0"/>
              <a:t>Senda Citi – Proceso de Mejoras 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9A825C76-8077-4DD0-9E2E-3F46B265ED88}"/>
              </a:ext>
            </a:extLst>
          </p:cNvPr>
          <p:cNvSpPr/>
          <p:nvPr/>
        </p:nvSpPr>
        <p:spPr>
          <a:xfrm>
            <a:off x="739735" y="734966"/>
            <a:ext cx="1088620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>
                <a:solidFill>
                  <a:prstClr val="black"/>
                </a:solidFill>
              </a:rPr>
              <a:t>Ajustes en información para la mejora de eficiencia: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Identificación oportuna de servicios redondos</a:t>
            </a:r>
          </a:p>
          <a:p>
            <a:pPr lvl="1"/>
            <a:endParaRPr lang="es-ES" sz="2800" dirty="0">
              <a:solidFill>
                <a:prstClr val="black"/>
              </a:solidFill>
            </a:endParaRPr>
          </a:p>
          <a:p>
            <a:pPr lvl="0"/>
            <a:r>
              <a:rPr lang="es-ES" sz="2800" dirty="0">
                <a:solidFill>
                  <a:prstClr val="black"/>
                </a:solidFill>
              </a:rPr>
              <a:t>Mejoras al algoritmo en prácticas y criterios de asignación: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Asignación efectiva de servicios redondos (en base al punto anterior)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Regularidad por turno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Prioridad en asignación de unidades con aditamentos especiales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Reducción de cruces operativos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dirty="0">
              <a:solidFill>
                <a:prstClr val="black"/>
              </a:solidFill>
            </a:endParaRPr>
          </a:p>
          <a:p>
            <a:r>
              <a:rPr lang="es-ES" sz="2800" dirty="0">
                <a:solidFill>
                  <a:prstClr val="black"/>
                </a:solidFill>
              </a:rPr>
              <a:t>Análisis adicionales a las soluciones: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Visualización de horas pico de servicios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Identificación de arranques y distancia de operadores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Identificación de no coberturas y distancia de operadores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427F14F-C6AD-4EEE-A235-95E925A8D243}"/>
              </a:ext>
            </a:extLst>
          </p:cNvPr>
          <p:cNvSpPr txBox="1"/>
          <p:nvPr/>
        </p:nvSpPr>
        <p:spPr>
          <a:xfrm>
            <a:off x="2478139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3300A-DBA7-495D-A1FE-9E612236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y Logros de Jun-2020 al Sep-2020</a:t>
            </a:r>
          </a:p>
        </p:txBody>
      </p:sp>
      <p:pic>
        <p:nvPicPr>
          <p:cNvPr id="13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85B0BB0F-7307-444A-BCAB-788D19C7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2145A8-C6F4-47AA-9FAB-33407AE9D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2" descr="image001">
            <a:extLst>
              <a:ext uri="{FF2B5EF4-FFF2-40B4-BE49-F238E27FC236}">
                <a16:creationId xmlns:a16="http://schemas.microsoft.com/office/drawing/2014/main" id="{CB9E494D-AF6B-4C25-9121-64BE8F91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89A56BE-48FB-4D9D-AFF5-17235CA72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15659D-29CF-4385-82DC-29C63F10543D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8CE981-33D5-474C-A711-AFC5771D334E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527122-6498-41E8-9EAC-A14BED81CA52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</p:spTree>
    <p:extLst>
      <p:ext uri="{BB962C8B-B14F-4D97-AF65-F5344CB8AC3E}">
        <p14:creationId xmlns:p14="http://schemas.microsoft.com/office/powerpoint/2010/main" val="176782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7D205-2CF6-440B-A930-1816F0B6DE72}"/>
              </a:ext>
            </a:extLst>
          </p:cNvPr>
          <p:cNvSpPr txBox="1"/>
          <p:nvPr/>
        </p:nvSpPr>
        <p:spPr>
          <a:xfrm>
            <a:off x="2497507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B89D7EC5-E9A9-4D3D-A24E-9E1485A4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</p:pic>
      <p:pic>
        <p:nvPicPr>
          <p:cNvPr id="21" name="Imagen 2" descr="image001">
            <a:extLst>
              <a:ext uri="{FF2B5EF4-FFF2-40B4-BE49-F238E27FC236}">
                <a16:creationId xmlns:a16="http://schemas.microsoft.com/office/drawing/2014/main" id="{324B133E-B955-4411-BE06-089F9E559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E38190A-7098-431A-9C4D-9A015317E653}"/>
              </a:ext>
            </a:extLst>
          </p:cNvPr>
          <p:cNvSpPr/>
          <p:nvPr/>
        </p:nvSpPr>
        <p:spPr>
          <a:xfrm>
            <a:off x="545860" y="5583382"/>
            <a:ext cx="3073007" cy="65190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3300A-DBA7-495D-A1FE-9E612236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y Logros del 18-Mzo-2020 al 18-Jun-2020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3B473D-0D5B-4DB6-870A-72DD0FA4B204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2145A8-C6F4-47AA-9FAB-33407AE9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BEBD369D-D48C-4651-8068-5F1EACAC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531385-0862-4D2B-ABC7-9EDDCDD63D38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DEE9BF-6B19-4FC5-A77E-47484CE10A47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1914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100492B-B125-424F-B069-E5C1D1E5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10984736" cy="613010"/>
          </a:xfrm>
        </p:spPr>
        <p:txBody>
          <a:bodyPr>
            <a:normAutofit/>
          </a:bodyPr>
          <a:lstStyle/>
          <a:p>
            <a:r>
              <a:rPr lang="es-MX" dirty="0"/>
              <a:t>Analítica Dinámica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9A825C76-8077-4DD0-9E2E-3F46B265ED88}"/>
              </a:ext>
            </a:extLst>
          </p:cNvPr>
          <p:cNvSpPr/>
          <p:nvPr/>
        </p:nvSpPr>
        <p:spPr>
          <a:xfrm>
            <a:off x="739735" y="734966"/>
            <a:ext cx="108862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>
                <a:solidFill>
                  <a:prstClr val="black"/>
                </a:solidFill>
              </a:rPr>
              <a:t>UOD: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Desarrollo finalizado en Abril del 2020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Pendiente pruebas con datos reales y reactivación de módulos</a:t>
            </a:r>
          </a:p>
          <a:p>
            <a:pPr lvl="1"/>
            <a:endParaRPr lang="es-ES" sz="2800" dirty="0">
              <a:solidFill>
                <a:prstClr val="black"/>
              </a:solidFill>
            </a:endParaRPr>
          </a:p>
          <a:p>
            <a:pPr lvl="0"/>
            <a:r>
              <a:rPr lang="es-ES" sz="2800" dirty="0">
                <a:solidFill>
                  <a:prstClr val="black"/>
                </a:solidFill>
              </a:rPr>
              <a:t>Combustibles: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prstClr val="black"/>
                </a:solidFill>
              </a:rPr>
              <a:t>Se retoman pruebas del encadenamiento de resultados durante la semana del 07 de Septiembre</a:t>
            </a:r>
          </a:p>
        </p:txBody>
      </p:sp>
    </p:spTree>
    <p:extLst>
      <p:ext uri="{BB962C8B-B14F-4D97-AF65-F5344CB8AC3E}">
        <p14:creationId xmlns:p14="http://schemas.microsoft.com/office/powerpoint/2010/main" val="42434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EF4B42-5C2D-4042-9D9B-93FC0703C1E0}"/>
              </a:ext>
            </a:extLst>
          </p:cNvPr>
          <p:cNvSpPr txBox="1"/>
          <p:nvPr/>
        </p:nvSpPr>
        <p:spPr>
          <a:xfrm>
            <a:off x="3199286" y="4414705"/>
            <a:ext cx="547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</a:p>
        </p:txBody>
      </p:sp>
      <p:pic>
        <p:nvPicPr>
          <p:cNvPr id="4" name="Picture 8" descr="C:\ALEPH5\Diseño Aleph5\Logos Aleph5\Logo_Aleph5_Transparente.png">
            <a:extLst>
              <a:ext uri="{FF2B5EF4-FFF2-40B4-BE49-F238E27FC236}">
                <a16:creationId xmlns:a16="http://schemas.microsoft.com/office/drawing/2014/main" id="{3C0C8818-52DC-4726-98BB-E2861F7A6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09" y="1801757"/>
            <a:ext cx="2030667" cy="2145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9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3300A-DBA7-495D-A1FE-9E612236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y Logros de Jun-2020 al Sep-2020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D4DB3-A8DC-48AF-828F-15494B97CD91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  <p:pic>
        <p:nvPicPr>
          <p:cNvPr id="13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85B0BB0F-7307-444A-BCAB-788D19C7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2145A8-C6F4-47AA-9FAB-33407AE9D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2" descr="image001">
            <a:extLst>
              <a:ext uri="{FF2B5EF4-FFF2-40B4-BE49-F238E27FC236}">
                <a16:creationId xmlns:a16="http://schemas.microsoft.com/office/drawing/2014/main" id="{CB9E494D-AF6B-4C25-9121-64BE8F91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CC2C48-AB56-4983-8903-DBE50B69270A}"/>
              </a:ext>
            </a:extLst>
          </p:cNvPr>
          <p:cNvSpPr txBox="1"/>
          <p:nvPr/>
        </p:nvSpPr>
        <p:spPr>
          <a:xfrm>
            <a:off x="2431247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89A56BE-48FB-4D9D-AFF5-17235CA72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30F82C-FBE1-4EDD-837E-546903D5B791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329236-9AC2-4672-8699-16F5EA3FBAFD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</p:spTree>
    <p:extLst>
      <p:ext uri="{BB962C8B-B14F-4D97-AF65-F5344CB8AC3E}">
        <p14:creationId xmlns:p14="http://schemas.microsoft.com/office/powerpoint/2010/main" val="132973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3CD60E3-27D4-4E79-AB32-3356F04F729D}"/>
              </a:ext>
            </a:extLst>
          </p:cNvPr>
          <p:cNvSpPr txBox="1"/>
          <p:nvPr/>
        </p:nvSpPr>
        <p:spPr>
          <a:xfrm>
            <a:off x="2431247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D4DB3-A8DC-48AF-828F-15494B97CD91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  <p:pic>
        <p:nvPicPr>
          <p:cNvPr id="13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85B0BB0F-7307-444A-BCAB-788D19C7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2" descr="image001">
            <a:extLst>
              <a:ext uri="{FF2B5EF4-FFF2-40B4-BE49-F238E27FC236}">
                <a16:creationId xmlns:a16="http://schemas.microsoft.com/office/drawing/2014/main" id="{CB9E494D-AF6B-4C25-9121-64BE8F91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DC690D01-A93E-404B-8CE6-00BFBA7FCC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rgbClr val="FFFF00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C81421A-9099-4CBC-8AF2-C3A9ECAAB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18DA7E8-51FC-4B00-B399-D8845E308BA3}"/>
              </a:ext>
            </a:extLst>
          </p:cNvPr>
          <p:cNvSpPr txBox="1">
            <a:spLocks/>
          </p:cNvSpPr>
          <p:nvPr/>
        </p:nvSpPr>
        <p:spPr>
          <a:xfrm>
            <a:off x="133237" y="-4339"/>
            <a:ext cx="9144000" cy="61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Actividades y Logros de Jun-2020 al Sep-2020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2C5FB8-E575-46E5-A80D-22AE1821E5DF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B053E-D077-47E9-8609-22B20548B27C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</p:spTree>
    <p:extLst>
      <p:ext uri="{BB962C8B-B14F-4D97-AF65-F5344CB8AC3E}">
        <p14:creationId xmlns:p14="http://schemas.microsoft.com/office/powerpoint/2010/main" val="2979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ángulo 153">
            <a:extLst>
              <a:ext uri="{FF2B5EF4-FFF2-40B4-BE49-F238E27FC236}">
                <a16:creationId xmlns:a16="http://schemas.microsoft.com/office/drawing/2014/main" id="{19C7BF2E-488F-4E68-B612-665E31B70F52}"/>
              </a:ext>
            </a:extLst>
          </p:cNvPr>
          <p:cNvSpPr/>
          <p:nvPr/>
        </p:nvSpPr>
        <p:spPr>
          <a:xfrm>
            <a:off x="7452134" y="2259217"/>
            <a:ext cx="4331311" cy="28902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54B16931-E6D7-48C0-93EE-A886D65760FC}"/>
              </a:ext>
            </a:extLst>
          </p:cNvPr>
          <p:cNvSpPr/>
          <p:nvPr/>
        </p:nvSpPr>
        <p:spPr>
          <a:xfrm>
            <a:off x="2885093" y="2251641"/>
            <a:ext cx="4331311" cy="28902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F498A76-E821-4F9A-9E02-67BEDBB09850}"/>
              </a:ext>
            </a:extLst>
          </p:cNvPr>
          <p:cNvSpPr/>
          <p:nvPr/>
        </p:nvSpPr>
        <p:spPr>
          <a:xfrm>
            <a:off x="126609" y="703948"/>
            <a:ext cx="11784774" cy="76990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400"/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50476A4E-7436-411D-A3B5-60B7BA03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9144000" cy="613010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Uso y Experiencia a la Fecha – FEDERAL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4B2C48-7298-4492-BBAA-D9C3212F59AD}"/>
              </a:ext>
            </a:extLst>
          </p:cNvPr>
          <p:cNvSpPr/>
          <p:nvPr/>
        </p:nvSpPr>
        <p:spPr>
          <a:xfrm>
            <a:off x="4500256" y="1222769"/>
            <a:ext cx="1761418" cy="2025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bg1"/>
                </a:solidFill>
              </a:rPr>
              <a:t>Estancias -Dormitorios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B16B6F-5D3B-48D0-A86D-9C1C7354F5B6}"/>
              </a:ext>
            </a:extLst>
          </p:cNvPr>
          <p:cNvSpPr/>
          <p:nvPr/>
        </p:nvSpPr>
        <p:spPr>
          <a:xfrm>
            <a:off x="6510016" y="1184124"/>
            <a:ext cx="2140200" cy="250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bg1"/>
                </a:solidFill>
              </a:rPr>
              <a:t>Movimientos de Recursos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5A721922-7F58-4C1B-8CF4-6C00F63B1891}"/>
              </a:ext>
            </a:extLst>
          </p:cNvPr>
          <p:cNvGrpSpPr/>
          <p:nvPr/>
        </p:nvGrpSpPr>
        <p:grpSpPr>
          <a:xfrm>
            <a:off x="5016834" y="735910"/>
            <a:ext cx="885700" cy="448214"/>
            <a:chOff x="4090436" y="668446"/>
            <a:chExt cx="1374777" cy="727710"/>
          </a:xfrm>
          <a:solidFill>
            <a:schemeClr val="bg1"/>
          </a:solidFill>
        </p:grpSpPr>
        <p:pic>
          <p:nvPicPr>
            <p:cNvPr id="4" name="Gráfico 3" descr="Diagrama de Venn">
              <a:extLst>
                <a:ext uri="{FF2B5EF4-FFF2-40B4-BE49-F238E27FC236}">
                  <a16:creationId xmlns:a16="http://schemas.microsoft.com/office/drawing/2014/main" id="{FC0106CD-96B3-4C44-AFD7-73967413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4678" y="922829"/>
              <a:ext cx="460535" cy="460535"/>
            </a:xfrm>
            <a:prstGeom prst="rect">
              <a:avLst/>
            </a:prstGeom>
          </p:spPr>
        </p:pic>
        <p:pic>
          <p:nvPicPr>
            <p:cNvPr id="9" name="Gráfico 8" descr="Dormir">
              <a:extLst>
                <a:ext uri="{FF2B5EF4-FFF2-40B4-BE49-F238E27FC236}">
                  <a16:creationId xmlns:a16="http://schemas.microsoft.com/office/drawing/2014/main" id="{267AD17A-9190-493C-BE31-40AEF593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90436" y="668446"/>
              <a:ext cx="727710" cy="727710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97B32E-90F6-4938-9E6C-403CB4CE9B81}"/>
              </a:ext>
            </a:extLst>
          </p:cNvPr>
          <p:cNvSpPr/>
          <p:nvPr/>
        </p:nvSpPr>
        <p:spPr>
          <a:xfrm>
            <a:off x="8666500" y="1221875"/>
            <a:ext cx="1743228" cy="199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bg1"/>
                </a:solidFill>
              </a:rPr>
              <a:t>Sanitización</a:t>
            </a:r>
          </a:p>
        </p:txBody>
      </p:sp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BF84CFD9-4B79-4D85-B209-3A69ABF0A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798" y="777620"/>
            <a:ext cx="398299" cy="39829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715499F-C3A1-4FFB-B19B-D7B19DD82DD8}"/>
              </a:ext>
            </a:extLst>
          </p:cNvPr>
          <p:cNvSpPr/>
          <p:nvPr/>
        </p:nvSpPr>
        <p:spPr>
          <a:xfrm>
            <a:off x="2885093" y="1208623"/>
            <a:ext cx="1350501" cy="250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bg1"/>
                </a:solidFill>
              </a:rPr>
              <a:t>Herramienta Única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A6D768D-7B5B-4045-8747-AFACEC98B214}"/>
              </a:ext>
            </a:extLst>
          </p:cNvPr>
          <p:cNvGrpSpPr/>
          <p:nvPr/>
        </p:nvGrpSpPr>
        <p:grpSpPr>
          <a:xfrm>
            <a:off x="7216404" y="742877"/>
            <a:ext cx="924099" cy="448214"/>
            <a:chOff x="7130578" y="649060"/>
            <a:chExt cx="1434380" cy="727710"/>
          </a:xfrm>
          <a:solidFill>
            <a:schemeClr val="bg1"/>
          </a:solidFill>
        </p:grpSpPr>
        <p:pic>
          <p:nvPicPr>
            <p:cNvPr id="6" name="Gráfico 5" descr="Autobús">
              <a:extLst>
                <a:ext uri="{FF2B5EF4-FFF2-40B4-BE49-F238E27FC236}">
                  <a16:creationId xmlns:a16="http://schemas.microsoft.com/office/drawing/2014/main" id="{C4118A99-5488-46FE-BBE6-10019625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30578" y="649060"/>
              <a:ext cx="727710" cy="727710"/>
            </a:xfrm>
            <a:prstGeom prst="rect">
              <a:avLst/>
            </a:prstGeom>
          </p:spPr>
        </p:pic>
        <p:pic>
          <p:nvPicPr>
            <p:cNvPr id="7" name="Gráfico 6" descr="Usuario">
              <a:extLst>
                <a:ext uri="{FF2B5EF4-FFF2-40B4-BE49-F238E27FC236}">
                  <a16:creationId xmlns:a16="http://schemas.microsoft.com/office/drawing/2014/main" id="{D0796CEB-E68A-4861-8654-836E2AE95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09807" y="734283"/>
              <a:ext cx="555151" cy="555151"/>
            </a:xfrm>
            <a:prstGeom prst="rect">
              <a:avLst/>
            </a:prstGeom>
          </p:spPr>
        </p:pic>
        <p:pic>
          <p:nvPicPr>
            <p:cNvPr id="22" name="Gráfico 21" descr="Dólar">
              <a:extLst>
                <a:ext uri="{FF2B5EF4-FFF2-40B4-BE49-F238E27FC236}">
                  <a16:creationId xmlns:a16="http://schemas.microsoft.com/office/drawing/2014/main" id="{1E27CD68-F202-4336-91B0-5611470F0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9993" y="720738"/>
              <a:ext cx="233104" cy="233104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CEE1569-9785-4665-9446-56A3FA24C591}"/>
              </a:ext>
            </a:extLst>
          </p:cNvPr>
          <p:cNvGrpSpPr/>
          <p:nvPr/>
        </p:nvGrpSpPr>
        <p:grpSpPr>
          <a:xfrm>
            <a:off x="9191368" y="728032"/>
            <a:ext cx="801159" cy="448214"/>
            <a:chOff x="10023558" y="605832"/>
            <a:chExt cx="1243554" cy="727710"/>
          </a:xfrm>
          <a:solidFill>
            <a:schemeClr val="bg1"/>
          </a:solidFill>
        </p:grpSpPr>
        <p:pic>
          <p:nvPicPr>
            <p:cNvPr id="11" name="Gráfico 10" descr="Autobús">
              <a:extLst>
                <a:ext uri="{FF2B5EF4-FFF2-40B4-BE49-F238E27FC236}">
                  <a16:creationId xmlns:a16="http://schemas.microsoft.com/office/drawing/2014/main" id="{371BC049-D492-46EF-AFFF-8512AD631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23558" y="605832"/>
              <a:ext cx="727710" cy="727710"/>
            </a:xfrm>
            <a:prstGeom prst="rect">
              <a:avLst/>
            </a:prstGeom>
          </p:spPr>
        </p:pic>
        <p:pic>
          <p:nvPicPr>
            <p:cNvPr id="46" name="Gráfico 45" descr="Salpicadura">
              <a:extLst>
                <a:ext uri="{FF2B5EF4-FFF2-40B4-BE49-F238E27FC236}">
                  <a16:creationId xmlns:a16="http://schemas.microsoft.com/office/drawing/2014/main" id="{CD5EFC25-2C18-4737-A380-064A107A4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99053" y="793439"/>
              <a:ext cx="368059" cy="368059"/>
            </a:xfrm>
            <a:prstGeom prst="rect">
              <a:avLst/>
            </a:prstGeom>
          </p:spPr>
        </p:pic>
      </p:grpSp>
      <p:pic>
        <p:nvPicPr>
          <p:cNvPr id="62" name="Gráfico 61" descr="Semáforo">
            <a:extLst>
              <a:ext uri="{FF2B5EF4-FFF2-40B4-BE49-F238E27FC236}">
                <a16:creationId xmlns:a16="http://schemas.microsoft.com/office/drawing/2014/main" id="{E80706CE-4445-4108-8328-775BA18253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73568" y="743813"/>
            <a:ext cx="415115" cy="415115"/>
          </a:xfrm>
          <a:prstGeom prst="rect">
            <a:avLst/>
          </a:prstGeom>
        </p:spPr>
      </p:pic>
      <p:sp>
        <p:nvSpPr>
          <p:cNvPr id="63" name="Rectángulo 62">
            <a:extLst>
              <a:ext uri="{FF2B5EF4-FFF2-40B4-BE49-F238E27FC236}">
                <a16:creationId xmlns:a16="http://schemas.microsoft.com/office/drawing/2014/main" id="{430CD900-C069-475C-B4E4-1AFD1E84F978}"/>
              </a:ext>
            </a:extLst>
          </p:cNvPr>
          <p:cNvSpPr/>
          <p:nvPr/>
        </p:nvSpPr>
        <p:spPr>
          <a:xfrm>
            <a:off x="10393893" y="1217339"/>
            <a:ext cx="1350501" cy="199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419" sz="1200" dirty="0">
                <a:solidFill>
                  <a:schemeClr val="bg1"/>
                </a:solidFill>
              </a:rPr>
              <a:t>Reglas de SV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A006C24-C073-44A9-967F-1F522EB90638}"/>
              </a:ext>
            </a:extLst>
          </p:cNvPr>
          <p:cNvSpPr txBox="1"/>
          <p:nvPr/>
        </p:nvSpPr>
        <p:spPr>
          <a:xfrm>
            <a:off x="328679" y="769215"/>
            <a:ext cx="205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b="1" dirty="0">
                <a:solidFill>
                  <a:schemeClr val="bg1"/>
                </a:solidFill>
              </a:rPr>
              <a:t>Continuidad a la Planeación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EFC30AB-66D0-468D-BDBF-8999B1285F7A}"/>
              </a:ext>
            </a:extLst>
          </p:cNvPr>
          <p:cNvSpPr txBox="1"/>
          <p:nvPr/>
        </p:nvSpPr>
        <p:spPr>
          <a:xfrm>
            <a:off x="126609" y="1698323"/>
            <a:ext cx="489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rgbClr val="0070C0"/>
                </a:solidFill>
              </a:rPr>
              <a:t>Prueba Piloto</a:t>
            </a:r>
          </a:p>
        </p:txBody>
      </p:sp>
      <p:sp>
        <p:nvSpPr>
          <p:cNvPr id="61" name="Diagrama de flujo: proceso alternativo 60">
            <a:extLst>
              <a:ext uri="{FF2B5EF4-FFF2-40B4-BE49-F238E27FC236}">
                <a16:creationId xmlns:a16="http://schemas.microsoft.com/office/drawing/2014/main" id="{0333030E-5D44-477F-8762-5D8E5801EC09}"/>
              </a:ext>
            </a:extLst>
          </p:cNvPr>
          <p:cNvSpPr/>
          <p:nvPr/>
        </p:nvSpPr>
        <p:spPr>
          <a:xfrm>
            <a:off x="100355" y="2919278"/>
            <a:ext cx="2431412" cy="904164"/>
          </a:xfrm>
          <a:prstGeom prst="flowChartAlternate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b="1" dirty="0">
                <a:solidFill>
                  <a:schemeClr val="tx1"/>
                </a:solidFill>
              </a:rPr>
              <a:t>6 días</a:t>
            </a:r>
          </a:p>
        </p:txBody>
      </p:sp>
      <p:sp>
        <p:nvSpPr>
          <p:cNvPr id="92" name="Diagrama de flujo: proceso alternativo 91">
            <a:extLst>
              <a:ext uri="{FF2B5EF4-FFF2-40B4-BE49-F238E27FC236}">
                <a16:creationId xmlns:a16="http://schemas.microsoft.com/office/drawing/2014/main" id="{0852460A-46B8-41F3-8796-7B899083B052}"/>
              </a:ext>
            </a:extLst>
          </p:cNvPr>
          <p:cNvSpPr/>
          <p:nvPr/>
        </p:nvSpPr>
        <p:spPr>
          <a:xfrm>
            <a:off x="115157" y="2342189"/>
            <a:ext cx="2431412" cy="904164"/>
          </a:xfrm>
          <a:prstGeom prst="flowChartAlternate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b="1" dirty="0">
                <a:solidFill>
                  <a:schemeClr val="tx1"/>
                </a:solidFill>
              </a:rPr>
              <a:t>Rol en Productivo</a:t>
            </a:r>
          </a:p>
        </p:txBody>
      </p:sp>
      <p:sp>
        <p:nvSpPr>
          <p:cNvPr id="93" name="Diagrama de flujo: proceso alternativo 92">
            <a:extLst>
              <a:ext uri="{FF2B5EF4-FFF2-40B4-BE49-F238E27FC236}">
                <a16:creationId xmlns:a16="http://schemas.microsoft.com/office/drawing/2014/main" id="{D71169F4-518B-4EC2-9F37-E0E0C2653C93}"/>
              </a:ext>
            </a:extLst>
          </p:cNvPr>
          <p:cNvSpPr/>
          <p:nvPr/>
        </p:nvSpPr>
        <p:spPr>
          <a:xfrm>
            <a:off x="100355" y="3505297"/>
            <a:ext cx="2431412" cy="904164"/>
          </a:xfrm>
          <a:prstGeom prst="flowChartAlternate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b="1" dirty="0">
                <a:solidFill>
                  <a:schemeClr val="tx1"/>
                </a:solidFill>
              </a:rPr>
              <a:t>Equipo</a:t>
            </a:r>
          </a:p>
        </p:txBody>
      </p:sp>
      <p:sp>
        <p:nvSpPr>
          <p:cNvPr id="94" name="Diagrama de flujo: proceso alternativo 93">
            <a:extLst>
              <a:ext uri="{FF2B5EF4-FFF2-40B4-BE49-F238E27FC236}">
                <a16:creationId xmlns:a16="http://schemas.microsoft.com/office/drawing/2014/main" id="{206C5B53-67D3-4960-A635-A46CDDFB253C}"/>
              </a:ext>
            </a:extLst>
          </p:cNvPr>
          <p:cNvSpPr/>
          <p:nvPr/>
        </p:nvSpPr>
        <p:spPr>
          <a:xfrm>
            <a:off x="3179945" y="1797422"/>
            <a:ext cx="3777447" cy="554545"/>
          </a:xfrm>
          <a:prstGeom prst="flowChartAlternate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000" b="1" dirty="0">
              <a:solidFill>
                <a:schemeClr val="tx1"/>
              </a:solidFill>
            </a:endParaRPr>
          </a:p>
          <a:p>
            <a:pPr algn="ctr"/>
            <a:r>
              <a:rPr lang="es-419" sz="2000" b="1" dirty="0">
                <a:solidFill>
                  <a:schemeClr val="tx1"/>
                </a:solidFill>
              </a:rPr>
              <a:t>Situaciones del Proceso</a:t>
            </a:r>
          </a:p>
          <a:p>
            <a:pPr algn="ctr"/>
            <a:endParaRPr lang="es-419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Trabajo en equipo - Iconos gratis de personas">
            <a:extLst>
              <a:ext uri="{FF2B5EF4-FFF2-40B4-BE49-F238E27FC236}">
                <a16:creationId xmlns:a16="http://schemas.microsoft.com/office/drawing/2014/main" id="{131EAFEB-8B89-42DC-95A4-B68AA6882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13" y="4006989"/>
            <a:ext cx="869578" cy="8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áfico 86" descr="Fuego">
            <a:extLst>
              <a:ext uri="{FF2B5EF4-FFF2-40B4-BE49-F238E27FC236}">
                <a16:creationId xmlns:a16="http://schemas.microsoft.com/office/drawing/2014/main" id="{EB1DE26E-0DF4-465C-8DA0-F8E461388C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65897" y="2478451"/>
            <a:ext cx="389219" cy="389219"/>
          </a:xfrm>
          <a:prstGeom prst="rect">
            <a:avLst/>
          </a:prstGeom>
        </p:spPr>
      </p:pic>
      <p:sp>
        <p:nvSpPr>
          <p:cNvPr id="97" name="CuadroTexto 96">
            <a:extLst>
              <a:ext uri="{FF2B5EF4-FFF2-40B4-BE49-F238E27FC236}">
                <a16:creationId xmlns:a16="http://schemas.microsoft.com/office/drawing/2014/main" id="{863F95C4-C152-4A66-B2F2-27ED1C431349}"/>
              </a:ext>
            </a:extLst>
          </p:cNvPr>
          <p:cNvSpPr txBox="1"/>
          <p:nvPr/>
        </p:nvSpPr>
        <p:spPr>
          <a:xfrm>
            <a:off x="3838783" y="2561043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Necesidades comerciales</a:t>
            </a:r>
          </a:p>
        </p:txBody>
      </p:sp>
      <p:pic>
        <p:nvPicPr>
          <p:cNvPr id="99" name="Gráfico 98" descr="Vínculo">
            <a:extLst>
              <a:ext uri="{FF2B5EF4-FFF2-40B4-BE49-F238E27FC236}">
                <a16:creationId xmlns:a16="http://schemas.microsoft.com/office/drawing/2014/main" id="{34032BFB-1FBA-4941-87B9-22CC5735B7C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37863" y="2955928"/>
            <a:ext cx="389219" cy="389219"/>
          </a:xfrm>
          <a:prstGeom prst="rect">
            <a:avLst/>
          </a:prstGeom>
        </p:spPr>
      </p:pic>
      <p:pic>
        <p:nvPicPr>
          <p:cNvPr id="123" name="Gráfico 122" descr="Empleado de oficina">
            <a:extLst>
              <a:ext uri="{FF2B5EF4-FFF2-40B4-BE49-F238E27FC236}">
                <a16:creationId xmlns:a16="http://schemas.microsoft.com/office/drawing/2014/main" id="{845C2EAD-5DD1-4479-905F-BBBB36776E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05582" y="4027093"/>
            <a:ext cx="483515" cy="483515"/>
          </a:xfrm>
          <a:prstGeom prst="rect">
            <a:avLst/>
          </a:prstGeom>
        </p:spPr>
      </p:pic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C4DFD02-AAC7-4ECE-8C08-AC4BD258A7CB}"/>
              </a:ext>
            </a:extLst>
          </p:cNvPr>
          <p:cNvSpPr txBox="1"/>
          <p:nvPr/>
        </p:nvSpPr>
        <p:spPr>
          <a:xfrm>
            <a:off x="3825531" y="3072938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Comunicación entre S-S y S-O</a:t>
            </a:r>
          </a:p>
        </p:txBody>
      </p:sp>
      <p:pic>
        <p:nvPicPr>
          <p:cNvPr id="130" name="Gráfico 129" descr="Autobús">
            <a:extLst>
              <a:ext uri="{FF2B5EF4-FFF2-40B4-BE49-F238E27FC236}">
                <a16:creationId xmlns:a16="http://schemas.microsoft.com/office/drawing/2014/main" id="{30660AD9-76AD-4CEF-B2AF-2E57483962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39543" y="3550656"/>
            <a:ext cx="439675" cy="439675"/>
          </a:xfrm>
          <a:prstGeom prst="rect">
            <a:avLst/>
          </a:prstGeom>
        </p:spPr>
      </p:pic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BB49D48-5DD3-44B6-B80B-DC2516D5D115}"/>
              </a:ext>
            </a:extLst>
          </p:cNvPr>
          <p:cNvSpPr txBox="1"/>
          <p:nvPr/>
        </p:nvSpPr>
        <p:spPr>
          <a:xfrm>
            <a:off x="3819098" y="3677708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Tiempos de Entrega Taller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183E7F35-463C-4DA4-933D-D0897D7DCE05}"/>
              </a:ext>
            </a:extLst>
          </p:cNvPr>
          <p:cNvSpPr txBox="1"/>
          <p:nvPr/>
        </p:nvSpPr>
        <p:spPr>
          <a:xfrm>
            <a:off x="3809232" y="4202966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Administración de Plantilla</a:t>
            </a:r>
          </a:p>
        </p:txBody>
      </p:sp>
      <p:sp>
        <p:nvSpPr>
          <p:cNvPr id="133" name="Diagrama de flujo: proceso alternativo 132">
            <a:extLst>
              <a:ext uri="{FF2B5EF4-FFF2-40B4-BE49-F238E27FC236}">
                <a16:creationId xmlns:a16="http://schemas.microsoft.com/office/drawing/2014/main" id="{87B8AED3-B6E4-4136-BF31-4BEAEDB9C345}"/>
              </a:ext>
            </a:extLst>
          </p:cNvPr>
          <p:cNvSpPr/>
          <p:nvPr/>
        </p:nvSpPr>
        <p:spPr>
          <a:xfrm>
            <a:off x="7233893" y="1862777"/>
            <a:ext cx="4332514" cy="554545"/>
          </a:xfrm>
          <a:prstGeom prst="flowChartAlternateProcess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000" b="1" dirty="0">
              <a:solidFill>
                <a:schemeClr val="tx1"/>
              </a:solidFill>
            </a:endParaRPr>
          </a:p>
          <a:p>
            <a:pPr algn="ctr"/>
            <a:r>
              <a:rPr lang="es-419" sz="2000" b="1" dirty="0">
                <a:solidFill>
                  <a:schemeClr val="tx1"/>
                </a:solidFill>
              </a:rPr>
              <a:t>Situaciones de la Herramienta</a:t>
            </a:r>
          </a:p>
          <a:p>
            <a:pPr algn="ctr"/>
            <a:endParaRPr lang="es-419" sz="2800" b="1" dirty="0">
              <a:solidFill>
                <a:schemeClr val="tx1"/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2019A3CE-C4F0-444B-8727-BF3BB99CBD22}"/>
              </a:ext>
            </a:extLst>
          </p:cNvPr>
          <p:cNvSpPr txBox="1"/>
          <p:nvPr/>
        </p:nvSpPr>
        <p:spPr>
          <a:xfrm>
            <a:off x="8139120" y="2554419"/>
            <a:ext cx="381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3 de 13 casos de perturbaciones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B8C14929-9C2B-485B-A58F-764B046E2501}"/>
              </a:ext>
            </a:extLst>
          </p:cNvPr>
          <p:cNvSpPr txBox="1"/>
          <p:nvPr/>
        </p:nvSpPr>
        <p:spPr>
          <a:xfrm>
            <a:off x="8125868" y="3053062"/>
            <a:ext cx="378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Detalles en sugerencia de recursos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FF625A0-3298-4669-80D2-CC456AE7E103}"/>
              </a:ext>
            </a:extLst>
          </p:cNvPr>
          <p:cNvSpPr txBox="1"/>
          <p:nvPr/>
        </p:nvSpPr>
        <p:spPr>
          <a:xfrm>
            <a:off x="8139120" y="3751420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Fallas en reprogramaciones</a:t>
            </a:r>
          </a:p>
        </p:txBody>
      </p:sp>
      <p:pic>
        <p:nvPicPr>
          <p:cNvPr id="143" name="Gráfico 142" descr="Documento">
            <a:extLst>
              <a:ext uri="{FF2B5EF4-FFF2-40B4-BE49-F238E27FC236}">
                <a16:creationId xmlns:a16="http://schemas.microsoft.com/office/drawing/2014/main" id="{4FD0EA5B-5948-44C8-8732-BD23DB28847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75562" y="2557591"/>
            <a:ext cx="338554" cy="338554"/>
          </a:xfrm>
          <a:prstGeom prst="rect">
            <a:avLst/>
          </a:prstGeom>
        </p:spPr>
      </p:pic>
      <p:pic>
        <p:nvPicPr>
          <p:cNvPr id="144" name="Gráfico 143" descr="Compartir con una persona">
            <a:extLst>
              <a:ext uri="{FF2B5EF4-FFF2-40B4-BE49-F238E27FC236}">
                <a16:creationId xmlns:a16="http://schemas.microsoft.com/office/drawing/2014/main" id="{FA4EEC29-BD95-4FB2-ABCF-17723B7873C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05919" y="3034479"/>
            <a:ext cx="396051" cy="396051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5F162AF-F4F0-445E-8A3D-AE67040045AF}"/>
              </a:ext>
            </a:extLst>
          </p:cNvPr>
          <p:cNvSpPr txBox="1"/>
          <p:nvPr/>
        </p:nvSpPr>
        <p:spPr>
          <a:xfrm>
            <a:off x="8469576" y="3419234"/>
            <a:ext cx="37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>
                <a:solidFill>
                  <a:schemeClr val="bg2"/>
                </a:solidFill>
              </a:rPr>
              <a:t>-Continuidad-Ajustes manuales-</a:t>
            </a:r>
          </a:p>
        </p:txBody>
      </p:sp>
      <p:pic>
        <p:nvPicPr>
          <p:cNvPr id="149" name="Gráfico 148" descr="Piezas de rompecabezas">
            <a:extLst>
              <a:ext uri="{FF2B5EF4-FFF2-40B4-BE49-F238E27FC236}">
                <a16:creationId xmlns:a16="http://schemas.microsoft.com/office/drawing/2014/main" id="{0AA8F3D7-CE74-4BB3-8FEC-9742A52E8B8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564840" y="3692039"/>
            <a:ext cx="418163" cy="418163"/>
          </a:xfrm>
          <a:prstGeom prst="rect">
            <a:avLst/>
          </a:prstGeom>
        </p:spPr>
      </p:pic>
      <p:pic>
        <p:nvPicPr>
          <p:cNvPr id="150" name="Gráfico 149" descr="Sirena">
            <a:extLst>
              <a:ext uri="{FF2B5EF4-FFF2-40B4-BE49-F238E27FC236}">
                <a16:creationId xmlns:a16="http://schemas.microsoft.com/office/drawing/2014/main" id="{009B2F8E-D217-4D99-8E9F-BF3BFE11599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19757" y="4208318"/>
            <a:ext cx="466920" cy="466920"/>
          </a:xfrm>
          <a:prstGeom prst="rect">
            <a:avLst/>
          </a:prstGeom>
        </p:spPr>
      </p:pic>
      <p:sp>
        <p:nvSpPr>
          <p:cNvPr id="151" name="CuadroTexto 150">
            <a:extLst>
              <a:ext uri="{FF2B5EF4-FFF2-40B4-BE49-F238E27FC236}">
                <a16:creationId xmlns:a16="http://schemas.microsoft.com/office/drawing/2014/main" id="{5D05E7C2-48B1-4209-84D4-0238CF871982}"/>
              </a:ext>
            </a:extLst>
          </p:cNvPr>
          <p:cNvSpPr txBox="1"/>
          <p:nvPr/>
        </p:nvSpPr>
        <p:spPr>
          <a:xfrm>
            <a:off x="8125868" y="4248567"/>
            <a:ext cx="30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Eliminación de servicios</a:t>
            </a: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E7C088F0-B79D-42AE-9077-F32BE07D97F1}"/>
              </a:ext>
            </a:extLst>
          </p:cNvPr>
          <p:cNvSpPr txBox="1"/>
          <p:nvPr/>
        </p:nvSpPr>
        <p:spPr>
          <a:xfrm>
            <a:off x="2885094" y="5388736"/>
            <a:ext cx="8898352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419" sz="1600" b="1" dirty="0"/>
              <a:t>Monitoreo interno 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600" dirty="0"/>
              <a:t>Correcta evaluación de la Jornada de Trabajo.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600" dirty="0"/>
              <a:t>Tiempos de respuesta de la herramienta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600" dirty="0"/>
              <a:t>Reglas de Negocio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600" dirty="0"/>
              <a:t>Equidad de kilómetros</a:t>
            </a:r>
          </a:p>
        </p:txBody>
      </p:sp>
    </p:spTree>
    <p:extLst>
      <p:ext uri="{BB962C8B-B14F-4D97-AF65-F5344CB8AC3E}">
        <p14:creationId xmlns:p14="http://schemas.microsoft.com/office/powerpoint/2010/main" val="31182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213FBAD-D5FE-4FC3-AD8F-58BA2A0F5053}"/>
              </a:ext>
            </a:extLst>
          </p:cNvPr>
          <p:cNvSpPr/>
          <p:nvPr/>
        </p:nvSpPr>
        <p:spPr>
          <a:xfrm>
            <a:off x="5927099" y="1272092"/>
            <a:ext cx="4408948" cy="264329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50476A4E-7436-411D-A3B5-60B7BA03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-7178"/>
            <a:ext cx="9144000" cy="613010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Uso y Experiencia a la Fecha – FEDERAL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5A721922-7F58-4C1B-8CF4-6C00F63B1891}"/>
              </a:ext>
            </a:extLst>
          </p:cNvPr>
          <p:cNvGrpSpPr/>
          <p:nvPr/>
        </p:nvGrpSpPr>
        <p:grpSpPr>
          <a:xfrm>
            <a:off x="5016834" y="735910"/>
            <a:ext cx="885700" cy="448214"/>
            <a:chOff x="4090436" y="668446"/>
            <a:chExt cx="1374777" cy="727710"/>
          </a:xfrm>
          <a:solidFill>
            <a:schemeClr val="bg1"/>
          </a:solidFill>
        </p:grpSpPr>
        <p:pic>
          <p:nvPicPr>
            <p:cNvPr id="4" name="Gráfico 3" descr="Diagrama de Venn">
              <a:extLst>
                <a:ext uri="{FF2B5EF4-FFF2-40B4-BE49-F238E27FC236}">
                  <a16:creationId xmlns:a16="http://schemas.microsoft.com/office/drawing/2014/main" id="{FC0106CD-96B3-4C44-AFD7-73967413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4678" y="922829"/>
              <a:ext cx="460535" cy="460535"/>
            </a:xfrm>
            <a:prstGeom prst="rect">
              <a:avLst/>
            </a:prstGeom>
          </p:spPr>
        </p:pic>
        <p:pic>
          <p:nvPicPr>
            <p:cNvPr id="9" name="Gráfico 8" descr="Dormir">
              <a:extLst>
                <a:ext uri="{FF2B5EF4-FFF2-40B4-BE49-F238E27FC236}">
                  <a16:creationId xmlns:a16="http://schemas.microsoft.com/office/drawing/2014/main" id="{267AD17A-9190-493C-BE31-40AEF593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90436" y="668446"/>
              <a:ext cx="727710" cy="72771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CEE1569-9785-4665-9446-56A3FA24C591}"/>
              </a:ext>
            </a:extLst>
          </p:cNvPr>
          <p:cNvGrpSpPr/>
          <p:nvPr/>
        </p:nvGrpSpPr>
        <p:grpSpPr>
          <a:xfrm>
            <a:off x="9509416" y="781040"/>
            <a:ext cx="801159" cy="448214"/>
            <a:chOff x="10023558" y="605832"/>
            <a:chExt cx="1243554" cy="727710"/>
          </a:xfrm>
          <a:solidFill>
            <a:schemeClr val="bg1"/>
          </a:solidFill>
        </p:grpSpPr>
        <p:pic>
          <p:nvPicPr>
            <p:cNvPr id="11" name="Gráfico 10" descr="Autobús">
              <a:extLst>
                <a:ext uri="{FF2B5EF4-FFF2-40B4-BE49-F238E27FC236}">
                  <a16:creationId xmlns:a16="http://schemas.microsoft.com/office/drawing/2014/main" id="{371BC049-D492-46EF-AFFF-8512AD631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23558" y="605832"/>
              <a:ext cx="727710" cy="727710"/>
            </a:xfrm>
            <a:prstGeom prst="rect">
              <a:avLst/>
            </a:prstGeom>
          </p:spPr>
        </p:pic>
        <p:pic>
          <p:nvPicPr>
            <p:cNvPr id="46" name="Gráfico 45" descr="Salpicadura">
              <a:extLst>
                <a:ext uri="{FF2B5EF4-FFF2-40B4-BE49-F238E27FC236}">
                  <a16:creationId xmlns:a16="http://schemas.microsoft.com/office/drawing/2014/main" id="{CD5EFC25-2C18-4737-A380-064A107A4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99053" y="793439"/>
              <a:ext cx="368059" cy="368059"/>
            </a:xfrm>
            <a:prstGeom prst="rect">
              <a:avLst/>
            </a:prstGeom>
          </p:spPr>
        </p:pic>
      </p:grpSp>
      <p:graphicFrame>
        <p:nvGraphicFramePr>
          <p:cNvPr id="49" name="Gráfico 48">
            <a:extLst>
              <a:ext uri="{FF2B5EF4-FFF2-40B4-BE49-F238E27FC236}">
                <a16:creationId xmlns:a16="http://schemas.microsoft.com/office/drawing/2014/main" id="{660BF728-9E60-4F71-BC85-9BE27E546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363433"/>
              </p:ext>
            </p:extLst>
          </p:nvPr>
        </p:nvGraphicFramePr>
        <p:xfrm>
          <a:off x="6095253" y="1422424"/>
          <a:ext cx="3933040" cy="215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A383187-5678-4E40-B00E-512F09410CE5}"/>
              </a:ext>
            </a:extLst>
          </p:cNvPr>
          <p:cNvSpPr txBox="1"/>
          <p:nvPr/>
        </p:nvSpPr>
        <p:spPr>
          <a:xfrm>
            <a:off x="5841555" y="820481"/>
            <a:ext cx="36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Solución de Perturbaciones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53A6E6-49A1-4E8A-B37A-BC983495C843}"/>
              </a:ext>
            </a:extLst>
          </p:cNvPr>
          <p:cNvSpPr/>
          <p:nvPr/>
        </p:nvSpPr>
        <p:spPr>
          <a:xfrm>
            <a:off x="583096" y="2952806"/>
            <a:ext cx="4902565" cy="264329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8" name="Gráfico 17" descr="Semáforo">
            <a:extLst>
              <a:ext uri="{FF2B5EF4-FFF2-40B4-BE49-F238E27FC236}">
                <a16:creationId xmlns:a16="http://schemas.microsoft.com/office/drawing/2014/main" id="{FC431851-9797-463E-86D5-773EC3645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209" y="3402695"/>
            <a:ext cx="1506427" cy="1506427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89CD19FE-BA9C-4314-9728-3ACD5A28EEA9}"/>
              </a:ext>
            </a:extLst>
          </p:cNvPr>
          <p:cNvSpPr txBox="1"/>
          <p:nvPr/>
        </p:nvSpPr>
        <p:spPr>
          <a:xfrm>
            <a:off x="854903" y="2994989"/>
            <a:ext cx="424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Validaciones en tiempo Real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120AD2-8951-4536-B84A-9BB5B14BF186}"/>
              </a:ext>
            </a:extLst>
          </p:cNvPr>
          <p:cNvSpPr txBox="1"/>
          <p:nvPr/>
        </p:nvSpPr>
        <p:spPr>
          <a:xfrm>
            <a:off x="2327637" y="3735297"/>
            <a:ext cx="316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Jornada de Trabajo</a:t>
            </a:r>
          </a:p>
          <a:p>
            <a:endParaRPr lang="es-419" sz="2400" dirty="0"/>
          </a:p>
          <a:p>
            <a:r>
              <a:rPr lang="es-419" sz="2400" dirty="0"/>
              <a:t>Asignación de Recursos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4B45B18-0010-484B-A404-2D4C18610083}"/>
              </a:ext>
            </a:extLst>
          </p:cNvPr>
          <p:cNvSpPr/>
          <p:nvPr/>
        </p:nvSpPr>
        <p:spPr>
          <a:xfrm>
            <a:off x="5902534" y="4065720"/>
            <a:ext cx="4902565" cy="264329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aphicFrame>
        <p:nvGraphicFramePr>
          <p:cNvPr id="65" name="Gráfico 64">
            <a:extLst>
              <a:ext uri="{FF2B5EF4-FFF2-40B4-BE49-F238E27FC236}">
                <a16:creationId xmlns:a16="http://schemas.microsoft.com/office/drawing/2014/main" id="{EECBDAC2-801A-40DA-A44A-3C5ACE3BC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12519"/>
              </p:ext>
            </p:extLst>
          </p:nvPr>
        </p:nvGraphicFramePr>
        <p:xfrm>
          <a:off x="6385695" y="4853816"/>
          <a:ext cx="3826847" cy="1495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68" name="CuadroTexto 67">
            <a:extLst>
              <a:ext uri="{FF2B5EF4-FFF2-40B4-BE49-F238E27FC236}">
                <a16:creationId xmlns:a16="http://schemas.microsoft.com/office/drawing/2014/main" id="{38B2CACC-438E-412C-B377-4D638F7D918A}"/>
              </a:ext>
            </a:extLst>
          </p:cNvPr>
          <p:cNvSpPr txBox="1"/>
          <p:nvPr/>
        </p:nvSpPr>
        <p:spPr>
          <a:xfrm>
            <a:off x="6385695" y="4362590"/>
            <a:ext cx="347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Evaluación del Sueldo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22794C-27D7-46C0-96B3-078D345C5523}"/>
              </a:ext>
            </a:extLst>
          </p:cNvPr>
          <p:cNvSpPr txBox="1"/>
          <p:nvPr/>
        </p:nvSpPr>
        <p:spPr>
          <a:xfrm>
            <a:off x="9913596" y="5124885"/>
            <a:ext cx="59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$ 362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3BA1702-DD39-48DF-994A-2B8C6B35C9CF}"/>
              </a:ext>
            </a:extLst>
          </p:cNvPr>
          <p:cNvSpPr txBox="1"/>
          <p:nvPr/>
        </p:nvSpPr>
        <p:spPr>
          <a:xfrm>
            <a:off x="8174262" y="5001774"/>
            <a:ext cx="59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/>
              <a:t>$ 371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F39AE49-73B9-4E3D-966A-F83E6828AF8C}"/>
              </a:ext>
            </a:extLst>
          </p:cNvPr>
          <p:cNvSpPr txBox="1"/>
          <p:nvPr/>
        </p:nvSpPr>
        <p:spPr>
          <a:xfrm>
            <a:off x="9138858" y="5606138"/>
            <a:ext cx="59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/>
              <a:t>$ 255</a:t>
            </a:r>
          </a:p>
        </p:txBody>
      </p:sp>
    </p:spTree>
    <p:extLst>
      <p:ext uri="{BB962C8B-B14F-4D97-AF65-F5344CB8AC3E}">
        <p14:creationId xmlns:p14="http://schemas.microsoft.com/office/powerpoint/2010/main" val="426050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100492B-B125-424F-B069-E5C1D1E5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8" y="-7179"/>
            <a:ext cx="11074791" cy="913375"/>
          </a:xfrm>
        </p:spPr>
        <p:txBody>
          <a:bodyPr>
            <a:normAutofit/>
          </a:bodyPr>
          <a:lstStyle/>
          <a:p>
            <a:r>
              <a:rPr lang="es-MX" sz="2800" b="1" dirty="0"/>
              <a:t>Ajustes de Calibración identificados durante el Rol Piloto en Productivo	</a:t>
            </a:r>
            <a:br>
              <a:rPr lang="es-MX" sz="2800" b="1" dirty="0"/>
            </a:br>
            <a:endParaRPr lang="es-MX" dirty="0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9A825C76-8077-4DD0-9E2E-3F46B265ED88}"/>
              </a:ext>
            </a:extLst>
          </p:cNvPr>
          <p:cNvSpPr/>
          <p:nvPr/>
        </p:nvSpPr>
        <p:spPr>
          <a:xfrm>
            <a:off x="652897" y="1141738"/>
            <a:ext cx="10886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200" dirty="0"/>
              <a:t>Coordinación de las diferentes áreas para establecer el flujo apropiado de la información en la herramienta (Ejecución &amp; Reprogramación)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200" dirty="0"/>
              <a:t>Identificación de las diferentes situaciones operativas que se presentan y como deben ser resueltas en base a la reprogramación , ajustes manuales y registro correcto de la ejecución.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200" dirty="0"/>
              <a:t>Incorporación a la herramienta de algunas funcionalidades para dar más flexibilidad.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12ECCF7-6EAF-4FF9-A565-B412FC71135C}"/>
              </a:ext>
            </a:extLst>
          </p:cNvPr>
          <p:cNvSpPr txBox="1"/>
          <p:nvPr/>
        </p:nvSpPr>
        <p:spPr>
          <a:xfrm>
            <a:off x="4171950" y="5951803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1" dirty="0"/>
              <a:t>Rol Piloto, implementado del 26 de agosto al 31 de agosto en Productivo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56270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100492B-B125-424F-B069-E5C1D1E5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8" y="-7179"/>
            <a:ext cx="11074791" cy="913375"/>
          </a:xfrm>
        </p:spPr>
        <p:txBody>
          <a:bodyPr>
            <a:normAutofit/>
          </a:bodyPr>
          <a:lstStyle/>
          <a:p>
            <a:r>
              <a:rPr lang="es-MX" sz="2800" b="1" dirty="0"/>
              <a:t>Siguientes pasos dentro de SENDA LOGIC 	</a:t>
            </a:r>
            <a:br>
              <a:rPr lang="es-MX" sz="2800" b="1" dirty="0"/>
            </a:br>
            <a:endParaRPr lang="es-MX" dirty="0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9A825C76-8077-4DD0-9E2E-3F46B265ED88}"/>
              </a:ext>
            </a:extLst>
          </p:cNvPr>
          <p:cNvSpPr/>
          <p:nvPr/>
        </p:nvSpPr>
        <p:spPr>
          <a:xfrm>
            <a:off x="652897" y="1141738"/>
            <a:ext cx="10886206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100" dirty="0"/>
              <a:t>Revisión del documento propuesto por Aleph5, para incorporar las funcionalidades basadas en la experiencia del arranque.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100" dirty="0"/>
              <a:t>Incorporación a la herramienta de los siguientes ajustes para la calibración: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MX" sz="3100" dirty="0"/>
              <a:t>Reprogramación genérica, aplicada a un conjunto de servicios de un Rol o a un conjunto de servicios de diferentes Roles.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MX" sz="3100" dirty="0"/>
              <a:t>Incorporación de ajustes manuales en ejecución, basados en la experiencia del arranque en productivo.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MX" sz="3100" dirty="0"/>
              <a:t>Edición de condiciones iniciales en línea, para eventos que no han sido incorporados a la herramienta.</a:t>
            </a:r>
          </a:p>
        </p:txBody>
      </p:sp>
    </p:spTree>
    <p:extLst>
      <p:ext uri="{BB962C8B-B14F-4D97-AF65-F5344CB8AC3E}">
        <p14:creationId xmlns:p14="http://schemas.microsoft.com/office/powerpoint/2010/main" val="82269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427F14F-C6AD-4EEE-A235-95E925A8D243}"/>
              </a:ext>
            </a:extLst>
          </p:cNvPr>
          <p:cNvSpPr txBox="1"/>
          <p:nvPr/>
        </p:nvSpPr>
        <p:spPr>
          <a:xfrm>
            <a:off x="2431247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3300A-DBA7-495D-A1FE-9E612236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y Logros de Jun-2020 al Sep-2020</a:t>
            </a:r>
          </a:p>
        </p:txBody>
      </p:sp>
      <p:pic>
        <p:nvPicPr>
          <p:cNvPr id="13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85B0BB0F-7307-444A-BCAB-788D19C7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2145A8-C6F4-47AA-9FAB-33407AE9D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2" descr="image001">
            <a:extLst>
              <a:ext uri="{FF2B5EF4-FFF2-40B4-BE49-F238E27FC236}">
                <a16:creationId xmlns:a16="http://schemas.microsoft.com/office/drawing/2014/main" id="{CB9E494D-AF6B-4C25-9121-64BE8F91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89A56BE-48FB-4D9D-AFF5-17235CA72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15659D-29CF-4385-82DC-29C63F10543D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8CE981-33D5-474C-A711-AFC5771D334E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527122-6498-41E8-9EAC-A14BED81CA52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</p:spTree>
    <p:extLst>
      <p:ext uri="{BB962C8B-B14F-4D97-AF65-F5344CB8AC3E}">
        <p14:creationId xmlns:p14="http://schemas.microsoft.com/office/powerpoint/2010/main" val="373484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A5074C9-C2FD-4F17-9FA2-08556DD4BAEC}"/>
              </a:ext>
            </a:extLst>
          </p:cNvPr>
          <p:cNvSpPr txBox="1"/>
          <p:nvPr/>
        </p:nvSpPr>
        <p:spPr>
          <a:xfrm>
            <a:off x="2431247" y="5620855"/>
            <a:ext cx="1417484" cy="651905"/>
          </a:xfrm>
          <a:prstGeom prst="rect">
            <a:avLst/>
          </a:prstGeom>
          <a:solidFill>
            <a:schemeClr val="bg1"/>
          </a:solidFill>
        </p:spPr>
        <p:txBody>
          <a:bodyPr wrap="square" tIns="18000" bIns="18000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 Dinámica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3300A-DBA7-495D-A1FE-9E612236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y Logros de Jun-2020 al Sep-2020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2145A8-C6F4-47AA-9FAB-33407AE9D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9" r="6746" b="33168"/>
          <a:stretch/>
        </p:blipFill>
        <p:spPr>
          <a:xfrm>
            <a:off x="545860" y="1441449"/>
            <a:ext cx="2984738" cy="46990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EFFAB-E196-4114-AA32-64C531E12F6F}"/>
              </a:ext>
            </a:extLst>
          </p:cNvPr>
          <p:cNvCxnSpPr/>
          <p:nvPr/>
        </p:nvCxnSpPr>
        <p:spPr>
          <a:xfrm>
            <a:off x="3733800" y="989373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AF1ED8-AFAB-42BE-B3A4-CE1DCFFC878F}"/>
              </a:ext>
            </a:extLst>
          </p:cNvPr>
          <p:cNvCxnSpPr/>
          <p:nvPr/>
        </p:nvCxnSpPr>
        <p:spPr>
          <a:xfrm>
            <a:off x="3733800" y="3123776"/>
            <a:ext cx="0" cy="154868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2" descr="image001">
            <a:extLst>
              <a:ext uri="{FF2B5EF4-FFF2-40B4-BE49-F238E27FC236}">
                <a16:creationId xmlns:a16="http://schemas.microsoft.com/office/drawing/2014/main" id="{CB9E494D-AF6B-4C25-9121-64BE8F91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 bwMode="auto">
          <a:xfrm>
            <a:off x="545860" y="5611038"/>
            <a:ext cx="2004238" cy="6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927965E-9E21-4948-BA05-F219D0AA36B3}"/>
              </a:ext>
            </a:extLst>
          </p:cNvPr>
          <p:cNvCxnSpPr/>
          <p:nvPr/>
        </p:nvCxnSpPr>
        <p:spPr>
          <a:xfrm>
            <a:off x="3733800" y="5279818"/>
            <a:ext cx="0" cy="136077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Servicio de Transporte de Personal en distintas ciudades de México">
            <a:extLst>
              <a:ext uri="{FF2B5EF4-FFF2-40B4-BE49-F238E27FC236}">
                <a16:creationId xmlns:a16="http://schemas.microsoft.com/office/drawing/2014/main" id="{FEA5EC91-CE63-4E95-9DF4-71BC48D3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6" y="3554982"/>
            <a:ext cx="2677464" cy="65190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C6E08B-376E-41A8-8FD9-C61E7428C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65" y="6116713"/>
            <a:ext cx="895350" cy="523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3C2A7C-CBE5-4F26-8FC2-754455D789C5}"/>
              </a:ext>
            </a:extLst>
          </p:cNvPr>
          <p:cNvSpPr txBox="1"/>
          <p:nvPr/>
        </p:nvSpPr>
        <p:spPr>
          <a:xfrm>
            <a:off x="3848731" y="3499001"/>
            <a:ext cx="426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  Uso y Experiencia a la Fecha – CITI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0070C0"/>
                </a:solidFill>
              </a:rPr>
              <a:t>Calibración de criterios</a:t>
            </a:r>
            <a:endParaRPr lang="es-MX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053724-16E6-4C92-8885-E8909DDD3D33}"/>
              </a:ext>
            </a:extLst>
          </p:cNvPr>
          <p:cNvSpPr txBox="1"/>
          <p:nvPr/>
        </p:nvSpPr>
        <p:spPr>
          <a:xfrm>
            <a:off x="3848731" y="5472461"/>
            <a:ext cx="809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UOD</a:t>
            </a:r>
          </a:p>
          <a:p>
            <a:pPr marL="342900" indent="-342900">
              <a:buAutoNum type="arabicPeriod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Combustibles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642D55-9971-4E76-ADC2-A516AE778B1A}"/>
              </a:ext>
            </a:extLst>
          </p:cNvPr>
          <p:cNvSpPr txBox="1"/>
          <p:nvPr/>
        </p:nvSpPr>
        <p:spPr>
          <a:xfrm>
            <a:off x="3837708" y="1329011"/>
            <a:ext cx="806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rgbClr val="FF0000"/>
                </a:solidFill>
              </a:rPr>
              <a:t>Uso y Experiencia a la Fecha – FEDERAL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Ajustes de Calibración identificados durante el Rol Piloto en Productivo</a:t>
            </a:r>
          </a:p>
          <a:p>
            <a:pPr marL="342900" indent="-342900">
              <a:buFontTx/>
              <a:buAutoNum type="arabicPeriod"/>
            </a:pPr>
            <a:r>
              <a:rPr lang="es-MX" sz="2000" b="1" dirty="0">
                <a:solidFill>
                  <a:schemeClr val="accent1"/>
                </a:solidFill>
              </a:rPr>
              <a:t>Siguientes pasos dentro de SENDA LOGIC</a:t>
            </a:r>
          </a:p>
        </p:txBody>
      </p:sp>
    </p:spTree>
    <p:extLst>
      <p:ext uri="{BB962C8B-B14F-4D97-AF65-F5344CB8AC3E}">
        <p14:creationId xmlns:p14="http://schemas.microsoft.com/office/powerpoint/2010/main" val="20325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AA87013-C350-4117-8368-877037457B71}" vid="{943A0FC3-1254-465F-9AA2-0FD36BFF8C35}"/>
    </a:ext>
  </a:extLst>
</a:theme>
</file>

<file path=ppt/theme/theme2.xml><?xml version="1.0" encoding="utf-8"?>
<a:theme xmlns:a="http://schemas.openxmlformats.org/drawingml/2006/main" name="3_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AA87013-C350-4117-8368-877037457B71}" vid="{943A0FC3-1254-465F-9AA2-0FD36BFF8C3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682a4ad4-0666-414e-a6ae-5dd519d57fda" Revision="1" Stencil="System.MyShapes" StencilVersion="1.0"/>
</Control>
</file>

<file path=customXml/item2.xml><?xml version="1.0" encoding="utf-8"?>
<Control xmlns="http://schemas.microsoft.com/VisualStudio/2011/storyboarding/control">
  <Id Name="682a4ad4-0666-414e-a6ae-5dd519d57fda" Revision="1" Stencil="System.MyShapes" StencilVersion="1.0"/>
</Control>
</file>

<file path=customXml/item3.xml><?xml version="1.0" encoding="utf-8"?>
<Control xmlns="http://schemas.microsoft.com/VisualStudio/2011/storyboarding/control">
  <Id Name="682a4ad4-0666-414e-a6ae-5dd519d57fda" Revision="1" Stencil="System.MyShapes" StencilVersion="1.0"/>
</Control>
</file>

<file path=customXml/item4.xml><?xml version="1.0" encoding="utf-8"?>
<Control xmlns="http://schemas.microsoft.com/VisualStudio/2011/storyboarding/control">
  <Id Name="682a4ad4-0666-414e-a6ae-5dd519d57fda" Revision="1" Stencil="System.MyShapes" StencilVersion="1.0"/>
</Control>
</file>

<file path=customXml/item5.xml><?xml version="1.0" encoding="utf-8"?>
<Control xmlns="http://schemas.microsoft.com/VisualStudio/2011/storyboarding/control">
  <Id Name="682a4ad4-0666-414e-a6ae-5dd519d57fda" Revision="1" Stencil="System.MyShapes" StencilVersion="1.0"/>
</Control>
</file>

<file path=customXml/itemProps1.xml><?xml version="1.0" encoding="utf-8"?>
<ds:datastoreItem xmlns:ds="http://schemas.openxmlformats.org/officeDocument/2006/customXml" ds:itemID="{06D92ECB-0871-4102-86C2-BE05901C5D1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3EFC82-20FB-4615-B3D8-9ACEB1A1F41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0468289-7412-489B-9CC0-B7E5940D11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B16D6CC-B132-40D0-913E-4F819A4173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4B46C98-D83B-4929-8B53-351E3AD7ADC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Aleph5 2019</Template>
  <TotalTime>19054</TotalTime>
  <Words>728</Words>
  <Application>Microsoft Office PowerPoint</Application>
  <PresentationFormat>Panorámica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Chandelledisplay</vt:lpstr>
      <vt:lpstr>Nicholson gothic</vt:lpstr>
      <vt:lpstr>Wingdings</vt:lpstr>
      <vt:lpstr>Tema1</vt:lpstr>
      <vt:lpstr>3_Tema1</vt:lpstr>
      <vt:lpstr>Senda Logic Actualización Tecnológica Senda Federal y Citi</vt:lpstr>
      <vt:lpstr>Actividades y Logros de Jun-2020 al Sep-2020</vt:lpstr>
      <vt:lpstr>Presentación de PowerPoint</vt:lpstr>
      <vt:lpstr>Uso y Experiencia a la Fecha – FEDERAL</vt:lpstr>
      <vt:lpstr>Uso y Experiencia a la Fecha – FEDERAL</vt:lpstr>
      <vt:lpstr>Ajustes de Calibración identificados durante el Rol Piloto en Productivo  </vt:lpstr>
      <vt:lpstr>Siguientes pasos dentro de SENDA LOGIC   </vt:lpstr>
      <vt:lpstr>Actividades y Logros de Jun-2020 al Sep-2020</vt:lpstr>
      <vt:lpstr>Actividades y Logros de Jun-2020 al Sep-2020</vt:lpstr>
      <vt:lpstr>Senda Citi – Proceso de Mejoras </vt:lpstr>
      <vt:lpstr>Actividades y Logros de Jun-2020 al Sep-2020</vt:lpstr>
      <vt:lpstr>Actividades y Logros del 18-Mzo-2020 al 18-Jun-2020</vt:lpstr>
      <vt:lpstr>Analítica Dinámica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Melchor Villanueva</dc:creator>
  <cp:lastModifiedBy>Ernesto Cantú Valle</cp:lastModifiedBy>
  <cp:revision>383</cp:revision>
  <dcterms:created xsi:type="dcterms:W3CDTF">2019-03-04T16:35:14Z</dcterms:created>
  <dcterms:modified xsi:type="dcterms:W3CDTF">2020-09-03T15:22:08Z</dcterms:modified>
</cp:coreProperties>
</file>